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heme/theme2.xml" ContentType="application/vnd.openxmlformats-officedocument.theme+xml"/>
  <Override PartName="/ppt/tags/tag67.xml" ContentType="application/vnd.openxmlformats-officedocument.presentationml.tags+xml"/>
  <Override PartName="/ppt/notesSlides/notesSlide1.xml" ContentType="application/vnd.openxmlformats-officedocument.presentationml.notesSlide+xml"/>
  <Override PartName="/ppt/tags/tag68.xml" ContentType="application/vnd.openxmlformats-officedocument.presentationml.tags+xml"/>
  <Override PartName="/ppt/notesSlides/notesSlide2.xml" ContentType="application/vnd.openxmlformats-officedocument.presentationml.notesSlide+xml"/>
  <Override PartName="/ppt/tags/tag69.xml" ContentType="application/vnd.openxmlformats-officedocument.presentationml.tags+xml"/>
  <Override PartName="/ppt/notesSlides/notesSlide3.xml" ContentType="application/vnd.openxmlformats-officedocument.presentationml.notesSlide+xml"/>
  <Override PartName="/ppt/tags/tag70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7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9.xml" ContentType="application/vnd.openxmlformats-officedocument.presentationml.notesSlide+xml"/>
  <Override PartName="/ppt/tags/tag74.xml" ContentType="application/vnd.openxmlformats-officedocument.presentationml.tags+xml"/>
  <Override PartName="/ppt/notesSlides/notesSlide10.xml" ContentType="application/vnd.openxmlformats-officedocument.presentationml.notesSlide+xml"/>
  <Override PartName="/ppt/tags/tag75.xml" ContentType="application/vnd.openxmlformats-officedocument.presentationml.tags+xml"/>
  <Override PartName="/ppt/notesSlides/notesSlide11.xml" ContentType="application/vnd.openxmlformats-officedocument.presentationml.notesSlide+xml"/>
  <Override PartName="/ppt/tags/tag76.xml" ContentType="application/vnd.openxmlformats-officedocument.presentationml.tags+xml"/>
  <Override PartName="/ppt/notesSlides/notesSlide12.xml" ContentType="application/vnd.openxmlformats-officedocument.presentationml.notesSlide+xml"/>
  <Override PartName="/ppt/tags/tag77.xml" ContentType="application/vnd.openxmlformats-officedocument.presentationml.tags+xml"/>
  <Override PartName="/ppt/notesSlides/notesSlide13.xml" ContentType="application/vnd.openxmlformats-officedocument.presentationml.notesSlide+xml"/>
  <Override PartName="/ppt/tags/tag78.xml" ContentType="application/vnd.openxmlformats-officedocument.presentationml.tags+xml"/>
  <Override PartName="/ppt/notesSlides/notesSlide14.xml" ContentType="application/vnd.openxmlformats-officedocument.presentationml.notesSlide+xml"/>
  <Override PartName="/ppt/tags/tag79.xml" ContentType="application/vnd.openxmlformats-officedocument.presentationml.tags+xml"/>
  <Override PartName="/ppt/notesSlides/notesSlide15.xml" ContentType="application/vnd.openxmlformats-officedocument.presentationml.notesSlide+xml"/>
  <Override PartName="/ppt/tags/tag80.xml" ContentType="application/vnd.openxmlformats-officedocument.presentationml.tags+xml"/>
  <Override PartName="/ppt/notesSlides/notesSlide16.xml" ContentType="application/vnd.openxmlformats-officedocument.presentationml.notesSlide+xml"/>
  <Override PartName="/ppt/tags/tag81.xml" ContentType="application/vnd.openxmlformats-officedocument.presentationml.tags+xml"/>
  <Override PartName="/ppt/notesSlides/notesSlide17.xml" ContentType="application/vnd.openxmlformats-officedocument.presentationml.notesSlide+xml"/>
  <Override PartName="/ppt/tags/tag82.xml" ContentType="application/vnd.openxmlformats-officedocument.presentationml.tags+xml"/>
  <Override PartName="/ppt/notesSlides/notesSlide18.xml" ContentType="application/vnd.openxmlformats-officedocument.presentationml.notesSlide+xml"/>
  <Override PartName="/ppt/tags/tag83.xml" ContentType="application/vnd.openxmlformats-officedocument.presentationml.tags+xml"/>
  <Override PartName="/ppt/notesSlides/notesSlide19.xml" ContentType="application/vnd.openxmlformats-officedocument.presentationml.notesSlide+xml"/>
  <Override PartName="/ppt/tags/tag84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85.xml" ContentType="application/vnd.openxmlformats-officedocument.presentationml.tags+xml"/>
  <Override PartName="/ppt/notesSlides/notesSlide22.xml" ContentType="application/vnd.openxmlformats-officedocument.presentationml.notesSlide+xml"/>
  <Override PartName="/ppt/tags/tag86.xml" ContentType="application/vnd.openxmlformats-officedocument.presentationml.tags+xml"/>
  <Override PartName="/ppt/notesSlides/notesSlide23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24.xml" ContentType="application/vnd.openxmlformats-officedocument.presentationml.notesSlide+xml"/>
  <Override PartName="/ppt/tags/tag89.xml" ContentType="application/vnd.openxmlformats-officedocument.presentationml.tags+xml"/>
  <Override PartName="/ppt/notesSlides/notesSlide25.xml" ContentType="application/vnd.openxmlformats-officedocument.presentationml.notesSlide+xml"/>
  <Override PartName="/ppt/tags/tag90.xml" ContentType="application/vnd.openxmlformats-officedocument.presentationml.tags+xml"/>
  <Override PartName="/ppt/notesSlides/notesSlide26.xml" ContentType="application/vnd.openxmlformats-officedocument.presentationml.notesSlide+xml"/>
  <Override PartName="/ppt/tags/tag91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94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95.xml" ContentType="application/vnd.openxmlformats-officedocument.presentationml.tags+xml"/>
  <Override PartName="/ppt/notesSlides/notesSlide33.xml" ContentType="application/vnd.openxmlformats-officedocument.presentationml.notesSlid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65" r:id="rId2"/>
    <p:sldId id="272" r:id="rId3"/>
    <p:sldId id="276" r:id="rId4"/>
    <p:sldId id="273" r:id="rId5"/>
    <p:sldId id="281" r:id="rId6"/>
    <p:sldId id="345" r:id="rId7"/>
    <p:sldId id="278" r:id="rId8"/>
    <p:sldId id="282" r:id="rId9"/>
    <p:sldId id="291" r:id="rId10"/>
    <p:sldId id="283" r:id="rId11"/>
    <p:sldId id="284" r:id="rId12"/>
    <p:sldId id="292" r:id="rId13"/>
    <p:sldId id="277" r:id="rId14"/>
    <p:sldId id="295" r:id="rId15"/>
    <p:sldId id="302" r:id="rId16"/>
    <p:sldId id="307" r:id="rId17"/>
    <p:sldId id="304" r:id="rId18"/>
    <p:sldId id="306" r:id="rId19"/>
    <p:sldId id="309" r:id="rId20"/>
    <p:sldId id="311" r:id="rId21"/>
    <p:sldId id="346" r:id="rId22"/>
    <p:sldId id="313" r:id="rId23"/>
    <p:sldId id="310" r:id="rId24"/>
    <p:sldId id="303" r:id="rId25"/>
    <p:sldId id="330" r:id="rId26"/>
    <p:sldId id="332" r:id="rId27"/>
    <p:sldId id="334" r:id="rId28"/>
    <p:sldId id="335" r:id="rId29"/>
    <p:sldId id="336" r:id="rId30"/>
    <p:sldId id="337" r:id="rId31"/>
    <p:sldId id="338" r:id="rId32"/>
    <p:sldId id="339" r:id="rId33"/>
    <p:sldId id="333" r:id="rId34"/>
    <p:sldId id="340" r:id="rId35"/>
    <p:sldId id="341" r:id="rId36"/>
    <p:sldId id="342" r:id="rId37"/>
    <p:sldId id="271" r:id="rId38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92" autoAdjust="0"/>
    <p:restoredTop sz="94660"/>
  </p:normalViewPr>
  <p:slideViewPr>
    <p:cSldViewPr snapToGrid="0">
      <p:cViewPr varScale="1">
        <p:scale>
          <a:sx n="153" d="100"/>
          <a:sy n="153" d="100"/>
        </p:scale>
        <p:origin x="36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4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5.wmf"/><Relationship Id="rId4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6" Type="http://schemas.openxmlformats.org/officeDocument/2006/relationships/image" Target="../media/image20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21.wmf"/><Relationship Id="rId1" Type="http://schemas.openxmlformats.org/officeDocument/2006/relationships/image" Target="../media/image33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381533" y="685800"/>
            <a:ext cx="6094934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8883970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 panose="020F0502020204030204"/>
      </a:defRPr>
    </a:lvl1pPr>
    <a:lvl2pPr indent="228600" latinLnBrk="0">
      <a:defRPr sz="1200">
        <a:latin typeface="+mj-lt"/>
        <a:ea typeface="+mj-ea"/>
        <a:cs typeface="+mj-cs"/>
        <a:sym typeface="Calibri" panose="020F0502020204030204"/>
      </a:defRPr>
    </a:lvl2pPr>
    <a:lvl3pPr indent="457200" latinLnBrk="0">
      <a:defRPr sz="1200">
        <a:latin typeface="+mj-lt"/>
        <a:ea typeface="+mj-ea"/>
        <a:cs typeface="+mj-cs"/>
        <a:sym typeface="Calibri" panose="020F0502020204030204"/>
      </a:defRPr>
    </a:lvl3pPr>
    <a:lvl4pPr indent="685800" latinLnBrk="0">
      <a:defRPr sz="1200">
        <a:latin typeface="+mj-lt"/>
        <a:ea typeface="+mj-ea"/>
        <a:cs typeface="+mj-cs"/>
        <a:sym typeface="Calibri" panose="020F0502020204030204"/>
      </a:defRPr>
    </a:lvl4pPr>
    <a:lvl5pPr indent="914400" latinLnBrk="0">
      <a:defRPr sz="1200">
        <a:latin typeface="+mj-lt"/>
        <a:ea typeface="+mj-ea"/>
        <a:cs typeface="+mj-cs"/>
        <a:sym typeface="Calibri" panose="020F0502020204030204"/>
      </a:defRPr>
    </a:lvl5pPr>
    <a:lvl6pPr indent="1143000" latinLnBrk="0">
      <a:defRPr sz="1200">
        <a:latin typeface="+mj-lt"/>
        <a:ea typeface="+mj-ea"/>
        <a:cs typeface="+mj-cs"/>
        <a:sym typeface="Calibri" panose="020F0502020204030204"/>
      </a:defRPr>
    </a:lvl6pPr>
    <a:lvl7pPr indent="1371600" latinLnBrk="0">
      <a:defRPr sz="1200">
        <a:latin typeface="+mj-lt"/>
        <a:ea typeface="+mj-ea"/>
        <a:cs typeface="+mj-cs"/>
        <a:sym typeface="Calibri" panose="020F0502020204030204"/>
      </a:defRPr>
    </a:lvl7pPr>
    <a:lvl8pPr indent="1600200" latinLnBrk="0">
      <a:defRPr sz="1200">
        <a:latin typeface="+mj-lt"/>
        <a:ea typeface="+mj-ea"/>
        <a:cs typeface="+mj-cs"/>
        <a:sym typeface="Calibri" panose="020F0502020204030204"/>
      </a:defRPr>
    </a:lvl8pPr>
    <a:lvl9pPr indent="1828800" latinLnBrk="0">
      <a:defRPr sz="1200">
        <a:latin typeface="+mj-lt"/>
        <a:ea typeface="+mj-ea"/>
        <a:cs typeface="+mj-cs"/>
        <a:sym typeface="Calibri" panose="020F050202020403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152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825500" rtl="0" ea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797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2524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1310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47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445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7059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9789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2759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90924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>
              <a:lnSpc>
                <a:spcPct val="125000"/>
              </a:lnSpc>
            </a:pPr>
            <a:endParaRPr lang="zh-CN" altLang="en-US">
              <a:solidFill>
                <a:srgbClr val="FF0000"/>
              </a:solidFill>
              <a:ea typeface="宋体" panose="02010600030101010101" pitchFamily="2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53764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6270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613473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69788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825500" rtl="0" eaLnBrk="1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3813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86823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76859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89057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73991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951954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4927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rtl="0" eaLnBrk="1" fontAlgn="auto" latinLnBrk="0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21304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3706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>
              <a:lnSpc>
                <a:spcPct val="125000"/>
              </a:lnSpc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8128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1361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>
                <a:ea typeface="宋体" panose="02010600030101010101" pitchFamily="2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6415970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越高越好吗？留下思考空间</a:t>
            </a:r>
          </a:p>
        </p:txBody>
      </p:sp>
    </p:spTree>
    <p:extLst>
      <p:ext uri="{BB962C8B-B14F-4D97-AF65-F5344CB8AC3E}">
        <p14:creationId xmlns:p14="http://schemas.microsoft.com/office/powerpoint/2010/main" val="1626348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158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2771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>
              <a:ea typeface="宋体" panose="02010600030101010101" pitchFamily="2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09188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4750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1745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003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6.xml"/><Relationship Id="rId4" Type="http://schemas.openxmlformats.org/officeDocument/2006/relationships/tags" Target="../tags/tag6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13" Type="http://schemas.openxmlformats.org/officeDocument/2006/relationships/image" Target="../media/image1.png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30.xml"/><Relationship Id="rId16" Type="http://schemas.openxmlformats.org/officeDocument/2006/relationships/image" Target="file:///C:\Users\1V994W2\PycharmProjects\PPT_Background_Generation/pic_temp/1_pic_quater_right_up.png" TargetMode="Externa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tags" Target="../tags/tag39.xml"/><Relationship Id="rId5" Type="http://schemas.openxmlformats.org/officeDocument/2006/relationships/tags" Target="../tags/tag33.xml"/><Relationship Id="rId15" Type="http://schemas.openxmlformats.org/officeDocument/2006/relationships/image" Target="../media/image2.png"/><Relationship Id="rId10" Type="http://schemas.openxmlformats.org/officeDocument/2006/relationships/tags" Target="../tags/tag38.xml"/><Relationship Id="rId4" Type="http://schemas.openxmlformats.org/officeDocument/2006/relationships/tags" Target="../tags/tag32.xml"/><Relationship Id="rId9" Type="http://schemas.openxmlformats.org/officeDocument/2006/relationships/tags" Target="../tags/tag37.xml"/><Relationship Id="rId14" Type="http://schemas.openxmlformats.org/officeDocument/2006/relationships/image" Target="file:///C:\Users\1V994W2\PycharmProjects\PPT_Background_Generation/pic_temp/0_pic_quater_left_up.png" TargetMode="Externa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7.xml"/><Relationship Id="rId4" Type="http://schemas.openxmlformats.org/officeDocument/2006/relationships/tags" Target="../tags/tag5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2020/9/9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4824418" y="3497935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4824418" y="3854214"/>
            <a:ext cx="1433036" cy="306743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4824417" y="2391469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4824418" y="1509822"/>
            <a:ext cx="3619024" cy="728276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2020/9/9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502448" y="714469"/>
            <a:ext cx="8139178" cy="4042179"/>
          </a:xfrm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2020/9/9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4"/>
            </p:custDataLst>
          </p:nvPr>
        </p:nvSpPr>
        <p:spPr>
          <a:xfrm>
            <a:off x="4953000" y="2739014"/>
            <a:ext cx="3619500" cy="833540"/>
          </a:xfr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Pts val="1800"/>
              <a:buFont typeface="Arial" panose="020B0604020202020204" pitchFamily="34" charset="0"/>
              <a:buNone/>
            </a:pPr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 idx="13" hasCustomPrompt="1"/>
            <p:custDataLst>
              <p:tags r:id="rId5"/>
            </p:custDataLst>
          </p:nvPr>
        </p:nvSpPr>
        <p:spPr>
          <a:xfrm>
            <a:off x="4953000" y="1571581"/>
            <a:ext cx="3619024" cy="1014061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6600"/>
              <a:buFont typeface="Arial" panose="020B0604020202020204" pitchFamily="34" charset="0"/>
              <a:buNone/>
              <a:defRPr sz="4950" b="0" spc="7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2020/9/9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02412" y="714469"/>
            <a:ext cx="8139178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4"/>
            </p:custDataLst>
          </p:nvPr>
        </p:nvSpPr>
        <p:spPr>
          <a:xfrm>
            <a:off x="3569970" y="2185543"/>
            <a:ext cx="3660458" cy="811154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4800"/>
              <a:buFont typeface="Arial" panose="020B0604020202020204" pitchFamily="34" charset="0"/>
              <a:buNone/>
              <a:defRPr sz="3600" b="0" spc="5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79158" y="714469"/>
            <a:ext cx="3962432" cy="4042179"/>
          </a:xfrm>
        </p:spPr>
        <p:txBody>
          <a:bodyPr wrap="square" lIns="90170" tIns="46990" rIns="90170" bIns="46990">
            <a:normAutofit/>
          </a:bodyPr>
          <a:lstStyle>
            <a:lvl1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2020/9/9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9144000" cy="441630"/>
            <a:chOff x="0" y="0"/>
            <a:chExt cx="12192000" cy="588767"/>
          </a:xfrm>
        </p:grpSpPr>
        <p:pic>
          <p:nvPicPr>
            <p:cNvPr id="11" name="图片 10"/>
            <p:cNvPicPr/>
            <p:nvPr userDrawn="1">
              <p:custDataLst>
                <p:tags r:id="rId10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11"/>
              </p:custDataLst>
            </p:nvPr>
          </p:nvPicPr>
          <p:blipFill>
            <a:blip r:embed="rId15" r:link="rId16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2412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02448" y="714469"/>
            <a:ext cx="3962432" cy="285788"/>
          </a:xfrm>
        </p:spPr>
        <p:txBody>
          <a:bodyPr wrap="square" lIns="90170" tIns="46990" rIns="90170" bIns="46990" anchor="ctr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15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02444" y="1055024"/>
            <a:ext cx="3962400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714469"/>
            <a:ext cx="3962432" cy="285788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15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055024"/>
            <a:ext cx="3962432" cy="3701521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2020/9/9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12" y="332464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2020/9/9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2020/9/9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02448" y="332467"/>
            <a:ext cx="8139178" cy="331514"/>
          </a:xfrm>
        </p:spPr>
        <p:txBody>
          <a:bodyPr vert="horz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02448" y="714469"/>
            <a:ext cx="3962432" cy="4042179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514350" marR="0" lvl="1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857250" marR="0" lvl="2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200150" marR="0" lvl="3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543050" marR="0" lvl="4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679194" y="714469"/>
            <a:ext cx="3962432" cy="4042179"/>
          </a:xfrm>
        </p:spPr>
        <p:txBody>
          <a:bodyPr vert="horz" wrap="square" lIns="90170" tIns="46990" rIns="90170" bIns="4699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  <a:t>2020/9/9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7928351" y="714469"/>
            <a:ext cx="713238" cy="4042179"/>
          </a:xfrm>
        </p:spPr>
        <p:txBody>
          <a:bodyPr vert="eaVert" wrap="square" lIns="90170" tIns="46990" rIns="90170" bIns="4699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1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502444" y="714463"/>
            <a:ext cx="7371076" cy="4042179"/>
          </a:xfrm>
        </p:spPr>
        <p:txBody>
          <a:bodyPr vert="eaVert" wrap="square">
            <a:normAutofit/>
          </a:bodyPr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59807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3087000" y="4762963"/>
            <a:ext cx="2970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6457950" y="4762963"/>
            <a:ext cx="2025000" cy="23762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502412" y="332464"/>
            <a:ext cx="8139178" cy="331514"/>
          </a:xfrm>
          <a:prstGeom prst="rect">
            <a:avLst/>
          </a:prstGeom>
        </p:spPr>
        <p:txBody>
          <a:bodyPr vert="horz" wrap="square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502412" y="721138"/>
            <a:ext cx="8139178" cy="4042179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59807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3087000" y="4762963"/>
            <a:ext cx="2970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6457950" y="4762963"/>
            <a:ext cx="2025000" cy="23762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1800" b="1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5143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207135" algn="l"/>
        </a:tabLst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8572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2001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15430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2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2.bin"/><Relationship Id="rId2" Type="http://schemas.openxmlformats.org/officeDocument/2006/relationships/tags" Target="../tags/tag7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4.bin"/><Relationship Id="rId2" Type="http://schemas.openxmlformats.org/officeDocument/2006/relationships/tags" Target="../tags/tag7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Relationship Id="rId5" Type="http://schemas.openxmlformats.org/officeDocument/2006/relationships/image" Target="../media/image14.png"/><Relationship Id="rId4" Type="http://schemas.openxmlformats.org/officeDocument/2006/relationships/image" Target="../media/image13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8.wmf"/><Relationship Id="rId2" Type="http://schemas.openxmlformats.org/officeDocument/2006/relationships/tags" Target="../tags/tag7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7.wmf"/><Relationship Id="rId4" Type="http://schemas.openxmlformats.org/officeDocument/2006/relationships/notesSlide" Target="../notesSlides/notesSlide15.xml"/><Relationship Id="rId9" Type="http://schemas.openxmlformats.org/officeDocument/2006/relationships/oleObject" Target="../embeddings/oleObject7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18.wmf"/><Relationship Id="rId2" Type="http://schemas.openxmlformats.org/officeDocument/2006/relationships/tags" Target="../tags/tag80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0" Type="http://schemas.openxmlformats.org/officeDocument/2006/relationships/image" Target="../media/image20.wmf"/><Relationship Id="rId4" Type="http://schemas.openxmlformats.org/officeDocument/2006/relationships/notesSlide" Target="../notesSlides/notesSlide16.xml"/><Relationship Id="rId9" Type="http://schemas.openxmlformats.org/officeDocument/2006/relationships/oleObject" Target="../embeddings/oleObject11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13" Type="http://schemas.openxmlformats.org/officeDocument/2006/relationships/oleObject" Target="../embeddings/oleObject17.bin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24.wmf"/><Relationship Id="rId2" Type="http://schemas.openxmlformats.org/officeDocument/2006/relationships/tags" Target="../tags/tag81.xml"/><Relationship Id="rId16" Type="http://schemas.openxmlformats.org/officeDocument/2006/relationships/image" Target="../media/image20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21.w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5" Type="http://schemas.openxmlformats.org/officeDocument/2006/relationships/oleObject" Target="../embeddings/oleObject18.bin"/><Relationship Id="rId10" Type="http://schemas.openxmlformats.org/officeDocument/2006/relationships/image" Target="../media/image23.wmf"/><Relationship Id="rId4" Type="http://schemas.openxmlformats.org/officeDocument/2006/relationships/notesSlide" Target="../notesSlides/notesSlide17.xml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25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4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3.mp4"/><Relationship Id="rId7" Type="http://schemas.openxmlformats.org/officeDocument/2006/relationships/image" Target="../media/image2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tags" Target="../tags/tag88.xml"/><Relationship Id="rId7" Type="http://schemas.openxmlformats.org/officeDocument/2006/relationships/image" Target="../media/image15.wmf"/><Relationship Id="rId2" Type="http://schemas.openxmlformats.org/officeDocument/2006/relationships/tags" Target="../tags/tag8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9.bin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9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21.bin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23.bin"/><Relationship Id="rId2" Type="http://schemas.openxmlformats.org/officeDocument/2006/relationships/tags" Target="../tags/tag90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34.wmf"/><Relationship Id="rId4" Type="http://schemas.openxmlformats.org/officeDocument/2006/relationships/notesSlide" Target="../notesSlides/notesSlide26.xml"/><Relationship Id="rId9" Type="http://schemas.openxmlformats.org/officeDocument/2006/relationships/oleObject" Target="../embeddings/oleObject24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wmf"/><Relationship Id="rId2" Type="http://schemas.openxmlformats.org/officeDocument/2006/relationships/tags" Target="../tags/tag95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38.wmf"/><Relationship Id="rId4" Type="http://schemas.openxmlformats.org/officeDocument/2006/relationships/oleObject" Target="../embeddings/oleObject25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28.bin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r="531"/>
          <a:stretch>
            <a:fillRect/>
          </a:stretch>
        </p:blipFill>
        <p:spPr>
          <a:xfrm>
            <a:off x="1671" y="0"/>
            <a:ext cx="9144000" cy="51435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2256580" y="2180059"/>
            <a:ext cx="7543800" cy="850942"/>
          </a:xfrm>
        </p:spPr>
        <p:txBody>
          <a:bodyPr>
            <a:noAutofit/>
          </a:bodyPr>
          <a:lstStyle/>
          <a:p>
            <a:pPr algn="ctr"/>
            <a:r>
              <a:rPr lang="zh-CN" altLang="en-US" sz="2800" b="1" spc="300" dirty="0">
                <a:solidFill>
                  <a:srgbClr val="FF0000"/>
                </a:solidFill>
                <a:latin typeface="+mn-ea"/>
                <a:ea typeface="+mn-ea"/>
                <a:cs typeface="Times New Roman" panose="02020603050405020304" charset="0"/>
                <a:sym typeface="+mn-ea"/>
              </a:rPr>
              <a:t>影响化学平衡的因素</a:t>
            </a:r>
            <a:r>
              <a:rPr lang="en-US" altLang="zh-CN" sz="2800" b="1" spc="300" dirty="0">
                <a:solidFill>
                  <a:srgbClr val="FF0000"/>
                </a:solidFill>
                <a:latin typeface="+mn-ea"/>
                <a:ea typeface="+mn-ea"/>
                <a:cs typeface="Times New Roman" panose="02020603050405020304" charset="0"/>
                <a:sym typeface="+mn-ea"/>
              </a:rPr>
              <a:t/>
            </a:r>
            <a:br>
              <a:rPr lang="en-US" altLang="zh-CN" sz="2800" b="1" spc="300" dirty="0">
                <a:solidFill>
                  <a:srgbClr val="FF0000"/>
                </a:solidFill>
                <a:latin typeface="+mn-ea"/>
                <a:ea typeface="+mn-ea"/>
                <a:cs typeface="Times New Roman" panose="02020603050405020304" charset="0"/>
                <a:sym typeface="+mn-ea"/>
              </a:rPr>
            </a:br>
            <a:endParaRPr lang="zh-CN" altLang="en-US" sz="2800" b="1" spc="300" dirty="0">
              <a:solidFill>
                <a:srgbClr val="FF0000"/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71085" y="3635375"/>
            <a:ext cx="360172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spc="226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000" spc="226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562597" y="859197"/>
            <a:ext cx="5183579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朝阳区同步教学课程 </a:t>
            </a:r>
            <a:r>
              <a:rPr lang="en-US" altLang="zh-CN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· </a:t>
            </a:r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高二（上）</a:t>
            </a:r>
            <a:endParaRPr lang="en-US" altLang="zh-CN" sz="2000" b="1" spc="226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  <a:sym typeface="+mn-ea"/>
            </a:endParaRPr>
          </a:p>
          <a:p>
            <a:pPr algn="ctr"/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化学 第</a:t>
            </a:r>
            <a:r>
              <a:rPr lang="en-US" altLang="zh-CN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12</a:t>
            </a:r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课时</a:t>
            </a:r>
            <a:endParaRPr lang="zh-CN" altLang="en-US" sz="2400" b="1" spc="226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714015" y="3688836"/>
            <a:ext cx="4628929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spc="226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北京市陈经纶中学</a:t>
            </a:r>
            <a:r>
              <a:rPr lang="en-US" altLang="zh-CN" sz="2000" spc="226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000" spc="226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祁爽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685483" y="278765"/>
            <a:ext cx="5130800" cy="44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200" b="1" i="0" u="none" strike="noStrike" cap="none" spc="0" normalizeH="0" baseline="0" dirty="0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任务一：探究浓度对化学平衡状态的影响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15290" y="899795"/>
            <a:ext cx="259143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>
                <a:solidFill>
                  <a:srgbClr val="002060"/>
                </a:solidFill>
              </a:rPr>
              <a:t>【思考与讨论】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63880" y="1398905"/>
            <a:ext cx="827595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>
              <a:lnSpc>
                <a:spcPct val="150000"/>
              </a:lnSpc>
            </a:pPr>
            <a:r>
              <a:rPr lang="en-US" altLang="zh-CN" sz="2200">
                <a:solidFill>
                  <a:srgbClr val="002060"/>
                </a:solidFill>
              </a:rPr>
              <a:t>2.</a:t>
            </a:r>
            <a:r>
              <a:rPr lang="zh-CN" altLang="en-US" sz="2200">
                <a:solidFill>
                  <a:srgbClr val="002060"/>
                </a:solidFill>
              </a:rPr>
              <a:t>请描述你发现的浓度对化学平衡的影响规律，并结合实验现象对你的观点进行论证。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483235" y="2677795"/>
            <a:ext cx="8356600" cy="2155190"/>
            <a:chOff x="761" y="4217"/>
            <a:chExt cx="13160" cy="3394"/>
          </a:xfrm>
        </p:grpSpPr>
        <p:sp>
          <p:nvSpPr>
            <p:cNvPr id="6" name="圆角矩形 5"/>
            <p:cNvSpPr/>
            <p:nvPr/>
          </p:nvSpPr>
          <p:spPr>
            <a:xfrm>
              <a:off x="761" y="4217"/>
              <a:ext cx="13074" cy="3060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1001" y="4252"/>
              <a:ext cx="12920" cy="3359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none" lIns="50800" tIns="50800" rIns="50800" bIns="50800" numCol="1" spcCol="38100" rtlCol="0" anchor="ctr" forceAA="0">
              <a:spAutoFit/>
            </a:bodyPr>
            <a:lstStyle/>
            <a:p>
              <a:pPr marL="0" marR="0" indent="0" algn="l" defTabSz="825500" rtl="0" eaLnBrk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2200" b="0" i="0" u="none" strike="noStrike" cap="none" spc="0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sym typeface="Hoefler Text"/>
                </a:rPr>
                <a:t>在其他条件不变的情况下，改变单一组分浓度：</a:t>
              </a:r>
            </a:p>
            <a:p>
              <a:pPr marL="0" marR="0" indent="0" algn="l" defTabSz="825500" rtl="0" eaLnBrk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2200" b="0" i="0" u="none" strike="noStrike" cap="none" spc="0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sym typeface="Hoefler Text"/>
                </a:rPr>
                <a:t>增大</a:t>
              </a:r>
              <a:r>
                <a:rPr kumimoji="0" lang="zh-CN" altLang="en-US" sz="2200" b="0" i="0" u="none" strike="noStrike" cap="none" spc="0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sym typeface="Hoefler Text"/>
                </a:rPr>
                <a:t>反应物浓度（或</a:t>
              </a:r>
              <a:r>
                <a:rPr kumimoji="0" lang="zh-CN" altLang="en-US" sz="2200" b="0" i="0" u="none" strike="noStrike" cap="none" spc="0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sym typeface="Hoefler Text"/>
                </a:rPr>
                <a:t>减小</a:t>
              </a:r>
              <a:r>
                <a:rPr kumimoji="0" lang="zh-CN" altLang="en-US" sz="2200" b="0" i="0" u="none" strike="noStrike" cap="none" spc="0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sym typeface="Hoefler Text"/>
                </a:rPr>
                <a:t>生成物浓度），平衡向</a:t>
              </a:r>
              <a:r>
                <a:rPr kumimoji="0" lang="zh-CN" altLang="en-US" sz="2200" b="0" i="0" u="none" strike="noStrike" cap="none" spc="0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sym typeface="Hoefler Text"/>
                </a:rPr>
                <a:t>正反应方向</a:t>
              </a:r>
              <a:r>
                <a:rPr kumimoji="0" lang="zh-CN" altLang="en-US" sz="2200" b="0" i="0" u="none" strike="noStrike" cap="none" spc="0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sym typeface="Hoefler Text"/>
                </a:rPr>
                <a:t>移动；</a:t>
              </a:r>
            </a:p>
            <a:p>
              <a:pPr marL="0" marR="0" indent="0" algn="l" defTabSz="825500" rtl="0" eaLnBrk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2200" b="0" i="0" u="none" strike="noStrike" cap="none" spc="0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sym typeface="Hoefler Text"/>
                </a:rPr>
                <a:t>减小</a:t>
              </a:r>
              <a:r>
                <a:rPr kumimoji="0" lang="zh-CN" altLang="en-US" sz="2200" b="0" i="0" u="none" strike="noStrike" cap="none" spc="0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sym typeface="Hoefler Text"/>
                </a:rPr>
                <a:t>反应物浓度（或</a:t>
              </a:r>
              <a:r>
                <a:rPr kumimoji="0" lang="zh-CN" altLang="en-US" sz="2200" b="0" i="0" u="none" strike="noStrike" cap="none" spc="0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sym typeface="Hoefler Text"/>
                </a:rPr>
                <a:t>增大</a:t>
              </a:r>
              <a:r>
                <a:rPr kumimoji="0" lang="zh-CN" altLang="en-US" sz="2200" b="0" i="0" u="none" strike="noStrike" cap="none" spc="0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sym typeface="Hoefler Text"/>
                </a:rPr>
                <a:t>生成物浓度），平衡向</a:t>
              </a:r>
              <a:r>
                <a:rPr kumimoji="0" lang="zh-CN" altLang="en-US" sz="2200" b="0" i="0" u="none" strike="noStrike" cap="none" spc="0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sym typeface="Hoefler Text"/>
                </a:rPr>
                <a:t>逆反应方向</a:t>
              </a:r>
              <a:r>
                <a:rPr kumimoji="0" lang="zh-CN" altLang="en-US" sz="2200" b="0" i="0" u="none" strike="noStrike" cap="none" spc="0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sym typeface="Hoefler Text"/>
                </a:rPr>
                <a:t>移动。</a:t>
              </a:r>
            </a:p>
            <a:p>
              <a:pPr marL="0" marR="0" indent="0" algn="l" defTabSz="825500" rtl="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200" b="0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685483" y="278765"/>
            <a:ext cx="5130800" cy="44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200" b="1" i="0" u="none" strike="noStrike" cap="none" spc="0" normalizeH="0" baseline="0" dirty="0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任务一：探究浓度对化学平衡状态的影响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15290" y="759460"/>
            <a:ext cx="259143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>
                <a:solidFill>
                  <a:srgbClr val="002060"/>
                </a:solidFill>
              </a:rPr>
              <a:t>【思考与讨论】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30860" y="1217295"/>
            <a:ext cx="868870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>
                <a:solidFill>
                  <a:srgbClr val="002060"/>
                </a:solidFill>
              </a:rPr>
              <a:t>3.</a:t>
            </a:r>
            <a:r>
              <a:rPr lang="zh-CN" altLang="en-US" sz="2200">
                <a:solidFill>
                  <a:srgbClr val="002060"/>
                </a:solidFill>
              </a:rPr>
              <a:t>尝试利用浓度商与化学平衡常数之间的关系对这些现象进行分析。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2242820" y="1647190"/>
            <a:ext cx="4142740" cy="608330"/>
            <a:chOff x="3721" y="2395"/>
            <a:chExt cx="6524" cy="958"/>
          </a:xfrm>
          <a:solidFill>
            <a:schemeClr val="bg2">
              <a:lumMod val="90000"/>
            </a:schemeClr>
          </a:solidFill>
        </p:grpSpPr>
        <p:sp>
          <p:nvSpPr>
            <p:cNvPr id="23" name="文本框 22"/>
            <p:cNvSpPr txBox="1"/>
            <p:nvPr/>
          </p:nvSpPr>
          <p:spPr>
            <a:xfrm>
              <a:off x="3721" y="2395"/>
              <a:ext cx="6525" cy="959"/>
            </a:xfrm>
            <a:prstGeom prst="rect">
              <a:avLst/>
            </a:prstGeom>
            <a:grp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pPr marL="0" marR="0" algn="l" defTabSz="825500" rtl="0" eaLnBrk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200" b="0" i="0" u="none" strike="noStrike" cap="none" spc="0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Hoefler Text"/>
                </a:rPr>
                <a:t>Fe</a:t>
              </a:r>
              <a:r>
                <a:rPr kumimoji="0" lang="en-US" altLang="zh-CN" sz="2200" b="0" i="0" u="none" strike="noStrike" cap="none" spc="0" normalizeH="0" baseline="30000" dirty="0" smtClean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Hoefler Text"/>
                </a:rPr>
                <a:t>3</a:t>
              </a:r>
              <a:r>
                <a:rPr kumimoji="0" lang="en-US" altLang="zh-CN" sz="2200" b="0" i="0" u="none" strike="noStrike" cap="none" spc="0" normalizeH="0" baseline="30000" dirty="0" smtClean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charset="-122"/>
                  <a:sym typeface="Hoefler Text"/>
                </a:rPr>
                <a:t>＋</a:t>
              </a:r>
              <a:r>
                <a:rPr lang="zh-CN" altLang="en-US" sz="2200" i="0" noProof="0" dirty="0">
                  <a:solidFill>
                    <a:srgbClr val="002060"/>
                  </a:solidFill>
                  <a:effectLst/>
                  <a:uLn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＋</a:t>
              </a:r>
              <a:r>
                <a:rPr kumimoji="0" lang="en-US" altLang="zh-CN" sz="2200" b="0" i="0" u="none" strike="noStrike" cap="none" spc="0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Hoefler Text"/>
                </a:rPr>
                <a:t>3SCN</a:t>
              </a:r>
              <a:r>
                <a:rPr kumimoji="0" lang="en-US" altLang="zh-CN" sz="2200" b="0" i="0" u="none" strike="noStrike" cap="none" spc="0" normalizeH="0" baseline="30000" dirty="0" smtClean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charset="-122"/>
                  <a:sym typeface="Hoefler Text"/>
                </a:rPr>
                <a:t>－</a:t>
              </a:r>
              <a:r>
                <a:rPr kumimoji="0" lang="en-US" altLang="zh-CN" sz="2200" b="0" i="0" u="none" strike="noStrike" cap="none" spc="0" normalizeH="0" baseline="30000" dirty="0" smtClean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Hoefler Text"/>
                </a:rPr>
                <a:t>               </a:t>
              </a:r>
              <a:r>
                <a:rPr lang="en-US" altLang="zh-CN" sz="2200" i="0" dirty="0" smtClean="0">
                  <a:solidFill>
                    <a:srgbClr val="00206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Fe(SCN)</a:t>
              </a:r>
              <a:r>
                <a:rPr lang="en-US" altLang="zh-CN" sz="2200" i="0" baseline="-25000" dirty="0" smtClean="0">
                  <a:solidFill>
                    <a:srgbClr val="00206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3</a:t>
              </a:r>
              <a:r>
                <a:rPr lang="en-US" altLang="zh-CN" sz="2200" i="0" dirty="0" smtClean="0">
                  <a:solidFill>
                    <a:srgbClr val="00206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</a:t>
              </a: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6717" y="2684"/>
              <a:ext cx="968" cy="422"/>
              <a:chOff x="19176601" y="6014411"/>
              <a:chExt cx="1084022" cy="517209"/>
            </a:xfrm>
            <a:grpFill/>
          </p:grpSpPr>
          <p:cxnSp>
            <p:nvCxnSpPr>
              <p:cNvPr id="21" name="直接连接符 20"/>
              <p:cNvCxnSpPr/>
              <p:nvPr/>
            </p:nvCxnSpPr>
            <p:spPr>
              <a:xfrm>
                <a:off x="19176601" y="6213323"/>
                <a:ext cx="1084021" cy="0"/>
              </a:xfrm>
              <a:prstGeom prst="line">
                <a:avLst/>
              </a:prstGeom>
              <a:grpFill/>
              <a:ln w="1905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22" name="直接连接符 21"/>
              <p:cNvCxnSpPr/>
              <p:nvPr/>
            </p:nvCxnSpPr>
            <p:spPr>
              <a:xfrm flipH="1" flipV="1">
                <a:off x="20063813" y="6014411"/>
                <a:ext cx="196810" cy="196810"/>
              </a:xfrm>
              <a:prstGeom prst="line">
                <a:avLst/>
              </a:prstGeom>
              <a:grpFill/>
              <a:ln w="1905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13" name="直接连接符 12"/>
              <p:cNvCxnSpPr/>
              <p:nvPr/>
            </p:nvCxnSpPr>
            <p:spPr>
              <a:xfrm>
                <a:off x="19176601" y="6347319"/>
                <a:ext cx="1084021" cy="0"/>
              </a:xfrm>
              <a:prstGeom prst="line">
                <a:avLst/>
              </a:prstGeom>
              <a:grpFill/>
              <a:ln w="1905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24" name="直接连接符 23"/>
              <p:cNvCxnSpPr/>
              <p:nvPr/>
            </p:nvCxnSpPr>
            <p:spPr>
              <a:xfrm flipH="1" flipV="1">
                <a:off x="19189578" y="6349702"/>
                <a:ext cx="181918" cy="181918"/>
              </a:xfrm>
              <a:prstGeom prst="line">
                <a:avLst/>
              </a:prstGeom>
              <a:grpFill/>
              <a:ln w="1905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graphicFrame>
        <p:nvGraphicFramePr>
          <p:cNvPr id="8" name="对象 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591310" y="3384868"/>
          <a:ext cx="227139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r:id="rId5" imgW="1473200" imgH="444500" progId="Equation.KSEE3">
                  <p:embed/>
                </p:oleObj>
              </mc:Choice>
              <mc:Fallback>
                <p:oleObj r:id="rId5" imgW="1473200" imgH="4445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1310" y="3384868"/>
                        <a:ext cx="2271395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弧形 32"/>
          <p:cNvSpPr/>
          <p:nvPr/>
        </p:nvSpPr>
        <p:spPr>
          <a:xfrm rot="5400000">
            <a:off x="1237615" y="3420745"/>
            <a:ext cx="732155" cy="537210"/>
          </a:xfrm>
          <a:prstGeom prst="arc">
            <a:avLst>
              <a:gd name="adj1" fmla="val 16200000"/>
              <a:gd name="adj2" fmla="val 20736220"/>
            </a:avLst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4276090" y="2468245"/>
            <a:ext cx="454660" cy="172847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Q</a:t>
            </a:r>
            <a:endParaRPr lang="en-US" altLang="zh-CN"/>
          </a:p>
        </p:txBody>
      </p:sp>
      <p:sp>
        <p:nvSpPr>
          <p:cNvPr id="12" name="圆角矩形 11"/>
          <p:cNvSpPr/>
          <p:nvPr/>
        </p:nvSpPr>
        <p:spPr>
          <a:xfrm>
            <a:off x="584200" y="2759075"/>
            <a:ext cx="454660" cy="147193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Q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1045210" y="2772410"/>
            <a:ext cx="454660" cy="147193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K</a:t>
            </a:r>
          </a:p>
        </p:txBody>
      </p:sp>
      <p:sp>
        <p:nvSpPr>
          <p:cNvPr id="19" name="圆角矩形 18"/>
          <p:cNvSpPr/>
          <p:nvPr/>
        </p:nvSpPr>
        <p:spPr>
          <a:xfrm>
            <a:off x="4730750" y="2734310"/>
            <a:ext cx="454660" cy="147193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K</a:t>
            </a:r>
          </a:p>
        </p:txBody>
      </p:sp>
      <p:sp>
        <p:nvSpPr>
          <p:cNvPr id="27" name="右箭头 26"/>
          <p:cNvSpPr/>
          <p:nvPr/>
        </p:nvSpPr>
        <p:spPr>
          <a:xfrm>
            <a:off x="1704975" y="3005455"/>
            <a:ext cx="2366010" cy="290195"/>
          </a:xfrm>
          <a:prstGeom prst="right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440055" y="2390775"/>
            <a:ext cx="1289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002060"/>
                </a:solidFill>
              </a:rPr>
              <a:t>平衡状态</a:t>
            </a:r>
            <a:r>
              <a:rPr lang="en-US" altLang="zh-CN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5" name="圆角矩形 34"/>
          <p:cNvSpPr/>
          <p:nvPr/>
        </p:nvSpPr>
        <p:spPr>
          <a:xfrm>
            <a:off x="7745730" y="2663190"/>
            <a:ext cx="454660" cy="147193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Q</a:t>
            </a:r>
          </a:p>
        </p:txBody>
      </p:sp>
      <p:sp>
        <p:nvSpPr>
          <p:cNvPr id="36" name="圆角矩形 35"/>
          <p:cNvSpPr/>
          <p:nvPr/>
        </p:nvSpPr>
        <p:spPr>
          <a:xfrm>
            <a:off x="8206740" y="2676525"/>
            <a:ext cx="454660" cy="147193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K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1751330" y="2719070"/>
            <a:ext cx="2177199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2Fe</a:t>
            </a:r>
            <a:r>
              <a:rPr lang="en-US" altLang="zh-CN" baseline="30000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oefler Text"/>
              </a:rPr>
              <a:t>3</a:t>
            </a:r>
            <a:r>
              <a:rPr lang="en-US" altLang="zh-CN" baseline="30000" dirty="0" smtClean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  <a:sym typeface="Hoefler Text"/>
              </a:rPr>
              <a:t>＋</a:t>
            </a:r>
            <a:r>
              <a:rPr lang="en-US" altLang="zh-CN" dirty="0" smtClean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  <a:sym typeface="Hoefler Text"/>
              </a:rPr>
              <a:t>＋</a:t>
            </a:r>
            <a:r>
              <a:rPr lang="en-US" altLang="zh-CN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oefler Text"/>
              </a:rPr>
              <a:t>Fe =3Fe</a:t>
            </a:r>
            <a:r>
              <a:rPr lang="en-US" altLang="zh-CN" baseline="30000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oefler Text"/>
              </a:rPr>
              <a:t>2</a:t>
            </a:r>
            <a:r>
              <a:rPr lang="en-US" altLang="zh-CN" baseline="30000" dirty="0" smtClean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  <a:sym typeface="Hoefler Text"/>
              </a:rPr>
              <a:t>＋</a:t>
            </a:r>
            <a:endParaRPr lang="zh-CN" altLang="en-US" dirty="0">
              <a:solidFill>
                <a:srgbClr val="002060"/>
              </a:solidFill>
            </a:endParaRPr>
          </a:p>
        </p:txBody>
      </p:sp>
      <p:sp>
        <p:nvSpPr>
          <p:cNvPr id="40" name="弧形 39"/>
          <p:cNvSpPr/>
          <p:nvPr/>
        </p:nvSpPr>
        <p:spPr>
          <a:xfrm>
            <a:off x="3448558" y="3729673"/>
            <a:ext cx="530352" cy="514657"/>
          </a:xfrm>
          <a:prstGeom prst="arc">
            <a:avLst>
              <a:gd name="adj1" fmla="val 17373740"/>
              <a:gd name="adj2" fmla="val 1379328"/>
            </a:avLst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1" name="右箭头 40"/>
          <p:cNvSpPr/>
          <p:nvPr/>
        </p:nvSpPr>
        <p:spPr>
          <a:xfrm>
            <a:off x="5282565" y="3005455"/>
            <a:ext cx="2366010" cy="290195"/>
          </a:xfrm>
          <a:prstGeom prst="right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43" name="对象 4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329555" y="3384868"/>
          <a:ext cx="227139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r:id="rId7" imgW="1473200" imgH="444500" progId="Equation.KSEE3">
                  <p:embed/>
                </p:oleObj>
              </mc:Choice>
              <mc:Fallback>
                <p:oleObj r:id="rId7" imgW="1473200" imgH="4445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29555" y="3384868"/>
                        <a:ext cx="2271395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文本框 44"/>
          <p:cNvSpPr txBox="1"/>
          <p:nvPr/>
        </p:nvSpPr>
        <p:spPr>
          <a:xfrm>
            <a:off x="5589270" y="2580640"/>
            <a:ext cx="21831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平衡逆向移动</a:t>
            </a:r>
          </a:p>
        </p:txBody>
      </p:sp>
      <p:sp>
        <p:nvSpPr>
          <p:cNvPr id="46" name="弧形 45"/>
          <p:cNvSpPr/>
          <p:nvPr/>
        </p:nvSpPr>
        <p:spPr>
          <a:xfrm>
            <a:off x="6866763" y="3295333"/>
            <a:ext cx="530352" cy="514657"/>
          </a:xfrm>
          <a:prstGeom prst="arc">
            <a:avLst>
              <a:gd name="adj1" fmla="val 17373740"/>
              <a:gd name="adj2" fmla="val 1379328"/>
            </a:avLst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7" name="弧形 46"/>
          <p:cNvSpPr/>
          <p:nvPr/>
        </p:nvSpPr>
        <p:spPr>
          <a:xfrm rot="5400000">
            <a:off x="6167755" y="3516630"/>
            <a:ext cx="759460" cy="496570"/>
          </a:xfrm>
          <a:prstGeom prst="arc">
            <a:avLst>
              <a:gd name="adj1" fmla="val 16200000"/>
              <a:gd name="adj2" fmla="val 20736220"/>
            </a:avLst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</a:endParaRPr>
          </a:p>
        </p:txBody>
      </p:sp>
      <p:sp>
        <p:nvSpPr>
          <p:cNvPr id="48" name="弧形 47"/>
          <p:cNvSpPr/>
          <p:nvPr/>
        </p:nvSpPr>
        <p:spPr>
          <a:xfrm rot="5400000">
            <a:off x="6952615" y="3537585"/>
            <a:ext cx="800735" cy="496570"/>
          </a:xfrm>
          <a:prstGeom prst="arc">
            <a:avLst>
              <a:gd name="adj1" fmla="val 16200000"/>
              <a:gd name="adj2" fmla="val 20736220"/>
            </a:avLst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</a:endParaRPr>
          </a:p>
        </p:txBody>
      </p:sp>
      <p:sp>
        <p:nvSpPr>
          <p:cNvPr id="49" name="弧形 48"/>
          <p:cNvSpPr/>
          <p:nvPr/>
        </p:nvSpPr>
        <p:spPr>
          <a:xfrm rot="15360000" flipV="1">
            <a:off x="5070475" y="3931285"/>
            <a:ext cx="883285" cy="408305"/>
          </a:xfrm>
          <a:prstGeom prst="arc">
            <a:avLst>
              <a:gd name="adj1" fmla="val 16200000"/>
              <a:gd name="adj2" fmla="val 20736220"/>
            </a:avLst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7529830" y="2286635"/>
            <a:ext cx="1289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002060"/>
                </a:solidFill>
              </a:rPr>
              <a:t>平衡状态</a:t>
            </a:r>
            <a:r>
              <a:rPr lang="en-US" altLang="zh-CN">
                <a:solidFill>
                  <a:srgbClr val="002060"/>
                </a:solidFill>
              </a:rPr>
              <a:t>2</a:t>
            </a: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11" grpId="0" bldLvl="0" animBg="1"/>
      <p:bldP spid="12" grpId="1" animBg="1"/>
      <p:bldP spid="12" grpId="2" bldLvl="0" animBg="1"/>
      <p:bldP spid="16" grpId="1" animBg="1"/>
      <p:bldP spid="16" grpId="2" bldLvl="0" animBg="1"/>
      <p:bldP spid="19" grpId="0" bldLvl="0" animBg="1"/>
      <p:bldP spid="27" grpId="1" animBg="1"/>
      <p:bldP spid="27" grpId="2" bldLvl="0" animBg="1"/>
      <p:bldP spid="29" grpId="1"/>
      <p:bldP spid="29" grpId="2"/>
      <p:bldP spid="35" grpId="0" bldLvl="0" animBg="1"/>
      <p:bldP spid="36" grpId="0" bldLvl="0" animBg="1"/>
      <p:bldP spid="37" grpId="1"/>
      <p:bldP spid="37" grpId="2"/>
      <p:bldP spid="40" grpId="0" bldLvl="0" animBg="1"/>
      <p:bldP spid="41" grpId="0" bldLvl="0" animBg="1"/>
      <p:bldP spid="45" grpId="0"/>
      <p:bldP spid="46" grpId="0" bldLvl="0" animBg="1"/>
      <p:bldP spid="47" grpId="0" bldLvl="0" animBg="1"/>
      <p:bldP spid="48" grpId="0" bldLvl="0" animBg="1"/>
      <p:bldP spid="49" grpId="0" bldLvl="0" animBg="1"/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685483" y="278765"/>
            <a:ext cx="5130800" cy="44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200" b="1" i="0" u="none" strike="noStrike" cap="none" spc="0" normalizeH="0" baseline="0" dirty="0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任务一：探究浓度对化学平衡状态的影响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15290" y="759460"/>
            <a:ext cx="259143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>
                <a:solidFill>
                  <a:srgbClr val="002060"/>
                </a:solidFill>
              </a:rPr>
              <a:t>【思考与讨论】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30860" y="1217295"/>
            <a:ext cx="868870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>
                <a:solidFill>
                  <a:srgbClr val="002060"/>
                </a:solidFill>
              </a:rPr>
              <a:t>3.</a:t>
            </a:r>
            <a:r>
              <a:rPr lang="zh-CN" altLang="en-US" sz="2200">
                <a:solidFill>
                  <a:srgbClr val="002060"/>
                </a:solidFill>
              </a:rPr>
              <a:t>尝试利用浓度商与化学平衡常数之间的关系对这些现象进行分析。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2242820" y="1647190"/>
            <a:ext cx="4142740" cy="608330"/>
            <a:chOff x="3721" y="2395"/>
            <a:chExt cx="6524" cy="958"/>
          </a:xfrm>
          <a:solidFill>
            <a:schemeClr val="bg2">
              <a:lumMod val="90000"/>
            </a:schemeClr>
          </a:solidFill>
        </p:grpSpPr>
        <p:sp>
          <p:nvSpPr>
            <p:cNvPr id="23" name="文本框 22"/>
            <p:cNvSpPr txBox="1"/>
            <p:nvPr/>
          </p:nvSpPr>
          <p:spPr>
            <a:xfrm>
              <a:off x="3721" y="2395"/>
              <a:ext cx="6525" cy="959"/>
            </a:xfrm>
            <a:prstGeom prst="rect">
              <a:avLst/>
            </a:prstGeom>
            <a:grp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pPr marL="0" marR="0" algn="l" defTabSz="825500" rtl="0" eaLnBrk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200" b="0" i="0" u="none" strike="noStrike" cap="none" spc="0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Hoefler Text"/>
                </a:rPr>
                <a:t>Fe</a:t>
              </a:r>
              <a:r>
                <a:rPr kumimoji="0" lang="en-US" altLang="zh-CN" sz="2200" b="0" i="0" u="none" strike="noStrike" cap="none" spc="0" normalizeH="0" baseline="30000" dirty="0" smtClean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Hoefler Text"/>
                </a:rPr>
                <a:t>3</a:t>
              </a:r>
              <a:r>
                <a:rPr kumimoji="0" lang="en-US" altLang="zh-CN" sz="2200" b="0" i="0" u="none" strike="noStrike" cap="none" spc="0" normalizeH="0" baseline="30000" dirty="0" smtClean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charset="-122"/>
                  <a:sym typeface="Hoefler Text"/>
                </a:rPr>
                <a:t>＋</a:t>
              </a:r>
              <a:r>
                <a:rPr lang="zh-CN" altLang="en-US" sz="2200" i="0" noProof="0" dirty="0">
                  <a:solidFill>
                    <a:srgbClr val="002060"/>
                  </a:solidFill>
                  <a:effectLst/>
                  <a:uLn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＋</a:t>
              </a:r>
              <a:r>
                <a:rPr kumimoji="0" lang="en-US" altLang="zh-CN" sz="2200" b="0" i="0" u="none" strike="noStrike" cap="none" spc="0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Hoefler Text"/>
                </a:rPr>
                <a:t>3SCN</a:t>
              </a:r>
              <a:r>
                <a:rPr kumimoji="0" lang="en-US" altLang="zh-CN" sz="2200" b="0" i="0" u="none" strike="noStrike" cap="none" spc="0" normalizeH="0" baseline="30000" dirty="0" smtClean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charset="-122"/>
                  <a:sym typeface="Hoefler Text"/>
                </a:rPr>
                <a:t>－</a:t>
              </a:r>
              <a:r>
                <a:rPr kumimoji="0" lang="en-US" altLang="zh-CN" sz="2200" b="0" i="0" u="none" strike="noStrike" cap="none" spc="0" normalizeH="0" baseline="30000" dirty="0" smtClean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Hoefler Text"/>
                </a:rPr>
                <a:t>               </a:t>
              </a:r>
              <a:r>
                <a:rPr lang="en-US" altLang="zh-CN" sz="2200" i="0" dirty="0" smtClean="0">
                  <a:solidFill>
                    <a:srgbClr val="00206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Fe(SCN)</a:t>
              </a:r>
              <a:r>
                <a:rPr lang="en-US" altLang="zh-CN" sz="2200" i="0" baseline="-25000" dirty="0" smtClean="0">
                  <a:solidFill>
                    <a:srgbClr val="00206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3</a:t>
              </a:r>
              <a:r>
                <a:rPr lang="en-US" altLang="zh-CN" sz="2200" i="0" dirty="0" smtClean="0">
                  <a:solidFill>
                    <a:srgbClr val="00206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</a:t>
              </a: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6717" y="2684"/>
              <a:ext cx="968" cy="422"/>
              <a:chOff x="19176601" y="6014411"/>
              <a:chExt cx="1084022" cy="517209"/>
            </a:xfrm>
            <a:grpFill/>
          </p:grpSpPr>
          <p:cxnSp>
            <p:nvCxnSpPr>
              <p:cNvPr id="21" name="直接连接符 20"/>
              <p:cNvCxnSpPr/>
              <p:nvPr/>
            </p:nvCxnSpPr>
            <p:spPr>
              <a:xfrm>
                <a:off x="19176601" y="6213323"/>
                <a:ext cx="1084021" cy="0"/>
              </a:xfrm>
              <a:prstGeom prst="line">
                <a:avLst/>
              </a:prstGeom>
              <a:grpFill/>
              <a:ln w="1905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22" name="直接连接符 21"/>
              <p:cNvCxnSpPr/>
              <p:nvPr/>
            </p:nvCxnSpPr>
            <p:spPr>
              <a:xfrm flipH="1" flipV="1">
                <a:off x="20063813" y="6014411"/>
                <a:ext cx="196810" cy="196810"/>
              </a:xfrm>
              <a:prstGeom prst="line">
                <a:avLst/>
              </a:prstGeom>
              <a:grpFill/>
              <a:ln w="1905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13" name="直接连接符 12"/>
              <p:cNvCxnSpPr/>
              <p:nvPr/>
            </p:nvCxnSpPr>
            <p:spPr>
              <a:xfrm>
                <a:off x="19176601" y="6347319"/>
                <a:ext cx="1084021" cy="0"/>
              </a:xfrm>
              <a:prstGeom prst="line">
                <a:avLst/>
              </a:prstGeom>
              <a:grpFill/>
              <a:ln w="1905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24" name="直接连接符 23"/>
              <p:cNvCxnSpPr/>
              <p:nvPr/>
            </p:nvCxnSpPr>
            <p:spPr>
              <a:xfrm flipH="1" flipV="1">
                <a:off x="19189578" y="6349702"/>
                <a:ext cx="181918" cy="181918"/>
              </a:xfrm>
              <a:prstGeom prst="line">
                <a:avLst/>
              </a:prstGeom>
              <a:grpFill/>
              <a:ln w="1905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graphicFrame>
        <p:nvGraphicFramePr>
          <p:cNvPr id="8" name="对象 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591310" y="3384868"/>
          <a:ext cx="227139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r:id="rId5" imgW="1473200" imgH="444500" progId="Equation.KSEE3">
                  <p:embed/>
                </p:oleObj>
              </mc:Choice>
              <mc:Fallback>
                <p:oleObj r:id="rId5" imgW="1473200" imgH="4445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1310" y="3384868"/>
                        <a:ext cx="2271395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弧形 32"/>
          <p:cNvSpPr/>
          <p:nvPr/>
        </p:nvSpPr>
        <p:spPr>
          <a:xfrm rot="5400000">
            <a:off x="2360295" y="3459480"/>
            <a:ext cx="732155" cy="537210"/>
          </a:xfrm>
          <a:prstGeom prst="arc">
            <a:avLst>
              <a:gd name="adj1" fmla="val 16200000"/>
              <a:gd name="adj2" fmla="val 20736220"/>
            </a:avLst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4276090" y="3188335"/>
            <a:ext cx="454660" cy="10083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Q</a:t>
            </a:r>
            <a:endParaRPr lang="en-US" altLang="zh-CN"/>
          </a:p>
        </p:txBody>
      </p:sp>
      <p:sp>
        <p:nvSpPr>
          <p:cNvPr id="12" name="圆角矩形 11"/>
          <p:cNvSpPr/>
          <p:nvPr/>
        </p:nvSpPr>
        <p:spPr>
          <a:xfrm>
            <a:off x="584200" y="2759075"/>
            <a:ext cx="454660" cy="147193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Q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1045210" y="2772410"/>
            <a:ext cx="454660" cy="147193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K</a:t>
            </a:r>
          </a:p>
        </p:txBody>
      </p:sp>
      <p:sp>
        <p:nvSpPr>
          <p:cNvPr id="19" name="圆角矩形 18"/>
          <p:cNvSpPr/>
          <p:nvPr/>
        </p:nvSpPr>
        <p:spPr>
          <a:xfrm>
            <a:off x="4730750" y="2734310"/>
            <a:ext cx="454660" cy="147193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K</a:t>
            </a:r>
          </a:p>
        </p:txBody>
      </p:sp>
      <p:sp>
        <p:nvSpPr>
          <p:cNvPr id="27" name="右箭头 26"/>
          <p:cNvSpPr/>
          <p:nvPr/>
        </p:nvSpPr>
        <p:spPr>
          <a:xfrm>
            <a:off x="1704975" y="3005455"/>
            <a:ext cx="2366010" cy="290195"/>
          </a:xfrm>
          <a:prstGeom prst="right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440055" y="2390775"/>
            <a:ext cx="1289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002060"/>
                </a:solidFill>
              </a:rPr>
              <a:t>平衡状态</a:t>
            </a:r>
            <a:r>
              <a:rPr lang="en-US" altLang="zh-CN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5" name="圆角矩形 34"/>
          <p:cNvSpPr/>
          <p:nvPr/>
        </p:nvSpPr>
        <p:spPr>
          <a:xfrm>
            <a:off x="7745730" y="2663190"/>
            <a:ext cx="454660" cy="147193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Q</a:t>
            </a:r>
          </a:p>
        </p:txBody>
      </p:sp>
      <p:sp>
        <p:nvSpPr>
          <p:cNvPr id="36" name="圆角矩形 35"/>
          <p:cNvSpPr/>
          <p:nvPr/>
        </p:nvSpPr>
        <p:spPr>
          <a:xfrm>
            <a:off x="8206740" y="2676525"/>
            <a:ext cx="454660" cy="147193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K</a:t>
            </a:r>
          </a:p>
        </p:txBody>
      </p:sp>
      <p:sp>
        <p:nvSpPr>
          <p:cNvPr id="40" name="弧形 39"/>
          <p:cNvSpPr/>
          <p:nvPr/>
        </p:nvSpPr>
        <p:spPr>
          <a:xfrm>
            <a:off x="1356233" y="3671888"/>
            <a:ext cx="530352" cy="514657"/>
          </a:xfrm>
          <a:prstGeom prst="arc">
            <a:avLst>
              <a:gd name="adj1" fmla="val 17373740"/>
              <a:gd name="adj2" fmla="val 1379328"/>
            </a:avLst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1" name="右箭头 40"/>
          <p:cNvSpPr/>
          <p:nvPr/>
        </p:nvSpPr>
        <p:spPr>
          <a:xfrm>
            <a:off x="5282565" y="3005455"/>
            <a:ext cx="2366010" cy="290195"/>
          </a:xfrm>
          <a:prstGeom prst="right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43" name="对象 4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329555" y="3384868"/>
          <a:ext cx="227139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r:id="rId7" imgW="1473200" imgH="444500" progId="Equation.KSEE3">
                  <p:embed/>
                </p:oleObj>
              </mc:Choice>
              <mc:Fallback>
                <p:oleObj r:id="rId7" imgW="1473200" imgH="4445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329555" y="3384868"/>
                        <a:ext cx="2271395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文本框 44"/>
          <p:cNvSpPr txBox="1"/>
          <p:nvPr/>
        </p:nvSpPr>
        <p:spPr>
          <a:xfrm>
            <a:off x="5589270" y="2580640"/>
            <a:ext cx="21831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平衡正向移动</a:t>
            </a:r>
          </a:p>
        </p:txBody>
      </p:sp>
      <p:sp>
        <p:nvSpPr>
          <p:cNvPr id="46" name="弧形 45"/>
          <p:cNvSpPr/>
          <p:nvPr/>
        </p:nvSpPr>
        <p:spPr>
          <a:xfrm>
            <a:off x="7118223" y="3732848"/>
            <a:ext cx="530352" cy="514657"/>
          </a:xfrm>
          <a:prstGeom prst="arc">
            <a:avLst>
              <a:gd name="adj1" fmla="val 17373740"/>
              <a:gd name="adj2" fmla="val 1379328"/>
            </a:avLst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8" name="弧形 47"/>
          <p:cNvSpPr/>
          <p:nvPr/>
        </p:nvSpPr>
        <p:spPr>
          <a:xfrm rot="5400000">
            <a:off x="6770370" y="3084195"/>
            <a:ext cx="800735" cy="496570"/>
          </a:xfrm>
          <a:prstGeom prst="arc">
            <a:avLst>
              <a:gd name="adj1" fmla="val 16200000"/>
              <a:gd name="adj2" fmla="val 20736220"/>
            </a:avLst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</a:endParaRPr>
          </a:p>
        </p:txBody>
      </p:sp>
      <p:sp>
        <p:nvSpPr>
          <p:cNvPr id="49" name="弧形 48"/>
          <p:cNvSpPr/>
          <p:nvPr/>
        </p:nvSpPr>
        <p:spPr>
          <a:xfrm rot="5400000">
            <a:off x="4899628" y="3381084"/>
            <a:ext cx="883220" cy="496582"/>
          </a:xfrm>
          <a:prstGeom prst="arc">
            <a:avLst>
              <a:gd name="adj1" fmla="val 16200000"/>
              <a:gd name="adj2" fmla="val 20736220"/>
            </a:avLst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7529830" y="2286635"/>
            <a:ext cx="1289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002060"/>
                </a:solidFill>
              </a:rPr>
              <a:t>平衡状态</a:t>
            </a:r>
            <a:r>
              <a:rPr lang="en-US" altLang="zh-CN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440055" y="4546600"/>
            <a:ext cx="733488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拓展思考：平衡状态</a:t>
            </a:r>
            <a:r>
              <a:rPr lang="en-US" altLang="zh-CN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各组分浓度怎样变化？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886312" y="2391050"/>
            <a:ext cx="1681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滴加</a:t>
            </a:r>
            <a:r>
              <a:rPr lang="en-US" altLang="zh-CN" dirty="0"/>
              <a:t>4</a:t>
            </a:r>
            <a:r>
              <a:rPr lang="zh-CN" altLang="en-US" dirty="0"/>
              <a:t>滴</a:t>
            </a:r>
            <a:r>
              <a:rPr lang="en-US" altLang="zh-CN" dirty="0"/>
              <a:t>1mol/L</a:t>
            </a:r>
          </a:p>
          <a:p>
            <a:r>
              <a:rPr lang="en-US" altLang="zh-CN" dirty="0"/>
              <a:t>KSCN</a:t>
            </a:r>
            <a:r>
              <a:rPr lang="zh-CN" altLang="en-US" dirty="0"/>
              <a:t>溶液</a:t>
            </a:r>
          </a:p>
        </p:txBody>
      </p:sp>
      <p:sp>
        <p:nvSpPr>
          <p:cNvPr id="4" name="弧形 3"/>
          <p:cNvSpPr/>
          <p:nvPr/>
        </p:nvSpPr>
        <p:spPr>
          <a:xfrm>
            <a:off x="6315583" y="3732848"/>
            <a:ext cx="530352" cy="514657"/>
          </a:xfrm>
          <a:prstGeom prst="arc">
            <a:avLst>
              <a:gd name="adj1" fmla="val 17373740"/>
              <a:gd name="adj2" fmla="val 1379328"/>
            </a:avLst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11" grpId="0" bldLvl="0" animBg="1"/>
      <p:bldP spid="12" grpId="1" animBg="1"/>
      <p:bldP spid="12" grpId="2" bldLvl="0" animBg="1"/>
      <p:bldP spid="16" grpId="1" animBg="1"/>
      <p:bldP spid="16" grpId="2" bldLvl="0" animBg="1"/>
      <p:bldP spid="19" grpId="0" bldLvl="0" animBg="1"/>
      <p:bldP spid="27" grpId="1" animBg="1"/>
      <p:bldP spid="27" grpId="2" bldLvl="0" animBg="1"/>
      <p:bldP spid="29" grpId="1"/>
      <p:bldP spid="29" grpId="2"/>
      <p:bldP spid="35" grpId="0" bldLvl="0" animBg="1"/>
      <p:bldP spid="36" grpId="0" bldLvl="0" animBg="1"/>
      <p:bldP spid="40" grpId="0" bldLvl="0" animBg="1"/>
      <p:bldP spid="41" grpId="0" bldLvl="0" animBg="1"/>
      <p:bldP spid="45" grpId="0"/>
      <p:bldP spid="46" grpId="0" bldLvl="0" animBg="1"/>
      <p:bldP spid="48" grpId="0" bldLvl="0" animBg="1"/>
      <p:bldP spid="49" grpId="0" bldLvl="0" animBg="1"/>
      <p:bldP spid="50" grpId="0"/>
      <p:bldP spid="51" grpId="0"/>
      <p:bldP spid="3" grpId="0"/>
      <p:bldP spid="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685483" y="278765"/>
            <a:ext cx="5130800" cy="44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200" b="1" i="0" u="none" strike="noStrike" cap="none" spc="0" normalizeH="0" baseline="0" dirty="0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任务一：探究浓度对化学平衡状态的影响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59435" y="654050"/>
            <a:ext cx="197294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/>
              <a:t>【小结】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858645" y="654050"/>
            <a:ext cx="382397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/>
              <a:t>浓度对化学平衡的影响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831455" y="3551555"/>
            <a:ext cx="1022350" cy="42989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CN" sz="2200" i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 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不变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-2017395" y="1087120"/>
            <a:ext cx="8641080" cy="768350"/>
            <a:chOff x="-1322" y="2301"/>
            <a:chExt cx="13608" cy="1210"/>
          </a:xfrm>
        </p:grpSpPr>
        <p:sp>
          <p:nvSpPr>
            <p:cNvPr id="8201" name="Text Box 12"/>
            <p:cNvSpPr txBox="1"/>
            <p:nvPr/>
          </p:nvSpPr>
          <p:spPr>
            <a:xfrm>
              <a:off x="-1322" y="2301"/>
              <a:ext cx="13608" cy="121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200" b="1" dirty="0">
                  <a:solidFill>
                    <a:schemeClr val="tx1"/>
                  </a:solidFill>
                  <a:uFillTx/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                                                </a:t>
              </a:r>
              <a:r>
                <a:rPr lang="en-US" altLang="zh-CN" sz="22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mA(g)  +  nB(g)         pC(g) + qD(g)</a:t>
              </a:r>
            </a:p>
            <a:p>
              <a:endParaRPr lang="zh-CN" altLang="en-US" sz="2200" b="1" dirty="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pic>
          <p:nvPicPr>
            <p:cNvPr id="10" name="Picture 205"/>
            <p:cNvPicPr preferRelativeResize="0"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021" y="2301"/>
              <a:ext cx="1149" cy="830"/>
            </a:xfrm>
            <a:prstGeom prst="rect">
              <a:avLst/>
            </a:prstGeom>
            <a:noFill/>
            <a:ln w="9525" cap="flat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</p:pic>
      </p:grpSp>
      <p:sp>
        <p:nvSpPr>
          <p:cNvPr id="22" name="文本框 21"/>
          <p:cNvSpPr txBox="1"/>
          <p:nvPr/>
        </p:nvSpPr>
        <p:spPr>
          <a:xfrm>
            <a:off x="1577340" y="1498600"/>
            <a:ext cx="1107440" cy="42989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CN" sz="2200"/>
              <a:t>Q=K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1377950" y="2232025"/>
            <a:ext cx="2945765" cy="802005"/>
            <a:chOff x="1975" y="3281"/>
            <a:chExt cx="4639" cy="1263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75" y="3442"/>
              <a:ext cx="3190" cy="963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5040" y="3633"/>
              <a:ext cx="1574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200"/>
                <a:t>改变</a:t>
              </a:r>
            </a:p>
          </p:txBody>
        </p:sp>
        <p:sp>
          <p:nvSpPr>
            <p:cNvPr id="24" name="矩形 23"/>
            <p:cNvSpPr/>
            <p:nvPr/>
          </p:nvSpPr>
          <p:spPr>
            <a:xfrm>
              <a:off x="2044" y="3281"/>
              <a:ext cx="4323" cy="126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燕尾形 25"/>
          <p:cNvSpPr/>
          <p:nvPr/>
        </p:nvSpPr>
        <p:spPr>
          <a:xfrm rot="5400000">
            <a:off x="1990090" y="1958975"/>
            <a:ext cx="191135" cy="241300"/>
          </a:xfrm>
          <a:prstGeom prst="chevron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4591050" y="2400300"/>
            <a:ext cx="40576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≠</a:t>
            </a:r>
          </a:p>
        </p:txBody>
      </p:sp>
      <p:sp>
        <p:nvSpPr>
          <p:cNvPr id="29" name="右大括号 28"/>
          <p:cNvSpPr/>
          <p:nvPr/>
        </p:nvSpPr>
        <p:spPr>
          <a:xfrm rot="16200000">
            <a:off x="4519295" y="-545465"/>
            <a:ext cx="222885" cy="746696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组合 29"/>
          <p:cNvGrpSpPr/>
          <p:nvPr/>
        </p:nvGrpSpPr>
        <p:grpSpPr>
          <a:xfrm>
            <a:off x="4926330" y="3373755"/>
            <a:ext cx="2508250" cy="802005"/>
            <a:chOff x="1975" y="3281"/>
            <a:chExt cx="4392" cy="1263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75" y="3442"/>
              <a:ext cx="3190" cy="963"/>
            </a:xfrm>
            <a:prstGeom prst="rect">
              <a:avLst/>
            </a:prstGeom>
          </p:spPr>
        </p:pic>
        <p:sp>
          <p:nvSpPr>
            <p:cNvPr id="33" name="矩形 32"/>
            <p:cNvSpPr/>
            <p:nvPr/>
          </p:nvSpPr>
          <p:spPr>
            <a:xfrm>
              <a:off x="2044" y="3281"/>
              <a:ext cx="4323" cy="126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文本框 33"/>
          <p:cNvSpPr txBox="1"/>
          <p:nvPr/>
        </p:nvSpPr>
        <p:spPr>
          <a:xfrm>
            <a:off x="6475730" y="3456940"/>
            <a:ext cx="9156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增大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6487160" y="3752215"/>
            <a:ext cx="9156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减小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7416800" y="3551555"/>
            <a:ext cx="41465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&gt;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5534025" y="2477135"/>
            <a:ext cx="1022350" cy="42989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CN" sz="2200" i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 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不变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3013710" y="3554730"/>
            <a:ext cx="1022350" cy="42989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altLang="zh-CN" sz="2200" i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 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不变</a:t>
            </a:r>
          </a:p>
        </p:txBody>
      </p:sp>
      <p:grpSp>
        <p:nvGrpSpPr>
          <p:cNvPr id="39" name="组合 38"/>
          <p:cNvGrpSpPr/>
          <p:nvPr/>
        </p:nvGrpSpPr>
        <p:grpSpPr>
          <a:xfrm>
            <a:off x="199390" y="3376930"/>
            <a:ext cx="2400935" cy="802005"/>
            <a:chOff x="1975" y="3281"/>
            <a:chExt cx="4392" cy="1263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75" y="3442"/>
              <a:ext cx="3190" cy="963"/>
            </a:xfrm>
            <a:prstGeom prst="rect">
              <a:avLst/>
            </a:prstGeom>
          </p:spPr>
        </p:pic>
        <p:sp>
          <p:nvSpPr>
            <p:cNvPr id="41" name="矩形 40"/>
            <p:cNvSpPr/>
            <p:nvPr/>
          </p:nvSpPr>
          <p:spPr>
            <a:xfrm>
              <a:off x="2044" y="3281"/>
              <a:ext cx="4323" cy="126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1905635" y="3460115"/>
            <a:ext cx="9156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减小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1917065" y="3755390"/>
            <a:ext cx="9156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增大</a:t>
            </a:r>
          </a:p>
        </p:txBody>
      </p:sp>
      <p:sp>
        <p:nvSpPr>
          <p:cNvPr id="44" name="文本框 43"/>
          <p:cNvSpPr txBox="1"/>
          <p:nvPr/>
        </p:nvSpPr>
        <p:spPr>
          <a:xfrm>
            <a:off x="2597785" y="3554730"/>
            <a:ext cx="3365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&lt;</a:t>
            </a:r>
          </a:p>
        </p:txBody>
      </p:sp>
      <p:sp>
        <p:nvSpPr>
          <p:cNvPr id="45" name="燕尾形 44"/>
          <p:cNvSpPr/>
          <p:nvPr/>
        </p:nvSpPr>
        <p:spPr>
          <a:xfrm rot="5400000">
            <a:off x="2067560" y="4273550"/>
            <a:ext cx="191135" cy="241300"/>
          </a:xfrm>
          <a:prstGeom prst="chevron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燕尾形 45"/>
          <p:cNvSpPr/>
          <p:nvPr/>
        </p:nvSpPr>
        <p:spPr>
          <a:xfrm rot="5400000">
            <a:off x="6270625" y="4273550"/>
            <a:ext cx="191135" cy="241300"/>
          </a:xfrm>
          <a:prstGeom prst="chevron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文本框 46"/>
          <p:cNvSpPr txBox="1"/>
          <p:nvPr/>
        </p:nvSpPr>
        <p:spPr>
          <a:xfrm>
            <a:off x="472440" y="4572000"/>
            <a:ext cx="397510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>
                <a:solidFill>
                  <a:srgbClr val="002060"/>
                </a:solidFill>
              </a:rPr>
              <a:t>平衡</a:t>
            </a:r>
            <a:r>
              <a:rPr lang="zh-CN" altLang="en-US" sz="2200">
                <a:solidFill>
                  <a:srgbClr val="FF0000"/>
                </a:solidFill>
              </a:rPr>
              <a:t>正向移动</a:t>
            </a:r>
            <a:r>
              <a:rPr lang="zh-CN" altLang="en-US" sz="2200">
                <a:solidFill>
                  <a:srgbClr val="002060"/>
                </a:solidFill>
              </a:rPr>
              <a:t>直到新平衡建立</a:t>
            </a:r>
          </a:p>
        </p:txBody>
      </p:sp>
      <p:sp>
        <p:nvSpPr>
          <p:cNvPr id="48" name="文本框 47"/>
          <p:cNvSpPr txBox="1"/>
          <p:nvPr/>
        </p:nvSpPr>
        <p:spPr>
          <a:xfrm>
            <a:off x="5002530" y="4558665"/>
            <a:ext cx="421703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>
                <a:solidFill>
                  <a:srgbClr val="002060"/>
                </a:solidFill>
              </a:rPr>
              <a:t>平衡</a:t>
            </a:r>
            <a:r>
              <a:rPr lang="zh-CN" altLang="en-US" sz="2200">
                <a:solidFill>
                  <a:srgbClr val="FF0000"/>
                </a:solidFill>
              </a:rPr>
              <a:t>逆向移动</a:t>
            </a:r>
            <a:r>
              <a:rPr lang="zh-CN" altLang="en-US" sz="2200">
                <a:solidFill>
                  <a:srgbClr val="002060"/>
                </a:solidFill>
              </a:rPr>
              <a:t>直到新平衡建立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  <p:bldLst>
      <p:bldP spid="22" grpId="1" animBg="1"/>
      <p:bldP spid="2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2759710" y="1574800"/>
            <a:ext cx="3476625" cy="1065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685483" y="278765"/>
            <a:ext cx="5130800" cy="44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200" b="1" i="0" u="none" strike="noStrike" cap="none" spc="0" normalizeH="0" baseline="0" dirty="0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任务二：探究压强对化学平衡状态的影响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069330" y="1663065"/>
            <a:ext cx="3271520" cy="441325"/>
            <a:chOff x="2554" y="1413"/>
            <a:chExt cx="5152" cy="695"/>
          </a:xfrm>
        </p:grpSpPr>
        <p:sp>
          <p:nvSpPr>
            <p:cNvPr id="2" name="文本框 1"/>
            <p:cNvSpPr txBox="1"/>
            <p:nvPr/>
          </p:nvSpPr>
          <p:spPr>
            <a:xfrm>
              <a:off x="2554" y="1413"/>
              <a:ext cx="5152" cy="69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none" lIns="50800" tIns="50800" rIns="50800" bIns="50800" numCol="1" spcCol="38100" rtlCol="0" anchor="ctr" forceAA="0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200" b="0" i="0" u="none" strike="noStrike" cap="none" spc="0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Times New Roman" panose="02020603050405020304" charset="0"/>
                  <a:ea typeface="黑体" panose="02010609060101010101" pitchFamily="49" charset="-122"/>
                  <a:cs typeface="Times New Roman" panose="02020603050405020304" charset="0"/>
                  <a:sym typeface="Hoefler Text"/>
                </a:rPr>
                <a:t>2 NO</a:t>
              </a:r>
              <a:r>
                <a:rPr kumimoji="0" lang="en-US" altLang="zh-CN" sz="2200" b="0" i="0" u="none" strike="noStrike" cap="none" spc="0" normalizeH="0" baseline="-25000" dirty="0" smtClean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Times New Roman" panose="02020603050405020304" charset="0"/>
                  <a:ea typeface="黑体" panose="02010609060101010101" pitchFamily="49" charset="-122"/>
                  <a:cs typeface="Times New Roman" panose="02020603050405020304" charset="0"/>
                  <a:sym typeface="Hoefler Text"/>
                </a:rPr>
                <a:t>2</a:t>
              </a:r>
              <a:r>
                <a:rPr kumimoji="0" lang="en-US" altLang="zh-CN" sz="2200" b="0" i="0" u="none" strike="noStrike" cap="none" spc="0" normalizeH="0" dirty="0" smtClean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Times New Roman" panose="02020603050405020304" charset="0"/>
                  <a:ea typeface="黑体" panose="02010609060101010101" pitchFamily="49" charset="-122"/>
                  <a:cs typeface="Times New Roman" panose="02020603050405020304" charset="0"/>
                  <a:sym typeface="Hoefler Text"/>
                </a:rPr>
                <a:t>(g)          </a:t>
              </a:r>
              <a:r>
                <a:rPr kumimoji="0" lang="en-US" altLang="zh-CN" sz="2200" b="0" i="0" u="none" strike="noStrike" cap="none" spc="0" normalizeH="0" dirty="0" smtClean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Times New Roman" panose="02020603050405020304" charset="0"/>
                  <a:ea typeface="黑体" panose="02010609060101010101" pitchFamily="49" charset="-122"/>
                  <a:cs typeface="Times New Roman" panose="02020603050405020304" charset="0"/>
                  <a:sym typeface="Hoefler Text"/>
                </a:rPr>
                <a:t>   </a:t>
              </a:r>
              <a:r>
                <a:rPr lang="en-US" sz="2200" i="0" dirty="0" smtClean="0">
                  <a:solidFill>
                    <a:srgbClr val="002060"/>
                  </a:solidFill>
                  <a:effectLst/>
                  <a:latin typeface="Times New Roman" panose="02020603050405020304" charset="0"/>
                  <a:ea typeface="黑体" panose="02010609060101010101" pitchFamily="49" charset="-122"/>
                  <a:cs typeface="Times New Roman" panose="02020603050405020304" charset="0"/>
                  <a:sym typeface="+mn-ea"/>
                </a:rPr>
                <a:t>N</a:t>
              </a:r>
              <a:r>
                <a:rPr lang="en-US" sz="2200" i="0" baseline="-25000" dirty="0" smtClean="0">
                  <a:solidFill>
                    <a:srgbClr val="002060"/>
                  </a:solidFill>
                  <a:effectLst/>
                  <a:latin typeface="Times New Roman" panose="02020603050405020304" charset="0"/>
                  <a:ea typeface="黑体" panose="02010609060101010101" pitchFamily="49" charset="-122"/>
                  <a:cs typeface="Times New Roman" panose="02020603050405020304" charset="0"/>
                  <a:sym typeface="+mn-ea"/>
                </a:rPr>
                <a:t>2</a:t>
              </a:r>
              <a:r>
                <a:rPr lang="en-US" sz="2200" i="0" dirty="0" smtClean="0">
                  <a:solidFill>
                    <a:srgbClr val="002060"/>
                  </a:solidFill>
                  <a:effectLst/>
                  <a:latin typeface="Times New Roman" panose="02020603050405020304" charset="0"/>
                  <a:ea typeface="黑体" panose="02010609060101010101" pitchFamily="49" charset="-122"/>
                  <a:cs typeface="Times New Roman" panose="02020603050405020304" charset="0"/>
                  <a:sym typeface="+mn-ea"/>
                </a:rPr>
                <a:t>O</a:t>
              </a:r>
              <a:r>
                <a:rPr lang="en-US" sz="2200" i="0" baseline="-25000" dirty="0" smtClean="0">
                  <a:solidFill>
                    <a:srgbClr val="002060"/>
                  </a:solidFill>
                  <a:effectLst/>
                  <a:latin typeface="Times New Roman" panose="02020603050405020304" charset="0"/>
                  <a:ea typeface="黑体" panose="02010609060101010101" pitchFamily="49" charset="-122"/>
                  <a:cs typeface="Times New Roman" panose="02020603050405020304" charset="0"/>
                  <a:sym typeface="+mn-ea"/>
                </a:rPr>
                <a:t>4</a:t>
              </a:r>
              <a:r>
                <a:rPr lang="en-US" sz="2200" i="0" dirty="0" smtClean="0">
                  <a:solidFill>
                    <a:srgbClr val="002060"/>
                  </a:solidFill>
                  <a:effectLst/>
                  <a:latin typeface="Times New Roman" panose="02020603050405020304" charset="0"/>
                  <a:ea typeface="黑体" panose="02010609060101010101" pitchFamily="49" charset="-122"/>
                  <a:cs typeface="Times New Roman" panose="02020603050405020304" charset="0"/>
                  <a:sym typeface="+mn-ea"/>
                </a:rPr>
                <a:t>(g</a:t>
              </a:r>
              <a:r>
                <a:rPr lang="en-US" sz="2200" i="0" dirty="0">
                  <a:solidFill>
                    <a:srgbClr val="002060"/>
                  </a:solidFill>
                  <a:effectLst/>
                  <a:latin typeface="Times New Roman" panose="02020603050405020304" charset="0"/>
                  <a:ea typeface="黑体" panose="02010609060101010101" pitchFamily="49" charset="-122"/>
                  <a:cs typeface="Times New Roman" panose="02020603050405020304" charset="0"/>
                  <a:sym typeface="+mn-ea"/>
                </a:rPr>
                <a:t>)    </a:t>
              </a:r>
              <a:endParaRPr kumimoji="0" lang="en-US" altLang="zh-CN" sz="2200" b="0" i="0" u="none" strike="noStrike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Times New Roman" panose="02020603050405020304" charset="0"/>
                <a:ea typeface="黑体" panose="02010609060101010101" pitchFamily="49" charset="-122"/>
                <a:cs typeface="Times New Roman" panose="02020603050405020304" charset="0"/>
                <a:sym typeface="+mn-ea"/>
              </a:endParaRPr>
            </a:p>
          </p:txBody>
        </p:sp>
        <p:grpSp>
          <p:nvGrpSpPr>
            <p:cNvPr id="10" name="Group 16"/>
            <p:cNvGrpSpPr/>
            <p:nvPr/>
          </p:nvGrpSpPr>
          <p:grpSpPr bwMode="auto">
            <a:xfrm>
              <a:off x="4538" y="1607"/>
              <a:ext cx="819" cy="384"/>
              <a:chOff x="2789" y="1933"/>
              <a:chExt cx="499" cy="136"/>
            </a:xfrm>
            <a:noFill/>
          </p:grpSpPr>
          <p:sp>
            <p:nvSpPr>
              <p:cNvPr id="11" name="Line 17"/>
              <p:cNvSpPr>
                <a:spLocks noChangeShapeType="1"/>
              </p:cNvSpPr>
              <p:nvPr/>
            </p:nvSpPr>
            <p:spPr bwMode="auto">
              <a:xfrm>
                <a:off x="2789" y="1979"/>
                <a:ext cx="49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wrap="none"/>
              <a:lstStyle/>
              <a:p>
                <a:endParaRPr lang="zh-CN" altLang="en-US" sz="2800" i="0">
                  <a:solidFill>
                    <a:srgbClr val="FFFFFF"/>
                  </a:solidFill>
                  <a:effectLst/>
                  <a:latin typeface="+mn-ea"/>
                  <a:ea typeface="+mn-ea"/>
                </a:endParaRPr>
              </a:p>
            </p:txBody>
          </p:sp>
          <p:sp>
            <p:nvSpPr>
              <p:cNvPr id="12" name="Line 18"/>
              <p:cNvSpPr>
                <a:spLocks noChangeShapeType="1"/>
              </p:cNvSpPr>
              <p:nvPr/>
            </p:nvSpPr>
            <p:spPr bwMode="auto">
              <a:xfrm flipH="1" flipV="1">
                <a:off x="3198" y="1933"/>
                <a:ext cx="90" cy="4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wrap="none"/>
              <a:lstStyle/>
              <a:p>
                <a:endParaRPr lang="zh-CN" altLang="en-US" sz="2800" i="0">
                  <a:solidFill>
                    <a:srgbClr val="FFFFFF"/>
                  </a:solidFill>
                  <a:effectLst/>
                  <a:latin typeface="+mn-ea"/>
                  <a:ea typeface="+mn-ea"/>
                </a:endParaRPr>
              </a:p>
            </p:txBody>
          </p:sp>
          <p:sp>
            <p:nvSpPr>
              <p:cNvPr id="13" name="Line 19"/>
              <p:cNvSpPr>
                <a:spLocks noChangeShapeType="1"/>
              </p:cNvSpPr>
              <p:nvPr/>
            </p:nvSpPr>
            <p:spPr bwMode="auto">
              <a:xfrm>
                <a:off x="2789" y="2025"/>
                <a:ext cx="499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wrap="none"/>
              <a:lstStyle/>
              <a:p>
                <a:endParaRPr lang="zh-CN" altLang="en-US" sz="2800" i="0">
                  <a:solidFill>
                    <a:srgbClr val="FFFFFF"/>
                  </a:solidFill>
                  <a:effectLst/>
                  <a:latin typeface="+mn-ea"/>
                  <a:ea typeface="+mn-ea"/>
                </a:endParaRPr>
              </a:p>
            </p:txBody>
          </p:sp>
          <p:sp>
            <p:nvSpPr>
              <p:cNvPr id="14" name="Line 20"/>
              <p:cNvSpPr>
                <a:spLocks noChangeShapeType="1"/>
              </p:cNvSpPr>
              <p:nvPr/>
            </p:nvSpPr>
            <p:spPr bwMode="auto">
              <a:xfrm flipH="1" flipV="1">
                <a:off x="2789" y="2023"/>
                <a:ext cx="90" cy="46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wrap="none"/>
              <a:lstStyle/>
              <a:p>
                <a:endParaRPr lang="zh-CN" altLang="en-US" sz="2800" i="0">
                  <a:solidFill>
                    <a:srgbClr val="FFFFFF"/>
                  </a:solidFill>
                  <a:effectLst/>
                  <a:latin typeface="+mn-ea"/>
                  <a:ea typeface="+mn-ea"/>
                </a:endParaRPr>
              </a:p>
            </p:txBody>
          </p:sp>
        </p:grpSp>
      </p:grpSp>
      <p:sp>
        <p:nvSpPr>
          <p:cNvPr id="6" name="文本框 5"/>
          <p:cNvSpPr txBox="1"/>
          <p:nvPr/>
        </p:nvSpPr>
        <p:spPr>
          <a:xfrm>
            <a:off x="3159443" y="2152968"/>
            <a:ext cx="939800" cy="44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200" b="0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红棕色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930458" y="2121853"/>
            <a:ext cx="660400" cy="44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200" b="0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无色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70535" y="619760"/>
            <a:ext cx="8221980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>
              <a:lnSpc>
                <a:spcPct val="125000"/>
              </a:lnSpc>
            </a:pPr>
            <a:r>
              <a:rPr lang="zh-CN" altLang="en-US" sz="2200">
                <a:solidFill>
                  <a:srgbClr val="002060"/>
                </a:solidFill>
              </a:rPr>
              <a:t>【理论预测】</a:t>
            </a:r>
          </a:p>
          <a:p>
            <a:pPr eaLnBrk="1">
              <a:lnSpc>
                <a:spcPct val="125000"/>
              </a:lnSpc>
            </a:pPr>
            <a:r>
              <a:rPr lang="zh-CN" altLang="en-US" sz="2200">
                <a:solidFill>
                  <a:srgbClr val="002060"/>
                </a:solidFill>
              </a:rPr>
              <a:t>  在一容积可变的密闭容器中存在以下平衡体系：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81355" y="2397125"/>
            <a:ext cx="804799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>
              <a:lnSpc>
                <a:spcPct val="150000"/>
              </a:lnSpc>
            </a:pPr>
            <a:r>
              <a:rPr lang="zh-CN" altLang="en-US" sz="2200" dirty="0">
                <a:solidFill>
                  <a:srgbClr val="002060"/>
                </a:solidFill>
              </a:rPr>
              <a:t>改变压强：</a:t>
            </a:r>
          </a:p>
          <a:p>
            <a:pPr eaLnBrk="1">
              <a:lnSpc>
                <a:spcPct val="150000"/>
              </a:lnSpc>
            </a:pPr>
            <a:r>
              <a:rPr lang="zh-CN" altLang="en-US" sz="2200" dirty="0">
                <a:solidFill>
                  <a:srgbClr val="002060"/>
                </a:solidFill>
              </a:rPr>
              <a:t>              </a:t>
            </a:r>
            <a:r>
              <a:rPr lang="en-US" altLang="zh-CN" sz="2200" dirty="0">
                <a:solidFill>
                  <a:srgbClr val="002060"/>
                </a:solidFill>
                <a:latin typeface="Calibri" panose="020F0502020204030204" charset="0"/>
              </a:rPr>
              <a:t>①</a:t>
            </a:r>
            <a:r>
              <a:rPr lang="zh-CN" altLang="en-US" sz="2200" dirty="0">
                <a:solidFill>
                  <a:srgbClr val="002060"/>
                </a:solidFill>
              </a:rPr>
              <a:t>减压：增大容器体积为原来</a:t>
            </a:r>
            <a:r>
              <a:rPr lang="en-US" altLang="zh-CN" sz="2200" dirty="0">
                <a:solidFill>
                  <a:srgbClr val="002060"/>
                </a:solidFill>
              </a:rPr>
              <a:t>2</a:t>
            </a:r>
            <a:r>
              <a:rPr lang="zh-CN" altLang="en-US" sz="2200" dirty="0">
                <a:solidFill>
                  <a:srgbClr val="002060"/>
                </a:solidFill>
              </a:rPr>
              <a:t>倍；</a:t>
            </a:r>
          </a:p>
          <a:p>
            <a:pPr eaLnBrk="1">
              <a:lnSpc>
                <a:spcPct val="150000"/>
              </a:lnSpc>
            </a:pPr>
            <a:r>
              <a:rPr lang="zh-CN" altLang="en-US" sz="2200" dirty="0">
                <a:solidFill>
                  <a:srgbClr val="002060"/>
                </a:solidFill>
              </a:rPr>
              <a:t>              ②加压：缩小容器体积为原来的</a:t>
            </a:r>
            <a:r>
              <a:rPr lang="en-US" altLang="zh-CN" sz="2200" dirty="0">
                <a:solidFill>
                  <a:srgbClr val="002060"/>
                </a:solidFill>
              </a:rPr>
              <a:t>1/2</a:t>
            </a:r>
            <a:r>
              <a:rPr lang="zh-CN" altLang="en-US" sz="2200" dirty="0">
                <a:solidFill>
                  <a:srgbClr val="002060"/>
                </a:solidFill>
              </a:rPr>
              <a:t>。</a:t>
            </a:r>
          </a:p>
          <a:p>
            <a:pPr eaLnBrk="1">
              <a:lnSpc>
                <a:spcPct val="150000"/>
              </a:lnSpc>
            </a:pPr>
            <a:r>
              <a:rPr lang="zh-CN" altLang="en-US" sz="2200" dirty="0">
                <a:solidFill>
                  <a:srgbClr val="002060"/>
                </a:solidFill>
                <a:sym typeface="+mn-ea"/>
              </a:rPr>
              <a:t>利用浓度商与化学平衡常数之间的关系</a:t>
            </a:r>
            <a:r>
              <a:rPr lang="zh-CN" altLang="en-US" sz="2200" dirty="0">
                <a:solidFill>
                  <a:srgbClr val="002060"/>
                </a:solidFill>
              </a:rPr>
              <a:t>分析平衡移动的方向。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685483" y="278765"/>
            <a:ext cx="5130800" cy="44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200" b="1" i="0" u="none" strike="noStrike" cap="none" spc="0" normalizeH="0" baseline="0" dirty="0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任务二：探究压强对化学平衡状态的影响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2853055" y="1305563"/>
            <a:ext cx="3476625" cy="863695"/>
            <a:chOff x="4233" y="3394"/>
            <a:chExt cx="5475" cy="13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5" name="圆角矩形 4"/>
            <p:cNvSpPr/>
            <p:nvPr/>
          </p:nvSpPr>
          <p:spPr>
            <a:xfrm>
              <a:off x="4233" y="3394"/>
              <a:ext cx="5475" cy="133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4574" y="3459"/>
              <a:ext cx="5134" cy="705"/>
              <a:chOff x="2366" y="1486"/>
              <a:chExt cx="5134" cy="705"/>
            </a:xfrm>
            <a:grpFill/>
          </p:grpSpPr>
          <p:sp>
            <p:nvSpPr>
              <p:cNvPr id="2" name="文本框 1"/>
              <p:cNvSpPr txBox="1"/>
              <p:nvPr/>
            </p:nvSpPr>
            <p:spPr>
              <a:xfrm>
                <a:off x="2366" y="1486"/>
                <a:ext cx="5134" cy="705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vertOverflow="overflow" horzOverflow="overflow" vert="horz" wrap="square" lIns="50800" tIns="50800" rIns="50800" bIns="50800" numCol="1" spcCol="38100" rtlCol="0" anchor="ctr" forceAA="0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en-US" altLang="zh-CN" sz="2200" b="0" i="0" u="none" strike="noStrike" cap="none" spc="0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FillTx/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  <a:sym typeface="Hoefler Text"/>
                  </a:rPr>
                  <a:t>2 NO</a:t>
                </a:r>
                <a:r>
                  <a:rPr kumimoji="0" lang="en-US" altLang="zh-CN" sz="2200" b="0" i="0" u="none" strike="noStrike" cap="none" spc="0" normalizeH="0" baseline="-2500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FillTx/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  <a:sym typeface="Hoefler Text"/>
                  </a:rPr>
                  <a:t>2</a:t>
                </a:r>
                <a:r>
                  <a:rPr kumimoji="0" lang="en-US" altLang="zh-CN" sz="2200" b="0" i="0" u="none" strike="noStrike" cap="none" spc="0" normalizeH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FillTx/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  <a:sym typeface="Hoefler Text"/>
                  </a:rPr>
                  <a:t>(g)          </a:t>
                </a:r>
                <a:r>
                  <a:rPr lang="en-US" sz="2200" i="0" dirty="0">
                    <a:solidFill>
                      <a:srgbClr val="002060"/>
                    </a:solidFill>
                    <a:effectLst/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  <a:sym typeface="+mn-ea"/>
                  </a:rPr>
                  <a:t>N</a:t>
                </a:r>
                <a:r>
                  <a:rPr lang="en-US" sz="2200" i="0" baseline="-25000" dirty="0">
                    <a:solidFill>
                      <a:srgbClr val="002060"/>
                    </a:solidFill>
                    <a:effectLst/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  <a:sym typeface="+mn-ea"/>
                  </a:rPr>
                  <a:t>2</a:t>
                </a:r>
                <a:r>
                  <a:rPr lang="en-US" sz="2200" i="0" dirty="0">
                    <a:solidFill>
                      <a:srgbClr val="002060"/>
                    </a:solidFill>
                    <a:effectLst/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  <a:sym typeface="+mn-ea"/>
                  </a:rPr>
                  <a:t>O</a:t>
                </a:r>
                <a:r>
                  <a:rPr lang="en-US" sz="2200" i="0" baseline="-25000" dirty="0">
                    <a:solidFill>
                      <a:srgbClr val="002060"/>
                    </a:solidFill>
                    <a:effectLst/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  <a:sym typeface="+mn-ea"/>
                  </a:rPr>
                  <a:t>4</a:t>
                </a:r>
                <a:r>
                  <a:rPr lang="en-US" sz="2200" i="0" dirty="0">
                    <a:solidFill>
                      <a:srgbClr val="002060"/>
                    </a:solidFill>
                    <a:effectLst/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  <a:sym typeface="+mn-ea"/>
                  </a:rPr>
                  <a:t>(g)    </a:t>
                </a:r>
                <a:endParaRPr kumimoji="0" lang="en-US" altLang="zh-CN" sz="2200" b="0" i="0" u="none" strike="noStrike" cap="none" spc="0" normalizeH="0" dirty="0" smtClean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Times New Roman" panose="02020603050405020304" charset="0"/>
                  <a:ea typeface="黑体" panose="02010609060101010101" pitchFamily="49" charset="-122"/>
                  <a:cs typeface="Times New Roman" panose="02020603050405020304" charset="0"/>
                  <a:sym typeface="+mn-ea"/>
                </a:endParaRPr>
              </a:p>
            </p:txBody>
          </p:sp>
          <p:grpSp>
            <p:nvGrpSpPr>
              <p:cNvPr id="10" name="Group 16"/>
              <p:cNvGrpSpPr/>
              <p:nvPr/>
            </p:nvGrpSpPr>
            <p:grpSpPr bwMode="auto">
              <a:xfrm>
                <a:off x="4538" y="1607"/>
                <a:ext cx="819" cy="384"/>
                <a:chOff x="2789" y="1933"/>
                <a:chExt cx="499" cy="136"/>
              </a:xfrm>
              <a:grpFill/>
            </p:grpSpPr>
            <p:sp>
              <p:nvSpPr>
                <p:cNvPr id="11" name="Line 17"/>
                <p:cNvSpPr>
                  <a:spLocks noChangeShapeType="1"/>
                </p:cNvSpPr>
                <p:nvPr/>
              </p:nvSpPr>
              <p:spPr bwMode="auto">
                <a:xfrm>
                  <a:off x="2789" y="1979"/>
                  <a:ext cx="499" cy="0"/>
                </a:xfrm>
                <a:prstGeom prst="line">
                  <a:avLst/>
                </a:prstGeom>
                <a:grpFill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wrap="none"/>
                <a:lstStyle/>
                <a:p>
                  <a:endParaRPr lang="zh-CN" altLang="en-US" sz="2800" i="0">
                    <a:solidFill>
                      <a:srgbClr val="FFFFFF"/>
                    </a:solidFill>
                    <a:effectLst/>
                    <a:latin typeface="+mn-ea"/>
                    <a:ea typeface="+mn-ea"/>
                  </a:endParaRPr>
                </a:p>
              </p:txBody>
            </p:sp>
            <p:sp>
              <p:nvSpPr>
                <p:cNvPr id="12" name="Line 18"/>
                <p:cNvSpPr>
                  <a:spLocks noChangeShapeType="1"/>
                </p:cNvSpPr>
                <p:nvPr/>
              </p:nvSpPr>
              <p:spPr bwMode="auto">
                <a:xfrm flipH="1" flipV="1">
                  <a:off x="3198" y="1933"/>
                  <a:ext cx="90" cy="46"/>
                </a:xfrm>
                <a:prstGeom prst="line">
                  <a:avLst/>
                </a:prstGeom>
                <a:grpFill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wrap="none"/>
                <a:lstStyle/>
                <a:p>
                  <a:endParaRPr lang="zh-CN" altLang="en-US" sz="2800" i="0">
                    <a:solidFill>
                      <a:srgbClr val="FFFFFF"/>
                    </a:solidFill>
                    <a:effectLst/>
                    <a:latin typeface="+mn-ea"/>
                    <a:ea typeface="+mn-ea"/>
                  </a:endParaRPr>
                </a:p>
              </p:txBody>
            </p:sp>
            <p:sp>
              <p:nvSpPr>
                <p:cNvPr id="13" name="Line 19"/>
                <p:cNvSpPr>
                  <a:spLocks noChangeShapeType="1"/>
                </p:cNvSpPr>
                <p:nvPr/>
              </p:nvSpPr>
              <p:spPr bwMode="auto">
                <a:xfrm>
                  <a:off x="2789" y="2025"/>
                  <a:ext cx="499" cy="0"/>
                </a:xfrm>
                <a:prstGeom prst="line">
                  <a:avLst/>
                </a:prstGeom>
                <a:grpFill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wrap="none"/>
                <a:lstStyle/>
                <a:p>
                  <a:endParaRPr lang="zh-CN" altLang="en-US" sz="2800" i="0">
                    <a:solidFill>
                      <a:srgbClr val="FFFFFF"/>
                    </a:solidFill>
                    <a:effectLst/>
                    <a:latin typeface="+mn-ea"/>
                    <a:ea typeface="+mn-ea"/>
                  </a:endParaRPr>
                </a:p>
              </p:txBody>
            </p:sp>
            <p:sp>
              <p:nvSpPr>
                <p:cNvPr id="14" name="Line 20"/>
                <p:cNvSpPr>
                  <a:spLocks noChangeShapeType="1"/>
                </p:cNvSpPr>
                <p:nvPr/>
              </p:nvSpPr>
              <p:spPr bwMode="auto">
                <a:xfrm flipH="1" flipV="1">
                  <a:off x="2789" y="2023"/>
                  <a:ext cx="90" cy="46"/>
                </a:xfrm>
                <a:prstGeom prst="line">
                  <a:avLst/>
                </a:prstGeom>
                <a:grpFill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wrap="none"/>
                <a:lstStyle/>
                <a:p>
                  <a:endParaRPr lang="zh-CN" altLang="en-US" sz="2800" i="0">
                    <a:solidFill>
                      <a:srgbClr val="FFFFFF"/>
                    </a:solidFill>
                    <a:effectLst/>
                    <a:latin typeface="+mn-ea"/>
                    <a:ea typeface="+mn-ea"/>
                  </a:endParaRPr>
                </a:p>
              </p:txBody>
            </p:sp>
          </p:grpSp>
        </p:grpSp>
        <p:sp>
          <p:nvSpPr>
            <p:cNvPr id="6" name="文本框 5"/>
            <p:cNvSpPr txBox="1"/>
            <p:nvPr/>
          </p:nvSpPr>
          <p:spPr>
            <a:xfrm>
              <a:off x="4874" y="4072"/>
              <a:ext cx="1480" cy="70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2200" b="0" i="0" u="none" strike="noStrike" cap="none" spc="0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sym typeface="Hoefler Text"/>
                </a:rPr>
                <a:t>红棕色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7713" y="4055"/>
              <a:ext cx="1040" cy="70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2200" b="0" i="0" u="none" strike="noStrike" cap="none" spc="0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sym typeface="Hoefler Text"/>
                </a:rPr>
                <a:t>无色</a:t>
              </a:r>
            </a:p>
          </p:txBody>
        </p:sp>
      </p:grpSp>
      <p:graphicFrame>
        <p:nvGraphicFramePr>
          <p:cNvPr id="9" name="对象 8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567170" y="1837690"/>
          <a:ext cx="2249805" cy="815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r:id="rId5" imgW="1155700" imgH="419100" progId="Equation.KSEE3">
                  <p:embed/>
                </p:oleObj>
              </mc:Choice>
              <mc:Fallback>
                <p:oleObj r:id="rId5" imgW="1155700" imgH="4191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67170" y="1837690"/>
                        <a:ext cx="2249805" cy="8153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498090" y="3332480"/>
          <a:ext cx="4084320" cy="1499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r:id="rId7" imgW="2082800" imgH="762000" progId="Equation.KSEE3">
                  <p:embed/>
                </p:oleObj>
              </mc:Choice>
              <mc:Fallback>
                <p:oleObj r:id="rId7" imgW="2082800" imgH="7620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498090" y="3332480"/>
                        <a:ext cx="4084320" cy="14992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文本框 28"/>
          <p:cNvSpPr txBox="1"/>
          <p:nvPr/>
        </p:nvSpPr>
        <p:spPr>
          <a:xfrm>
            <a:off x="349250" y="1416685"/>
            <a:ext cx="195897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平衡状态</a:t>
            </a:r>
            <a:r>
              <a:rPr lang="en-US" altLang="zh-CN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</a:p>
        </p:txBody>
      </p:sp>
      <p:sp>
        <p:nvSpPr>
          <p:cNvPr id="17" name="直角上箭头 16"/>
          <p:cNvSpPr/>
          <p:nvPr/>
        </p:nvSpPr>
        <p:spPr>
          <a:xfrm rot="5400000">
            <a:off x="1111885" y="3272790"/>
            <a:ext cx="1386840" cy="687705"/>
          </a:xfrm>
          <a:prstGeom prst="bentUpArrow">
            <a:avLst>
              <a:gd name="adj1" fmla="val 25047"/>
              <a:gd name="adj2" fmla="val 25000"/>
              <a:gd name="adj3" fmla="val 25000"/>
            </a:avLst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0" name="对象 1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49250" y="3851910"/>
          <a:ext cx="1031240" cy="350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r:id="rId9" imgW="520700" imgH="177165" progId="Equation.KSEE3">
                  <p:embed/>
                </p:oleObj>
              </mc:Choice>
              <mc:Fallback>
                <p:oleObj r:id="rId9" imgW="520700" imgH="177165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49250" y="3851910"/>
                        <a:ext cx="1031240" cy="350520"/>
                      </a:xfrm>
                      <a:prstGeom prst="rect">
                        <a:avLst/>
                      </a:prstGeom>
                      <a:solidFill>
                        <a:schemeClr val="bg2">
                          <a:lumMod val="90000"/>
                        </a:schemeClr>
                      </a:solidFill>
                      <a:ln w="28575" cmpd="dbl">
                        <a:solidFill>
                          <a:schemeClr val="accent1">
                            <a:shade val="50000"/>
                          </a:schemeClr>
                        </a:solidFill>
                        <a:prstDash val="solid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直角上箭头 20"/>
          <p:cNvSpPr/>
          <p:nvPr/>
        </p:nvSpPr>
        <p:spPr>
          <a:xfrm>
            <a:off x="6854190" y="2681605"/>
            <a:ext cx="748030" cy="1428115"/>
          </a:xfrm>
          <a:prstGeom prst="bentUpArrow">
            <a:avLst>
              <a:gd name="adj1" fmla="val 25047"/>
              <a:gd name="adj2" fmla="val 25000"/>
              <a:gd name="adj3" fmla="val 25000"/>
            </a:avLst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2" name="对象 2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49250" y="1823720"/>
          <a:ext cx="2202815" cy="816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" r:id="rId11" imgW="1130300" imgH="419100" progId="Equation.KSEE3">
                  <p:embed/>
                </p:oleObj>
              </mc:Choice>
              <mc:Fallback>
                <p:oleObj r:id="rId11" imgW="1130300" imgH="4191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49250" y="1823720"/>
                        <a:ext cx="2202815" cy="8166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文本框 23"/>
          <p:cNvSpPr txBox="1"/>
          <p:nvPr/>
        </p:nvSpPr>
        <p:spPr>
          <a:xfrm>
            <a:off x="7579995" y="3464560"/>
            <a:ext cx="1232535" cy="6451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 cmpd="dbl">
            <a:solidFill>
              <a:schemeClr val="accent6">
                <a:lumMod val="75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平衡逆向移动</a:t>
            </a:r>
          </a:p>
        </p:txBody>
      </p:sp>
      <p:cxnSp>
        <p:nvCxnSpPr>
          <p:cNvPr id="25" name="直接箭头连接符 24"/>
          <p:cNvCxnSpPr/>
          <p:nvPr/>
        </p:nvCxnSpPr>
        <p:spPr>
          <a:xfrm flipV="1">
            <a:off x="3069590" y="2224405"/>
            <a:ext cx="3175000" cy="8255"/>
          </a:xfrm>
          <a:prstGeom prst="straightConnector1">
            <a:avLst/>
          </a:prstGeom>
          <a:ln w="28575" cmpd="thinThick">
            <a:prstDash val="lg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7360920" y="1430655"/>
            <a:ext cx="148844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平衡状态</a:t>
            </a:r>
            <a:r>
              <a:rPr lang="en-US" altLang="zh-CN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528320" y="718820"/>
            <a:ext cx="715518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>
              <a:lnSpc>
                <a:spcPct val="150000"/>
              </a:lnSpc>
            </a:pPr>
            <a:r>
              <a:rPr lang="zh-CN" altLang="en-US" sz="2200" dirty="0">
                <a:solidFill>
                  <a:srgbClr val="002060"/>
                </a:solidFill>
              </a:rPr>
              <a:t>【理论预测】减小压强：</a:t>
            </a:r>
            <a:r>
              <a:rPr lang="zh-CN" altLang="en-US" sz="2200" dirty="0">
                <a:solidFill>
                  <a:srgbClr val="002060"/>
                </a:solidFill>
                <a:sym typeface="+mn-ea"/>
              </a:rPr>
              <a:t>增大容器体积为原来</a:t>
            </a:r>
            <a:r>
              <a:rPr lang="en-US" altLang="zh-CN" sz="2200" dirty="0">
                <a:solidFill>
                  <a:srgbClr val="002060"/>
                </a:solidFill>
                <a:sym typeface="+mn-ea"/>
              </a:rPr>
              <a:t>2</a:t>
            </a:r>
            <a:r>
              <a:rPr lang="zh-CN" altLang="en-US" sz="2200" dirty="0">
                <a:solidFill>
                  <a:srgbClr val="002060"/>
                </a:solidFill>
                <a:sym typeface="+mn-ea"/>
              </a:rPr>
              <a:t>倍</a:t>
            </a:r>
            <a:endParaRPr lang="zh-CN" altLang="en-US" sz="2200" dirty="0">
              <a:solidFill>
                <a:srgbClr val="002060"/>
              </a:solidFill>
            </a:endParaRPr>
          </a:p>
          <a:p>
            <a:pPr eaLnBrk="1">
              <a:lnSpc>
                <a:spcPct val="150000"/>
              </a:lnSpc>
            </a:pPr>
            <a:endParaRPr lang="zh-CN" altLang="en-US" sz="2200" dirty="0">
              <a:solidFill>
                <a:srgbClr val="002060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319780" y="2323465"/>
            <a:ext cx="32480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减小压强，平衡向</a:t>
            </a:r>
            <a:r>
              <a:rPr lang="zh-CN" altLang="en-US" sz="22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气体体积增大的方向移动</a:t>
            </a:r>
            <a:endParaRPr lang="zh-CN" altLang="en-US" sz="2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1"/>
      <p:bldP spid="29" grpId="2"/>
      <p:bldP spid="17" grpId="0" bldLvl="0" animBg="1"/>
      <p:bldP spid="21" grpId="0" bldLvl="0" animBg="1"/>
      <p:bldP spid="24" grpId="0" bldLvl="0" animBg="1"/>
      <p:bldP spid="27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685483" y="278765"/>
            <a:ext cx="5130800" cy="44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200" b="1" i="0" u="none" strike="noStrike" cap="none" spc="0" normalizeH="0" baseline="0" dirty="0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任务二：探究压强对化学平衡状态的影响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2853055" y="1305561"/>
            <a:ext cx="3476625" cy="869939"/>
            <a:chOff x="4233" y="3394"/>
            <a:chExt cx="5475" cy="139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5" name="圆角矩形 4"/>
            <p:cNvSpPr/>
            <p:nvPr/>
          </p:nvSpPr>
          <p:spPr>
            <a:xfrm>
              <a:off x="4233" y="3394"/>
              <a:ext cx="5475" cy="133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4834" y="3459"/>
              <a:ext cx="4740" cy="705"/>
              <a:chOff x="2626" y="1486"/>
              <a:chExt cx="4740" cy="705"/>
            </a:xfrm>
            <a:grpFill/>
          </p:grpSpPr>
          <p:sp>
            <p:nvSpPr>
              <p:cNvPr id="2" name="文本框 1"/>
              <p:cNvSpPr txBox="1"/>
              <p:nvPr/>
            </p:nvSpPr>
            <p:spPr>
              <a:xfrm>
                <a:off x="2626" y="1486"/>
                <a:ext cx="4740" cy="705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vertOverflow="overflow" horzOverflow="overflow" vert="horz" wrap="square" lIns="50800" tIns="50800" rIns="50800" bIns="50800" numCol="1" spcCol="38100" rtlCol="0" anchor="ctr" forceAA="0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en-US" altLang="zh-CN" sz="2200" b="0" i="0" u="none" strike="noStrike" cap="none" spc="0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FillTx/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  <a:sym typeface="Hoefler Text"/>
                  </a:rPr>
                  <a:t>2 NO</a:t>
                </a:r>
                <a:r>
                  <a:rPr kumimoji="0" lang="en-US" altLang="zh-CN" sz="2200" b="0" i="0" u="none" strike="noStrike" cap="none" spc="0" normalizeH="0" baseline="-2500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FillTx/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  <a:sym typeface="Hoefler Text"/>
                  </a:rPr>
                  <a:t>2</a:t>
                </a:r>
                <a:r>
                  <a:rPr kumimoji="0" lang="en-US" altLang="zh-CN" sz="2200" b="0" i="0" u="none" strike="noStrike" cap="none" spc="0" normalizeH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FillTx/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  <a:sym typeface="Hoefler Text"/>
                  </a:rPr>
                  <a:t>(g)          </a:t>
                </a:r>
                <a:r>
                  <a:rPr lang="en-US" sz="2200" i="0" dirty="0">
                    <a:solidFill>
                      <a:srgbClr val="002060"/>
                    </a:solidFill>
                    <a:effectLst/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  <a:sym typeface="+mn-ea"/>
                  </a:rPr>
                  <a:t>N</a:t>
                </a:r>
                <a:r>
                  <a:rPr lang="en-US" sz="2200" i="0" baseline="-25000" dirty="0">
                    <a:solidFill>
                      <a:srgbClr val="002060"/>
                    </a:solidFill>
                    <a:effectLst/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  <a:sym typeface="+mn-ea"/>
                  </a:rPr>
                  <a:t>2</a:t>
                </a:r>
                <a:r>
                  <a:rPr lang="en-US" sz="2200" i="0" dirty="0">
                    <a:solidFill>
                      <a:srgbClr val="002060"/>
                    </a:solidFill>
                    <a:effectLst/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  <a:sym typeface="+mn-ea"/>
                  </a:rPr>
                  <a:t>O</a:t>
                </a:r>
                <a:r>
                  <a:rPr lang="en-US" sz="2200" i="0" baseline="-25000" dirty="0">
                    <a:solidFill>
                      <a:srgbClr val="002060"/>
                    </a:solidFill>
                    <a:effectLst/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  <a:sym typeface="+mn-ea"/>
                  </a:rPr>
                  <a:t>4</a:t>
                </a:r>
                <a:r>
                  <a:rPr lang="en-US" sz="2200" i="0" dirty="0">
                    <a:solidFill>
                      <a:srgbClr val="002060"/>
                    </a:solidFill>
                    <a:effectLst/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  <a:sym typeface="+mn-ea"/>
                  </a:rPr>
                  <a:t>(g)    </a:t>
                </a:r>
                <a:endParaRPr kumimoji="0" lang="en-US" altLang="zh-CN" sz="2200" b="0" i="0" u="none" strike="noStrike" cap="none" spc="0" normalizeH="0" dirty="0" smtClean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Times New Roman" panose="02020603050405020304" charset="0"/>
                  <a:ea typeface="黑体" panose="02010609060101010101" pitchFamily="49" charset="-122"/>
                  <a:cs typeface="Times New Roman" panose="02020603050405020304" charset="0"/>
                  <a:sym typeface="+mn-ea"/>
                </a:endParaRPr>
              </a:p>
            </p:txBody>
          </p:sp>
          <p:grpSp>
            <p:nvGrpSpPr>
              <p:cNvPr id="10" name="Group 16"/>
              <p:cNvGrpSpPr/>
              <p:nvPr/>
            </p:nvGrpSpPr>
            <p:grpSpPr bwMode="auto">
              <a:xfrm>
                <a:off x="4538" y="1607"/>
                <a:ext cx="819" cy="384"/>
                <a:chOff x="2789" y="1933"/>
                <a:chExt cx="499" cy="136"/>
              </a:xfrm>
              <a:grpFill/>
            </p:grpSpPr>
            <p:sp>
              <p:nvSpPr>
                <p:cNvPr id="11" name="Line 17"/>
                <p:cNvSpPr>
                  <a:spLocks noChangeShapeType="1"/>
                </p:cNvSpPr>
                <p:nvPr/>
              </p:nvSpPr>
              <p:spPr bwMode="auto">
                <a:xfrm>
                  <a:off x="2789" y="1979"/>
                  <a:ext cx="499" cy="0"/>
                </a:xfrm>
                <a:prstGeom prst="line">
                  <a:avLst/>
                </a:prstGeom>
                <a:grpFill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wrap="none"/>
                <a:lstStyle/>
                <a:p>
                  <a:endParaRPr lang="zh-CN" altLang="en-US" sz="2800" i="0">
                    <a:solidFill>
                      <a:srgbClr val="FFFFFF"/>
                    </a:solidFill>
                    <a:effectLst/>
                    <a:latin typeface="+mn-ea"/>
                    <a:ea typeface="+mn-ea"/>
                  </a:endParaRPr>
                </a:p>
              </p:txBody>
            </p:sp>
            <p:sp>
              <p:nvSpPr>
                <p:cNvPr id="12" name="Line 18"/>
                <p:cNvSpPr>
                  <a:spLocks noChangeShapeType="1"/>
                </p:cNvSpPr>
                <p:nvPr/>
              </p:nvSpPr>
              <p:spPr bwMode="auto">
                <a:xfrm flipH="1" flipV="1">
                  <a:off x="3198" y="1933"/>
                  <a:ext cx="90" cy="46"/>
                </a:xfrm>
                <a:prstGeom prst="line">
                  <a:avLst/>
                </a:prstGeom>
                <a:grpFill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wrap="none"/>
                <a:lstStyle/>
                <a:p>
                  <a:endParaRPr lang="zh-CN" altLang="en-US" sz="2800" i="0">
                    <a:solidFill>
                      <a:srgbClr val="FFFFFF"/>
                    </a:solidFill>
                    <a:effectLst/>
                    <a:latin typeface="+mn-ea"/>
                    <a:ea typeface="+mn-ea"/>
                  </a:endParaRPr>
                </a:p>
              </p:txBody>
            </p:sp>
            <p:sp>
              <p:nvSpPr>
                <p:cNvPr id="13" name="Line 19"/>
                <p:cNvSpPr>
                  <a:spLocks noChangeShapeType="1"/>
                </p:cNvSpPr>
                <p:nvPr/>
              </p:nvSpPr>
              <p:spPr bwMode="auto">
                <a:xfrm>
                  <a:off x="2789" y="2025"/>
                  <a:ext cx="499" cy="0"/>
                </a:xfrm>
                <a:prstGeom prst="line">
                  <a:avLst/>
                </a:prstGeom>
                <a:grpFill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wrap="none"/>
                <a:lstStyle/>
                <a:p>
                  <a:endParaRPr lang="zh-CN" altLang="en-US" sz="2800" i="0">
                    <a:solidFill>
                      <a:srgbClr val="FFFFFF"/>
                    </a:solidFill>
                    <a:effectLst/>
                    <a:latin typeface="+mn-ea"/>
                    <a:ea typeface="+mn-ea"/>
                  </a:endParaRPr>
                </a:p>
              </p:txBody>
            </p:sp>
            <p:sp>
              <p:nvSpPr>
                <p:cNvPr id="14" name="Line 20"/>
                <p:cNvSpPr>
                  <a:spLocks noChangeShapeType="1"/>
                </p:cNvSpPr>
                <p:nvPr/>
              </p:nvSpPr>
              <p:spPr bwMode="auto">
                <a:xfrm flipH="1" flipV="1">
                  <a:off x="2789" y="2023"/>
                  <a:ext cx="90" cy="46"/>
                </a:xfrm>
                <a:prstGeom prst="line">
                  <a:avLst/>
                </a:prstGeom>
                <a:grpFill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wrap="none"/>
                <a:lstStyle/>
                <a:p>
                  <a:endParaRPr lang="zh-CN" altLang="en-US" sz="2800" i="0">
                    <a:solidFill>
                      <a:srgbClr val="FFFFFF"/>
                    </a:solidFill>
                    <a:effectLst/>
                    <a:latin typeface="+mn-ea"/>
                    <a:ea typeface="+mn-ea"/>
                  </a:endParaRPr>
                </a:p>
              </p:txBody>
            </p:sp>
          </p:grpSp>
        </p:grpSp>
        <p:sp>
          <p:nvSpPr>
            <p:cNvPr id="6" name="文本框 5"/>
            <p:cNvSpPr txBox="1"/>
            <p:nvPr/>
          </p:nvSpPr>
          <p:spPr>
            <a:xfrm>
              <a:off x="4904" y="4082"/>
              <a:ext cx="1480" cy="70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2200" b="0" i="0" u="none" strike="noStrike" cap="none" spc="0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sym typeface="Hoefler Text"/>
                </a:rPr>
                <a:t>红棕色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7703" y="4075"/>
              <a:ext cx="1040" cy="70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2200" b="0" i="0" u="none" strike="noStrike" cap="none" spc="0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sym typeface="Hoefler Text"/>
                </a:rPr>
                <a:t>无色</a:t>
              </a:r>
            </a:p>
          </p:txBody>
        </p:sp>
      </p:grpSp>
      <p:graphicFrame>
        <p:nvGraphicFramePr>
          <p:cNvPr id="9" name="对象 8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567170" y="1837690"/>
          <a:ext cx="2249805" cy="815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r:id="rId5" imgW="1155700" imgH="419100" progId="Equation.KSEE3">
                  <p:embed/>
                </p:oleObj>
              </mc:Choice>
              <mc:Fallback>
                <p:oleObj r:id="rId5" imgW="1155700" imgH="4191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567170" y="1837690"/>
                        <a:ext cx="2249805" cy="8153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385695" y="3669665"/>
          <a:ext cx="4309110" cy="824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r:id="rId7" imgW="2197100" imgH="419100" progId="Equation.KSEE3">
                  <p:embed/>
                </p:oleObj>
              </mc:Choice>
              <mc:Fallback>
                <p:oleObj r:id="rId7" imgW="2197100" imgH="4191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385695" y="3669665"/>
                        <a:ext cx="4309110" cy="8248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文本框 28"/>
          <p:cNvSpPr txBox="1"/>
          <p:nvPr/>
        </p:nvSpPr>
        <p:spPr>
          <a:xfrm>
            <a:off x="349250" y="1416685"/>
            <a:ext cx="195897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平衡状态</a:t>
            </a:r>
            <a:r>
              <a:rPr lang="en-US" altLang="zh-CN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</a:p>
        </p:txBody>
      </p:sp>
      <p:sp>
        <p:nvSpPr>
          <p:cNvPr id="17" name="直角上箭头 16"/>
          <p:cNvSpPr/>
          <p:nvPr/>
        </p:nvSpPr>
        <p:spPr>
          <a:xfrm rot="5400000">
            <a:off x="1111885" y="3272790"/>
            <a:ext cx="1386840" cy="687705"/>
          </a:xfrm>
          <a:prstGeom prst="bentUpArrow">
            <a:avLst>
              <a:gd name="adj1" fmla="val 25047"/>
              <a:gd name="adj2" fmla="val 25000"/>
              <a:gd name="adj3" fmla="val 25000"/>
            </a:avLst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0" name="对象 1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11468" y="3637598"/>
          <a:ext cx="1106805" cy="779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r:id="rId9" imgW="558800" imgH="393700" progId="Equation.KSEE3">
                  <p:embed/>
                </p:oleObj>
              </mc:Choice>
              <mc:Fallback>
                <p:oleObj r:id="rId9" imgW="558800" imgH="3937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11468" y="3637598"/>
                        <a:ext cx="1106805" cy="779145"/>
                      </a:xfrm>
                      <a:prstGeom prst="rect">
                        <a:avLst/>
                      </a:prstGeom>
                      <a:solidFill>
                        <a:schemeClr val="bg2">
                          <a:lumMod val="90000"/>
                        </a:schemeClr>
                      </a:solidFill>
                      <a:ln w="28575" cmpd="dbl">
                        <a:solidFill>
                          <a:schemeClr val="accent1">
                            <a:shade val="50000"/>
                          </a:schemeClr>
                        </a:solidFill>
                        <a:prstDash val="solid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直角上箭头 20"/>
          <p:cNvSpPr/>
          <p:nvPr/>
        </p:nvSpPr>
        <p:spPr>
          <a:xfrm>
            <a:off x="6854190" y="2681605"/>
            <a:ext cx="748030" cy="1428115"/>
          </a:xfrm>
          <a:prstGeom prst="bentUpArrow">
            <a:avLst>
              <a:gd name="adj1" fmla="val 25047"/>
              <a:gd name="adj2" fmla="val 25000"/>
              <a:gd name="adj3" fmla="val 25000"/>
            </a:avLst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2" name="对象 2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49250" y="1823720"/>
          <a:ext cx="2202815" cy="816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r:id="rId11" imgW="1130300" imgH="419100" progId="Equation.KSEE3">
                  <p:embed/>
                </p:oleObj>
              </mc:Choice>
              <mc:Fallback>
                <p:oleObj r:id="rId11" imgW="1130300" imgH="4191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49250" y="1823720"/>
                        <a:ext cx="2202815" cy="8166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文本框 23"/>
          <p:cNvSpPr txBox="1"/>
          <p:nvPr/>
        </p:nvSpPr>
        <p:spPr>
          <a:xfrm>
            <a:off x="7538720" y="3637915"/>
            <a:ext cx="1232535" cy="6451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 cmpd="dbl">
            <a:solidFill>
              <a:schemeClr val="accent6">
                <a:lumMod val="75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平衡正向移动</a:t>
            </a:r>
          </a:p>
        </p:txBody>
      </p:sp>
      <p:cxnSp>
        <p:nvCxnSpPr>
          <p:cNvPr id="25" name="直接箭头连接符 24"/>
          <p:cNvCxnSpPr/>
          <p:nvPr/>
        </p:nvCxnSpPr>
        <p:spPr>
          <a:xfrm flipV="1">
            <a:off x="3069590" y="2224405"/>
            <a:ext cx="3175000" cy="8255"/>
          </a:xfrm>
          <a:prstGeom prst="straightConnector1">
            <a:avLst/>
          </a:prstGeom>
          <a:ln w="28575" cmpd="thinThick">
            <a:prstDash val="lg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7360920" y="1430655"/>
            <a:ext cx="148844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平衡状态</a:t>
            </a:r>
            <a:r>
              <a:rPr lang="en-US" altLang="zh-CN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528320" y="718820"/>
            <a:ext cx="6575425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>
              <a:lnSpc>
                <a:spcPct val="150000"/>
              </a:lnSpc>
            </a:pPr>
            <a:r>
              <a:rPr lang="zh-CN" altLang="en-US" sz="2200">
                <a:solidFill>
                  <a:srgbClr val="002060"/>
                </a:solidFill>
              </a:rPr>
              <a:t>【理论预测】</a:t>
            </a:r>
            <a:r>
              <a:rPr lang="zh-CN" altLang="en-US" sz="2200">
                <a:solidFill>
                  <a:srgbClr val="002060"/>
                </a:solidFill>
                <a:sym typeface="+mn-ea"/>
              </a:rPr>
              <a:t>加压：缩小容器体积为原来的</a:t>
            </a:r>
            <a:r>
              <a:rPr lang="en-US" altLang="zh-CN" sz="2200">
                <a:solidFill>
                  <a:srgbClr val="002060"/>
                </a:solidFill>
                <a:sym typeface="+mn-ea"/>
              </a:rPr>
              <a:t>1/2</a:t>
            </a:r>
            <a:endParaRPr lang="zh-CN" altLang="en-US" sz="2200">
              <a:solidFill>
                <a:srgbClr val="002060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319780" y="2323465"/>
            <a:ext cx="31210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增大压强，平衡向</a:t>
            </a:r>
            <a:r>
              <a:rPr lang="zh-CN" altLang="en-US" sz="2200" b="1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气体体积缩小的方向</a:t>
            </a:r>
            <a:r>
              <a:rPr lang="zh-CN" altLang="en-US" sz="2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移动</a:t>
            </a: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1"/>
      <p:bldP spid="29" grpId="2"/>
      <p:bldP spid="17" grpId="0" bldLvl="0" animBg="1"/>
      <p:bldP spid="21" grpId="0" bldLvl="0" animBg="1"/>
      <p:bldP spid="24" grpId="0" bldLvl="0" animBg="1"/>
      <p:bldP spid="27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2068830" y="1376045"/>
            <a:ext cx="4509770" cy="4044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2099945" y="1376045"/>
            <a:ext cx="4540250" cy="429260"/>
            <a:chOff x="2460" y="2631"/>
            <a:chExt cx="7150" cy="676"/>
          </a:xfrm>
        </p:grpSpPr>
        <p:sp>
          <p:nvSpPr>
            <p:cNvPr id="8201" name="Text Box 12"/>
            <p:cNvSpPr txBox="1"/>
            <p:nvPr/>
          </p:nvSpPr>
          <p:spPr>
            <a:xfrm>
              <a:off x="2460" y="2631"/>
              <a:ext cx="7150" cy="6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200" b="1" i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m</a:t>
              </a:r>
              <a:r>
                <a:rPr lang="en-US" altLang="zh-CN" sz="22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A(g)  +  </a:t>
              </a:r>
              <a:r>
                <a:rPr lang="en-US" altLang="zh-CN" sz="2200" b="1" i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n</a:t>
              </a:r>
              <a:r>
                <a:rPr lang="en-US" altLang="zh-CN" sz="22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B(g)         </a:t>
              </a:r>
              <a:r>
                <a:rPr lang="en-US" altLang="zh-CN" sz="2200" b="1" i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p</a:t>
              </a:r>
              <a:r>
                <a:rPr lang="en-US" altLang="zh-CN" sz="22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C(g) + </a:t>
              </a:r>
              <a:r>
                <a:rPr lang="en-US" altLang="zh-CN" sz="2200" b="1" i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q</a:t>
              </a:r>
              <a:r>
                <a:rPr lang="en-US" altLang="zh-CN" sz="22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D(g)</a:t>
              </a:r>
              <a:endParaRPr lang="zh-CN" altLang="en-US" sz="2200" b="1" dirty="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5675" y="2797"/>
              <a:ext cx="695" cy="345"/>
              <a:chOff x="19176601" y="6014411"/>
              <a:chExt cx="1084022" cy="517209"/>
            </a:xfrm>
          </p:grpSpPr>
          <p:cxnSp>
            <p:nvCxnSpPr>
              <p:cNvPr id="27" name="直接连接符 26"/>
              <p:cNvCxnSpPr/>
              <p:nvPr/>
            </p:nvCxnSpPr>
            <p:spPr>
              <a:xfrm>
                <a:off x="19176601" y="6213323"/>
                <a:ext cx="1084021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 flipH="1" flipV="1">
                <a:off x="20063813" y="6014411"/>
                <a:ext cx="196810" cy="19681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19176601" y="6347319"/>
                <a:ext cx="1084021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 flipH="1" flipV="1">
                <a:off x="19189578" y="6349702"/>
                <a:ext cx="181918" cy="181918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文本框 2"/>
          <p:cNvSpPr txBox="1"/>
          <p:nvPr/>
        </p:nvSpPr>
        <p:spPr>
          <a:xfrm>
            <a:off x="310515" y="789305"/>
            <a:ext cx="4932680" cy="5988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eaLnBrk="1">
              <a:lnSpc>
                <a:spcPct val="150000"/>
              </a:lnSpc>
            </a:pPr>
            <a:r>
              <a:rPr lang="zh-CN" altLang="en-US" sz="2200">
                <a:solidFill>
                  <a:srgbClr val="002060"/>
                </a:solidFill>
                <a:sym typeface="+mn-ea"/>
              </a:rPr>
              <a:t>【理论预测】由特殊到一般，获得结论</a:t>
            </a:r>
          </a:p>
        </p:txBody>
      </p:sp>
      <p:graphicFrame>
        <p:nvGraphicFramePr>
          <p:cNvPr id="11" name="对象 10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114800" y="24638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5" r:id="rId5" imgW="914400" imgH="215900" progId="Equation.KSEE3">
                  <p:embed/>
                </p:oleObj>
              </mc:Choice>
              <mc:Fallback>
                <p:oleObj r:id="rId5" imgW="914400" imgH="215900" progId="Equation.KSEE3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14800" y="24638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对象 1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00368" y="2732405"/>
          <a:ext cx="2594610" cy="796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" r:id="rId7" imgW="1447800" imgH="444500" progId="Equation.KSEE3">
                  <p:embed/>
                </p:oleObj>
              </mc:Choice>
              <mc:Fallback>
                <p:oleObj r:id="rId7" imgW="1447800" imgH="444500" progId="Equation.KSEE3">
                  <p:embed/>
                  <p:pic>
                    <p:nvPicPr>
                      <p:cNvPr id="0" name="图片 205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0368" y="2732405"/>
                        <a:ext cx="2594610" cy="7962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对象 1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502785" y="1957070"/>
          <a:ext cx="3956050" cy="1229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" r:id="rId9" imgW="2451100" imgH="762000" progId="Equation.KSEE3">
                  <p:embed/>
                </p:oleObj>
              </mc:Choice>
              <mc:Fallback>
                <p:oleObj r:id="rId9" imgW="2451100" imgH="762000" progId="Equation.KSEE3">
                  <p:embed/>
                  <p:pic>
                    <p:nvPicPr>
                      <p:cNvPr id="0" name="图片 205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02785" y="1957070"/>
                        <a:ext cx="3956050" cy="12299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文本框 18"/>
          <p:cNvSpPr txBox="1"/>
          <p:nvPr/>
        </p:nvSpPr>
        <p:spPr>
          <a:xfrm>
            <a:off x="1015365" y="2173605"/>
            <a:ext cx="1522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平衡状态</a:t>
            </a:r>
            <a:r>
              <a:rPr lang="en-US" altLang="zh-CN">
                <a:solidFill>
                  <a:srgbClr val="FF0000"/>
                </a:solidFill>
              </a:rPr>
              <a:t>1</a:t>
            </a:r>
          </a:p>
        </p:txBody>
      </p:sp>
      <p:graphicFrame>
        <p:nvGraphicFramePr>
          <p:cNvPr id="21" name="对象 20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316605" y="2191385"/>
          <a:ext cx="1031240" cy="350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8" r:id="rId11" imgW="520700" imgH="177165" progId="Equation.KSEE3">
                  <p:embed/>
                </p:oleObj>
              </mc:Choice>
              <mc:Fallback>
                <p:oleObj r:id="rId11" imgW="520700" imgH="177165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316605" y="2191385"/>
                        <a:ext cx="1031240" cy="350520"/>
                      </a:xfrm>
                      <a:prstGeom prst="rect">
                        <a:avLst/>
                      </a:prstGeom>
                      <a:solidFill>
                        <a:schemeClr val="bg2">
                          <a:lumMod val="90000"/>
                        </a:schemeClr>
                      </a:solidFill>
                      <a:ln w="28575" cmpd="dbl">
                        <a:solidFill>
                          <a:schemeClr val="accent1">
                            <a:shade val="50000"/>
                          </a:schemeClr>
                        </a:solidFill>
                        <a:prstDash val="solid"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对象 3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574223" y="3593148"/>
          <a:ext cx="3813175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9" r:id="rId13" imgW="2362200" imgH="444500" progId="Equation.KSEE3">
                  <p:embed/>
                </p:oleObj>
              </mc:Choice>
              <mc:Fallback>
                <p:oleObj r:id="rId13" imgW="2362200" imgH="444500" progId="Equation.KSEE3">
                  <p:embed/>
                  <p:pic>
                    <p:nvPicPr>
                      <p:cNvPr id="0" name="图片 205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574223" y="3593148"/>
                        <a:ext cx="3813175" cy="717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直角上箭头 36"/>
          <p:cNvSpPr/>
          <p:nvPr/>
        </p:nvSpPr>
        <p:spPr>
          <a:xfrm rot="16200000" flipV="1">
            <a:off x="3368675" y="1800860"/>
            <a:ext cx="255270" cy="2012315"/>
          </a:xfrm>
          <a:prstGeom prst="bentUpArrow">
            <a:avLst>
              <a:gd name="adj1" fmla="val 25047"/>
              <a:gd name="adj2" fmla="val 25000"/>
              <a:gd name="adj3" fmla="val 25000"/>
            </a:avLst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2538095" y="2191385"/>
            <a:ext cx="11804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减压：</a:t>
            </a:r>
          </a:p>
        </p:txBody>
      </p:sp>
      <p:sp>
        <p:nvSpPr>
          <p:cNvPr id="39" name="直角上箭头 38"/>
          <p:cNvSpPr/>
          <p:nvPr/>
        </p:nvSpPr>
        <p:spPr>
          <a:xfrm rot="16200000" flipH="1" flipV="1">
            <a:off x="3298825" y="2801620"/>
            <a:ext cx="383540" cy="2012315"/>
          </a:xfrm>
          <a:prstGeom prst="bentUpArrow">
            <a:avLst>
              <a:gd name="adj1" fmla="val 25047"/>
              <a:gd name="adj2" fmla="val 25000"/>
              <a:gd name="adj3" fmla="val 25000"/>
            </a:avLst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40" name="对象 3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316288" y="4066223"/>
          <a:ext cx="1106805" cy="779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0" r:id="rId15" imgW="558800" imgH="393700" progId="Equation.KSEE3">
                  <p:embed/>
                </p:oleObj>
              </mc:Choice>
              <mc:Fallback>
                <p:oleObj r:id="rId15" imgW="558800" imgH="3937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316288" y="4066223"/>
                        <a:ext cx="1106805" cy="779145"/>
                      </a:xfrm>
                      <a:prstGeom prst="rect">
                        <a:avLst/>
                      </a:prstGeom>
                      <a:solidFill>
                        <a:schemeClr val="bg2">
                          <a:lumMod val="90000"/>
                        </a:schemeClr>
                      </a:solidFill>
                      <a:ln w="28575" cmpd="dbl">
                        <a:solidFill>
                          <a:schemeClr val="accent1">
                            <a:shade val="50000"/>
                          </a:schemeClr>
                        </a:solidFill>
                        <a:prstDash val="solid"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文本框 41"/>
          <p:cNvSpPr txBox="1"/>
          <p:nvPr/>
        </p:nvSpPr>
        <p:spPr>
          <a:xfrm>
            <a:off x="2570480" y="4280535"/>
            <a:ext cx="11804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增压：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4528185" y="4477385"/>
            <a:ext cx="50628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>
                <a:solidFill>
                  <a:srgbClr val="FF0000"/>
                </a:solidFill>
              </a:rPr>
              <a:t>等倍数改变所有组分浓度即改变压强。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85483" y="278765"/>
            <a:ext cx="5130800" cy="44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200" b="1" i="0" u="none" strike="noStrike" cap="none" spc="0" normalizeH="0" baseline="0" dirty="0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任务二：探究压强对化学平衡状态的影响</a:t>
            </a: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56235" y="1854200"/>
            <a:ext cx="850265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200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在其他条件不变的情况下：</a:t>
            </a:r>
            <a:endParaRPr kumimoji="0" lang="zh-CN" altLang="en-US" sz="2200" b="0" i="0" u="none" strike="noStrike" cap="none" spc="0" normalizeH="0" baseline="0" dirty="0" smtClean="0">
              <a:ln>
                <a:noFill/>
              </a:ln>
              <a:solidFill>
                <a:srgbClr val="00206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sym typeface="Hoefler Text"/>
            </a:endParaRPr>
          </a:p>
          <a:p>
            <a:pPr marL="0" marR="0" indent="0" algn="l" defTabSz="825500" rtl="0" eaLnBrk="1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2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增大</a:t>
            </a:r>
            <a:r>
              <a:rPr lang="zh-CN" altLang="en-US" sz="2200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压强（缩小容器的体积），平衡向</a:t>
            </a:r>
            <a:r>
              <a:rPr lang="zh-CN" altLang="en-US" sz="22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气体体积缩小的方向</a:t>
            </a:r>
            <a:r>
              <a:rPr lang="zh-CN" altLang="en-US" sz="2200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移动；</a:t>
            </a:r>
            <a:endParaRPr kumimoji="0" lang="zh-CN" altLang="en-US" sz="2200" b="0" i="0" u="none" strike="noStrike" cap="none" spc="0" normalizeH="0" baseline="0" dirty="0" smtClean="0">
              <a:ln>
                <a:noFill/>
              </a:ln>
              <a:solidFill>
                <a:srgbClr val="00206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sym typeface="Hoefler Text"/>
            </a:endParaRPr>
          </a:p>
          <a:p>
            <a:pPr marL="0" marR="0" indent="0" algn="l" defTabSz="825500" rtl="0" eaLnBrk="1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2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减小</a:t>
            </a:r>
            <a:r>
              <a:rPr lang="zh-CN" altLang="en-US" sz="2200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压强（增大容器的体积），平衡向</a:t>
            </a:r>
            <a:r>
              <a:rPr lang="zh-CN" altLang="en-US" sz="22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气体体积增大的方向</a:t>
            </a:r>
            <a:r>
              <a:rPr lang="zh-CN" altLang="en-US" sz="2200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移动。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80670" y="1138555"/>
            <a:ext cx="2976880" cy="42989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200">
                <a:solidFill>
                  <a:srgbClr val="002060"/>
                </a:solidFill>
                <a:sym typeface="+mn-ea"/>
              </a:rPr>
              <a:t>【理论预测所得结论】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685483" y="278765"/>
            <a:ext cx="5130800" cy="44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200" b="1" i="0" u="none" strike="noStrike" cap="none" spc="0" normalizeH="0" baseline="0" dirty="0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任务二：探究压强对化学平衡状态的影响</a:t>
            </a: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424420" y="2208530"/>
            <a:ext cx="1327785" cy="136080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pPr algn="ctr" eaLnBrk="1">
              <a:lnSpc>
                <a:spcPct val="125000"/>
              </a:lnSpc>
            </a:pPr>
            <a:r>
              <a:rPr lang="zh-CN" altLang="en-US" sz="22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得出</a:t>
            </a:r>
          </a:p>
          <a:p>
            <a:pPr eaLnBrk="1">
              <a:lnSpc>
                <a:spcPct val="125000"/>
              </a:lnSpc>
            </a:pPr>
            <a:r>
              <a:rPr lang="zh-CN" altLang="en-US" sz="22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平衡移动方向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28930" y="936625"/>
            <a:ext cx="1859280" cy="42989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200">
                <a:solidFill>
                  <a:srgbClr val="002060"/>
                </a:solidFill>
                <a:sym typeface="+mn-ea"/>
              </a:rPr>
              <a:t>【思路梳理】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92760" y="1508760"/>
            <a:ext cx="7214870" cy="429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利用 K ～ Q 关 系分析浓度、压强对平衡移动影响的思路: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28930" y="2208530"/>
            <a:ext cx="1494155" cy="127635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确定</a:t>
            </a:r>
          </a:p>
          <a:p>
            <a:pPr algn="ctr" eaLnBrk="1">
              <a:lnSpc>
                <a:spcPct val="125000"/>
              </a:lnSpc>
            </a:pPr>
            <a:r>
              <a:rPr lang="zh-CN" altLang="en-US" sz="22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改变的外界条件</a:t>
            </a:r>
          </a:p>
        </p:txBody>
      </p:sp>
      <p:sp>
        <p:nvSpPr>
          <p:cNvPr id="6" name="右箭头 5"/>
          <p:cNvSpPr/>
          <p:nvPr/>
        </p:nvSpPr>
        <p:spPr>
          <a:xfrm>
            <a:off x="1931035" y="2437765"/>
            <a:ext cx="549910" cy="19367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792730" y="2208530"/>
            <a:ext cx="1508125" cy="93726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l" eaLnBrk="1">
              <a:lnSpc>
                <a:spcPct val="125000"/>
              </a:lnSpc>
            </a:pPr>
            <a:r>
              <a:rPr lang="zh-CN" altLang="en-US" sz="22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判断</a:t>
            </a:r>
            <a:r>
              <a:rPr lang="en-US" altLang="zh-CN" sz="22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Q</a:t>
            </a:r>
          </a:p>
          <a:p>
            <a:pPr algn="l" eaLnBrk="1">
              <a:lnSpc>
                <a:spcPct val="125000"/>
              </a:lnSpc>
            </a:pPr>
            <a:r>
              <a:rPr lang="zh-CN" altLang="en-US" sz="22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怎样变化</a:t>
            </a:r>
          </a:p>
        </p:txBody>
      </p:sp>
      <p:sp>
        <p:nvSpPr>
          <p:cNvPr id="8" name="右箭头 7"/>
          <p:cNvSpPr/>
          <p:nvPr/>
        </p:nvSpPr>
        <p:spPr>
          <a:xfrm>
            <a:off x="4612640" y="2450465"/>
            <a:ext cx="549910" cy="19367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299710" y="2208530"/>
            <a:ext cx="1400175" cy="136080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 eaLnBrk="1">
              <a:lnSpc>
                <a:spcPct val="125000"/>
              </a:lnSpc>
            </a:pPr>
            <a:r>
              <a:rPr lang="zh-CN" altLang="en-US" sz="22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判断</a:t>
            </a:r>
          </a:p>
          <a:p>
            <a:pPr algn="ctr" eaLnBrk="1">
              <a:lnSpc>
                <a:spcPct val="125000"/>
              </a:lnSpc>
            </a:pPr>
            <a:r>
              <a:rPr lang="zh-CN" altLang="en-US" sz="22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K 、 Q 的大小关系</a:t>
            </a:r>
          </a:p>
        </p:txBody>
      </p:sp>
      <p:sp>
        <p:nvSpPr>
          <p:cNvPr id="10" name="右箭头 9"/>
          <p:cNvSpPr/>
          <p:nvPr/>
        </p:nvSpPr>
        <p:spPr>
          <a:xfrm>
            <a:off x="6762750" y="2475230"/>
            <a:ext cx="549910" cy="19367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85483" y="278765"/>
            <a:ext cx="5130800" cy="44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200" b="1" i="0" u="none" strike="noStrike" cap="none" spc="0" normalizeH="0" baseline="0" dirty="0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任务二：探究压强对化学平衡状态的影响</a:t>
            </a: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331595" y="1239520"/>
            <a:ext cx="6879590" cy="1614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>
              <a:lnSpc>
                <a:spcPct val="150000"/>
              </a:lnSpc>
            </a:pPr>
            <a:r>
              <a:rPr lang="en-US" altLang="zh-CN" sz="22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lang="zh-CN" altLang="en-US" sz="2200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在一定条件下，当一个可逆反应达到化学平衡状态后，如果改变浓度、温度、压强等条件，化学平衡状态是否会发生变化？如何变化？</a:t>
            </a: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23745" y="1480138"/>
            <a:ext cx="2291563" cy="4146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l"/>
            <a:r>
              <a:rPr kumimoji="0" lang="en-US" altLang="zh-CN" sz="2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【</a:t>
            </a:r>
            <a:r>
              <a:rPr lang="zh-CN" altLang="en-US" sz="2200" i="0" dirty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实验原理</a:t>
            </a:r>
            <a:r>
              <a:rPr kumimoji="0" lang="en-US" altLang="zh-CN" sz="2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】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2227818" y="871776"/>
            <a:ext cx="3987800" cy="4146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38100" tIns="38100" rIns="38100" bIns="381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200" b="0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探究压强对化学平衡状态的影响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423745" y="872003"/>
            <a:ext cx="2291563" cy="4146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l"/>
            <a:r>
              <a:rPr kumimoji="0" lang="en-US" altLang="zh-CN" sz="2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【</a:t>
            </a:r>
            <a:r>
              <a:rPr lang="zh-CN" altLang="en-US" sz="2200" i="0" dirty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实验目的</a:t>
            </a:r>
            <a:r>
              <a:rPr kumimoji="0" lang="en-US" altLang="zh-CN" sz="2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】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97710" y="2829510"/>
            <a:ext cx="2291563" cy="4146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l"/>
            <a:r>
              <a:rPr kumimoji="0" lang="en-US" altLang="zh-CN" sz="2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【</a:t>
            </a:r>
            <a:r>
              <a:rPr kumimoji="0" lang="zh-CN" altLang="en-US" sz="2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实验步骤</a:t>
            </a:r>
            <a:r>
              <a:rPr kumimoji="0" lang="en-US" altLang="zh-CN" sz="2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】</a:t>
            </a:r>
          </a:p>
        </p:txBody>
      </p:sp>
      <p:pic>
        <p:nvPicPr>
          <p:cNvPr id="4" name="图片 3" descr="微信图片_202004161657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7449" y="2927509"/>
            <a:ext cx="3649504" cy="1529239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2227580" y="1573284"/>
            <a:ext cx="3476625" cy="857449"/>
            <a:chOff x="4233" y="3357"/>
            <a:chExt cx="5475" cy="137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6" name="圆角矩形 15"/>
            <p:cNvSpPr/>
            <p:nvPr/>
          </p:nvSpPr>
          <p:spPr>
            <a:xfrm>
              <a:off x="4233" y="3394"/>
              <a:ext cx="5475" cy="133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4305" y="3357"/>
              <a:ext cx="5403" cy="705"/>
              <a:chOff x="2097" y="1384"/>
              <a:chExt cx="5403" cy="705"/>
            </a:xfrm>
            <a:grpFill/>
          </p:grpSpPr>
          <p:sp>
            <p:nvSpPr>
              <p:cNvPr id="20" name="文本框 19"/>
              <p:cNvSpPr txBox="1"/>
              <p:nvPr/>
            </p:nvSpPr>
            <p:spPr>
              <a:xfrm>
                <a:off x="2097" y="1384"/>
                <a:ext cx="5403" cy="7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vertOverflow="overflow" horzOverflow="overflow" vert="horz" wrap="square" lIns="50800" tIns="50800" rIns="50800" bIns="50800" numCol="1" spcCol="38100" rtlCol="0" anchor="ctr" forceAA="0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en-US" altLang="zh-CN" sz="2200" b="0" i="0" u="none" strike="noStrike" cap="none" spc="0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FillTx/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  <a:sym typeface="Hoefler Text"/>
                  </a:rPr>
                  <a:t>2 NO</a:t>
                </a:r>
                <a:r>
                  <a:rPr kumimoji="0" lang="en-US" altLang="zh-CN" sz="2200" b="0" i="0" u="none" strike="noStrike" cap="none" spc="0" normalizeH="0" baseline="-2500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FillTx/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  <a:sym typeface="Hoefler Text"/>
                  </a:rPr>
                  <a:t>2</a:t>
                </a:r>
                <a:r>
                  <a:rPr kumimoji="0" lang="en-US" altLang="zh-CN" sz="2200" b="0" i="0" u="none" strike="noStrike" cap="none" spc="0" normalizeH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FillTx/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  <a:sym typeface="Hoefler Text"/>
                  </a:rPr>
                  <a:t>(g)          </a:t>
                </a:r>
                <a:r>
                  <a:rPr lang="en-US" sz="2200" i="0" dirty="0">
                    <a:solidFill>
                      <a:srgbClr val="002060"/>
                    </a:solidFill>
                    <a:effectLst/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  <a:sym typeface="+mn-ea"/>
                  </a:rPr>
                  <a:t>N</a:t>
                </a:r>
                <a:r>
                  <a:rPr lang="en-US" sz="2200" i="0" baseline="-25000" dirty="0">
                    <a:solidFill>
                      <a:srgbClr val="002060"/>
                    </a:solidFill>
                    <a:effectLst/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  <a:sym typeface="+mn-ea"/>
                  </a:rPr>
                  <a:t>2</a:t>
                </a:r>
                <a:r>
                  <a:rPr lang="en-US" sz="2200" i="0" dirty="0">
                    <a:solidFill>
                      <a:srgbClr val="002060"/>
                    </a:solidFill>
                    <a:effectLst/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  <a:sym typeface="+mn-ea"/>
                  </a:rPr>
                  <a:t>O</a:t>
                </a:r>
                <a:r>
                  <a:rPr lang="en-US" sz="2200" i="0" baseline="-25000" dirty="0">
                    <a:solidFill>
                      <a:srgbClr val="002060"/>
                    </a:solidFill>
                    <a:effectLst/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  <a:sym typeface="+mn-ea"/>
                  </a:rPr>
                  <a:t>4</a:t>
                </a:r>
                <a:r>
                  <a:rPr lang="en-US" sz="2200" i="0" dirty="0">
                    <a:solidFill>
                      <a:srgbClr val="002060"/>
                    </a:solidFill>
                    <a:effectLst/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  <a:sym typeface="+mn-ea"/>
                  </a:rPr>
                  <a:t>(g)    </a:t>
                </a:r>
                <a:endParaRPr kumimoji="0" lang="en-US" altLang="zh-CN" sz="2200" b="0" i="0" u="none" strike="noStrike" cap="none" spc="0" normalizeH="0" dirty="0" smtClean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Times New Roman" panose="02020603050405020304" charset="0"/>
                  <a:ea typeface="黑体" panose="02010609060101010101" pitchFamily="49" charset="-122"/>
                  <a:cs typeface="Times New Roman" panose="02020603050405020304" charset="0"/>
                  <a:sym typeface="+mn-ea"/>
                </a:endParaRPr>
              </a:p>
            </p:txBody>
          </p:sp>
          <p:grpSp>
            <p:nvGrpSpPr>
              <p:cNvPr id="21" name="Group 16"/>
              <p:cNvGrpSpPr/>
              <p:nvPr/>
            </p:nvGrpSpPr>
            <p:grpSpPr bwMode="auto">
              <a:xfrm>
                <a:off x="4538" y="1607"/>
                <a:ext cx="819" cy="384"/>
                <a:chOff x="2789" y="1933"/>
                <a:chExt cx="499" cy="136"/>
              </a:xfrm>
              <a:grpFill/>
            </p:grpSpPr>
            <p:sp>
              <p:nvSpPr>
                <p:cNvPr id="22" name="Line 17"/>
                <p:cNvSpPr>
                  <a:spLocks noChangeShapeType="1"/>
                </p:cNvSpPr>
                <p:nvPr/>
              </p:nvSpPr>
              <p:spPr bwMode="auto">
                <a:xfrm>
                  <a:off x="2789" y="1979"/>
                  <a:ext cx="499" cy="0"/>
                </a:xfrm>
                <a:prstGeom prst="line">
                  <a:avLst/>
                </a:prstGeom>
                <a:grpFill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wrap="none"/>
                <a:lstStyle/>
                <a:p>
                  <a:endParaRPr lang="zh-CN" altLang="en-US" sz="2800" i="0">
                    <a:solidFill>
                      <a:srgbClr val="FFFFFF"/>
                    </a:solidFill>
                    <a:effectLst/>
                    <a:latin typeface="+mn-ea"/>
                    <a:ea typeface="+mn-ea"/>
                  </a:endParaRPr>
                </a:p>
              </p:txBody>
            </p:sp>
            <p:sp>
              <p:nvSpPr>
                <p:cNvPr id="23" name="Line 18"/>
                <p:cNvSpPr>
                  <a:spLocks noChangeShapeType="1"/>
                </p:cNvSpPr>
                <p:nvPr/>
              </p:nvSpPr>
              <p:spPr bwMode="auto">
                <a:xfrm flipH="1" flipV="1">
                  <a:off x="3198" y="1933"/>
                  <a:ext cx="90" cy="46"/>
                </a:xfrm>
                <a:prstGeom prst="line">
                  <a:avLst/>
                </a:prstGeom>
                <a:grpFill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wrap="none"/>
                <a:lstStyle/>
                <a:p>
                  <a:endParaRPr lang="zh-CN" altLang="en-US" sz="2800" i="0">
                    <a:solidFill>
                      <a:srgbClr val="FFFFFF"/>
                    </a:solidFill>
                    <a:effectLst/>
                    <a:latin typeface="+mn-ea"/>
                    <a:ea typeface="+mn-ea"/>
                  </a:endParaRPr>
                </a:p>
              </p:txBody>
            </p:sp>
            <p:sp>
              <p:nvSpPr>
                <p:cNvPr id="24" name="Line 19"/>
                <p:cNvSpPr>
                  <a:spLocks noChangeShapeType="1"/>
                </p:cNvSpPr>
                <p:nvPr/>
              </p:nvSpPr>
              <p:spPr bwMode="auto">
                <a:xfrm>
                  <a:off x="2789" y="2025"/>
                  <a:ext cx="499" cy="0"/>
                </a:xfrm>
                <a:prstGeom prst="line">
                  <a:avLst/>
                </a:prstGeom>
                <a:grpFill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wrap="none"/>
                <a:lstStyle/>
                <a:p>
                  <a:endParaRPr lang="zh-CN" altLang="en-US" sz="2800" i="0">
                    <a:solidFill>
                      <a:srgbClr val="FFFFFF"/>
                    </a:solidFill>
                    <a:effectLst/>
                    <a:latin typeface="+mn-ea"/>
                    <a:ea typeface="+mn-ea"/>
                  </a:endParaRPr>
                </a:p>
              </p:txBody>
            </p:sp>
            <p:sp>
              <p:nvSpPr>
                <p:cNvPr id="25" name="Line 20"/>
                <p:cNvSpPr>
                  <a:spLocks noChangeShapeType="1"/>
                </p:cNvSpPr>
                <p:nvPr/>
              </p:nvSpPr>
              <p:spPr bwMode="auto">
                <a:xfrm flipH="1" flipV="1">
                  <a:off x="2789" y="2023"/>
                  <a:ext cx="90" cy="46"/>
                </a:xfrm>
                <a:prstGeom prst="line">
                  <a:avLst/>
                </a:prstGeom>
                <a:grpFill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wrap="none"/>
                <a:lstStyle/>
                <a:p>
                  <a:endParaRPr lang="zh-CN" altLang="en-US" sz="2800" i="0">
                    <a:solidFill>
                      <a:srgbClr val="FFFFFF"/>
                    </a:solidFill>
                    <a:effectLst/>
                    <a:latin typeface="+mn-ea"/>
                    <a:ea typeface="+mn-ea"/>
                  </a:endParaRPr>
                </a:p>
              </p:txBody>
            </p:sp>
          </p:grpSp>
        </p:grpSp>
        <p:sp>
          <p:nvSpPr>
            <p:cNvPr id="26" name="文本框 25"/>
            <p:cNvSpPr txBox="1"/>
            <p:nvPr/>
          </p:nvSpPr>
          <p:spPr>
            <a:xfrm>
              <a:off x="4924" y="4022"/>
              <a:ext cx="1480" cy="705"/>
            </a:xfrm>
            <a:prstGeom prst="rect">
              <a:avLst/>
            </a:prstGeom>
            <a:grp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2200" b="0" i="0" u="none" strike="noStrike" cap="none" spc="0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sym typeface="Hoefler Text"/>
                </a:rPr>
                <a:t>红棕色</a:t>
              </a: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7713" y="4025"/>
              <a:ext cx="1040" cy="705"/>
            </a:xfrm>
            <a:prstGeom prst="rect">
              <a:avLst/>
            </a:prstGeom>
            <a:grp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2200" b="0" i="0" u="none" strike="noStrike" cap="none" spc="0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sym typeface="Hoefler Text"/>
                </a:rPr>
                <a:t>无色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685483" y="278765"/>
            <a:ext cx="5130800" cy="44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200" b="1" i="0" u="none" strike="noStrike" cap="none" spc="0" normalizeH="0" baseline="0" dirty="0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任务二：探究压强对化学平衡状态的影响</a:t>
            </a:r>
          </a:p>
        </p:txBody>
      </p:sp>
    </p:spTree>
    <p:custDataLst>
      <p:tags r:id="rId1"/>
    </p:custDataLst>
  </p:cSld>
  <p:clrMapOvr>
    <a:masterClrMapping/>
  </p:clrMapOvr>
  <p:transition spd="med" advTm="369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685483" y="278765"/>
            <a:ext cx="5130800" cy="44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200" b="1" i="0" u="none" strike="noStrike" cap="none" spc="0" normalizeH="0" baseline="0" dirty="0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任务二：探究压强对化学平衡状态的影响</a:t>
            </a:r>
          </a:p>
        </p:txBody>
      </p:sp>
      <p:pic>
        <p:nvPicPr>
          <p:cNvPr id="11" name="图片 10" descr="图片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0305" y="792480"/>
            <a:ext cx="2016125" cy="355854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483360" y="4467860"/>
            <a:ext cx="15278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加压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198620" y="4480560"/>
            <a:ext cx="15278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对比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236460" y="4544060"/>
            <a:ext cx="15278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/>
              <a:t>减压</a:t>
            </a:r>
          </a:p>
        </p:txBody>
      </p:sp>
      <p:pic>
        <p:nvPicPr>
          <p:cNvPr id="4" name="5aee0cce8687573491e158920c2613d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1037" y="856807"/>
            <a:ext cx="1980420" cy="3494213"/>
          </a:xfrm>
        </p:spPr>
      </p:pic>
      <p:pic>
        <p:nvPicPr>
          <p:cNvPr id="5" name="8aebafca5a2ebcd4beaefcd13c9df07b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11018" y="792480"/>
            <a:ext cx="1980054" cy="35585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90420" y="804812"/>
            <a:ext cx="2291563" cy="4146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l"/>
            <a:r>
              <a:rPr kumimoji="0" lang="en-US" altLang="zh-CN" sz="2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【</a:t>
            </a:r>
            <a:r>
              <a:rPr lang="zh-CN" altLang="en-US" sz="2200" i="0" dirty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实验现象</a:t>
            </a:r>
            <a:r>
              <a:rPr kumimoji="0" lang="en-US" altLang="zh-CN" sz="2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】</a:t>
            </a:r>
          </a:p>
        </p:txBody>
      </p:sp>
      <p:graphicFrame>
        <p:nvGraphicFramePr>
          <p:cNvPr id="9" name="表格 8"/>
          <p:cNvGraphicFramePr/>
          <p:nvPr>
            <p:custDataLst>
              <p:tags r:id="rId1"/>
            </p:custDataLst>
          </p:nvPr>
        </p:nvGraphicFramePr>
        <p:xfrm>
          <a:off x="697230" y="1313180"/>
          <a:ext cx="7789545" cy="31965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4575"/>
                <a:gridCol w="3348355"/>
                <a:gridCol w="3396615"/>
              </a:tblGrid>
              <a:tr h="880745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5000"/>
                        </a:lnSpc>
                        <a:buNone/>
                      </a:pPr>
                      <a:r>
                        <a:rPr lang="zh-CN" altLang="en-US" sz="2200" b="0">
                          <a:solidFill>
                            <a:srgbClr val="00206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条件</a:t>
                      </a:r>
                    </a:p>
                  </a:txBody>
                  <a:tcPr marL="9525" marR="9525" marT="9525" marB="3429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5000"/>
                        </a:lnSpc>
                        <a:buNone/>
                      </a:pPr>
                      <a:r>
                        <a:rPr lang="zh-CN" sz="2200" b="0">
                          <a:solidFill>
                            <a:srgbClr val="00206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向外拉注射器活塞</a:t>
                      </a:r>
                    </a:p>
                    <a:p>
                      <a:pPr algn="ctr" fontAlgn="auto">
                        <a:lnSpc>
                          <a:spcPct val="125000"/>
                        </a:lnSpc>
                        <a:buNone/>
                      </a:pPr>
                      <a:r>
                        <a:rPr lang="zh-CN" sz="2200" b="0">
                          <a:solidFill>
                            <a:srgbClr val="00206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减小压强</a:t>
                      </a:r>
                      <a:endParaRPr lang="zh-CN" altLang="en-US" sz="2200" b="0">
                        <a:solidFill>
                          <a:srgbClr val="00206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3429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5000"/>
                        </a:lnSpc>
                        <a:buNone/>
                      </a:pPr>
                      <a:r>
                        <a:rPr lang="zh-CN" sz="2200" b="0">
                          <a:solidFill>
                            <a:srgbClr val="00206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往里推注射器活塞</a:t>
                      </a:r>
                    </a:p>
                    <a:p>
                      <a:pPr algn="ctr" fontAlgn="auto">
                        <a:lnSpc>
                          <a:spcPct val="125000"/>
                        </a:lnSpc>
                        <a:buNone/>
                      </a:pPr>
                      <a:r>
                        <a:rPr lang="zh-CN" sz="2200" b="0">
                          <a:solidFill>
                            <a:srgbClr val="00206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增大压强</a:t>
                      </a:r>
                      <a:endParaRPr lang="zh-CN" altLang="en-US" sz="2200" b="0">
                        <a:solidFill>
                          <a:srgbClr val="00206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9525" marR="9525" marT="9525" marB="34290" anchor="ctr"/>
                </a:tc>
              </a:tr>
              <a:tr h="381000"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5000"/>
                        </a:lnSpc>
                        <a:buNone/>
                      </a:pPr>
                      <a:r>
                        <a:rPr lang="zh-CN" sz="2200" b="0">
                          <a:solidFill>
                            <a:srgbClr val="00206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现象</a:t>
                      </a:r>
                      <a:endParaRPr lang="zh-CN" altLang="en-US" sz="2200" b="0">
                        <a:solidFill>
                          <a:srgbClr val="00206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3429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5000"/>
                        </a:lnSpc>
                        <a:buNone/>
                      </a:pPr>
                      <a:r>
                        <a:rPr lang="zh-CN" altLang="en-US" sz="2200" b="0">
                          <a:solidFill>
                            <a:srgbClr val="00206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混合气体的颜色</a:t>
                      </a:r>
                    </a:p>
                    <a:p>
                      <a:pPr algn="ctr" fontAlgn="auto">
                        <a:lnSpc>
                          <a:spcPct val="125000"/>
                        </a:lnSpc>
                        <a:buNone/>
                      </a:pPr>
                      <a:r>
                        <a:rPr lang="zh-CN" altLang="en-US" sz="2200" b="0">
                          <a:solidFill>
                            <a:srgbClr val="00206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先变浅又逐渐变深</a:t>
                      </a:r>
                    </a:p>
                  </a:txBody>
                  <a:tcPr marL="9525" marR="9525" marT="9525" marB="34290" anchor="ctr"/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25000"/>
                        </a:lnSpc>
                        <a:buNone/>
                      </a:pPr>
                      <a:r>
                        <a:rPr lang="zh-CN" altLang="en-US" sz="2200" b="0">
                          <a:solidFill>
                            <a:srgbClr val="00206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混合气体的颜色</a:t>
                      </a:r>
                    </a:p>
                    <a:p>
                      <a:pPr algn="ctr" fontAlgn="auto">
                        <a:lnSpc>
                          <a:spcPct val="125000"/>
                        </a:lnSpc>
                        <a:buNone/>
                      </a:pPr>
                      <a:r>
                        <a:rPr lang="zh-CN" altLang="en-US" sz="2200" b="0">
                          <a:solidFill>
                            <a:srgbClr val="00206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先变深又逐渐变浅</a:t>
                      </a:r>
                    </a:p>
                  </a:txBody>
                  <a:tcPr marL="9525" marR="9525" marT="9525" marB="34290" anchor="ctr"/>
                </a:tc>
              </a:tr>
              <a:tr h="13030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2200">
                          <a:solidFill>
                            <a:srgbClr val="00206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结论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200" dirty="0" smtClean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Hoefler Text"/>
                        </a:rPr>
                        <a:t>减小</a:t>
                      </a:r>
                      <a:r>
                        <a:rPr lang="zh-CN" altLang="en-US" sz="2200" dirty="0" smtClean="0">
                          <a:solidFill>
                            <a:srgbClr val="00206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Hoefler Text"/>
                        </a:rPr>
                        <a:t>压强（增大容器的体积），平衡向</a:t>
                      </a:r>
                      <a:r>
                        <a:rPr lang="zh-CN" altLang="en-US" sz="2200" dirty="0" smtClean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Hoefler Text"/>
                        </a:rPr>
                        <a:t>气体体积增大的方向</a:t>
                      </a:r>
                      <a:r>
                        <a:rPr lang="zh-CN" altLang="en-US" sz="2200" dirty="0" smtClean="0">
                          <a:solidFill>
                            <a:srgbClr val="00206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Hoefler Text"/>
                        </a:rPr>
                        <a:t>移动</a:t>
                      </a:r>
                      <a:endParaRPr lang="zh-CN" altLang="en-US" sz="2200"/>
                    </a:p>
                    <a:p>
                      <a:pPr>
                        <a:buNone/>
                      </a:pPr>
                      <a:endParaRPr lang="zh-CN" altLang="en-US" sz="2200" dirty="0" smtClean="0">
                        <a:latin typeface="微软雅黑" panose="020B0503020204020204" charset="-122"/>
                        <a:ea typeface="微软雅黑" panose="020B0503020204020204" charset="-122"/>
                        <a:sym typeface="Hoefler Tex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200" dirty="0" smtClean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Hoefler Text"/>
                        </a:rPr>
                        <a:t>增大</a:t>
                      </a:r>
                      <a:r>
                        <a:rPr lang="zh-CN" altLang="en-US" sz="2200" dirty="0" smtClean="0">
                          <a:solidFill>
                            <a:srgbClr val="00206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Hoefler Text"/>
                        </a:rPr>
                        <a:t>压强（缩小容器的体积），平衡向</a:t>
                      </a:r>
                      <a:r>
                        <a:rPr lang="zh-CN" altLang="en-US" sz="2200" dirty="0" smtClean="0">
                          <a:solidFill>
                            <a:srgbClr val="FF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Hoefler Text"/>
                        </a:rPr>
                        <a:t>气体体积缩小的方向</a:t>
                      </a:r>
                      <a:r>
                        <a:rPr lang="zh-CN" altLang="en-US" sz="2200" dirty="0" smtClean="0">
                          <a:solidFill>
                            <a:srgbClr val="00206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Hoefler Text"/>
                        </a:rPr>
                        <a:t>移动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文本框 17"/>
          <p:cNvSpPr txBox="1"/>
          <p:nvPr/>
        </p:nvSpPr>
        <p:spPr>
          <a:xfrm>
            <a:off x="685483" y="278765"/>
            <a:ext cx="5130800" cy="44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200" b="1" i="0" u="none" strike="noStrike" cap="none" spc="0" normalizeH="0" baseline="0" dirty="0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任务二：探究压强对化学平衡状态的影响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2260" y="819785"/>
            <a:ext cx="4506595" cy="271272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152900" y="3624580"/>
            <a:ext cx="4179570" cy="3784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t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黑体" panose="02010609060101010101" pitchFamily="49" charset="-122"/>
                <a:cs typeface="+mn-lt"/>
                <a:sym typeface="Hoefler Text"/>
              </a:rPr>
              <a:t>NO</a:t>
            </a:r>
            <a:r>
              <a:rPr kumimoji="0" lang="en-US" altLang="zh-CN" sz="1800" b="0" i="0" u="none" strike="noStrike" cap="none" spc="0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黑体" panose="02010609060101010101" pitchFamily="49" charset="-122"/>
                <a:cs typeface="+mn-lt"/>
                <a:sym typeface="Hoefler Text"/>
              </a:rPr>
              <a:t>2</a:t>
            </a:r>
            <a:r>
              <a:rPr kumimoji="0" lang="en-US" altLang="zh-CN" sz="1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黑体" panose="02010609060101010101" pitchFamily="49" charset="-122"/>
                <a:cs typeface="+mn-lt"/>
                <a:sym typeface="Hoefler Text"/>
              </a:rPr>
              <a:t> </a:t>
            </a:r>
            <a:r>
              <a:rPr kumimoji="0" lang="zh-CN" altLang="en-US" sz="1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和 </a:t>
            </a:r>
            <a:r>
              <a:rPr kumimoji="0" lang="en-US" altLang="zh-CN" sz="1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黑体" panose="02010609060101010101" pitchFamily="49" charset="-122"/>
                <a:cs typeface="+mn-lt"/>
                <a:sym typeface="Hoefler Text"/>
              </a:rPr>
              <a:t>N</a:t>
            </a:r>
            <a:r>
              <a:rPr kumimoji="0" lang="en-US" altLang="zh-CN" sz="1800" b="0" i="0" u="none" strike="noStrike" cap="none" spc="0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黑体" panose="02010609060101010101" pitchFamily="49" charset="-122"/>
                <a:cs typeface="+mn-lt"/>
                <a:sym typeface="Hoefler Text"/>
              </a:rPr>
              <a:t>2</a:t>
            </a:r>
            <a:r>
              <a:rPr kumimoji="0" lang="en-US" altLang="zh-CN" sz="1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黑体" panose="02010609060101010101" pitchFamily="49" charset="-122"/>
                <a:cs typeface="+mn-lt"/>
                <a:sym typeface="Hoefler Text"/>
              </a:rPr>
              <a:t>O</a:t>
            </a:r>
            <a:r>
              <a:rPr kumimoji="0" lang="en-US" altLang="zh-CN" sz="1800" b="0" i="0" u="none" strike="noStrike" cap="none" spc="0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黑体" panose="02010609060101010101" pitchFamily="49" charset="-122"/>
                <a:cs typeface="+mn-lt"/>
                <a:sym typeface="Hoefler Text"/>
              </a:rPr>
              <a:t>4</a:t>
            </a:r>
            <a:r>
              <a:rPr kumimoji="0" lang="en-US" altLang="zh-CN" sz="1800" b="0" i="0" u="none" strike="noStrike" cap="none" spc="0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 </a:t>
            </a:r>
            <a:r>
              <a:rPr kumimoji="0" lang="zh-CN" altLang="en-US" sz="1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体系的压强变化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172845" y="3639820"/>
            <a:ext cx="2540000" cy="3784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t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8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压强传感器实验装置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15" y="739775"/>
            <a:ext cx="2976245" cy="2900045"/>
          </a:xfrm>
          <a:prstGeom prst="rect">
            <a:avLst/>
          </a:prstGeom>
        </p:spPr>
      </p:pic>
      <p:cxnSp>
        <p:nvCxnSpPr>
          <p:cNvPr id="16" name="直接连接符 15"/>
          <p:cNvCxnSpPr/>
          <p:nvPr/>
        </p:nvCxnSpPr>
        <p:spPr>
          <a:xfrm>
            <a:off x="4772025" y="1527175"/>
            <a:ext cx="2203450" cy="0"/>
          </a:xfrm>
          <a:prstGeom prst="line">
            <a:avLst/>
          </a:prstGeom>
          <a:ln w="38100" cmpd="sng">
            <a:solidFill>
              <a:srgbClr val="FF0000"/>
            </a:solidFill>
            <a:prstDash val="sysDot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4721225" y="2388235"/>
            <a:ext cx="475615" cy="0"/>
          </a:xfrm>
          <a:prstGeom prst="line">
            <a:avLst/>
          </a:prstGeom>
          <a:ln w="38100" cmpd="sng">
            <a:solidFill>
              <a:srgbClr val="FF0000"/>
            </a:solidFill>
            <a:prstDash val="sysDot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4660265" y="2388235"/>
            <a:ext cx="759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896485" y="2319655"/>
            <a:ext cx="4445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982210" y="922020"/>
            <a:ext cx="4851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054090" y="1221740"/>
            <a:ext cx="5175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822440" y="1233805"/>
            <a:ext cx="5334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920865" y="2154555"/>
            <a:ext cx="4121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445375" y="1786255"/>
            <a:ext cx="476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685483" y="278765"/>
            <a:ext cx="5130800" cy="44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200" b="1" i="0" u="none" strike="noStrike" cap="none" spc="0" normalizeH="0" baseline="0" dirty="0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任务二：探究压强对化学平衡状态的影响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0640" y="3979545"/>
            <a:ext cx="92424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/>
              <a:t>图中两条红色虚线对应的纵坐标是加压前后两个平衡状态的压强，虽然平衡向气体体积缩小的方向移动，但还是比之前增大了。如何用Q——K关系进行解释论证。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853055" y="1291823"/>
            <a:ext cx="3476625" cy="848082"/>
            <a:chOff x="4233" y="3372"/>
            <a:chExt cx="5475" cy="1358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5" name="圆角矩形 4"/>
            <p:cNvSpPr/>
            <p:nvPr/>
          </p:nvSpPr>
          <p:spPr>
            <a:xfrm>
              <a:off x="4233" y="3394"/>
              <a:ext cx="5475" cy="133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4574" y="3372"/>
              <a:ext cx="4886" cy="705"/>
              <a:chOff x="2366" y="1399"/>
              <a:chExt cx="4886" cy="705"/>
            </a:xfrm>
            <a:grpFill/>
          </p:grpSpPr>
          <p:sp>
            <p:nvSpPr>
              <p:cNvPr id="2" name="文本框 1"/>
              <p:cNvSpPr txBox="1"/>
              <p:nvPr/>
            </p:nvSpPr>
            <p:spPr>
              <a:xfrm>
                <a:off x="2366" y="1399"/>
                <a:ext cx="4886" cy="705"/>
              </a:xfrm>
              <a:prstGeom prst="rect">
                <a:avLst/>
              </a:prstGeom>
              <a:grpFill/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vertOverflow="overflow" horzOverflow="overflow" vert="horz" wrap="square" lIns="50800" tIns="50800" rIns="50800" bIns="50800" numCol="1" spcCol="38100" rtlCol="0" anchor="ctr" forceAA="0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en-US" altLang="zh-CN" sz="2200" b="0" i="0" u="none" strike="noStrike" cap="none" spc="0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FillTx/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  <a:sym typeface="Hoefler Text"/>
                  </a:rPr>
                  <a:t>2 NO</a:t>
                </a:r>
                <a:r>
                  <a:rPr kumimoji="0" lang="en-US" altLang="zh-CN" sz="2200" b="0" i="0" u="none" strike="noStrike" cap="none" spc="0" normalizeH="0" baseline="-2500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FillTx/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  <a:sym typeface="Hoefler Text"/>
                  </a:rPr>
                  <a:t>2</a:t>
                </a:r>
                <a:r>
                  <a:rPr kumimoji="0" lang="en-US" altLang="zh-CN" sz="2200" b="0" i="0" u="none" strike="noStrike" cap="none" spc="0" normalizeH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FillTx/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  <a:sym typeface="Hoefler Text"/>
                  </a:rPr>
                  <a:t>(g)          </a:t>
                </a:r>
                <a:r>
                  <a:rPr lang="en-US" sz="2200" i="0" dirty="0">
                    <a:solidFill>
                      <a:srgbClr val="002060"/>
                    </a:solidFill>
                    <a:effectLst/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  <a:sym typeface="+mn-ea"/>
                  </a:rPr>
                  <a:t>N</a:t>
                </a:r>
                <a:r>
                  <a:rPr lang="en-US" sz="2200" i="0" baseline="-25000" dirty="0">
                    <a:solidFill>
                      <a:srgbClr val="002060"/>
                    </a:solidFill>
                    <a:effectLst/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  <a:sym typeface="+mn-ea"/>
                  </a:rPr>
                  <a:t>2</a:t>
                </a:r>
                <a:r>
                  <a:rPr lang="en-US" sz="2200" i="0" dirty="0">
                    <a:solidFill>
                      <a:srgbClr val="002060"/>
                    </a:solidFill>
                    <a:effectLst/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  <a:sym typeface="+mn-ea"/>
                  </a:rPr>
                  <a:t>O</a:t>
                </a:r>
                <a:r>
                  <a:rPr lang="en-US" sz="2200" i="0" baseline="-25000" dirty="0">
                    <a:solidFill>
                      <a:srgbClr val="002060"/>
                    </a:solidFill>
                    <a:effectLst/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  <a:sym typeface="+mn-ea"/>
                  </a:rPr>
                  <a:t>4</a:t>
                </a:r>
                <a:r>
                  <a:rPr lang="en-US" sz="2200" i="0" dirty="0">
                    <a:solidFill>
                      <a:srgbClr val="002060"/>
                    </a:solidFill>
                    <a:effectLst/>
                    <a:latin typeface="Times New Roman" panose="02020603050405020304" charset="0"/>
                    <a:ea typeface="黑体" panose="02010609060101010101" pitchFamily="49" charset="-122"/>
                    <a:cs typeface="Times New Roman" panose="02020603050405020304" charset="0"/>
                    <a:sym typeface="+mn-ea"/>
                  </a:rPr>
                  <a:t>(g)    </a:t>
                </a:r>
                <a:endParaRPr kumimoji="0" lang="en-US" altLang="zh-CN" sz="2200" b="0" i="0" u="none" strike="noStrike" cap="none" spc="0" normalizeH="0" dirty="0" smtClean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Times New Roman" panose="02020603050405020304" charset="0"/>
                  <a:ea typeface="黑体" panose="02010609060101010101" pitchFamily="49" charset="-122"/>
                  <a:cs typeface="Times New Roman" panose="02020603050405020304" charset="0"/>
                  <a:sym typeface="+mn-ea"/>
                </a:endParaRPr>
              </a:p>
            </p:txBody>
          </p:sp>
          <p:grpSp>
            <p:nvGrpSpPr>
              <p:cNvPr id="10" name="Group 16"/>
              <p:cNvGrpSpPr/>
              <p:nvPr/>
            </p:nvGrpSpPr>
            <p:grpSpPr bwMode="auto">
              <a:xfrm>
                <a:off x="4538" y="1607"/>
                <a:ext cx="819" cy="384"/>
                <a:chOff x="2789" y="1933"/>
                <a:chExt cx="499" cy="136"/>
              </a:xfrm>
              <a:grpFill/>
            </p:grpSpPr>
            <p:sp>
              <p:nvSpPr>
                <p:cNvPr id="11" name="Line 17"/>
                <p:cNvSpPr>
                  <a:spLocks noChangeShapeType="1"/>
                </p:cNvSpPr>
                <p:nvPr/>
              </p:nvSpPr>
              <p:spPr bwMode="auto">
                <a:xfrm>
                  <a:off x="2789" y="1979"/>
                  <a:ext cx="499" cy="0"/>
                </a:xfrm>
                <a:prstGeom prst="line">
                  <a:avLst/>
                </a:prstGeom>
                <a:grpFill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wrap="none"/>
                <a:lstStyle/>
                <a:p>
                  <a:endParaRPr lang="zh-CN" altLang="en-US" sz="2800" i="0">
                    <a:solidFill>
                      <a:srgbClr val="FFFFFF"/>
                    </a:solidFill>
                    <a:effectLst/>
                    <a:latin typeface="+mn-ea"/>
                    <a:ea typeface="+mn-ea"/>
                  </a:endParaRPr>
                </a:p>
              </p:txBody>
            </p:sp>
            <p:sp>
              <p:nvSpPr>
                <p:cNvPr id="12" name="Line 18"/>
                <p:cNvSpPr>
                  <a:spLocks noChangeShapeType="1"/>
                </p:cNvSpPr>
                <p:nvPr/>
              </p:nvSpPr>
              <p:spPr bwMode="auto">
                <a:xfrm flipH="1" flipV="1">
                  <a:off x="3198" y="1933"/>
                  <a:ext cx="90" cy="46"/>
                </a:xfrm>
                <a:prstGeom prst="line">
                  <a:avLst/>
                </a:prstGeom>
                <a:grpFill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wrap="none"/>
                <a:lstStyle/>
                <a:p>
                  <a:endParaRPr lang="zh-CN" altLang="en-US" sz="2800" i="0">
                    <a:solidFill>
                      <a:srgbClr val="FFFFFF"/>
                    </a:solidFill>
                    <a:effectLst/>
                    <a:latin typeface="+mn-ea"/>
                    <a:ea typeface="+mn-ea"/>
                  </a:endParaRPr>
                </a:p>
              </p:txBody>
            </p:sp>
            <p:sp>
              <p:nvSpPr>
                <p:cNvPr id="13" name="Line 19"/>
                <p:cNvSpPr>
                  <a:spLocks noChangeShapeType="1"/>
                </p:cNvSpPr>
                <p:nvPr/>
              </p:nvSpPr>
              <p:spPr bwMode="auto">
                <a:xfrm>
                  <a:off x="2789" y="2025"/>
                  <a:ext cx="499" cy="0"/>
                </a:xfrm>
                <a:prstGeom prst="line">
                  <a:avLst/>
                </a:prstGeom>
                <a:grpFill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wrap="none"/>
                <a:lstStyle/>
                <a:p>
                  <a:endParaRPr lang="zh-CN" altLang="en-US" sz="2800" i="0">
                    <a:solidFill>
                      <a:srgbClr val="FFFFFF"/>
                    </a:solidFill>
                    <a:effectLst/>
                    <a:latin typeface="+mn-ea"/>
                    <a:ea typeface="+mn-ea"/>
                  </a:endParaRPr>
                </a:p>
              </p:txBody>
            </p:sp>
            <p:sp>
              <p:nvSpPr>
                <p:cNvPr id="14" name="Line 20"/>
                <p:cNvSpPr>
                  <a:spLocks noChangeShapeType="1"/>
                </p:cNvSpPr>
                <p:nvPr/>
              </p:nvSpPr>
              <p:spPr bwMode="auto">
                <a:xfrm flipH="1" flipV="1">
                  <a:off x="2789" y="2023"/>
                  <a:ext cx="90" cy="46"/>
                </a:xfrm>
                <a:prstGeom prst="line">
                  <a:avLst/>
                </a:prstGeom>
                <a:grpFill/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wrap="none"/>
                <a:lstStyle/>
                <a:p>
                  <a:endParaRPr lang="zh-CN" altLang="en-US" sz="2800" i="0">
                    <a:solidFill>
                      <a:srgbClr val="FFFFFF"/>
                    </a:solidFill>
                    <a:effectLst/>
                    <a:latin typeface="+mn-ea"/>
                    <a:ea typeface="+mn-ea"/>
                  </a:endParaRPr>
                </a:p>
              </p:txBody>
            </p:sp>
          </p:grpSp>
        </p:grpSp>
        <p:sp>
          <p:nvSpPr>
            <p:cNvPr id="6" name="文本框 5"/>
            <p:cNvSpPr txBox="1"/>
            <p:nvPr/>
          </p:nvSpPr>
          <p:spPr>
            <a:xfrm>
              <a:off x="4924" y="4022"/>
              <a:ext cx="1480" cy="705"/>
            </a:xfrm>
            <a:prstGeom prst="rect">
              <a:avLst/>
            </a:prstGeom>
            <a:grp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2200" b="0" i="0" u="none" strike="noStrike" cap="none" spc="0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sym typeface="Hoefler Text"/>
                </a:rPr>
                <a:t>红棕色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7713" y="4025"/>
              <a:ext cx="1040" cy="705"/>
            </a:xfrm>
            <a:prstGeom prst="rect">
              <a:avLst/>
            </a:prstGeom>
            <a:grp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zh-CN" altLang="en-US" sz="2200" b="0" i="0" u="none" strike="noStrike" cap="none" spc="0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sym typeface="Hoefler Text"/>
                </a:rPr>
                <a:t>无色</a:t>
              </a:r>
            </a:p>
          </p:txBody>
        </p:sp>
      </p:grpSp>
      <p:graphicFrame>
        <p:nvGraphicFramePr>
          <p:cNvPr id="9" name="对象 8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6567170" y="1837690"/>
          <a:ext cx="2249805" cy="815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r:id="rId6" imgW="1155700" imgH="419100" progId="Equation.KSEE3">
                  <p:embed/>
                </p:oleObj>
              </mc:Choice>
              <mc:Fallback>
                <p:oleObj r:id="rId6" imgW="1155700" imgH="4191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67170" y="1837690"/>
                        <a:ext cx="2249805" cy="8153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文本框 28"/>
          <p:cNvSpPr txBox="1"/>
          <p:nvPr/>
        </p:nvSpPr>
        <p:spPr>
          <a:xfrm>
            <a:off x="349250" y="1416685"/>
            <a:ext cx="195897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平衡状态</a:t>
            </a:r>
            <a:r>
              <a:rPr lang="en-US" altLang="zh-CN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</a:p>
        </p:txBody>
      </p:sp>
      <p:graphicFrame>
        <p:nvGraphicFramePr>
          <p:cNvPr id="22" name="对象 2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49250" y="1823720"/>
          <a:ext cx="2202815" cy="816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r:id="rId8" imgW="1130300" imgH="419100" progId="Equation.KSEE3">
                  <p:embed/>
                </p:oleObj>
              </mc:Choice>
              <mc:Fallback>
                <p:oleObj r:id="rId8" imgW="1130300" imgH="4191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49250" y="1823720"/>
                        <a:ext cx="2202815" cy="8166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直接箭头连接符 24"/>
          <p:cNvCxnSpPr/>
          <p:nvPr/>
        </p:nvCxnSpPr>
        <p:spPr>
          <a:xfrm flipV="1">
            <a:off x="3069590" y="2224405"/>
            <a:ext cx="3175000" cy="8255"/>
          </a:xfrm>
          <a:prstGeom prst="straightConnector1">
            <a:avLst/>
          </a:prstGeom>
          <a:ln w="28575" cmpd="thinThick">
            <a:prstDash val="lg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7360920" y="1430655"/>
            <a:ext cx="148844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平衡状态</a:t>
            </a:r>
            <a:r>
              <a:rPr lang="en-US" altLang="zh-CN" sz="2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528320" y="718820"/>
            <a:ext cx="2632075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>
              <a:lnSpc>
                <a:spcPct val="150000"/>
              </a:lnSpc>
            </a:pPr>
            <a:r>
              <a:rPr lang="zh-CN" altLang="en-US" sz="2200">
                <a:solidFill>
                  <a:srgbClr val="002060"/>
                </a:solidFill>
              </a:rPr>
              <a:t>【理论预测】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3319780" y="2323465"/>
            <a:ext cx="29686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增大压强，平衡向</a:t>
            </a:r>
          </a:p>
          <a:p>
            <a:r>
              <a:rPr lang="zh-CN" altLang="en-US" sz="2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生成</a:t>
            </a:r>
            <a:r>
              <a:rPr lang="en-US" altLang="zh-CN" sz="2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</a:t>
            </a:r>
            <a:r>
              <a:rPr lang="en-US" altLang="zh-CN" sz="2200" b="1" baseline="-25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en-US" altLang="zh-CN" sz="2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</a:t>
            </a:r>
            <a:r>
              <a:rPr lang="en-US" altLang="zh-CN" sz="2200" b="1" baseline="-25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2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的方向移动</a:t>
            </a:r>
          </a:p>
        </p:txBody>
      </p:sp>
      <p:graphicFrame>
        <p:nvGraphicFramePr>
          <p:cNvPr id="19" name="表格 18"/>
          <p:cNvGraphicFramePr/>
          <p:nvPr>
            <p:custDataLst>
              <p:tags r:id="rId3"/>
            </p:custDataLst>
          </p:nvPr>
        </p:nvGraphicFramePr>
        <p:xfrm>
          <a:off x="684530" y="3149600"/>
          <a:ext cx="8245475" cy="2053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9605"/>
                <a:gridCol w="2393315"/>
                <a:gridCol w="1965960"/>
                <a:gridCol w="1966595"/>
              </a:tblGrid>
              <a:tr h="3937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2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V'=1/2V</a:t>
                      </a:r>
                      <a:endParaRPr lang="en-US" altLang="en-US" sz="2200" b="0">
                        <a:solidFill>
                          <a:srgbClr val="00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平衡移动</a:t>
                      </a:r>
                      <a:endParaRPr lang="en-US" altLang="en-US" sz="2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总变化</a:t>
                      </a:r>
                      <a:endParaRPr lang="en-US" altLang="en-US" sz="2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2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N</a:t>
                      </a:r>
                      <a:r>
                        <a:rPr lang="zh-CN" sz="2200" b="0" baseline="-2500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2</a:t>
                      </a:r>
                      <a:r>
                        <a:rPr lang="zh-CN" sz="22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O</a:t>
                      </a:r>
                      <a:r>
                        <a:rPr lang="zh-CN" sz="2200" b="0" baseline="-2500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4</a:t>
                      </a:r>
                      <a:r>
                        <a:rPr lang="zh-CN" sz="2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的浓度</a:t>
                      </a:r>
                      <a:endParaRPr lang="en-US" altLang="en-US" sz="2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200" b="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NO</a:t>
                      </a:r>
                      <a:r>
                        <a:rPr lang="zh-CN" sz="2200" b="0" baseline="-25000">
                          <a:solidFill>
                            <a:srgbClr val="000000"/>
                          </a:solidFill>
                          <a:latin typeface="Times New Roman" panose="02020603050405020304" charset="0"/>
                          <a:ea typeface="微软雅黑" panose="020B0503020204020204" charset="-122"/>
                          <a:cs typeface="Times New Roman" panose="02020603050405020304" charset="0"/>
                        </a:rPr>
                        <a:t>2</a:t>
                      </a:r>
                      <a:r>
                        <a:rPr lang="zh-CN" sz="2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的浓度</a:t>
                      </a:r>
                      <a:endParaRPr lang="en-US" altLang="en-US" sz="2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24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2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现象</a:t>
                      </a:r>
                      <a:endParaRPr lang="en-US" altLang="en-US" sz="2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>
                      <a:noFill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200" b="0">
                        <a:solidFill>
                          <a:srgbClr val="00000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cap="flat"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2" name="下箭头 31"/>
          <p:cNvSpPr/>
          <p:nvPr/>
        </p:nvSpPr>
        <p:spPr>
          <a:xfrm>
            <a:off x="5816600" y="4009390"/>
            <a:ext cx="207010" cy="355600"/>
          </a:xfrm>
          <a:prstGeom prst="down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33" name="上箭头 32"/>
          <p:cNvSpPr/>
          <p:nvPr/>
        </p:nvSpPr>
        <p:spPr>
          <a:xfrm>
            <a:off x="7758430" y="3583940"/>
            <a:ext cx="190500" cy="37211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圆角矩形 34"/>
          <p:cNvSpPr/>
          <p:nvPr/>
        </p:nvSpPr>
        <p:spPr>
          <a:xfrm>
            <a:off x="7049135" y="1892935"/>
            <a:ext cx="1240790" cy="28956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下箭头 35"/>
          <p:cNvSpPr/>
          <p:nvPr/>
        </p:nvSpPr>
        <p:spPr>
          <a:xfrm rot="10980000">
            <a:off x="8301355" y="2323465"/>
            <a:ext cx="207010" cy="3556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37" name="下箭头 36"/>
          <p:cNvSpPr/>
          <p:nvPr/>
        </p:nvSpPr>
        <p:spPr>
          <a:xfrm rot="10800000">
            <a:off x="8333105" y="1846580"/>
            <a:ext cx="207010" cy="3556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7060565" y="2308860"/>
            <a:ext cx="1240790" cy="28956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上箭头 40"/>
          <p:cNvSpPr/>
          <p:nvPr/>
        </p:nvSpPr>
        <p:spPr>
          <a:xfrm>
            <a:off x="3507740" y="3956050"/>
            <a:ext cx="190500" cy="37211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上箭头 41"/>
          <p:cNvSpPr/>
          <p:nvPr/>
        </p:nvSpPr>
        <p:spPr>
          <a:xfrm>
            <a:off x="5843905" y="3554730"/>
            <a:ext cx="190500" cy="37211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上箭头 42"/>
          <p:cNvSpPr/>
          <p:nvPr/>
        </p:nvSpPr>
        <p:spPr>
          <a:xfrm>
            <a:off x="3543935" y="3554730"/>
            <a:ext cx="190500" cy="37211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上箭头 43"/>
          <p:cNvSpPr/>
          <p:nvPr/>
        </p:nvSpPr>
        <p:spPr>
          <a:xfrm>
            <a:off x="7758430" y="4009390"/>
            <a:ext cx="190500" cy="37211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85483" y="278765"/>
            <a:ext cx="5130800" cy="44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200" b="1" i="0" u="none" strike="noStrike" cap="none" spc="0" normalizeH="0" baseline="0" dirty="0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任务二：探究压强对化学平衡状态的影响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755265" y="4478020"/>
            <a:ext cx="6329680" cy="514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lnSpc>
                <a:spcPct val="125000"/>
              </a:lnSpc>
              <a:buNone/>
            </a:pPr>
            <a:r>
              <a:rPr lang="zh-CN" altLang="en-US" sz="22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混合气体的颜色先变深又逐渐变浅，比开始颜色深</a:t>
            </a:r>
            <a:endParaRPr lang="zh-CN" altLang="en-US" sz="2200" b="0">
              <a:solidFill>
                <a:srgbClr val="002060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41" grpId="0" animBg="1"/>
      <p:bldP spid="42" grpId="0" animBg="1"/>
      <p:bldP spid="43" grpId="0" animBg="1"/>
      <p:bldP spid="44" grpId="0" animBg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685483" y="278765"/>
            <a:ext cx="5130800" cy="44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200" b="1" i="0" u="none" strike="noStrike" cap="none" spc="0" normalizeH="0" baseline="0" dirty="0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任务三：探究温度对化学平衡状态的影响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2099945" y="1376045"/>
            <a:ext cx="4540250" cy="429260"/>
            <a:chOff x="2460" y="2631"/>
            <a:chExt cx="7150" cy="676"/>
          </a:xfrm>
        </p:grpSpPr>
        <p:sp>
          <p:nvSpPr>
            <p:cNvPr id="8201" name="Text Box 12"/>
            <p:cNvSpPr txBox="1"/>
            <p:nvPr/>
          </p:nvSpPr>
          <p:spPr>
            <a:xfrm>
              <a:off x="2460" y="2631"/>
              <a:ext cx="7150" cy="6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200" b="1" i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m</a:t>
              </a:r>
              <a:r>
                <a:rPr lang="en-US" altLang="zh-CN" sz="22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A(g)  +  </a:t>
              </a:r>
              <a:r>
                <a:rPr lang="en-US" altLang="zh-CN" sz="2200" b="1" i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n</a:t>
              </a:r>
              <a:r>
                <a:rPr lang="en-US" altLang="zh-CN" sz="22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B(g)         </a:t>
              </a:r>
              <a:r>
                <a:rPr lang="en-US" altLang="zh-CN" sz="2200" b="1" i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p</a:t>
              </a:r>
              <a:r>
                <a:rPr lang="en-US" altLang="zh-CN" sz="22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C(g) + </a:t>
              </a:r>
              <a:r>
                <a:rPr lang="en-US" altLang="zh-CN" sz="2200" b="1" i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q</a:t>
              </a:r>
              <a:r>
                <a:rPr lang="en-US" altLang="zh-CN" sz="22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D(g)</a:t>
              </a:r>
              <a:endParaRPr lang="zh-CN" altLang="en-US" sz="2200" b="1" dirty="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5675" y="2797"/>
              <a:ext cx="695" cy="345"/>
              <a:chOff x="19176601" y="6014411"/>
              <a:chExt cx="1084022" cy="517209"/>
            </a:xfrm>
          </p:grpSpPr>
          <p:cxnSp>
            <p:nvCxnSpPr>
              <p:cNvPr id="27" name="直接连接符 26"/>
              <p:cNvCxnSpPr/>
              <p:nvPr/>
            </p:nvCxnSpPr>
            <p:spPr>
              <a:xfrm>
                <a:off x="19176601" y="6213323"/>
                <a:ext cx="1084021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 flipH="1" flipV="1">
                <a:off x="20063813" y="6014411"/>
                <a:ext cx="196810" cy="19681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19176601" y="6347319"/>
                <a:ext cx="1084021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" name="直接连接符 2"/>
              <p:cNvCxnSpPr/>
              <p:nvPr/>
            </p:nvCxnSpPr>
            <p:spPr>
              <a:xfrm flipH="1" flipV="1">
                <a:off x="19189578" y="6349702"/>
                <a:ext cx="181918" cy="181918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10" name="对象 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323783" y="2094230"/>
          <a:ext cx="3492500" cy="1071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r:id="rId5" imgW="1447800" imgH="444500" progId="Equation.KSEE3">
                  <p:embed/>
                </p:oleObj>
              </mc:Choice>
              <mc:Fallback>
                <p:oleObj r:id="rId5" imgW="1447800" imgH="444500" progId="Equation.KSEE3">
                  <p:embed/>
                  <p:pic>
                    <p:nvPicPr>
                      <p:cNvPr id="0" name="图片 205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23783" y="2094230"/>
                        <a:ext cx="3492500" cy="10718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圆角矩形标注 23"/>
          <p:cNvSpPr/>
          <p:nvPr/>
        </p:nvSpPr>
        <p:spPr>
          <a:xfrm rot="10800000">
            <a:off x="938530" y="3041650"/>
            <a:ext cx="1584325" cy="574675"/>
          </a:xfrm>
          <a:prstGeom prst="wedgeRoundRectCallout">
            <a:avLst>
              <a:gd name="adj1" fmla="val -46352"/>
              <a:gd name="adj2" fmla="val 70800"/>
              <a:gd name="adj3" fmla="val 1666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2060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38530" y="3088005"/>
            <a:ext cx="172148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>
                <a:solidFill>
                  <a:srgbClr val="FF0000"/>
                </a:solidFill>
              </a:rPr>
              <a:t>受浓度影响</a:t>
            </a:r>
          </a:p>
        </p:txBody>
      </p:sp>
      <p:sp>
        <p:nvSpPr>
          <p:cNvPr id="33" name="圆角矩形标注 32"/>
          <p:cNvSpPr/>
          <p:nvPr/>
        </p:nvSpPr>
        <p:spPr>
          <a:xfrm rot="10800000">
            <a:off x="5096510" y="3100070"/>
            <a:ext cx="1584325" cy="574675"/>
          </a:xfrm>
          <a:prstGeom prst="wedgeRoundRectCallout">
            <a:avLst>
              <a:gd name="adj1" fmla="val 11282"/>
              <a:gd name="adj2" fmla="val 100276"/>
              <a:gd name="adj3" fmla="val 1666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2060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5096510" y="3146425"/>
            <a:ext cx="172148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>
                <a:solidFill>
                  <a:srgbClr val="FF0000"/>
                </a:solidFill>
              </a:rPr>
              <a:t>受温度影响</a:t>
            </a: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938530" y="869315"/>
            <a:ext cx="587756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>
                <a:solidFill>
                  <a:srgbClr val="002060"/>
                </a:solidFill>
              </a:rPr>
              <a:t>改变温度对平衡状态有何影响？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2099945" y="1376045"/>
            <a:ext cx="4540250" cy="429260"/>
            <a:chOff x="2460" y="2631"/>
            <a:chExt cx="7150" cy="676"/>
          </a:xfrm>
        </p:grpSpPr>
        <p:sp>
          <p:nvSpPr>
            <p:cNvPr id="8201" name="Text Box 12"/>
            <p:cNvSpPr txBox="1"/>
            <p:nvPr/>
          </p:nvSpPr>
          <p:spPr>
            <a:xfrm>
              <a:off x="2460" y="2631"/>
              <a:ext cx="7150" cy="67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200" b="1" i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m</a:t>
              </a:r>
              <a:r>
                <a:rPr lang="en-US" altLang="zh-CN" sz="22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A(g)  +  </a:t>
              </a:r>
              <a:r>
                <a:rPr lang="en-US" altLang="zh-CN" sz="2200" b="1" i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n</a:t>
              </a:r>
              <a:r>
                <a:rPr lang="en-US" altLang="zh-CN" sz="22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B(g)         </a:t>
              </a:r>
              <a:r>
                <a:rPr lang="en-US" altLang="zh-CN" sz="2200" b="1" i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p</a:t>
              </a:r>
              <a:r>
                <a:rPr lang="en-US" altLang="zh-CN" sz="22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C(g) + </a:t>
              </a:r>
              <a:r>
                <a:rPr lang="en-US" altLang="zh-CN" sz="2200" b="1" i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q</a:t>
              </a:r>
              <a:r>
                <a:rPr lang="en-US" altLang="zh-CN" sz="22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D(g)</a:t>
              </a:r>
              <a:endParaRPr lang="zh-CN" altLang="en-US" sz="2200" b="1" dirty="0">
                <a:solidFill>
                  <a:schemeClr val="tx1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5675" y="2797"/>
              <a:ext cx="695" cy="345"/>
              <a:chOff x="19176601" y="6014411"/>
              <a:chExt cx="1084022" cy="517209"/>
            </a:xfrm>
          </p:grpSpPr>
          <p:cxnSp>
            <p:nvCxnSpPr>
              <p:cNvPr id="27" name="直接连接符 26"/>
              <p:cNvCxnSpPr/>
              <p:nvPr/>
            </p:nvCxnSpPr>
            <p:spPr>
              <a:xfrm>
                <a:off x="19176601" y="6213323"/>
                <a:ext cx="1084021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 flipH="1" flipV="1">
                <a:off x="20063813" y="6014411"/>
                <a:ext cx="196810" cy="19681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19176601" y="6347319"/>
                <a:ext cx="1084021" cy="0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" name="直接连接符 2"/>
              <p:cNvCxnSpPr/>
              <p:nvPr/>
            </p:nvCxnSpPr>
            <p:spPr>
              <a:xfrm flipH="1" flipV="1">
                <a:off x="19189578" y="6349702"/>
                <a:ext cx="181918" cy="181918"/>
              </a:xfrm>
              <a:prstGeom prst="line">
                <a:avLst/>
              </a:prstGeom>
              <a:ln w="28575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10" name="对象 9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96520" y="2783205"/>
          <a:ext cx="2013585" cy="618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r:id="rId5" imgW="1447800" imgH="444500" progId="Equation.KSEE3">
                  <p:embed/>
                </p:oleObj>
              </mc:Choice>
              <mc:Fallback>
                <p:oleObj r:id="rId5" imgW="1447800" imgH="444500" progId="Equation.KSEE3">
                  <p:embed/>
                  <p:pic>
                    <p:nvPicPr>
                      <p:cNvPr id="0" name="图片 205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6520" y="2783205"/>
                        <a:ext cx="2013585" cy="6184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左大括号 1"/>
          <p:cNvSpPr/>
          <p:nvPr/>
        </p:nvSpPr>
        <p:spPr>
          <a:xfrm>
            <a:off x="2080260" y="2227580"/>
            <a:ext cx="186055" cy="2296160"/>
          </a:xfrm>
          <a:prstGeom prst="leftBrace">
            <a:avLst>
              <a:gd name="adj1" fmla="val 8333"/>
              <a:gd name="adj2" fmla="val 1971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193925" y="2178050"/>
            <a:ext cx="1001395" cy="42989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en-US" altLang="zh-CN" sz="2200" dirty="0" smtClean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Δ</a:t>
            </a:r>
            <a:r>
              <a:rPr kumimoji="1" lang="en-US" altLang="zh-CN" sz="2200" i="1" dirty="0" smtClean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H </a:t>
            </a:r>
            <a:r>
              <a:rPr kumimoji="1" lang="en-US" altLang="zh-CN" sz="2200" dirty="0" smtClean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&gt; 0</a:t>
            </a:r>
          </a:p>
        </p:txBody>
      </p:sp>
      <p:sp>
        <p:nvSpPr>
          <p:cNvPr id="6" name="左大括号 5"/>
          <p:cNvSpPr/>
          <p:nvPr/>
        </p:nvSpPr>
        <p:spPr>
          <a:xfrm>
            <a:off x="3193415" y="2120900"/>
            <a:ext cx="226060" cy="1028065"/>
          </a:xfrm>
          <a:prstGeom prst="leftBrace">
            <a:avLst>
              <a:gd name="adj1" fmla="val 8333"/>
              <a:gd name="adj2" fmla="val 2514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200"/>
          </a:p>
        </p:txBody>
      </p:sp>
      <p:sp>
        <p:nvSpPr>
          <p:cNvPr id="7" name="文本框 6"/>
          <p:cNvSpPr txBox="1"/>
          <p:nvPr/>
        </p:nvSpPr>
        <p:spPr>
          <a:xfrm>
            <a:off x="3448685" y="1958340"/>
            <a:ext cx="111569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i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lang="en-US" altLang="zh-CN" sz="22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2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升高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448685" y="2783205"/>
            <a:ext cx="118935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i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lang="en-US" altLang="zh-CN" sz="22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2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降低</a:t>
            </a:r>
          </a:p>
        </p:txBody>
      </p:sp>
      <p:sp>
        <p:nvSpPr>
          <p:cNvPr id="9" name="右箭头 8"/>
          <p:cNvSpPr/>
          <p:nvPr/>
        </p:nvSpPr>
        <p:spPr>
          <a:xfrm>
            <a:off x="4458335" y="2015490"/>
            <a:ext cx="323850" cy="323215"/>
          </a:xfrm>
          <a:prstGeom prst="right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</a:p>
        </p:txBody>
      </p:sp>
      <p:sp>
        <p:nvSpPr>
          <p:cNvPr id="11" name="右箭头 10"/>
          <p:cNvSpPr/>
          <p:nvPr/>
        </p:nvSpPr>
        <p:spPr>
          <a:xfrm>
            <a:off x="4458335" y="2836545"/>
            <a:ext cx="323850" cy="323215"/>
          </a:xfrm>
          <a:prstGeom prst="right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4902835" y="1969770"/>
            <a:ext cx="107505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i="1">
                <a:solidFill>
                  <a:srgbClr val="002060"/>
                </a:solidFill>
              </a:rPr>
              <a:t>K </a:t>
            </a:r>
            <a:r>
              <a:rPr lang="zh-CN" altLang="en-US" sz="2200">
                <a:solidFill>
                  <a:srgbClr val="002060"/>
                </a:solidFill>
              </a:rPr>
              <a:t>增大</a:t>
            </a:r>
          </a:p>
        </p:txBody>
      </p:sp>
      <p:sp>
        <p:nvSpPr>
          <p:cNvPr id="13" name="右箭头 12"/>
          <p:cNvSpPr/>
          <p:nvPr/>
        </p:nvSpPr>
        <p:spPr>
          <a:xfrm>
            <a:off x="5977890" y="2023110"/>
            <a:ext cx="323850" cy="323215"/>
          </a:xfrm>
          <a:prstGeom prst="right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902835" y="2783205"/>
            <a:ext cx="107505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i="1">
                <a:solidFill>
                  <a:srgbClr val="002060"/>
                </a:solidFill>
              </a:rPr>
              <a:t>K </a:t>
            </a:r>
            <a:r>
              <a:rPr lang="zh-CN" altLang="en-US" sz="2200">
                <a:solidFill>
                  <a:srgbClr val="002060"/>
                </a:solidFill>
              </a:rPr>
              <a:t>减小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388735" y="2000250"/>
            <a:ext cx="108331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i="1">
                <a:solidFill>
                  <a:srgbClr val="002060"/>
                </a:solidFill>
              </a:rPr>
              <a:t>Q </a:t>
            </a:r>
            <a:r>
              <a:rPr lang="en-US" altLang="zh-CN" sz="2200">
                <a:solidFill>
                  <a:srgbClr val="002060"/>
                </a:solidFill>
              </a:rPr>
              <a:t>&lt; </a:t>
            </a:r>
            <a:r>
              <a:rPr lang="en-US" altLang="zh-CN" sz="2200" i="1">
                <a:solidFill>
                  <a:srgbClr val="002060"/>
                </a:solidFill>
              </a:rPr>
              <a:t>K</a:t>
            </a:r>
          </a:p>
        </p:txBody>
      </p:sp>
      <p:sp>
        <p:nvSpPr>
          <p:cNvPr id="16" name="右箭头 15"/>
          <p:cNvSpPr/>
          <p:nvPr/>
        </p:nvSpPr>
        <p:spPr>
          <a:xfrm>
            <a:off x="7269480" y="2053590"/>
            <a:ext cx="323850" cy="323215"/>
          </a:xfrm>
          <a:prstGeom prst="right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675880" y="1949450"/>
            <a:ext cx="142557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>
                <a:solidFill>
                  <a:srgbClr val="002060"/>
                </a:solidFill>
              </a:rPr>
              <a:t>吸热方向</a:t>
            </a:r>
          </a:p>
        </p:txBody>
      </p:sp>
      <p:sp>
        <p:nvSpPr>
          <p:cNvPr id="19" name="右箭头 18"/>
          <p:cNvSpPr/>
          <p:nvPr/>
        </p:nvSpPr>
        <p:spPr>
          <a:xfrm>
            <a:off x="5956300" y="2835275"/>
            <a:ext cx="323850" cy="323215"/>
          </a:xfrm>
          <a:prstGeom prst="right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6367145" y="2812415"/>
            <a:ext cx="108331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i="1">
                <a:solidFill>
                  <a:srgbClr val="002060"/>
                </a:solidFill>
              </a:rPr>
              <a:t>Q &gt;</a:t>
            </a:r>
            <a:r>
              <a:rPr lang="en-US" altLang="zh-CN" sz="2200">
                <a:solidFill>
                  <a:srgbClr val="002060"/>
                </a:solidFill>
              </a:rPr>
              <a:t> </a:t>
            </a:r>
            <a:r>
              <a:rPr lang="en-US" altLang="zh-CN" sz="2200" i="1">
                <a:solidFill>
                  <a:srgbClr val="002060"/>
                </a:solidFill>
              </a:rPr>
              <a:t>K</a:t>
            </a:r>
          </a:p>
        </p:txBody>
      </p:sp>
      <p:sp>
        <p:nvSpPr>
          <p:cNvPr id="21" name="右箭头 20"/>
          <p:cNvSpPr/>
          <p:nvPr/>
        </p:nvSpPr>
        <p:spPr>
          <a:xfrm>
            <a:off x="7247890" y="2865755"/>
            <a:ext cx="323850" cy="323215"/>
          </a:xfrm>
          <a:prstGeom prst="right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7654290" y="2761615"/>
            <a:ext cx="142557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>
                <a:solidFill>
                  <a:srgbClr val="002060"/>
                </a:solidFill>
              </a:rPr>
              <a:t>放热方向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2254885" y="3733165"/>
            <a:ext cx="1032510" cy="42989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en-US" altLang="zh-CN" sz="2200" dirty="0" smtClean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Δ</a:t>
            </a:r>
            <a:r>
              <a:rPr kumimoji="1" lang="en-US" altLang="zh-CN" sz="2200" i="1" dirty="0" smtClean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H &lt;</a:t>
            </a:r>
            <a:r>
              <a:rPr kumimoji="1" lang="en-US" altLang="zh-CN" sz="2200" dirty="0" smtClean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 0</a:t>
            </a:r>
          </a:p>
        </p:txBody>
      </p:sp>
      <p:sp>
        <p:nvSpPr>
          <p:cNvPr id="24" name="左大括号 23"/>
          <p:cNvSpPr/>
          <p:nvPr/>
        </p:nvSpPr>
        <p:spPr>
          <a:xfrm>
            <a:off x="3254375" y="3676015"/>
            <a:ext cx="226060" cy="1028065"/>
          </a:xfrm>
          <a:prstGeom prst="leftBrace">
            <a:avLst>
              <a:gd name="adj1" fmla="val 8333"/>
              <a:gd name="adj2" fmla="val 2514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200"/>
          </a:p>
        </p:txBody>
      </p:sp>
      <p:sp>
        <p:nvSpPr>
          <p:cNvPr id="25" name="文本框 24"/>
          <p:cNvSpPr txBox="1"/>
          <p:nvPr/>
        </p:nvSpPr>
        <p:spPr>
          <a:xfrm>
            <a:off x="3509645" y="3513455"/>
            <a:ext cx="111569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i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lang="en-US" altLang="zh-CN" sz="22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2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升高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3509645" y="4338320"/>
            <a:ext cx="118935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i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</a:t>
            </a:r>
            <a:r>
              <a:rPr lang="en-US" altLang="zh-CN" sz="22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sz="22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降低</a:t>
            </a:r>
          </a:p>
        </p:txBody>
      </p:sp>
      <p:sp>
        <p:nvSpPr>
          <p:cNvPr id="32" name="右箭头 31"/>
          <p:cNvSpPr/>
          <p:nvPr/>
        </p:nvSpPr>
        <p:spPr>
          <a:xfrm>
            <a:off x="4519295" y="3570605"/>
            <a:ext cx="323850" cy="323215"/>
          </a:xfrm>
          <a:prstGeom prst="right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</a:p>
        </p:txBody>
      </p:sp>
      <p:sp>
        <p:nvSpPr>
          <p:cNvPr id="33" name="右箭头 32"/>
          <p:cNvSpPr/>
          <p:nvPr/>
        </p:nvSpPr>
        <p:spPr>
          <a:xfrm>
            <a:off x="4519295" y="4391660"/>
            <a:ext cx="323850" cy="323215"/>
          </a:xfrm>
          <a:prstGeom prst="right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4925695" y="4307205"/>
            <a:ext cx="107505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i="1">
                <a:solidFill>
                  <a:srgbClr val="002060"/>
                </a:solidFill>
              </a:rPr>
              <a:t>K </a:t>
            </a:r>
            <a:r>
              <a:rPr lang="zh-CN" altLang="en-US" sz="2200">
                <a:solidFill>
                  <a:srgbClr val="002060"/>
                </a:solidFill>
              </a:rPr>
              <a:t>增大</a:t>
            </a:r>
          </a:p>
        </p:txBody>
      </p:sp>
      <p:sp>
        <p:nvSpPr>
          <p:cNvPr id="35" name="右箭头 34"/>
          <p:cNvSpPr/>
          <p:nvPr/>
        </p:nvSpPr>
        <p:spPr>
          <a:xfrm>
            <a:off x="6038850" y="3578225"/>
            <a:ext cx="323850" cy="323215"/>
          </a:xfrm>
          <a:prstGeom prst="right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4881245" y="3471545"/>
            <a:ext cx="107505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i="1">
                <a:solidFill>
                  <a:srgbClr val="002060"/>
                </a:solidFill>
              </a:rPr>
              <a:t>K </a:t>
            </a:r>
            <a:r>
              <a:rPr lang="zh-CN" altLang="en-US" sz="2200">
                <a:solidFill>
                  <a:srgbClr val="002060"/>
                </a:solidFill>
              </a:rPr>
              <a:t>减小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6388735" y="4348480"/>
            <a:ext cx="108331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i="1">
                <a:solidFill>
                  <a:srgbClr val="002060"/>
                </a:solidFill>
              </a:rPr>
              <a:t>Q </a:t>
            </a:r>
            <a:r>
              <a:rPr lang="en-US" altLang="zh-CN" sz="2200">
                <a:solidFill>
                  <a:srgbClr val="002060"/>
                </a:solidFill>
              </a:rPr>
              <a:t>&lt; </a:t>
            </a:r>
            <a:r>
              <a:rPr lang="en-US" altLang="zh-CN" sz="2200" i="1">
                <a:solidFill>
                  <a:srgbClr val="002060"/>
                </a:solidFill>
              </a:rPr>
              <a:t>K</a:t>
            </a:r>
          </a:p>
        </p:txBody>
      </p:sp>
      <p:sp>
        <p:nvSpPr>
          <p:cNvPr id="38" name="右箭头 37"/>
          <p:cNvSpPr/>
          <p:nvPr/>
        </p:nvSpPr>
        <p:spPr>
          <a:xfrm>
            <a:off x="7330440" y="3608705"/>
            <a:ext cx="323850" cy="323215"/>
          </a:xfrm>
          <a:prstGeom prst="right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7736840" y="3504565"/>
            <a:ext cx="142557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>
                <a:solidFill>
                  <a:srgbClr val="002060"/>
                </a:solidFill>
              </a:rPr>
              <a:t>吸热方向</a:t>
            </a:r>
          </a:p>
        </p:txBody>
      </p:sp>
      <p:sp>
        <p:nvSpPr>
          <p:cNvPr id="40" name="右箭头 39"/>
          <p:cNvSpPr/>
          <p:nvPr/>
        </p:nvSpPr>
        <p:spPr>
          <a:xfrm>
            <a:off x="6017260" y="4390390"/>
            <a:ext cx="323850" cy="323215"/>
          </a:xfrm>
          <a:prstGeom prst="right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6354445" y="3529330"/>
            <a:ext cx="108331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i="1">
                <a:solidFill>
                  <a:srgbClr val="002060"/>
                </a:solidFill>
              </a:rPr>
              <a:t>Q &gt;</a:t>
            </a:r>
            <a:r>
              <a:rPr lang="en-US" altLang="zh-CN" sz="2200">
                <a:solidFill>
                  <a:srgbClr val="002060"/>
                </a:solidFill>
              </a:rPr>
              <a:t> </a:t>
            </a:r>
            <a:r>
              <a:rPr lang="en-US" altLang="zh-CN" sz="2200" i="1">
                <a:solidFill>
                  <a:srgbClr val="002060"/>
                </a:solidFill>
              </a:rPr>
              <a:t>K</a:t>
            </a:r>
          </a:p>
        </p:txBody>
      </p:sp>
      <p:sp>
        <p:nvSpPr>
          <p:cNvPr id="42" name="右箭头 41"/>
          <p:cNvSpPr/>
          <p:nvPr/>
        </p:nvSpPr>
        <p:spPr>
          <a:xfrm>
            <a:off x="7308850" y="4420870"/>
            <a:ext cx="323850" cy="323215"/>
          </a:xfrm>
          <a:prstGeom prst="right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7715250" y="4316730"/>
            <a:ext cx="142557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>
                <a:solidFill>
                  <a:srgbClr val="002060"/>
                </a:solidFill>
              </a:rPr>
              <a:t>放热方向</a:t>
            </a:r>
          </a:p>
        </p:txBody>
      </p:sp>
      <p:sp>
        <p:nvSpPr>
          <p:cNvPr id="44" name="圆角矩形 43"/>
          <p:cNvSpPr/>
          <p:nvPr/>
        </p:nvSpPr>
        <p:spPr>
          <a:xfrm>
            <a:off x="3593465" y="1904365"/>
            <a:ext cx="826770" cy="537845"/>
          </a:xfrm>
          <a:prstGeom prst="roundRect">
            <a:avLst/>
          </a:prstGeom>
          <a:solidFill>
            <a:srgbClr val="00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圆角矩形 44"/>
          <p:cNvSpPr/>
          <p:nvPr/>
        </p:nvSpPr>
        <p:spPr>
          <a:xfrm>
            <a:off x="7717155" y="1946275"/>
            <a:ext cx="1343025" cy="537845"/>
          </a:xfrm>
          <a:prstGeom prst="roundRect">
            <a:avLst/>
          </a:prstGeom>
          <a:solidFill>
            <a:srgbClr val="00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圆角矩形 45"/>
          <p:cNvSpPr/>
          <p:nvPr/>
        </p:nvSpPr>
        <p:spPr>
          <a:xfrm>
            <a:off x="7819390" y="3470910"/>
            <a:ext cx="1343025" cy="537845"/>
          </a:xfrm>
          <a:prstGeom prst="roundRect">
            <a:avLst/>
          </a:prstGeom>
          <a:solidFill>
            <a:srgbClr val="00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圆角矩形 46"/>
          <p:cNvSpPr/>
          <p:nvPr/>
        </p:nvSpPr>
        <p:spPr>
          <a:xfrm>
            <a:off x="3588385" y="3475355"/>
            <a:ext cx="826770" cy="537845"/>
          </a:xfrm>
          <a:prstGeom prst="roundRect">
            <a:avLst/>
          </a:prstGeom>
          <a:solidFill>
            <a:srgbClr val="000000">
              <a:alpha val="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>
            <a:off x="3381375" y="2633980"/>
            <a:ext cx="1521460" cy="579120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>
            <a:off x="3480435" y="4262120"/>
            <a:ext cx="1521460" cy="579120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/>
          <p:cNvSpPr/>
          <p:nvPr/>
        </p:nvSpPr>
        <p:spPr>
          <a:xfrm>
            <a:off x="7640955" y="2633980"/>
            <a:ext cx="1521460" cy="579120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/>
          <p:cNvSpPr/>
          <p:nvPr/>
        </p:nvSpPr>
        <p:spPr>
          <a:xfrm>
            <a:off x="7654290" y="4262120"/>
            <a:ext cx="1521460" cy="579120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4" name="对象 5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85445" y="170053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r:id="rId7" imgW="914400" imgH="215900" progId="Equation.KSEE3">
                  <p:embed/>
                </p:oleObj>
              </mc:Choice>
              <mc:Fallback>
                <p:oleObj r:id="rId7" imgW="9144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5445" y="170053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对象 5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07365" y="1916430"/>
          <a:ext cx="792480" cy="372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r:id="rId9" imgW="431800" imgH="203200" progId="Equation.KSEE3">
                  <p:embed/>
                </p:oleObj>
              </mc:Choice>
              <mc:Fallback>
                <p:oleObj r:id="rId9" imgW="431800" imgH="2032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7365" y="1916430"/>
                        <a:ext cx="792480" cy="3727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下箭头 55"/>
          <p:cNvSpPr/>
          <p:nvPr/>
        </p:nvSpPr>
        <p:spPr>
          <a:xfrm>
            <a:off x="834390" y="2406015"/>
            <a:ext cx="149225" cy="3390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文本框 56"/>
          <p:cNvSpPr txBox="1"/>
          <p:nvPr/>
        </p:nvSpPr>
        <p:spPr>
          <a:xfrm>
            <a:off x="685483" y="278765"/>
            <a:ext cx="5130800" cy="44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200" b="1" i="0" u="none" strike="noStrike" cap="none" spc="0" normalizeH="0" baseline="0" dirty="0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任务三：探究温度对化学平衡状态的影响</a:t>
            </a: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  <p:bldP spid="7" grpId="0"/>
      <p:bldP spid="8" grpId="0"/>
      <p:bldP spid="9" grpId="0" animBg="1"/>
      <p:bldP spid="11" grpId="0" animBg="1"/>
      <p:bldP spid="12" grpId="0"/>
      <p:bldP spid="13" grpId="0" animBg="1"/>
      <p:bldP spid="14" grpId="0"/>
      <p:bldP spid="15" grpId="0"/>
      <p:bldP spid="16" grpId="0" animBg="1"/>
      <p:bldP spid="17" grpId="0"/>
      <p:bldP spid="19" grpId="0" animBg="1"/>
      <p:bldP spid="20" grpId="0"/>
      <p:bldP spid="21" grpId="0" animBg="1"/>
      <p:bldP spid="22" grpId="0"/>
      <p:bldP spid="23" grpId="0"/>
      <p:bldP spid="24" grpId="0" animBg="1"/>
      <p:bldP spid="25" grpId="0"/>
      <p:bldP spid="31" grpId="0"/>
      <p:bldP spid="32" grpId="0" animBg="1"/>
      <p:bldP spid="33" grpId="0" animBg="1"/>
      <p:bldP spid="34" grpId="0"/>
      <p:bldP spid="35" grpId="0" animBg="1"/>
      <p:bldP spid="36" grpId="0"/>
      <p:bldP spid="37" grpId="0"/>
      <p:bldP spid="38" grpId="0" animBg="1"/>
      <p:bldP spid="39" grpId="0"/>
      <p:bldP spid="40" grpId="0" animBg="1"/>
      <p:bldP spid="41" grpId="0"/>
      <p:bldP spid="42" grpId="0" animBg="1"/>
      <p:bldP spid="43" grpId="0"/>
      <p:bldP spid="44" grpId="0" animBg="1"/>
      <p:bldP spid="45" grpId="0" animBg="1"/>
      <p:bldP spid="46" grpId="0" animBg="1"/>
      <p:bldP spid="47" grpId="0" animBg="1"/>
      <p:bldP spid="50" grpId="0" animBg="1"/>
      <p:bldP spid="51" grpId="0" animBg="1"/>
      <p:bldP spid="52" grpId="0" bldLvl="0" animBg="1"/>
      <p:bldP spid="53" grpId="0" animBg="1"/>
      <p:bldP spid="5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32990" y="1657303"/>
            <a:ext cx="2291563" cy="4146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l"/>
            <a:r>
              <a:rPr kumimoji="0" lang="en-US" altLang="zh-CN" sz="2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【</a:t>
            </a:r>
            <a:r>
              <a:rPr lang="zh-CN" altLang="en-US" sz="2200" i="0" dirty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实验原理</a:t>
            </a:r>
            <a:r>
              <a:rPr kumimoji="0" lang="en-US" altLang="zh-CN" sz="2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】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732990" y="1068218"/>
            <a:ext cx="2291563" cy="4146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l"/>
            <a:r>
              <a:rPr kumimoji="0" lang="en-US" altLang="zh-CN" sz="2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【</a:t>
            </a:r>
            <a:r>
              <a:rPr lang="zh-CN" altLang="en-US" sz="2200" i="0" dirty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实验目的</a:t>
            </a:r>
            <a:r>
              <a:rPr kumimoji="0" lang="en-US" altLang="zh-CN" sz="2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】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63838" y="1074420"/>
            <a:ext cx="3987800" cy="4146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38100" tIns="38100" rIns="38100" bIns="38100" numCol="1" spcCol="38100" rtlCol="0" anchor="t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200" i="0" dirty="0" smtClean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ea"/>
                <a:sym typeface="Hoefler Text"/>
              </a:rPr>
              <a:t>探究温度对化学平衡状态的影响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588975" y="1672908"/>
            <a:ext cx="2778760" cy="4146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38100" tIns="38100" rIns="38100" bIns="381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200" b="0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lt"/>
                <a:sym typeface="Hoefler Text"/>
              </a:rPr>
              <a:t>2NO</a:t>
            </a:r>
            <a:r>
              <a:rPr kumimoji="0" lang="en-US" altLang="zh-CN" sz="2200" b="0" i="0" u="none" strike="noStrike" cap="none" spc="0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lt"/>
                <a:sym typeface="Hoefler Text"/>
              </a:rPr>
              <a:t>2</a:t>
            </a:r>
            <a:r>
              <a:rPr kumimoji="0" lang="en-US" altLang="zh-CN" sz="2200" b="0" i="0" u="none" strike="noStrike" cap="none" spc="0" normalizeH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lt"/>
                <a:sym typeface="Hoefler Text"/>
              </a:rPr>
              <a:t>(g)       </a:t>
            </a:r>
            <a:r>
              <a:rPr lang="en-US" sz="2200" i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lt"/>
                <a:sym typeface="+mn-ea"/>
              </a:rPr>
              <a:t>N</a:t>
            </a:r>
            <a:r>
              <a:rPr lang="en-US" sz="2200" i="0" baseline="-2500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lt"/>
                <a:sym typeface="+mn-ea"/>
              </a:rPr>
              <a:t>2</a:t>
            </a:r>
            <a:r>
              <a:rPr lang="en-US" sz="2200" i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lt"/>
                <a:sym typeface="+mn-ea"/>
              </a:rPr>
              <a:t>O</a:t>
            </a:r>
            <a:r>
              <a:rPr lang="en-US" sz="2200" i="0" baseline="-2500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lt"/>
                <a:sym typeface="+mn-ea"/>
              </a:rPr>
              <a:t>4</a:t>
            </a:r>
            <a:r>
              <a:rPr lang="en-US" sz="2200" i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n-lt"/>
                <a:sym typeface="+mn-ea"/>
              </a:rPr>
              <a:t>(g)    </a:t>
            </a:r>
            <a:endParaRPr kumimoji="0" lang="en-US" altLang="zh-CN" sz="2200" b="0" i="0" u="none" strike="noStrike" cap="none" spc="0" normalizeH="0" dirty="0" smtClean="0">
              <a:ln>
                <a:noFill/>
              </a:ln>
              <a:solidFill>
                <a:srgbClr val="00206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+mn-lt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32790" y="2658428"/>
            <a:ext cx="2546350" cy="4146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l"/>
            <a:r>
              <a:rPr kumimoji="0" lang="en-US" altLang="zh-CN" sz="2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【</a:t>
            </a:r>
            <a:r>
              <a:rPr lang="zh-CN" altLang="en-US" sz="2200" i="0" dirty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实验现象预测</a:t>
            </a:r>
            <a:r>
              <a:rPr kumimoji="0" lang="en-US" altLang="zh-CN" sz="2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】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627867" y="1507425"/>
            <a:ext cx="1206596" cy="58356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200" i="0" dirty="0" smtClean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Δ</a:t>
            </a:r>
            <a:r>
              <a:rPr lang="en-US" altLang="zh-CN" sz="2200" dirty="0" smtClean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H </a:t>
            </a:r>
            <a:r>
              <a:rPr lang="en-US" altLang="zh-CN" sz="2200" i="0" dirty="0" smtClean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&lt; </a:t>
            </a:r>
            <a:r>
              <a:rPr lang="en-US" altLang="zh-CN" sz="2200" i="0" dirty="0" smtClean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0</a:t>
            </a:r>
            <a:endParaRPr kumimoji="0" lang="en-US" altLang="zh-CN" sz="2200" b="0" i="0" u="none" strike="noStrike" cap="none" spc="0" normalizeH="0" baseline="0" dirty="0" smtClean="0">
              <a:ln>
                <a:noFill/>
              </a:ln>
              <a:solidFill>
                <a:srgbClr val="00206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sym typeface="Hoefler Text"/>
            </a:endParaRPr>
          </a:p>
        </p:txBody>
      </p:sp>
      <p:grpSp>
        <p:nvGrpSpPr>
          <p:cNvPr id="10" name="Group 16"/>
          <p:cNvGrpSpPr/>
          <p:nvPr/>
        </p:nvGrpSpPr>
        <p:grpSpPr bwMode="auto">
          <a:xfrm>
            <a:off x="3774368" y="1765689"/>
            <a:ext cx="390124" cy="182831"/>
            <a:chOff x="2789" y="1933"/>
            <a:chExt cx="499" cy="136"/>
          </a:xfrm>
          <a:noFill/>
        </p:grpSpPr>
        <p:sp>
          <p:nvSpPr>
            <p:cNvPr id="12" name="Line 17"/>
            <p:cNvSpPr>
              <a:spLocks noChangeShapeType="1"/>
            </p:cNvSpPr>
            <p:nvPr/>
          </p:nvSpPr>
          <p:spPr bwMode="auto">
            <a:xfrm>
              <a:off x="2789" y="1979"/>
              <a:ext cx="4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/>
            <a:lstStyle/>
            <a:p>
              <a:endParaRPr lang="zh-CN" altLang="en-US" sz="2100" i="0">
                <a:solidFill>
                  <a:srgbClr val="FFFFFF"/>
                </a:solidFill>
                <a:effectLst/>
                <a:latin typeface="+mn-ea"/>
                <a:ea typeface="+mn-ea"/>
              </a:endParaRPr>
            </a:p>
          </p:txBody>
        </p:sp>
        <p:sp>
          <p:nvSpPr>
            <p:cNvPr id="13" name="Line 18"/>
            <p:cNvSpPr>
              <a:spLocks noChangeShapeType="1"/>
            </p:cNvSpPr>
            <p:nvPr/>
          </p:nvSpPr>
          <p:spPr bwMode="auto">
            <a:xfrm flipH="1" flipV="1">
              <a:off x="3198" y="1933"/>
              <a:ext cx="90" cy="4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/>
            <a:lstStyle/>
            <a:p>
              <a:endParaRPr lang="zh-CN" altLang="en-US" sz="2100" i="0">
                <a:solidFill>
                  <a:srgbClr val="FFFFFF"/>
                </a:solidFill>
                <a:effectLst/>
                <a:latin typeface="+mn-ea"/>
                <a:ea typeface="+mn-ea"/>
              </a:endParaRPr>
            </a:p>
          </p:txBody>
        </p:sp>
        <p:sp>
          <p:nvSpPr>
            <p:cNvPr id="14" name="Line 19"/>
            <p:cNvSpPr>
              <a:spLocks noChangeShapeType="1"/>
            </p:cNvSpPr>
            <p:nvPr/>
          </p:nvSpPr>
          <p:spPr bwMode="auto">
            <a:xfrm>
              <a:off x="2789" y="2025"/>
              <a:ext cx="499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/>
            <a:lstStyle/>
            <a:p>
              <a:endParaRPr lang="zh-CN" altLang="en-US" sz="2100" i="0">
                <a:solidFill>
                  <a:srgbClr val="FFFFFF"/>
                </a:solidFill>
                <a:effectLst/>
                <a:latin typeface="+mn-ea"/>
                <a:ea typeface="+mn-ea"/>
              </a:endParaRPr>
            </a:p>
          </p:txBody>
        </p:sp>
        <p:sp>
          <p:nvSpPr>
            <p:cNvPr id="15" name="Line 20"/>
            <p:cNvSpPr>
              <a:spLocks noChangeShapeType="1"/>
            </p:cNvSpPr>
            <p:nvPr/>
          </p:nvSpPr>
          <p:spPr bwMode="auto">
            <a:xfrm flipH="1" flipV="1">
              <a:off x="2789" y="2023"/>
              <a:ext cx="90" cy="4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wrap="none"/>
            <a:lstStyle/>
            <a:p>
              <a:endParaRPr lang="zh-CN" altLang="en-US" sz="2100" i="0">
                <a:solidFill>
                  <a:srgbClr val="FFFFFF"/>
                </a:solidFill>
                <a:effectLst/>
                <a:latin typeface="+mn-ea"/>
                <a:ea typeface="+mn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685483" y="278765"/>
            <a:ext cx="5130800" cy="44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200" b="1" i="0" u="none" strike="noStrike" cap="none" spc="0" normalizeH="0" baseline="0" dirty="0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任务三：探究温度对化学平衡状态的影响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416810" y="2087245"/>
            <a:ext cx="174688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b="1"/>
              <a:t>（红棕色）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135755" y="2061845"/>
            <a:ext cx="165544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b="1"/>
              <a:t>（无色）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3107690" y="2658745"/>
            <a:ext cx="5665470" cy="9372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eaLnBrk="1">
              <a:lnSpc>
                <a:spcPct val="125000"/>
              </a:lnSpc>
            </a:pPr>
            <a:r>
              <a:rPr lang="zh-CN" altLang="en-US" sz="2200"/>
              <a:t>温度升高，平衡向吸热方向移动，颜色变深</a:t>
            </a:r>
          </a:p>
          <a:p>
            <a:pPr eaLnBrk="1">
              <a:lnSpc>
                <a:spcPct val="125000"/>
              </a:lnSpc>
            </a:pPr>
            <a:r>
              <a:rPr lang="zh-CN" altLang="en-US" sz="2200"/>
              <a:t>温度降低，平衡向放热方向移动，颜色变浅</a:t>
            </a:r>
          </a:p>
        </p:txBody>
      </p:sp>
    </p:spTree>
    <p:custDataLst>
      <p:tags r:id="rId1"/>
    </p:custDataLst>
  </p:cSld>
  <p:clrMapOvr>
    <a:masterClrMapping/>
  </p:clrMapOvr>
  <p:transition spd="med" advTm="3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666524" y="3438128"/>
            <a:ext cx="788670" cy="44513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38100" tIns="38100" rIns="38100" bIns="381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冰水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5902166" y="3438128"/>
            <a:ext cx="788670" cy="44513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38100" tIns="38100" rIns="38100" bIns="381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热水</a:t>
            </a:r>
          </a:p>
        </p:txBody>
      </p:sp>
      <p:pic>
        <p:nvPicPr>
          <p:cNvPr id="5" name="温度对平衡的影响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2544" y="1159669"/>
            <a:ext cx="5771198" cy="33337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85483" y="278765"/>
            <a:ext cx="5130800" cy="44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200" b="1" i="0" u="none" strike="noStrike" cap="none" spc="0" normalizeH="0" baseline="0" dirty="0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任务三：探究温度对化学平衡状态的影响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8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575510" y="849144"/>
            <a:ext cx="2291563" cy="4146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l"/>
            <a:r>
              <a:rPr kumimoji="0" lang="en-US" altLang="zh-CN" sz="2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【</a:t>
            </a:r>
            <a:r>
              <a:rPr lang="zh-CN" altLang="en-US" sz="2200" i="0" dirty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实验现象</a:t>
            </a:r>
            <a:r>
              <a:rPr kumimoji="0" lang="en-US" altLang="zh-CN" sz="2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】</a:t>
            </a:r>
          </a:p>
        </p:txBody>
      </p:sp>
      <p:pic>
        <p:nvPicPr>
          <p:cNvPr id="4" name="图片 3" descr="u=161598753,3758976524&amp;fm=26&amp;gp=0[1]"/>
          <p:cNvPicPr>
            <a:picLocks noChangeAspect="1"/>
          </p:cNvPicPr>
          <p:nvPr/>
        </p:nvPicPr>
        <p:blipFill>
          <a:blip r:embed="rId5"/>
          <a:srcRect l="21150" t="33413" r="7170" b="34987"/>
          <a:stretch>
            <a:fillRect/>
          </a:stretch>
        </p:blipFill>
        <p:spPr>
          <a:xfrm>
            <a:off x="2461260" y="2975610"/>
            <a:ext cx="4339590" cy="1434941"/>
          </a:xfrm>
          <a:prstGeom prst="rect">
            <a:avLst/>
          </a:prstGeom>
        </p:spPr>
      </p:pic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1172210" y="1607185"/>
          <a:ext cx="7560945" cy="11080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99540"/>
                <a:gridCol w="3217545"/>
                <a:gridCol w="2943860"/>
              </a:tblGrid>
              <a:tr h="38544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0">
                          <a:solidFill>
                            <a:srgbClr val="00206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条件</a:t>
                      </a:r>
                    </a:p>
                  </a:txBody>
                  <a:tcPr marL="9525" marR="9525" marT="9525" marB="3429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2200" b="0">
                          <a:solidFill>
                            <a:srgbClr val="00206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冷水</a:t>
                      </a:r>
                      <a:endParaRPr lang="zh-CN" altLang="en-US" sz="2200" b="0">
                        <a:solidFill>
                          <a:srgbClr val="00206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3429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2200" b="0">
                          <a:solidFill>
                            <a:srgbClr val="00206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热水</a:t>
                      </a:r>
                      <a:endParaRPr lang="zh-CN" altLang="en-US" sz="2200" b="0">
                        <a:solidFill>
                          <a:srgbClr val="00206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marL="9525" marR="9525" marT="9525" marB="3429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7226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2200" b="0">
                          <a:solidFill>
                            <a:srgbClr val="00206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现象</a:t>
                      </a:r>
                      <a:endParaRPr lang="zh-CN" altLang="en-US" sz="2200" b="0">
                        <a:solidFill>
                          <a:srgbClr val="00206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525" marR="9525" marT="9525" marB="3429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0">
                          <a:solidFill>
                            <a:srgbClr val="00206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混合气体的颜色变浅</a:t>
                      </a:r>
                    </a:p>
                  </a:txBody>
                  <a:tcPr marL="9525" marR="9525" marT="9525" marB="3429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0">
                          <a:solidFill>
                            <a:srgbClr val="00206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混合气体的颜色</a:t>
                      </a:r>
                      <a:r>
                        <a:rPr lang="zh-CN" altLang="en-US" sz="2200" b="0">
                          <a:solidFill>
                            <a:srgbClr val="00206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</a:rPr>
                        <a:t>加深</a:t>
                      </a:r>
                    </a:p>
                  </a:txBody>
                  <a:tcPr marL="9525" marR="9525" marT="9525" marB="34290" anchor="ctr"/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685483" y="278765"/>
            <a:ext cx="5130800" cy="44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200" b="1" i="0" u="none" strike="noStrike" cap="none" spc="0" normalizeH="0" baseline="0" dirty="0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任务三：探究温度对化学平衡状态的影响</a:t>
            </a:r>
          </a:p>
        </p:txBody>
      </p:sp>
    </p:spTree>
    <p:custDataLst>
      <p:tags r:id="rId1"/>
    </p:custDataLst>
  </p:cSld>
  <p:clrMapOvr>
    <a:masterClrMapping/>
  </p:clrMapOvr>
  <p:transition spd="med" advTm="369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685483" y="278765"/>
            <a:ext cx="5130800" cy="44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200" b="1" i="0" u="none" strike="noStrike" cap="none" spc="0" normalizeH="0" baseline="0" dirty="0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任务一：探究浓度对化学平衡状态的影响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33400" y="930275"/>
            <a:ext cx="2694305" cy="60896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kumimoji="0" lang="en-US" altLang="zh-CN" sz="2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【实验思路】</a:t>
            </a:r>
            <a:endParaRPr kumimoji="0" lang="en-US" altLang="zh-CN" sz="2200" b="0" i="0" u="none" strike="noStrike" cap="none" spc="0" normalizeH="0" baseline="0" dirty="0" smtClean="0">
              <a:ln>
                <a:noFill/>
              </a:ln>
              <a:solidFill>
                <a:srgbClr val="00206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+mn-lt"/>
              <a:sym typeface="Hoefler Tex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6285" y="1944688"/>
            <a:ext cx="2136775" cy="778510"/>
          </a:xfrm>
          <a:prstGeom prst="rect">
            <a:avLst/>
          </a:prstGeom>
          <a:noFill/>
          <a:ln w="25400" cap="flat">
            <a:solidFill>
              <a:srgbClr val="FFC000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200" b="0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明确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200" b="0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原平衡体系</a:t>
            </a:r>
          </a:p>
        </p:txBody>
      </p:sp>
      <p:sp>
        <p:nvSpPr>
          <p:cNvPr id="14" name="下箭头标注 13"/>
          <p:cNvSpPr/>
          <p:nvPr/>
        </p:nvSpPr>
        <p:spPr>
          <a:xfrm>
            <a:off x="3585845" y="1992370"/>
            <a:ext cx="1991360" cy="1198132"/>
          </a:xfrm>
          <a:prstGeom prst="downArrowCallout">
            <a:avLst/>
          </a:prstGeom>
          <a:noFill/>
          <a:ln w="25400" cap="flat">
            <a:solidFill>
              <a:srgbClr val="FFC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200" i="0" dirty="0" smtClean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改变</a:t>
            </a:r>
          </a:p>
          <a:p>
            <a:pPr marL="0" marR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200" i="0" dirty="0" smtClean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外界条件</a:t>
            </a:r>
            <a:endParaRPr kumimoji="0" lang="zh-CN" altLang="en-US" sz="2200" b="0" i="0" u="none" strike="noStrike" cap="none" spc="0" normalizeH="0" baseline="0" dirty="0" smtClean="0">
              <a:ln>
                <a:noFill/>
              </a:ln>
              <a:solidFill>
                <a:srgbClr val="00206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Hoefler Text"/>
            </a:endParaRPr>
          </a:p>
        </p:txBody>
      </p:sp>
      <p:sp>
        <p:nvSpPr>
          <p:cNvPr id="21" name="右箭头 20"/>
          <p:cNvSpPr/>
          <p:nvPr/>
        </p:nvSpPr>
        <p:spPr>
          <a:xfrm>
            <a:off x="2986405" y="1899147"/>
            <a:ext cx="545465" cy="870861"/>
          </a:xfrm>
          <a:prstGeom prst="rightArrow">
            <a:avLst/>
          </a:prstGeom>
          <a:solidFill>
            <a:srgbClr val="FFC000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2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Helvetica Neue" panose="02000503000000020004"/>
            </a:endParaRPr>
          </a:p>
        </p:txBody>
      </p:sp>
      <p:sp>
        <p:nvSpPr>
          <p:cNvPr id="27" name="右箭头 26"/>
          <p:cNvSpPr/>
          <p:nvPr/>
        </p:nvSpPr>
        <p:spPr>
          <a:xfrm>
            <a:off x="5664200" y="1876287"/>
            <a:ext cx="545465" cy="870861"/>
          </a:xfrm>
          <a:prstGeom prst="rightArrow">
            <a:avLst/>
          </a:prstGeom>
          <a:solidFill>
            <a:srgbClr val="FFC000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200" b="0" i="0" u="none" strike="noStrike" cap="none" spc="0" normalizeH="0" baseline="0">
              <a:ln>
                <a:noFill/>
              </a:ln>
              <a:solidFill>
                <a:srgbClr val="00206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Helvetica Neue" panose="02000503000000020004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276340" y="1945323"/>
            <a:ext cx="2221865" cy="778510"/>
          </a:xfrm>
          <a:prstGeom prst="rect">
            <a:avLst/>
          </a:prstGeom>
          <a:noFill/>
          <a:ln w="25400" cap="flat">
            <a:solidFill>
              <a:srgbClr val="FFC000"/>
            </a:solidFill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200" b="0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观察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200" b="0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新平衡体系</a:t>
            </a:r>
          </a:p>
        </p:txBody>
      </p:sp>
      <p:sp>
        <p:nvSpPr>
          <p:cNvPr id="35" name="圆角矩形 34"/>
          <p:cNvSpPr/>
          <p:nvPr/>
        </p:nvSpPr>
        <p:spPr>
          <a:xfrm>
            <a:off x="3157220" y="3296124"/>
            <a:ext cx="3052445" cy="488639"/>
          </a:xfrm>
          <a:prstGeom prst="roundRect">
            <a:avLst/>
          </a:prstGeom>
          <a:noFill/>
          <a:ln w="25400" cap="flat">
            <a:solidFill>
              <a:srgbClr val="FFC000"/>
            </a:solidFill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rgbClr val="FFC000"/>
                </a:solidFill>
              </a14:hiddenFill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200" b="0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elvetica Neue" panose="02000503000000020004"/>
              </a:rPr>
              <a:t>变量</a:t>
            </a:r>
            <a:r>
              <a:rPr lang="zh-CN" altLang="en-US" sz="2200" i="0" dirty="0" smtClean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Helvetica Neue" panose="02000503000000020004"/>
              </a:rPr>
              <a:t>控制</a:t>
            </a:r>
            <a:endParaRPr kumimoji="0" lang="zh-CN" altLang="en-US" sz="2200" b="0" i="0" u="none" strike="noStrike" cap="none" spc="0" normalizeH="0" baseline="0" dirty="0" smtClean="0">
              <a:ln>
                <a:noFill/>
              </a:ln>
              <a:solidFill>
                <a:srgbClr val="00206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sym typeface="Helvetica Neue" panose="02000503000000020004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41233" y="1865075"/>
            <a:ext cx="6590824" cy="143002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38100" tIns="38100" rIns="38100" bIns="38100" numCol="1" spcCol="38100" rtlCol="0" anchor="ctr" forceAA="0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200" b="0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在其他条件不变的情况下：</a:t>
            </a:r>
          </a:p>
          <a:p>
            <a:pPr marL="0" marR="0" indent="0" algn="l" defTabSz="825500" rtl="0" eaLnBrk="1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2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温度</a:t>
            </a:r>
            <a:r>
              <a:rPr kumimoji="0" lang="zh-CN" altLang="en-US" sz="22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升高</a:t>
            </a:r>
            <a:r>
              <a:rPr kumimoji="0" lang="zh-CN" altLang="en-US" sz="2200" b="0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，平衡向</a:t>
            </a:r>
            <a:r>
              <a:rPr kumimoji="0" lang="zh-CN" altLang="en-US" sz="22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吸热</a:t>
            </a:r>
            <a:r>
              <a:rPr kumimoji="0" lang="zh-CN" altLang="en-US" sz="2200" b="0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反应的方向移动；</a:t>
            </a:r>
          </a:p>
          <a:p>
            <a:pPr marL="0" marR="0" indent="0" algn="l" defTabSz="825500" rtl="0" eaLnBrk="1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2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温度降低</a:t>
            </a:r>
            <a:r>
              <a:rPr kumimoji="0" lang="zh-CN" altLang="en-US" sz="2200" b="0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，平衡向</a:t>
            </a:r>
            <a:r>
              <a:rPr kumimoji="0" lang="zh-CN" altLang="en-US" sz="22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放热</a:t>
            </a:r>
            <a:r>
              <a:rPr kumimoji="0" lang="zh-CN" altLang="en-US" sz="2200" b="0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反应的方向移动。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32990" y="1403499"/>
            <a:ext cx="2291563" cy="4146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l"/>
            <a:r>
              <a:rPr kumimoji="0" lang="en-US" altLang="zh-CN" sz="2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【</a:t>
            </a:r>
            <a:r>
              <a:rPr lang="zh-CN" altLang="en-US" sz="2200" i="0" dirty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实验结论</a:t>
            </a:r>
            <a:r>
              <a:rPr kumimoji="0" lang="en-US" altLang="zh-CN" sz="2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】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85483" y="278765"/>
            <a:ext cx="5130800" cy="44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200" b="1" i="0" u="none" strike="noStrike" cap="none" spc="0" normalizeH="0" baseline="0" dirty="0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任务三：探究温度对化学平衡状态的影响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472123" y="278765"/>
            <a:ext cx="4292600" cy="44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200" b="1" i="0" u="none" strike="noStrike" cap="none" spc="0" normalizeH="0" baseline="0" dirty="0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任务四：总结影响化学平衡的因素</a:t>
            </a:r>
          </a:p>
        </p:txBody>
      </p:sp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549275" y="1254760"/>
          <a:ext cx="8045450" cy="289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045"/>
                <a:gridCol w="1725295"/>
                <a:gridCol w="1710055"/>
                <a:gridCol w="885190"/>
                <a:gridCol w="941070"/>
                <a:gridCol w="1036955"/>
                <a:gridCol w="1005840"/>
              </a:tblGrid>
              <a:tr h="7620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2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影响因素</a:t>
                      </a:r>
                      <a:endParaRPr lang="en-US" altLang="en-US" sz="2200" b="0">
                        <a:solidFill>
                          <a:srgbClr val="00206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2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浓度</a:t>
                      </a:r>
                      <a:endParaRPr lang="en-US" altLang="en-US" sz="2200" b="0">
                        <a:solidFill>
                          <a:srgbClr val="00206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2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压强</a:t>
                      </a:r>
                      <a:endParaRPr lang="en-US" altLang="en-US" sz="2200" b="0">
                        <a:solidFill>
                          <a:srgbClr val="00206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2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温度</a:t>
                      </a:r>
                      <a:endParaRPr lang="en-US" altLang="en-US" sz="2200" b="0">
                        <a:solidFill>
                          <a:srgbClr val="00206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2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条件改变</a:t>
                      </a:r>
                      <a:endParaRPr lang="en-US" altLang="en-US" sz="2200" b="0">
                        <a:solidFill>
                          <a:srgbClr val="00206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2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增大反应物浓度（或减小生成物浓度）</a:t>
                      </a:r>
                      <a:endParaRPr lang="en-US" altLang="en-US" sz="2200" b="0">
                        <a:solidFill>
                          <a:srgbClr val="00206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2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减小反应物浓度（或增大生成物浓度）</a:t>
                      </a:r>
                      <a:endParaRPr lang="en-US" altLang="en-US" sz="2200" b="0">
                        <a:solidFill>
                          <a:srgbClr val="00206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2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增大</a:t>
                      </a:r>
                    </a:p>
                    <a:p>
                      <a:pPr indent="0" algn="ctr">
                        <a:buNone/>
                      </a:pPr>
                      <a:r>
                        <a:rPr lang="zh-CN" sz="22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压强</a:t>
                      </a:r>
                      <a:endParaRPr lang="en-US" altLang="en-US" sz="2200" b="0">
                        <a:solidFill>
                          <a:srgbClr val="00206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2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减小</a:t>
                      </a:r>
                    </a:p>
                    <a:p>
                      <a:pPr indent="0" algn="ctr">
                        <a:buNone/>
                      </a:pPr>
                      <a:r>
                        <a:rPr lang="zh-CN" sz="22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压强</a:t>
                      </a:r>
                      <a:endParaRPr lang="en-US" altLang="en-US" sz="2200" b="0">
                        <a:solidFill>
                          <a:srgbClr val="00206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2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升高</a:t>
                      </a:r>
                    </a:p>
                    <a:p>
                      <a:pPr indent="0" algn="ctr">
                        <a:buNone/>
                      </a:pPr>
                      <a:r>
                        <a:rPr lang="zh-CN" sz="22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温度</a:t>
                      </a:r>
                      <a:endParaRPr lang="en-US" altLang="en-US" sz="2200" b="0">
                        <a:solidFill>
                          <a:srgbClr val="00206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2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降低</a:t>
                      </a:r>
                    </a:p>
                    <a:p>
                      <a:pPr indent="0" algn="ctr">
                        <a:buNone/>
                      </a:pPr>
                      <a:r>
                        <a:rPr lang="zh-CN" sz="22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温度</a:t>
                      </a:r>
                      <a:endParaRPr lang="en-US" altLang="en-US" sz="2200" b="0">
                        <a:solidFill>
                          <a:srgbClr val="00206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2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平衡移动方向</a:t>
                      </a:r>
                      <a:endParaRPr lang="en-US" altLang="en-US" sz="2200" b="0">
                        <a:solidFill>
                          <a:srgbClr val="00206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2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正向</a:t>
                      </a:r>
                      <a:endParaRPr lang="en-US" altLang="en-US" sz="2200" b="0">
                        <a:solidFill>
                          <a:srgbClr val="00206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2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逆向</a:t>
                      </a:r>
                      <a:endParaRPr lang="en-US" altLang="en-US" sz="2200" b="0">
                        <a:solidFill>
                          <a:srgbClr val="00206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2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气体体积缩小</a:t>
                      </a:r>
                      <a:endParaRPr lang="en-US" altLang="en-US" sz="2200" b="0">
                        <a:solidFill>
                          <a:srgbClr val="00206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2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气体体积增大</a:t>
                      </a:r>
                      <a:endParaRPr lang="en-US" altLang="en-US" sz="2200" b="0">
                        <a:solidFill>
                          <a:srgbClr val="00206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2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吸热</a:t>
                      </a:r>
                      <a:endParaRPr lang="en-US" altLang="en-US" sz="2200" b="0">
                        <a:solidFill>
                          <a:srgbClr val="00206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22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微软雅黑" panose="020B0503020204020204" charset="-122"/>
                        </a:rPr>
                        <a:t>放热</a:t>
                      </a:r>
                      <a:endParaRPr lang="en-US" altLang="en-US" sz="2200" b="0">
                        <a:solidFill>
                          <a:srgbClr val="002060"/>
                        </a:solidFill>
                        <a:latin typeface="微软雅黑" panose="020B0503020204020204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04160" y="1273493"/>
            <a:ext cx="6188710" cy="210756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38100" tIns="38100" rIns="38100" bIns="38100" numCol="1" spcCol="38100" rtlCol="0" anchor="ctr" forceAA="0">
            <a:spAutoFit/>
          </a:bodyPr>
          <a:lstStyle/>
          <a:p>
            <a:pPr marL="0" marR="0" indent="0" algn="l" defTabSz="825500" rtl="0" ea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200" b="0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oefler Text"/>
              </a:rPr>
              <a:t>    </a:t>
            </a:r>
            <a:r>
              <a:rPr kumimoji="0" lang="zh-CN" altLang="en-US" sz="2200" b="0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oefler Text"/>
              </a:rPr>
              <a:t>如果改变影响平衡的条件之一（如温度、压强以及参加反应的化学物质的浓度），平衡将向着能够</a:t>
            </a:r>
            <a:r>
              <a:rPr kumimoji="0" lang="zh-CN" altLang="en-US" sz="22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oefler Text"/>
              </a:rPr>
              <a:t>减弱</a:t>
            </a:r>
            <a:r>
              <a:rPr kumimoji="0" lang="zh-CN" altLang="en-US" sz="2200" b="0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oefler Text"/>
              </a:rPr>
              <a:t>这种</a:t>
            </a:r>
            <a:r>
              <a:rPr lang="zh-CN" altLang="en-US" sz="2200" i="0" dirty="0" smtClean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oefler Text"/>
              </a:rPr>
              <a:t>改变的方向移动，这就是著名的勒夏特列原理，又称为</a:t>
            </a:r>
            <a:r>
              <a:rPr lang="zh-CN" altLang="en-US" sz="2200" i="0" dirty="0" smtClean="0">
                <a:solidFill>
                  <a:srgbClr val="FF000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oefler Text"/>
              </a:rPr>
              <a:t>化学平衡移动原理</a:t>
            </a:r>
            <a:r>
              <a:rPr lang="zh-CN" altLang="en-US" sz="2200" i="0" dirty="0" smtClean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oefler Text"/>
              </a:rPr>
              <a:t>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356" y="1496854"/>
            <a:ext cx="1514951" cy="162306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26269" y="3227070"/>
            <a:ext cx="2390775" cy="49149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38100" tIns="38100" rIns="38100" bIns="381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350" b="0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勒</a:t>
            </a:r>
            <a:r>
              <a:rPr kumimoji="0" lang="zh-CN" altLang="en-US" sz="1350" b="0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Hoefler Text"/>
              </a:rPr>
              <a:t>夏特列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350" b="0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Hoefler Text"/>
              </a:rPr>
              <a:t>（Le Chatelier，</a:t>
            </a:r>
            <a:r>
              <a:rPr kumimoji="0" lang="en-US" altLang="zh-CN" sz="1350" b="0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Hoefler Text"/>
              </a:rPr>
              <a:t>1850-1936</a:t>
            </a:r>
            <a:r>
              <a:rPr kumimoji="0" lang="zh-CN" altLang="en-US" sz="1350" b="0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宋体" panose="02010600030101010101" pitchFamily="2" charset="-122"/>
                <a:ea typeface="宋体" panose="02010600030101010101" pitchFamily="2" charset="-122"/>
                <a:sym typeface="Hoefler Text"/>
              </a:rPr>
              <a:t>）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03263" y="255270"/>
            <a:ext cx="4292600" cy="44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200" b="1" i="0" u="none" strike="noStrike" cap="none" spc="0" normalizeH="0" baseline="0" dirty="0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任务四：总结影响化学平衡的因素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472123" y="278765"/>
            <a:ext cx="4292600" cy="44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200" b="1" i="0" u="none" strike="noStrike" cap="none" spc="0" normalizeH="0" baseline="0" dirty="0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任务四：总结影响化学平衡的因素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929255" y="840105"/>
            <a:ext cx="2182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原平衡体系</a:t>
            </a:r>
          </a:p>
        </p:txBody>
      </p:sp>
      <p:graphicFrame>
        <p:nvGraphicFramePr>
          <p:cNvPr id="3" name="对象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154805" y="1791970"/>
          <a:ext cx="807720" cy="379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9" r:id="rId4" imgW="431800" imgH="203200" progId="Equation.KSEE3">
                  <p:embed/>
                </p:oleObj>
              </mc:Choice>
              <mc:Fallback>
                <p:oleObj r:id="rId4" imgW="431800" imgH="203200" progId="Equation.KSEE3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54805" y="1791970"/>
                        <a:ext cx="807720" cy="3797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2560955" y="1225550"/>
            <a:ext cx="227139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>
              <a:lnSpc>
                <a:spcPct val="150000"/>
              </a:lnSpc>
            </a:pPr>
            <a:r>
              <a:rPr lang="zh-CN" altLang="en-US" b="1">
                <a:solidFill>
                  <a:srgbClr val="FF0000"/>
                </a:solidFill>
              </a:rPr>
              <a:t>改变外界条件</a:t>
            </a:r>
          </a:p>
        </p:txBody>
      </p:sp>
      <p:sp>
        <p:nvSpPr>
          <p:cNvPr id="6" name="右箭头 5"/>
          <p:cNvSpPr/>
          <p:nvPr/>
        </p:nvSpPr>
        <p:spPr>
          <a:xfrm rot="5400000">
            <a:off x="4239895" y="1503045"/>
            <a:ext cx="501650" cy="76200"/>
          </a:xfrm>
          <a:prstGeom prst="right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7" name="对象 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173220" y="862965"/>
          <a:ext cx="770890" cy="362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0" r:id="rId6" imgW="431800" imgH="203200" progId="Equation.KSEE3">
                  <p:embed/>
                </p:oleObj>
              </mc:Choice>
              <mc:Fallback>
                <p:oleObj r:id="rId6" imgW="431800" imgH="203200" progId="Equation.KSEE3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73220" y="862965"/>
                        <a:ext cx="770890" cy="362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左大括号 7"/>
          <p:cNvSpPr/>
          <p:nvPr/>
        </p:nvSpPr>
        <p:spPr>
          <a:xfrm rot="5400000">
            <a:off x="4826635" y="231140"/>
            <a:ext cx="205105" cy="4037330"/>
          </a:xfrm>
          <a:prstGeom prst="leftBrace">
            <a:avLst>
              <a:gd name="adj1" fmla="val 8333"/>
              <a:gd name="adj2" fmla="val 6086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127115" y="2360295"/>
            <a:ext cx="16573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改变</a:t>
            </a:r>
            <a:r>
              <a:rPr lang="en-US" altLang="zh-CN"/>
              <a:t>K</a:t>
            </a:r>
          </a:p>
          <a:p>
            <a:pPr algn="ctr"/>
            <a:r>
              <a:rPr lang="zh-CN" altLang="en-US"/>
              <a:t>（限度改变）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041525" y="2352675"/>
            <a:ext cx="16573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改变</a:t>
            </a:r>
            <a:r>
              <a:rPr lang="en-US" altLang="zh-CN"/>
              <a:t>Q</a:t>
            </a:r>
          </a:p>
          <a:p>
            <a:pPr algn="ctr"/>
            <a:r>
              <a:rPr lang="zh-CN" altLang="en-US"/>
              <a:t>（限度不变）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407150" y="3168015"/>
            <a:ext cx="23202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改变温度</a:t>
            </a:r>
          </a:p>
        </p:txBody>
      </p:sp>
      <p:sp>
        <p:nvSpPr>
          <p:cNvPr id="14" name="右大括号 13"/>
          <p:cNvSpPr/>
          <p:nvPr/>
        </p:nvSpPr>
        <p:spPr>
          <a:xfrm rot="16200000">
            <a:off x="2725420" y="1922780"/>
            <a:ext cx="145415" cy="229552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箭头连接符 15"/>
          <p:cNvCxnSpPr/>
          <p:nvPr/>
        </p:nvCxnSpPr>
        <p:spPr>
          <a:xfrm>
            <a:off x="6955790" y="2974975"/>
            <a:ext cx="2540" cy="215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1096645" y="3189605"/>
            <a:ext cx="1341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改变浓度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3490595" y="3166745"/>
            <a:ext cx="1341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改变压强</a:t>
            </a:r>
          </a:p>
        </p:txBody>
      </p:sp>
      <p:sp>
        <p:nvSpPr>
          <p:cNvPr id="21" name="右大括号 20"/>
          <p:cNvSpPr/>
          <p:nvPr/>
        </p:nvSpPr>
        <p:spPr>
          <a:xfrm rot="16200000">
            <a:off x="1611630" y="3203575"/>
            <a:ext cx="75565" cy="78422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318135" y="3599815"/>
            <a:ext cx="1293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单一组分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1670050" y="3634740"/>
            <a:ext cx="1018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多组分</a:t>
            </a:r>
          </a:p>
        </p:txBody>
      </p:sp>
      <p:cxnSp>
        <p:nvCxnSpPr>
          <p:cNvPr id="24" name="直接箭头连接符 23"/>
          <p:cNvCxnSpPr/>
          <p:nvPr/>
        </p:nvCxnSpPr>
        <p:spPr>
          <a:xfrm>
            <a:off x="4018915" y="3512185"/>
            <a:ext cx="2540" cy="215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2960370" y="3655060"/>
            <a:ext cx="27330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等倍数改变所有组分浓度</a:t>
            </a:r>
          </a:p>
        </p:txBody>
      </p:sp>
      <p:sp>
        <p:nvSpPr>
          <p:cNvPr id="26" name="左大括号 25"/>
          <p:cNvSpPr/>
          <p:nvPr/>
        </p:nvSpPr>
        <p:spPr>
          <a:xfrm rot="16200000">
            <a:off x="3964940" y="1264920"/>
            <a:ext cx="210185" cy="612838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7" name="对象 2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776345" y="4498975"/>
          <a:ext cx="770890" cy="362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1" r:id="rId8" imgW="431800" imgH="203200" progId="Equation.KSEE3">
                  <p:embed/>
                </p:oleObj>
              </mc:Choice>
              <mc:Fallback>
                <p:oleObj r:id="rId8" imgW="431800" imgH="203200" progId="Equation.KSEE3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76345" y="4498975"/>
                        <a:ext cx="770890" cy="362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文本框 28"/>
          <p:cNvSpPr txBox="1"/>
          <p:nvPr/>
        </p:nvSpPr>
        <p:spPr>
          <a:xfrm>
            <a:off x="2438400" y="4498975"/>
            <a:ext cx="21824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b="1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新平衡体系</a:t>
            </a:r>
          </a:p>
        </p:txBody>
      </p:sp>
    </p:spTree>
    <p:custDataLst>
      <p:tags r:id="rId2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/>
        </p:nvSpPr>
        <p:spPr>
          <a:xfrm>
            <a:off x="1006475" y="962025"/>
            <a:ext cx="4701540" cy="4146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38100" tIns="38100" rIns="38100" bIns="381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200" b="0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指导化工生产中反应条件的选择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2109470" y="1317784"/>
            <a:ext cx="5605780" cy="631508"/>
            <a:chOff x="4429" y="3936"/>
            <a:chExt cx="9984" cy="1326"/>
          </a:xfrm>
        </p:grpSpPr>
        <p:sp>
          <p:nvSpPr>
            <p:cNvPr id="29" name="文本框 28"/>
            <p:cNvSpPr txBox="1"/>
            <p:nvPr/>
          </p:nvSpPr>
          <p:spPr>
            <a:xfrm>
              <a:off x="4429" y="4037"/>
              <a:ext cx="4019" cy="122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altLang="zh-CN" sz="2200" i="0" dirty="0">
                  <a:solidFill>
                    <a:srgbClr val="00206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N</a:t>
              </a:r>
              <a:r>
                <a:rPr lang="en-US" altLang="zh-CN" sz="2200" i="0" baseline="-25000" dirty="0" smtClean="0">
                  <a:solidFill>
                    <a:srgbClr val="00206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</a:t>
              </a:r>
              <a:r>
                <a:rPr lang="en-US" sz="2200" i="0">
                  <a:solidFill>
                    <a:srgbClr val="00206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(g)</a:t>
              </a:r>
              <a:r>
                <a:rPr lang="zh-CN" altLang="en-US" sz="2200" i="0" dirty="0" smtClean="0">
                  <a:solidFill>
                    <a:srgbClr val="00206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＋</a:t>
              </a:r>
              <a:r>
                <a:rPr lang="en-US" altLang="zh-CN" sz="2200" i="0" dirty="0" smtClean="0">
                  <a:solidFill>
                    <a:srgbClr val="00206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3H</a:t>
              </a:r>
              <a:r>
                <a:rPr lang="en-US" altLang="zh-CN" sz="2200" i="0" baseline="-25000" dirty="0" smtClean="0">
                  <a:solidFill>
                    <a:srgbClr val="00206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</a:t>
              </a:r>
              <a:r>
                <a:rPr lang="en-US" sz="2200" i="0">
                  <a:solidFill>
                    <a:srgbClr val="00206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(g)</a:t>
              </a:r>
              <a:endParaRPr kumimoji="0" lang="en-US" altLang="en-US" sz="2200" b="0" i="0" u="none" strike="noStrike" cap="none" spc="0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8066" y="4477"/>
              <a:ext cx="1237" cy="426"/>
              <a:chOff x="18396171" y="6016513"/>
              <a:chExt cx="2254794" cy="515655"/>
            </a:xfrm>
          </p:grpSpPr>
          <p:cxnSp>
            <p:nvCxnSpPr>
              <p:cNvPr id="25" name="直接连接符 24"/>
              <p:cNvCxnSpPr/>
              <p:nvPr/>
            </p:nvCxnSpPr>
            <p:spPr>
              <a:xfrm>
                <a:off x="18396171" y="6213323"/>
                <a:ext cx="225479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 flipH="1" flipV="1">
                <a:off x="20454155" y="6016513"/>
                <a:ext cx="196810" cy="19681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>
                <a:off x="18396171" y="6347319"/>
                <a:ext cx="2254794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 flipH="1" flipV="1">
                <a:off x="18417780" y="6350250"/>
                <a:ext cx="181918" cy="181918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0" name="文本框 29"/>
            <p:cNvSpPr txBox="1"/>
            <p:nvPr/>
          </p:nvSpPr>
          <p:spPr>
            <a:xfrm>
              <a:off x="9465" y="4022"/>
              <a:ext cx="2381" cy="122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altLang="zh-CN" sz="2200" i="0" dirty="0" smtClean="0">
                  <a:solidFill>
                    <a:srgbClr val="00206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rPr>
                <a:t>2NH</a:t>
              </a:r>
              <a:r>
                <a:rPr lang="en-US" altLang="zh-CN" sz="2200" i="0" baseline="-25000" dirty="0" smtClean="0">
                  <a:solidFill>
                    <a:srgbClr val="00206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r>
                <a:rPr lang="en-US" sz="2200" i="0">
                  <a:solidFill>
                    <a:srgbClr val="00206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+mn-lt"/>
                  <a:sym typeface="+mn-ea"/>
                </a:rPr>
                <a:t>(g)</a:t>
              </a:r>
              <a:endParaRPr kumimoji="0" lang="en-US" altLang="en-US" sz="2200" b="0" i="0" u="none" strike="noStrike" cap="none" spc="0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+mn-lt"/>
                <a:sym typeface="+mn-ea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1879" y="3936"/>
              <a:ext cx="2534" cy="122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marL="0" marR="0" indent="0" algn="l" defTabSz="825500" rtl="0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200" i="0" dirty="0" smtClean="0">
                  <a:solidFill>
                    <a:srgbClr val="00206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Δ</a:t>
              </a:r>
              <a:r>
                <a:rPr lang="en-US" altLang="zh-CN" sz="2200" dirty="0" smtClean="0">
                  <a:solidFill>
                    <a:srgbClr val="00206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rPr>
                <a:t>H </a:t>
              </a:r>
              <a:r>
                <a:rPr lang="en-US" altLang="zh-CN" sz="2200" i="0" dirty="0" smtClean="0">
                  <a:solidFill>
                    <a:srgbClr val="00206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Times New Roman" panose="02020603050405020304" charset="0"/>
                </a:rPr>
                <a:t>&lt; </a:t>
              </a:r>
              <a:r>
                <a:rPr lang="en-US" altLang="zh-CN" sz="2200" i="0" dirty="0" smtClean="0">
                  <a:solidFill>
                    <a:srgbClr val="00206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</a:rPr>
                <a:t>0</a:t>
              </a:r>
              <a:endParaRPr kumimoji="0" lang="en-US" altLang="zh-CN" sz="2200" b="0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472123" y="278765"/>
            <a:ext cx="4292600" cy="44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200" b="1" i="0" u="none" strike="noStrike" cap="none" spc="0" normalizeH="0" baseline="0" dirty="0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任务四：总结影响化学平衡的因素</a:t>
            </a:r>
          </a:p>
        </p:txBody>
      </p:sp>
      <p:graphicFrame>
        <p:nvGraphicFramePr>
          <p:cNvPr id="3" name="对象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154805" y="1791970"/>
          <a:ext cx="807720" cy="379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r:id="rId4" imgW="431800" imgH="203200" progId="Equation.KSEE3">
                  <p:embed/>
                </p:oleObj>
              </mc:Choice>
              <mc:Fallback>
                <p:oleObj r:id="rId4" imgW="431800" imgH="203200" progId="Equation.KSEE3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54805" y="1791970"/>
                        <a:ext cx="807720" cy="3797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左大括号 7"/>
          <p:cNvSpPr/>
          <p:nvPr/>
        </p:nvSpPr>
        <p:spPr>
          <a:xfrm rot="5400000">
            <a:off x="4826635" y="231140"/>
            <a:ext cx="205105" cy="4037330"/>
          </a:xfrm>
          <a:prstGeom prst="leftBrace">
            <a:avLst>
              <a:gd name="adj1" fmla="val 8333"/>
              <a:gd name="adj2" fmla="val 6086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127115" y="2360295"/>
            <a:ext cx="16573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改变</a:t>
            </a:r>
            <a:r>
              <a:rPr lang="en-US" altLang="zh-CN"/>
              <a:t>K</a:t>
            </a:r>
          </a:p>
          <a:p>
            <a:pPr algn="ctr"/>
            <a:r>
              <a:rPr lang="zh-CN" altLang="en-US"/>
              <a:t>（限度改变）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041525" y="2352675"/>
            <a:ext cx="16573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改变</a:t>
            </a:r>
            <a:r>
              <a:rPr lang="en-US" altLang="zh-CN"/>
              <a:t>Q</a:t>
            </a:r>
          </a:p>
          <a:p>
            <a:pPr algn="ctr"/>
            <a:r>
              <a:rPr lang="zh-CN" altLang="en-US"/>
              <a:t>（限度不变）</a:t>
            </a:r>
          </a:p>
        </p:txBody>
      </p:sp>
      <p:cxnSp>
        <p:nvCxnSpPr>
          <p:cNvPr id="16" name="直接箭头连接符 15"/>
          <p:cNvCxnSpPr/>
          <p:nvPr/>
        </p:nvCxnSpPr>
        <p:spPr>
          <a:xfrm>
            <a:off x="6955790" y="2974975"/>
            <a:ext cx="2540" cy="215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右大括号 13"/>
          <p:cNvSpPr/>
          <p:nvPr/>
        </p:nvSpPr>
        <p:spPr>
          <a:xfrm rot="16200000">
            <a:off x="2725420" y="1922780"/>
            <a:ext cx="145415" cy="229552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181735" y="3175000"/>
            <a:ext cx="12903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改变单一组分浓度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253105" y="3190875"/>
            <a:ext cx="15932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等倍数改变所有组分浓度</a:t>
            </a:r>
          </a:p>
        </p:txBody>
      </p:sp>
      <p:cxnSp>
        <p:nvCxnSpPr>
          <p:cNvPr id="6" name="直接箭头连接符 5"/>
          <p:cNvCxnSpPr/>
          <p:nvPr/>
        </p:nvCxnSpPr>
        <p:spPr>
          <a:xfrm>
            <a:off x="1650365" y="3836035"/>
            <a:ext cx="2540" cy="215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>
            <a:off x="3945890" y="3820160"/>
            <a:ext cx="2540" cy="215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6635750" y="3190875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低温</a:t>
            </a:r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729990" y="4051935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buNone/>
            </a:pPr>
            <a:r>
              <a:rPr lang="zh-CN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高压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181735" y="4036060"/>
            <a:ext cx="94297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分离NH</a:t>
            </a:r>
            <a:r>
              <a:rPr lang="zh-CN" baseline="-2500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3</a:t>
            </a:r>
            <a:endParaRPr lang="zh-CN" altLang="en-US"/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33450" y="200025"/>
            <a:ext cx="1778000" cy="44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t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200" i="0" dirty="0" smtClean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【</a:t>
            </a:r>
            <a:r>
              <a:rPr lang="zh-CN" altLang="en-US" sz="2200" i="0" dirty="0" smtClean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总结梳理</a:t>
            </a:r>
            <a:r>
              <a:rPr lang="en-US" altLang="zh-CN" sz="2200" i="0" dirty="0" smtClean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】</a:t>
            </a:r>
            <a:endParaRPr kumimoji="0" lang="en-US" altLang="zh-CN" sz="2200" b="0" i="0" u="none" strike="noStrike" cap="none" spc="0" normalizeH="0" baseline="0" dirty="0" smtClean="0">
              <a:ln>
                <a:noFill/>
              </a:ln>
              <a:solidFill>
                <a:srgbClr val="00206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sym typeface="Hoefler Text"/>
            </a:endParaRPr>
          </a:p>
        </p:txBody>
      </p:sp>
      <p:sp>
        <p:nvSpPr>
          <p:cNvPr id="7" name="左大括号 6"/>
          <p:cNvSpPr/>
          <p:nvPr/>
        </p:nvSpPr>
        <p:spPr>
          <a:xfrm>
            <a:off x="3152775" y="1382395"/>
            <a:ext cx="387985" cy="217487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447165" y="2146935"/>
            <a:ext cx="15182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00" b="1">
                <a:solidFill>
                  <a:srgbClr val="FF0000"/>
                </a:solidFill>
              </a:rPr>
              <a:t>平衡移动原理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680460" y="1216025"/>
            <a:ext cx="14230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00">
                <a:solidFill>
                  <a:srgbClr val="002060"/>
                </a:solidFill>
              </a:rPr>
              <a:t>勒夏特列原理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657600" y="2971800"/>
            <a:ext cx="17583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200">
                <a:solidFill>
                  <a:srgbClr val="002060"/>
                </a:solidFill>
              </a:rPr>
              <a:t>基于</a:t>
            </a:r>
            <a:r>
              <a:rPr lang="zh-CN" altLang="en-US" sz="2200" i="1">
                <a:solidFill>
                  <a:srgbClr val="002060"/>
                </a:solidFill>
              </a:rPr>
              <a:t>K </a:t>
            </a:r>
            <a:r>
              <a:rPr lang="zh-CN" altLang="en-US" sz="2200">
                <a:solidFill>
                  <a:srgbClr val="002060"/>
                </a:solidFill>
              </a:rPr>
              <a:t>～</a:t>
            </a:r>
            <a:r>
              <a:rPr lang="zh-CN" altLang="en-US" sz="2200" i="1">
                <a:solidFill>
                  <a:srgbClr val="002060"/>
                </a:solidFill>
              </a:rPr>
              <a:t> Q </a:t>
            </a:r>
            <a:r>
              <a:rPr lang="zh-CN" altLang="en-US" sz="2200">
                <a:solidFill>
                  <a:srgbClr val="002060"/>
                </a:solidFill>
              </a:rPr>
              <a:t>关系的判据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5464810" y="1382395"/>
            <a:ext cx="153606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>
                <a:solidFill>
                  <a:srgbClr val="002060"/>
                </a:solidFill>
              </a:rPr>
              <a:t>（定性）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567680" y="3127375"/>
            <a:ext cx="153606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>
                <a:solidFill>
                  <a:srgbClr val="002060"/>
                </a:solidFill>
              </a:rPr>
              <a:t>（定量）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33450" y="200025"/>
            <a:ext cx="1778000" cy="44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t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200" i="0" dirty="0" smtClean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【</a:t>
            </a:r>
            <a:r>
              <a:rPr lang="zh-CN" altLang="en-US" sz="2200" i="0" dirty="0" smtClean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总结梳理</a:t>
            </a:r>
            <a:r>
              <a:rPr lang="en-US" altLang="zh-CN" sz="2200" i="0" dirty="0" smtClean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】</a:t>
            </a:r>
            <a:endParaRPr kumimoji="0" lang="en-US" altLang="zh-CN" sz="2200" b="0" i="0" u="none" strike="noStrike" cap="none" spc="0" normalizeH="0" baseline="0" dirty="0" smtClean="0">
              <a:ln>
                <a:noFill/>
              </a:ln>
              <a:solidFill>
                <a:srgbClr val="00206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sym typeface="Hoefler Tex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2870" y="2008505"/>
            <a:ext cx="1752600" cy="429895"/>
          </a:xfrm>
          <a:prstGeom prst="rect">
            <a:avLst/>
          </a:prstGeom>
          <a:noFill/>
          <a:ln w="381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r>
              <a:rPr lang="en-US" altLang="zh-CN" sz="22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sz="22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的意义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43400" y="1219200"/>
            <a:ext cx="4038600" cy="429895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r>
              <a:rPr lang="zh-CN" altLang="en-US" sz="22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判断可逆反应的程度</a:t>
            </a:r>
          </a:p>
        </p:txBody>
      </p:sp>
      <p:sp>
        <p:nvSpPr>
          <p:cNvPr id="2" name="TextBox 4"/>
          <p:cNvSpPr txBox="1"/>
          <p:nvPr/>
        </p:nvSpPr>
        <p:spPr>
          <a:xfrm>
            <a:off x="4343400" y="2438400"/>
            <a:ext cx="4038600" cy="429895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r>
              <a:rPr lang="zh-CN" altLang="en-US" sz="22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判断反应的方向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343400" y="1828800"/>
            <a:ext cx="4038600" cy="429895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r>
              <a:rPr lang="zh-CN" altLang="en-US" sz="22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判断是否平衡</a:t>
            </a:r>
          </a:p>
        </p:txBody>
      </p:sp>
      <p:sp>
        <p:nvSpPr>
          <p:cNvPr id="11" name="TextBox 9"/>
          <p:cNvSpPr txBox="1"/>
          <p:nvPr/>
        </p:nvSpPr>
        <p:spPr>
          <a:xfrm>
            <a:off x="4343400" y="3048000"/>
            <a:ext cx="4038600" cy="429895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r>
              <a:rPr lang="zh-CN" altLang="en-US" sz="22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判断平衡移动的方向</a:t>
            </a:r>
          </a:p>
        </p:txBody>
      </p:sp>
      <p:sp>
        <p:nvSpPr>
          <p:cNvPr id="16" name="左大括号 15"/>
          <p:cNvSpPr/>
          <p:nvPr/>
        </p:nvSpPr>
        <p:spPr>
          <a:xfrm>
            <a:off x="3886200" y="1295400"/>
            <a:ext cx="381000" cy="1905000"/>
          </a:xfrm>
          <a:prstGeom prst="leftBrace">
            <a:avLst>
              <a:gd name="adj1" fmla="val 47157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8" name="TextBox 13"/>
          <p:cNvSpPr txBox="1"/>
          <p:nvPr/>
        </p:nvSpPr>
        <p:spPr>
          <a:xfrm>
            <a:off x="2922270" y="1828800"/>
            <a:ext cx="1219200" cy="4298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2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定量</a:t>
            </a:r>
          </a:p>
        </p:txBody>
      </p:sp>
      <p:cxnSp>
        <p:nvCxnSpPr>
          <p:cNvPr id="20" name="直接连接符 19"/>
          <p:cNvCxnSpPr/>
          <p:nvPr/>
        </p:nvCxnSpPr>
        <p:spPr>
          <a:xfrm flipV="1">
            <a:off x="2686685" y="2241550"/>
            <a:ext cx="1059180" cy="762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4780" y="793833"/>
            <a:ext cx="1234440" cy="122301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376805" y="2360295"/>
            <a:ext cx="4658995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5400" b="1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2632710" y="3507740"/>
            <a:ext cx="4205412" cy="442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pc="226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685483" y="278765"/>
            <a:ext cx="5130800" cy="44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200" b="1" i="0" u="none" strike="noStrike" cap="none" spc="0" normalizeH="0" baseline="0" dirty="0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任务一：探究浓度对化学平衡状态的影响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25475" y="943928"/>
            <a:ext cx="6081395" cy="44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kumimoji="0" lang="en-US" altLang="zh-CN" sz="2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【</a:t>
            </a:r>
            <a:r>
              <a:rPr lang="zh-CN" altLang="en-US" sz="2200" i="0" dirty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实验目的</a:t>
            </a:r>
            <a:r>
              <a:rPr kumimoji="0" lang="en-US" altLang="zh-CN" sz="2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】</a:t>
            </a:r>
            <a:r>
              <a:rPr lang="zh-CN" altLang="en-US" sz="2200" dirty="0" smtClean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探究浓度对化学平衡状态的影响</a:t>
            </a:r>
            <a:endParaRPr kumimoji="0" lang="en-US" altLang="zh-CN" sz="22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sym typeface="Hoefler Tex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47120" y="1605111"/>
            <a:ext cx="3055417" cy="44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kumimoji="0" lang="en-US" altLang="zh-CN" sz="2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【</a:t>
            </a:r>
            <a:r>
              <a:rPr lang="zh-CN" altLang="en-US" sz="2200" i="0" dirty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实验原理</a:t>
            </a:r>
            <a:r>
              <a:rPr kumimoji="0" lang="en-US" altLang="zh-CN" sz="2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】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25475" y="2184401"/>
            <a:ext cx="8245475" cy="111696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kumimoji="0" lang="zh-CN" altLang="en-US" sz="2200" b="0" i="0" u="none" strike="noStrike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oefler Text"/>
              </a:rPr>
              <a:t>【实验药品】</a:t>
            </a:r>
            <a:r>
              <a:rPr kumimoji="0" lang="en-US" altLang="zh-CN" sz="2200" b="0" i="0" u="none" strike="noStrike" cap="none" spc="0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oefler Text"/>
              </a:rPr>
              <a:t>0.05 mol·L</a:t>
            </a:r>
            <a:r>
              <a:rPr kumimoji="0" lang="en-US" altLang="zh-CN" sz="2200" b="0" i="0" u="none" strike="noStrike" cap="none" spc="0" normalizeH="0" baseline="3000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oefler Text"/>
              </a:rPr>
              <a:t>-1 </a:t>
            </a:r>
            <a:r>
              <a:rPr lang="en-US" altLang="zh-CN" sz="2200" i="0" dirty="0" smtClean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oefler Text"/>
              </a:rPr>
              <a:t>FeCl</a:t>
            </a:r>
            <a:r>
              <a:rPr lang="en-US" altLang="zh-CN" sz="2200" i="0" baseline="-25000" dirty="0" smtClean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oefler Text"/>
              </a:rPr>
              <a:t>3</a:t>
            </a:r>
            <a:r>
              <a:rPr kumimoji="0" lang="en-US" altLang="zh-CN" sz="2200" b="0" i="0" u="none" strike="noStrike" cap="none" spc="0" normalizeH="0" baseline="-25000" dirty="0" smtClean="0">
                <a:ln>
                  <a:noFill/>
                </a:ln>
                <a:solidFill>
                  <a:srgbClr val="00206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oefler Text"/>
              </a:rPr>
              <a:t> </a:t>
            </a:r>
            <a:r>
              <a:rPr lang="zh-CN" altLang="en-US" sz="2200" i="0" dirty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溶液、</a:t>
            </a:r>
            <a:r>
              <a:rPr lang="en-US" altLang="zh-CN" sz="2200" i="0" dirty="0" smtClean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0.15 </a:t>
            </a:r>
            <a:r>
              <a:rPr lang="en-US" altLang="zh-CN" sz="2200" i="0" dirty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mol·L</a:t>
            </a:r>
            <a:r>
              <a:rPr lang="en-US" altLang="zh-CN" sz="2200" i="0" baseline="30000" dirty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-1 </a:t>
            </a:r>
            <a:r>
              <a:rPr lang="en-US" altLang="zh-CN" sz="2200" i="0" dirty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KSCN </a:t>
            </a:r>
            <a:r>
              <a:rPr lang="zh-CN" altLang="en-US" sz="2200" i="0" dirty="0" smtClean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溶液、    </a:t>
            </a:r>
          </a:p>
          <a:p>
            <a:pPr algn="l">
              <a:lnSpc>
                <a:spcPct val="150000"/>
              </a:lnSpc>
            </a:pPr>
            <a:r>
              <a:rPr lang="zh-CN" altLang="en-US" sz="2200" i="0" dirty="0" smtClean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</a:t>
            </a:r>
            <a:r>
              <a:rPr lang="en-US" altLang="zh-CN" sz="2200" i="0" dirty="0" smtClean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 </a:t>
            </a:r>
            <a:r>
              <a:rPr lang="en-US" altLang="zh-CN" sz="2200" i="0" dirty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mol·L</a:t>
            </a:r>
            <a:r>
              <a:rPr lang="en-US" altLang="zh-CN" sz="2200" i="0" baseline="30000" dirty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-1 </a:t>
            </a:r>
            <a:r>
              <a:rPr lang="en-US" altLang="zh-CN" sz="2200" i="0" dirty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KSCN </a:t>
            </a:r>
            <a:r>
              <a:rPr lang="zh-CN" altLang="en-US" sz="2200" i="0" dirty="0" smtClean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溶液、</a:t>
            </a:r>
            <a:r>
              <a:rPr lang="en-US" altLang="zh-CN" sz="2200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oefler Text"/>
              </a:rPr>
              <a:t>Fe</a:t>
            </a:r>
            <a:r>
              <a:rPr lang="zh-CN" altLang="en-US" sz="2200" dirty="0" smtClean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oefler Text"/>
              </a:rPr>
              <a:t>粉</a:t>
            </a:r>
            <a:r>
              <a:rPr lang="en-US" altLang="zh-CN" sz="2200" i="0" dirty="0" smtClean="0">
                <a:solidFill>
                  <a:srgbClr val="002060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endParaRPr kumimoji="0" lang="zh-CN" altLang="en-US" sz="2200" b="0" i="0" u="none" strike="noStrike" cap="none" spc="0" normalizeH="0" baseline="30000" dirty="0" smtClean="0">
              <a:ln>
                <a:noFill/>
              </a:ln>
              <a:solidFill>
                <a:srgbClr val="00206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Hoefler Text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321560" y="1479550"/>
            <a:ext cx="4142740" cy="608330"/>
            <a:chOff x="3721" y="2395"/>
            <a:chExt cx="6524" cy="958"/>
          </a:xfrm>
        </p:grpSpPr>
        <p:sp>
          <p:nvSpPr>
            <p:cNvPr id="23" name="文本框 22"/>
            <p:cNvSpPr txBox="1"/>
            <p:nvPr/>
          </p:nvSpPr>
          <p:spPr>
            <a:xfrm>
              <a:off x="3721" y="2395"/>
              <a:ext cx="6525" cy="959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pPr marL="0" marR="0" algn="l" defTabSz="825500" rtl="0" eaLnBrk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200" b="0" i="0" u="none" strike="noStrike" cap="none" spc="0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Hoefler Text"/>
                </a:rPr>
                <a:t>Fe</a:t>
              </a:r>
              <a:r>
                <a:rPr kumimoji="0" lang="en-US" altLang="zh-CN" sz="2200" b="0" i="0" u="none" strike="noStrike" cap="none" spc="0" normalizeH="0" baseline="30000" dirty="0" smtClean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Hoefler Text"/>
                </a:rPr>
                <a:t>3</a:t>
              </a:r>
              <a:r>
                <a:rPr kumimoji="0" lang="en-US" altLang="zh-CN" sz="2200" b="0" i="0" u="none" strike="noStrike" cap="none" spc="0" normalizeH="0" baseline="30000" dirty="0" smtClean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charset="-122"/>
                  <a:sym typeface="Hoefler Text"/>
                </a:rPr>
                <a:t>＋</a:t>
              </a:r>
              <a:r>
                <a:rPr lang="zh-CN" altLang="en-US" sz="2200" i="0" noProof="0" dirty="0">
                  <a:solidFill>
                    <a:srgbClr val="002060"/>
                  </a:solidFill>
                  <a:effectLst/>
                  <a:uLn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＋</a:t>
              </a:r>
              <a:r>
                <a:rPr kumimoji="0" lang="en-US" altLang="zh-CN" sz="2200" b="0" i="0" u="none" strike="noStrike" cap="none" spc="0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Hoefler Text"/>
                </a:rPr>
                <a:t>3SCN</a:t>
              </a:r>
              <a:r>
                <a:rPr kumimoji="0" lang="en-US" altLang="zh-CN" sz="2200" b="0" i="0" u="none" strike="noStrike" cap="none" spc="0" normalizeH="0" baseline="30000" dirty="0" smtClean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charset="-122"/>
                  <a:sym typeface="Hoefler Text"/>
                </a:rPr>
                <a:t>－</a:t>
              </a:r>
              <a:r>
                <a:rPr kumimoji="0" lang="en-US" altLang="zh-CN" sz="2200" b="0" i="0" u="none" strike="noStrike" cap="none" spc="0" normalizeH="0" baseline="30000" dirty="0" smtClean="0">
                  <a:ln>
                    <a:noFill/>
                  </a:ln>
                  <a:solidFill>
                    <a:srgbClr val="002060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Hoefler Text"/>
                </a:rPr>
                <a:t>               </a:t>
              </a:r>
              <a:r>
                <a:rPr lang="en-US" altLang="zh-CN" sz="2200" i="0" dirty="0" smtClean="0">
                  <a:solidFill>
                    <a:srgbClr val="00206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Fe(SCN)</a:t>
              </a:r>
              <a:r>
                <a:rPr lang="en-US" altLang="zh-CN" sz="2200" i="0" baseline="-25000" dirty="0" smtClean="0">
                  <a:solidFill>
                    <a:srgbClr val="00206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3</a:t>
              </a:r>
              <a:r>
                <a:rPr lang="en-US" altLang="zh-CN" sz="2200" i="0" dirty="0" smtClean="0">
                  <a:solidFill>
                    <a:srgbClr val="00206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</a:t>
              </a: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6717" y="2684"/>
              <a:ext cx="968" cy="422"/>
              <a:chOff x="19176601" y="6014411"/>
              <a:chExt cx="1084022" cy="517209"/>
            </a:xfrm>
          </p:grpSpPr>
          <p:cxnSp>
            <p:nvCxnSpPr>
              <p:cNvPr id="21" name="直接连接符 20"/>
              <p:cNvCxnSpPr/>
              <p:nvPr/>
            </p:nvCxnSpPr>
            <p:spPr>
              <a:xfrm>
                <a:off x="19176601" y="6213323"/>
                <a:ext cx="1084021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22" name="直接连接符 21"/>
              <p:cNvCxnSpPr/>
              <p:nvPr/>
            </p:nvCxnSpPr>
            <p:spPr>
              <a:xfrm flipH="1" flipV="1">
                <a:off x="20063813" y="6014411"/>
                <a:ext cx="196810" cy="196810"/>
              </a:xfrm>
              <a:prstGeom prst="line">
                <a:avLst/>
              </a:prstGeom>
              <a:noFill/>
              <a:ln w="1905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13" name="直接连接符 12"/>
              <p:cNvCxnSpPr/>
              <p:nvPr/>
            </p:nvCxnSpPr>
            <p:spPr>
              <a:xfrm>
                <a:off x="19176601" y="6347319"/>
                <a:ext cx="1084021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  <p:cxnSp>
            <p:nvCxnSpPr>
              <p:cNvPr id="24" name="直接连接符 23"/>
              <p:cNvCxnSpPr/>
              <p:nvPr/>
            </p:nvCxnSpPr>
            <p:spPr>
              <a:xfrm flipH="1" flipV="1">
                <a:off x="19189578" y="6349702"/>
                <a:ext cx="181918" cy="181918"/>
              </a:xfrm>
              <a:prstGeom prst="line">
                <a:avLst/>
              </a:prstGeom>
              <a:noFill/>
              <a:ln w="19050" cap="flat" cmpd="sng" algn="ctr">
                <a:solidFill>
                  <a:srgbClr val="002060"/>
                </a:solidFill>
                <a:prstDash val="solid"/>
              </a:ln>
              <a:effectLst/>
            </p:spPr>
          </p:cxnSp>
        </p:grpSp>
      </p:grpSp>
      <p:sp>
        <p:nvSpPr>
          <p:cNvPr id="15" name="文本框 14"/>
          <p:cNvSpPr txBox="1"/>
          <p:nvPr/>
        </p:nvSpPr>
        <p:spPr>
          <a:xfrm>
            <a:off x="567690" y="3397885"/>
            <a:ext cx="209867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/>
              <a:t>【实验方案】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291080" y="3475990"/>
            <a:ext cx="6110605" cy="7683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200">
                <a:solidFill>
                  <a:srgbClr val="002060"/>
                </a:solidFill>
              </a:rPr>
              <a:t>请同学们设计实验方案，并以文字或图例方式进行表述。</a:t>
            </a: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游戏机, 桌子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048" y="984718"/>
            <a:ext cx="649768" cy="1041295"/>
          </a:xfrm>
          <a:prstGeom prst="rect">
            <a:avLst/>
          </a:prstGeom>
        </p:spPr>
      </p:pic>
      <p:pic>
        <p:nvPicPr>
          <p:cNvPr id="9" name="图片 8" descr="图片包含 游戏机, 桌子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877" y="2749063"/>
            <a:ext cx="659439" cy="105679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558058" y="779324"/>
            <a:ext cx="17703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5mL 0.15mol/L </a:t>
            </a:r>
          </a:p>
          <a:p>
            <a:r>
              <a:rPr lang="en-US" altLang="zh-CN" b="1" dirty="0"/>
              <a:t>KSCN</a:t>
            </a:r>
            <a:r>
              <a:rPr lang="zh-CN" altLang="en-US" b="1" dirty="0"/>
              <a:t>溶液</a:t>
            </a:r>
          </a:p>
        </p:txBody>
      </p:sp>
      <p:pic>
        <p:nvPicPr>
          <p:cNvPr id="16" name="图片 15" descr="图片包含 游戏机, 桌子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983" y="2673263"/>
            <a:ext cx="706522" cy="1132248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4396982" y="2689953"/>
            <a:ext cx="1554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加入少量铁粉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7263492" y="2565040"/>
            <a:ext cx="17322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/>
              <a:t>滴加</a:t>
            </a:r>
            <a:r>
              <a:rPr lang="en-US" altLang="zh-CN" b="1" dirty="0"/>
              <a:t>4</a:t>
            </a:r>
            <a:r>
              <a:rPr lang="zh-CN" altLang="en-US" b="1" dirty="0"/>
              <a:t>滴</a:t>
            </a:r>
            <a:r>
              <a:rPr lang="en-US" altLang="zh-CN" b="1" dirty="0"/>
              <a:t>1mol/L</a:t>
            </a:r>
          </a:p>
          <a:p>
            <a:r>
              <a:rPr lang="en-US" altLang="zh-CN" b="1" dirty="0"/>
              <a:t>KSCN</a:t>
            </a:r>
            <a:r>
              <a:rPr lang="zh-CN" altLang="en-US" b="1" dirty="0"/>
              <a:t>溶液</a:t>
            </a:r>
          </a:p>
        </p:txBody>
      </p:sp>
      <p:pic>
        <p:nvPicPr>
          <p:cNvPr id="24" name="图片 23" descr="图片包含 游戏机, 桌子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2" r="30172"/>
          <a:stretch>
            <a:fillRect/>
          </a:stretch>
        </p:blipFill>
        <p:spPr>
          <a:xfrm>
            <a:off x="763905" y="2902585"/>
            <a:ext cx="490855" cy="90297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2122368" y="1333094"/>
            <a:ext cx="197448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5mL 0.05mol/L </a:t>
            </a:r>
          </a:p>
          <a:p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FeCl</a:t>
            </a:r>
            <a:r>
              <a:rPr lang="en-US" altLang="zh-CN" b="1" baseline="-25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溶液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85483" y="278765"/>
            <a:ext cx="5130800" cy="44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200" b="1" i="0" u="none" strike="noStrike" cap="none" spc="0" normalizeH="0" baseline="0" dirty="0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任务一：探究浓度对化学平衡状态的影响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79425" y="878205"/>
            <a:ext cx="209867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/>
              <a:t>【实验方案】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1033780" y="2091690"/>
            <a:ext cx="5854700" cy="568960"/>
            <a:chOff x="2345" y="3294"/>
            <a:chExt cx="9220" cy="896"/>
          </a:xfrm>
        </p:grpSpPr>
        <p:cxnSp>
          <p:nvCxnSpPr>
            <p:cNvPr id="15" name="直接箭头连接符 14"/>
            <p:cNvCxnSpPr/>
            <p:nvPr/>
          </p:nvCxnSpPr>
          <p:spPr>
            <a:xfrm>
              <a:off x="2345" y="3710"/>
              <a:ext cx="11" cy="48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2345" y="3697"/>
              <a:ext cx="9220" cy="1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直接箭头连接符 36"/>
            <p:cNvCxnSpPr/>
            <p:nvPr/>
          </p:nvCxnSpPr>
          <p:spPr>
            <a:xfrm>
              <a:off x="7070" y="3294"/>
              <a:ext cx="20" cy="88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/>
            <p:cNvCxnSpPr/>
            <p:nvPr/>
          </p:nvCxnSpPr>
          <p:spPr>
            <a:xfrm>
              <a:off x="11554" y="3697"/>
              <a:ext cx="11" cy="48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文本框 38"/>
          <p:cNvSpPr txBox="1"/>
          <p:nvPr/>
        </p:nvSpPr>
        <p:spPr>
          <a:xfrm>
            <a:off x="775970" y="3861435"/>
            <a:ext cx="760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a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3663315" y="3877945"/>
            <a:ext cx="760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b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6604635" y="3877945"/>
            <a:ext cx="7607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c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459105" y="4205605"/>
            <a:ext cx="2234565" cy="610870"/>
            <a:chOff x="723" y="6623"/>
            <a:chExt cx="3519" cy="962"/>
          </a:xfrm>
        </p:grpSpPr>
        <p:sp>
          <p:nvSpPr>
            <p:cNvPr id="2" name="圆角矩形 1"/>
            <p:cNvSpPr/>
            <p:nvPr/>
          </p:nvSpPr>
          <p:spPr>
            <a:xfrm>
              <a:off x="723" y="6623"/>
              <a:ext cx="2330" cy="96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>
                  <a:noFill/>
                </a:ln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948" y="6765"/>
              <a:ext cx="329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>
                  <a:solidFill>
                    <a:srgbClr val="002060"/>
                  </a:solidFill>
                </a:rPr>
                <a:t>对照实验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516755" y="1437640"/>
            <a:ext cx="5016500" cy="894080"/>
            <a:chOff x="7113" y="2290"/>
            <a:chExt cx="7900" cy="1408"/>
          </a:xfrm>
        </p:grpSpPr>
        <p:sp>
          <p:nvSpPr>
            <p:cNvPr id="28" name="圆角矩形 27"/>
            <p:cNvSpPr/>
            <p:nvPr/>
          </p:nvSpPr>
          <p:spPr>
            <a:xfrm>
              <a:off x="7144" y="2290"/>
              <a:ext cx="5261" cy="136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178" y="2317"/>
              <a:ext cx="296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>
                  <a:solidFill>
                    <a:srgbClr val="002060"/>
                  </a:solidFill>
                </a:rPr>
                <a:t>明确原平衡体系</a:t>
              </a: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7113" y="2884"/>
              <a:ext cx="7900" cy="814"/>
              <a:chOff x="4270" y="2440"/>
              <a:chExt cx="7900" cy="814"/>
            </a:xfrm>
          </p:grpSpPr>
          <p:sp>
            <p:nvSpPr>
              <p:cNvPr id="18" name="文本框 17"/>
              <p:cNvSpPr txBox="1"/>
              <p:nvPr/>
            </p:nvSpPr>
            <p:spPr>
              <a:xfrm>
                <a:off x="4270" y="2440"/>
                <a:ext cx="7900" cy="81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vertOverflow="overflow" horzOverflow="overflow" vert="horz" wrap="square" lIns="50800" tIns="50800" rIns="50800" bIns="50800" numCol="1" spcCol="38100" rtlCol="0" anchor="ctr" forceAA="0">
                <a:spAutoFit/>
              </a:bodyPr>
              <a:lstStyle/>
              <a:p>
                <a:pPr marL="0" marR="0" algn="l" defTabSz="825500" rtl="0" eaLnBrk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en-US" altLang="zh-CN" b="0" i="0" u="none" strike="noStrike" cap="none" spc="0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Hoefler Text"/>
                  </a:rPr>
                  <a:t>Fe</a:t>
                </a:r>
                <a:r>
                  <a:rPr kumimoji="0" lang="en-US" altLang="zh-CN" b="0" i="0" u="none" strike="noStrike" cap="none" spc="0" normalizeH="0" baseline="3000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Hoefler Text"/>
                  </a:rPr>
                  <a:t>3</a:t>
                </a:r>
                <a:r>
                  <a:rPr kumimoji="0" lang="en-US" altLang="zh-CN" b="0" i="0" u="none" strike="noStrike" cap="none" spc="0" normalizeH="0" baseline="3000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FillTx/>
                    <a:latin typeface="宋体" panose="02010600030101010101" pitchFamily="2" charset="-122"/>
                    <a:ea typeface="宋体" panose="02010600030101010101" pitchFamily="2" charset="-122"/>
                    <a:cs typeface="微软雅黑" panose="020B0503020204020204" charset="-122"/>
                    <a:sym typeface="Hoefler Text"/>
                  </a:rPr>
                  <a:t>＋</a:t>
                </a:r>
                <a:r>
                  <a:rPr lang="zh-CN" altLang="en-US"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＋</a:t>
                </a:r>
                <a:r>
                  <a:rPr kumimoji="0" lang="en-US" altLang="zh-CN" b="0" i="0" u="none" strike="noStrike" cap="none" spc="0" normalizeH="0" baseline="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Hoefler Text"/>
                  </a:rPr>
                  <a:t>3SCN</a:t>
                </a:r>
                <a:r>
                  <a:rPr lang="zh-CN" altLang="en-US" baseline="30000">
                    <a:latin typeface="宋体" panose="02010600030101010101" pitchFamily="2" charset="-122"/>
                    <a:ea typeface="宋体" panose="02010600030101010101" pitchFamily="2" charset="-122"/>
                    <a:sym typeface="+mn-ea"/>
                  </a:rPr>
                  <a:t>－          </a:t>
                </a:r>
                <a:r>
                  <a:rPr kumimoji="0" lang="en-US" altLang="zh-CN" b="0" i="0" u="none" strike="noStrike" cap="none" spc="0" normalizeH="0" baseline="30000" dirty="0" smtClean="0">
                    <a:ln>
                      <a:noFill/>
                    </a:ln>
                    <a:solidFill>
                      <a:srgbClr val="002060"/>
                    </a:solidFill>
                    <a:effectLst/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Hoefler Text"/>
                  </a:rPr>
                  <a:t> </a:t>
                </a:r>
                <a:r>
                  <a:rPr lang="en-US" altLang="zh-CN" i="0" dirty="0" smtClean="0">
                    <a:solidFill>
                      <a:srgbClr val="002060"/>
                    </a:solidFill>
                    <a:effectLst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Fe(SCN)</a:t>
                </a:r>
                <a:r>
                  <a:rPr lang="en-US" altLang="zh-CN" i="0" baseline="-25000" dirty="0" smtClean="0">
                    <a:solidFill>
                      <a:srgbClr val="002060"/>
                    </a:solidFill>
                    <a:effectLst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3</a:t>
                </a:r>
                <a:r>
                  <a:rPr lang="en-US" altLang="zh-CN" i="0" dirty="0" smtClean="0">
                    <a:solidFill>
                      <a:srgbClr val="002060"/>
                    </a:solidFill>
                    <a:effectLst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  </a:t>
                </a:r>
              </a:p>
            </p:txBody>
          </p:sp>
          <p:grpSp>
            <p:nvGrpSpPr>
              <p:cNvPr id="20" name="组合 19"/>
              <p:cNvGrpSpPr/>
              <p:nvPr/>
            </p:nvGrpSpPr>
            <p:grpSpPr>
              <a:xfrm>
                <a:off x="6717" y="2684"/>
                <a:ext cx="968" cy="422"/>
                <a:chOff x="19176601" y="6014411"/>
                <a:chExt cx="1084022" cy="517209"/>
              </a:xfrm>
            </p:grpSpPr>
            <p:cxnSp>
              <p:nvCxnSpPr>
                <p:cNvPr id="19" name="直接连接符 18"/>
                <p:cNvCxnSpPr/>
                <p:nvPr/>
              </p:nvCxnSpPr>
              <p:spPr>
                <a:xfrm>
                  <a:off x="19176601" y="6213323"/>
                  <a:ext cx="1084021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</p:cxnSp>
            <p:cxnSp>
              <p:nvCxnSpPr>
                <p:cNvPr id="22" name="直接连接符 21"/>
                <p:cNvCxnSpPr/>
                <p:nvPr/>
              </p:nvCxnSpPr>
              <p:spPr>
                <a:xfrm flipH="1" flipV="1">
                  <a:off x="20063813" y="6014411"/>
                  <a:ext cx="196810" cy="19681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19176601" y="6347319"/>
                  <a:ext cx="1084021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</p:cxnSp>
            <p:cxnSp>
              <p:nvCxnSpPr>
                <p:cNvPr id="26" name="直接连接符 25"/>
                <p:cNvCxnSpPr/>
                <p:nvPr/>
              </p:nvCxnSpPr>
              <p:spPr>
                <a:xfrm flipH="1" flipV="1">
                  <a:off x="19189578" y="6349702"/>
                  <a:ext cx="181918" cy="181918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2060"/>
                  </a:solidFill>
                  <a:prstDash val="solid"/>
                </a:ln>
                <a:effectLst/>
              </p:spPr>
            </p:cxnSp>
          </p:grpSp>
        </p:grpSp>
      </p:grpSp>
      <p:grpSp>
        <p:nvGrpSpPr>
          <p:cNvPr id="27" name="组合 26"/>
          <p:cNvGrpSpPr/>
          <p:nvPr/>
        </p:nvGrpSpPr>
        <p:grpSpPr>
          <a:xfrm>
            <a:off x="2992755" y="4109720"/>
            <a:ext cx="3148330" cy="783590"/>
            <a:chOff x="4713" y="6472"/>
            <a:chExt cx="4958" cy="1234"/>
          </a:xfrm>
        </p:grpSpPr>
        <p:sp>
          <p:nvSpPr>
            <p:cNvPr id="23" name="圆角矩形 22"/>
            <p:cNvSpPr/>
            <p:nvPr/>
          </p:nvSpPr>
          <p:spPr>
            <a:xfrm>
              <a:off x="4713" y="6601"/>
              <a:ext cx="3516" cy="109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919" y="6472"/>
              <a:ext cx="4753" cy="1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>
                <a:lnSpc>
                  <a:spcPct val="125000"/>
                </a:lnSpc>
              </a:pP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2Fe</a:t>
              </a:r>
              <a:r>
                <a:rPr lang="en-US" altLang="zh-CN" baseline="30000" dirty="0" smtClean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Hoefler Text"/>
                </a:rPr>
                <a:t>3</a:t>
              </a:r>
              <a:r>
                <a:rPr lang="en-US" altLang="zh-CN" baseline="30000" dirty="0" smtClean="0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charset="-122"/>
                  <a:sym typeface="Hoefler Text"/>
                </a:rPr>
                <a:t>＋</a:t>
              </a:r>
              <a:r>
                <a:rPr lang="en-US" altLang="zh-CN" dirty="0" smtClean="0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charset="-122"/>
                  <a:sym typeface="Hoefler Text"/>
                </a:rPr>
                <a:t>＋</a:t>
              </a:r>
              <a:r>
                <a:rPr lang="en-US" altLang="zh-CN" dirty="0" smtClean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Hoefler Text"/>
                </a:rPr>
                <a:t>Fe =3Fe</a:t>
              </a:r>
              <a:r>
                <a:rPr lang="en-US" altLang="zh-CN" baseline="30000" dirty="0" smtClean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Hoefler Text"/>
                </a:rPr>
                <a:t>2</a:t>
              </a:r>
              <a:r>
                <a:rPr lang="en-US" altLang="zh-CN" baseline="30000" dirty="0" smtClean="0">
                  <a:solidFill>
                    <a:srgbClr val="00206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charset="-122"/>
                  <a:sym typeface="Hoefler Text"/>
                </a:rPr>
                <a:t>＋</a:t>
              </a:r>
              <a:endParaRPr lang="en-US" altLang="zh-CN" dirty="0" smtClean="0">
                <a:solidFill>
                  <a:srgbClr val="002060"/>
                </a:solidFill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charset="-122"/>
                <a:sym typeface="Hoefler Text"/>
              </a:endParaRPr>
            </a:p>
            <a:p>
              <a:pPr eaLnBrk="1">
                <a:lnSpc>
                  <a:spcPct val="125000"/>
                </a:lnSpc>
              </a:pPr>
              <a:r>
                <a:rPr lang="zh-CN" altLang="en-US" dirty="0" smtClean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Hoefler Text"/>
                </a:rPr>
                <a:t>使</a:t>
              </a:r>
              <a:r>
                <a:rPr lang="en-US" altLang="zh-CN" i="1" dirty="0" smtClean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Hoefler Text"/>
                </a:rPr>
                <a:t>c</a:t>
              </a:r>
              <a:r>
                <a:rPr lang="en-US" altLang="zh-CN" dirty="0" smtClean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Hoefler Text"/>
                </a:rPr>
                <a:t>(</a:t>
              </a:r>
              <a:r>
                <a:rPr lang="en-US" altLang="zh-CN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Fe</a:t>
              </a:r>
              <a:r>
                <a:rPr lang="en-US" altLang="zh-CN" baseline="30000" dirty="0" smtClean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Hoefler Text"/>
                </a:rPr>
                <a:t>3＋</a:t>
              </a:r>
              <a:r>
                <a:rPr lang="en-US" altLang="zh-CN" dirty="0" smtClean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Hoefler Text"/>
                </a:rPr>
                <a:t>)</a:t>
              </a:r>
              <a:r>
                <a:rPr lang="zh-CN" altLang="en-US" dirty="0" smtClean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Hoefler Text"/>
                </a:rPr>
                <a:t>下降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6094095" y="4208780"/>
            <a:ext cx="2727960" cy="619760"/>
            <a:chOff x="9597" y="6628"/>
            <a:chExt cx="4296" cy="976"/>
          </a:xfrm>
        </p:grpSpPr>
        <p:sp>
          <p:nvSpPr>
            <p:cNvPr id="33" name="圆角矩形 32"/>
            <p:cNvSpPr/>
            <p:nvPr/>
          </p:nvSpPr>
          <p:spPr>
            <a:xfrm>
              <a:off x="9597" y="6628"/>
              <a:ext cx="3203" cy="97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9961" y="6797"/>
              <a:ext cx="393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/>
                <a:t>增加</a:t>
              </a:r>
              <a:r>
                <a:rPr lang="en-US" altLang="zh-CN" i="1" dirty="0" smtClean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Hoefler Text"/>
                </a:rPr>
                <a:t>c</a:t>
              </a:r>
              <a:r>
                <a:rPr lang="en-US" altLang="zh-CN" dirty="0" smtClean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Hoefler Text"/>
                </a:rPr>
                <a:t>(SCN</a:t>
              </a:r>
              <a:r>
                <a:rPr lang="zh-CN" altLang="en-US" baseline="3000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－ </a:t>
              </a:r>
              <a:r>
                <a:rPr lang="en-US" altLang="zh-CN" dirty="0" smtClean="0">
                  <a:solidFill>
                    <a:srgbClr val="00206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Hoefler Text"/>
                </a:rPr>
                <a:t>)</a:t>
              </a:r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21" grpId="0"/>
      <p:bldP spid="30" grpId="0"/>
      <p:bldP spid="39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85483" y="278765"/>
            <a:ext cx="5130800" cy="44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200" b="1" i="0" u="none" strike="noStrike" cap="none" spc="0" normalizeH="0" baseline="0" dirty="0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任务一：探究浓度对化学平衡状态的影响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202940" y="3716655"/>
            <a:ext cx="1426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chemeClr val="bg1"/>
                </a:solidFill>
              </a:rPr>
              <a:t> a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742815" y="3754120"/>
            <a:ext cx="10185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168390" y="3754120"/>
            <a:ext cx="10826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chemeClr val="bg1"/>
                </a:solidFill>
              </a:rPr>
              <a:t>c</a:t>
            </a:r>
          </a:p>
        </p:txBody>
      </p:sp>
      <p:pic>
        <p:nvPicPr>
          <p:cNvPr id="10" name="8de363b58dfb9451fad5b663a49c0ab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4888" y="714375"/>
            <a:ext cx="7132637" cy="4041775"/>
          </a:xfrm>
        </p:spPr>
      </p:pic>
      <p:sp>
        <p:nvSpPr>
          <p:cNvPr id="11" name="文本框 10"/>
          <p:cNvSpPr txBox="1"/>
          <p:nvPr/>
        </p:nvSpPr>
        <p:spPr>
          <a:xfrm>
            <a:off x="2904846" y="3892034"/>
            <a:ext cx="4694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                            b                            c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685483" y="278765"/>
            <a:ext cx="5130800" cy="44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200" b="1" i="0" u="none" strike="noStrike" cap="none" spc="0" normalizeH="0" baseline="0" dirty="0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任务一：探究浓度对化学平衡状态的影响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15290" y="899795"/>
            <a:ext cx="259143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>
                <a:solidFill>
                  <a:srgbClr val="002060"/>
                </a:solidFill>
              </a:rPr>
              <a:t>【思考与讨论】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63880" y="1497965"/>
            <a:ext cx="827595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>
                <a:solidFill>
                  <a:srgbClr val="002060"/>
                </a:solidFill>
              </a:rPr>
              <a:t>1.</a:t>
            </a:r>
            <a:r>
              <a:rPr lang="zh-CN" altLang="en-US" sz="2200">
                <a:solidFill>
                  <a:srgbClr val="002060"/>
                </a:solidFill>
              </a:rPr>
              <a:t>在上述实验中，化学平衡状态是否发生变化？你是如何判断的？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875" y="2174240"/>
            <a:ext cx="6318250" cy="266001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182110" y="4246245"/>
            <a:ext cx="217360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>
                <a:solidFill>
                  <a:srgbClr val="FF0000"/>
                </a:solidFill>
              </a:rPr>
              <a:t>红色变浅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6427470" y="4204970"/>
            <a:ext cx="214185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>
                <a:solidFill>
                  <a:srgbClr val="FF0000"/>
                </a:solidFill>
              </a:rPr>
              <a:t>红色加深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副标题 2"/>
          <p:cNvSpPr txBox="1"/>
          <p:nvPr/>
        </p:nvSpPr>
        <p:spPr>
          <a:xfrm>
            <a:off x="0" y="4786328"/>
            <a:ext cx="9144000" cy="357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3" name="副标题 2"/>
          <p:cNvSpPr txBox="1"/>
          <p:nvPr/>
        </p:nvSpPr>
        <p:spPr>
          <a:xfrm>
            <a:off x="114300" y="4900628"/>
            <a:ext cx="9144000" cy="357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85483" y="278765"/>
            <a:ext cx="5130800" cy="44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200" b="1" i="0" u="none" strike="noStrike" cap="none" spc="0" normalizeH="0" baseline="0" dirty="0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任务一：探究浓度对化学平衡状态的影响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669290" y="967105"/>
            <a:ext cx="721868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>
              <a:lnSpc>
                <a:spcPct val="150000"/>
              </a:lnSpc>
            </a:pPr>
            <a:r>
              <a:rPr lang="en-US" altLang="zh-CN" sz="2200">
                <a:solidFill>
                  <a:srgbClr val="002060"/>
                </a:solidFill>
                <a:uFillTx/>
              </a:rPr>
              <a:t>       </a:t>
            </a:r>
            <a:r>
              <a:rPr lang="zh-CN" altLang="en-US" sz="2200">
                <a:solidFill>
                  <a:srgbClr val="002060"/>
                </a:solidFill>
                <a:uFillTx/>
              </a:rPr>
              <a:t>在一定条件下，当可逆反应达到平衡状态后，如果改变外界条件，平衡状态被破坏，平衡体系的物质组成也会随着改变，直至达到新的平衡状态。这种由</a:t>
            </a:r>
            <a:r>
              <a:rPr lang="zh-CN" altLang="en-US" sz="2200">
                <a:solidFill>
                  <a:srgbClr val="FF0000"/>
                </a:solidFill>
                <a:uFillTx/>
              </a:rPr>
              <a:t>原有的平衡状态</a:t>
            </a:r>
            <a:r>
              <a:rPr lang="zh-CN" altLang="en-US" sz="2200">
                <a:solidFill>
                  <a:srgbClr val="002060"/>
                </a:solidFill>
                <a:uFillTx/>
              </a:rPr>
              <a:t>达到</a:t>
            </a:r>
            <a:r>
              <a:rPr lang="zh-CN" altLang="en-US" sz="2200">
                <a:solidFill>
                  <a:srgbClr val="FF0000"/>
                </a:solidFill>
                <a:uFillTx/>
              </a:rPr>
              <a:t>新的平衡状态</a:t>
            </a:r>
            <a:r>
              <a:rPr lang="zh-CN" altLang="en-US" sz="2200">
                <a:solidFill>
                  <a:srgbClr val="002060"/>
                </a:solidFill>
                <a:uFillTx/>
              </a:rPr>
              <a:t>的过程叫做</a:t>
            </a:r>
            <a:r>
              <a:rPr lang="zh-CN" altLang="en-US" sz="2200">
                <a:solidFill>
                  <a:srgbClr val="FF0000"/>
                </a:solidFill>
                <a:uFillTx/>
              </a:rPr>
              <a:t>化学平衡移动</a:t>
            </a:r>
            <a:r>
              <a:rPr lang="zh-CN" altLang="en-US" sz="2200">
                <a:solidFill>
                  <a:srgbClr val="002060"/>
                </a:solidFill>
                <a:uFillTx/>
              </a:rPr>
              <a:t>。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685483" y="278765"/>
            <a:ext cx="5130800" cy="44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200" b="1" i="0" u="none" strike="noStrike" cap="none" spc="0" normalizeH="0" baseline="0" dirty="0" smtClean="0">
                <a:ln>
                  <a:noFill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Hoefler Text"/>
              </a:rPr>
              <a:t>任务一：探究浓度对化学平衡状态的影响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15290" y="899795"/>
            <a:ext cx="259143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>
                <a:solidFill>
                  <a:srgbClr val="002060"/>
                </a:solidFill>
              </a:rPr>
              <a:t>【思考与讨论】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63880" y="1398905"/>
            <a:ext cx="827595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>
              <a:lnSpc>
                <a:spcPct val="150000"/>
              </a:lnSpc>
            </a:pPr>
            <a:r>
              <a:rPr lang="en-US" altLang="zh-CN" sz="2200">
                <a:solidFill>
                  <a:srgbClr val="002060"/>
                </a:solidFill>
              </a:rPr>
              <a:t>2.</a:t>
            </a:r>
            <a:r>
              <a:rPr lang="zh-CN" altLang="en-US" sz="2200">
                <a:solidFill>
                  <a:srgbClr val="002060"/>
                </a:solidFill>
              </a:rPr>
              <a:t>请描述你发现的浓度对化学平衡的影响规律，并结合实验现象对你的观点进行论证。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2197735" y="2274570"/>
            <a:ext cx="4143375" cy="608965"/>
            <a:chOff x="3721" y="2356"/>
            <a:chExt cx="6525" cy="959"/>
          </a:xfrm>
        </p:grpSpPr>
        <p:sp>
          <p:nvSpPr>
            <p:cNvPr id="23" name="文本框 22"/>
            <p:cNvSpPr txBox="1"/>
            <p:nvPr/>
          </p:nvSpPr>
          <p:spPr>
            <a:xfrm>
              <a:off x="3721" y="2356"/>
              <a:ext cx="6525" cy="9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6">
                      <a:lumMod val="20000"/>
                      <a:lumOff val="80000"/>
                    </a:schemeClr>
                  </a:solidFill>
                </a14:hiddenFill>
              </a:ext>
            </a:ex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pPr marL="0" marR="0" algn="l" defTabSz="825500" rtl="0" eaLnBrk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200" b="0" i="0" u="none" strike="noStrike" cap="none" spc="0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Hoefler Text"/>
                </a:rPr>
                <a:t>Fe</a:t>
              </a:r>
              <a:r>
                <a:rPr kumimoji="0" lang="en-US" altLang="zh-CN" sz="2200" b="0" i="0" u="none" strike="noStrike" cap="none" spc="0" normalizeH="0" baseline="30000" dirty="0" smtClean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Hoefler Text"/>
                </a:rPr>
                <a:t>3</a:t>
              </a:r>
              <a:r>
                <a:rPr kumimoji="0" lang="en-US" altLang="zh-CN" sz="2200" b="0" i="0" u="none" strike="noStrike" cap="none" spc="0" normalizeH="0" baseline="30000" dirty="0" smtClean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charset="-122"/>
                  <a:sym typeface="Hoefler Text"/>
                </a:rPr>
                <a:t>＋</a:t>
              </a:r>
              <a:r>
                <a:rPr lang="zh-CN" altLang="en-US" sz="220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＋</a:t>
              </a:r>
              <a:r>
                <a:rPr kumimoji="0" lang="en-US" altLang="zh-CN" sz="2200" b="0" i="0" u="none" strike="noStrike" cap="none" spc="0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Hoefler Text"/>
                </a:rPr>
                <a:t>3SCN</a:t>
              </a:r>
              <a:r>
                <a:rPr kumimoji="0" lang="en-US" altLang="zh-CN" sz="2200" b="0" i="0" u="none" strike="noStrike" cap="none" spc="0" normalizeH="0" baseline="30000" dirty="0" smtClean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微软雅黑" panose="020B0503020204020204" charset="-122"/>
                  <a:sym typeface="Hoefler Text"/>
                </a:rPr>
                <a:t>－</a:t>
              </a:r>
              <a:r>
                <a:rPr kumimoji="0" lang="en-US" altLang="zh-CN" sz="2200" b="0" i="0" u="none" strike="noStrike" cap="none" spc="0" normalizeH="0" baseline="30000" dirty="0" smtClean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Hoefler Text"/>
                </a:rPr>
                <a:t>               </a:t>
              </a:r>
              <a:r>
                <a:rPr lang="en-US" altLang="zh-CN" sz="2200" i="0" dirty="0" smtClean="0">
                  <a:solidFill>
                    <a:srgbClr val="FF000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Fe(SCN)</a:t>
              </a:r>
              <a:r>
                <a:rPr lang="en-US" altLang="zh-CN" sz="2200" i="0" baseline="-25000" dirty="0" smtClean="0">
                  <a:solidFill>
                    <a:srgbClr val="FF000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3</a:t>
              </a:r>
              <a:r>
                <a:rPr lang="en-US" altLang="zh-CN" sz="2200" i="0" dirty="0" smtClean="0">
                  <a:solidFill>
                    <a:srgbClr val="FF000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  </a:t>
              </a: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6717" y="2684"/>
              <a:ext cx="968" cy="422"/>
              <a:chOff x="19176601" y="6014411"/>
              <a:chExt cx="1084022" cy="517209"/>
            </a:xfrm>
          </p:grpSpPr>
          <p:cxnSp>
            <p:nvCxnSpPr>
              <p:cNvPr id="21" name="直接连接符 20"/>
              <p:cNvCxnSpPr/>
              <p:nvPr/>
            </p:nvCxnSpPr>
            <p:spPr>
              <a:xfrm>
                <a:off x="19176601" y="6213323"/>
                <a:ext cx="108402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flipH="1" flipV="1">
                <a:off x="20063813" y="6014411"/>
                <a:ext cx="196810" cy="196810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  <p:cxnSp>
            <p:nvCxnSpPr>
              <p:cNvPr id="13" name="直接连接符 12"/>
              <p:cNvCxnSpPr/>
              <p:nvPr/>
            </p:nvCxnSpPr>
            <p:spPr>
              <a:xfrm>
                <a:off x="19176601" y="6347319"/>
                <a:ext cx="1084021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  <p:cxnSp>
            <p:nvCxnSpPr>
              <p:cNvPr id="24" name="直接连接符 23"/>
              <p:cNvCxnSpPr/>
              <p:nvPr/>
            </p:nvCxnSpPr>
            <p:spPr>
              <a:xfrm flipH="1" flipV="1">
                <a:off x="19189578" y="6349702"/>
                <a:ext cx="181918" cy="181918"/>
              </a:xfrm>
              <a:prstGeom prst="lin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</p:grpSp>
      </p:grpSp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259080" y="2891790"/>
          <a:ext cx="8702040" cy="18116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3700"/>
                <a:gridCol w="1910715"/>
                <a:gridCol w="1331595"/>
                <a:gridCol w="2086610"/>
                <a:gridCol w="1709420"/>
              </a:tblGrid>
              <a:tr h="3683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实验方案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目的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现象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说明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结论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8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>
                        <a:buNone/>
                      </a:pP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8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</a:tr>
              <a:tr h="79883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8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 sz="1800">
                        <a:solidFill>
                          <a:srgbClr val="FF0000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304527" y="3976010"/>
            <a:ext cx="1681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滴加</a:t>
            </a:r>
            <a:r>
              <a:rPr lang="en-US" altLang="zh-CN" dirty="0"/>
              <a:t>4</a:t>
            </a:r>
            <a:r>
              <a:rPr lang="zh-CN" altLang="en-US" dirty="0"/>
              <a:t>滴</a:t>
            </a:r>
            <a:r>
              <a:rPr lang="en-US" altLang="zh-CN" dirty="0"/>
              <a:t>1mol/L</a:t>
            </a:r>
          </a:p>
          <a:p>
            <a:r>
              <a:rPr lang="en-US" altLang="zh-CN" dirty="0"/>
              <a:t>KSCN</a:t>
            </a:r>
            <a:r>
              <a:rPr lang="zh-CN" altLang="en-US" dirty="0"/>
              <a:t>溶液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63880" y="3390265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加入铁粉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25955" y="3406775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减少反应物浓度</a:t>
            </a:r>
            <a:endParaRPr lang="zh-CN" altLang="en-US" sz="1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949700" y="3390265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红色变浅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208905" y="3390265"/>
            <a:ext cx="19367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i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 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[Fe(SCN)</a:t>
            </a:r>
            <a:r>
              <a:rPr lang="en-US" altLang="zh-CN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]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减小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305040" y="3251835"/>
            <a:ext cx="16008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平衡向逆反应方向移动</a:t>
            </a:r>
            <a:endParaRPr lang="zh-CN" altLang="en-US" sz="1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925955" y="4084955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增加反应物浓度</a:t>
            </a:r>
            <a:endParaRPr lang="zh-CN" altLang="en-US" sz="1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969385" y="4084955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>
                <a:latin typeface="微软雅黑" panose="020B0503020204020204" charset="-122"/>
                <a:ea typeface="微软雅黑" panose="020B0503020204020204" charset="-122"/>
                <a:sym typeface="+mn-ea"/>
              </a:rPr>
              <a:t>红色加深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276850" y="4084955"/>
            <a:ext cx="193675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altLang="zh-CN" i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 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[Fe(SCN)</a:t>
            </a:r>
            <a:r>
              <a:rPr lang="en-US" altLang="zh-CN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]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增大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305040" y="3946525"/>
            <a:ext cx="16008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zh-CN" altLang="en-US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平衡向正反应方向移动</a:t>
            </a:r>
            <a:endParaRPr lang="zh-CN" altLang="en-US" sz="1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  <p:bldP spid="15" grpId="0"/>
      <p:bldP spid="15" grpId="1"/>
      <p:bldP spid="16" grpId="0"/>
      <p:bldP spid="16" grpId="1"/>
      <p:bldP spid="17" grpId="0"/>
      <p:bldP spid="17" grpId="1"/>
      <p:bldP spid="19" grpId="0"/>
      <p:bldP spid="19" grpId="1"/>
      <p:bldP spid="25" grpId="0"/>
      <p:bldP spid="25" grpId="1"/>
      <p:bldP spid="26" grpId="0"/>
      <p:bldP spid="26" grpId="1"/>
      <p:bldP spid="27" grpId="0"/>
      <p:bldP spid="27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53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9、11、16、19、20、21、22、23、26、29、34、38"/>
  <p:tag name="KSO_WM_TEMPLATE_SUBCATEGORY" val="0"/>
  <p:tag name="KSO_WM_TEMPLATE_MASTER_TYPE" val="1"/>
  <p:tag name="KSO_WM_TEMPLATE_COLOR_TYPE" val="1"/>
  <p:tag name="KSO_WM_TEMPLATE_MASTER_THUMB_INDEX" val="12"/>
  <p:tag name="KSO_WM_TAG_VERSION" val="1.0"/>
  <p:tag name="KSO_WM_BEAUTIFY_FLAG" val="#wm#"/>
  <p:tag name="KSO_WM_TEMPLATE_CATEGORY" val="custom"/>
  <p:tag name="KSO_WM_TEMPLATE_INDEX" val="2020453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6d1c3665-1061-44be-8981-b835c2b0f219}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a0419206-9ebc-4689-ab61-4a61da53f290}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9276020-4bab-40e2-ba18-ae83cd134b6a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a5e30cfe-d7cc-4d52-8d94-5757c6886498}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0dafed3d-7291-4559-967c-23dac9d076da}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heme/theme1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CEEEF"/>
      </a:dk2>
      <a:lt2>
        <a:srgbClr val="FCFDFD"/>
      </a:lt2>
      <a:accent1>
        <a:srgbClr val="547D9D"/>
      </a:accent1>
      <a:accent2>
        <a:srgbClr val="437F81"/>
      </a:accent2>
      <a:accent3>
        <a:srgbClr val="4F7A5C"/>
      </a:accent3>
      <a:accent4>
        <a:srgbClr val="6E6D45"/>
      </a:accent4>
      <a:accent5>
        <a:srgbClr val="905E43"/>
      </a:accent5>
      <a:accent6>
        <a:srgbClr val="9D5458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1765</Words>
  <Application>Microsoft Office PowerPoint</Application>
  <PresentationFormat>全屏显示(16:9)</PresentationFormat>
  <Paragraphs>367</Paragraphs>
  <Slides>37</Slides>
  <Notes>33</Notes>
  <HiddenSlides>0</HiddenSlides>
  <MMClips>4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49" baseType="lpstr">
      <vt:lpstr>Helvetica Neue</vt:lpstr>
      <vt:lpstr>Hoefler Text</vt:lpstr>
      <vt:lpstr>汉仪旗黑-85S</vt:lpstr>
      <vt:lpstr>黑体</vt:lpstr>
      <vt:lpstr>楷体</vt:lpstr>
      <vt:lpstr>宋体</vt:lpstr>
      <vt:lpstr>微软雅黑</vt:lpstr>
      <vt:lpstr>Arial</vt:lpstr>
      <vt:lpstr>Calibri</vt:lpstr>
      <vt:lpstr>Times New Roman</vt:lpstr>
      <vt:lpstr>1_Office 主题​​</vt:lpstr>
      <vt:lpstr>Equation.KSEE3</vt:lpstr>
      <vt:lpstr>影响化学平衡的因素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微课名称：XXX微课</dc:title>
  <dc:creator>User</dc:creator>
  <cp:lastModifiedBy>祁爽</cp:lastModifiedBy>
  <cp:revision>161</cp:revision>
  <dcterms:created xsi:type="dcterms:W3CDTF">2020-02-01T11:21:00Z</dcterms:created>
  <dcterms:modified xsi:type="dcterms:W3CDTF">2020-09-09T06:00:57Z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2052-11.3.0.9228</vt:lpwstr>
  </property>
</Properties>
</file>