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2.xml" ContentType="application/vnd.openxmlformats-officedocument.theme+xml"/>
  <Override PartName="/ppt/tags/tag67.xml" ContentType="application/vnd.openxmlformats-officedocument.presentationml.tags+xml"/>
  <Override PartName="/ppt/notesSlides/notesSlide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notesSlides/notesSlide11.xml" ContentType="application/vnd.openxmlformats-officedocument.presentationml.notesSlide+xml"/>
  <Override PartName="/ppt/tags/tag85.xml" ContentType="application/vnd.openxmlformats-officedocument.presentationml.tags+xml"/>
  <Override PartName="/ppt/notesSlides/notesSlide1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1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4.xml" ContentType="application/vnd.openxmlformats-officedocument.presentationml.notesSlide+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notesSlides/notesSlide1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1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1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19.xml" ContentType="application/vnd.openxmlformats-officedocument.presentationml.notesSlide+xml"/>
  <Override PartName="/ppt/tags/tag99.xml" ContentType="application/vnd.openxmlformats-officedocument.presentationml.tags+xml"/>
  <Override PartName="/ppt/notesSlides/notesSlide2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1.xml" ContentType="application/vnd.openxmlformats-officedocument.presentationml.notesSlide+xml"/>
  <Override PartName="/ppt/tags/tag102.xml" ContentType="application/vnd.openxmlformats-officedocument.presentationml.tags+xml"/>
  <Override PartName="/ppt/notesSlides/notesSlide2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4.xml" ContentType="application/vnd.openxmlformats-officedocument.presentationml.notesSlide+xml"/>
  <Override PartName="/ppt/tags/tag108.xml" ContentType="application/vnd.openxmlformats-officedocument.presentationml.tags+xml"/>
  <Override PartName="/ppt/notesSlides/notesSlide25.xml" ContentType="application/vnd.openxmlformats-officedocument.presentationml.notesSlide+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notesSlides/notesSlide27.xml" ContentType="application/vnd.openxmlformats-officedocument.presentationml.notesSlide+xml"/>
  <Override PartName="/ppt/tags/tag111.xml" ContentType="application/vnd.openxmlformats-officedocument.presentationml.tags+xml"/>
  <Override PartName="/ppt/notesSlides/notesSlide2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65" r:id="rId2"/>
    <p:sldId id="277" r:id="rId3"/>
    <p:sldId id="281" r:id="rId4"/>
    <p:sldId id="284" r:id="rId5"/>
    <p:sldId id="352" r:id="rId6"/>
    <p:sldId id="285" r:id="rId7"/>
    <p:sldId id="353" r:id="rId8"/>
    <p:sldId id="286" r:id="rId9"/>
    <p:sldId id="283" r:id="rId10"/>
    <p:sldId id="290" r:id="rId11"/>
    <p:sldId id="291" r:id="rId12"/>
    <p:sldId id="292" r:id="rId13"/>
    <p:sldId id="282" r:id="rId14"/>
    <p:sldId id="293" r:id="rId15"/>
    <p:sldId id="294" r:id="rId16"/>
    <p:sldId id="298" r:id="rId17"/>
    <p:sldId id="296" r:id="rId18"/>
    <p:sldId id="306" r:id="rId19"/>
    <p:sldId id="295" r:id="rId20"/>
    <p:sldId id="307" r:id="rId21"/>
    <p:sldId id="336" r:id="rId22"/>
    <p:sldId id="308" r:id="rId23"/>
    <p:sldId id="316" r:id="rId24"/>
    <p:sldId id="314" r:id="rId25"/>
    <p:sldId id="310" r:id="rId26"/>
    <p:sldId id="311" r:id="rId27"/>
    <p:sldId id="312" r:id="rId28"/>
    <p:sldId id="313" r:id="rId29"/>
    <p:sldId id="315" r:id="rId30"/>
    <p:sldId id="329" r:id="rId31"/>
    <p:sldId id="317" r:id="rId32"/>
    <p:sldId id="385" r:id="rId33"/>
    <p:sldId id="271" r:id="rId3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7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153" d="100"/>
          <a:sy n="153" d="100"/>
        </p:scale>
        <p:origin x="36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468415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49035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idx="1"/>
          </p:nvPr>
        </p:nvSpPr>
        <p:spPr/>
        <p:txBody>
          <a:bodyPr/>
          <a:lstStyle/>
          <a:p>
            <a:endParaRPr lang="zh-CN" altLang="en-US">
              <a:ea typeface="宋体" panose="02010600030101010101" pitchFamily="2" charset="-122"/>
            </a:endParaRPr>
          </a:p>
        </p:txBody>
      </p:sp>
    </p:spTree>
    <p:extLst>
      <p:ext uri="{BB962C8B-B14F-4D97-AF65-F5344CB8AC3E}">
        <p14:creationId xmlns:p14="http://schemas.microsoft.com/office/powerpoint/2010/main" val="176981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ea typeface="宋体" panose="02010600030101010101" pitchFamily="2" charset="-122"/>
              <a:sym typeface="+mn-ea"/>
            </a:endParaRPr>
          </a:p>
        </p:txBody>
      </p:sp>
    </p:spTree>
    <p:extLst>
      <p:ext uri="{BB962C8B-B14F-4D97-AF65-F5344CB8AC3E}">
        <p14:creationId xmlns:p14="http://schemas.microsoft.com/office/powerpoint/2010/main" val="405098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ea typeface="宋体" panose="02010600030101010101" pitchFamily="2" charset="-122"/>
              <a:sym typeface="+mn-ea"/>
            </a:endParaRPr>
          </a:p>
        </p:txBody>
      </p:sp>
    </p:spTree>
    <p:extLst>
      <p:ext uri="{BB962C8B-B14F-4D97-AF65-F5344CB8AC3E}">
        <p14:creationId xmlns:p14="http://schemas.microsoft.com/office/powerpoint/2010/main" val="1277665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8521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2696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4117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b="1">
              <a:ea typeface="宋体" panose="02010600030101010101" pitchFamily="2" charset="-122"/>
            </a:endParaRPr>
          </a:p>
        </p:txBody>
      </p:sp>
    </p:spTree>
    <p:extLst>
      <p:ext uri="{BB962C8B-B14F-4D97-AF65-F5344CB8AC3E}">
        <p14:creationId xmlns:p14="http://schemas.microsoft.com/office/powerpoint/2010/main" val="191848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5394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b="1" dirty="0" smtClean="0">
              <a:solidFill>
                <a:srgbClr val="FF0000"/>
              </a:solidFill>
              <a:latin typeface="微软雅黑" panose="020B0503020204020204" charset="-122"/>
              <a:ea typeface="微软雅黑" panose="020B0503020204020204" charset="-122"/>
              <a:sym typeface="Hoefler Text"/>
            </a:endParaRPr>
          </a:p>
        </p:txBody>
      </p:sp>
    </p:spTree>
    <p:extLst>
      <p:ext uri="{BB962C8B-B14F-4D97-AF65-F5344CB8AC3E}">
        <p14:creationId xmlns:p14="http://schemas.microsoft.com/office/powerpoint/2010/main" val="3974611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b="1" dirty="0" smtClean="0">
              <a:solidFill>
                <a:srgbClr val="FF0000"/>
              </a:solidFill>
              <a:latin typeface="微软雅黑" panose="020B0503020204020204" charset="-122"/>
              <a:ea typeface="微软雅黑" panose="020B0503020204020204" charset="-122"/>
              <a:sym typeface="Hoefler Text"/>
            </a:endParaRPr>
          </a:p>
        </p:txBody>
      </p:sp>
    </p:spTree>
    <p:extLst>
      <p:ext uri="{BB962C8B-B14F-4D97-AF65-F5344CB8AC3E}">
        <p14:creationId xmlns:p14="http://schemas.microsoft.com/office/powerpoint/2010/main" val="26147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pPr eaLnBrk="1">
              <a:lnSpc>
                <a:spcPct val="150000"/>
              </a:lnSpc>
            </a:pPr>
            <a:endParaRPr lang="zh-CN" altLang="en-US"/>
          </a:p>
        </p:txBody>
      </p:sp>
    </p:spTree>
    <p:extLst>
      <p:ext uri="{BB962C8B-B14F-4D97-AF65-F5344CB8AC3E}">
        <p14:creationId xmlns:p14="http://schemas.microsoft.com/office/powerpoint/2010/main" val="2184917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160975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ea typeface="宋体" panose="02010600030101010101" pitchFamily="2" charset="-122"/>
            </a:endParaRPr>
          </a:p>
        </p:txBody>
      </p:sp>
    </p:spTree>
    <p:extLst>
      <p:ext uri="{BB962C8B-B14F-4D97-AF65-F5344CB8AC3E}">
        <p14:creationId xmlns:p14="http://schemas.microsoft.com/office/powerpoint/2010/main" val="3267115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99917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5935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0437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2065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ea typeface="宋体" panose="02010600030101010101" pitchFamily="2" charset="-122"/>
            </a:endParaRPr>
          </a:p>
        </p:txBody>
      </p:sp>
    </p:spTree>
    <p:extLst>
      <p:ext uri="{BB962C8B-B14F-4D97-AF65-F5344CB8AC3E}">
        <p14:creationId xmlns:p14="http://schemas.microsoft.com/office/powerpoint/2010/main" val="131838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en-US" altLang="zh-CN" b="1"/>
          </a:p>
        </p:txBody>
      </p:sp>
    </p:spTree>
    <p:extLst>
      <p:ext uri="{BB962C8B-B14F-4D97-AF65-F5344CB8AC3E}">
        <p14:creationId xmlns:p14="http://schemas.microsoft.com/office/powerpoint/2010/main" val="456537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en-US" altLang="zh-CN">
              <a:ea typeface="宋体" panose="02010600030101010101" pitchFamily="2" charset="-122"/>
            </a:endParaRPr>
          </a:p>
        </p:txBody>
      </p:sp>
    </p:spTree>
    <p:extLst>
      <p:ext uri="{BB962C8B-B14F-4D97-AF65-F5344CB8AC3E}">
        <p14:creationId xmlns:p14="http://schemas.microsoft.com/office/powerpoint/2010/main" val="218461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3112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2202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0978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8703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5997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94497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r>
              <a:rPr lang="en-US" altLang="zh-CN" dirty="0">
                <a:solidFill>
                  <a:srgbClr val="002060"/>
                </a:solidFill>
                <a:latin typeface="微软雅黑" panose="020B0503020204020204" charset="-122"/>
                <a:ea typeface="微软雅黑" panose="020B0503020204020204" charset="-122"/>
                <a:cs typeface="微软雅黑" panose="020B0503020204020204" charset="-122"/>
                <a:sym typeface="+mn-ea"/>
              </a:rPr>
              <a:t> </a:t>
            </a:r>
            <a:endParaRPr lang="zh-CN" altLang="en-US"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val="3537663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Master" Target="../slideMasters/slideMaster1.xml"/><Relationship Id="rId2" Type="http://schemas.openxmlformats.org/officeDocument/2006/relationships/tags" Target="../tags/tag30.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2.png"/><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4" name="页脚占位符 3"/>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4" name="页脚占位符 3"/>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4"/>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5"/>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2020/9/9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5" name="页脚占位符 4"/>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5" name="页脚占位符 4"/>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4"/>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6" name="页脚占位符 5"/>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2020/9/9</a:t>
            </a:fld>
            <a:endParaRPr lang="zh-CN" altLang="en-US" dirty="0"/>
          </a:p>
        </p:txBody>
      </p:sp>
      <p:sp>
        <p:nvSpPr>
          <p:cNvPr id="6" name="页脚占位符 5"/>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5" name="页脚占位符 4"/>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2020/9/9</a:t>
            </a:fld>
            <a:endParaRPr lang="zh-CN" altLang="en-US"/>
          </a:p>
        </p:txBody>
      </p:sp>
      <p:sp>
        <p:nvSpPr>
          <p:cNvPr id="5" name="页脚占位符 4"/>
          <p:cNvSpPr>
            <a:spLocks noGrp="1"/>
          </p:cNvSpPr>
          <p:nvPr>
            <p:ph type="ftr" sz="quarter" idx="3"/>
            <p:custDataLst>
              <p:tags r:id="rId17"/>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5.bin"/><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image" Target="../media/image11.wmf"/><Relationship Id="rId2" Type="http://schemas.openxmlformats.org/officeDocument/2006/relationships/tags" Target="../tags/tag84.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0.wmf"/><Relationship Id="rId4" Type="http://schemas.openxmlformats.org/officeDocument/2006/relationships/notesSlide" Target="../notesSlides/notesSlide11.xml"/><Relationship Id="rId9" Type="http://schemas.openxmlformats.org/officeDocument/2006/relationships/oleObject" Target="../embeddings/oleObject3.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3.wmf"/><Relationship Id="rId2" Type="http://schemas.openxmlformats.org/officeDocument/2006/relationships/tags" Target="../tags/tag8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wmf"/><Relationship Id="rId2" Type="http://schemas.openxmlformats.org/officeDocument/2006/relationships/tags" Target="../tags/tag10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4.wmf"/><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2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0.wmf"/><Relationship Id="rId18" Type="http://schemas.openxmlformats.org/officeDocument/2006/relationships/image" Target="../media/image22.wmf"/><Relationship Id="rId3" Type="http://schemas.openxmlformats.org/officeDocument/2006/relationships/slideLayout" Target="../slideLayouts/slideLayout2.xml"/><Relationship Id="rId7" Type="http://schemas.openxmlformats.org/officeDocument/2006/relationships/oleObject" Target="../embeddings/oleObject10.bin"/><Relationship Id="rId12" Type="http://schemas.openxmlformats.org/officeDocument/2006/relationships/oleObject" Target="../embeddings/oleObject13.bin"/><Relationship Id="rId17" Type="http://schemas.openxmlformats.org/officeDocument/2006/relationships/oleObject" Target="../embeddings/oleObject16.bin"/><Relationship Id="rId2" Type="http://schemas.openxmlformats.org/officeDocument/2006/relationships/tags" Target="../tags/tag110.xml"/><Relationship Id="rId16" Type="http://schemas.openxmlformats.org/officeDocument/2006/relationships/image" Target="../media/image21.wmf"/><Relationship Id="rId20"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5.bin"/><Relationship Id="rId10" Type="http://schemas.openxmlformats.org/officeDocument/2006/relationships/image" Target="../media/image19.wmf"/><Relationship Id="rId19" Type="http://schemas.openxmlformats.org/officeDocument/2006/relationships/oleObject" Target="../embeddings/oleObject17.bin"/><Relationship Id="rId4" Type="http://schemas.openxmlformats.org/officeDocument/2006/relationships/notesSlide" Target="../notesSlides/notesSlide27.xml"/><Relationship Id="rId9" Type="http://schemas.openxmlformats.org/officeDocument/2006/relationships/oleObject" Target="../embeddings/oleObject11.bin"/><Relationship Id="rId1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3.bin"/><Relationship Id="rId3" Type="http://schemas.openxmlformats.org/officeDocument/2006/relationships/slideLayout" Target="../slideLayouts/slideLayout2.xml"/><Relationship Id="rId7" Type="http://schemas.openxmlformats.org/officeDocument/2006/relationships/oleObject" Target="../embeddings/oleObject20.bin"/><Relationship Id="rId12" Type="http://schemas.openxmlformats.org/officeDocument/2006/relationships/image" Target="../media/image26.wmf"/><Relationship Id="rId2" Type="http://schemas.openxmlformats.org/officeDocument/2006/relationships/tags" Target="../tags/tag111.xml"/><Relationship Id="rId1" Type="http://schemas.openxmlformats.org/officeDocument/2006/relationships/vmlDrawing" Target="../drawings/vmlDrawing6.vml"/><Relationship Id="rId6" Type="http://schemas.openxmlformats.org/officeDocument/2006/relationships/image" Target="../media/image23.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5.wmf"/><Relationship Id="rId4" Type="http://schemas.openxmlformats.org/officeDocument/2006/relationships/notesSlide" Target="../notesSlides/notesSlide28.xml"/><Relationship Id="rId9" Type="http://schemas.openxmlformats.org/officeDocument/2006/relationships/oleObject" Target="../embeddings/oleObject21.bin"/><Relationship Id="rId1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1671" y="0"/>
            <a:ext cx="9144000" cy="5143500"/>
          </a:xfrm>
          <a:prstGeom prst="rect">
            <a:avLst/>
          </a:prstGeom>
        </p:spPr>
      </p:pic>
      <p:sp>
        <p:nvSpPr>
          <p:cNvPr id="15" name="标题 14"/>
          <p:cNvSpPr>
            <a:spLocks noGrp="1"/>
          </p:cNvSpPr>
          <p:nvPr>
            <p:ph type="ctrTitle" idx="13"/>
          </p:nvPr>
        </p:nvSpPr>
        <p:spPr>
          <a:xfrm>
            <a:off x="2256580" y="2180059"/>
            <a:ext cx="7543800" cy="850942"/>
          </a:xfrm>
        </p:spPr>
        <p:txBody>
          <a:bodyPr>
            <a:noAutofit/>
          </a:bodyPr>
          <a:lstStyle/>
          <a:p>
            <a:pPr algn="ctr"/>
            <a:r>
              <a:rPr lang="zh-CN" altLang="en-US" sz="2800" b="1" spc="300" dirty="0">
                <a:solidFill>
                  <a:srgbClr val="FF0000"/>
                </a:solidFill>
                <a:latin typeface="+mn-ea"/>
                <a:ea typeface="+mn-ea"/>
                <a:sym typeface="+mn-ea"/>
              </a:rPr>
              <a:t>化学平衡常数</a:t>
            </a: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3562597" y="859197"/>
            <a:ext cx="5183579" cy="70675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朝阳区同步教学课程 </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高二（上）</a:t>
            </a:r>
            <a:endPar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化学 第</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11</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课时</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714015" y="3688836"/>
            <a:ext cx="4628929" cy="553085"/>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北京市陈经纶中学</a:t>
            </a:r>
            <a:r>
              <a:rPr lang="en-US" altLang="zh-CN" sz="2000" spc="226" dirty="0">
                <a:solidFill>
                  <a:schemeClr val="bg2">
                    <a:lumMod val="10000"/>
                  </a:schemeClr>
                </a:solidFill>
                <a:latin typeface="微软雅黑" panose="020B0503020204020204" charset="-122"/>
                <a:ea typeface="微软雅黑" panose="020B0503020204020204" charset="-122"/>
              </a:rPr>
              <a:t> </a:t>
            </a:r>
            <a:r>
              <a:rPr lang="zh-CN" altLang="en-US" sz="2000" spc="226" dirty="0">
                <a:solidFill>
                  <a:schemeClr val="bg2">
                    <a:lumMod val="10000"/>
                  </a:schemeClr>
                </a:solidFill>
                <a:latin typeface="微软雅黑" panose="020B0503020204020204" charset="-122"/>
                <a:ea typeface="微软雅黑" panose="020B0503020204020204" charset="-122"/>
              </a:rPr>
              <a:t> 祁爽</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7"/>
          <p:cNvSpPr txBox="1">
            <a:spLocks noChangeArrowheads="1"/>
          </p:cNvSpPr>
          <p:nvPr/>
        </p:nvSpPr>
        <p:spPr bwMode="auto">
          <a:xfrm>
            <a:off x="165100" y="334010"/>
            <a:ext cx="8494395" cy="668020"/>
          </a:xfrm>
          <a:prstGeom prst="rect">
            <a:avLst/>
          </a:prstGeom>
          <a:noFill/>
          <a:ln w="38100" algn="ctr">
            <a:noFill/>
            <a:miter lim="800000"/>
          </a:ln>
        </p:spPr>
        <p:txBody>
          <a:bodyPr wrap="square">
            <a:spAutoFit/>
          </a:bodyPr>
          <a:lstStyle/>
          <a:p>
            <a:pPr algn="l">
              <a:lnSpc>
                <a:spcPts val="4500"/>
              </a:lnSpc>
            </a:pPr>
            <a:r>
              <a:rPr lang="zh-CN" altLang="en-US" i="0" dirty="0" smtClean="0">
                <a:solidFill>
                  <a:srgbClr val="002060"/>
                </a:solidFill>
                <a:effectLst/>
                <a:latin typeface="微软雅黑" panose="020B0503020204020204" charset="-122"/>
                <a:ea typeface="微软雅黑" panose="020B0503020204020204" charset="-122"/>
              </a:rPr>
              <a:t>练习：写出</a:t>
            </a:r>
            <a:r>
              <a:rPr lang="zh-CN" altLang="en-US" i="0" dirty="0">
                <a:solidFill>
                  <a:srgbClr val="002060"/>
                </a:solidFill>
                <a:effectLst/>
                <a:latin typeface="微软雅黑" panose="020B0503020204020204" charset="-122"/>
                <a:ea typeface="微软雅黑" panose="020B0503020204020204" charset="-122"/>
              </a:rPr>
              <a:t>下列反应的平衡常数表达式。思考平衡常数表达式与哪些因素有关。</a:t>
            </a:r>
          </a:p>
        </p:txBody>
      </p:sp>
      <p:sp>
        <p:nvSpPr>
          <p:cNvPr id="23" name="矩形 22"/>
          <p:cNvSpPr/>
          <p:nvPr/>
        </p:nvSpPr>
        <p:spPr>
          <a:xfrm>
            <a:off x="163322" y="1036538"/>
            <a:ext cx="7632192" cy="429895"/>
          </a:xfrm>
          <a:prstGeom prst="rect">
            <a:avLst/>
          </a:prstGeom>
        </p:spPr>
        <p:txBody>
          <a:bodyPr wrap="square">
            <a:spAutoFit/>
          </a:bodyPr>
          <a:lstStyle/>
          <a:p>
            <a:pPr algn="l"/>
            <a:r>
              <a:rPr lang="zh-CN" altLang="en-US" sz="2200" i="0" dirty="0" smtClean="0">
                <a:solidFill>
                  <a:srgbClr val="002060"/>
                </a:solidFill>
                <a:effectLst/>
                <a:latin typeface="Times New Roman" panose="02020603050405020304" charset="0"/>
                <a:ea typeface="+mn-ea"/>
                <a:cs typeface="Times New Roman" panose="02020603050405020304" charset="0"/>
              </a:rPr>
              <a:t>① </a:t>
            </a:r>
            <a:r>
              <a:rPr lang="en-US" altLang="zh-CN" sz="2200" i="0" dirty="0" smtClean="0">
                <a:solidFill>
                  <a:srgbClr val="002060"/>
                </a:solidFill>
                <a:effectLst/>
                <a:latin typeface="Times New Roman" panose="02020603050405020304" charset="0"/>
                <a:ea typeface="+mn-ea"/>
                <a:cs typeface="Times New Roman" panose="02020603050405020304" charset="0"/>
              </a:rPr>
              <a:t>CO(g)</a:t>
            </a:r>
            <a:r>
              <a:rPr lang="zh-CN" altLang="en-US"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a:t>
            </a:r>
            <a:r>
              <a:rPr lang="en-US" altLang="zh-CN" sz="2200" i="0" dirty="0" err="1" smtClean="0">
                <a:solidFill>
                  <a:srgbClr val="002060"/>
                </a:solidFill>
                <a:effectLst/>
                <a:latin typeface="Times New Roman" panose="02020603050405020304" charset="0"/>
                <a:ea typeface="+mn-ea"/>
                <a:cs typeface="Times New Roman" panose="02020603050405020304" charset="0"/>
              </a:rPr>
              <a:t>FeO</a:t>
            </a:r>
            <a:r>
              <a:rPr lang="en-US" altLang="zh-CN" sz="2200" i="0" dirty="0" smtClean="0">
                <a:solidFill>
                  <a:srgbClr val="002060"/>
                </a:solidFill>
                <a:effectLst/>
                <a:latin typeface="Times New Roman" panose="02020603050405020304" charset="0"/>
                <a:ea typeface="+mn-ea"/>
                <a:cs typeface="Times New Roman" panose="02020603050405020304" charset="0"/>
              </a:rPr>
              <a:t>(s)           Fe(s)</a:t>
            </a:r>
            <a:r>
              <a:rPr lang="zh-CN" altLang="en-US"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a:t>
            </a:r>
            <a:r>
              <a:rPr lang="en-US" altLang="zh-CN" sz="2200" i="0" dirty="0" smtClean="0">
                <a:solidFill>
                  <a:srgbClr val="002060"/>
                </a:solidFill>
                <a:effectLst/>
                <a:latin typeface="Times New Roman" panose="02020603050405020304" charset="0"/>
                <a:ea typeface="+mn-ea"/>
                <a:cs typeface="Times New Roman" panose="02020603050405020304" charset="0"/>
              </a:rPr>
              <a:t>CO</a:t>
            </a:r>
            <a:r>
              <a:rPr lang="en-US" altLang="zh-CN" sz="2200" i="0" baseline="-25000" dirty="0" smtClean="0">
                <a:solidFill>
                  <a:srgbClr val="002060"/>
                </a:solidFill>
                <a:effectLst/>
                <a:latin typeface="Times New Roman" panose="02020603050405020304" charset="0"/>
                <a:ea typeface="+mn-ea"/>
                <a:cs typeface="Times New Roman" panose="02020603050405020304" charset="0"/>
              </a:rPr>
              <a:t>2</a:t>
            </a:r>
            <a:r>
              <a:rPr lang="en-US" altLang="zh-CN" sz="2200" i="0" dirty="0" smtClean="0">
                <a:solidFill>
                  <a:srgbClr val="002060"/>
                </a:solidFill>
                <a:effectLst/>
                <a:latin typeface="Times New Roman" panose="02020603050405020304" charset="0"/>
                <a:ea typeface="+mn-ea"/>
                <a:cs typeface="Times New Roman" panose="02020603050405020304" charset="0"/>
              </a:rPr>
              <a:t>(g)</a:t>
            </a:r>
          </a:p>
        </p:txBody>
      </p:sp>
      <p:sp>
        <p:nvSpPr>
          <p:cNvPr id="26" name="矩形 25"/>
          <p:cNvSpPr/>
          <p:nvPr/>
        </p:nvSpPr>
        <p:spPr>
          <a:xfrm>
            <a:off x="163016" y="1598295"/>
            <a:ext cx="8496352" cy="1546860"/>
          </a:xfrm>
          <a:prstGeom prst="rect">
            <a:avLst/>
          </a:prstGeom>
        </p:spPr>
        <p:txBody>
          <a:bodyPr wrap="square">
            <a:spAutoFit/>
          </a:bodyPr>
          <a:lstStyle/>
          <a:p>
            <a:pPr algn="l">
              <a:lnSpc>
                <a:spcPct val="180000"/>
              </a:lnSpc>
              <a:buClr>
                <a:schemeClr val="hlink"/>
              </a:buClr>
              <a:buSzPct val="75000"/>
            </a:pPr>
            <a:r>
              <a:rPr lang="zh-CN" altLang="en-US"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② </a:t>
            </a:r>
            <a:r>
              <a:rPr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C(s)</a:t>
            </a:r>
            <a:r>
              <a:rPr lang="zh-CN" altLang="en-US"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H</a:t>
            </a:r>
            <a:r>
              <a:rPr lang="en-US" altLang="zh-CN" sz="2200" i="0" baseline="-30000" dirty="0" smtClean="0">
                <a:solidFill>
                  <a:srgbClr val="002060"/>
                </a:solidFill>
                <a:effectLst/>
                <a:latin typeface="Times New Roman" panose="02020603050405020304" charset="0"/>
                <a:ea typeface="黑体" panose="02010609060101010101" pitchFamily="2" charset="-122"/>
                <a:cs typeface="Times New Roman" panose="02020603050405020304" charset="0"/>
              </a:rPr>
              <a:t>2</a:t>
            </a:r>
            <a:r>
              <a:rPr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O(g)           CO(g)</a:t>
            </a:r>
            <a:r>
              <a:rPr lang="zh-CN" altLang="en-US"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H</a:t>
            </a:r>
            <a:r>
              <a:rPr lang="en-US" altLang="zh-CN" sz="2200" i="0" baseline="-30000" dirty="0" smtClean="0">
                <a:solidFill>
                  <a:srgbClr val="002060"/>
                </a:solidFill>
                <a:effectLst/>
                <a:latin typeface="Times New Roman" panose="02020603050405020304" charset="0"/>
                <a:ea typeface="黑体" panose="02010609060101010101" pitchFamily="2" charset="-122"/>
                <a:cs typeface="Times New Roman" panose="02020603050405020304" charset="0"/>
              </a:rPr>
              <a:t>2</a:t>
            </a:r>
            <a:r>
              <a:rPr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(g)</a:t>
            </a:r>
            <a:endParaRPr kumimoji="1" lang="en-US" altLang="zh-CN" sz="2200" i="0" baseline="30000" dirty="0" smtClean="0">
              <a:solidFill>
                <a:srgbClr val="002060"/>
              </a:solidFill>
              <a:effectLst/>
              <a:latin typeface="Times New Roman" panose="02020603050405020304" charset="0"/>
              <a:ea typeface="黑体" panose="02010609060101010101" pitchFamily="2" charset="-122"/>
              <a:cs typeface="Times New Roman" panose="02020603050405020304" charset="0"/>
            </a:endParaRPr>
          </a:p>
          <a:p>
            <a:pPr algn="l">
              <a:lnSpc>
                <a:spcPct val="250000"/>
              </a:lnSpc>
              <a:buClr>
                <a:schemeClr val="hlink"/>
              </a:buClr>
              <a:buSzPct val="75000"/>
            </a:pPr>
            <a:r>
              <a:rPr kumimoji="1" lang="zh-CN" altLang="en-US"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③ </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Cr</a:t>
            </a:r>
            <a:r>
              <a:rPr kumimoji="1" lang="en-US" altLang="zh-CN" sz="2200" i="0" baseline="-30000" dirty="0" smtClean="0">
                <a:solidFill>
                  <a:srgbClr val="002060"/>
                </a:solidFill>
                <a:effectLst/>
                <a:latin typeface="Times New Roman" panose="02020603050405020304" charset="0"/>
                <a:ea typeface="黑体" panose="02010609060101010101" pitchFamily="2"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O  </a:t>
            </a:r>
            <a:r>
              <a:rPr kumimoji="1" lang="en-US" altLang="zh-CN" sz="2200" i="0" baseline="-30000" dirty="0" smtClean="0">
                <a:solidFill>
                  <a:srgbClr val="002060"/>
                </a:solidFill>
                <a:effectLst/>
                <a:latin typeface="Times New Roman" panose="02020603050405020304" charset="0"/>
                <a:ea typeface="黑体" panose="02010609060101010101" pitchFamily="2" charset="-122"/>
                <a:cs typeface="Times New Roman" panose="02020603050405020304" charset="0"/>
              </a:rPr>
              <a:t> </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 (</a:t>
            </a:r>
            <a:r>
              <a:rPr kumimoji="1" lang="en-US" altLang="zh-CN" sz="2200" i="0" dirty="0" err="1" smtClean="0">
                <a:solidFill>
                  <a:srgbClr val="002060"/>
                </a:solidFill>
                <a:effectLst/>
                <a:latin typeface="Times New Roman" panose="02020603050405020304" charset="0"/>
                <a:ea typeface="黑体" panose="02010609060101010101" pitchFamily="2" charset="-122"/>
                <a:cs typeface="Times New Roman" panose="02020603050405020304" charset="0"/>
              </a:rPr>
              <a:t>aq</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lang="zh-CN" altLang="en-US"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H</a:t>
            </a:r>
            <a:r>
              <a:rPr kumimoji="1" lang="en-US" altLang="zh-CN" sz="2200" i="0" baseline="-30000" dirty="0" smtClean="0">
                <a:solidFill>
                  <a:srgbClr val="002060"/>
                </a:solidFill>
                <a:effectLst/>
                <a:latin typeface="Times New Roman" panose="02020603050405020304" charset="0"/>
                <a:ea typeface="黑体" panose="02010609060101010101" pitchFamily="2"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O(l) </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Wingdings 3" pitchFamily="18" charset="2"/>
              </a:rPr>
              <a:t>           </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2CrO   </a:t>
            </a:r>
            <a:r>
              <a:rPr kumimoji="1" lang="en-US" altLang="zh-CN" sz="2200" i="0" baseline="-30000" dirty="0" smtClean="0">
                <a:solidFill>
                  <a:srgbClr val="002060"/>
                </a:solidFill>
                <a:effectLst/>
                <a:latin typeface="Times New Roman" panose="02020603050405020304" charset="0"/>
                <a:ea typeface="黑体" panose="02010609060101010101" pitchFamily="2" charset="-122"/>
                <a:cs typeface="Times New Roman" panose="02020603050405020304" charset="0"/>
              </a:rPr>
              <a:t> </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kumimoji="1" lang="en-US" altLang="zh-CN" sz="2200" i="0" dirty="0" err="1" smtClean="0">
                <a:solidFill>
                  <a:srgbClr val="002060"/>
                </a:solidFill>
                <a:effectLst/>
                <a:latin typeface="Times New Roman" panose="02020603050405020304" charset="0"/>
                <a:ea typeface="黑体" panose="02010609060101010101" pitchFamily="2" charset="-122"/>
                <a:cs typeface="Times New Roman" panose="02020603050405020304" charset="0"/>
              </a:rPr>
              <a:t>aq</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lang="zh-CN" altLang="en-US"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2H</a:t>
            </a:r>
            <a:r>
              <a:rPr kumimoji="1" lang="zh-CN" altLang="en-US" sz="2200" i="0" baseline="3000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kumimoji="1" lang="en-US" altLang="zh-CN" sz="2200" i="0" dirty="0" err="1" smtClean="0">
                <a:solidFill>
                  <a:srgbClr val="002060"/>
                </a:solidFill>
                <a:effectLst/>
                <a:latin typeface="Times New Roman" panose="02020603050405020304" charset="0"/>
                <a:ea typeface="黑体" panose="02010609060101010101" pitchFamily="2" charset="-122"/>
                <a:cs typeface="Times New Roman" panose="02020603050405020304" charset="0"/>
              </a:rPr>
              <a:t>aq</a:t>
            </a:r>
            <a:r>
              <a:rPr kumimoji="1" lang="en-US" altLang="zh-CN" sz="2200" i="0" dirty="0" smtClean="0">
                <a:solidFill>
                  <a:srgbClr val="002060"/>
                </a:solidFill>
                <a:effectLst/>
                <a:latin typeface="Times New Roman" panose="02020603050405020304" charset="0"/>
                <a:ea typeface="黑体" panose="02010609060101010101" pitchFamily="2" charset="-122"/>
                <a:cs typeface="Times New Roman" panose="02020603050405020304" charset="0"/>
              </a:rPr>
              <a:t>) </a:t>
            </a:r>
          </a:p>
        </p:txBody>
      </p:sp>
      <p:sp>
        <p:nvSpPr>
          <p:cNvPr id="53" name="TextBox 52"/>
          <p:cNvSpPr txBox="1"/>
          <p:nvPr/>
        </p:nvSpPr>
        <p:spPr>
          <a:xfrm>
            <a:off x="1142898" y="2559765"/>
            <a:ext cx="756642" cy="5321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pPr>
            <a:r>
              <a:rPr kumimoji="0" lang="en-US" altLang="zh-CN" sz="1400" b="0" i="0" u="none" strike="noStrike" cap="none" spc="0" normalizeH="0" baseline="0" dirty="0" smtClean="0">
                <a:ln>
                  <a:noFill/>
                </a:ln>
                <a:solidFill>
                  <a:srgbClr val="002060"/>
                </a:solidFill>
                <a:effectLst/>
                <a:uFillTx/>
                <a:latin typeface="黑体" panose="02010609060101010101" pitchFamily="2" charset="-122"/>
                <a:ea typeface="黑体" panose="02010609060101010101" pitchFamily="2" charset="-122"/>
                <a:sym typeface="Hoefler Text"/>
              </a:rPr>
              <a:t>2</a:t>
            </a:r>
            <a:r>
              <a:rPr kumimoji="0" lang="zh-CN" altLang="en-US" sz="1400" b="0" i="0" u="none" strike="noStrike" cap="none" spc="0" normalizeH="0" baseline="0" dirty="0" smtClean="0">
                <a:ln>
                  <a:noFill/>
                </a:ln>
                <a:solidFill>
                  <a:srgbClr val="002060"/>
                </a:solidFill>
                <a:effectLst/>
                <a:uFillTx/>
                <a:latin typeface="黑体" panose="02010609060101010101" pitchFamily="2" charset="-122"/>
                <a:ea typeface="黑体" panose="02010609060101010101" pitchFamily="2" charset="-122"/>
                <a:sym typeface="Hoefler Text"/>
              </a:rPr>
              <a:t>－</a:t>
            </a:r>
            <a:endParaRPr kumimoji="0" lang="en-US" altLang="zh-CN" sz="1400" b="0" i="0" u="none" strike="noStrike" cap="none" spc="0" normalizeH="0" baseline="0" dirty="0" smtClean="0">
              <a:ln>
                <a:noFill/>
              </a:ln>
              <a:solidFill>
                <a:srgbClr val="002060"/>
              </a:solidFill>
              <a:effectLst/>
              <a:uFillTx/>
              <a:latin typeface="黑体" panose="02010609060101010101" pitchFamily="2" charset="-122"/>
              <a:ea typeface="黑体" panose="02010609060101010101" pitchFamily="2" charset="-122"/>
              <a:sym typeface="Hoefler Text"/>
            </a:endParaRPr>
          </a:p>
          <a:p>
            <a:pPr marL="0" marR="0" indent="0" algn="l" defTabSz="825500" rtl="0" fontAlgn="auto" latinLnBrk="0" hangingPunct="0">
              <a:spcBef>
                <a:spcPts val="0"/>
              </a:spcBef>
              <a:spcAft>
                <a:spcPts val="0"/>
              </a:spcAft>
              <a:buClrTx/>
              <a:buSzTx/>
              <a:buFontTx/>
              <a:buNone/>
            </a:pPr>
            <a:r>
              <a:rPr lang="en-US" altLang="zh-CN" sz="1400" i="0" dirty="0" smtClean="0">
                <a:solidFill>
                  <a:srgbClr val="002060"/>
                </a:solidFill>
                <a:effectLst/>
                <a:latin typeface="黑体" panose="02010609060101010101" pitchFamily="2" charset="-122"/>
                <a:ea typeface="黑体" panose="02010609060101010101" pitchFamily="2" charset="-122"/>
              </a:rPr>
              <a:t>7 </a:t>
            </a:r>
            <a:endParaRPr kumimoji="0" lang="en-US" altLang="zh-CN" sz="1400" b="0" i="0" u="none" strike="noStrike" cap="none" spc="0" normalizeH="0" baseline="0" dirty="0" smtClean="0">
              <a:ln>
                <a:noFill/>
              </a:ln>
              <a:solidFill>
                <a:srgbClr val="002060"/>
              </a:solidFill>
              <a:effectLst/>
              <a:uFillTx/>
              <a:latin typeface="黑体" panose="02010609060101010101" pitchFamily="2" charset="-122"/>
              <a:ea typeface="黑体" panose="02010609060101010101" pitchFamily="2" charset="-122"/>
              <a:sym typeface="Hoefler Text"/>
            </a:endParaRPr>
          </a:p>
        </p:txBody>
      </p:sp>
      <p:sp>
        <p:nvSpPr>
          <p:cNvPr id="54" name="TextBox 53"/>
          <p:cNvSpPr txBox="1"/>
          <p:nvPr/>
        </p:nvSpPr>
        <p:spPr>
          <a:xfrm>
            <a:off x="4329835" y="2513470"/>
            <a:ext cx="756642" cy="5937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pPr>
            <a:r>
              <a:rPr kumimoji="0" lang="en-US" altLang="zh-CN" sz="1600" b="0" i="0" u="none" strike="noStrike" cap="none" spc="0" normalizeH="0" baseline="0" dirty="0" smtClean="0">
                <a:ln>
                  <a:noFill/>
                </a:ln>
                <a:solidFill>
                  <a:srgbClr val="002060"/>
                </a:solidFill>
                <a:effectLst/>
                <a:uFillTx/>
                <a:latin typeface="黑体" panose="02010609060101010101" pitchFamily="2" charset="-122"/>
                <a:ea typeface="黑体" panose="02010609060101010101" pitchFamily="2" charset="-122"/>
                <a:sym typeface="Hoefler Text"/>
              </a:rPr>
              <a:t>2</a:t>
            </a:r>
            <a:r>
              <a:rPr kumimoji="0" lang="zh-CN" altLang="en-US" sz="1600" b="0" i="0" u="none" strike="noStrike" cap="none" spc="0" normalizeH="0" baseline="0" dirty="0" smtClean="0">
                <a:ln>
                  <a:noFill/>
                </a:ln>
                <a:solidFill>
                  <a:srgbClr val="002060"/>
                </a:solidFill>
                <a:effectLst/>
                <a:uFillTx/>
                <a:latin typeface="黑体" panose="02010609060101010101" pitchFamily="2" charset="-122"/>
                <a:ea typeface="黑体" panose="02010609060101010101" pitchFamily="2" charset="-122"/>
                <a:sym typeface="Hoefler Text"/>
              </a:rPr>
              <a:t>－</a:t>
            </a:r>
            <a:endParaRPr kumimoji="0" lang="en-US" altLang="zh-CN" sz="1600" b="0" i="0" u="none" strike="noStrike" cap="none" spc="0" normalizeH="0" baseline="0" dirty="0" smtClean="0">
              <a:ln>
                <a:noFill/>
              </a:ln>
              <a:solidFill>
                <a:srgbClr val="002060"/>
              </a:solidFill>
              <a:effectLst/>
              <a:uFillTx/>
              <a:latin typeface="黑体" panose="02010609060101010101" pitchFamily="2" charset="-122"/>
              <a:ea typeface="黑体" panose="02010609060101010101" pitchFamily="2" charset="-122"/>
              <a:sym typeface="Hoefler Text"/>
            </a:endParaRPr>
          </a:p>
          <a:p>
            <a:pPr marL="0" marR="0" indent="0" algn="l" defTabSz="825500" rtl="0" fontAlgn="auto" latinLnBrk="0" hangingPunct="0">
              <a:spcBef>
                <a:spcPts val="0"/>
              </a:spcBef>
              <a:spcAft>
                <a:spcPts val="0"/>
              </a:spcAft>
              <a:buClrTx/>
              <a:buSzTx/>
              <a:buFontTx/>
              <a:buNone/>
            </a:pPr>
            <a:r>
              <a:rPr kumimoji="0" lang="en-US" altLang="zh-CN" sz="1600" b="0" i="0" u="none" strike="noStrike" cap="none" spc="0" normalizeH="0" baseline="0" dirty="0" smtClean="0">
                <a:ln>
                  <a:noFill/>
                </a:ln>
                <a:solidFill>
                  <a:srgbClr val="002060"/>
                </a:solidFill>
                <a:effectLst/>
                <a:uFillTx/>
                <a:latin typeface="黑体" panose="02010609060101010101" pitchFamily="2" charset="-122"/>
                <a:ea typeface="黑体" panose="02010609060101010101" pitchFamily="2" charset="-122"/>
                <a:sym typeface="Hoefler Text"/>
              </a:rPr>
              <a:t>4</a:t>
            </a:r>
          </a:p>
        </p:txBody>
      </p:sp>
      <p:sp>
        <p:nvSpPr>
          <p:cNvPr id="5" name="文本框 4"/>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grpSp>
        <p:nvGrpSpPr>
          <p:cNvPr id="6" name="组合 5"/>
          <p:cNvGrpSpPr/>
          <p:nvPr/>
        </p:nvGrpSpPr>
        <p:grpSpPr>
          <a:xfrm>
            <a:off x="2435711" y="1144809"/>
            <a:ext cx="614958" cy="267844"/>
            <a:chOff x="19176601" y="6014411"/>
            <a:chExt cx="1084022" cy="517209"/>
          </a:xfrm>
        </p:grpSpPr>
        <p:cxnSp>
          <p:nvCxnSpPr>
            <p:cNvPr id="7" name="直接连接符 6"/>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8" name="直接连接符 7"/>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9" name="直接连接符 8"/>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10" name="直接连接符 9"/>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nvGrpSpPr>
          <p:cNvPr id="58" name="组合 57"/>
          <p:cNvGrpSpPr/>
          <p:nvPr/>
        </p:nvGrpSpPr>
        <p:grpSpPr>
          <a:xfrm>
            <a:off x="4988560" y="789305"/>
            <a:ext cx="2152015" cy="857250"/>
            <a:chOff x="4876" y="689"/>
            <a:chExt cx="3389" cy="1350"/>
          </a:xfrm>
        </p:grpSpPr>
        <p:cxnSp>
          <p:nvCxnSpPr>
            <p:cNvPr id="59" name="直接连接符 58"/>
            <p:cNvCxnSpPr/>
            <p:nvPr/>
          </p:nvCxnSpPr>
          <p:spPr>
            <a:xfrm flipV="1">
              <a:off x="5968" y="1353"/>
              <a:ext cx="1324" cy="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60" name="文本框 59"/>
            <p:cNvSpPr txBox="1"/>
            <p:nvPr/>
          </p:nvSpPr>
          <p:spPr>
            <a:xfrm>
              <a:off x="5930" y="689"/>
              <a:ext cx="2335" cy="677"/>
            </a:xfrm>
            <a:prstGeom prst="rect">
              <a:avLst/>
            </a:prstGeom>
            <a:noFill/>
          </p:spPr>
          <p:txBody>
            <a:bodyPr wrap="square" rtlCol="0">
              <a:spAutoFit/>
            </a:bodyPr>
            <a:lstStyle/>
            <a:p>
              <a:r>
                <a:rPr lang="en-US" altLang="zh-CN" sz="2200" i="1">
                  <a:solidFill>
                    <a:srgbClr val="FF0000"/>
                  </a:solidFill>
                  <a:latin typeface="Times New Roman" panose="02020603050405020304" charset="0"/>
                  <a:cs typeface="Times New Roman" panose="02020603050405020304" charset="0"/>
                </a:rPr>
                <a:t>c</a:t>
              </a:r>
              <a:r>
                <a:rPr lang="en-US" altLang="zh-CN" sz="2200">
                  <a:solidFill>
                    <a:srgbClr val="FF0000"/>
                  </a:solidFill>
                  <a:latin typeface="Times New Roman" panose="02020603050405020304" charset="0"/>
                  <a:cs typeface="Times New Roman" panose="02020603050405020304" charset="0"/>
                </a:rPr>
                <a:t>(</a:t>
              </a:r>
              <a:r>
                <a:rPr lang="en-US" altLang="zh-CN" sz="2200" dirty="0" smtClean="0">
                  <a:solidFill>
                    <a:srgbClr val="FF0000"/>
                  </a:solidFill>
                  <a:latin typeface="Times New Roman" panose="02020603050405020304" charset="0"/>
                  <a:ea typeface="+mn-ea"/>
                  <a:cs typeface="Times New Roman" panose="02020603050405020304" charset="0"/>
                  <a:sym typeface="+mn-ea"/>
                </a:rPr>
                <a:t>CO</a:t>
              </a:r>
              <a:r>
                <a:rPr lang="en-US" altLang="zh-CN" sz="2200" baseline="-25000" dirty="0" smtClean="0">
                  <a:solidFill>
                    <a:srgbClr val="FF0000"/>
                  </a:solidFill>
                  <a:latin typeface="Times New Roman" panose="02020603050405020304" charset="0"/>
                  <a:ea typeface="+mn-ea"/>
                  <a:cs typeface="Times New Roman" panose="02020603050405020304" charset="0"/>
                  <a:sym typeface="+mn-ea"/>
                </a:rPr>
                <a:t>2</a:t>
              </a:r>
              <a:r>
                <a:rPr lang="en-US" altLang="zh-CN" sz="2200">
                  <a:solidFill>
                    <a:srgbClr val="FF0000"/>
                  </a:solidFill>
                  <a:latin typeface="Times New Roman" panose="02020603050405020304" charset="0"/>
                  <a:cs typeface="Times New Roman" panose="02020603050405020304" charset="0"/>
                </a:rPr>
                <a:t>)</a:t>
              </a:r>
              <a:endParaRPr lang="en-US" altLang="zh-CN" sz="22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61" name="文本框 60"/>
            <p:cNvSpPr txBox="1"/>
            <p:nvPr/>
          </p:nvSpPr>
          <p:spPr>
            <a:xfrm>
              <a:off x="5931" y="1362"/>
              <a:ext cx="1388" cy="677"/>
            </a:xfrm>
            <a:prstGeom prst="rect">
              <a:avLst/>
            </a:prstGeom>
            <a:noFill/>
          </p:spPr>
          <p:txBody>
            <a:bodyPr wrap="none" rtlCol="0">
              <a:spAutoFit/>
            </a:bodyPr>
            <a:lstStyle/>
            <a:p>
              <a:pPr algn="l"/>
              <a:r>
                <a:rPr lang="en-US" altLang="zh-CN" sz="2200" i="1">
                  <a:solidFill>
                    <a:srgbClr val="FF0000"/>
                  </a:solidFill>
                  <a:latin typeface="Times New Roman" panose="02020603050405020304" charset="0"/>
                  <a:cs typeface="Times New Roman" panose="02020603050405020304" charset="0"/>
                  <a:sym typeface="+mn-ea"/>
                </a:rPr>
                <a:t>c</a:t>
              </a:r>
              <a:r>
                <a:rPr lang="en-US" altLang="zh-CN" sz="2200">
                  <a:solidFill>
                    <a:srgbClr val="FF0000"/>
                  </a:solidFill>
                  <a:latin typeface="Times New Roman" panose="02020603050405020304" charset="0"/>
                  <a:cs typeface="Times New Roman" panose="02020603050405020304" charset="0"/>
                  <a:sym typeface="+mn-ea"/>
                </a:rPr>
                <a:t>(CO)</a:t>
              </a:r>
              <a:endParaRPr lang="en-US" altLang="zh-CN" sz="22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62" name="文本框 61"/>
            <p:cNvSpPr txBox="1"/>
            <p:nvPr/>
          </p:nvSpPr>
          <p:spPr>
            <a:xfrm>
              <a:off x="4876" y="1041"/>
              <a:ext cx="1813" cy="677"/>
            </a:xfrm>
            <a:prstGeom prst="rect">
              <a:avLst/>
            </a:prstGeom>
            <a:noFill/>
          </p:spPr>
          <p:txBody>
            <a:bodyPr wrap="square" rtlCol="0">
              <a:spAutoFit/>
            </a:bodyPr>
            <a:lstStyle/>
            <a:p>
              <a:r>
                <a:rPr lang="en-US" altLang="zh-CN" sz="2200" i="1">
                  <a:solidFill>
                    <a:srgbClr val="FF0000"/>
                  </a:solidFill>
                  <a:latin typeface="Times New Roman" panose="02020603050405020304" charset="0"/>
                  <a:cs typeface="Times New Roman" panose="02020603050405020304" charset="0"/>
                </a:rPr>
                <a:t>K</a:t>
              </a:r>
              <a:r>
                <a:rPr lang="en-US" altLang="zh-CN" sz="2200" baseline="-25000">
                  <a:solidFill>
                    <a:srgbClr val="FF0000"/>
                  </a:solidFill>
                  <a:latin typeface="Times New Roman" panose="02020603050405020304" charset="0"/>
                  <a:cs typeface="Times New Roman" panose="02020603050405020304" charset="0"/>
                </a:rPr>
                <a:t>1</a:t>
              </a:r>
              <a:r>
                <a:rPr lang="en-US" altLang="zh-CN" sz="2200" i="1">
                  <a:solidFill>
                    <a:srgbClr val="FF0000"/>
                  </a:solidFill>
                  <a:latin typeface="Times New Roman" panose="02020603050405020304" charset="0"/>
                  <a:cs typeface="Times New Roman" panose="02020603050405020304" charset="0"/>
                </a:rPr>
                <a:t> </a:t>
              </a:r>
              <a:r>
                <a:rPr lang="en-US" altLang="zh-CN" sz="2200">
                  <a:solidFill>
                    <a:srgbClr val="FF0000"/>
                  </a:solidFill>
                  <a:latin typeface="Times New Roman" panose="02020603050405020304" charset="0"/>
                  <a:ea typeface="Adobe 黑体 Std R" panose="020B0400000000000000" charset="-122"/>
                  <a:cs typeface="Times New Roman" panose="02020603050405020304" charset="0"/>
                </a:rPr>
                <a:t>=</a:t>
              </a:r>
              <a:endParaRPr lang="en-US" altLang="zh-CN" sz="2200">
                <a:solidFill>
                  <a:srgbClr val="FF0000"/>
                </a:solidFill>
                <a:latin typeface="Times New Roman" panose="02020603050405020304" charset="0"/>
                <a:ea typeface="宋体" panose="02010600030101010101" pitchFamily="2" charset="-122"/>
                <a:cs typeface="Times New Roman" panose="02020603050405020304" charset="0"/>
              </a:endParaRPr>
            </a:p>
          </p:txBody>
        </p:sp>
      </p:grpSp>
      <p:grpSp>
        <p:nvGrpSpPr>
          <p:cNvPr id="63" name="组合 62"/>
          <p:cNvGrpSpPr/>
          <p:nvPr/>
        </p:nvGrpSpPr>
        <p:grpSpPr>
          <a:xfrm>
            <a:off x="2242671" y="1904269"/>
            <a:ext cx="614958" cy="267844"/>
            <a:chOff x="19176601" y="6014411"/>
            <a:chExt cx="1084022" cy="517209"/>
          </a:xfrm>
        </p:grpSpPr>
        <p:cxnSp>
          <p:nvCxnSpPr>
            <p:cNvPr id="64" name="直接连接符 63"/>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65" name="直接连接符 64"/>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66" name="直接连接符 65"/>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67" name="直接连接符 66"/>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nvGrpSpPr>
          <p:cNvPr id="68" name="组合 67"/>
          <p:cNvGrpSpPr/>
          <p:nvPr/>
        </p:nvGrpSpPr>
        <p:grpSpPr>
          <a:xfrm>
            <a:off x="3019911" y="2711989"/>
            <a:ext cx="614958" cy="267844"/>
            <a:chOff x="19176601" y="6014411"/>
            <a:chExt cx="1084022" cy="517209"/>
          </a:xfrm>
        </p:grpSpPr>
        <p:cxnSp>
          <p:nvCxnSpPr>
            <p:cNvPr id="69" name="直接连接符 68"/>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70" name="直接连接符 69"/>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71" name="直接连接符 70"/>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72" name="直接连接符 71"/>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nvGrpSpPr>
          <p:cNvPr id="73" name="组合 72"/>
          <p:cNvGrpSpPr/>
          <p:nvPr/>
        </p:nvGrpSpPr>
        <p:grpSpPr>
          <a:xfrm>
            <a:off x="5009515" y="1624965"/>
            <a:ext cx="3312795" cy="859790"/>
            <a:chOff x="4901" y="710"/>
            <a:chExt cx="5217" cy="1354"/>
          </a:xfrm>
        </p:grpSpPr>
        <p:cxnSp>
          <p:nvCxnSpPr>
            <p:cNvPr id="74" name="直接连接符 73"/>
            <p:cNvCxnSpPr/>
            <p:nvPr/>
          </p:nvCxnSpPr>
          <p:spPr>
            <a:xfrm flipV="1">
              <a:off x="5968" y="1353"/>
              <a:ext cx="2886" cy="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75" name="文本框 74"/>
            <p:cNvSpPr txBox="1"/>
            <p:nvPr/>
          </p:nvSpPr>
          <p:spPr>
            <a:xfrm>
              <a:off x="6078" y="710"/>
              <a:ext cx="4040" cy="677"/>
            </a:xfrm>
            <a:prstGeom prst="rect">
              <a:avLst/>
            </a:prstGeom>
            <a:noFill/>
          </p:spPr>
          <p:txBody>
            <a:bodyPr wrap="square" rtlCol="0">
              <a:spAutoFit/>
            </a:bodyPr>
            <a:lstStyle/>
            <a:p>
              <a:r>
                <a:rPr lang="en-US" altLang="zh-CN" sz="2200" i="1">
                  <a:solidFill>
                    <a:srgbClr val="FF0000"/>
                  </a:solidFill>
                  <a:latin typeface="Times New Roman" panose="02020603050405020304" charset="0"/>
                  <a:cs typeface="Times New Roman" panose="02020603050405020304" charset="0"/>
                </a:rPr>
                <a:t>c</a:t>
              </a:r>
              <a:r>
                <a:rPr lang="en-US" altLang="zh-CN" sz="2200">
                  <a:solidFill>
                    <a:srgbClr val="FF0000"/>
                  </a:solidFill>
                  <a:latin typeface="Times New Roman" panose="02020603050405020304" charset="0"/>
                  <a:cs typeface="Times New Roman" panose="02020603050405020304" charset="0"/>
                </a:rPr>
                <a:t>(</a:t>
              </a:r>
              <a:r>
                <a:rPr lang="en-US" altLang="zh-CN" sz="2200" dirty="0" smtClean="0">
                  <a:solidFill>
                    <a:srgbClr val="FF0000"/>
                  </a:solidFill>
                  <a:latin typeface="Times New Roman" panose="02020603050405020304" charset="0"/>
                  <a:ea typeface="+mn-ea"/>
                  <a:cs typeface="Times New Roman" panose="02020603050405020304" charset="0"/>
                  <a:sym typeface="+mn-ea"/>
                </a:rPr>
                <a:t>CO</a:t>
              </a:r>
              <a:r>
                <a:rPr lang="en-US" altLang="zh-CN" sz="2200">
                  <a:solidFill>
                    <a:srgbClr val="FF0000"/>
                  </a:solidFill>
                  <a:latin typeface="Times New Roman" panose="02020603050405020304" charset="0"/>
                  <a:cs typeface="Times New Roman" panose="02020603050405020304" charset="0"/>
                </a:rPr>
                <a:t>)</a:t>
              </a:r>
              <a:r>
                <a:rPr lang="en-US" altLang="zh-CN" sz="2200">
                  <a:solidFill>
                    <a:srgbClr val="FF0000"/>
                  </a:solidFill>
                  <a:latin typeface="黑体" panose="02010609060101010101" pitchFamily="2" charset="-122"/>
                  <a:ea typeface="黑体" panose="02010609060101010101" pitchFamily="2" charset="-122"/>
                  <a:sym typeface="+mn-ea"/>
                </a:rPr>
                <a:t>·</a:t>
              </a:r>
              <a:r>
                <a:rPr lang="en-US" altLang="zh-CN" sz="2200" i="1">
                  <a:solidFill>
                    <a:srgbClr val="FF0000"/>
                  </a:solidFill>
                  <a:latin typeface="Times New Roman" panose="02020603050405020304" charset="0"/>
                  <a:cs typeface="Times New Roman" panose="02020603050405020304" charset="0"/>
                  <a:sym typeface="+mn-ea"/>
                </a:rPr>
                <a:t>c</a:t>
              </a:r>
              <a:r>
                <a:rPr lang="en-US" altLang="zh-CN" sz="2200">
                  <a:solidFill>
                    <a:srgbClr val="FF0000"/>
                  </a:solidFill>
                  <a:latin typeface="Times New Roman" panose="02020603050405020304" charset="0"/>
                  <a:cs typeface="Times New Roman" panose="02020603050405020304" charset="0"/>
                  <a:sym typeface="+mn-ea"/>
                </a:rPr>
                <a:t>(</a:t>
              </a:r>
              <a:r>
                <a:rPr lang="en-US" altLang="zh-CN" sz="2200" dirty="0" smtClean="0">
                  <a:solidFill>
                    <a:srgbClr val="FF0000"/>
                  </a:solidFill>
                  <a:latin typeface="Times New Roman" panose="02020603050405020304" charset="0"/>
                  <a:ea typeface="+mn-ea"/>
                  <a:cs typeface="Times New Roman" panose="02020603050405020304" charset="0"/>
                  <a:sym typeface="+mn-ea"/>
                </a:rPr>
                <a:t>H</a:t>
              </a:r>
              <a:r>
                <a:rPr lang="en-US" altLang="zh-CN" sz="2200" baseline="-25000" dirty="0" smtClean="0">
                  <a:solidFill>
                    <a:srgbClr val="FF0000"/>
                  </a:solidFill>
                  <a:latin typeface="Times New Roman" panose="02020603050405020304" charset="0"/>
                  <a:ea typeface="+mn-ea"/>
                  <a:cs typeface="Times New Roman" panose="02020603050405020304" charset="0"/>
                  <a:sym typeface="+mn-ea"/>
                </a:rPr>
                <a:t>2</a:t>
              </a:r>
              <a:r>
                <a:rPr lang="en-US" altLang="zh-CN" sz="2200">
                  <a:solidFill>
                    <a:srgbClr val="FF0000"/>
                  </a:solidFill>
                  <a:latin typeface="Times New Roman" panose="02020603050405020304" charset="0"/>
                  <a:cs typeface="Times New Roman" panose="02020603050405020304" charset="0"/>
                  <a:sym typeface="+mn-ea"/>
                </a:rPr>
                <a:t>)</a:t>
              </a:r>
              <a:endParaRPr lang="en-US" altLang="zh-CN" sz="22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6" name="文本框 75"/>
            <p:cNvSpPr txBox="1"/>
            <p:nvPr/>
          </p:nvSpPr>
          <p:spPr>
            <a:xfrm>
              <a:off x="6714" y="1387"/>
              <a:ext cx="1556" cy="677"/>
            </a:xfrm>
            <a:prstGeom prst="rect">
              <a:avLst/>
            </a:prstGeom>
            <a:noFill/>
          </p:spPr>
          <p:txBody>
            <a:bodyPr wrap="none" rtlCol="0">
              <a:spAutoFit/>
            </a:bodyPr>
            <a:lstStyle/>
            <a:p>
              <a:pPr algn="l"/>
              <a:r>
                <a:rPr lang="en-US" altLang="zh-CN" sz="2200" i="1">
                  <a:solidFill>
                    <a:srgbClr val="FF0000"/>
                  </a:solidFill>
                  <a:latin typeface="Times New Roman" panose="02020603050405020304" charset="0"/>
                  <a:cs typeface="Times New Roman" panose="02020603050405020304" charset="0"/>
                  <a:sym typeface="+mn-ea"/>
                </a:rPr>
                <a:t>c</a:t>
              </a:r>
              <a:r>
                <a:rPr lang="en-US" altLang="zh-CN" sz="2200">
                  <a:solidFill>
                    <a:srgbClr val="FF0000"/>
                  </a:solidFill>
                  <a:latin typeface="Times New Roman" panose="02020603050405020304" charset="0"/>
                  <a:cs typeface="Times New Roman" panose="02020603050405020304" charset="0"/>
                  <a:sym typeface="+mn-ea"/>
                </a:rPr>
                <a:t>(H</a:t>
              </a:r>
              <a:r>
                <a:rPr lang="en-US" altLang="zh-CN" sz="2200" baseline="-25000">
                  <a:solidFill>
                    <a:srgbClr val="FF0000"/>
                  </a:solidFill>
                  <a:latin typeface="Times New Roman" panose="02020603050405020304" charset="0"/>
                  <a:cs typeface="Times New Roman" panose="02020603050405020304" charset="0"/>
                  <a:sym typeface="+mn-ea"/>
                </a:rPr>
                <a:t>2</a:t>
              </a:r>
              <a:r>
                <a:rPr lang="en-US" altLang="zh-CN" sz="2200">
                  <a:solidFill>
                    <a:srgbClr val="FF0000"/>
                  </a:solidFill>
                  <a:latin typeface="Times New Roman" panose="02020603050405020304" charset="0"/>
                  <a:cs typeface="Times New Roman" panose="02020603050405020304" charset="0"/>
                  <a:sym typeface="+mn-ea"/>
                </a:rPr>
                <a:t>O)</a:t>
              </a:r>
              <a:endParaRPr lang="en-US" altLang="zh-CN" sz="22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7" name="文本框 76"/>
            <p:cNvSpPr txBox="1"/>
            <p:nvPr/>
          </p:nvSpPr>
          <p:spPr>
            <a:xfrm>
              <a:off x="4901" y="1031"/>
              <a:ext cx="1813" cy="677"/>
            </a:xfrm>
            <a:prstGeom prst="rect">
              <a:avLst/>
            </a:prstGeom>
            <a:noFill/>
          </p:spPr>
          <p:txBody>
            <a:bodyPr wrap="square" rtlCol="0">
              <a:spAutoFit/>
            </a:bodyPr>
            <a:lstStyle/>
            <a:p>
              <a:r>
                <a:rPr lang="en-US" altLang="zh-CN" sz="2200" i="1">
                  <a:solidFill>
                    <a:srgbClr val="FF0000"/>
                  </a:solidFill>
                  <a:latin typeface="Times New Roman" panose="02020603050405020304" charset="0"/>
                  <a:cs typeface="Times New Roman" panose="02020603050405020304" charset="0"/>
                </a:rPr>
                <a:t>K</a:t>
              </a:r>
              <a:r>
                <a:rPr lang="en-US" altLang="zh-CN" sz="2200" baseline="-25000">
                  <a:solidFill>
                    <a:srgbClr val="FF0000"/>
                  </a:solidFill>
                  <a:latin typeface="Times New Roman" panose="02020603050405020304" charset="0"/>
                  <a:cs typeface="Times New Roman" panose="02020603050405020304" charset="0"/>
                </a:rPr>
                <a:t>2</a:t>
              </a:r>
              <a:r>
                <a:rPr lang="en-US" altLang="zh-CN" sz="2200" i="1">
                  <a:solidFill>
                    <a:srgbClr val="FF0000"/>
                  </a:solidFill>
                  <a:latin typeface="Times New Roman" panose="02020603050405020304" charset="0"/>
                  <a:cs typeface="Times New Roman" panose="02020603050405020304" charset="0"/>
                </a:rPr>
                <a:t> </a:t>
              </a:r>
              <a:r>
                <a:rPr lang="en-US" altLang="zh-CN" sz="2200">
                  <a:solidFill>
                    <a:srgbClr val="FF0000"/>
                  </a:solidFill>
                  <a:latin typeface="Times New Roman" panose="02020603050405020304" charset="0"/>
                  <a:ea typeface="Adobe 黑体 Std R" panose="020B0400000000000000" charset="-122"/>
                  <a:cs typeface="Times New Roman" panose="02020603050405020304" charset="0"/>
                </a:rPr>
                <a:t>=</a:t>
              </a:r>
              <a:endParaRPr lang="en-US" altLang="zh-CN" sz="2200">
                <a:solidFill>
                  <a:srgbClr val="FF0000"/>
                </a:solidFill>
                <a:latin typeface="Times New Roman" panose="02020603050405020304" charset="0"/>
                <a:ea typeface="宋体" panose="02010600030101010101" pitchFamily="2" charset="-122"/>
                <a:cs typeface="Times New Roman" panose="02020603050405020304" charset="0"/>
              </a:endParaRPr>
            </a:p>
          </p:txBody>
        </p:sp>
      </p:grpSp>
      <p:grpSp>
        <p:nvGrpSpPr>
          <p:cNvPr id="85" name="组合 84"/>
          <p:cNvGrpSpPr/>
          <p:nvPr/>
        </p:nvGrpSpPr>
        <p:grpSpPr>
          <a:xfrm>
            <a:off x="5017135" y="2926715"/>
            <a:ext cx="3319780" cy="999490"/>
            <a:chOff x="4901" y="571"/>
            <a:chExt cx="5228" cy="1574"/>
          </a:xfrm>
        </p:grpSpPr>
        <p:grpSp>
          <p:nvGrpSpPr>
            <p:cNvPr id="78" name="组合 77"/>
            <p:cNvGrpSpPr/>
            <p:nvPr/>
          </p:nvGrpSpPr>
          <p:grpSpPr>
            <a:xfrm>
              <a:off x="4901" y="732"/>
              <a:ext cx="5229" cy="1343"/>
              <a:chOff x="4901" y="732"/>
              <a:chExt cx="5229" cy="1343"/>
            </a:xfrm>
          </p:grpSpPr>
          <p:cxnSp>
            <p:nvCxnSpPr>
              <p:cNvPr id="79" name="直接连接符 78"/>
              <p:cNvCxnSpPr/>
              <p:nvPr/>
            </p:nvCxnSpPr>
            <p:spPr>
              <a:xfrm flipV="1">
                <a:off x="5968" y="1353"/>
                <a:ext cx="3838" cy="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80" name="文本框 79"/>
              <p:cNvSpPr txBox="1"/>
              <p:nvPr/>
            </p:nvSpPr>
            <p:spPr>
              <a:xfrm>
                <a:off x="6090" y="732"/>
                <a:ext cx="4040" cy="677"/>
              </a:xfrm>
              <a:prstGeom prst="rect">
                <a:avLst/>
              </a:prstGeom>
              <a:noFill/>
            </p:spPr>
            <p:txBody>
              <a:bodyPr wrap="square" rtlCol="0">
                <a:spAutoFit/>
              </a:bodyPr>
              <a:lstStyle/>
              <a:p>
                <a:r>
                  <a:rPr lang="en-US" altLang="zh-CN" sz="2200" i="1">
                    <a:solidFill>
                      <a:srgbClr val="FF0000"/>
                    </a:solidFill>
                    <a:latin typeface="Times New Roman" panose="02020603050405020304" charset="0"/>
                    <a:cs typeface="Times New Roman" panose="02020603050405020304" charset="0"/>
                  </a:rPr>
                  <a:t>c</a:t>
                </a:r>
                <a:r>
                  <a:rPr lang="en-US" altLang="zh-CN" sz="2200" baseline="30000">
                    <a:solidFill>
                      <a:srgbClr val="FF0000"/>
                    </a:solidFill>
                    <a:latin typeface="Times New Roman" panose="02020603050405020304" charset="0"/>
                    <a:cs typeface="Times New Roman" panose="02020603050405020304" charset="0"/>
                  </a:rPr>
                  <a:t>2</a:t>
                </a:r>
                <a:r>
                  <a:rPr lang="en-US" altLang="zh-CN" sz="2200">
                    <a:solidFill>
                      <a:srgbClr val="FF0000"/>
                    </a:solidFill>
                    <a:latin typeface="Times New Roman" panose="02020603050405020304" charset="0"/>
                    <a:cs typeface="Times New Roman" panose="02020603050405020304" charset="0"/>
                  </a:rPr>
                  <a:t>(</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CrO   </a:t>
                </a:r>
                <a:r>
                  <a:rPr lang="en-US" altLang="zh-CN" sz="2200">
                    <a:solidFill>
                      <a:srgbClr val="FF0000"/>
                    </a:solidFill>
                    <a:latin typeface="Times New Roman" panose="02020603050405020304" charset="0"/>
                    <a:cs typeface="Times New Roman" panose="02020603050405020304" charset="0"/>
                  </a:rPr>
                  <a:t>)</a:t>
                </a:r>
                <a:r>
                  <a:rPr lang="en-US" altLang="zh-CN" sz="2200">
                    <a:solidFill>
                      <a:srgbClr val="FF0000"/>
                    </a:solidFill>
                    <a:latin typeface="黑体" panose="02010609060101010101" pitchFamily="2" charset="-122"/>
                    <a:ea typeface="黑体" panose="02010609060101010101" pitchFamily="2" charset="-122"/>
                    <a:sym typeface="+mn-ea"/>
                  </a:rPr>
                  <a:t>·</a:t>
                </a:r>
                <a:r>
                  <a:rPr lang="en-US" altLang="zh-CN" sz="2200" i="1">
                    <a:solidFill>
                      <a:srgbClr val="FF0000"/>
                    </a:solidFill>
                    <a:latin typeface="Times New Roman" panose="02020603050405020304" charset="0"/>
                    <a:cs typeface="Times New Roman" panose="02020603050405020304" charset="0"/>
                    <a:sym typeface="+mn-ea"/>
                  </a:rPr>
                  <a:t>c</a:t>
                </a:r>
                <a:r>
                  <a:rPr lang="en-US" altLang="zh-CN" sz="2200" baseline="30000">
                    <a:solidFill>
                      <a:srgbClr val="FF0000"/>
                    </a:solidFill>
                    <a:latin typeface="Times New Roman" panose="02020603050405020304" charset="0"/>
                    <a:cs typeface="Times New Roman" panose="02020603050405020304" charset="0"/>
                    <a:sym typeface="+mn-ea"/>
                  </a:rPr>
                  <a:t>2</a:t>
                </a:r>
                <a:r>
                  <a:rPr lang="en-US" altLang="zh-CN" sz="2200">
                    <a:solidFill>
                      <a:srgbClr val="FF0000"/>
                    </a:solidFill>
                    <a:latin typeface="Times New Roman" panose="02020603050405020304" charset="0"/>
                    <a:cs typeface="Times New Roman" panose="02020603050405020304" charset="0"/>
                    <a:sym typeface="+mn-ea"/>
                  </a:rPr>
                  <a:t>(</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H</a:t>
                </a:r>
                <a:r>
                  <a:rPr kumimoji="1" lang="zh-CN" altLang="en-US" sz="2200" baseline="30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a:t>
                </a:r>
                <a:r>
                  <a:rPr lang="en-US" altLang="zh-CN" sz="2200">
                    <a:solidFill>
                      <a:srgbClr val="FF0000"/>
                    </a:solidFill>
                    <a:latin typeface="Times New Roman" panose="02020603050405020304" charset="0"/>
                    <a:cs typeface="Times New Roman" panose="02020603050405020304" charset="0"/>
                    <a:sym typeface="+mn-ea"/>
                  </a:rPr>
                  <a:t>)</a:t>
                </a:r>
                <a:endParaRPr lang="en-US" altLang="zh-CN" sz="22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81" name="文本框 80"/>
              <p:cNvSpPr txBox="1"/>
              <p:nvPr/>
            </p:nvSpPr>
            <p:spPr>
              <a:xfrm>
                <a:off x="6458" y="1398"/>
                <a:ext cx="2008" cy="677"/>
              </a:xfrm>
              <a:prstGeom prst="rect">
                <a:avLst/>
              </a:prstGeom>
              <a:noFill/>
            </p:spPr>
            <p:txBody>
              <a:bodyPr wrap="none" rtlCol="0">
                <a:spAutoFit/>
              </a:bodyPr>
              <a:lstStyle/>
              <a:p>
                <a:pPr algn="l"/>
                <a:r>
                  <a:rPr lang="en-US" altLang="zh-CN" sz="2200" i="1">
                    <a:solidFill>
                      <a:srgbClr val="FF0000"/>
                    </a:solidFill>
                    <a:latin typeface="Times New Roman" panose="02020603050405020304" charset="0"/>
                    <a:cs typeface="Times New Roman" panose="02020603050405020304" charset="0"/>
                    <a:sym typeface="+mn-ea"/>
                  </a:rPr>
                  <a:t>c</a:t>
                </a:r>
                <a:r>
                  <a:rPr lang="en-US" altLang="zh-CN" sz="2200">
                    <a:solidFill>
                      <a:srgbClr val="FF0000"/>
                    </a:solidFill>
                    <a:latin typeface="Times New Roman" panose="02020603050405020304" charset="0"/>
                    <a:cs typeface="Times New Roman" panose="02020603050405020304" charset="0"/>
                    <a:sym typeface="+mn-ea"/>
                  </a:rPr>
                  <a:t>(</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Cr</a:t>
                </a:r>
                <a:r>
                  <a:rPr kumimoji="1" lang="en-US" altLang="zh-CN" sz="2200" baseline="-30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2</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O   </a:t>
                </a:r>
                <a:r>
                  <a:rPr lang="en-US" altLang="zh-CN" sz="2200">
                    <a:solidFill>
                      <a:srgbClr val="FF0000"/>
                    </a:solidFill>
                    <a:latin typeface="Times New Roman" panose="02020603050405020304" charset="0"/>
                    <a:cs typeface="Times New Roman" panose="02020603050405020304" charset="0"/>
                    <a:sym typeface="+mn-ea"/>
                  </a:rPr>
                  <a:t>)</a:t>
                </a:r>
                <a:endParaRPr lang="en-US" altLang="zh-CN" sz="2200">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
            <p:nvSpPr>
              <p:cNvPr id="82" name="文本框 81"/>
              <p:cNvSpPr txBox="1"/>
              <p:nvPr/>
            </p:nvSpPr>
            <p:spPr>
              <a:xfrm>
                <a:off x="4901" y="1031"/>
                <a:ext cx="1813" cy="677"/>
              </a:xfrm>
              <a:prstGeom prst="rect">
                <a:avLst/>
              </a:prstGeom>
              <a:noFill/>
            </p:spPr>
            <p:txBody>
              <a:bodyPr wrap="square" rtlCol="0">
                <a:spAutoFit/>
              </a:bodyPr>
              <a:lstStyle/>
              <a:p>
                <a:r>
                  <a:rPr lang="en-US" altLang="zh-CN" sz="2200" i="1">
                    <a:solidFill>
                      <a:srgbClr val="FF0000"/>
                    </a:solidFill>
                    <a:latin typeface="Times New Roman" panose="02020603050405020304" charset="0"/>
                    <a:cs typeface="Times New Roman" panose="02020603050405020304" charset="0"/>
                  </a:rPr>
                  <a:t>K</a:t>
                </a:r>
                <a:r>
                  <a:rPr lang="en-US" altLang="zh-CN" sz="2200" baseline="-25000">
                    <a:solidFill>
                      <a:srgbClr val="FF0000"/>
                    </a:solidFill>
                    <a:latin typeface="Times New Roman" panose="02020603050405020304" charset="0"/>
                    <a:cs typeface="Times New Roman" panose="02020603050405020304" charset="0"/>
                  </a:rPr>
                  <a:t>3</a:t>
                </a:r>
                <a:r>
                  <a:rPr lang="en-US" altLang="zh-CN" sz="2200" i="1">
                    <a:solidFill>
                      <a:srgbClr val="FF0000"/>
                    </a:solidFill>
                    <a:latin typeface="Times New Roman" panose="02020603050405020304" charset="0"/>
                    <a:cs typeface="Times New Roman" panose="02020603050405020304" charset="0"/>
                  </a:rPr>
                  <a:t> </a:t>
                </a:r>
                <a:r>
                  <a:rPr lang="en-US" altLang="zh-CN" sz="2200">
                    <a:solidFill>
                      <a:srgbClr val="FF0000"/>
                    </a:solidFill>
                    <a:latin typeface="Times New Roman" panose="02020603050405020304" charset="0"/>
                    <a:ea typeface="Adobe 黑体 Std R" panose="020B0400000000000000" charset="-122"/>
                    <a:cs typeface="Times New Roman" panose="02020603050405020304" charset="0"/>
                  </a:rPr>
                  <a:t>=</a:t>
                </a:r>
                <a:endParaRPr lang="en-US" altLang="zh-CN" sz="2200">
                  <a:solidFill>
                    <a:srgbClr val="FF0000"/>
                  </a:solidFill>
                  <a:latin typeface="Times New Roman" panose="02020603050405020304" charset="0"/>
                  <a:ea typeface="宋体" panose="02010600030101010101" pitchFamily="2" charset="-122"/>
                  <a:cs typeface="Times New Roman" panose="02020603050405020304" charset="0"/>
                </a:endParaRPr>
              </a:p>
            </p:txBody>
          </p:sp>
        </p:grpSp>
        <p:sp>
          <p:nvSpPr>
            <p:cNvPr id="83" name="TextBox 53"/>
            <p:cNvSpPr txBox="1"/>
            <p:nvPr/>
          </p:nvSpPr>
          <p:spPr>
            <a:xfrm>
              <a:off x="7461" y="571"/>
              <a:ext cx="1192" cy="8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pPr>
              <a:r>
                <a:rPr kumimoji="0" lang="en-US" altLang="zh-CN" sz="1400" b="0" i="0" u="none" strike="noStrike" cap="none" spc="0" normalizeH="0" baseline="0" dirty="0" smtClean="0">
                  <a:ln>
                    <a:noFill/>
                  </a:ln>
                  <a:solidFill>
                    <a:srgbClr val="FF0000"/>
                  </a:solidFill>
                  <a:effectLst/>
                  <a:uFillTx/>
                  <a:latin typeface="黑体" panose="02010609060101010101" pitchFamily="2" charset="-122"/>
                  <a:ea typeface="黑体" panose="02010609060101010101" pitchFamily="2" charset="-122"/>
                  <a:sym typeface="Hoefler Text"/>
                </a:rPr>
                <a:t>2</a:t>
              </a:r>
              <a:r>
                <a:rPr kumimoji="0" lang="zh-CN" altLang="en-US" sz="1400" b="0" i="0" u="none" strike="noStrike" cap="none" spc="0" normalizeH="0" baseline="0" dirty="0" smtClean="0">
                  <a:ln>
                    <a:noFill/>
                  </a:ln>
                  <a:solidFill>
                    <a:srgbClr val="FF0000"/>
                  </a:solidFill>
                  <a:effectLst/>
                  <a:uFillTx/>
                  <a:latin typeface="黑体" panose="02010609060101010101" pitchFamily="2" charset="-122"/>
                  <a:ea typeface="黑体" panose="02010609060101010101" pitchFamily="2" charset="-122"/>
                  <a:sym typeface="Hoefler Text"/>
                </a:rPr>
                <a:t>－</a:t>
              </a:r>
              <a:endParaRPr kumimoji="0" lang="en-US" altLang="zh-CN" sz="1400" b="0" i="0" u="none" strike="noStrike" cap="none" spc="0" normalizeH="0" baseline="0" dirty="0" smtClean="0">
                <a:ln>
                  <a:noFill/>
                </a:ln>
                <a:solidFill>
                  <a:srgbClr val="FF0000"/>
                </a:solidFill>
                <a:effectLst/>
                <a:uFillTx/>
                <a:latin typeface="黑体" panose="02010609060101010101" pitchFamily="2" charset="-122"/>
                <a:ea typeface="黑体" panose="02010609060101010101" pitchFamily="2" charset="-122"/>
                <a:sym typeface="Hoefler Text"/>
              </a:endParaRPr>
            </a:p>
            <a:p>
              <a:pPr marL="0" marR="0" indent="0" algn="l" defTabSz="825500" rtl="0" fontAlgn="auto" latinLnBrk="0" hangingPunct="0">
                <a:spcBef>
                  <a:spcPts val="0"/>
                </a:spcBef>
                <a:spcAft>
                  <a:spcPts val="0"/>
                </a:spcAft>
                <a:buClrTx/>
                <a:buSzTx/>
                <a:buFontTx/>
                <a:buNone/>
              </a:pPr>
              <a:r>
                <a:rPr kumimoji="0" lang="en-US" altLang="zh-CN" sz="1400" b="0" i="0" u="none" strike="noStrike" cap="none" spc="0" normalizeH="0" baseline="0" dirty="0" smtClean="0">
                  <a:ln>
                    <a:noFill/>
                  </a:ln>
                  <a:solidFill>
                    <a:srgbClr val="FF0000"/>
                  </a:solidFill>
                  <a:effectLst/>
                  <a:uFillTx/>
                  <a:latin typeface="黑体" panose="02010609060101010101" pitchFamily="2" charset="-122"/>
                  <a:ea typeface="黑体" panose="02010609060101010101" pitchFamily="2" charset="-122"/>
                  <a:sym typeface="Hoefler Text"/>
                </a:rPr>
                <a:t>4</a:t>
              </a:r>
            </a:p>
          </p:txBody>
        </p:sp>
        <p:sp>
          <p:nvSpPr>
            <p:cNvPr id="84" name="TextBox 52"/>
            <p:cNvSpPr txBox="1"/>
            <p:nvPr/>
          </p:nvSpPr>
          <p:spPr>
            <a:xfrm>
              <a:off x="7787" y="1307"/>
              <a:ext cx="1192" cy="8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pPr>
              <a:r>
                <a:rPr kumimoji="0" lang="en-US" altLang="zh-CN" sz="1400" b="0" i="0" u="none" strike="noStrike" cap="none" spc="0" normalizeH="0" baseline="0" dirty="0" smtClean="0">
                  <a:ln>
                    <a:noFill/>
                  </a:ln>
                  <a:solidFill>
                    <a:srgbClr val="FF0000"/>
                  </a:solidFill>
                  <a:effectLst/>
                  <a:uFillTx/>
                  <a:latin typeface="黑体" panose="02010609060101010101" pitchFamily="2" charset="-122"/>
                  <a:ea typeface="黑体" panose="02010609060101010101" pitchFamily="2" charset="-122"/>
                  <a:sym typeface="Hoefler Text"/>
                </a:rPr>
                <a:t>2</a:t>
              </a:r>
              <a:r>
                <a:rPr kumimoji="0" lang="zh-CN" altLang="en-US" sz="1400" b="0" i="0" u="none" strike="noStrike" cap="none" spc="0" normalizeH="0" baseline="0" dirty="0" smtClean="0">
                  <a:ln>
                    <a:noFill/>
                  </a:ln>
                  <a:solidFill>
                    <a:srgbClr val="FF0000"/>
                  </a:solidFill>
                  <a:effectLst/>
                  <a:uFillTx/>
                  <a:latin typeface="黑体" panose="02010609060101010101" pitchFamily="2" charset="-122"/>
                  <a:ea typeface="黑体" panose="02010609060101010101" pitchFamily="2" charset="-122"/>
                  <a:sym typeface="Hoefler Text"/>
                </a:rPr>
                <a:t>－</a:t>
              </a:r>
              <a:endParaRPr kumimoji="0" lang="en-US" altLang="zh-CN" sz="1400" b="0" i="0" u="none" strike="noStrike" cap="none" spc="0" normalizeH="0" baseline="0" dirty="0" smtClean="0">
                <a:ln>
                  <a:noFill/>
                </a:ln>
                <a:solidFill>
                  <a:srgbClr val="FF0000"/>
                </a:solidFill>
                <a:effectLst/>
                <a:uFillTx/>
                <a:latin typeface="黑体" panose="02010609060101010101" pitchFamily="2" charset="-122"/>
                <a:ea typeface="黑体" panose="02010609060101010101" pitchFamily="2" charset="-122"/>
                <a:sym typeface="Hoefler Text"/>
              </a:endParaRPr>
            </a:p>
            <a:p>
              <a:pPr marL="0" marR="0" indent="0" algn="l" defTabSz="825500" rtl="0" fontAlgn="auto" latinLnBrk="0" hangingPunct="0">
                <a:spcBef>
                  <a:spcPts val="0"/>
                </a:spcBef>
                <a:spcAft>
                  <a:spcPts val="0"/>
                </a:spcAft>
                <a:buClrTx/>
                <a:buSzTx/>
                <a:buFontTx/>
                <a:buNone/>
              </a:pPr>
              <a:r>
                <a:rPr lang="en-US" altLang="zh-CN" sz="1400" i="0" dirty="0" smtClean="0">
                  <a:solidFill>
                    <a:srgbClr val="FF0000"/>
                  </a:solidFill>
                  <a:effectLst/>
                  <a:latin typeface="黑体" panose="02010609060101010101" pitchFamily="2" charset="-122"/>
                  <a:ea typeface="黑体" panose="02010609060101010101" pitchFamily="2" charset="-122"/>
                </a:rPr>
                <a:t>7  </a:t>
              </a:r>
              <a:endParaRPr kumimoji="0" lang="en-US" altLang="zh-CN" sz="1400" b="0" i="0" u="none" strike="noStrike" cap="none" spc="0" normalizeH="0" baseline="0" dirty="0" smtClean="0">
                <a:ln>
                  <a:noFill/>
                </a:ln>
                <a:solidFill>
                  <a:srgbClr val="FF0000"/>
                </a:solidFill>
                <a:effectLst/>
                <a:uFillTx/>
                <a:latin typeface="黑体" panose="02010609060101010101" pitchFamily="2" charset="-122"/>
                <a:ea typeface="黑体" panose="02010609060101010101" pitchFamily="2" charset="-122"/>
                <a:sym typeface="Hoefler Text"/>
              </a:endParaRPr>
            </a:p>
          </p:txBody>
        </p:sp>
      </p:grpSp>
      <p:sp>
        <p:nvSpPr>
          <p:cNvPr id="89" name="文本框 88"/>
          <p:cNvSpPr txBox="1"/>
          <p:nvPr/>
        </p:nvSpPr>
        <p:spPr>
          <a:xfrm>
            <a:off x="140970" y="3837940"/>
            <a:ext cx="7573645" cy="429895"/>
          </a:xfrm>
          <a:prstGeom prst="rect">
            <a:avLst/>
          </a:prstGeom>
          <a:noFill/>
        </p:spPr>
        <p:txBody>
          <a:bodyPr wrap="square" rtlCol="0">
            <a:spAutoFit/>
          </a:bodyPr>
          <a:lstStyle/>
          <a:p>
            <a:r>
              <a:rPr lang="zh-CN" altLang="en-US" sz="2200" dirty="0">
                <a:solidFill>
                  <a:srgbClr val="002060"/>
                </a:solidFill>
                <a:latin typeface="Times New Roman" panose="02020603050405020304" charset="0"/>
                <a:cs typeface="Times New Roman" panose="02020603050405020304" charset="0"/>
              </a:rPr>
              <a:t>④ </a:t>
            </a:r>
            <a:r>
              <a:rPr lang="en-US" altLang="zh-CN" sz="2200" dirty="0">
                <a:solidFill>
                  <a:srgbClr val="002060"/>
                </a:solidFill>
                <a:latin typeface="Times New Roman" panose="02020603050405020304" charset="0"/>
                <a:cs typeface="Times New Roman" panose="02020603050405020304" charset="0"/>
              </a:rPr>
              <a:t>CH</a:t>
            </a:r>
            <a:r>
              <a:rPr lang="en-US" altLang="zh-CN" sz="2200" baseline="-25000" dirty="0">
                <a:solidFill>
                  <a:srgbClr val="002060"/>
                </a:solidFill>
                <a:latin typeface="Times New Roman" panose="02020603050405020304" charset="0"/>
                <a:cs typeface="Times New Roman" panose="02020603050405020304" charset="0"/>
              </a:rPr>
              <a:t>3</a:t>
            </a:r>
            <a:r>
              <a:rPr lang="en-US" altLang="zh-CN" sz="2200" dirty="0">
                <a:solidFill>
                  <a:srgbClr val="002060"/>
                </a:solidFill>
                <a:latin typeface="Times New Roman" panose="02020603050405020304" charset="0"/>
                <a:cs typeface="Times New Roman" panose="02020603050405020304" charset="0"/>
              </a:rPr>
              <a:t>COOH</a:t>
            </a:r>
            <a:r>
              <a:rPr lang="zh-CN" altLang="en-US"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a:t>
            </a: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CH</a:t>
            </a:r>
            <a:r>
              <a:rPr lang="en-US" altLang="zh-CN" sz="2200" baseline="-250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3</a:t>
            </a: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CH</a:t>
            </a:r>
            <a:r>
              <a:rPr lang="en-US" altLang="zh-CN" sz="2200" baseline="-250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2</a:t>
            </a: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OH           CH</a:t>
            </a:r>
            <a:r>
              <a:rPr lang="en-US" altLang="zh-CN" sz="2200" baseline="-250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3</a:t>
            </a: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COOCH</a:t>
            </a:r>
            <a:r>
              <a:rPr lang="en-US" altLang="zh-CN" sz="2200" baseline="-250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2</a:t>
            </a: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CH</a:t>
            </a:r>
            <a:r>
              <a:rPr lang="en-US" altLang="zh-CN" sz="2200" baseline="-250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3</a:t>
            </a:r>
            <a:r>
              <a:rPr lang="zh-CN" altLang="en-US"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a:t>
            </a: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H</a:t>
            </a:r>
            <a:r>
              <a:rPr lang="en-US" altLang="zh-CN" sz="2200" baseline="-250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2</a:t>
            </a: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sym typeface="+mn-ea"/>
              </a:rPr>
              <a:t>O</a:t>
            </a:r>
          </a:p>
        </p:txBody>
      </p:sp>
      <p:grpSp>
        <p:nvGrpSpPr>
          <p:cNvPr id="90" name="组合 89"/>
          <p:cNvGrpSpPr/>
          <p:nvPr/>
        </p:nvGrpSpPr>
        <p:grpSpPr>
          <a:xfrm>
            <a:off x="3597126" y="3926744"/>
            <a:ext cx="614958" cy="267844"/>
            <a:chOff x="19176601" y="6014411"/>
            <a:chExt cx="1084022" cy="517209"/>
          </a:xfrm>
        </p:grpSpPr>
        <p:cxnSp>
          <p:nvCxnSpPr>
            <p:cNvPr id="91" name="直接连接符 9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92" name="直接连接符 9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93" name="直接连接符 9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94" name="直接连接符 9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nvGrpSpPr>
          <p:cNvPr id="95" name="组合 94"/>
          <p:cNvGrpSpPr/>
          <p:nvPr/>
        </p:nvGrpSpPr>
        <p:grpSpPr>
          <a:xfrm>
            <a:off x="3672863" y="4267835"/>
            <a:ext cx="4809387" cy="861060"/>
            <a:chOff x="5111" y="680"/>
            <a:chExt cx="5700" cy="1356"/>
          </a:xfrm>
        </p:grpSpPr>
        <p:cxnSp>
          <p:nvCxnSpPr>
            <p:cNvPr id="96" name="直接连接符 95"/>
            <p:cNvCxnSpPr/>
            <p:nvPr/>
          </p:nvCxnSpPr>
          <p:spPr>
            <a:xfrm flipV="1">
              <a:off x="5968" y="1353"/>
              <a:ext cx="3838" cy="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97" name="文本框 96"/>
            <p:cNvSpPr txBox="1"/>
            <p:nvPr/>
          </p:nvSpPr>
          <p:spPr>
            <a:xfrm>
              <a:off x="5890" y="680"/>
              <a:ext cx="4921" cy="677"/>
            </a:xfrm>
            <a:prstGeom prst="rect">
              <a:avLst/>
            </a:prstGeom>
            <a:noFill/>
          </p:spPr>
          <p:txBody>
            <a:bodyPr wrap="square" rtlCol="0">
              <a:spAutoFit/>
            </a:bodyPr>
            <a:lstStyle/>
            <a:p>
              <a:r>
                <a:rPr lang="en-US" altLang="zh-CN" sz="2200" i="1">
                  <a:solidFill>
                    <a:srgbClr val="FF0000"/>
                  </a:solidFill>
                  <a:latin typeface="Times New Roman" panose="02020603050405020304" charset="0"/>
                  <a:cs typeface="Times New Roman" panose="02020603050405020304" charset="0"/>
                </a:rPr>
                <a:t>c</a:t>
              </a:r>
              <a:r>
                <a:rPr lang="en-US" altLang="zh-CN" sz="2200">
                  <a:solidFill>
                    <a:srgbClr val="FF0000"/>
                  </a:solidFill>
                  <a:latin typeface="Times New Roman" panose="02020603050405020304" charset="0"/>
                  <a:cs typeface="Times New Roman" panose="02020603050405020304" charset="0"/>
                </a:rPr>
                <a:t>(</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CH</a:t>
              </a:r>
              <a:r>
                <a:rPr kumimoji="1" lang="en-US" altLang="zh-CN" sz="2200" baseline="-25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3</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COOC</a:t>
              </a:r>
              <a:r>
                <a:rPr kumimoji="1" lang="en-US" altLang="zh-CN" sz="2200" baseline="-25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2</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H</a:t>
              </a:r>
              <a:r>
                <a:rPr kumimoji="1" lang="en-US" altLang="zh-CN" sz="2200" baseline="-25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5</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   </a:t>
              </a:r>
              <a:r>
                <a:rPr lang="en-US" altLang="zh-CN" sz="2200">
                  <a:solidFill>
                    <a:srgbClr val="FF0000"/>
                  </a:solidFill>
                  <a:latin typeface="Times New Roman" panose="02020603050405020304" charset="0"/>
                  <a:cs typeface="Times New Roman" panose="02020603050405020304" charset="0"/>
                </a:rPr>
                <a:t>)</a:t>
              </a:r>
              <a:r>
                <a:rPr lang="en-US" altLang="zh-CN" sz="2200">
                  <a:solidFill>
                    <a:srgbClr val="FF0000"/>
                  </a:solidFill>
                  <a:latin typeface="黑体" panose="02010609060101010101" pitchFamily="2" charset="-122"/>
                  <a:ea typeface="黑体" panose="02010609060101010101" pitchFamily="2" charset="-122"/>
                  <a:sym typeface="+mn-ea"/>
                </a:rPr>
                <a:t>·</a:t>
              </a:r>
              <a:r>
                <a:rPr lang="en-US" altLang="zh-CN" sz="2200" i="1">
                  <a:solidFill>
                    <a:srgbClr val="FF0000"/>
                  </a:solidFill>
                  <a:latin typeface="Times New Roman" panose="02020603050405020304" charset="0"/>
                  <a:cs typeface="Times New Roman" panose="02020603050405020304" charset="0"/>
                  <a:sym typeface="+mn-ea"/>
                </a:rPr>
                <a:t>c</a:t>
              </a:r>
              <a:r>
                <a:rPr lang="en-US" altLang="zh-CN" sz="2200">
                  <a:solidFill>
                    <a:srgbClr val="FF0000"/>
                  </a:solidFill>
                  <a:latin typeface="Times New Roman" panose="02020603050405020304" charset="0"/>
                  <a:cs typeface="Times New Roman" panose="02020603050405020304" charset="0"/>
                  <a:sym typeface="+mn-ea"/>
                </a:rPr>
                <a:t>(</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H</a:t>
              </a:r>
              <a:r>
                <a:rPr kumimoji="1" lang="en-US" altLang="zh-CN" sz="2200" baseline="-25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2</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O</a:t>
              </a:r>
              <a:r>
                <a:rPr lang="en-US" altLang="zh-CN" sz="2200">
                  <a:solidFill>
                    <a:srgbClr val="FF0000"/>
                  </a:solidFill>
                  <a:latin typeface="Times New Roman" panose="02020603050405020304" charset="0"/>
                  <a:cs typeface="Times New Roman" panose="02020603050405020304" charset="0"/>
                  <a:sym typeface="+mn-ea"/>
                </a:rPr>
                <a:t>)</a:t>
              </a:r>
              <a:endParaRPr lang="en-US" altLang="zh-CN" sz="2200">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98" name="文本框 97"/>
            <p:cNvSpPr txBox="1"/>
            <p:nvPr/>
          </p:nvSpPr>
          <p:spPr>
            <a:xfrm>
              <a:off x="5878" y="1359"/>
              <a:ext cx="4086" cy="677"/>
            </a:xfrm>
            <a:prstGeom prst="rect">
              <a:avLst/>
            </a:prstGeom>
            <a:noFill/>
          </p:spPr>
          <p:txBody>
            <a:bodyPr wrap="square" rtlCol="0">
              <a:spAutoFit/>
            </a:bodyPr>
            <a:lstStyle/>
            <a:p>
              <a:pPr algn="l"/>
              <a:r>
                <a:rPr lang="en-US" altLang="zh-CN" sz="2200" i="1">
                  <a:solidFill>
                    <a:srgbClr val="FF0000"/>
                  </a:solidFill>
                  <a:latin typeface="Times New Roman" panose="02020603050405020304" charset="0"/>
                  <a:cs typeface="Times New Roman" panose="02020603050405020304" charset="0"/>
                  <a:sym typeface="+mn-ea"/>
                </a:rPr>
                <a:t>c</a:t>
              </a:r>
              <a:r>
                <a:rPr lang="en-US" altLang="zh-CN" sz="2200">
                  <a:solidFill>
                    <a:srgbClr val="FF0000"/>
                  </a:solidFill>
                  <a:latin typeface="Times New Roman" panose="02020603050405020304" charset="0"/>
                  <a:cs typeface="Times New Roman" panose="02020603050405020304" charset="0"/>
                  <a:sym typeface="+mn-ea"/>
                </a:rPr>
                <a:t>(</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CH</a:t>
              </a:r>
              <a:r>
                <a:rPr kumimoji="1" lang="en-US" altLang="zh-CN" sz="2200" baseline="-25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3</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COOH </a:t>
              </a:r>
              <a:r>
                <a:rPr lang="en-US" altLang="zh-CN" sz="2200">
                  <a:solidFill>
                    <a:srgbClr val="FF0000"/>
                  </a:solidFill>
                  <a:latin typeface="Times New Roman" panose="02020603050405020304" charset="0"/>
                  <a:cs typeface="Times New Roman" panose="02020603050405020304" charset="0"/>
                  <a:sym typeface="+mn-ea"/>
                </a:rPr>
                <a:t>)</a:t>
              </a:r>
              <a:r>
                <a:rPr lang="en-US" altLang="zh-CN" sz="2200">
                  <a:solidFill>
                    <a:srgbClr val="FF0000"/>
                  </a:solidFill>
                  <a:latin typeface="黑体" panose="02010609060101010101" pitchFamily="2" charset="-122"/>
                  <a:ea typeface="黑体" panose="02010609060101010101" pitchFamily="2" charset="-122"/>
                  <a:sym typeface="+mn-ea"/>
                </a:rPr>
                <a:t>·</a:t>
              </a:r>
              <a:r>
                <a:rPr lang="en-US" altLang="zh-CN" sz="2200" i="1">
                  <a:solidFill>
                    <a:srgbClr val="FF0000"/>
                  </a:solidFill>
                  <a:latin typeface="Times New Roman" panose="02020603050405020304" charset="0"/>
                  <a:cs typeface="Times New Roman" panose="02020603050405020304" charset="0"/>
                  <a:sym typeface="+mn-ea"/>
                </a:rPr>
                <a:t>c</a:t>
              </a:r>
              <a:r>
                <a:rPr lang="en-US" altLang="zh-CN" sz="2200">
                  <a:solidFill>
                    <a:srgbClr val="FF0000"/>
                  </a:solidFill>
                  <a:latin typeface="Times New Roman" panose="02020603050405020304" charset="0"/>
                  <a:cs typeface="Times New Roman" panose="02020603050405020304" charset="0"/>
                  <a:sym typeface="+mn-ea"/>
                </a:rPr>
                <a:t>(</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C</a:t>
              </a:r>
              <a:r>
                <a:rPr kumimoji="1" lang="en-US" altLang="zh-CN" sz="2200" baseline="-25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2</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H</a:t>
              </a:r>
              <a:r>
                <a:rPr kumimoji="1" lang="en-US" altLang="zh-CN" sz="2200" baseline="-250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5</a:t>
              </a:r>
              <a:r>
                <a:rPr kumimoji="1" lang="en-US" altLang="zh-CN" sz="2200" dirty="0" smtClean="0">
                  <a:solidFill>
                    <a:srgbClr val="FF0000"/>
                  </a:solidFill>
                  <a:latin typeface="Times New Roman" panose="02020603050405020304" charset="0"/>
                  <a:ea typeface="黑体" panose="02010609060101010101" pitchFamily="2" charset="-122"/>
                  <a:cs typeface="Times New Roman" panose="02020603050405020304" charset="0"/>
                  <a:sym typeface="+mn-ea"/>
                </a:rPr>
                <a:t>OH</a:t>
              </a:r>
              <a:r>
                <a:rPr lang="en-US" altLang="zh-CN" sz="2200">
                  <a:solidFill>
                    <a:srgbClr val="FF0000"/>
                  </a:solidFill>
                  <a:latin typeface="Times New Roman" panose="02020603050405020304" charset="0"/>
                  <a:cs typeface="Times New Roman" panose="02020603050405020304" charset="0"/>
                  <a:sym typeface="+mn-ea"/>
                </a:rPr>
                <a:t>)</a:t>
              </a:r>
              <a:endParaRPr lang="en-US" altLang="zh-CN" sz="2200">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sp>
          <p:nvSpPr>
            <p:cNvPr id="99" name="文本框 98"/>
            <p:cNvSpPr txBox="1"/>
            <p:nvPr/>
          </p:nvSpPr>
          <p:spPr>
            <a:xfrm>
              <a:off x="5111" y="1031"/>
              <a:ext cx="1813" cy="677"/>
            </a:xfrm>
            <a:prstGeom prst="rect">
              <a:avLst/>
            </a:prstGeom>
            <a:noFill/>
          </p:spPr>
          <p:txBody>
            <a:bodyPr wrap="square" rtlCol="0">
              <a:spAutoFit/>
            </a:bodyPr>
            <a:lstStyle/>
            <a:p>
              <a:r>
                <a:rPr lang="en-US" altLang="zh-CN" sz="2200" i="1">
                  <a:solidFill>
                    <a:srgbClr val="FF0000"/>
                  </a:solidFill>
                  <a:latin typeface="Times New Roman" panose="02020603050405020304" charset="0"/>
                  <a:cs typeface="Times New Roman" panose="02020603050405020304" charset="0"/>
                </a:rPr>
                <a:t>K</a:t>
              </a:r>
              <a:r>
                <a:rPr lang="en-US" altLang="zh-CN" sz="2200" baseline="-25000">
                  <a:solidFill>
                    <a:srgbClr val="FF0000"/>
                  </a:solidFill>
                  <a:latin typeface="Times New Roman" panose="02020603050405020304" charset="0"/>
                  <a:cs typeface="Times New Roman" panose="02020603050405020304" charset="0"/>
                </a:rPr>
                <a:t>4</a:t>
              </a:r>
              <a:r>
                <a:rPr lang="en-US" altLang="zh-CN" sz="2200" i="1">
                  <a:solidFill>
                    <a:srgbClr val="FF0000"/>
                  </a:solidFill>
                  <a:latin typeface="Times New Roman" panose="02020603050405020304" charset="0"/>
                  <a:cs typeface="Times New Roman" panose="02020603050405020304" charset="0"/>
                </a:rPr>
                <a:t> </a:t>
              </a:r>
              <a:r>
                <a:rPr lang="en-US" altLang="zh-CN" sz="2200">
                  <a:solidFill>
                    <a:srgbClr val="FF0000"/>
                  </a:solidFill>
                  <a:latin typeface="Times New Roman" panose="02020603050405020304" charset="0"/>
                  <a:ea typeface="Adobe 黑体 Std R" panose="020B0400000000000000" charset="-122"/>
                  <a:cs typeface="Times New Roman" panose="02020603050405020304" charset="0"/>
                </a:rPr>
                <a:t>=</a:t>
              </a:r>
              <a:endParaRPr lang="en-US" altLang="zh-CN" sz="2200">
                <a:solidFill>
                  <a:srgbClr val="FF0000"/>
                </a:solidFill>
                <a:latin typeface="Times New Roman" panose="02020603050405020304" charset="0"/>
                <a:ea typeface="宋体" panose="02010600030101010101" pitchFamily="2" charset="-122"/>
                <a:cs typeface="Times New Roman" panose="0202060305040502030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12" name="Object 12"/>
          <p:cNvGraphicFramePr>
            <a:graphicFrameLocks noChangeAspect="1"/>
          </p:cNvGraphicFramePr>
          <p:nvPr/>
        </p:nvGraphicFramePr>
        <p:xfrm>
          <a:off x="4426238" y="2561412"/>
          <a:ext cx="2167890" cy="720725"/>
        </p:xfrm>
        <a:graphic>
          <a:graphicData uri="http://schemas.openxmlformats.org/presentationml/2006/ole">
            <mc:AlternateContent xmlns:mc="http://schemas.openxmlformats.org/markup-compatibility/2006">
              <mc:Choice xmlns:v="urn:schemas-microsoft-com:vml" Requires="v">
                <p:oleObj spid="_x0000_s6266" name="Microsoft 公式 3.0" r:id="rId5" imgW="1257300" imgH="457200" progId="Equation.3">
                  <p:embed/>
                </p:oleObj>
              </mc:Choice>
              <mc:Fallback>
                <p:oleObj name="Microsoft 公式 3.0" r:id="rId5" imgW="1257300" imgH="457200" progId="Equation.3">
                  <p:embed/>
                  <p:pic>
                    <p:nvPicPr>
                      <p:cNvPr id="0" name="图片 6260"/>
                      <p:cNvPicPr>
                        <a:picLocks noChangeAspect="1" noChangeArrowheads="1"/>
                      </p:cNvPicPr>
                      <p:nvPr/>
                    </p:nvPicPr>
                    <p:blipFill>
                      <a:blip r:embed="rId6"/>
                      <a:srcRect/>
                      <a:stretch>
                        <a:fillRect/>
                      </a:stretch>
                    </p:blipFill>
                    <p:spPr bwMode="auto">
                      <a:xfrm>
                        <a:off x="4426238" y="2561412"/>
                        <a:ext cx="2167890" cy="720725"/>
                      </a:xfrm>
                      <a:prstGeom prst="rect">
                        <a:avLst/>
                      </a:prstGeom>
                      <a:noFill/>
                      <a:ln>
                        <a:noFill/>
                      </a:ln>
                      <a:effectLst/>
                    </p:spPr>
                  </p:pic>
                </p:oleObj>
              </mc:Fallback>
            </mc:AlternateContent>
          </a:graphicData>
        </a:graphic>
      </p:graphicFrame>
      <p:graphicFrame>
        <p:nvGraphicFramePr>
          <p:cNvPr id="25613" name="Object 13"/>
          <p:cNvGraphicFramePr>
            <a:graphicFrameLocks noChangeAspect="1"/>
          </p:cNvGraphicFramePr>
          <p:nvPr/>
        </p:nvGraphicFramePr>
        <p:xfrm>
          <a:off x="4466908" y="3471228"/>
          <a:ext cx="1939925" cy="712470"/>
        </p:xfrm>
        <a:graphic>
          <a:graphicData uri="http://schemas.openxmlformats.org/presentationml/2006/ole">
            <mc:AlternateContent xmlns:mc="http://schemas.openxmlformats.org/markup-compatibility/2006">
              <mc:Choice xmlns:v="urn:schemas-microsoft-com:vml" Requires="v">
                <p:oleObj spid="_x0000_s6267" name="公式" r:id="rId7" imgW="1244600" imgH="457200" progId="Equation.3">
                  <p:embed/>
                </p:oleObj>
              </mc:Choice>
              <mc:Fallback>
                <p:oleObj name="公式" r:id="rId7" imgW="1244600" imgH="457200" progId="Equation.3">
                  <p:embed/>
                  <p:pic>
                    <p:nvPicPr>
                      <p:cNvPr id="0" name="图片 6261"/>
                      <p:cNvPicPr>
                        <a:picLocks noChangeAspect="1" noChangeArrowheads="1"/>
                      </p:cNvPicPr>
                      <p:nvPr/>
                    </p:nvPicPr>
                    <p:blipFill>
                      <a:blip r:embed="rId8"/>
                      <a:srcRect/>
                      <a:stretch>
                        <a:fillRect/>
                      </a:stretch>
                    </p:blipFill>
                    <p:spPr bwMode="auto">
                      <a:xfrm>
                        <a:off x="4466908" y="3471228"/>
                        <a:ext cx="1939925" cy="712470"/>
                      </a:xfrm>
                      <a:prstGeom prst="rect">
                        <a:avLst/>
                      </a:prstGeom>
                      <a:noFill/>
                      <a:ln>
                        <a:noFill/>
                      </a:ln>
                      <a:effectLst/>
                    </p:spPr>
                  </p:pic>
                </p:oleObj>
              </mc:Fallback>
            </mc:AlternateContent>
          </a:graphicData>
        </a:graphic>
      </p:graphicFrame>
      <p:sp>
        <p:nvSpPr>
          <p:cNvPr id="2" name="文本框 1"/>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25" name="Text Box 17"/>
          <p:cNvSpPr txBox="1">
            <a:spLocks noChangeArrowheads="1"/>
          </p:cNvSpPr>
          <p:nvPr/>
        </p:nvSpPr>
        <p:spPr bwMode="auto">
          <a:xfrm>
            <a:off x="184150" y="364490"/>
            <a:ext cx="8964295" cy="922020"/>
          </a:xfrm>
          <a:prstGeom prst="rect">
            <a:avLst/>
          </a:prstGeom>
          <a:noFill/>
          <a:ln w="38100" algn="ctr">
            <a:noFill/>
            <a:miter lim="800000"/>
          </a:ln>
        </p:spPr>
        <p:txBody>
          <a:bodyPr wrap="square">
            <a:spAutoFit/>
          </a:bodyPr>
          <a:lstStyle/>
          <a:p>
            <a:pPr algn="l" eaLnBrk="1">
              <a:lnSpc>
                <a:spcPct val="150000"/>
              </a:lnSpc>
            </a:pPr>
            <a:r>
              <a:rPr lang="zh-CN" altLang="en-US" i="0" dirty="0" smtClean="0">
                <a:solidFill>
                  <a:srgbClr val="002060"/>
                </a:solidFill>
                <a:effectLst/>
                <a:latin typeface="微软雅黑" panose="020B0503020204020204" charset="-122"/>
                <a:ea typeface="微软雅黑" panose="020B0503020204020204" charset="-122"/>
              </a:rPr>
              <a:t>练习：写出</a:t>
            </a:r>
            <a:r>
              <a:rPr lang="zh-CN" altLang="en-US" i="0" dirty="0">
                <a:solidFill>
                  <a:srgbClr val="002060"/>
                </a:solidFill>
                <a:effectLst/>
                <a:latin typeface="微软雅黑" panose="020B0503020204020204" charset="-122"/>
                <a:ea typeface="微软雅黑" panose="020B0503020204020204" charset="-122"/>
              </a:rPr>
              <a:t>下列反应的平衡常数表达式。思考对于一个反应，其平衡常数的表达式是唯一的吗？其正反应和逆反应的平衡常数之间由什么关系？</a:t>
            </a:r>
          </a:p>
        </p:txBody>
      </p:sp>
      <p:grpSp>
        <p:nvGrpSpPr>
          <p:cNvPr id="14" name="组合 13"/>
          <p:cNvGrpSpPr/>
          <p:nvPr/>
        </p:nvGrpSpPr>
        <p:grpSpPr>
          <a:xfrm>
            <a:off x="2465556" y="1487805"/>
            <a:ext cx="2049294" cy="429895"/>
            <a:chOff x="4167" y="2343"/>
            <a:chExt cx="3227" cy="677"/>
          </a:xfrm>
        </p:grpSpPr>
        <p:sp>
          <p:nvSpPr>
            <p:cNvPr id="6157" name="Rectangle 16"/>
            <p:cNvSpPr>
              <a:spLocks noChangeArrowheads="1"/>
            </p:cNvSpPr>
            <p:nvPr/>
          </p:nvSpPr>
          <p:spPr bwMode="auto">
            <a:xfrm>
              <a:off x="5294" y="2343"/>
              <a:ext cx="2100"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00">
                  <a:latin typeface="Times New Roman" panose="02020603050405020304" charset="0"/>
                  <a:cs typeface="Times New Roman" panose="02020603050405020304" charset="0"/>
                </a:rPr>
                <a:t>NH</a:t>
              </a:r>
              <a:r>
                <a:rPr lang="en-US" altLang="zh-CN" sz="2200" baseline="-25000">
                  <a:latin typeface="Times New Roman" panose="02020603050405020304" charset="0"/>
                  <a:cs typeface="Times New Roman" panose="02020603050405020304" charset="0"/>
                </a:rPr>
                <a:t>3</a:t>
              </a:r>
              <a:r>
                <a:rPr lang="en-US" altLang="zh-CN" sz="2200" dirty="0" smtClean="0">
                  <a:solidFill>
                    <a:srgbClr val="002060"/>
                  </a:solidFill>
                  <a:latin typeface="Times New Roman" panose="02020603050405020304" charset="0"/>
                  <a:ea typeface="+mn-ea"/>
                  <a:cs typeface="Times New Roman" panose="02020603050405020304" charset="0"/>
                  <a:sym typeface="+mn-ea"/>
                </a:rPr>
                <a:t>(g)</a:t>
              </a:r>
              <a:endParaRPr lang="en-US" altLang="zh-CN" sz="2200" baseline="-25000">
                <a:latin typeface="Times New Roman" panose="02020603050405020304" charset="0"/>
                <a:cs typeface="Times New Roman" panose="02020603050405020304" charset="0"/>
              </a:endParaRPr>
            </a:p>
          </p:txBody>
        </p:sp>
        <p:grpSp>
          <p:nvGrpSpPr>
            <p:cNvPr id="7" name="组合 6"/>
            <p:cNvGrpSpPr/>
            <p:nvPr/>
          </p:nvGrpSpPr>
          <p:grpSpPr>
            <a:xfrm>
              <a:off x="4167" y="2414"/>
              <a:ext cx="968" cy="422"/>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grpSp>
        <p:nvGrpSpPr>
          <p:cNvPr id="5" name="组合 4"/>
          <p:cNvGrpSpPr/>
          <p:nvPr/>
        </p:nvGrpSpPr>
        <p:grpSpPr>
          <a:xfrm>
            <a:off x="184150" y="3571875"/>
            <a:ext cx="3868420" cy="429260"/>
            <a:chOff x="834" y="3519"/>
            <a:chExt cx="6092" cy="676"/>
          </a:xfrm>
        </p:grpSpPr>
        <p:sp>
          <p:nvSpPr>
            <p:cNvPr id="6155" name="Rectangle 19"/>
            <p:cNvSpPr>
              <a:spLocks noChangeArrowheads="1"/>
            </p:cNvSpPr>
            <p:nvPr/>
          </p:nvSpPr>
          <p:spPr bwMode="auto">
            <a:xfrm>
              <a:off x="834" y="3519"/>
              <a:ext cx="6092"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latin typeface="Times New Roman" panose="02020603050405020304" charset="0"/>
                </a:rPr>
                <a:t>⑦ </a:t>
              </a:r>
              <a:r>
                <a:rPr lang="en-US" altLang="zh-CN" sz="2200">
                  <a:latin typeface="Times New Roman" panose="02020603050405020304" charset="0"/>
                </a:rPr>
                <a:t>2NH</a:t>
              </a:r>
              <a:r>
                <a:rPr lang="en-US" altLang="zh-CN" sz="2200" baseline="-25000">
                  <a:latin typeface="Times New Roman" panose="02020603050405020304" charset="0"/>
                </a:rPr>
                <a:t>3</a:t>
              </a:r>
              <a:r>
                <a:rPr lang="en-US" altLang="zh-CN" sz="2200">
                  <a:latin typeface="Times New Roman" panose="02020603050405020304" charset="0"/>
                </a:rPr>
                <a:t>            N</a:t>
              </a:r>
              <a:r>
                <a:rPr lang="en-US" altLang="zh-CN" sz="2200" baseline="-25000">
                  <a:latin typeface="Times New Roman" panose="02020603050405020304" charset="0"/>
                </a:rPr>
                <a:t>2</a:t>
              </a:r>
              <a:r>
                <a:rPr lang="en-US" altLang="zh-CN" sz="2200">
                  <a:latin typeface="Times New Roman" panose="02020603050405020304" charset="0"/>
                </a:rPr>
                <a:t>+ 3H</a:t>
              </a:r>
              <a:r>
                <a:rPr lang="en-US" altLang="zh-CN" sz="2200" baseline="-25000">
                  <a:latin typeface="Times New Roman" panose="02020603050405020304" charset="0"/>
                </a:rPr>
                <a:t>2</a:t>
              </a:r>
            </a:p>
          </p:txBody>
        </p:sp>
        <p:grpSp>
          <p:nvGrpSpPr>
            <p:cNvPr id="26" name="组合 25"/>
            <p:cNvGrpSpPr/>
            <p:nvPr/>
          </p:nvGrpSpPr>
          <p:grpSpPr>
            <a:xfrm>
              <a:off x="2717" y="3635"/>
              <a:ext cx="968" cy="422"/>
              <a:chOff x="19176601" y="6014411"/>
              <a:chExt cx="1084022" cy="517209"/>
            </a:xfrm>
          </p:grpSpPr>
          <p:cxnSp>
            <p:nvCxnSpPr>
              <p:cNvPr id="27" name="直接连接符 26"/>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8" name="直接连接符 27"/>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9" name="直接连接符 28"/>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30" name="直接连接符 29"/>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graphicFrame>
        <p:nvGraphicFramePr>
          <p:cNvPr id="31" name="对象 30">
            <a:hlinkClick r:id="" action="ppaction://ole?verb=0"/>
          </p:cNvPr>
          <p:cNvGraphicFramePr>
            <a:graphicFrameLocks noChangeAspect="1"/>
          </p:cNvGraphicFramePr>
          <p:nvPr/>
        </p:nvGraphicFramePr>
        <p:xfrm>
          <a:off x="7352348" y="2428875"/>
          <a:ext cx="1725930" cy="744220"/>
        </p:xfrm>
        <a:graphic>
          <a:graphicData uri="http://schemas.openxmlformats.org/presentationml/2006/ole">
            <mc:AlternateContent xmlns:mc="http://schemas.openxmlformats.org/markup-compatibility/2006">
              <mc:Choice xmlns:v="urn:schemas-microsoft-com:vml" Requires="v">
                <p:oleObj spid="_x0000_s6268" r:id="rId9" imgW="914400" imgH="393700" progId="Equation.KSEE3">
                  <p:embed/>
                </p:oleObj>
              </mc:Choice>
              <mc:Fallback>
                <p:oleObj r:id="rId9" imgW="914400" imgH="393700" progId="Equation.KSEE3">
                  <p:embed/>
                  <p:pic>
                    <p:nvPicPr>
                      <p:cNvPr id="0" name="图片 1024"/>
                      <p:cNvPicPr/>
                      <p:nvPr/>
                    </p:nvPicPr>
                    <p:blipFill>
                      <a:blip r:embed="rId10"/>
                      <a:stretch>
                        <a:fillRect/>
                      </a:stretch>
                    </p:blipFill>
                    <p:spPr>
                      <a:xfrm>
                        <a:off x="7352348" y="2428875"/>
                        <a:ext cx="1725930" cy="744220"/>
                      </a:xfrm>
                      <a:prstGeom prst="rect">
                        <a:avLst/>
                      </a:prstGeom>
                      <a:ln w="28575" cmpd="dbl">
                        <a:solidFill>
                          <a:srgbClr val="FF0000"/>
                        </a:solidFill>
                        <a:prstDash val="solid"/>
                      </a:ln>
                    </p:spPr>
                  </p:pic>
                </p:oleObj>
              </mc:Fallback>
            </mc:AlternateContent>
          </a:graphicData>
        </a:graphic>
      </p:graphicFrame>
      <p:grpSp>
        <p:nvGrpSpPr>
          <p:cNvPr id="13" name="组合 12"/>
          <p:cNvGrpSpPr/>
          <p:nvPr/>
        </p:nvGrpSpPr>
        <p:grpSpPr>
          <a:xfrm>
            <a:off x="179070" y="2668905"/>
            <a:ext cx="3887470" cy="429895"/>
            <a:chOff x="826" y="4203"/>
            <a:chExt cx="6122" cy="677"/>
          </a:xfrm>
        </p:grpSpPr>
        <p:sp>
          <p:nvSpPr>
            <p:cNvPr id="4" name="Rectangle 16"/>
            <p:cNvSpPr>
              <a:spLocks noChangeArrowheads="1"/>
            </p:cNvSpPr>
            <p:nvPr/>
          </p:nvSpPr>
          <p:spPr bwMode="auto">
            <a:xfrm>
              <a:off x="826" y="4203"/>
              <a:ext cx="6122"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200">
                  <a:latin typeface="Times New Roman" panose="02020603050405020304" charset="0"/>
                  <a:cs typeface="Times New Roman" panose="02020603050405020304" charset="0"/>
                </a:rPr>
                <a:t>⑥ </a:t>
              </a:r>
              <a:r>
                <a:rPr lang="en-US" altLang="zh-CN" sz="2200">
                  <a:latin typeface="Times New Roman" panose="02020603050405020304" charset="0"/>
                  <a:cs typeface="Times New Roman" panose="02020603050405020304" charset="0"/>
                </a:rPr>
                <a:t>N</a:t>
              </a:r>
              <a:r>
                <a:rPr lang="en-US" altLang="zh-CN" sz="2200" baseline="-25000">
                  <a:latin typeface="Times New Roman" panose="02020603050405020304" charset="0"/>
                  <a:cs typeface="Times New Roman" panose="02020603050405020304" charset="0"/>
                </a:rPr>
                <a:t>2</a:t>
              </a:r>
              <a:r>
                <a:rPr lang="en-US" altLang="zh-CN" sz="2200" dirty="0" smtClean="0">
                  <a:solidFill>
                    <a:srgbClr val="002060"/>
                  </a:solidFill>
                  <a:latin typeface="Times New Roman" panose="02020603050405020304" charset="0"/>
                  <a:ea typeface="+mn-ea"/>
                  <a:cs typeface="Times New Roman" panose="02020603050405020304" charset="0"/>
                  <a:sym typeface="+mn-ea"/>
                </a:rPr>
                <a:t>(g)</a:t>
              </a:r>
              <a:r>
                <a:rPr lang="en-US" altLang="zh-CN" sz="2200">
                  <a:latin typeface="Times New Roman" panose="02020603050405020304" charset="0"/>
                  <a:cs typeface="Times New Roman" panose="02020603050405020304" charset="0"/>
                </a:rPr>
                <a:t>+3H</a:t>
              </a:r>
              <a:r>
                <a:rPr lang="en-US" altLang="zh-CN" sz="2200" baseline="-25000">
                  <a:latin typeface="Times New Roman" panose="02020603050405020304" charset="0"/>
                  <a:cs typeface="Times New Roman" panose="02020603050405020304" charset="0"/>
                </a:rPr>
                <a:t>2</a:t>
              </a:r>
              <a:r>
                <a:rPr lang="en-US" altLang="zh-CN" sz="2200" dirty="0" smtClean="0">
                  <a:solidFill>
                    <a:srgbClr val="002060"/>
                  </a:solidFill>
                  <a:latin typeface="Times New Roman" panose="02020603050405020304" charset="0"/>
                  <a:ea typeface="+mn-ea"/>
                  <a:cs typeface="Times New Roman" panose="02020603050405020304" charset="0"/>
                  <a:sym typeface="+mn-ea"/>
                </a:rPr>
                <a:t>(g)</a:t>
              </a:r>
              <a:r>
                <a:rPr lang="en-US" altLang="zh-CN" sz="2200">
                  <a:latin typeface="Times New Roman" panose="02020603050405020304" charset="0"/>
                  <a:cs typeface="Times New Roman" panose="02020603050405020304" charset="0"/>
                </a:rPr>
                <a:t>            2NH</a:t>
              </a:r>
              <a:r>
                <a:rPr lang="en-US" altLang="zh-CN" sz="2200" baseline="-25000">
                  <a:latin typeface="Times New Roman" panose="02020603050405020304" charset="0"/>
                  <a:cs typeface="Times New Roman" panose="02020603050405020304" charset="0"/>
                </a:rPr>
                <a:t>3</a:t>
              </a:r>
              <a:r>
                <a:rPr lang="en-US" altLang="zh-CN" sz="2200" dirty="0" smtClean="0">
                  <a:solidFill>
                    <a:srgbClr val="002060"/>
                  </a:solidFill>
                  <a:latin typeface="Times New Roman" panose="02020603050405020304" charset="0"/>
                  <a:ea typeface="+mn-ea"/>
                  <a:cs typeface="Times New Roman" panose="02020603050405020304" charset="0"/>
                  <a:sym typeface="+mn-ea"/>
                </a:rPr>
                <a:t>(g)</a:t>
              </a:r>
              <a:endParaRPr lang="en-US" altLang="zh-CN" sz="2200" baseline="-25000">
                <a:latin typeface="Times New Roman" panose="02020603050405020304" charset="0"/>
                <a:cs typeface="Times New Roman" panose="02020603050405020304" charset="0"/>
              </a:endParaRPr>
            </a:p>
          </p:txBody>
        </p:sp>
        <p:grpSp>
          <p:nvGrpSpPr>
            <p:cNvPr id="6" name="组合 5"/>
            <p:cNvGrpSpPr/>
            <p:nvPr/>
          </p:nvGrpSpPr>
          <p:grpSpPr>
            <a:xfrm>
              <a:off x="3991" y="4330"/>
              <a:ext cx="968" cy="422"/>
              <a:chOff x="19176601" y="6014411"/>
              <a:chExt cx="1084022" cy="517209"/>
            </a:xfrm>
          </p:grpSpPr>
          <p:cxnSp>
            <p:nvCxnSpPr>
              <p:cNvPr id="8" name="直接连接符 7"/>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9" name="直接连接符 8"/>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10" name="直接连接符 9"/>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11" name="直接连接符 10"/>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graphicFrame>
        <p:nvGraphicFramePr>
          <p:cNvPr id="15" name="对象 14">
            <a:hlinkClick r:id="" action="ppaction://ole?verb=0"/>
          </p:cNvPr>
          <p:cNvGraphicFramePr>
            <a:graphicFrameLocks noChangeAspect="1"/>
          </p:cNvGraphicFramePr>
          <p:nvPr/>
        </p:nvGraphicFramePr>
        <p:xfrm>
          <a:off x="585470" y="1346835"/>
          <a:ext cx="1780540" cy="716280"/>
        </p:xfrm>
        <a:graphic>
          <a:graphicData uri="http://schemas.openxmlformats.org/presentationml/2006/ole">
            <mc:AlternateContent xmlns:mc="http://schemas.openxmlformats.org/markup-compatibility/2006">
              <mc:Choice xmlns:v="urn:schemas-microsoft-com:vml" Requires="v">
                <p:oleObj spid="_x0000_s6269" r:id="rId11" imgW="977900" imgH="393700" progId="Equation.KSEE3">
                  <p:embed/>
                </p:oleObj>
              </mc:Choice>
              <mc:Fallback>
                <p:oleObj r:id="rId11" imgW="977900" imgH="393700" progId="Equation.KSEE3">
                  <p:embed/>
                  <p:pic>
                    <p:nvPicPr>
                      <p:cNvPr id="0" name="图片 1025"/>
                      <p:cNvPicPr/>
                      <p:nvPr/>
                    </p:nvPicPr>
                    <p:blipFill>
                      <a:blip r:embed="rId12"/>
                      <a:stretch>
                        <a:fillRect/>
                      </a:stretch>
                    </p:blipFill>
                    <p:spPr>
                      <a:xfrm>
                        <a:off x="585470" y="1346835"/>
                        <a:ext cx="1780540" cy="716280"/>
                      </a:xfrm>
                      <a:prstGeom prst="rect">
                        <a:avLst/>
                      </a:prstGeom>
                    </p:spPr>
                  </p:pic>
                </p:oleObj>
              </mc:Fallback>
            </mc:AlternateContent>
          </a:graphicData>
        </a:graphic>
      </p:graphicFrame>
      <p:sp>
        <p:nvSpPr>
          <p:cNvPr id="16" name="文本框 15"/>
          <p:cNvSpPr txBox="1"/>
          <p:nvPr/>
        </p:nvSpPr>
        <p:spPr>
          <a:xfrm>
            <a:off x="164465" y="1508760"/>
            <a:ext cx="358140" cy="429895"/>
          </a:xfrm>
          <a:prstGeom prst="rect">
            <a:avLst/>
          </a:prstGeom>
          <a:noFill/>
        </p:spPr>
        <p:txBody>
          <a:bodyPr wrap="square" rtlCol="0">
            <a:spAutoFit/>
          </a:bodyPr>
          <a:lstStyle/>
          <a:p>
            <a:r>
              <a:rPr lang="zh-CN" altLang="en-US" sz="2200">
                <a:latin typeface="宋体" panose="02010600030101010101" pitchFamily="2" charset="-122"/>
                <a:ea typeface="宋体" panose="02010600030101010101" pitchFamily="2" charset="-122"/>
              </a:rPr>
              <a:t>⑤</a:t>
            </a:r>
          </a:p>
        </p:txBody>
      </p:sp>
      <p:graphicFrame>
        <p:nvGraphicFramePr>
          <p:cNvPr id="17" name="Object 12"/>
          <p:cNvGraphicFramePr>
            <a:graphicFrameLocks noChangeAspect="1"/>
          </p:cNvGraphicFramePr>
          <p:nvPr/>
        </p:nvGraphicFramePr>
        <p:xfrm>
          <a:off x="4400203" y="1427302"/>
          <a:ext cx="2321560" cy="841375"/>
        </p:xfrm>
        <a:graphic>
          <a:graphicData uri="http://schemas.openxmlformats.org/presentationml/2006/ole">
            <mc:AlternateContent xmlns:mc="http://schemas.openxmlformats.org/markup-compatibility/2006">
              <mc:Choice xmlns:v="urn:schemas-microsoft-com:vml" Requires="v">
                <p:oleObj spid="_x0000_s6270" name="Microsoft 公式 3.0" r:id="rId13" imgW="1346200" imgH="533400" progId="Equation.3">
                  <p:embed/>
                </p:oleObj>
              </mc:Choice>
              <mc:Fallback>
                <p:oleObj name="Microsoft 公式 3.0" r:id="rId13" imgW="1346200" imgH="533400" progId="Equation.3">
                  <p:embed/>
                  <p:pic>
                    <p:nvPicPr>
                      <p:cNvPr id="0" name="图片 6260"/>
                      <p:cNvPicPr>
                        <a:picLocks noChangeAspect="1" noChangeArrowheads="1"/>
                      </p:cNvPicPr>
                      <p:nvPr/>
                    </p:nvPicPr>
                    <p:blipFill>
                      <a:blip r:embed="rId14"/>
                      <a:srcRect/>
                      <a:stretch>
                        <a:fillRect/>
                      </a:stretch>
                    </p:blipFill>
                    <p:spPr bwMode="auto">
                      <a:xfrm>
                        <a:off x="4400203" y="1427302"/>
                        <a:ext cx="2321560" cy="841375"/>
                      </a:xfrm>
                      <a:prstGeom prst="rect">
                        <a:avLst/>
                      </a:prstGeom>
                      <a:noFill/>
                      <a:ln>
                        <a:noFill/>
                      </a:ln>
                      <a:effec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3" name="Text Box 5"/>
          <p:cNvSpPr txBox="1">
            <a:spLocks noChangeArrowheads="1"/>
          </p:cNvSpPr>
          <p:nvPr/>
        </p:nvSpPr>
        <p:spPr bwMode="auto">
          <a:xfrm>
            <a:off x="9636" y="1300037"/>
            <a:ext cx="10697396" cy="3138170"/>
          </a:xfrm>
          <a:prstGeom prst="rect">
            <a:avLst/>
          </a:prstGeom>
          <a:noFill/>
          <a:ln w="9525">
            <a:noFill/>
            <a:miter lim="800000"/>
          </a:ln>
          <a:effectLst/>
        </p:spPr>
        <p:txBody>
          <a:bodyPr wrap="square">
            <a:spAutoFit/>
          </a:bodyPr>
          <a:lstStyle/>
          <a:p>
            <a:pPr algn="l">
              <a:lnSpc>
                <a:spcPct val="150000"/>
              </a:lnSpc>
            </a:pPr>
            <a:r>
              <a:rPr kumimoji="1" lang="zh-CN" altLang="en-US" sz="2200" i="0" dirty="0" smtClean="0">
                <a:solidFill>
                  <a:srgbClr val="002060"/>
                </a:solidFill>
                <a:effectLst/>
                <a:latin typeface="+mn-ea"/>
                <a:ea typeface="+mn-ea"/>
              </a:rPr>
              <a:t>（</a:t>
            </a:r>
            <a:r>
              <a:rPr kumimoji="1" lang="en-US" altLang="zh-CN" sz="2200" i="0" dirty="0" smtClean="0">
                <a:solidFill>
                  <a:srgbClr val="002060"/>
                </a:solidFill>
                <a:effectLst/>
                <a:latin typeface="+mn-ea"/>
                <a:ea typeface="+mn-ea"/>
              </a:rPr>
              <a:t>1</a:t>
            </a:r>
            <a:r>
              <a:rPr kumimoji="1" lang="zh-CN" altLang="en-US" sz="2200" i="0" dirty="0" smtClean="0">
                <a:solidFill>
                  <a:srgbClr val="002060"/>
                </a:solidFill>
                <a:effectLst/>
                <a:latin typeface="+mn-ea"/>
                <a:ea typeface="+mn-ea"/>
              </a:rPr>
              <a:t>）纯</a:t>
            </a:r>
            <a:r>
              <a:rPr kumimoji="1" lang="zh-CN" altLang="en-US" sz="2200" i="0" dirty="0">
                <a:solidFill>
                  <a:srgbClr val="002060"/>
                </a:solidFill>
                <a:effectLst/>
                <a:latin typeface="+mn-ea"/>
                <a:ea typeface="+mn-ea"/>
              </a:rPr>
              <a:t>液体（如水）的浓度、固体物质</a:t>
            </a:r>
            <a:r>
              <a:rPr kumimoji="1" lang="zh-CN" altLang="en-US" sz="2200" i="0" dirty="0" smtClean="0">
                <a:solidFill>
                  <a:srgbClr val="002060"/>
                </a:solidFill>
                <a:effectLst/>
                <a:latin typeface="+mn-ea"/>
                <a:ea typeface="+mn-ea"/>
              </a:rPr>
              <a:t>的浓度视为常数，不写在</a:t>
            </a:r>
            <a:r>
              <a:rPr kumimoji="1" lang="en-US" altLang="zh-CN" sz="2200" i="0" dirty="0" smtClean="0">
                <a:solidFill>
                  <a:srgbClr val="002060"/>
                </a:solidFill>
                <a:effectLst/>
                <a:latin typeface="+mn-ea"/>
                <a:ea typeface="+mn-ea"/>
              </a:rPr>
              <a:t> </a:t>
            </a:r>
          </a:p>
          <a:p>
            <a:pPr algn="l">
              <a:lnSpc>
                <a:spcPct val="150000"/>
              </a:lnSpc>
              <a:buFont typeface="Wingdings" panose="05000000000000000000" pitchFamily="2" charset="2"/>
              <a:buNone/>
            </a:pPr>
            <a:r>
              <a:rPr kumimoji="1" lang="zh-CN" altLang="en-US" sz="2200" i="0" dirty="0" smtClean="0">
                <a:solidFill>
                  <a:srgbClr val="002060"/>
                </a:solidFill>
                <a:effectLst/>
                <a:latin typeface="+mn-ea"/>
                <a:ea typeface="+mn-ea"/>
              </a:rPr>
              <a:t>        平衡常数表达式中。</a:t>
            </a:r>
          </a:p>
          <a:p>
            <a:pPr algn="l">
              <a:lnSpc>
                <a:spcPct val="150000"/>
              </a:lnSpc>
              <a:buFont typeface="Wingdings" panose="05000000000000000000" pitchFamily="2" charset="2"/>
              <a:buNone/>
            </a:pPr>
            <a:r>
              <a:rPr lang="en-US" altLang="zh-CN" sz="2200"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kumimoji="1" lang="zh-CN" altLang="en-US" sz="2200" dirty="0" smtClean="0">
                <a:solidFill>
                  <a:srgbClr val="002060"/>
                </a:solidFill>
                <a:latin typeface="+mn-ea"/>
                <a:ea typeface="+mn-ea"/>
                <a:sym typeface="+mn-ea"/>
              </a:rPr>
              <a:t>(2)  </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对溶液中离子反应，需要用实际参加反应的离子浓度表示。</a:t>
            </a:r>
          </a:p>
          <a:p>
            <a:pPr eaLnBrk="1">
              <a:lnSpc>
                <a:spcPct val="150000"/>
              </a:lnSpc>
            </a:pPr>
            <a:r>
              <a:rPr lang="en-US" altLang="zh-CN" sz="2200" dirty="0">
                <a:solidFill>
                  <a:srgbClr val="002060"/>
                </a:solidFill>
                <a:latin typeface="微软雅黑" panose="020B0503020204020204" charset="-122"/>
                <a:ea typeface="微软雅黑" panose="020B0503020204020204" charset="-122"/>
                <a:cs typeface="微软雅黑" panose="020B0503020204020204" charset="-122"/>
                <a:sym typeface="+mn-ea"/>
              </a:rPr>
              <a:t>  (3)  </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平衡常数的表达式与方程式的书写有关。对于给定的化学反应，</a:t>
            </a:r>
          </a:p>
          <a:p>
            <a:pPr eaLnBrk="1">
              <a:lnSpc>
                <a:spcPct val="150000"/>
              </a:lnSpc>
            </a:pPr>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        正反应和逆反应的平衡常数互为倒数。</a:t>
            </a:r>
            <a:endParaRPr lang="zh-CN" altLang="en-US" sz="2200" dirty="0">
              <a:solidFill>
                <a:srgbClr val="002060"/>
              </a:solidFill>
              <a:latin typeface="微软雅黑" panose="020B0503020204020204" charset="-122"/>
              <a:ea typeface="微软雅黑" panose="020B0503020204020204" charset="-122"/>
              <a:cs typeface="微软雅黑" panose="020B0503020204020204" charset="-122"/>
            </a:endParaRPr>
          </a:p>
          <a:p>
            <a:pPr algn="l">
              <a:lnSpc>
                <a:spcPct val="150000"/>
              </a:lnSpc>
              <a:buFont typeface="Wingdings" panose="05000000000000000000" pitchFamily="2" charset="2"/>
              <a:buNone/>
            </a:pPr>
            <a:endParaRPr kumimoji="1" lang="zh-CN" altLang="en-US" sz="2200" i="0" dirty="0" smtClean="0">
              <a:solidFill>
                <a:srgbClr val="002060"/>
              </a:solidFill>
              <a:effectLst/>
              <a:latin typeface="微软雅黑" panose="020B0503020204020204" charset="-122"/>
              <a:ea typeface="微软雅黑" panose="020B0503020204020204" charset="-122"/>
              <a:cs typeface="微软雅黑" panose="020B0503020204020204" charset="-122"/>
            </a:endParaRPr>
          </a:p>
        </p:txBody>
      </p:sp>
      <p:sp>
        <p:nvSpPr>
          <p:cNvPr id="18" name="Text Box 4"/>
          <p:cNvSpPr txBox="1">
            <a:spLocks noChangeArrowheads="1"/>
          </p:cNvSpPr>
          <p:nvPr/>
        </p:nvSpPr>
        <p:spPr bwMode="auto">
          <a:xfrm>
            <a:off x="265977" y="844253"/>
            <a:ext cx="7143203" cy="429895"/>
          </a:xfrm>
          <a:prstGeom prst="rect">
            <a:avLst/>
          </a:prstGeom>
          <a:noFill/>
          <a:ln w="9525">
            <a:noFill/>
            <a:miter lim="800000"/>
          </a:ln>
          <a:effectLst/>
        </p:spPr>
        <p:txBody>
          <a:bodyPr wrap="square">
            <a:spAutoFit/>
          </a:bodyPr>
          <a:lstStyle/>
          <a:p>
            <a:pPr algn="l">
              <a:spcBef>
                <a:spcPct val="50000"/>
              </a:spcBef>
            </a:pPr>
            <a:r>
              <a:rPr lang="en-US" altLang="zh-CN" sz="2200" b="1" i="0" dirty="0" smtClean="0">
                <a:solidFill>
                  <a:srgbClr val="002060"/>
                </a:solidFill>
                <a:effectLst/>
                <a:latin typeface="微软雅黑" panose="020B0503020204020204" charset="-122"/>
                <a:ea typeface="微软雅黑" panose="020B0503020204020204" charset="-122"/>
                <a:cs typeface="微软雅黑" panose="020B0503020204020204" charset="-122"/>
              </a:rPr>
              <a:t>3</a:t>
            </a:r>
            <a:r>
              <a:rPr lang="zh-CN" altLang="en-US" sz="2200" b="1" i="0" dirty="0" smtClean="0">
                <a:solidFill>
                  <a:srgbClr val="002060"/>
                </a:solidFill>
                <a:effectLst/>
                <a:latin typeface="微软雅黑" panose="020B0503020204020204" charset="-122"/>
                <a:ea typeface="微软雅黑" panose="020B0503020204020204" charset="-122"/>
                <a:cs typeface="微软雅黑" panose="020B0503020204020204" charset="-122"/>
              </a:rPr>
              <a:t>．书写平衡常数表达式</a:t>
            </a:r>
            <a:r>
              <a:rPr lang="zh-CN" altLang="en-US" sz="2200" b="1" i="0" dirty="0">
                <a:solidFill>
                  <a:srgbClr val="002060"/>
                </a:solidFill>
                <a:effectLst/>
                <a:latin typeface="微软雅黑" panose="020B0503020204020204" charset="-122"/>
                <a:ea typeface="微软雅黑" panose="020B0503020204020204" charset="-122"/>
                <a:cs typeface="微软雅黑" panose="020B0503020204020204" charset="-122"/>
              </a:rPr>
              <a:t>注意事项</a:t>
            </a:r>
          </a:p>
        </p:txBody>
      </p:sp>
    </p:spTree>
    <p:custDataLst>
      <p:tags r:id="rId1"/>
    </p:custDataLst>
  </p:cSld>
  <p:clrMapOvr>
    <a:masterClrMapping/>
  </p:clrMapOvr>
  <p:timing>
    <p:tnLst>
      <p:par>
        <p:cTn id="1" dur="indefinite" restart="never" nodeType="tmRoot"/>
      </p:par>
    </p:tnLst>
    <p:bldLst>
      <p:bldP spid="3" grpId="1"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06"/>
          <p:cNvGraphicFramePr>
            <a:graphicFrameLocks noGrp="1"/>
          </p:cNvGraphicFramePr>
          <p:nvPr>
            <p:custDataLst>
              <p:tags r:id="rId3"/>
            </p:custDataLst>
          </p:nvPr>
        </p:nvGraphicFramePr>
        <p:xfrm>
          <a:off x="302537" y="1369812"/>
          <a:ext cx="8543925" cy="3122295"/>
        </p:xfrm>
        <a:graphic>
          <a:graphicData uri="http://schemas.openxmlformats.org/drawingml/2006/table">
            <a:tbl>
              <a:tblPr/>
              <a:tblGrid>
                <a:gridCol w="490220"/>
                <a:gridCol w="394335"/>
                <a:gridCol w="907415"/>
                <a:gridCol w="994410"/>
                <a:gridCol w="925195"/>
                <a:gridCol w="1170940"/>
                <a:gridCol w="1114425"/>
                <a:gridCol w="1049655"/>
                <a:gridCol w="1497330"/>
              </a:tblGrid>
              <a:tr h="417830">
                <a:tc rowSpan="2" gridSpan="2">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zh-CN" altLang="ru-RU" sz="2000" b="0" i="0" u="none" strike="noStrike" cap="none" normalizeH="0" baseline="0" dirty="0" smtClean="0">
                          <a:ln>
                            <a:noFill/>
                          </a:ln>
                          <a:solidFill>
                            <a:srgbClr val="FF0000"/>
                          </a:solidFill>
                          <a:effectLst/>
                          <a:latin typeface="微软雅黑" panose="020B0503020204020204" charset="-122"/>
                          <a:ea typeface="微软雅黑" panose="020B0503020204020204" charset="-122"/>
                          <a:cs typeface="Arial" panose="020B0604020202020204" pitchFamily="34" charset="0"/>
                        </a:rPr>
                        <a:t>密闭容器</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lumMod val="20000"/>
                        <a:lumOff val="80000"/>
                      </a:schemeClr>
                    </a:solidFill>
                  </a:tcPr>
                </a:tc>
                <a:tc rowSpan="2" hMerge="1">
                  <a:txBody>
                    <a:bodyPr/>
                    <a:lstStyle/>
                    <a:p>
                      <a:endParaRPr lang="zh-CN"/>
                    </a:p>
                  </a:txBody>
                  <a:tcPr>
                    <a:lnR w="12700">
                      <a:solidFill>
                        <a:schemeClr val="tx1"/>
                      </a:solidFill>
                      <a:prstDash val="solid"/>
                    </a:lnR>
                    <a:lnT w="12700">
                      <a:solidFill>
                        <a:schemeClr val="tx1"/>
                      </a:solidFill>
                      <a:prstDash val="solid"/>
                    </a:lnT>
                  </a:tcPr>
                </a:tc>
                <a:tc gridSpan="3">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zh-CN" altLang="ru-RU"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微软雅黑" panose="020B0503020204020204" charset="-122"/>
                        </a:rPr>
                        <a:t>起始时浓度</a:t>
                      </a:r>
                      <a:r>
                        <a:rPr kumimoji="1" lang="en-US"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微软雅黑" panose="020B0503020204020204" charset="-122"/>
                        </a:rPr>
                        <a:t>mol/L</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R w="12700">
                      <a:solidFill>
                        <a:schemeClr val="tx1"/>
                      </a:solidFill>
                      <a:prstDash val="solid"/>
                    </a:lnR>
                    <a:lnT w="12700">
                      <a:solidFill>
                        <a:schemeClr val="tx1"/>
                      </a:solidFill>
                      <a:prstDash val="solid"/>
                    </a:lnT>
                    <a:lnB w="12700">
                      <a:solidFill>
                        <a:schemeClr val="tx1"/>
                      </a:solidFill>
                      <a:prstDash val="solid"/>
                    </a:lnB>
                  </a:tcPr>
                </a:tc>
                <a:tc gridSpan="3">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zh-CN" altLang="ru-RU"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微软雅黑" panose="020B0503020204020204" charset="-122"/>
                        </a:rPr>
                        <a:t>平衡时浓度</a:t>
                      </a:r>
                      <a:r>
                        <a:rPr kumimoji="1" lang="en-US"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微软雅黑" panose="020B0503020204020204" charset="-122"/>
                        </a:rPr>
                        <a:t>mol/L</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hMerge="1">
                  <a:txBody>
                    <a:bodyPr/>
                    <a:lstStyle/>
                    <a:p>
                      <a:endParaRPr lang="zh-CN"/>
                    </a:p>
                  </a:txBody>
                  <a:tcPr>
                    <a:lnT w="12700">
                      <a:solidFill>
                        <a:schemeClr val="tx1"/>
                      </a:solidFill>
                      <a:prstDash val="solid"/>
                    </a:lnT>
                    <a:lnB w="12700">
                      <a:solidFill>
                        <a:schemeClr val="tx1"/>
                      </a:solidFill>
                      <a:prstDash val="solid"/>
                    </a:lnB>
                  </a:tcPr>
                </a:tc>
                <a:tc hMerge="1">
                  <a:txBody>
                    <a:bodyPr/>
                    <a:lstStyle/>
                    <a:p>
                      <a:endParaRPr lang="zh-CN"/>
                    </a:p>
                  </a:txBody>
                  <a:tcPr>
                    <a:lnR w="12700">
                      <a:solidFill>
                        <a:schemeClr val="tx1"/>
                      </a:solidFill>
                      <a:prstDash val="solid"/>
                    </a:lnR>
                    <a:lnT w="12700">
                      <a:solidFill>
                        <a:schemeClr val="tx1"/>
                      </a:solidFill>
                      <a:prstDash val="solid"/>
                    </a:lnT>
                    <a:lnB w="12700">
                      <a:solidFill>
                        <a:schemeClr val="tx1"/>
                      </a:solidFill>
                      <a:prstDash val="solid"/>
                    </a:lnB>
                  </a:tcPr>
                </a:tc>
                <a:tc rowSpan="2">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zh-CN" altLang="ru-RU" sz="2000" b="0" i="0" u="none" strike="noStrike" cap="none" normalizeH="0" baseline="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平衡时</a:t>
                      </a:r>
                    </a:p>
                    <a:p>
                      <a:pPr marL="0" marR="0" lvl="0" indent="0" algn="ctr" defTabSz="914400" rtl="0" eaLnBrk="1" fontAlgn="base" latinLnBrk="0" hangingPunct="1">
                        <a:lnSpc>
                          <a:spcPct val="100000"/>
                        </a:lnSpc>
                        <a:spcBef>
                          <a:spcPct val="20000"/>
                        </a:spcBef>
                        <a:spcAft>
                          <a:spcPct val="0"/>
                        </a:spcAft>
                        <a:buClrTx/>
                        <a:buSzPct val="100000"/>
                        <a:buFontTx/>
                        <a:buNone/>
                      </a:pPr>
                      <a:endParaRPr kumimoji="1" lang="zh-CN" altLang="ru-RU" sz="2000" b="0" i="0" u="none" strike="noStrike" cap="none" normalizeH="0" baseline="0" smtClean="0">
                        <a:ln>
                          <a:noFill/>
                        </a:ln>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80695">
                <a:tc gridSpan="2" vMerge="1">
                  <a:txBody>
                    <a:bodyPr/>
                    <a:lstStyle/>
                    <a:p>
                      <a:endParaRPr lang="zh-CN"/>
                    </a:p>
                  </a:txBody>
                  <a:tcPr>
                    <a:lnL w="12700">
                      <a:solidFill>
                        <a:schemeClr val="tx1"/>
                      </a:solidFill>
                      <a:prstDash val="solid"/>
                    </a:lnL>
                    <a:lnB w="12700">
                      <a:solidFill>
                        <a:schemeClr val="tx1"/>
                      </a:solidFill>
                      <a:prstDash val="solid"/>
                    </a:lnB>
                  </a:tcPr>
                </a:tc>
                <a:tc hMerge="1" vMerge="1">
                  <a:txBody>
                    <a:bodyPr/>
                    <a:lstStyle/>
                    <a:p>
                      <a:endParaRPr lang="zh-CN"/>
                    </a:p>
                  </a:txBody>
                  <a:tcPr>
                    <a:lnR w="12700">
                      <a:solidFill>
                        <a:schemeClr val="tx1"/>
                      </a:solidFill>
                      <a:prstDash val="solid"/>
                    </a:lnR>
                    <a:lnB w="12700">
                      <a:solidFill>
                        <a:schemeClr val="tx1"/>
                      </a:solidFill>
                      <a:prstDash val="solid"/>
                    </a:lnB>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SO</a:t>
                      </a:r>
                      <a:r>
                        <a:rPr kumimoji="1" lang="ru-RU" altLang="zh-CN" sz="2000" b="0" i="0" u="none" strike="noStrike" cap="none" normalizeH="0" baseline="-2500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2</a:t>
                      </a:r>
                      <a:endPar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O</a:t>
                      </a:r>
                      <a:r>
                        <a:rPr kumimoji="1" lang="ru-RU" altLang="zh-CN" sz="2000" b="0" i="0" u="none" strike="noStrike" cap="none" normalizeH="0" baseline="-2500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2</a:t>
                      </a:r>
                      <a:endPar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SO</a:t>
                      </a:r>
                      <a:r>
                        <a:rPr kumimoji="1" lang="ru-RU" altLang="zh-CN" sz="2000" b="0" i="0" u="none" strike="noStrike" cap="none" normalizeH="0" baseline="-2500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3</a:t>
                      </a:r>
                      <a:endPar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SO</a:t>
                      </a:r>
                      <a:r>
                        <a:rPr kumimoji="1" lang="ru-RU" altLang="zh-CN" sz="2000" b="0" i="0" u="none" strike="noStrike" cap="none" normalizeH="0" baseline="-2500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2</a:t>
                      </a:r>
                      <a:endPar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O</a:t>
                      </a:r>
                      <a:r>
                        <a:rPr kumimoji="1" lang="ru-RU" altLang="zh-CN" sz="2000" b="0" i="0" u="none" strike="noStrike" cap="none" normalizeH="0" baseline="-2500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2</a:t>
                      </a:r>
                      <a:endPar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SO</a:t>
                      </a:r>
                      <a:r>
                        <a:rPr kumimoji="1" lang="ru-RU" altLang="zh-CN" sz="2000" b="0" i="0" u="none" strike="noStrike" cap="none" normalizeH="0" baseline="-2500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rPr>
                        <a:t>3</a:t>
                      </a:r>
                      <a:endParaRPr kumimoji="1" lang="ru-RU" altLang="zh-CN" sz="20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vMerge="1">
                  <a:txBody>
                    <a:bodyPr/>
                    <a:lstStyle/>
                    <a:p>
                      <a:endParaRPr lang="zh-CN"/>
                    </a:p>
                  </a:txBody>
                  <a:tcPr>
                    <a:lnL w="12700">
                      <a:solidFill>
                        <a:schemeClr val="tx1"/>
                      </a:solidFill>
                      <a:prstDash val="solid"/>
                    </a:lnL>
                    <a:lnR w="12700">
                      <a:solidFill>
                        <a:schemeClr val="tx1"/>
                      </a:solidFill>
                      <a:prstDash val="solid"/>
                    </a:lnR>
                    <a:lnB w="12700">
                      <a:solidFill>
                        <a:schemeClr val="tx1"/>
                      </a:solidFill>
                      <a:prstDash val="solid"/>
                    </a:lnB>
                  </a:tcPr>
                </a:tc>
              </a:tr>
              <a:tr h="580390">
                <a:tc rowSpan="2">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endParaRPr kumimoji="1" lang="ru-RU" altLang="zh-CN" sz="1800" b="1" i="0" u="none" strike="noStrike" cap="none" normalizeH="0" baseline="0" dirty="0" smtClean="0">
                        <a:ln>
                          <a:noFill/>
                        </a:ln>
                        <a:solidFill>
                          <a:srgbClr val="FF0000"/>
                        </a:solidFill>
                        <a:effectLst/>
                        <a:latin typeface="Times New Roman" panose="0202060305040502030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1" u="none" strike="noStrike" cap="none" normalizeH="0" baseline="0" dirty="0" smtClean="0">
                          <a:ln>
                            <a:noFill/>
                          </a:ln>
                          <a:solidFill>
                            <a:srgbClr val="FF0000"/>
                          </a:solidFill>
                          <a:effectLst/>
                          <a:latin typeface="Times New Roman" panose="02020603050405020304" charset="0"/>
                          <a:ea typeface="宋体" panose="02010600030101010101" pitchFamily="2" charset="-122"/>
                          <a:cs typeface="Arial" panose="020B0604020202020204" pitchFamily="34" charset="0"/>
                        </a:rPr>
                        <a:t>T</a:t>
                      </a:r>
                      <a:r>
                        <a:rPr kumimoji="1" lang="ru-RU" altLang="zh-CN" sz="1800" b="1" i="0" u="none" strike="noStrike" cap="none" normalizeH="0" baseline="-25000" dirty="0" smtClean="0">
                          <a:ln>
                            <a:noFill/>
                          </a:ln>
                          <a:solidFill>
                            <a:srgbClr val="FF0000"/>
                          </a:solidFill>
                          <a:effectLst/>
                          <a:latin typeface="Times New Roman" panose="02020603050405020304" charset="0"/>
                          <a:ea typeface="宋体" panose="02010600030101010101" pitchFamily="2" charset="-122"/>
                          <a:cs typeface="Arial" panose="020B0604020202020204" pitchFamily="34" charset="0"/>
                        </a:rPr>
                        <a:t>1</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1</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0.0200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0.0100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0.0144</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0.0078</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0.0056</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endParaRPr kumimoji="1" lang="zh-CN" altLang="zh-CN" sz="1500" b="1" i="0" u="none" strike="noStrike" cap="none" normalizeH="0" baseline="0" dirty="0" smtClean="0">
                        <a:ln>
                          <a:noFill/>
                        </a:ln>
                        <a:solidFill>
                          <a:srgbClr val="FF0000"/>
                        </a:solidFill>
                        <a:effectLst/>
                        <a:latin typeface="Times New Roman" panose="02020603050405020304" charset="0"/>
                        <a:ea typeface="宋体" panose="02010600030101010101" pitchFamily="2"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32130">
                <a:tc vMerge="1">
                  <a:txBody>
                    <a:bodyPr/>
                    <a:lstStyle/>
                    <a:p>
                      <a:endParaRPr lang="zh-C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2</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0.0300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0.0200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0.0196</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0.0148</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0.0104</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endParaRPr kumimoji="1" lang="zh-CN" altLang="zh-CN" sz="1500" b="1" i="0" u="none" strike="noStrike" cap="none" normalizeH="0" baseline="0" smtClean="0">
                        <a:ln>
                          <a:noFill/>
                        </a:ln>
                        <a:solidFill>
                          <a:srgbClr val="FF0000"/>
                        </a:solidFill>
                        <a:effectLst/>
                        <a:latin typeface="Times New Roman" panose="02020603050405020304" charset="0"/>
                        <a:ea typeface="宋体" panose="02010600030101010101" pitchFamily="2"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79120">
                <a:tc rowSpan="2">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endParaRPr kumimoji="1" lang="ru-RU" altLang="zh-CN" sz="1800" b="1" i="0" u="none" strike="noStrike" cap="none" normalizeH="0" baseline="0" dirty="0" smtClean="0">
                        <a:ln>
                          <a:noFill/>
                        </a:ln>
                        <a:solidFill>
                          <a:srgbClr val="FF0000"/>
                        </a:solidFill>
                        <a:effectLst/>
                        <a:latin typeface="Times New Roman" panose="02020603050405020304" charset="0"/>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1" u="none" strike="noStrike" cap="none" normalizeH="0" baseline="0" dirty="0" smtClean="0">
                          <a:ln>
                            <a:noFill/>
                          </a:ln>
                          <a:solidFill>
                            <a:srgbClr val="002060"/>
                          </a:solidFill>
                          <a:effectLst/>
                          <a:latin typeface="Times New Roman" panose="02020603050405020304" charset="0"/>
                          <a:ea typeface="宋体" panose="02010600030101010101" pitchFamily="2" charset="-122"/>
                          <a:cs typeface="Arial" panose="020B0604020202020204" pitchFamily="34" charset="0"/>
                        </a:rPr>
                        <a:t>T</a:t>
                      </a:r>
                      <a:r>
                        <a:rPr kumimoji="1" lang="ru-RU" altLang="zh-CN" sz="1800" b="1" i="0" u="none" strike="noStrike" cap="none" normalizeH="0" baseline="-25000" dirty="0" smtClean="0">
                          <a:ln>
                            <a:noFill/>
                          </a:ln>
                          <a:solidFill>
                            <a:srgbClr val="002060"/>
                          </a:solidFill>
                          <a:effectLst/>
                          <a:latin typeface="Times New Roman" panose="02020603050405020304" charset="0"/>
                          <a:ea typeface="宋体" panose="02010600030101010101" pitchFamily="2" charset="-122"/>
                          <a:cs typeface="Arial" panose="020B0604020202020204" pitchFamily="34" charset="0"/>
                        </a:rPr>
                        <a:t>2</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1</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0.0200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0.0100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0.0160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0.0080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0.0040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endParaRPr kumimoji="1" lang="zh-CN" altLang="zh-CN" sz="1500" b="1" i="0" u="none" strike="noStrike" cap="none" normalizeH="0" baseline="0" smtClean="0">
                        <a:ln>
                          <a:noFill/>
                        </a:ln>
                        <a:solidFill>
                          <a:srgbClr val="FFFF00"/>
                        </a:solidFill>
                        <a:effectLst/>
                        <a:latin typeface="Times New Roman" panose="02020603050405020304" charset="0"/>
                        <a:ea typeface="宋体" panose="02010600030101010101" pitchFamily="2"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532130">
                <a:tc vMerge="1">
                  <a:txBody>
                    <a:bodyPr/>
                    <a:lstStyle/>
                    <a:p>
                      <a:endParaRPr lang="zh-CN"/>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2</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0.0800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0.0300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chemeClr val="tx1"/>
                          </a:solidFill>
                          <a:effectLst/>
                          <a:latin typeface="Times New Roman" panose="02020603050405020304" charset="0"/>
                          <a:ea typeface="宋体" panose="02010600030101010101" pitchFamily="2" charset="-122"/>
                          <a:cs typeface="Arial" panose="020B0604020202020204" pitchFamily="34" charset="0"/>
                        </a:rPr>
                        <a:t>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0.0580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0.0190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r>
                        <a:rPr kumimoji="1" lang="ru-RU" altLang="zh-CN" sz="1800" b="1" i="0" u="none" strike="noStrike" cap="none" normalizeH="0" baseline="0" dirty="0" smtClean="0">
                          <a:ln>
                            <a:noFill/>
                          </a:ln>
                          <a:solidFill>
                            <a:srgbClr val="0070C0"/>
                          </a:solidFill>
                          <a:effectLst/>
                          <a:latin typeface="Times New Roman" panose="02020603050405020304" charset="0"/>
                          <a:ea typeface="宋体" panose="02010600030101010101" pitchFamily="2" charset="-122"/>
                          <a:cs typeface="Arial" panose="020B0604020202020204" pitchFamily="34" charset="0"/>
                        </a:rPr>
                        <a:t>0.0220</a:t>
                      </a: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Pct val="100000"/>
                        <a:buFontTx/>
                        <a:buNone/>
                      </a:pPr>
                      <a:endParaRPr kumimoji="1" lang="zh-CN" altLang="zh-CN" sz="1500" b="1" i="0" u="none" strike="noStrike" cap="none" normalizeH="0" baseline="0" dirty="0" smtClean="0">
                        <a:ln>
                          <a:noFill/>
                        </a:ln>
                        <a:solidFill>
                          <a:srgbClr val="FF0000"/>
                        </a:solidFill>
                        <a:effectLst/>
                        <a:latin typeface="Times New Roman" panose="02020603050405020304" charset="0"/>
                        <a:ea typeface="宋体" panose="02010600030101010101" pitchFamily="2" charset="-122"/>
                        <a:cs typeface="Arial" panose="020B0604020202020204" pitchFamily="34" charset="0"/>
                      </a:endParaRPr>
                    </a:p>
                  </a:txBody>
                  <a:tcPr marL="68580" marR="68580" marT="34290" marB="34290"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grpSp>
        <p:nvGrpSpPr>
          <p:cNvPr id="15" name="组合 14"/>
          <p:cNvGrpSpPr/>
          <p:nvPr/>
        </p:nvGrpSpPr>
        <p:grpSpPr>
          <a:xfrm>
            <a:off x="7753350" y="2360930"/>
            <a:ext cx="873760" cy="936625"/>
            <a:chOff x="12262" y="4056"/>
            <a:chExt cx="1376" cy="1475"/>
          </a:xfrm>
        </p:grpSpPr>
        <p:sp>
          <p:nvSpPr>
            <p:cNvPr id="16" name="Rectangle 277"/>
            <p:cNvSpPr>
              <a:spLocks noChangeArrowheads="1"/>
            </p:cNvSpPr>
            <p:nvPr/>
          </p:nvSpPr>
          <p:spPr bwMode="auto">
            <a:xfrm>
              <a:off x="12278" y="4056"/>
              <a:ext cx="1361" cy="613"/>
            </a:xfrm>
            <a:prstGeom prst="rect">
              <a:avLst/>
            </a:prstGeom>
            <a:noFill/>
            <a:ln w="9525" cap="flat" algn="ctr">
              <a:noFill/>
              <a:prstDash val="solid"/>
              <a:miter lim="800000"/>
              <a:headEnd type="none" w="med" len="med"/>
              <a:tailEnd type="none" w="med" len="med"/>
            </a:ln>
            <a:effectLst/>
          </p:spPr>
          <p:txBody>
            <a:bodyPr/>
            <a:lstStyle/>
            <a:p>
              <a:pPr algn="ctr">
                <a:spcBef>
                  <a:spcPct val="20000"/>
                </a:spcBef>
                <a:buSzPct val="100000"/>
              </a:pPr>
              <a:r>
                <a:rPr kumimoji="1" lang="ru-RU" altLang="zh-CN" sz="2100" b="1" dirty="0">
                  <a:solidFill>
                    <a:srgbClr val="FF0000"/>
                  </a:solidFill>
                  <a:latin typeface="Times New Roman" panose="02020603050405020304" charset="0"/>
                  <a:ea typeface="宋体" panose="02010600030101010101" pitchFamily="2" charset="-122"/>
                </a:rPr>
                <a:t>19.39</a:t>
              </a:r>
            </a:p>
          </p:txBody>
        </p:sp>
        <p:sp>
          <p:nvSpPr>
            <p:cNvPr id="17" name="Rectangle 278"/>
            <p:cNvSpPr>
              <a:spLocks noChangeArrowheads="1"/>
            </p:cNvSpPr>
            <p:nvPr/>
          </p:nvSpPr>
          <p:spPr bwMode="auto">
            <a:xfrm>
              <a:off x="12262" y="4919"/>
              <a:ext cx="1342" cy="613"/>
            </a:xfrm>
            <a:prstGeom prst="rect">
              <a:avLst/>
            </a:prstGeom>
            <a:noFill/>
            <a:ln w="9525" cap="flat" algn="ctr">
              <a:noFill/>
              <a:prstDash val="solid"/>
              <a:miter lim="800000"/>
              <a:headEnd type="none" w="med" len="med"/>
              <a:tailEnd type="none" w="med" len="med"/>
            </a:ln>
            <a:effectLst/>
          </p:spPr>
          <p:txBody>
            <a:bodyPr/>
            <a:lstStyle/>
            <a:p>
              <a:pPr algn="ctr">
                <a:spcBef>
                  <a:spcPct val="20000"/>
                </a:spcBef>
                <a:buSzPct val="100000"/>
              </a:pPr>
              <a:r>
                <a:rPr kumimoji="1" lang="ru-RU" altLang="zh-CN" sz="2100" b="1" dirty="0">
                  <a:solidFill>
                    <a:srgbClr val="FF0000"/>
                  </a:solidFill>
                  <a:latin typeface="Times New Roman" panose="02020603050405020304" charset="0"/>
                  <a:ea typeface="宋体" panose="02010600030101010101" pitchFamily="2" charset="-122"/>
                </a:rPr>
                <a:t>19.02</a:t>
              </a:r>
            </a:p>
          </p:txBody>
        </p:sp>
      </p:grpSp>
      <p:graphicFrame>
        <p:nvGraphicFramePr>
          <p:cNvPr id="72706" name="Object 2"/>
          <p:cNvGraphicFramePr>
            <a:graphicFrameLocks noChangeAspect="1"/>
          </p:cNvGraphicFramePr>
          <p:nvPr/>
        </p:nvGraphicFramePr>
        <p:xfrm>
          <a:off x="7455452" y="1618167"/>
          <a:ext cx="1397794" cy="676275"/>
        </p:xfrm>
        <a:graphic>
          <a:graphicData uri="http://schemas.openxmlformats.org/presentationml/2006/ole">
            <mc:AlternateContent xmlns:mc="http://schemas.openxmlformats.org/markup-compatibility/2006">
              <mc:Choice xmlns:v="urn:schemas-microsoft-com:vml" Requires="v">
                <p:oleObj spid="_x0000_s3076" name="公式" r:id="rId6" imgW="24079200" imgH="10972800" progId="Equation.3">
                  <p:embed/>
                </p:oleObj>
              </mc:Choice>
              <mc:Fallback>
                <p:oleObj name="公式" r:id="rId6" imgW="24079200" imgH="10972800" progId="Equation.3">
                  <p:embed/>
                  <p:pic>
                    <p:nvPicPr>
                      <p:cNvPr id="0" name="图片 3072" descr="image8"/>
                      <p:cNvPicPr>
                        <a:picLocks noChangeAspect="1"/>
                      </p:cNvPicPr>
                      <p:nvPr/>
                    </p:nvPicPr>
                    <p:blipFill>
                      <a:blip r:embed="rId7"/>
                      <a:stretch>
                        <a:fillRect/>
                      </a:stretch>
                    </p:blipFill>
                    <p:spPr>
                      <a:xfrm>
                        <a:off x="7455452" y="1618167"/>
                        <a:ext cx="1397794" cy="676275"/>
                      </a:xfrm>
                      <a:prstGeom prst="rect">
                        <a:avLst/>
                      </a:prstGeom>
                      <a:noFill/>
                      <a:ln w="9525">
                        <a:noFill/>
                      </a:ln>
                    </p:spPr>
                  </p:pic>
                </p:oleObj>
              </mc:Fallback>
            </mc:AlternateContent>
          </a:graphicData>
        </a:graphic>
      </p:graphicFrame>
      <p:grpSp>
        <p:nvGrpSpPr>
          <p:cNvPr id="18" name="组合 17"/>
          <p:cNvGrpSpPr/>
          <p:nvPr/>
        </p:nvGrpSpPr>
        <p:grpSpPr>
          <a:xfrm>
            <a:off x="7800975" y="3456940"/>
            <a:ext cx="851535" cy="942975"/>
            <a:chOff x="12337" y="5782"/>
            <a:chExt cx="1341" cy="1485"/>
          </a:xfrm>
        </p:grpSpPr>
        <p:sp>
          <p:nvSpPr>
            <p:cNvPr id="19" name="Rectangle 279"/>
            <p:cNvSpPr>
              <a:spLocks noChangeArrowheads="1"/>
            </p:cNvSpPr>
            <p:nvPr/>
          </p:nvSpPr>
          <p:spPr bwMode="auto">
            <a:xfrm>
              <a:off x="12404" y="5782"/>
              <a:ext cx="1275" cy="613"/>
            </a:xfrm>
            <a:prstGeom prst="rect">
              <a:avLst/>
            </a:prstGeom>
            <a:noFill/>
            <a:ln w="9525" cap="flat" algn="ctr">
              <a:noFill/>
              <a:prstDash val="solid"/>
              <a:miter lim="800000"/>
              <a:headEnd type="none" w="med" len="med"/>
              <a:tailEnd type="none" w="med" len="med"/>
            </a:ln>
            <a:effectLst/>
          </p:spPr>
          <p:txBody>
            <a:bodyPr/>
            <a:lstStyle/>
            <a:p>
              <a:pPr>
                <a:spcBef>
                  <a:spcPct val="50000"/>
                </a:spcBef>
                <a:buSzPct val="100000"/>
              </a:pPr>
              <a:r>
                <a:rPr kumimoji="1" lang="ru-RU" altLang="zh-CN" sz="2100" b="1" dirty="0">
                  <a:solidFill>
                    <a:srgbClr val="002060"/>
                  </a:solidFill>
                  <a:latin typeface="Times New Roman" panose="02020603050405020304" charset="0"/>
                  <a:ea typeface="宋体" panose="02010600030101010101" pitchFamily="2" charset="-122"/>
                </a:rPr>
                <a:t>7.81</a:t>
              </a:r>
            </a:p>
          </p:txBody>
        </p:sp>
        <p:sp>
          <p:nvSpPr>
            <p:cNvPr id="21" name="Rectangle 280"/>
            <p:cNvSpPr>
              <a:spLocks noChangeArrowheads="1"/>
            </p:cNvSpPr>
            <p:nvPr/>
          </p:nvSpPr>
          <p:spPr bwMode="auto">
            <a:xfrm>
              <a:off x="12337" y="6655"/>
              <a:ext cx="1191" cy="613"/>
            </a:xfrm>
            <a:prstGeom prst="rect">
              <a:avLst/>
            </a:prstGeom>
            <a:noFill/>
            <a:ln w="9525" cap="flat" algn="ctr">
              <a:noFill/>
              <a:prstDash val="solid"/>
              <a:miter lim="800000"/>
              <a:headEnd type="none" w="med" len="med"/>
              <a:tailEnd type="none" w="med" len="med"/>
            </a:ln>
            <a:effectLst/>
          </p:spPr>
          <p:txBody>
            <a:bodyPr/>
            <a:lstStyle/>
            <a:p>
              <a:pPr algn="ctr">
                <a:spcBef>
                  <a:spcPct val="20000"/>
                </a:spcBef>
                <a:buSzPct val="100000"/>
              </a:pPr>
              <a:r>
                <a:rPr kumimoji="1" lang="ru-RU" altLang="zh-CN" sz="2100" b="1" dirty="0">
                  <a:solidFill>
                    <a:srgbClr val="002060"/>
                  </a:solidFill>
                  <a:latin typeface="Times New Roman" panose="02020603050405020304" charset="0"/>
                  <a:ea typeface="宋体" panose="02010600030101010101" pitchFamily="2" charset="-122"/>
                </a:rPr>
                <a:t>7.57</a:t>
              </a:r>
            </a:p>
          </p:txBody>
        </p:sp>
      </p:grpSp>
      <p:sp>
        <p:nvSpPr>
          <p:cNvPr id="22" name="圆角矩形 21"/>
          <p:cNvSpPr/>
          <p:nvPr/>
        </p:nvSpPr>
        <p:spPr>
          <a:xfrm>
            <a:off x="301625" y="2286000"/>
            <a:ext cx="8551545" cy="1075690"/>
          </a:xfrm>
          <a:prstGeom prst="round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16230" y="3422650"/>
            <a:ext cx="8551545" cy="10756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79400" y="611505"/>
            <a:ext cx="5879465" cy="429895"/>
          </a:xfrm>
          <a:prstGeom prst="rect">
            <a:avLst/>
          </a:prstGeom>
          <a:noFill/>
        </p:spPr>
        <p:txBody>
          <a:bodyPr wrap="square" rtlCol="0">
            <a:spAutoFit/>
          </a:bodyPr>
          <a:lstStyle/>
          <a:p>
            <a:pPr algn="l"/>
            <a:r>
              <a:rPr lang="zh-CN" altLang="en-US" sz="2200" b="1">
                <a:solidFill>
                  <a:srgbClr val="002060"/>
                </a:solidFill>
              </a:rPr>
              <a:t>平衡常数是否会发生改变？</a:t>
            </a:r>
          </a:p>
        </p:txBody>
      </p:sp>
      <p:grpSp>
        <p:nvGrpSpPr>
          <p:cNvPr id="25" name="组合 24"/>
          <p:cNvGrpSpPr/>
          <p:nvPr/>
        </p:nvGrpSpPr>
        <p:grpSpPr>
          <a:xfrm>
            <a:off x="523240" y="929640"/>
            <a:ext cx="4544060" cy="434340"/>
            <a:chOff x="876" y="1802"/>
            <a:chExt cx="7156" cy="684"/>
          </a:xfrm>
        </p:grpSpPr>
        <p:sp>
          <p:nvSpPr>
            <p:cNvPr id="26" name="Rectangle 204"/>
            <p:cNvSpPr>
              <a:spLocks noChangeArrowheads="1"/>
            </p:cNvSpPr>
            <p:nvPr/>
          </p:nvSpPr>
          <p:spPr bwMode="auto">
            <a:xfrm>
              <a:off x="876" y="1802"/>
              <a:ext cx="7156" cy="685"/>
            </a:xfrm>
            <a:prstGeom prst="rect">
              <a:avLst/>
            </a:prstGeom>
            <a:noFill/>
            <a:ln w="9525" cap="flat" algn="ctr">
              <a:noFill/>
              <a:prstDash val="solid"/>
              <a:miter lim="800000"/>
              <a:headEnd type="none" w="med" len="med"/>
              <a:tailEnd type="none" w="med" len="med"/>
            </a:ln>
            <a:effectLst/>
          </p:spPr>
          <p:txBody>
            <a:bodyPr/>
            <a:lstStyle/>
            <a:p>
              <a:pPr>
                <a:buSzPct val="100000"/>
              </a:pP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rPr>
                <a:t>2SO</a:t>
              </a:r>
              <a:r>
                <a:rPr kumimoji="1" lang="ru-RU" altLang="zh-CN" sz="2200" baseline="-25000" dirty="0">
                  <a:solidFill>
                    <a:srgbClr val="002060"/>
                  </a:solidFill>
                  <a:latin typeface="Times New Roman" panose="02020603050405020304" charset="0"/>
                  <a:ea typeface="微软雅黑" panose="020B0503020204020204" charset="-122"/>
                  <a:cs typeface="Times New Roman" panose="02020603050405020304" charset="0"/>
                </a:rPr>
                <a:t>2 </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rPr>
                <a:t>(</a:t>
              </a:r>
              <a:r>
                <a:rPr lang="pt-BR" altLang="zh-CN" sz="2200" dirty="0" smtClean="0">
                  <a:solidFill>
                    <a:srgbClr val="002060"/>
                  </a:solidFill>
                  <a:latin typeface="Times New Roman" panose="02020603050405020304" charset="0"/>
                  <a:ea typeface="微软雅黑" panose="020B0503020204020204" charset="-122"/>
                  <a:cs typeface="Times New Roman" panose="02020603050405020304" charset="0"/>
                </a:rPr>
                <a:t>g</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rPr>
                <a:t>)</a:t>
              </a:r>
              <a:r>
                <a:rPr lang="pt-BR" altLang="zh-CN" sz="2200" dirty="0" smtClean="0">
                  <a:solidFill>
                    <a:srgbClr val="002060"/>
                  </a:solidFill>
                  <a:latin typeface="Times New Roman" panose="02020603050405020304" charset="0"/>
                  <a:ea typeface="微软雅黑" panose="020B0503020204020204" charset="-122"/>
                  <a:cs typeface="Times New Roman" panose="02020603050405020304" charset="0"/>
                </a:rPr>
                <a:t> </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rPr>
                <a:t>+O</a:t>
              </a:r>
              <a:r>
                <a:rPr kumimoji="1" lang="ru-RU" altLang="zh-CN" sz="2200" baseline="-25000" dirty="0">
                  <a:solidFill>
                    <a:srgbClr val="002060"/>
                  </a:solidFill>
                  <a:latin typeface="Times New Roman" panose="02020603050405020304" charset="0"/>
                  <a:ea typeface="微软雅黑" panose="020B0503020204020204" charset="-122"/>
                  <a:cs typeface="Times New Roman" panose="02020603050405020304" charset="0"/>
                </a:rPr>
                <a:t>2</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rPr>
                <a:t> </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rPr>
                <a:t>(</a:t>
              </a:r>
              <a:r>
                <a:rPr lang="pt-BR" altLang="zh-CN" sz="2200" dirty="0" smtClean="0">
                  <a:solidFill>
                    <a:srgbClr val="002060"/>
                  </a:solidFill>
                  <a:latin typeface="Times New Roman" panose="02020603050405020304" charset="0"/>
                  <a:ea typeface="微软雅黑" panose="020B0503020204020204" charset="-122"/>
                  <a:cs typeface="Times New Roman" panose="02020603050405020304" charset="0"/>
                </a:rPr>
                <a:t>g</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rPr>
                <a:t>)  </a:t>
              </a:r>
              <a:r>
                <a:rPr kumimoji="1" lang="zh-CN" altLang="ru-RU" sz="2200" dirty="0" smtClean="0">
                  <a:solidFill>
                    <a:srgbClr val="002060"/>
                  </a:solidFill>
                  <a:latin typeface="Times New Roman" panose="02020603050405020304" charset="0"/>
                  <a:ea typeface="微软雅黑" panose="020B0503020204020204" charset="-122"/>
                  <a:cs typeface="Times New Roman" panose="02020603050405020304" charset="0"/>
                </a:rPr>
                <a:t>         </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rPr>
                <a:t>2SO</a:t>
              </a:r>
              <a:r>
                <a:rPr kumimoji="1" lang="ru-RU" altLang="zh-CN" sz="2200" baseline="-25000" dirty="0">
                  <a:solidFill>
                    <a:srgbClr val="002060"/>
                  </a:solidFill>
                  <a:latin typeface="Times New Roman" panose="02020603050405020304" charset="0"/>
                  <a:ea typeface="微软雅黑" panose="020B0503020204020204" charset="-122"/>
                  <a:cs typeface="Times New Roman" panose="02020603050405020304" charset="0"/>
                </a:rPr>
                <a:t>3 </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rPr>
                <a:t>(</a:t>
              </a:r>
              <a:r>
                <a:rPr lang="pt-BR" altLang="zh-CN" sz="2200" dirty="0" smtClean="0">
                  <a:solidFill>
                    <a:srgbClr val="002060"/>
                  </a:solidFill>
                  <a:latin typeface="Times New Roman" panose="02020603050405020304" charset="0"/>
                  <a:ea typeface="微软雅黑" panose="020B0503020204020204" charset="-122"/>
                  <a:cs typeface="Times New Roman" panose="02020603050405020304" charset="0"/>
                </a:rPr>
                <a:t>g</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rPr>
                <a:t>)</a:t>
              </a:r>
              <a:r>
                <a:rPr lang="pt-BR" altLang="zh-CN" sz="2200" dirty="0" smtClean="0">
                  <a:solidFill>
                    <a:srgbClr val="002060"/>
                  </a:solidFill>
                  <a:latin typeface="Times New Roman" panose="02020603050405020304" charset="0"/>
                  <a:ea typeface="微软雅黑" panose="020B0503020204020204" charset="-122"/>
                  <a:cs typeface="Times New Roman" panose="02020603050405020304" charset="0"/>
                </a:rPr>
                <a:t> </a:t>
              </a:r>
            </a:p>
          </p:txBody>
        </p:sp>
        <p:grpSp>
          <p:nvGrpSpPr>
            <p:cNvPr id="27" name="组合 26"/>
            <p:cNvGrpSpPr/>
            <p:nvPr/>
          </p:nvGrpSpPr>
          <p:grpSpPr>
            <a:xfrm>
              <a:off x="4117" y="1951"/>
              <a:ext cx="968" cy="422"/>
              <a:chOff x="19176601" y="6014411"/>
              <a:chExt cx="1084022" cy="517209"/>
            </a:xfrm>
          </p:grpSpPr>
          <p:cxnSp>
            <p:nvCxnSpPr>
              <p:cNvPr id="28" name="直接连接符 27"/>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9" name="直接连接符 28"/>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30" name="直接连接符 29"/>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31" name="直接连接符 30"/>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sp>
        <p:nvSpPr>
          <p:cNvPr id="33" name="文本框 32"/>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2" name="文本框 1"/>
          <p:cNvSpPr txBox="1"/>
          <p:nvPr/>
        </p:nvSpPr>
        <p:spPr>
          <a:xfrm>
            <a:off x="443865" y="4628515"/>
            <a:ext cx="8006080" cy="429895"/>
          </a:xfrm>
          <a:prstGeom prst="rect">
            <a:avLst/>
          </a:prstGeom>
          <a:noFill/>
        </p:spPr>
        <p:txBody>
          <a:bodyPr wrap="none" rtlCol="0" anchor="t">
            <a:spAutoFit/>
          </a:bodyPr>
          <a:lstStyle/>
          <a:p>
            <a:r>
              <a:rPr lang="zh-CN" altLang="en-US" sz="2200" b="1" dirty="0" smtClean="0">
                <a:solidFill>
                  <a:srgbClr val="FF0000"/>
                </a:solidFill>
                <a:latin typeface="微软雅黑" panose="020B0503020204020204" charset="-122"/>
                <a:ea typeface="微软雅黑" panose="020B0503020204020204" charset="-122"/>
                <a:sym typeface="+mn-ea"/>
              </a:rPr>
              <a:t>化学平衡</a:t>
            </a:r>
            <a:r>
              <a:rPr lang="zh-CN" altLang="en-US" sz="2200" b="1" dirty="0">
                <a:solidFill>
                  <a:srgbClr val="FF0000"/>
                </a:solidFill>
                <a:latin typeface="微软雅黑" panose="020B0503020204020204" charset="-122"/>
                <a:ea typeface="微软雅黑" panose="020B0503020204020204" charset="-122"/>
                <a:sym typeface="+mn-ea"/>
              </a:rPr>
              <a:t>常数的大小只与温度有关</a:t>
            </a:r>
            <a:r>
              <a:rPr lang="zh-CN" altLang="en-US" sz="2200" b="1" dirty="0" smtClean="0">
                <a:solidFill>
                  <a:srgbClr val="FF0000"/>
                </a:solidFill>
                <a:latin typeface="微软雅黑" panose="020B0503020204020204" charset="-122"/>
                <a:ea typeface="微软雅黑" panose="020B0503020204020204" charset="-122"/>
                <a:sym typeface="+mn-ea"/>
              </a:rPr>
              <a:t>，温度不变，常数数值不变！</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23" grpId="0" bldLvl="0" animBg="1"/>
      <p:bldP spid="23" grpId="1"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3"/>
          <p:cNvSpPr>
            <a:spLocks noChangeArrowheads="1"/>
          </p:cNvSpPr>
          <p:nvPr/>
        </p:nvSpPr>
        <p:spPr bwMode="auto">
          <a:xfrm>
            <a:off x="723086" y="2925862"/>
            <a:ext cx="6984107" cy="429895"/>
          </a:xfrm>
          <a:prstGeom prst="rect">
            <a:avLst/>
          </a:prstGeom>
          <a:noFill/>
          <a:ln w="9525">
            <a:noFill/>
            <a:miter lim="800000"/>
          </a:ln>
        </p:spPr>
        <p:txBody>
          <a:bodyPr wrap="square">
            <a:spAutoFit/>
          </a:bodyPr>
          <a:lstStyle/>
          <a:p>
            <a:pPr>
              <a:spcBef>
                <a:spcPct val="20000"/>
              </a:spcBef>
            </a:pPr>
            <a:endParaRPr lang="zh-CN" altLang="en-US" sz="2200" dirty="0" smtClean="0">
              <a:solidFill>
                <a:srgbClr val="002060"/>
              </a:solidFill>
              <a:latin typeface="Times New Roman" panose="02020603050405020304" charset="0"/>
              <a:ea typeface="微软雅黑" panose="020B0503020204020204" charset="-122"/>
              <a:cs typeface="Times New Roman" panose="02020603050405020304" charset="0"/>
            </a:endParaRPr>
          </a:p>
        </p:txBody>
      </p:sp>
      <p:graphicFrame>
        <p:nvGraphicFramePr>
          <p:cNvPr id="9" name="表格 8"/>
          <p:cNvGraphicFramePr/>
          <p:nvPr>
            <p:custDataLst>
              <p:tags r:id="rId2"/>
            </p:custDataLst>
          </p:nvPr>
        </p:nvGraphicFramePr>
        <p:xfrm>
          <a:off x="1017270" y="696595"/>
          <a:ext cx="6396990" cy="1432560"/>
        </p:xfrm>
        <a:graphic>
          <a:graphicData uri="http://schemas.openxmlformats.org/drawingml/2006/table">
            <a:tbl>
              <a:tblPr firstRow="1" bandRow="1">
                <a:tableStyleId>{5940675A-B579-460E-94D1-54222C63F5DA}</a:tableStyleId>
              </a:tblPr>
              <a:tblGrid>
                <a:gridCol w="1066165"/>
                <a:gridCol w="1066165"/>
                <a:gridCol w="1066165"/>
                <a:gridCol w="1066165"/>
                <a:gridCol w="1066165"/>
                <a:gridCol w="1066165"/>
              </a:tblGrid>
              <a:tr h="426720">
                <a:tc gridSpan="6">
                  <a:txBody>
                    <a:bodyPr/>
                    <a:lstStyle/>
                    <a:p>
                      <a:pPr algn="ctr">
                        <a:buNone/>
                      </a:pPr>
                      <a:r>
                        <a:rPr kumimoji="1" lang="en-US" altLang="zh-CN"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CO</a:t>
                      </a:r>
                      <a:r>
                        <a:rPr kumimoji="1" lang="en-US" altLang="zh-CN" sz="220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2</a:t>
                      </a:r>
                      <a:r>
                        <a:rPr kumimoji="1" lang="en-US" altLang="zh-CN"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(g)</a:t>
                      </a:r>
                      <a:r>
                        <a:rPr lang="zh-CN" altLang="en-US"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a:t>
                      </a:r>
                      <a:r>
                        <a:rPr kumimoji="1" lang="en-US" altLang="zh-CN"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H</a:t>
                      </a:r>
                      <a:r>
                        <a:rPr kumimoji="1" lang="en-US" altLang="zh-CN" sz="220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2</a:t>
                      </a:r>
                      <a:r>
                        <a:rPr kumimoji="1" lang="en-US" altLang="zh-CN"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(g)            CO(g)</a:t>
                      </a:r>
                      <a:r>
                        <a:rPr lang="zh-CN" altLang="en-US"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a:t>
                      </a:r>
                      <a:r>
                        <a:rPr kumimoji="1" lang="en-US" altLang="zh-CN"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H</a:t>
                      </a:r>
                      <a:r>
                        <a:rPr kumimoji="1" lang="en-US" altLang="zh-CN" sz="220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2</a:t>
                      </a:r>
                      <a:r>
                        <a:rPr kumimoji="1" lang="en-US" altLang="zh-CN"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O(g)   </a:t>
                      </a:r>
                      <a:r>
                        <a:rPr kumimoji="1" lang="en-US" altLang="zh-CN" sz="2200" dirty="0" smtClean="0">
                          <a:solidFill>
                            <a:srgbClr val="002060"/>
                          </a:solidFill>
                          <a:effectLst/>
                          <a:latin typeface="Arial" panose="020B0604020202020204" pitchFamily="34" charset="0"/>
                          <a:ea typeface="微软雅黑" panose="020B0503020204020204" charset="-122"/>
                          <a:cs typeface="Arial" panose="020B0604020202020204" pitchFamily="34" charset="0"/>
                          <a:sym typeface="+mn-ea"/>
                        </a:rPr>
                        <a:t>Δ</a:t>
                      </a:r>
                      <a:r>
                        <a:rPr kumimoji="1" lang="en-US" altLang="zh-CN" sz="2200" i="1" dirty="0" smtClean="0">
                          <a:solidFill>
                            <a:srgbClr val="002060"/>
                          </a:solidFill>
                          <a:effectLst/>
                          <a:latin typeface="Arial" panose="020B0604020202020204" pitchFamily="34" charset="0"/>
                          <a:ea typeface="微软雅黑" panose="020B0503020204020204" charset="-122"/>
                          <a:cs typeface="Arial" panose="020B0604020202020204" pitchFamily="34" charset="0"/>
                          <a:sym typeface="+mn-ea"/>
                        </a:rPr>
                        <a:t>H&gt;0</a:t>
                      </a:r>
                      <a:endParaRPr kumimoji="1" lang="en-US" altLang="zh-CN" sz="2200" i="1" dirty="0" smtClean="0">
                        <a:solidFill>
                          <a:srgbClr val="002060"/>
                        </a:solidFill>
                        <a:effectLst/>
                        <a:latin typeface="宋体" panose="02010600030101010101" pitchFamily="2" charset="-122"/>
                        <a:ea typeface="宋体" panose="02010600030101010101" pitchFamily="2" charset="-122"/>
                        <a:cs typeface="Arial" panose="020B0604020202020204" pitchFamily="34" charset="0"/>
                        <a:sym typeface="+mn-ea"/>
                      </a:endParaRPr>
                    </a:p>
                  </a:txBody>
                  <a:tcPr>
                    <a:solidFill>
                      <a:schemeClr val="accent6">
                        <a:lumMod val="20000"/>
                        <a:lumOff val="8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81000">
                <a:tc>
                  <a:txBody>
                    <a:bodyPr/>
                    <a:lstStyle/>
                    <a:p>
                      <a:pPr algn="ctr">
                        <a:lnSpc>
                          <a:spcPct val="150000"/>
                        </a:lnSpc>
                        <a:spcAft>
                          <a:spcPts val="0"/>
                        </a:spcAft>
                      </a:pPr>
                      <a:r>
                        <a:rPr lang="en-US" sz="2200" b="0" i="1" dirty="0" smtClean="0">
                          <a:solidFill>
                            <a:srgbClr val="002060"/>
                          </a:solidFill>
                          <a:effectLst/>
                          <a:latin typeface="Times New Roman" panose="02020603050405020304" charset="0"/>
                          <a:ea typeface="黑体" panose="02010609060101010101" pitchFamily="2" charset="-122"/>
                          <a:cs typeface="Times New Roman" panose="02020603050405020304" charset="0"/>
                        </a:rPr>
                        <a:t>t</a:t>
                      </a:r>
                      <a:r>
                        <a:rPr lang="en-US" sz="2200" b="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lang="zh-CN" sz="2200" b="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r>
                        <a:rPr lang="en-US" altLang="zh-CN" sz="2200" b="0" dirty="0" smtClean="0">
                          <a:solidFill>
                            <a:srgbClr val="002060"/>
                          </a:solidFill>
                          <a:effectLst/>
                          <a:latin typeface="Times New Roman" panose="02020603050405020304" charset="0"/>
                          <a:ea typeface="黑体" panose="02010609060101010101" pitchFamily="2" charset="-122"/>
                          <a:cs typeface="Times New Roman" panose="02020603050405020304" charset="0"/>
                        </a:rPr>
                        <a:t>)</a:t>
                      </a:r>
                    </a:p>
                  </a:txBody>
                  <a:tcPr marL="66675" marR="66675" marT="0" marB="0" anchor="ctr">
                    <a:noFill/>
                  </a:tcPr>
                </a:tc>
                <a:tc>
                  <a:txBody>
                    <a:bodyPr/>
                    <a:lstStyle/>
                    <a:p>
                      <a:pPr algn="ctr">
                        <a:lnSpc>
                          <a:spcPct val="150000"/>
                        </a:lnSpc>
                        <a:spcAft>
                          <a:spcPts val="0"/>
                        </a:spcAft>
                      </a:pPr>
                      <a:r>
                        <a:rPr lang="en-US" sz="2200" b="0" dirty="0">
                          <a:solidFill>
                            <a:srgbClr val="002060"/>
                          </a:solidFill>
                          <a:effectLst/>
                          <a:latin typeface="Times New Roman" panose="02020603050405020304" charset="0"/>
                          <a:ea typeface="黑体" panose="02010609060101010101" pitchFamily="2" charset="-122"/>
                          <a:cs typeface="Times New Roman" panose="02020603050405020304" charset="0"/>
                        </a:rPr>
                        <a:t>700</a:t>
                      </a:r>
                    </a:p>
                  </a:txBody>
                  <a:tcPr marL="66675" marR="66675" marT="0" marB="0" anchor="ctr">
                    <a:noFill/>
                  </a:tcPr>
                </a:tc>
                <a:tc>
                  <a:txBody>
                    <a:bodyPr/>
                    <a:lstStyle/>
                    <a:p>
                      <a:pPr algn="ctr">
                        <a:lnSpc>
                          <a:spcPct val="150000"/>
                        </a:lnSpc>
                        <a:spcAft>
                          <a:spcPts val="0"/>
                        </a:spcAft>
                      </a:pPr>
                      <a:r>
                        <a:rPr lang="en-US" sz="2200" b="0" dirty="0">
                          <a:solidFill>
                            <a:srgbClr val="002060"/>
                          </a:solidFill>
                          <a:effectLst/>
                          <a:latin typeface="Times New Roman" panose="02020603050405020304" charset="0"/>
                          <a:ea typeface="黑体" panose="02010609060101010101" pitchFamily="2" charset="-122"/>
                          <a:cs typeface="Times New Roman" panose="02020603050405020304" charset="0"/>
                        </a:rPr>
                        <a:t>800</a:t>
                      </a:r>
                    </a:p>
                  </a:txBody>
                  <a:tcPr marL="66675" marR="66675" marT="0" marB="0" anchor="ctr">
                    <a:noFill/>
                  </a:tcPr>
                </a:tc>
                <a:tc>
                  <a:txBody>
                    <a:bodyPr/>
                    <a:lstStyle/>
                    <a:p>
                      <a:pPr algn="ctr">
                        <a:lnSpc>
                          <a:spcPct val="150000"/>
                        </a:lnSpc>
                        <a:spcAft>
                          <a:spcPts val="0"/>
                        </a:spcAft>
                      </a:pPr>
                      <a:r>
                        <a:rPr lang="en-US" sz="2200" b="0">
                          <a:solidFill>
                            <a:srgbClr val="002060"/>
                          </a:solidFill>
                          <a:effectLst/>
                          <a:latin typeface="Times New Roman" panose="02020603050405020304" charset="0"/>
                          <a:ea typeface="黑体" panose="02010609060101010101" pitchFamily="2" charset="-122"/>
                          <a:cs typeface="Times New Roman" panose="02020603050405020304" charset="0"/>
                        </a:rPr>
                        <a:t>830</a:t>
                      </a:r>
                    </a:p>
                  </a:txBody>
                  <a:tcPr marL="66675" marR="66675" marT="0" marB="0" anchor="ctr">
                    <a:noFill/>
                  </a:tcPr>
                </a:tc>
                <a:tc>
                  <a:txBody>
                    <a:bodyPr/>
                    <a:lstStyle/>
                    <a:p>
                      <a:pPr algn="ctr">
                        <a:lnSpc>
                          <a:spcPct val="150000"/>
                        </a:lnSpc>
                        <a:spcAft>
                          <a:spcPts val="0"/>
                        </a:spcAft>
                      </a:pPr>
                      <a:r>
                        <a:rPr lang="en-US" sz="2200" b="0" dirty="0" smtClean="0">
                          <a:solidFill>
                            <a:srgbClr val="002060"/>
                          </a:solidFill>
                          <a:effectLst/>
                          <a:latin typeface="Times New Roman" panose="02020603050405020304" charset="0"/>
                          <a:ea typeface="黑体" panose="02010609060101010101" pitchFamily="2" charset="-122"/>
                          <a:cs typeface="Times New Roman" panose="02020603050405020304" charset="0"/>
                        </a:rPr>
                        <a:t>1 000</a:t>
                      </a:r>
                    </a:p>
                  </a:txBody>
                  <a:tcPr marL="66675" marR="66675" marT="0" marB="0" anchor="ctr">
                    <a:noFill/>
                  </a:tcPr>
                </a:tc>
                <a:tc>
                  <a:txBody>
                    <a:bodyPr/>
                    <a:lstStyle/>
                    <a:p>
                      <a:pPr algn="ctr">
                        <a:lnSpc>
                          <a:spcPct val="150000"/>
                        </a:lnSpc>
                        <a:spcAft>
                          <a:spcPts val="0"/>
                        </a:spcAft>
                      </a:pPr>
                      <a:r>
                        <a:rPr lang="en-US" sz="2200" b="0" dirty="0" smtClean="0">
                          <a:solidFill>
                            <a:srgbClr val="002060"/>
                          </a:solidFill>
                          <a:effectLst/>
                          <a:latin typeface="Times New Roman" panose="02020603050405020304" charset="0"/>
                          <a:ea typeface="黑体" panose="02010609060101010101" pitchFamily="2" charset="-122"/>
                          <a:cs typeface="Times New Roman" panose="02020603050405020304" charset="0"/>
                        </a:rPr>
                        <a:t>1 200</a:t>
                      </a:r>
                    </a:p>
                  </a:txBody>
                  <a:tcPr marL="66675" marR="66675" marT="0" marB="0" anchor="ctr">
                    <a:noFill/>
                  </a:tcPr>
                </a:tc>
              </a:tr>
              <a:tr h="381000">
                <a:tc>
                  <a:txBody>
                    <a:bodyPr/>
                    <a:lstStyle/>
                    <a:p>
                      <a:pPr algn="ctr">
                        <a:lnSpc>
                          <a:spcPct val="150000"/>
                        </a:lnSpc>
                        <a:spcAft>
                          <a:spcPts val="0"/>
                        </a:spcAft>
                      </a:pPr>
                      <a:r>
                        <a:rPr lang="en-US" sz="2200" b="0" i="1">
                          <a:solidFill>
                            <a:srgbClr val="002060"/>
                          </a:solidFill>
                          <a:effectLst/>
                          <a:latin typeface="Times New Roman" panose="02020603050405020304" charset="0"/>
                          <a:ea typeface="黑体" panose="02010609060101010101" pitchFamily="2" charset="-122"/>
                          <a:cs typeface="Times New Roman" panose="02020603050405020304" charset="0"/>
                        </a:rPr>
                        <a:t>K</a:t>
                      </a:r>
                    </a:p>
                  </a:txBody>
                  <a:tcPr marL="66675" marR="66675" marT="0" marB="0" anchor="ctr">
                    <a:noFill/>
                  </a:tcPr>
                </a:tc>
                <a:tc>
                  <a:txBody>
                    <a:bodyPr/>
                    <a:lstStyle/>
                    <a:p>
                      <a:pPr algn="ctr">
                        <a:lnSpc>
                          <a:spcPct val="150000"/>
                        </a:lnSpc>
                        <a:spcAft>
                          <a:spcPts val="0"/>
                        </a:spcAft>
                      </a:pPr>
                      <a:r>
                        <a:rPr lang="en-US" sz="2200" b="0">
                          <a:solidFill>
                            <a:srgbClr val="002060"/>
                          </a:solidFill>
                          <a:effectLst/>
                          <a:latin typeface="Times New Roman" panose="02020603050405020304" charset="0"/>
                          <a:ea typeface="黑体" panose="02010609060101010101" pitchFamily="2" charset="-122"/>
                          <a:cs typeface="Times New Roman" panose="02020603050405020304" charset="0"/>
                        </a:rPr>
                        <a:t>0.6</a:t>
                      </a:r>
                    </a:p>
                  </a:txBody>
                  <a:tcPr marL="66675" marR="66675" marT="0" marB="0" anchor="ctr">
                    <a:noFill/>
                  </a:tcPr>
                </a:tc>
                <a:tc>
                  <a:txBody>
                    <a:bodyPr/>
                    <a:lstStyle/>
                    <a:p>
                      <a:pPr algn="ctr">
                        <a:lnSpc>
                          <a:spcPct val="150000"/>
                        </a:lnSpc>
                        <a:spcAft>
                          <a:spcPts val="0"/>
                        </a:spcAft>
                      </a:pPr>
                      <a:r>
                        <a:rPr lang="en-US" sz="2200" b="0" dirty="0">
                          <a:solidFill>
                            <a:srgbClr val="002060"/>
                          </a:solidFill>
                          <a:effectLst/>
                          <a:latin typeface="Times New Roman" panose="02020603050405020304" charset="0"/>
                          <a:ea typeface="黑体" panose="02010609060101010101" pitchFamily="2" charset="-122"/>
                          <a:cs typeface="Times New Roman" panose="02020603050405020304" charset="0"/>
                        </a:rPr>
                        <a:t>0.9</a:t>
                      </a:r>
                    </a:p>
                  </a:txBody>
                  <a:tcPr marL="66675" marR="66675" marT="0" marB="0" anchor="ctr">
                    <a:noFill/>
                  </a:tcPr>
                </a:tc>
                <a:tc>
                  <a:txBody>
                    <a:bodyPr/>
                    <a:lstStyle/>
                    <a:p>
                      <a:pPr algn="ctr">
                        <a:lnSpc>
                          <a:spcPct val="150000"/>
                        </a:lnSpc>
                        <a:spcAft>
                          <a:spcPts val="0"/>
                        </a:spcAft>
                      </a:pPr>
                      <a:r>
                        <a:rPr lang="en-US" sz="2200" b="0" dirty="0">
                          <a:solidFill>
                            <a:srgbClr val="002060"/>
                          </a:solidFill>
                          <a:effectLst/>
                          <a:latin typeface="Times New Roman" panose="02020603050405020304" charset="0"/>
                          <a:ea typeface="黑体" panose="02010609060101010101" pitchFamily="2" charset="-122"/>
                          <a:cs typeface="Times New Roman" panose="02020603050405020304" charset="0"/>
                        </a:rPr>
                        <a:t>1.0</a:t>
                      </a:r>
                    </a:p>
                  </a:txBody>
                  <a:tcPr marL="66675" marR="66675" marT="0" marB="0" anchor="ctr">
                    <a:noFill/>
                  </a:tcPr>
                </a:tc>
                <a:tc>
                  <a:txBody>
                    <a:bodyPr/>
                    <a:lstStyle/>
                    <a:p>
                      <a:pPr algn="ctr">
                        <a:lnSpc>
                          <a:spcPct val="150000"/>
                        </a:lnSpc>
                        <a:spcAft>
                          <a:spcPts val="0"/>
                        </a:spcAft>
                      </a:pPr>
                      <a:r>
                        <a:rPr lang="en-US" sz="2200" b="0">
                          <a:solidFill>
                            <a:srgbClr val="002060"/>
                          </a:solidFill>
                          <a:effectLst/>
                          <a:latin typeface="Times New Roman" panose="02020603050405020304" charset="0"/>
                          <a:ea typeface="黑体" panose="02010609060101010101" pitchFamily="2" charset="-122"/>
                          <a:cs typeface="Times New Roman" panose="02020603050405020304" charset="0"/>
                        </a:rPr>
                        <a:t>1.7</a:t>
                      </a:r>
                    </a:p>
                  </a:txBody>
                  <a:tcPr marL="66675" marR="66675" marT="0" marB="0" anchor="ctr">
                    <a:noFill/>
                  </a:tcPr>
                </a:tc>
                <a:tc>
                  <a:txBody>
                    <a:bodyPr/>
                    <a:lstStyle/>
                    <a:p>
                      <a:pPr algn="ctr">
                        <a:lnSpc>
                          <a:spcPct val="150000"/>
                        </a:lnSpc>
                        <a:spcAft>
                          <a:spcPts val="0"/>
                        </a:spcAft>
                      </a:pPr>
                      <a:r>
                        <a:rPr lang="en-US" sz="2200" b="0" dirty="0">
                          <a:solidFill>
                            <a:srgbClr val="002060"/>
                          </a:solidFill>
                          <a:effectLst/>
                          <a:latin typeface="Times New Roman" panose="02020603050405020304" charset="0"/>
                          <a:ea typeface="黑体" panose="02010609060101010101" pitchFamily="2" charset="-122"/>
                          <a:cs typeface="Times New Roman" panose="02020603050405020304" charset="0"/>
                        </a:rPr>
                        <a:t>2.6</a:t>
                      </a:r>
                    </a:p>
                  </a:txBody>
                  <a:tcPr marL="66675" marR="66675" marT="0" marB="0" anchor="ctr">
                    <a:noFill/>
                  </a:tcPr>
                </a:tc>
              </a:tr>
            </a:tbl>
          </a:graphicData>
        </a:graphic>
      </p:graphicFrame>
      <p:grpSp>
        <p:nvGrpSpPr>
          <p:cNvPr id="20" name="组合 19"/>
          <p:cNvGrpSpPr/>
          <p:nvPr/>
        </p:nvGrpSpPr>
        <p:grpSpPr>
          <a:xfrm>
            <a:off x="3420745" y="803275"/>
            <a:ext cx="522605" cy="267970"/>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aphicFrame>
        <p:nvGraphicFramePr>
          <p:cNvPr id="11" name="表格 10"/>
          <p:cNvGraphicFramePr/>
          <p:nvPr>
            <p:custDataLst>
              <p:tags r:id="rId3"/>
            </p:custDataLst>
          </p:nvPr>
        </p:nvGraphicFramePr>
        <p:xfrm>
          <a:off x="999490" y="2706370"/>
          <a:ext cx="6419850" cy="1280160"/>
        </p:xfrm>
        <a:graphic>
          <a:graphicData uri="http://schemas.openxmlformats.org/drawingml/2006/table">
            <a:tbl>
              <a:tblPr firstRow="1" bandRow="1">
                <a:tableStyleId>{5940675A-B579-460E-94D1-54222C63F5DA}</a:tableStyleId>
              </a:tblPr>
              <a:tblGrid>
                <a:gridCol w="1069975"/>
                <a:gridCol w="1069975"/>
                <a:gridCol w="1069975"/>
                <a:gridCol w="1069975"/>
                <a:gridCol w="1069975"/>
                <a:gridCol w="1069975"/>
              </a:tblGrid>
              <a:tr h="426720">
                <a:tc gridSpan="6">
                  <a:txBody>
                    <a:bodyPr/>
                    <a:lstStyle/>
                    <a:p>
                      <a:pPr algn="ctr">
                        <a:buNone/>
                      </a:pPr>
                      <a:r>
                        <a:rPr kumimoji="1"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        N</a:t>
                      </a:r>
                      <a:r>
                        <a:rPr kumimoji="1" lang="en-US" altLang="zh-CN" sz="2200"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kumimoji="1" lang="en-US"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3H</a:t>
                      </a:r>
                      <a:r>
                        <a:rPr kumimoji="1" lang="en-US" altLang="zh-CN" sz="2200"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 </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(g) </a:t>
                      </a:r>
                      <a:r>
                        <a:rPr kumimoji="1" lang="en-US" altLang="zh-CN" sz="2200"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            </a:t>
                      </a:r>
                      <a:r>
                        <a:rPr kumimoji="1"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2NH</a:t>
                      </a:r>
                      <a:r>
                        <a:rPr kumimoji="1" lang="en-US" altLang="zh-CN" sz="2200"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3</a:t>
                      </a:r>
                      <a:r>
                        <a:rPr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(g)     </a:t>
                      </a:r>
                      <a:r>
                        <a:rPr kumimoji="1" lang="en-US" altLang="zh-CN" sz="2200"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 </a:t>
                      </a:r>
                      <a:r>
                        <a:rPr kumimoji="1" lang="en-US" altLang="zh-CN" sz="2200" dirty="0" smtClean="0">
                          <a:solidFill>
                            <a:srgbClr val="002060"/>
                          </a:solidFill>
                          <a:effectLst/>
                          <a:latin typeface="Arial" panose="020B0604020202020204" pitchFamily="34" charset="0"/>
                          <a:ea typeface="微软雅黑" panose="020B0503020204020204" charset="-122"/>
                          <a:cs typeface="Arial" panose="020B0604020202020204" pitchFamily="34" charset="0"/>
                          <a:sym typeface="+mn-ea"/>
                        </a:rPr>
                        <a:t>Δ</a:t>
                      </a:r>
                      <a:r>
                        <a:rPr kumimoji="1" lang="en-US" altLang="zh-CN" sz="2200" i="1" dirty="0" smtClean="0">
                          <a:solidFill>
                            <a:srgbClr val="002060"/>
                          </a:solidFill>
                          <a:effectLst/>
                          <a:latin typeface="Arial" panose="020B0604020202020204" pitchFamily="34" charset="0"/>
                          <a:ea typeface="微软雅黑" panose="020B0503020204020204" charset="-122"/>
                          <a:cs typeface="Arial" panose="020B0604020202020204" pitchFamily="34" charset="0"/>
                          <a:sym typeface="+mn-ea"/>
                        </a:rPr>
                        <a:t>H&lt;0</a:t>
                      </a:r>
                      <a:endParaRPr lang="zh-CN" altLang="en-US" sz="2200" dirty="0">
                        <a:solidFill>
                          <a:srgbClr val="002060"/>
                        </a:solidFill>
                        <a:latin typeface="Times New Roman" panose="02020603050405020304" charset="0"/>
                        <a:ea typeface="微软雅黑" panose="020B0503020204020204" charset="-122"/>
                        <a:cs typeface="Times New Roman" panose="02020603050405020304" charset="0"/>
                        <a:sym typeface="+mn-ea"/>
                      </a:endParaRPr>
                    </a:p>
                  </a:txBody>
                  <a:tcPr>
                    <a:solidFill>
                      <a:schemeClr val="bg2">
                        <a:lumMod val="9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86080">
                <a:tc>
                  <a:txBody>
                    <a:bodyPr/>
                    <a:lstStyle/>
                    <a:p>
                      <a:r>
                        <a:rPr lang="en-US" sz="2200" i="1"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mn-ea"/>
                        </a:rPr>
                        <a:t>t</a:t>
                      </a:r>
                      <a:r>
                        <a:rPr lang="en-US" sz="2200"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mn-ea"/>
                        </a:rPr>
                        <a:t>/(</a:t>
                      </a:r>
                      <a:r>
                        <a:rPr lang="zh-CN" sz="2200"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mn-ea"/>
                        </a:rPr>
                        <a:t>℃</a:t>
                      </a:r>
                      <a:r>
                        <a:rPr lang="en-US" altLang="zh-CN" sz="2200"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mn-ea"/>
                        </a:rPr>
                        <a:t>)</a:t>
                      </a:r>
                      <a:endParaRPr lang="zh-CN" altLang="en-US" sz="2200" dirty="0" smtClean="0">
                        <a:solidFill>
                          <a:srgbClr val="002060"/>
                        </a:solidFill>
                        <a:latin typeface="Times New Roman" panose="02020603050405020304" charset="0"/>
                      </a:endParaRP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25</a:t>
                      </a: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200</a:t>
                      </a: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400</a:t>
                      </a: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500</a:t>
                      </a: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600</a:t>
                      </a:r>
                    </a:p>
                  </a:txBody>
                  <a:tcPr/>
                </a:tc>
              </a:tr>
              <a:tr h="386080">
                <a:tc>
                  <a:txBody>
                    <a:bodyPr/>
                    <a:lstStyle/>
                    <a:p>
                      <a:pPr algn="ct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K</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5×10</a:t>
                      </a:r>
                      <a:r>
                        <a:rPr lang="en-US" altLang="zh-CN" sz="2200" baseline="30000" dirty="0" smtClean="0">
                          <a:solidFill>
                            <a:srgbClr val="002060"/>
                          </a:solidFill>
                          <a:latin typeface="Times New Roman" panose="02020603050405020304" charset="0"/>
                          <a:ea typeface="黑体" panose="02010609060101010101" pitchFamily="2" charset="-122"/>
                          <a:cs typeface="Times New Roman" panose="02020603050405020304" charset="0"/>
                        </a:rPr>
                        <a:t>8</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650</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0.5</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0.06</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0.01</a:t>
                      </a:r>
                    </a:p>
                  </a:txBody>
                  <a:tcPr/>
                </a:tc>
              </a:tr>
            </a:tbl>
          </a:graphicData>
        </a:graphic>
      </p:graphicFrame>
      <p:grpSp>
        <p:nvGrpSpPr>
          <p:cNvPr id="13" name="组合 12"/>
          <p:cNvGrpSpPr/>
          <p:nvPr/>
        </p:nvGrpSpPr>
        <p:grpSpPr>
          <a:xfrm>
            <a:off x="3963035" y="2791460"/>
            <a:ext cx="522605" cy="267970"/>
            <a:chOff x="19176601" y="6014411"/>
            <a:chExt cx="1084022" cy="517209"/>
          </a:xfrm>
        </p:grpSpPr>
        <p:cxnSp>
          <p:nvCxnSpPr>
            <p:cNvPr id="14" name="直接连接符 13"/>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16" name="直接连接符 15"/>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17" name="直接连接符 16"/>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6" name="直接连接符 25"/>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
        <p:nvSpPr>
          <p:cNvPr id="29" name="上箭头 28"/>
          <p:cNvSpPr/>
          <p:nvPr/>
        </p:nvSpPr>
        <p:spPr>
          <a:xfrm>
            <a:off x="7607300" y="1353820"/>
            <a:ext cx="186055" cy="251460"/>
          </a:xfrm>
          <a:prstGeom prst="up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上箭头 31"/>
          <p:cNvSpPr/>
          <p:nvPr/>
        </p:nvSpPr>
        <p:spPr>
          <a:xfrm rot="10800000">
            <a:off x="7642860" y="3683000"/>
            <a:ext cx="186055" cy="251460"/>
          </a:xfrm>
          <a:prstGeom prst="upArrow">
            <a:avLst/>
          </a:prstGeom>
          <a:solidFill>
            <a:schemeClr val="bg2">
              <a:lumMod val="9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上箭头 33"/>
          <p:cNvSpPr/>
          <p:nvPr/>
        </p:nvSpPr>
        <p:spPr>
          <a:xfrm>
            <a:off x="7635240" y="1827530"/>
            <a:ext cx="186055" cy="251460"/>
          </a:xfrm>
          <a:prstGeom prst="up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上箭头 34"/>
          <p:cNvSpPr/>
          <p:nvPr/>
        </p:nvSpPr>
        <p:spPr>
          <a:xfrm>
            <a:off x="7646670" y="3157220"/>
            <a:ext cx="186055" cy="251460"/>
          </a:xfrm>
          <a:prstGeom prst="up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98" name="Text Box 6"/>
          <p:cNvSpPr txBox="1"/>
          <p:nvPr/>
        </p:nvSpPr>
        <p:spPr>
          <a:xfrm>
            <a:off x="542925" y="4204335"/>
            <a:ext cx="8025130" cy="768350"/>
          </a:xfrm>
          <a:prstGeom prst="rect">
            <a:avLst/>
          </a:prstGeom>
          <a:noFill/>
          <a:ln w="19050">
            <a:solidFill>
              <a:srgbClr val="C00000"/>
            </a:solidFill>
            <a:prstDash val="dashDot"/>
          </a:ln>
        </p:spPr>
        <p:txBody>
          <a:bodyPr wrap="square">
            <a:spAutoFit/>
          </a:bodyPr>
          <a:lstStyle/>
          <a:p>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mn-ea"/>
              </a:rPr>
              <a:t>正反应方向吸热</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sym typeface="+mn-ea"/>
              </a:rPr>
              <a:t>的可逆反应，</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mn-ea"/>
              </a:rPr>
              <a:t>升高温度</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sym typeface="+mn-ea"/>
              </a:rPr>
              <a:t>，化学平衡常数</a:t>
            </a:r>
            <a:r>
              <a:rPr lang="en-US" altLang="zh-CN" sz="2200" b="1" i="1" dirty="0">
                <a:solidFill>
                  <a:srgbClr val="C00000"/>
                </a:solidFill>
                <a:latin typeface="微软雅黑" panose="020B0503020204020204" charset="-122"/>
                <a:ea typeface="微软雅黑" panose="020B0503020204020204" charset="-122"/>
                <a:cs typeface="微软雅黑" panose="020B0503020204020204" charset="-122"/>
                <a:sym typeface="+mn-ea"/>
              </a:rPr>
              <a:t>K </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sym typeface="+mn-ea"/>
              </a:rPr>
              <a:t>增大</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rPr>
              <a:t>正反应方向放热</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的可逆反应，</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rPr>
              <a:t>降低温度，</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化学平衡常数</a:t>
            </a:r>
            <a:r>
              <a:rPr lang="en-US" altLang="zh-CN" sz="2200" b="1" i="1" dirty="0">
                <a:solidFill>
                  <a:srgbClr val="C00000"/>
                </a:solidFill>
                <a:latin typeface="微软雅黑" panose="020B0503020204020204" charset="-122"/>
                <a:ea typeface="微软雅黑" panose="020B0503020204020204" charset="-122"/>
                <a:cs typeface="微软雅黑" panose="020B0503020204020204" charset="-122"/>
              </a:rPr>
              <a:t>K </a:t>
            </a:r>
            <a:r>
              <a:rPr lang="zh-CN" altLang="en-US" sz="2200" b="1" dirty="0">
                <a:solidFill>
                  <a:srgbClr val="C00000"/>
                </a:solidFill>
                <a:latin typeface="微软雅黑" panose="020B0503020204020204" charset="-122"/>
                <a:ea typeface="微软雅黑" panose="020B0503020204020204" charset="-122"/>
                <a:cs typeface="微软雅黑" panose="020B0503020204020204" charset="-122"/>
              </a:rPr>
              <a:t>增大</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a:t>
            </a:r>
          </a:p>
        </p:txBody>
      </p:sp>
      <p:sp>
        <p:nvSpPr>
          <p:cNvPr id="36" name="文本框 35"/>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798"/>
                                        </p:tgtEl>
                                        <p:attrNameLst>
                                          <p:attrName>style.visibility</p:attrName>
                                        </p:attrNameLst>
                                      </p:cBhvr>
                                      <p:to>
                                        <p:strVal val="visible"/>
                                      </p:to>
                                    </p:set>
                                    <p:animEffect transition="in" filter="wipe(down)">
                                      <p:cBhvr>
                                        <p:cTn id="23"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4" grpId="0" animBg="1"/>
      <p:bldP spid="35" grpId="0" animBg="1"/>
      <p:bldP spid="3379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0350" y="718185"/>
            <a:ext cx="7806690" cy="2515235"/>
          </a:xfrm>
          <a:prstGeom prst="rect">
            <a:avLst/>
          </a:prstGeom>
          <a:noFill/>
        </p:spPr>
        <p:txBody>
          <a:bodyPr wrap="square" rtlCol="0">
            <a:spAutoFit/>
          </a:bodyPr>
          <a:lstStyle/>
          <a:p>
            <a:pPr eaLnBrk="1">
              <a:lnSpc>
                <a:spcPct val="125000"/>
              </a:lnSpc>
            </a:pPr>
            <a:r>
              <a:rPr lang="zh-CN" altLang="en-US" sz="2200">
                <a:solidFill>
                  <a:srgbClr val="002060"/>
                </a:solidFill>
              </a:rPr>
              <a:t>【小结】</a:t>
            </a:r>
          </a:p>
          <a:p>
            <a:pPr eaLnBrk="1">
              <a:lnSpc>
                <a:spcPct val="125000"/>
              </a:lnSpc>
              <a:spcBef>
                <a:spcPts val="600"/>
              </a:spcBef>
            </a:pPr>
            <a:endParaRPr lang="zh-CN" altLang="en-US" sz="2200">
              <a:solidFill>
                <a:srgbClr val="002060"/>
              </a:solidFill>
            </a:endParaRPr>
          </a:p>
          <a:p>
            <a:pPr algn="l" eaLnBrk="1">
              <a:lnSpc>
                <a:spcPct val="125000"/>
              </a:lnSpc>
              <a:spcBef>
                <a:spcPts val="600"/>
              </a:spcBef>
            </a:pPr>
            <a:r>
              <a:rPr lang="en-US" altLang="zh-CN" sz="2200">
                <a:solidFill>
                  <a:srgbClr val="002060"/>
                </a:solidFill>
              </a:rPr>
              <a:t> </a:t>
            </a:r>
          </a:p>
          <a:p>
            <a:pPr algn="l" eaLnBrk="1">
              <a:lnSpc>
                <a:spcPct val="125000"/>
              </a:lnSpc>
              <a:spcBef>
                <a:spcPts val="600"/>
              </a:spcBef>
            </a:pPr>
            <a:r>
              <a:rPr lang="en-US" altLang="zh-CN" sz="2200" dirty="0">
                <a:solidFill>
                  <a:srgbClr val="002060"/>
                </a:solidFill>
                <a:latin typeface="+mn-ea"/>
                <a:ea typeface="+mn-ea"/>
                <a:sym typeface="+mn-ea"/>
              </a:rPr>
              <a:t> </a:t>
            </a:r>
          </a:p>
          <a:p>
            <a:pPr algn="l" eaLnBrk="1">
              <a:lnSpc>
                <a:spcPct val="125000"/>
              </a:lnSpc>
              <a:spcBef>
                <a:spcPts val="600"/>
              </a:spcBef>
            </a:pPr>
            <a:endParaRPr lang="zh-CN" altLang="en-US" sz="2200" dirty="0">
              <a:solidFill>
                <a:srgbClr val="002060"/>
              </a:solidFill>
              <a:latin typeface="+mn-ea"/>
              <a:ea typeface="+mn-ea"/>
              <a:sym typeface="+mn-ea"/>
            </a:endParaRPr>
          </a:p>
        </p:txBody>
      </p:sp>
      <p:sp>
        <p:nvSpPr>
          <p:cNvPr id="3" name="文本框 2"/>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4" name="文本框 3"/>
          <p:cNvSpPr txBox="1"/>
          <p:nvPr/>
        </p:nvSpPr>
        <p:spPr>
          <a:xfrm>
            <a:off x="793750" y="1455420"/>
            <a:ext cx="7680325" cy="429895"/>
          </a:xfrm>
          <a:prstGeom prst="rect">
            <a:avLst/>
          </a:prstGeom>
          <a:solidFill>
            <a:schemeClr val="accent6">
              <a:lumMod val="20000"/>
              <a:lumOff val="80000"/>
            </a:schemeClr>
          </a:solidFill>
          <a:ln>
            <a:solidFill>
              <a:schemeClr val="accent6">
                <a:lumMod val="20000"/>
                <a:lumOff val="80000"/>
              </a:schemeClr>
            </a:solidFill>
          </a:ln>
        </p:spPr>
        <p:txBody>
          <a:bodyPr wrap="none" rtlCol="0">
            <a:spAutoFit/>
          </a:bodyPr>
          <a:lstStyle/>
          <a:p>
            <a:pPr algn="l"/>
            <a:r>
              <a:rPr lang="en-US" altLang="zh-CN" sz="2200">
                <a:solidFill>
                  <a:srgbClr val="002060"/>
                </a:solidFill>
                <a:sym typeface="+mn-ea"/>
              </a:rPr>
              <a:t> 1</a:t>
            </a:r>
            <a:r>
              <a:rPr lang="zh-CN" altLang="en-US" sz="2200">
                <a:solidFill>
                  <a:srgbClr val="002060"/>
                </a:solidFill>
                <a:sym typeface="+mn-ea"/>
              </a:rPr>
              <a:t>、化学平衡常数是可逆反应达到化学平衡状态的定量描述。</a:t>
            </a:r>
            <a:endParaRPr lang="zh-CN" altLang="en-US" sz="2200">
              <a:solidFill>
                <a:srgbClr val="002060"/>
              </a:solidFill>
            </a:endParaRPr>
          </a:p>
        </p:txBody>
      </p:sp>
      <p:sp>
        <p:nvSpPr>
          <p:cNvPr id="5" name="文本框 4"/>
          <p:cNvSpPr txBox="1"/>
          <p:nvPr/>
        </p:nvSpPr>
        <p:spPr>
          <a:xfrm>
            <a:off x="793750" y="2197735"/>
            <a:ext cx="7680325" cy="937260"/>
          </a:xfrm>
          <a:prstGeom prst="rect">
            <a:avLst/>
          </a:prstGeom>
          <a:solidFill>
            <a:schemeClr val="accent6">
              <a:lumMod val="20000"/>
              <a:lumOff val="80000"/>
            </a:schemeClr>
          </a:solidFill>
        </p:spPr>
        <p:txBody>
          <a:bodyPr wrap="square" rtlCol="0">
            <a:spAutoFit/>
          </a:bodyPr>
          <a:lstStyle/>
          <a:p>
            <a:pPr algn="l" eaLnBrk="1">
              <a:lnSpc>
                <a:spcPct val="125000"/>
              </a:lnSpc>
              <a:spcBef>
                <a:spcPts val="600"/>
              </a:spcBef>
            </a:pPr>
            <a:r>
              <a:rPr lang="en-US" altLang="zh-CN" sz="2200">
                <a:solidFill>
                  <a:srgbClr val="002060"/>
                </a:solidFill>
                <a:sym typeface="+mn-ea"/>
              </a:rPr>
              <a:t>2</a:t>
            </a:r>
            <a:r>
              <a:rPr lang="zh-CN" altLang="en-US" sz="2200">
                <a:solidFill>
                  <a:srgbClr val="002060"/>
                </a:solidFill>
                <a:sym typeface="+mn-ea"/>
              </a:rPr>
              <a:t>、</a:t>
            </a:r>
            <a:r>
              <a:rPr lang="en-US" altLang="zh-CN" sz="2200" dirty="0" smtClean="0">
                <a:solidFill>
                  <a:srgbClr val="002060"/>
                </a:solidFill>
                <a:latin typeface="+mn-ea"/>
                <a:ea typeface="+mn-ea"/>
                <a:sym typeface="+mn-ea"/>
              </a:rPr>
              <a:t> </a:t>
            </a:r>
            <a:r>
              <a:rPr lang="zh-CN" altLang="en-US" sz="2200" dirty="0" smtClean="0">
                <a:solidFill>
                  <a:srgbClr val="002060"/>
                </a:solidFill>
                <a:latin typeface="微软雅黑" panose="020B0503020204020204" charset="-122"/>
                <a:ea typeface="微软雅黑" panose="020B0503020204020204" charset="-122"/>
                <a:sym typeface="+mn-ea"/>
              </a:rPr>
              <a:t>一个反应的化学平衡</a:t>
            </a:r>
            <a:r>
              <a:rPr lang="zh-CN" altLang="en-US" sz="2200" dirty="0">
                <a:solidFill>
                  <a:srgbClr val="002060"/>
                </a:solidFill>
                <a:latin typeface="微软雅黑" panose="020B0503020204020204" charset="-122"/>
                <a:ea typeface="微软雅黑" panose="020B0503020204020204" charset="-122"/>
                <a:sym typeface="+mn-ea"/>
              </a:rPr>
              <a:t>常数的大小只与温度有关，</a:t>
            </a:r>
            <a:r>
              <a:rPr lang="zh-CN" altLang="en-US" sz="2200" dirty="0" smtClean="0">
                <a:solidFill>
                  <a:srgbClr val="002060"/>
                </a:solidFill>
                <a:latin typeface="微软雅黑" panose="020B0503020204020204" charset="-122"/>
                <a:ea typeface="微软雅黑" panose="020B0503020204020204" charset="-122"/>
                <a:sym typeface="+mn-ea"/>
              </a:rPr>
              <a:t>与</a:t>
            </a:r>
            <a:r>
              <a:rPr lang="zh-CN" altLang="en-US" sz="2200" dirty="0">
                <a:solidFill>
                  <a:srgbClr val="002060"/>
                </a:solidFill>
                <a:latin typeface="微软雅黑" panose="020B0503020204020204" charset="-122"/>
                <a:ea typeface="微软雅黑" panose="020B0503020204020204" charset="-122"/>
                <a:sym typeface="+mn-ea"/>
              </a:rPr>
              <a:t>反应物或生成物</a:t>
            </a:r>
            <a:r>
              <a:rPr lang="zh-CN" altLang="en-US" sz="2200" dirty="0" smtClean="0">
                <a:solidFill>
                  <a:srgbClr val="002060"/>
                </a:solidFill>
                <a:latin typeface="微软雅黑" panose="020B0503020204020204" charset="-122"/>
                <a:ea typeface="微软雅黑" panose="020B0503020204020204" charset="-122"/>
                <a:sym typeface="+mn-ea"/>
              </a:rPr>
              <a:t>的浓度无关</a:t>
            </a:r>
            <a:r>
              <a:rPr lang="zh-CN" altLang="en-US" sz="2200" dirty="0">
                <a:solidFill>
                  <a:srgbClr val="002060"/>
                </a:solidFill>
                <a:latin typeface="微软雅黑" panose="020B0503020204020204" charset="-122"/>
                <a:ea typeface="微软雅黑" panose="020B0503020204020204" charset="-122"/>
                <a:sym typeface="+mn-ea"/>
              </a:rPr>
              <a:t>。</a:t>
            </a:r>
            <a:r>
              <a:rPr lang="zh-CN" altLang="en-US" sz="2200" dirty="0" smtClean="0">
                <a:solidFill>
                  <a:srgbClr val="002060"/>
                </a:solidFill>
                <a:latin typeface="微软雅黑" panose="020B0503020204020204" charset="-122"/>
                <a:ea typeface="微软雅黑" panose="020B0503020204020204" charset="-122"/>
                <a:cs typeface="Times New Roman" panose="02020603050405020304" charset="0"/>
                <a:sym typeface="+mn-ea"/>
              </a:rPr>
              <a:t>与平衡建立的过程无关。</a:t>
            </a:r>
            <a:endParaRPr lang="zh-CN" altLang="en-US" sz="2200" dirty="0">
              <a:solidFill>
                <a:srgbClr val="002060"/>
              </a:solidFill>
              <a:latin typeface="+mn-ea"/>
              <a:ea typeface="+mn-ea"/>
              <a:sym typeface="+mn-ea"/>
            </a:endParaRPr>
          </a:p>
        </p:txBody>
      </p:sp>
      <p:sp>
        <p:nvSpPr>
          <p:cNvPr id="6" name="文本框 5"/>
          <p:cNvSpPr txBox="1"/>
          <p:nvPr/>
        </p:nvSpPr>
        <p:spPr>
          <a:xfrm>
            <a:off x="793750" y="3505835"/>
            <a:ext cx="7680325" cy="937260"/>
          </a:xfrm>
          <a:prstGeom prst="rect">
            <a:avLst/>
          </a:prstGeom>
          <a:solidFill>
            <a:schemeClr val="accent6">
              <a:lumMod val="20000"/>
              <a:lumOff val="80000"/>
            </a:schemeClr>
          </a:solidFill>
        </p:spPr>
        <p:txBody>
          <a:bodyPr wrap="square" rtlCol="0">
            <a:spAutoFit/>
          </a:bodyPr>
          <a:lstStyle/>
          <a:p>
            <a:pPr algn="l" eaLnBrk="1">
              <a:lnSpc>
                <a:spcPct val="125000"/>
              </a:lnSpc>
              <a:spcBef>
                <a:spcPts val="600"/>
              </a:spcBef>
            </a:pPr>
            <a:r>
              <a:rPr lang="en-US" altLang="zh-CN" sz="2200" dirty="0">
                <a:solidFill>
                  <a:srgbClr val="002060"/>
                </a:solidFill>
                <a:latin typeface="+mn-ea"/>
                <a:ea typeface="+mn-ea"/>
                <a:sym typeface="+mn-ea"/>
              </a:rPr>
              <a:t>3</a:t>
            </a:r>
            <a:r>
              <a:rPr lang="zh-CN" altLang="en-US" sz="2200" dirty="0">
                <a:solidFill>
                  <a:srgbClr val="002060"/>
                </a:solidFill>
                <a:latin typeface="+mn-ea"/>
                <a:ea typeface="+mn-ea"/>
                <a:sym typeface="+mn-ea"/>
              </a:rPr>
              <a:t>、平衡常数不变时, 可以有多种浓度组合, 每种组合都处于化学平衡状态。</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43010"/>
          <p:cNvSpPr/>
          <p:nvPr/>
        </p:nvSpPr>
        <p:spPr>
          <a:xfrm>
            <a:off x="262255" y="601980"/>
            <a:ext cx="8203565" cy="429895"/>
          </a:xfrm>
          <a:prstGeom prst="rect">
            <a:avLst/>
          </a:prstGeom>
          <a:solidFill>
            <a:schemeClr val="accent6">
              <a:lumMod val="20000"/>
              <a:lumOff val="80000"/>
            </a:schemeClr>
          </a:solidFill>
          <a:ln w="28575">
            <a:noFill/>
          </a:ln>
        </p:spPr>
        <p:txBody>
          <a:bodyPr wrap="square" anchor="t">
            <a:spAutoFit/>
          </a:bodyPr>
          <a:lstStyle/>
          <a:p>
            <a:pPr algn="l"/>
            <a:r>
              <a:rPr lang="en-US" altLang="zh-CN" sz="2200" b="1"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、利用</a:t>
            </a:r>
            <a:r>
              <a:rPr lang="en-US" altLang="zh-CN" sz="2200" b="1" i="1" dirty="0">
                <a:solidFill>
                  <a:srgbClr val="002060"/>
                </a:solidFill>
                <a:latin typeface="微软雅黑" panose="020B0503020204020204" charset="-122"/>
                <a:ea typeface="微软雅黑" panose="020B0503020204020204" charset="-122"/>
                <a:cs typeface="微软雅黑" panose="020B0503020204020204" charset="-122"/>
              </a:rPr>
              <a:t>K </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判断正向反应进行的程度</a:t>
            </a:r>
          </a:p>
        </p:txBody>
      </p:sp>
      <p:grpSp>
        <p:nvGrpSpPr>
          <p:cNvPr id="2" name="组合 1"/>
          <p:cNvGrpSpPr/>
          <p:nvPr/>
        </p:nvGrpSpPr>
        <p:grpSpPr>
          <a:xfrm>
            <a:off x="-1984375" y="1132205"/>
            <a:ext cx="8641080" cy="922655"/>
            <a:chOff x="-1322" y="2301"/>
            <a:chExt cx="13608" cy="1453"/>
          </a:xfrm>
        </p:grpSpPr>
        <p:sp>
          <p:nvSpPr>
            <p:cNvPr id="8201" name="Text Box 12"/>
            <p:cNvSpPr txBox="1"/>
            <p:nvPr/>
          </p:nvSpPr>
          <p:spPr>
            <a:xfrm>
              <a:off x="-1322" y="2301"/>
              <a:ext cx="13608" cy="1453"/>
            </a:xfrm>
            <a:prstGeom prst="rect">
              <a:avLst/>
            </a:prstGeom>
            <a:noFill/>
            <a:ln w="9525">
              <a:noFill/>
            </a:ln>
          </p:spPr>
          <p:txBody>
            <a:bodyPr>
              <a:spAutoFit/>
            </a:bodyPr>
            <a:lstStyle/>
            <a:p>
              <a:pPr>
                <a:spcBef>
                  <a:spcPct val="50000"/>
                </a:spcBef>
              </a:pPr>
              <a:r>
                <a:rPr lang="zh-CN" altLang="en-US" sz="2600" b="1" dirty="0">
                  <a:solidFill>
                    <a:schemeClr val="tx1"/>
                  </a:solidFill>
                  <a:uFillTx/>
                  <a:latin typeface="微软雅黑" panose="020B0503020204020204" charset="-122"/>
                  <a:ea typeface="微软雅黑" panose="020B0503020204020204" charset="-122"/>
                  <a:cs typeface="微软雅黑" panose="020B0503020204020204" charset="-122"/>
                </a:rPr>
                <a:t>                            </a:t>
              </a:r>
              <a:r>
                <a:rPr lang="en-US" altLang="zh-CN" sz="2800" b="1" dirty="0">
                  <a:solidFill>
                    <a:srgbClr val="002060"/>
                  </a:solidFill>
                  <a:latin typeface="Times New Roman" panose="02020603050405020304" charset="0"/>
                  <a:ea typeface="微软雅黑" panose="020B0503020204020204" charset="-122"/>
                  <a:cs typeface="Times New Roman" panose="02020603050405020304" charset="0"/>
                </a:rPr>
                <a:t>mA(g)  +  nB(g)</a:t>
              </a:r>
              <a:r>
                <a:rPr lang="en-US" altLang="zh-CN" sz="2800" b="1" dirty="0">
                  <a:solidFill>
                    <a:srgbClr val="002060"/>
                  </a:solidFill>
                  <a:latin typeface="微软雅黑" panose="020B0503020204020204" charset="-122"/>
                  <a:ea typeface="微软雅黑" panose="020B0503020204020204" charset="-122"/>
                  <a:cs typeface="微软雅黑" panose="020B0503020204020204" charset="-122"/>
                </a:rPr>
                <a:t>         </a:t>
              </a:r>
              <a:r>
                <a:rPr lang="en-US" altLang="zh-CN" sz="2800" b="1" dirty="0">
                  <a:solidFill>
                    <a:srgbClr val="002060"/>
                  </a:solidFill>
                  <a:latin typeface="Times New Roman" panose="02020603050405020304" charset="0"/>
                  <a:ea typeface="微软雅黑" panose="020B0503020204020204" charset="-122"/>
                  <a:cs typeface="Times New Roman" panose="02020603050405020304" charset="0"/>
                </a:rPr>
                <a:t>pC(g) + qD(g)</a:t>
              </a:r>
              <a:endParaRPr lang="en-US" altLang="zh-CN" sz="2800" b="1" dirty="0">
                <a:solidFill>
                  <a:srgbClr val="002060"/>
                </a:solidFill>
                <a:latin typeface="微软雅黑" panose="020B0503020204020204" charset="-122"/>
                <a:ea typeface="微软雅黑" panose="020B0503020204020204" charset="-122"/>
                <a:cs typeface="微软雅黑" panose="020B0503020204020204" charset="-122"/>
              </a:endParaRPr>
            </a:p>
            <a:p>
              <a:endParaRPr lang="zh-CN" altLang="en-US" sz="2600" b="1" dirty="0">
                <a:solidFill>
                  <a:schemeClr val="tx1"/>
                </a:solidFill>
                <a:uFillTx/>
                <a:latin typeface="微软雅黑" panose="020B0503020204020204" charset="-122"/>
                <a:ea typeface="微软雅黑" panose="020B0503020204020204" charset="-122"/>
                <a:cs typeface="微软雅黑" panose="020B0503020204020204" charset="-122"/>
              </a:endParaRPr>
            </a:p>
          </p:txBody>
        </p:sp>
        <p:pic>
          <p:nvPicPr>
            <p:cNvPr id="10" name="Picture 205"/>
            <p:cNvPicPr preferRelativeResize="0">
              <a:picLocks noChangeArrowheads="1"/>
            </p:cNvPicPr>
            <p:nvPr/>
          </p:nvPicPr>
          <p:blipFill>
            <a:blip r:embed="rId4"/>
            <a:srcRect/>
            <a:stretch>
              <a:fillRect/>
            </a:stretch>
          </p:blipFill>
          <p:spPr bwMode="auto">
            <a:xfrm>
              <a:off x="7021" y="2301"/>
              <a:ext cx="1149" cy="830"/>
            </a:xfrm>
            <a:prstGeom prst="rect">
              <a:avLst/>
            </a:prstGeom>
            <a:noFill/>
            <a:ln w="9525" cap="flat" algn="ctr">
              <a:noFill/>
              <a:prstDash val="solid"/>
              <a:miter lim="800000"/>
              <a:headEnd type="none" w="med" len="med"/>
              <a:tailEnd type="none" w="med" len="med"/>
            </a:ln>
            <a:effectLst/>
          </p:spPr>
        </p:pic>
      </p:grpSp>
      <p:grpSp>
        <p:nvGrpSpPr>
          <p:cNvPr id="3089" name="Group 17"/>
          <p:cNvGrpSpPr/>
          <p:nvPr/>
        </p:nvGrpSpPr>
        <p:grpSpPr>
          <a:xfrm>
            <a:off x="1936115" y="1799908"/>
            <a:ext cx="3332163" cy="971550"/>
            <a:chOff x="1597" y="3250"/>
            <a:chExt cx="2099" cy="612"/>
          </a:xfrm>
        </p:grpSpPr>
        <p:sp>
          <p:nvSpPr>
            <p:cNvPr id="8207" name="Text Box 13"/>
            <p:cNvSpPr txBox="1"/>
            <p:nvPr/>
          </p:nvSpPr>
          <p:spPr>
            <a:xfrm>
              <a:off x="1597" y="3411"/>
              <a:ext cx="418" cy="327"/>
            </a:xfrm>
            <a:prstGeom prst="rect">
              <a:avLst/>
            </a:prstGeom>
            <a:noFill/>
            <a:ln w="9525">
              <a:noFill/>
            </a:ln>
          </p:spPr>
          <p:txBody>
            <a:bodyPr wrap="none">
              <a:spAutoFit/>
            </a:bodyPr>
            <a:lstStyle/>
            <a:p>
              <a:r>
                <a:rPr lang="en-US" altLang="zh-CN" sz="2800" b="1" i="1" dirty="0">
                  <a:latin typeface="Times New Roman" panose="02020603050405020304" charset="0"/>
                  <a:ea typeface="黑体" panose="02010609060101010101" pitchFamily="2" charset="-122"/>
                </a:rPr>
                <a:t>K</a:t>
              </a:r>
              <a:r>
                <a:rPr lang="en-US" altLang="zh-CN" sz="2800" b="1" dirty="0">
                  <a:latin typeface="Times New Roman" panose="02020603050405020304" charset="0"/>
                  <a:ea typeface="黑体" panose="02010609060101010101" pitchFamily="2" charset="-122"/>
                </a:rPr>
                <a:t>=</a:t>
              </a:r>
            </a:p>
          </p:txBody>
        </p:sp>
        <p:sp>
          <p:nvSpPr>
            <p:cNvPr id="8208" name="Text Box 14"/>
            <p:cNvSpPr txBox="1"/>
            <p:nvPr/>
          </p:nvSpPr>
          <p:spPr>
            <a:xfrm>
              <a:off x="2018" y="3250"/>
              <a:ext cx="1678" cy="329"/>
            </a:xfrm>
            <a:prstGeom prst="rect">
              <a:avLst/>
            </a:prstGeom>
            <a:noFill/>
            <a:ln w="9525">
              <a:noFill/>
            </a:ln>
          </p:spPr>
          <p:txBody>
            <a:bodyPr>
              <a:spAutoFit/>
            </a:bodyPr>
            <a:lstStyle/>
            <a:p>
              <a:r>
                <a:rPr lang="en-US" altLang="zh-CN" sz="2800" b="1" i="1" dirty="0">
                  <a:latin typeface="Times New Roman" panose="02020603050405020304" charset="0"/>
                </a:rPr>
                <a:t>c</a:t>
              </a:r>
              <a:r>
                <a:rPr lang="en-US" altLang="zh-CN" sz="2800" b="1" baseline="30000" dirty="0">
                  <a:latin typeface="Times New Roman" panose="02020603050405020304" charset="0"/>
                </a:rPr>
                <a:t>p</a:t>
              </a:r>
              <a:r>
                <a:rPr lang="en-US" altLang="zh-CN" sz="2800" b="1" dirty="0">
                  <a:latin typeface="Times New Roman" panose="02020603050405020304" charset="0"/>
                </a:rPr>
                <a:t>(C) </a:t>
              </a:r>
              <a:r>
                <a:rPr lang="en-US" altLang="zh-CN" sz="2800" b="1" dirty="0">
                  <a:latin typeface="Times New Roman" panose="02020603050405020304" charset="0"/>
                  <a:ea typeface="Arial" panose="020B0604020202020204" pitchFamily="34" charset="0"/>
                </a:rPr>
                <a:t>·</a:t>
              </a:r>
              <a:r>
                <a:rPr lang="en-US" altLang="zh-CN" sz="2800" b="1" dirty="0">
                  <a:latin typeface="Times New Roman" panose="02020603050405020304" charset="0"/>
                  <a:cs typeface="Arial" panose="020B0604020202020204" pitchFamily="34" charset="0"/>
                </a:rPr>
                <a:t> </a:t>
              </a:r>
              <a:r>
                <a:rPr lang="en-US" altLang="zh-CN" sz="2800" b="1" i="1" dirty="0">
                  <a:latin typeface="Times New Roman" panose="02020603050405020304" charset="0"/>
                  <a:cs typeface="Arial" panose="020B0604020202020204" pitchFamily="34" charset="0"/>
                </a:rPr>
                <a:t>c</a:t>
              </a:r>
              <a:r>
                <a:rPr lang="en-US" altLang="zh-CN" sz="2800" b="1" baseline="30000" dirty="0">
                  <a:latin typeface="Times New Roman" panose="02020603050405020304" charset="0"/>
                  <a:cs typeface="Arial" panose="020B0604020202020204" pitchFamily="34" charset="0"/>
                </a:rPr>
                <a:t>q</a:t>
              </a:r>
              <a:r>
                <a:rPr lang="en-US" altLang="zh-CN" sz="2800" b="1" dirty="0">
                  <a:latin typeface="Times New Roman" panose="02020603050405020304" charset="0"/>
                  <a:cs typeface="Arial" panose="020B0604020202020204" pitchFamily="34" charset="0"/>
                </a:rPr>
                <a:t>(D)</a:t>
              </a:r>
              <a:endParaRPr lang="en-US" altLang="zh-CN" sz="2800" b="1" dirty="0">
                <a:latin typeface="Times New Roman" panose="02020603050405020304" charset="0"/>
                <a:ea typeface="Arial" panose="020B0604020202020204" pitchFamily="34" charset="0"/>
              </a:endParaRPr>
            </a:p>
          </p:txBody>
        </p:sp>
        <p:sp>
          <p:nvSpPr>
            <p:cNvPr id="8209" name="Text Box 15"/>
            <p:cNvSpPr txBox="1"/>
            <p:nvPr/>
          </p:nvSpPr>
          <p:spPr>
            <a:xfrm>
              <a:off x="2018" y="3533"/>
              <a:ext cx="1678" cy="329"/>
            </a:xfrm>
            <a:prstGeom prst="rect">
              <a:avLst/>
            </a:prstGeom>
            <a:noFill/>
            <a:ln w="9525">
              <a:noFill/>
            </a:ln>
          </p:spPr>
          <p:txBody>
            <a:bodyPr>
              <a:spAutoFit/>
            </a:bodyPr>
            <a:lstStyle/>
            <a:p>
              <a:r>
                <a:rPr lang="en-US" altLang="zh-CN" sz="2800" b="1" i="1" dirty="0">
                  <a:latin typeface="Times New Roman" panose="02020603050405020304" charset="0"/>
                </a:rPr>
                <a:t>c</a:t>
              </a:r>
              <a:r>
                <a:rPr lang="en-US" altLang="zh-CN" sz="2800" b="1" baseline="30000" dirty="0">
                  <a:latin typeface="Times New Roman" panose="02020603050405020304" charset="0"/>
                </a:rPr>
                <a:t>m</a:t>
              </a:r>
              <a:r>
                <a:rPr lang="en-US" altLang="zh-CN" sz="2800" b="1" dirty="0">
                  <a:latin typeface="Times New Roman" panose="02020603050405020304" charset="0"/>
                </a:rPr>
                <a:t>(A) </a:t>
              </a:r>
              <a:r>
                <a:rPr lang="en-US" altLang="zh-CN" sz="2800" b="1" dirty="0">
                  <a:latin typeface="Times New Roman" panose="02020603050405020304" charset="0"/>
                  <a:ea typeface="Arial" panose="020B0604020202020204" pitchFamily="34" charset="0"/>
                </a:rPr>
                <a:t>·</a:t>
              </a:r>
              <a:r>
                <a:rPr lang="en-US" altLang="zh-CN" sz="2800" b="1" dirty="0">
                  <a:latin typeface="Times New Roman" panose="02020603050405020304" charset="0"/>
                  <a:cs typeface="Arial" panose="020B0604020202020204" pitchFamily="34" charset="0"/>
                </a:rPr>
                <a:t> </a:t>
              </a:r>
              <a:r>
                <a:rPr lang="en-US" altLang="zh-CN" sz="2800" b="1" i="1" dirty="0">
                  <a:latin typeface="Times New Roman" panose="02020603050405020304" charset="0"/>
                  <a:cs typeface="Arial" panose="020B0604020202020204" pitchFamily="34" charset="0"/>
                </a:rPr>
                <a:t>c</a:t>
              </a:r>
              <a:r>
                <a:rPr lang="en-US" altLang="zh-CN" sz="2800" b="1" baseline="30000" dirty="0">
                  <a:latin typeface="Times New Roman" panose="02020603050405020304" charset="0"/>
                  <a:cs typeface="Arial" panose="020B0604020202020204" pitchFamily="34" charset="0"/>
                </a:rPr>
                <a:t>n</a:t>
              </a:r>
              <a:r>
                <a:rPr lang="en-US" altLang="zh-CN" sz="2800" b="1" dirty="0">
                  <a:latin typeface="Times New Roman" panose="02020603050405020304" charset="0"/>
                  <a:cs typeface="Arial" panose="020B0604020202020204" pitchFamily="34" charset="0"/>
                </a:rPr>
                <a:t>(B)</a:t>
              </a:r>
              <a:endParaRPr lang="en-US" altLang="zh-CN" sz="2800" b="1" dirty="0">
                <a:latin typeface="Times New Roman" panose="02020603050405020304" charset="0"/>
                <a:ea typeface="Arial" panose="020B0604020202020204" pitchFamily="34" charset="0"/>
              </a:endParaRPr>
            </a:p>
          </p:txBody>
        </p:sp>
        <p:sp>
          <p:nvSpPr>
            <p:cNvPr id="8210" name="Line 16"/>
            <p:cNvSpPr/>
            <p:nvPr/>
          </p:nvSpPr>
          <p:spPr>
            <a:xfrm>
              <a:off x="2018" y="3574"/>
              <a:ext cx="1588" cy="0"/>
            </a:xfrm>
            <a:prstGeom prst="line">
              <a:avLst/>
            </a:prstGeom>
            <a:ln w="28575" cap="flat" cmpd="sng">
              <a:solidFill>
                <a:schemeClr val="tx1"/>
              </a:solidFill>
              <a:prstDash val="solid"/>
              <a:headEnd type="none" w="med" len="med"/>
              <a:tailEnd type="none" w="med" len="med"/>
            </a:ln>
          </p:spPr>
        </p:sp>
      </p:grpSp>
      <p:sp>
        <p:nvSpPr>
          <p:cNvPr id="115723" name="Text Box 11"/>
          <p:cNvSpPr txBox="1">
            <a:spLocks noChangeArrowheads="1"/>
          </p:cNvSpPr>
          <p:nvPr/>
        </p:nvSpPr>
        <p:spPr bwMode="auto">
          <a:xfrm>
            <a:off x="262255" y="2889250"/>
            <a:ext cx="8619490" cy="1106805"/>
          </a:xfrm>
          <a:prstGeom prst="rect">
            <a:avLst/>
          </a:prstGeom>
          <a:noFill/>
          <a:ln w="9525">
            <a:noFill/>
            <a:miter lim="800000"/>
          </a:ln>
        </p:spPr>
        <p:txBody>
          <a:bodyPr wrap="square">
            <a:spAutoFit/>
          </a:bodyPr>
          <a:lstStyle/>
          <a:p>
            <a:pPr algn="l">
              <a:lnSpc>
                <a:spcPct val="150000"/>
              </a:lnSpc>
            </a:pPr>
            <a:r>
              <a:rPr lang="en-US" altLang="zh-CN" sz="2200" dirty="0">
                <a:latin typeface="微软雅黑" panose="020B0503020204020204" charset="-122"/>
                <a:ea typeface="微软雅黑" panose="020B0503020204020204" charset="-122"/>
                <a:cs typeface="微软雅黑" panose="020B0503020204020204" charset="-122"/>
              </a:rPr>
              <a:t>     </a:t>
            </a:r>
            <a:r>
              <a:rPr lang="en-US" altLang="zh-CN" sz="2200" i="1" dirty="0">
                <a:latin typeface="微软雅黑" panose="020B0503020204020204" charset="-122"/>
                <a:ea typeface="微软雅黑" panose="020B0503020204020204" charset="-122"/>
                <a:cs typeface="微软雅黑" panose="020B0503020204020204" charset="-122"/>
              </a:rPr>
              <a:t>K </a:t>
            </a:r>
            <a:r>
              <a:rPr lang="zh-CN" altLang="en-US" sz="2200" dirty="0">
                <a:latin typeface="微软雅黑" panose="020B0503020204020204" charset="-122"/>
                <a:ea typeface="微软雅黑" panose="020B0503020204020204" charset="-122"/>
                <a:cs typeface="微软雅黑" panose="020B0503020204020204" charset="-122"/>
              </a:rPr>
              <a:t>值越大，说明平衡体系中</a:t>
            </a:r>
            <a:r>
              <a:rPr lang="zh-CN" altLang="en-US" sz="2200" dirty="0">
                <a:solidFill>
                  <a:srgbClr val="2A4A70"/>
                </a:solidFill>
                <a:latin typeface="微软雅黑" panose="020B0503020204020204" charset="-122"/>
                <a:ea typeface="微软雅黑" panose="020B0503020204020204" charset="-122"/>
                <a:cs typeface="微软雅黑" panose="020B0503020204020204" charset="-122"/>
              </a:rPr>
              <a:t>生成物</a:t>
            </a:r>
            <a:r>
              <a:rPr lang="zh-CN" altLang="en-US" sz="2200" dirty="0">
                <a:latin typeface="微软雅黑" panose="020B0503020204020204" charset="-122"/>
                <a:ea typeface="微软雅黑" panose="020B0503020204020204" charset="-122"/>
                <a:cs typeface="微软雅黑" panose="020B0503020204020204" charset="-122"/>
              </a:rPr>
              <a:t>所占比例越</a:t>
            </a:r>
            <a:r>
              <a:rPr lang="en-US" altLang="zh-CN" sz="2200" dirty="0">
                <a:latin typeface="微软雅黑" panose="020B0503020204020204" charset="-122"/>
                <a:ea typeface="微软雅黑" panose="020B0503020204020204" charset="-122"/>
                <a:cs typeface="微软雅黑" panose="020B0503020204020204" charset="-122"/>
                <a:sym typeface="+mn-ea"/>
              </a:rPr>
              <a:t>_______</a:t>
            </a:r>
            <a:r>
              <a:rPr lang="zh-CN" altLang="en-US" sz="2200" dirty="0">
                <a:latin typeface="微软雅黑" panose="020B0503020204020204" charset="-122"/>
                <a:ea typeface="微软雅黑" panose="020B0503020204020204" charset="-122"/>
                <a:cs typeface="微软雅黑" panose="020B0503020204020204" charset="-122"/>
                <a:sym typeface="+mn-ea"/>
              </a:rPr>
              <a:t>，</a:t>
            </a:r>
            <a:r>
              <a:rPr lang="zh-CN" altLang="en-US" sz="2200" dirty="0">
                <a:latin typeface="微软雅黑" panose="020B0503020204020204" charset="-122"/>
                <a:ea typeface="微软雅黑" panose="020B0503020204020204" charset="-122"/>
                <a:cs typeface="微软雅黑" panose="020B0503020204020204" charset="-122"/>
              </a:rPr>
              <a:t>          </a:t>
            </a:r>
            <a:endParaRPr lang="en-US" altLang="zh-CN" sz="2200" dirty="0">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sz="2200" dirty="0">
                <a:latin typeface="微软雅黑" panose="020B0503020204020204" charset="-122"/>
                <a:ea typeface="微软雅黑" panose="020B0503020204020204" charset="-122"/>
                <a:cs typeface="微软雅黑" panose="020B0503020204020204" charset="-122"/>
              </a:rPr>
              <a:t>它的</a:t>
            </a:r>
            <a:r>
              <a:rPr lang="zh-CN" altLang="en-US" sz="2200" dirty="0">
                <a:solidFill>
                  <a:srgbClr val="2A4A70"/>
                </a:solidFill>
                <a:latin typeface="微软雅黑" panose="020B0503020204020204" charset="-122"/>
                <a:ea typeface="微软雅黑" panose="020B0503020204020204" charset="-122"/>
                <a:cs typeface="微软雅黑" panose="020B0503020204020204" charset="-122"/>
              </a:rPr>
              <a:t>正向反应</a:t>
            </a:r>
            <a:r>
              <a:rPr lang="zh-CN" altLang="en-US" sz="2200" dirty="0">
                <a:latin typeface="微软雅黑" panose="020B0503020204020204" charset="-122"/>
                <a:ea typeface="微软雅黑" panose="020B0503020204020204" charset="-122"/>
                <a:cs typeface="微软雅黑" panose="020B0503020204020204" charset="-122"/>
              </a:rPr>
              <a:t>进行的程度越</a:t>
            </a:r>
            <a:r>
              <a:rPr lang="en-US" altLang="zh-CN" sz="2200" dirty="0">
                <a:latin typeface="微软雅黑" panose="020B0503020204020204" charset="-122"/>
                <a:ea typeface="微软雅黑" panose="020B0503020204020204" charset="-122"/>
                <a:cs typeface="微软雅黑" panose="020B0503020204020204" charset="-122"/>
              </a:rPr>
              <a:t>_____</a:t>
            </a:r>
            <a:r>
              <a:rPr lang="zh-CN" altLang="en-US" sz="2200" dirty="0">
                <a:latin typeface="微软雅黑" panose="020B0503020204020204" charset="-122"/>
                <a:ea typeface="微软雅黑" panose="020B0503020204020204" charset="-122"/>
                <a:cs typeface="微软雅黑" panose="020B0503020204020204" charset="-122"/>
              </a:rPr>
              <a:t>，即该反应进行的越</a:t>
            </a:r>
            <a:r>
              <a:rPr lang="en-US" altLang="zh-CN" sz="2200" dirty="0">
                <a:latin typeface="微软雅黑" panose="020B0503020204020204" charset="-122"/>
                <a:ea typeface="微软雅黑" panose="020B0503020204020204" charset="-122"/>
                <a:cs typeface="微软雅黑" panose="020B0503020204020204" charset="-122"/>
                <a:sym typeface="+mn-ea"/>
              </a:rPr>
              <a:t>_______</a:t>
            </a:r>
            <a:r>
              <a:rPr lang="zh-CN" altLang="en-US" sz="2200" dirty="0">
                <a:latin typeface="微软雅黑" panose="020B0503020204020204" charset="-122"/>
                <a:ea typeface="微软雅黑" panose="020B0503020204020204" charset="-122"/>
                <a:cs typeface="微软雅黑" panose="020B0503020204020204" charset="-122"/>
                <a:sym typeface="+mn-ea"/>
              </a:rPr>
              <a:t>。</a:t>
            </a:r>
          </a:p>
        </p:txBody>
      </p:sp>
      <p:sp>
        <p:nvSpPr>
          <p:cNvPr id="115725" name="Text Box 13"/>
          <p:cNvSpPr txBox="1">
            <a:spLocks noChangeArrowheads="1"/>
          </p:cNvSpPr>
          <p:nvPr/>
        </p:nvSpPr>
        <p:spPr bwMode="auto">
          <a:xfrm>
            <a:off x="6430726" y="2935924"/>
            <a:ext cx="487680" cy="460375"/>
          </a:xfrm>
          <a:prstGeom prst="rect">
            <a:avLst/>
          </a:prstGeom>
          <a:noFill/>
          <a:ln w="28575" algn="ctr">
            <a:noFill/>
            <a:miter lim="800000"/>
          </a:ln>
        </p:spPr>
        <p:txBody>
          <a:bodyPr wrap="none">
            <a:spAutoFit/>
          </a:bodyPr>
          <a:lstStyle/>
          <a:p>
            <a:r>
              <a:rPr lang="zh-CN" altLang="en-US" sz="2400" b="1" dirty="0">
                <a:solidFill>
                  <a:srgbClr val="FF0000"/>
                </a:solidFill>
                <a:latin typeface="微软雅黑" panose="020B0503020204020204" charset="-122"/>
                <a:ea typeface="微软雅黑" panose="020B0503020204020204" charset="-122"/>
              </a:rPr>
              <a:t>大</a:t>
            </a:r>
          </a:p>
        </p:txBody>
      </p:sp>
      <p:sp>
        <p:nvSpPr>
          <p:cNvPr id="115728" name="Text Box 16"/>
          <p:cNvSpPr txBox="1">
            <a:spLocks noChangeArrowheads="1"/>
          </p:cNvSpPr>
          <p:nvPr/>
        </p:nvSpPr>
        <p:spPr bwMode="auto">
          <a:xfrm>
            <a:off x="3762851" y="3479017"/>
            <a:ext cx="487680" cy="460375"/>
          </a:xfrm>
          <a:prstGeom prst="rect">
            <a:avLst/>
          </a:prstGeom>
          <a:noFill/>
          <a:ln w="28575" algn="ctr">
            <a:noFill/>
            <a:miter lim="800000"/>
          </a:ln>
        </p:spPr>
        <p:txBody>
          <a:bodyPr wrap="none">
            <a:spAutoFit/>
          </a:bodyPr>
          <a:lstStyle/>
          <a:p>
            <a:r>
              <a:rPr lang="zh-CN" altLang="en-US" sz="2400" b="1" dirty="0">
                <a:solidFill>
                  <a:srgbClr val="FF0000"/>
                </a:solidFill>
                <a:latin typeface="微软雅黑" panose="020B0503020204020204" charset="-122"/>
                <a:ea typeface="微软雅黑" panose="020B0503020204020204" charset="-122"/>
              </a:rPr>
              <a:t>大</a:t>
            </a:r>
          </a:p>
        </p:txBody>
      </p:sp>
      <p:sp>
        <p:nvSpPr>
          <p:cNvPr id="115727" name="Text Box 15"/>
          <p:cNvSpPr txBox="1">
            <a:spLocks noChangeArrowheads="1"/>
          </p:cNvSpPr>
          <p:nvPr/>
        </p:nvSpPr>
        <p:spPr bwMode="auto">
          <a:xfrm>
            <a:off x="6921818" y="3479090"/>
            <a:ext cx="792480" cy="460375"/>
          </a:xfrm>
          <a:prstGeom prst="rect">
            <a:avLst/>
          </a:prstGeom>
          <a:noFill/>
          <a:ln w="28575" algn="ctr">
            <a:noFill/>
            <a:miter lim="800000"/>
          </a:ln>
        </p:spPr>
        <p:txBody>
          <a:bodyPr wrap="none">
            <a:spAutoFit/>
          </a:bodyPr>
          <a:lstStyle/>
          <a:p>
            <a:r>
              <a:rPr lang="zh-CN" altLang="en-US" sz="2400" b="1" dirty="0">
                <a:solidFill>
                  <a:srgbClr val="FF0000"/>
                </a:solidFill>
                <a:latin typeface="微软雅黑" panose="020B0503020204020204" charset="-122"/>
                <a:ea typeface="微软雅黑" panose="020B0503020204020204" charset="-122"/>
              </a:rPr>
              <a:t>完全</a:t>
            </a:r>
          </a:p>
        </p:txBody>
      </p:sp>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任务二：探讨化学平衡常数的意义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linds(horizontal)">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89"/>
                                        </p:tgtEl>
                                        <p:attrNameLst>
                                          <p:attrName>style.visibility</p:attrName>
                                        </p:attrNameLst>
                                      </p:cBhvr>
                                      <p:to>
                                        <p:strVal val="visible"/>
                                      </p:to>
                                    </p:set>
                                    <p:animEffect transition="in" filter="blinds(horizontal)">
                                      <p:cBhvr>
                                        <p:cTn id="17" dur="500"/>
                                        <p:tgtEl>
                                          <p:spTgt spid="30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723"/>
                                        </p:tgtEl>
                                        <p:attrNameLst>
                                          <p:attrName>style.visibility</p:attrName>
                                        </p:attrNameLst>
                                      </p:cBhvr>
                                      <p:to>
                                        <p:strVal val="visible"/>
                                      </p:to>
                                    </p:set>
                                    <p:animEffect transition="in" filter="fade">
                                      <p:cBhvr>
                                        <p:cTn id="22" dur="500"/>
                                        <p:tgtEl>
                                          <p:spTgt spid="1157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5725"/>
                                        </p:tgtEl>
                                        <p:attrNameLst>
                                          <p:attrName>style.visibility</p:attrName>
                                        </p:attrNameLst>
                                      </p:cBhvr>
                                      <p:to>
                                        <p:strVal val="visible"/>
                                      </p:to>
                                    </p:set>
                                    <p:animEffect transition="in" filter="fade">
                                      <p:cBhvr>
                                        <p:cTn id="27" dur="500"/>
                                        <p:tgtEl>
                                          <p:spTgt spid="1157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5728"/>
                                        </p:tgtEl>
                                        <p:attrNameLst>
                                          <p:attrName>style.visibility</p:attrName>
                                        </p:attrNameLst>
                                      </p:cBhvr>
                                      <p:to>
                                        <p:strVal val="visible"/>
                                      </p:to>
                                    </p:set>
                                    <p:animEffect transition="in" filter="fade">
                                      <p:cBhvr>
                                        <p:cTn id="32" dur="500"/>
                                        <p:tgtEl>
                                          <p:spTgt spid="1157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5727"/>
                                        </p:tgtEl>
                                        <p:attrNameLst>
                                          <p:attrName>style.visibility</p:attrName>
                                        </p:attrNameLst>
                                      </p:cBhvr>
                                      <p:to>
                                        <p:strVal val="visible"/>
                                      </p:to>
                                    </p:set>
                                    <p:animEffect transition="in" filter="fade">
                                      <p:cBhvr>
                                        <p:cTn id="37" dur="500"/>
                                        <p:tgtEl>
                                          <p:spTgt spid="115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ldLvl="0" animBg="1"/>
      <p:bldP spid="115723" grpId="0"/>
      <p:bldP spid="115725" grpId="0"/>
      <p:bldP spid="115728" grpId="0"/>
      <p:bldP spid="1157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任务二：探讨化学平衡常数的意义</a:t>
            </a:r>
          </a:p>
        </p:txBody>
      </p:sp>
      <p:sp>
        <p:nvSpPr>
          <p:cNvPr id="43011" name="矩形 43010"/>
          <p:cNvSpPr/>
          <p:nvPr/>
        </p:nvSpPr>
        <p:spPr>
          <a:xfrm>
            <a:off x="262255" y="601980"/>
            <a:ext cx="8203565" cy="429895"/>
          </a:xfrm>
          <a:prstGeom prst="rect">
            <a:avLst/>
          </a:prstGeom>
          <a:solidFill>
            <a:schemeClr val="accent6">
              <a:lumMod val="20000"/>
              <a:lumOff val="80000"/>
            </a:schemeClr>
          </a:solidFill>
          <a:ln w="28575">
            <a:noFill/>
          </a:ln>
        </p:spPr>
        <p:txBody>
          <a:bodyPr wrap="square" anchor="t">
            <a:spAutoFit/>
          </a:bodyPr>
          <a:lstStyle/>
          <a:p>
            <a:pPr algn="l"/>
            <a:r>
              <a:rPr lang="en-US" altLang="zh-CN" sz="2200" b="1"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、利用</a:t>
            </a:r>
            <a:r>
              <a:rPr lang="en-US" altLang="zh-CN" sz="2200" b="1" i="1" dirty="0">
                <a:solidFill>
                  <a:srgbClr val="002060"/>
                </a:solidFill>
                <a:latin typeface="微软雅黑" panose="020B0503020204020204" charset="-122"/>
                <a:ea typeface="微软雅黑" panose="020B0503020204020204" charset="-122"/>
                <a:cs typeface="微软雅黑" panose="020B0503020204020204" charset="-122"/>
              </a:rPr>
              <a:t>K </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判断正向反应进行的程度</a:t>
            </a:r>
          </a:p>
        </p:txBody>
      </p:sp>
      <p:sp>
        <p:nvSpPr>
          <p:cNvPr id="2" name="文本框 1"/>
          <p:cNvSpPr txBox="1"/>
          <p:nvPr/>
        </p:nvSpPr>
        <p:spPr>
          <a:xfrm>
            <a:off x="492760" y="1142365"/>
            <a:ext cx="8253095" cy="429895"/>
          </a:xfrm>
          <a:prstGeom prst="rect">
            <a:avLst/>
          </a:prstGeom>
          <a:noFill/>
        </p:spPr>
        <p:txBody>
          <a:bodyPr wrap="none" rtlCol="0" anchor="t">
            <a:spAutoFit/>
          </a:bodyPr>
          <a:lstStyle/>
          <a:p>
            <a:pPr indent="266700" algn="l">
              <a:tabLst>
                <a:tab pos="7543800" algn="l"/>
              </a:tabLst>
            </a:pPr>
            <a:r>
              <a:rPr kumimoji="1" lang="en-US" altLang="zh-CN" sz="2200" dirty="0" smtClean="0">
                <a:solidFill>
                  <a:srgbClr val="002060"/>
                </a:solidFill>
                <a:latin typeface="+mn-ea"/>
                <a:ea typeface="+mn-ea"/>
                <a:cs typeface="Times New Roman" panose="02020603050405020304" charset="0"/>
                <a:sym typeface="+mn-ea"/>
              </a:rPr>
              <a:t>K </a:t>
            </a:r>
            <a:r>
              <a:rPr kumimoji="1" lang="zh-CN" altLang="en-US" sz="2200" dirty="0" smtClean="0">
                <a:solidFill>
                  <a:srgbClr val="002060"/>
                </a:solidFill>
                <a:latin typeface="+mn-ea"/>
                <a:ea typeface="+mn-ea"/>
                <a:sym typeface="+mn-ea"/>
              </a:rPr>
              <a:t>值</a:t>
            </a:r>
            <a:r>
              <a:rPr kumimoji="1" lang="zh-CN" altLang="en-US" sz="2200" dirty="0">
                <a:solidFill>
                  <a:srgbClr val="002060"/>
                </a:solidFill>
                <a:latin typeface="+mn-ea"/>
                <a:ea typeface="+mn-ea"/>
                <a:sym typeface="+mn-ea"/>
              </a:rPr>
              <a:t>越大，表示</a:t>
            </a:r>
            <a:r>
              <a:rPr kumimoji="1" lang="zh-CN" altLang="en-US" sz="2200" dirty="0" smtClean="0">
                <a:solidFill>
                  <a:srgbClr val="002060"/>
                </a:solidFill>
                <a:latin typeface="+mn-ea"/>
                <a:ea typeface="+mn-ea"/>
                <a:sym typeface="+mn-ea"/>
              </a:rPr>
              <a:t>反应正向进行</a:t>
            </a:r>
            <a:r>
              <a:rPr kumimoji="1" lang="zh-CN" altLang="en-US" sz="2200" dirty="0">
                <a:solidFill>
                  <a:srgbClr val="002060"/>
                </a:solidFill>
                <a:latin typeface="+mn-ea"/>
                <a:ea typeface="+mn-ea"/>
                <a:sym typeface="+mn-ea"/>
              </a:rPr>
              <a:t>的程度越大，反应物</a:t>
            </a:r>
            <a:r>
              <a:rPr kumimoji="1" lang="zh-CN" altLang="en-US" sz="2200" dirty="0" smtClean="0">
                <a:solidFill>
                  <a:srgbClr val="002060"/>
                </a:solidFill>
                <a:latin typeface="+mn-ea"/>
                <a:ea typeface="+mn-ea"/>
                <a:sym typeface="+mn-ea"/>
              </a:rPr>
              <a:t>转化率越</a:t>
            </a:r>
            <a:r>
              <a:rPr kumimoji="1" lang="zh-CN" altLang="en-US" sz="2200" dirty="0">
                <a:solidFill>
                  <a:srgbClr val="002060"/>
                </a:solidFill>
                <a:latin typeface="+mn-ea"/>
                <a:ea typeface="+mn-ea"/>
                <a:sym typeface="+mn-ea"/>
              </a:rPr>
              <a:t>大。</a:t>
            </a:r>
          </a:p>
        </p:txBody>
      </p:sp>
      <p:sp>
        <p:nvSpPr>
          <p:cNvPr id="3" name="文本框 2"/>
          <p:cNvSpPr txBox="1"/>
          <p:nvPr/>
        </p:nvSpPr>
        <p:spPr>
          <a:xfrm>
            <a:off x="394335" y="1572260"/>
            <a:ext cx="1579880" cy="429895"/>
          </a:xfrm>
          <a:prstGeom prst="rect">
            <a:avLst/>
          </a:prstGeom>
          <a:noFill/>
        </p:spPr>
        <p:txBody>
          <a:bodyPr wrap="none" rtlCol="0" anchor="t">
            <a:spAutoFit/>
          </a:bodyPr>
          <a:lstStyle/>
          <a:p>
            <a:r>
              <a:rPr kumimoji="1" lang="zh-CN" altLang="en-US" sz="2200" dirty="0" smtClean="0">
                <a:solidFill>
                  <a:srgbClr val="002060"/>
                </a:solidFill>
                <a:latin typeface="+mn-ea"/>
                <a:ea typeface="+mn-ea"/>
                <a:sym typeface="+mn-ea"/>
              </a:rPr>
              <a:t>一般地说：</a:t>
            </a:r>
          </a:p>
        </p:txBody>
      </p:sp>
      <p:graphicFrame>
        <p:nvGraphicFramePr>
          <p:cNvPr id="5" name="表格 4"/>
          <p:cNvGraphicFramePr/>
          <p:nvPr>
            <p:custDataLst>
              <p:tags r:id="rId2"/>
            </p:custDataLst>
          </p:nvPr>
        </p:nvGraphicFramePr>
        <p:xfrm>
          <a:off x="469265" y="2190750"/>
          <a:ext cx="8445500" cy="1477010"/>
        </p:xfrm>
        <a:graphic>
          <a:graphicData uri="http://schemas.openxmlformats.org/drawingml/2006/table">
            <a:tbl>
              <a:tblPr firstRow="1" bandRow="1">
                <a:tableStyleId>{5940675A-B579-460E-94D1-54222C63F5DA}</a:tableStyleId>
              </a:tblPr>
              <a:tblGrid>
                <a:gridCol w="1408430"/>
                <a:gridCol w="2007870"/>
                <a:gridCol w="2709545"/>
                <a:gridCol w="2319655"/>
              </a:tblGrid>
              <a:tr h="492760">
                <a:tc>
                  <a:txBody>
                    <a:bodyPr/>
                    <a:lstStyle/>
                    <a:p>
                      <a:r>
                        <a:rPr lang="en-US" altLang="zh-CN" sz="2200" b="0" i="1" dirty="0" smtClean="0">
                          <a:solidFill>
                            <a:srgbClr val="002060"/>
                          </a:solidFill>
                          <a:effectLst/>
                          <a:latin typeface="微软雅黑" panose="020B0503020204020204" charset="-122"/>
                          <a:ea typeface="微软雅黑" panose="020B0503020204020204" charset="-122"/>
                        </a:rPr>
                        <a:t>K</a:t>
                      </a:r>
                    </a:p>
                  </a:txBody>
                  <a:tcPr>
                    <a:solidFill>
                      <a:schemeClr val="bg2">
                        <a:lumMod val="90000"/>
                      </a:schemeClr>
                    </a:solidFill>
                  </a:tcPr>
                </a:tc>
                <a:tc>
                  <a:txBody>
                    <a:bodyPr/>
                    <a:lstStyle/>
                    <a:p>
                      <a:r>
                        <a:rPr kumimoji="1" lang="zh-CN" altLang="en-US" sz="2200" b="0" i="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i="0" dirty="0" smtClean="0">
                          <a:solidFill>
                            <a:srgbClr val="002060"/>
                          </a:solidFill>
                          <a:effectLst/>
                          <a:latin typeface="微软雅黑" panose="020B0503020204020204" charset="-122"/>
                          <a:ea typeface="微软雅黑" panose="020B0503020204020204" charset="-122"/>
                          <a:cs typeface="微软雅黑" panose="020B0503020204020204" charset="-122"/>
                        </a:rPr>
                        <a:t>10</a:t>
                      </a:r>
                      <a:r>
                        <a:rPr lang="en-US" altLang="zh-CN" sz="2200" b="0" i="0" baseline="30000" dirty="0" smtClean="0">
                          <a:solidFill>
                            <a:srgbClr val="002060"/>
                          </a:solidFill>
                          <a:effectLst/>
                          <a:latin typeface="微软雅黑" panose="020B0503020204020204" charset="-122"/>
                          <a:ea typeface="微软雅黑" panose="020B0503020204020204" charset="-122"/>
                          <a:cs typeface="微软雅黑" panose="020B0503020204020204" charset="-122"/>
                        </a:rPr>
                        <a:t>5</a:t>
                      </a:r>
                    </a:p>
                  </a:txBody>
                  <a:tcPr/>
                </a:tc>
                <a:tc>
                  <a:txBody>
                    <a:bodyPr/>
                    <a:lstStyle/>
                    <a:p>
                      <a:r>
                        <a:rPr lang="en-US" altLang="zh-CN" sz="2200" b="0" dirty="0" smtClean="0">
                          <a:solidFill>
                            <a:srgbClr val="002060"/>
                          </a:solidFill>
                          <a:effectLst/>
                          <a:latin typeface="微软雅黑" panose="020B0503020204020204" charset="-122"/>
                          <a:ea typeface="微软雅黑" panose="020B0503020204020204" charset="-122"/>
                        </a:rPr>
                        <a:t>10</a:t>
                      </a:r>
                      <a:r>
                        <a:rPr lang="en-US" altLang="zh-CN" sz="2200" b="0" baseline="30000" dirty="0" smtClean="0">
                          <a:solidFill>
                            <a:srgbClr val="002060"/>
                          </a:solidFill>
                          <a:effectLst/>
                          <a:latin typeface="微软雅黑" panose="020B0503020204020204" charset="-122"/>
                          <a:ea typeface="微软雅黑" panose="020B0503020204020204" charset="-122"/>
                        </a:rPr>
                        <a:t>-5 </a:t>
                      </a:r>
                      <a:r>
                        <a:rPr lang="en-US" altLang="zh-CN" sz="2200" b="0" dirty="0" smtClean="0">
                          <a:solidFill>
                            <a:srgbClr val="002060"/>
                          </a:solidFill>
                          <a:effectLst/>
                          <a:latin typeface="微软雅黑" panose="020B0503020204020204" charset="-122"/>
                          <a:ea typeface="微软雅黑" panose="020B0503020204020204" charset="-122"/>
                          <a:cs typeface="Times New Roman" panose="02020603050405020304" charset="0"/>
                        </a:rPr>
                        <a:t>~ </a:t>
                      </a:r>
                      <a:r>
                        <a:rPr lang="en-US" altLang="zh-CN" sz="2200" b="0" dirty="0" smtClean="0">
                          <a:solidFill>
                            <a:srgbClr val="002060"/>
                          </a:solidFill>
                          <a:effectLst/>
                          <a:latin typeface="微软雅黑" panose="020B0503020204020204" charset="-122"/>
                          <a:ea typeface="微软雅黑" panose="020B0503020204020204" charset="-122"/>
                        </a:rPr>
                        <a:t>10</a:t>
                      </a:r>
                      <a:r>
                        <a:rPr lang="en-US" altLang="zh-CN" sz="2200" b="0" baseline="30000" dirty="0" smtClean="0">
                          <a:solidFill>
                            <a:srgbClr val="002060"/>
                          </a:solidFill>
                          <a:effectLst/>
                          <a:latin typeface="微软雅黑" panose="020B0503020204020204" charset="-122"/>
                          <a:ea typeface="微软雅黑" panose="020B0503020204020204" charset="-122"/>
                        </a:rPr>
                        <a:t>5</a:t>
                      </a:r>
                    </a:p>
                  </a:txBody>
                  <a:tcPr/>
                </a:tc>
                <a:tc>
                  <a:txBody>
                    <a:bodyPr/>
                    <a:lstStyle/>
                    <a:p>
                      <a:r>
                        <a:rPr lang="zh-CN" altLang="en-US" sz="2200" b="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dirty="0" smtClean="0">
                          <a:solidFill>
                            <a:srgbClr val="002060"/>
                          </a:solidFill>
                          <a:effectLst/>
                          <a:latin typeface="微软雅黑" panose="020B0503020204020204" charset="-122"/>
                          <a:ea typeface="微软雅黑" panose="020B0503020204020204" charset="-122"/>
                          <a:cs typeface="微软雅黑" panose="020B0503020204020204" charset="-122"/>
                        </a:rPr>
                        <a:t> 10</a:t>
                      </a:r>
                      <a:r>
                        <a:rPr lang="en-US" altLang="zh-CN" sz="2200" b="0" baseline="30000" dirty="0" smtClean="0">
                          <a:solidFill>
                            <a:srgbClr val="002060"/>
                          </a:solidFill>
                          <a:effectLst/>
                          <a:latin typeface="微软雅黑" panose="020B0503020204020204" charset="-122"/>
                          <a:ea typeface="微软雅黑" panose="020B0503020204020204" charset="-122"/>
                          <a:cs typeface="微软雅黑" panose="020B0503020204020204" charset="-122"/>
                        </a:rPr>
                        <a:t>-5</a:t>
                      </a:r>
                    </a:p>
                  </a:txBody>
                  <a:tcPr/>
                </a:tc>
              </a:tr>
              <a:tr h="984250">
                <a:tc>
                  <a:txBody>
                    <a:bodyPr/>
                    <a:lstStyle/>
                    <a:p>
                      <a:r>
                        <a:rPr lang="zh-CN" altLang="en-US" sz="2200" b="0" dirty="0" smtClean="0">
                          <a:solidFill>
                            <a:srgbClr val="002060"/>
                          </a:solidFill>
                          <a:effectLst/>
                          <a:latin typeface="微软雅黑" panose="020B0503020204020204" charset="-122"/>
                          <a:ea typeface="微软雅黑" panose="020B0503020204020204" charset="-122"/>
                        </a:rPr>
                        <a:t>反应程度</a:t>
                      </a:r>
                    </a:p>
                  </a:txBody>
                  <a:tcPr anchor="ctr">
                    <a:solidFill>
                      <a:schemeClr val="bg2">
                        <a:lumMod val="90000"/>
                      </a:schemeClr>
                    </a:solidFill>
                  </a:tcPr>
                </a:tc>
                <a:tc>
                  <a:txBody>
                    <a:bodyPr/>
                    <a:lstStyle/>
                    <a:p>
                      <a:r>
                        <a:rPr lang="zh-CN" altLang="en-US" sz="2200" b="0" dirty="0" smtClean="0">
                          <a:solidFill>
                            <a:srgbClr val="002060"/>
                          </a:solidFill>
                          <a:effectLst/>
                          <a:latin typeface="微软雅黑" panose="020B0503020204020204" charset="-122"/>
                          <a:ea typeface="微软雅黑" panose="020B0503020204020204" charset="-122"/>
                        </a:rPr>
                        <a:t>正反应</a:t>
                      </a:r>
                      <a:endParaRPr lang="en-US" altLang="zh-CN" sz="2200" b="0" dirty="0" smtClean="0">
                        <a:solidFill>
                          <a:srgbClr val="002060"/>
                        </a:solidFill>
                        <a:effectLst/>
                        <a:latin typeface="微软雅黑" panose="020B0503020204020204" charset="-122"/>
                        <a:ea typeface="微软雅黑" panose="020B0503020204020204" charset="-122"/>
                      </a:endParaRPr>
                    </a:p>
                    <a:p>
                      <a:r>
                        <a:rPr lang="zh-CN" altLang="en-US" sz="2200" b="0" dirty="0" smtClean="0">
                          <a:solidFill>
                            <a:srgbClr val="002060"/>
                          </a:solidFill>
                          <a:effectLst/>
                          <a:latin typeface="微软雅黑" panose="020B0503020204020204" charset="-122"/>
                          <a:ea typeface="微软雅黑" panose="020B0503020204020204" charset="-122"/>
                        </a:rPr>
                        <a:t>进行基本完全</a:t>
                      </a:r>
                    </a:p>
                  </a:txBody>
                  <a:tcPr/>
                </a:tc>
                <a:tc>
                  <a:txBody>
                    <a:bodyPr/>
                    <a:lstStyle/>
                    <a:p>
                      <a:r>
                        <a:rPr lang="zh-CN" altLang="en-US" sz="2200" b="0" dirty="0" smtClean="0">
                          <a:solidFill>
                            <a:srgbClr val="002060"/>
                          </a:solidFill>
                          <a:effectLst/>
                          <a:latin typeface="微软雅黑" panose="020B0503020204020204" charset="-122"/>
                          <a:ea typeface="微软雅黑" panose="020B0503020204020204" charset="-122"/>
                        </a:rPr>
                        <a:t>正、逆反应都可进行，反应可逆</a:t>
                      </a:r>
                    </a:p>
                  </a:txBody>
                  <a:tcPr/>
                </a:tc>
                <a:tc>
                  <a:txBody>
                    <a:bodyPr/>
                    <a:lstStyle/>
                    <a:p>
                      <a:r>
                        <a:rPr lang="zh-CN" altLang="en-US" sz="2200" b="0" dirty="0" smtClean="0">
                          <a:solidFill>
                            <a:srgbClr val="002060"/>
                          </a:solidFill>
                          <a:effectLst/>
                          <a:latin typeface="微软雅黑" panose="020B0503020204020204" charset="-122"/>
                          <a:ea typeface="微软雅黑" panose="020B0503020204020204" charset="-122"/>
                        </a:rPr>
                        <a:t>正反应</a:t>
                      </a:r>
                      <a:endParaRPr lang="en-US" altLang="zh-CN" sz="2200" b="0" dirty="0" smtClean="0">
                        <a:solidFill>
                          <a:srgbClr val="002060"/>
                        </a:solidFill>
                        <a:effectLst/>
                        <a:latin typeface="微软雅黑" panose="020B0503020204020204" charset="-122"/>
                        <a:ea typeface="微软雅黑" panose="020B0503020204020204" charset="-122"/>
                      </a:endParaRPr>
                    </a:p>
                    <a:p>
                      <a:r>
                        <a:rPr lang="zh-CN" altLang="en-US" sz="2200" b="0" dirty="0" smtClean="0">
                          <a:solidFill>
                            <a:srgbClr val="002060"/>
                          </a:solidFill>
                          <a:effectLst/>
                          <a:latin typeface="微软雅黑" panose="020B0503020204020204" charset="-122"/>
                          <a:ea typeface="微软雅黑" panose="020B0503020204020204" charset="-122"/>
                        </a:rPr>
                        <a:t>几乎不发生</a:t>
                      </a:r>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67460" y="534035"/>
            <a:ext cx="6609080" cy="429895"/>
          </a:xfrm>
          <a:prstGeom prst="rect">
            <a:avLst/>
          </a:prstGeom>
          <a:noFill/>
        </p:spPr>
        <p:txBody>
          <a:bodyPr wrap="none" rtlCol="0" anchor="t">
            <a:spAutoFit/>
          </a:bodyPr>
          <a:lstStyle/>
          <a:p>
            <a:r>
              <a:rPr lang="zh-CN" altLang="en-US" sz="2200" dirty="0" smtClean="0">
                <a:solidFill>
                  <a:srgbClr val="002060"/>
                </a:solidFill>
                <a:latin typeface="+mn-ea"/>
                <a:ea typeface="+mn-ea"/>
                <a:cs typeface="Times New Roman" panose="02020603050405020304" charset="0"/>
                <a:sym typeface="+mn-ea"/>
              </a:rPr>
              <a:t>一定温度下，反应平衡常数及可能进行的程度如下：</a:t>
            </a:r>
          </a:p>
        </p:txBody>
      </p:sp>
      <p:grpSp>
        <p:nvGrpSpPr>
          <p:cNvPr id="9" name="组合 8"/>
          <p:cNvGrpSpPr/>
          <p:nvPr/>
        </p:nvGrpSpPr>
        <p:grpSpPr>
          <a:xfrm>
            <a:off x="2164566" y="1726469"/>
            <a:ext cx="614958" cy="267844"/>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nvGrpSpPr>
          <p:cNvPr id="10" name="组合 9"/>
          <p:cNvGrpSpPr/>
          <p:nvPr/>
        </p:nvGrpSpPr>
        <p:grpSpPr>
          <a:xfrm>
            <a:off x="1549886" y="2404649"/>
            <a:ext cx="614958" cy="267844"/>
            <a:chOff x="19176601" y="6014411"/>
            <a:chExt cx="1084022" cy="517209"/>
          </a:xfrm>
        </p:grpSpPr>
        <p:cxnSp>
          <p:nvCxnSpPr>
            <p:cNvPr id="11" name="直接连接符 1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12" name="直接连接符 1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13" name="直接连接符 1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14" name="直接连接符 1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nvGrpSpPr>
          <p:cNvPr id="20" name="组合 19"/>
          <p:cNvGrpSpPr/>
          <p:nvPr/>
        </p:nvGrpSpPr>
        <p:grpSpPr>
          <a:xfrm>
            <a:off x="1909296" y="3039014"/>
            <a:ext cx="614958" cy="267844"/>
            <a:chOff x="19176601" y="6014411"/>
            <a:chExt cx="1084022" cy="517209"/>
          </a:xfrm>
        </p:grpSpPr>
        <p:cxnSp>
          <p:nvCxnSpPr>
            <p:cNvPr id="25" name="直接连接符 24"/>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6" name="直接连接符 25"/>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7" name="直接连接符 26"/>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8" name="直接连接符 27"/>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
        <p:nvSpPr>
          <p:cNvPr id="29" name="文本框 28"/>
          <p:cNvSpPr txBox="1"/>
          <p:nvPr/>
        </p:nvSpPr>
        <p:spPr>
          <a:xfrm>
            <a:off x="678180" y="3810000"/>
            <a:ext cx="5770880" cy="429895"/>
          </a:xfrm>
          <a:prstGeom prst="rect">
            <a:avLst/>
          </a:prstGeom>
          <a:noFill/>
        </p:spPr>
        <p:txBody>
          <a:bodyPr wrap="none" rtlCol="0" anchor="t">
            <a:spAutoFit/>
          </a:bodyPr>
          <a:lstStyle/>
          <a:p>
            <a:pPr algn="ctr" defTabSz="825500">
              <a:buClrTx/>
              <a:buSzTx/>
              <a:buFontTx/>
              <a:buNone/>
            </a:pPr>
            <a:r>
              <a:rPr lang="zh-CN" altLang="en-US" sz="2200" b="1" dirty="0" smtClean="0">
                <a:solidFill>
                  <a:srgbClr val="FF0000"/>
                </a:solidFill>
                <a:latin typeface="微软雅黑" panose="020B0503020204020204" charset="-122"/>
                <a:ea typeface="微软雅黑" panose="020B0503020204020204" charset="-122"/>
                <a:sym typeface="Hoefler Text"/>
              </a:rPr>
              <a:t>不同的化学反应，平衡常数可能存在很大差异</a:t>
            </a:r>
          </a:p>
        </p:txBody>
      </p:sp>
      <p:graphicFrame>
        <p:nvGraphicFramePr>
          <p:cNvPr id="2" name="表格 1"/>
          <p:cNvGraphicFramePr/>
          <p:nvPr>
            <p:custDataLst>
              <p:tags r:id="rId2"/>
            </p:custDataLst>
          </p:nvPr>
        </p:nvGraphicFramePr>
        <p:xfrm>
          <a:off x="367665" y="951865"/>
          <a:ext cx="8578215" cy="2565400"/>
        </p:xfrm>
        <a:graphic>
          <a:graphicData uri="http://schemas.openxmlformats.org/drawingml/2006/table">
            <a:tbl>
              <a:tblPr firstRow="1" bandRow="1">
                <a:tableStyleId>{5C22544A-7EE6-4342-B048-85BDC9FD1C3A}</a:tableStyleId>
              </a:tblPr>
              <a:tblGrid>
                <a:gridCol w="4667885"/>
                <a:gridCol w="828675"/>
                <a:gridCol w="3081655"/>
              </a:tblGrid>
              <a:tr h="641350">
                <a:tc>
                  <a:txBody>
                    <a:bodyPr/>
                    <a:lstStyle/>
                    <a:p>
                      <a:pPr indent="0" algn="ctr">
                        <a:buNone/>
                      </a:pPr>
                      <a:r>
                        <a:rPr lang="zh-CN" sz="2200" b="1">
                          <a:solidFill>
                            <a:srgbClr val="002060"/>
                          </a:solidFill>
                          <a:latin typeface="Arial" panose="020B0604020202020204" pitchFamily="34" charset="0"/>
                          <a:ea typeface="微软雅黑" panose="020B0503020204020204" charset="-122"/>
                        </a:rPr>
                        <a:t>化学方程式</a:t>
                      </a:r>
                      <a:endParaRPr lang="zh-CN" altLang="en-US" sz="2200" b="1">
                        <a:solidFill>
                          <a:srgbClr val="00206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1" i="1">
                          <a:solidFill>
                            <a:srgbClr val="002060"/>
                          </a:solidFill>
                          <a:latin typeface="微软雅黑" panose="020B0503020204020204" charset="-122"/>
                        </a:rPr>
                        <a:t>K</a:t>
                      </a:r>
                      <a:endParaRPr lang="en-US" altLang="en-US" sz="2200" b="1" i="1">
                        <a:solidFill>
                          <a:srgbClr val="00206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200" b="1">
                          <a:solidFill>
                            <a:srgbClr val="000000"/>
                          </a:solidFill>
                          <a:latin typeface="微软雅黑" panose="020B0503020204020204" charset="-122"/>
                          <a:ea typeface="微软雅黑" panose="020B0503020204020204" charset="-122"/>
                        </a:rPr>
                        <a:t>反应可能进行的程度</a:t>
                      </a:r>
                      <a:endParaRPr lang="zh-CN" altLang="en-US" sz="2200" b="1">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41350">
                <a:tc>
                  <a:txBody>
                    <a:bodyPr/>
                    <a:lstStyle/>
                    <a:p>
                      <a:pPr indent="0" algn="l">
                        <a:buNone/>
                      </a:pPr>
                      <a:r>
                        <a:rPr lang="en-US" sz="2200" b="0">
                          <a:solidFill>
                            <a:srgbClr val="002060"/>
                          </a:solidFill>
                          <a:latin typeface="Times New Roman" panose="02020603050405020304" charset="-122"/>
                        </a:rPr>
                        <a:t>  </a:t>
                      </a:r>
                      <a:r>
                        <a:rPr lang="en-US" sz="2200" b="0">
                          <a:solidFill>
                            <a:srgbClr val="002060"/>
                          </a:solidFill>
                          <a:latin typeface="Times New Roman" panose="02020603050405020304" charset="0"/>
                          <a:cs typeface="Times New Roman" panose="02020603050405020304" charset="0"/>
                        </a:rPr>
                        <a:t>  </a:t>
                      </a:r>
                      <a:r>
                        <a:rPr lang="en-US" sz="2200">
                          <a:solidFill>
                            <a:srgbClr val="002060"/>
                          </a:solidFill>
                          <a:latin typeface="Times New Roman" panose="02020603050405020304" charset="0"/>
                          <a:cs typeface="Times New Roman" panose="02020603050405020304" charset="0"/>
                          <a:sym typeface="+mn-ea"/>
                        </a:rPr>
                        <a:t>2NO</a:t>
                      </a:r>
                      <a:r>
                        <a:rPr lang="en-US" sz="2200">
                          <a:solidFill>
                            <a:srgbClr val="002060"/>
                          </a:solidFill>
                          <a:latin typeface="Times New Roman" panose="02020603050405020304" charset="0"/>
                          <a:ea typeface="宋体" panose="02010600030101010101" pitchFamily="2" charset="-122"/>
                          <a:cs typeface="Times New Roman" panose="02020603050405020304" charset="0"/>
                          <a:sym typeface="+mn-ea"/>
                        </a:rPr>
                        <a:t>＋2CO</a:t>
                      </a:r>
                      <a:r>
                        <a:rPr lang="en-US" sz="2200">
                          <a:solidFill>
                            <a:srgbClr val="002060"/>
                          </a:solidFill>
                          <a:latin typeface="Times New Roman" panose="02020603050405020304" charset="0"/>
                          <a:cs typeface="Times New Roman" panose="02020603050405020304" charset="0"/>
                          <a:sym typeface="+mn-ea"/>
                        </a:rPr>
                        <a:t>            N</a:t>
                      </a:r>
                      <a:r>
                        <a:rPr lang="en-US" sz="2200" baseline="-25000">
                          <a:solidFill>
                            <a:srgbClr val="002060"/>
                          </a:solidFill>
                          <a:latin typeface="Times New Roman" panose="02020603050405020304" charset="0"/>
                          <a:cs typeface="Times New Roman" panose="02020603050405020304" charset="0"/>
                          <a:sym typeface="+mn-ea"/>
                        </a:rPr>
                        <a:t>2</a:t>
                      </a:r>
                      <a:r>
                        <a:rPr lang="en-US" sz="2200">
                          <a:solidFill>
                            <a:srgbClr val="002060"/>
                          </a:solidFill>
                          <a:latin typeface="Times New Roman" panose="02020603050405020304" charset="0"/>
                          <a:ea typeface="宋体" panose="02010600030101010101" pitchFamily="2" charset="-122"/>
                          <a:cs typeface="Times New Roman" panose="02020603050405020304" charset="0"/>
                          <a:sym typeface="+mn-ea"/>
                        </a:rPr>
                        <a:t>＋2CO</a:t>
                      </a:r>
                      <a:r>
                        <a:rPr lang="en-US" sz="2200" baseline="-25000">
                          <a:solidFill>
                            <a:srgbClr val="002060"/>
                          </a:solidFill>
                          <a:latin typeface="Times New Roman" panose="02020603050405020304" charset="0"/>
                          <a:ea typeface="宋体" panose="02010600030101010101" pitchFamily="2" charset="-122"/>
                          <a:cs typeface="Times New Roman" panose="02020603050405020304" charset="0"/>
                          <a:sym typeface="+mn-ea"/>
                        </a:rPr>
                        <a:t>2</a:t>
                      </a:r>
                      <a:r>
                        <a:rPr lang="en-US" sz="2200">
                          <a:solidFill>
                            <a:srgbClr val="002060"/>
                          </a:solidFill>
                          <a:latin typeface="Times New Roman" panose="02020603050405020304" charset="0"/>
                          <a:ea typeface="宋体" panose="02010600030101010101" pitchFamily="2" charset="-122"/>
                          <a:cs typeface="Times New Roman" panose="02020603050405020304" charset="0"/>
                          <a:sym typeface="+mn-ea"/>
                        </a:rPr>
                        <a:t>(570 K)</a:t>
                      </a:r>
                      <a:endParaRPr lang="en-US" altLang="en-US" sz="2200" b="0">
                        <a:solidFill>
                          <a:srgbClr val="002060"/>
                        </a:solidFill>
                        <a:latin typeface="Times New Roman" panose="02020603050405020304" charset="0"/>
                        <a:ea typeface="宋体" panose="02010600030101010101" pitchFamily="2" charset="-122"/>
                        <a:cs typeface="Times New Roman" panose="0202060305040502030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2060"/>
                          </a:solidFill>
                          <a:latin typeface="Times New Roman" panose="02020603050405020304" charset="-122"/>
                        </a:rPr>
                        <a:t>10</a:t>
                      </a:r>
                      <a:r>
                        <a:rPr lang="en-US" sz="2200" b="0" baseline="30000">
                          <a:solidFill>
                            <a:srgbClr val="002060"/>
                          </a:solidFill>
                          <a:latin typeface="Times New Roman" panose="02020603050405020304" charset="-122"/>
                        </a:rPr>
                        <a:t>59</a:t>
                      </a:r>
                      <a:endParaRPr lang="en-US" altLang="en-US" sz="2200" b="0" baseline="30000">
                        <a:solidFill>
                          <a:srgbClr val="002060"/>
                        </a:solidFill>
                        <a:latin typeface="Times New Roman" panose="020206030504050203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200" b="0">
                          <a:solidFill>
                            <a:srgbClr val="000000"/>
                          </a:solidFill>
                          <a:latin typeface="微软雅黑" panose="020B0503020204020204" charset="-122"/>
                          <a:ea typeface="微软雅黑" panose="020B0503020204020204" charset="-122"/>
                        </a:rPr>
                        <a:t>正反应可接近完全</a:t>
                      </a:r>
                      <a:endParaRPr lang="zh-CN"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41350">
                <a:tc>
                  <a:txBody>
                    <a:bodyPr/>
                    <a:lstStyle/>
                    <a:p>
                      <a:pPr indent="0" algn="l">
                        <a:buNone/>
                      </a:pPr>
                      <a:r>
                        <a:rPr lang="en-US" sz="2200" b="0">
                          <a:solidFill>
                            <a:srgbClr val="002060"/>
                          </a:solidFill>
                          <a:latin typeface="Times New Roman" panose="02020603050405020304" charset="-122"/>
                        </a:rPr>
                        <a:t>     2HCl              Cl</a:t>
                      </a:r>
                      <a:r>
                        <a:rPr lang="en-US" sz="2200" b="0" baseline="-25000">
                          <a:solidFill>
                            <a:srgbClr val="002060"/>
                          </a:solidFill>
                          <a:latin typeface="Times New Roman" panose="02020603050405020304" charset="-122"/>
                        </a:rPr>
                        <a:t>2</a:t>
                      </a:r>
                      <a:r>
                        <a:rPr lang="en-US" sz="2200" b="0">
                          <a:solidFill>
                            <a:srgbClr val="002060"/>
                          </a:solidFill>
                          <a:latin typeface="宋体" panose="02010600030101010101" pitchFamily="2" charset="-122"/>
                        </a:rPr>
                        <a:t>＋</a:t>
                      </a:r>
                      <a:r>
                        <a:rPr lang="en-US" sz="2200" b="0">
                          <a:solidFill>
                            <a:srgbClr val="002060"/>
                          </a:solidFill>
                          <a:latin typeface="Times New Roman" panose="02020603050405020304" charset="-122"/>
                        </a:rPr>
                        <a:t>H</a:t>
                      </a:r>
                      <a:r>
                        <a:rPr lang="en-US" sz="2200" b="0" baseline="-25000">
                          <a:solidFill>
                            <a:srgbClr val="002060"/>
                          </a:solidFill>
                          <a:latin typeface="Times New Roman" panose="02020603050405020304" charset="-122"/>
                        </a:rPr>
                        <a:t>2</a:t>
                      </a:r>
                      <a:r>
                        <a:rPr lang="zh-CN" altLang="en-US" sz="2200" b="0">
                          <a:solidFill>
                            <a:srgbClr val="002060"/>
                          </a:solidFill>
                          <a:latin typeface="Times New Roman" panose="02020603050405020304" charset="-122"/>
                        </a:rPr>
                        <a:t>（</a:t>
                      </a:r>
                      <a:r>
                        <a:rPr lang="en-US" altLang="zh-CN" sz="2200" b="0">
                          <a:solidFill>
                            <a:srgbClr val="002060"/>
                          </a:solidFill>
                          <a:latin typeface="Times New Roman" panose="02020603050405020304" charset="-122"/>
                        </a:rPr>
                        <a:t>300 K)</a:t>
                      </a:r>
                      <a:endParaRPr lang="en-US" altLang="zh-CN" sz="2200" b="0" baseline="-25000">
                        <a:solidFill>
                          <a:srgbClr val="002060"/>
                        </a:solidFill>
                        <a:latin typeface="Times New Roman" panose="020206030504050203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2060"/>
                          </a:solidFill>
                          <a:latin typeface="Times New Roman" panose="02020603050405020304" charset="-122"/>
                        </a:rPr>
                        <a:t>10</a:t>
                      </a:r>
                      <a:r>
                        <a:rPr lang="en-US" sz="2200" b="0" baseline="30000">
                          <a:solidFill>
                            <a:srgbClr val="002060"/>
                          </a:solidFill>
                          <a:latin typeface="Times New Roman" panose="02020603050405020304" charset="-122"/>
                        </a:rPr>
                        <a:t>-33</a:t>
                      </a:r>
                      <a:endParaRPr lang="en-US" altLang="en-US" sz="2200" b="0" baseline="30000">
                        <a:solidFill>
                          <a:srgbClr val="002060"/>
                        </a:solidFill>
                        <a:latin typeface="Times New Roman" panose="020206030504050203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200" b="0">
                          <a:solidFill>
                            <a:srgbClr val="000000"/>
                          </a:solidFill>
                          <a:latin typeface="微软雅黑" panose="020B0503020204020204" charset="-122"/>
                          <a:ea typeface="微软雅黑" panose="020B0503020204020204" charset="-122"/>
                        </a:rPr>
                        <a:t>正反应几乎不发生</a:t>
                      </a:r>
                      <a:endParaRPr lang="zh-CN"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41350">
                <a:tc>
                  <a:txBody>
                    <a:bodyPr/>
                    <a:lstStyle/>
                    <a:p>
                      <a:pPr indent="0" algn="l">
                        <a:buNone/>
                      </a:pPr>
                      <a:r>
                        <a:rPr lang="en-US" sz="2200" b="0">
                          <a:solidFill>
                            <a:srgbClr val="002060"/>
                          </a:solidFill>
                          <a:latin typeface="Times New Roman" panose="02020603050405020304" charset="-122"/>
                        </a:rPr>
                        <a:t>     </a:t>
                      </a:r>
                      <a:r>
                        <a:rPr lang="en-US" sz="2200" b="0">
                          <a:solidFill>
                            <a:srgbClr val="002060"/>
                          </a:solidFill>
                          <a:latin typeface="Times New Roman" panose="02020603050405020304" charset="0"/>
                          <a:cs typeface="Times New Roman" panose="02020603050405020304" charset="0"/>
                        </a:rPr>
                        <a:t>PCl</a:t>
                      </a:r>
                      <a:r>
                        <a:rPr lang="en-US" sz="2200" b="0" baseline="-25000">
                          <a:solidFill>
                            <a:srgbClr val="002060"/>
                          </a:solidFill>
                          <a:latin typeface="Times New Roman" panose="02020603050405020304" charset="0"/>
                          <a:cs typeface="Times New Roman" panose="02020603050405020304" charset="0"/>
                        </a:rPr>
                        <a:t>3</a:t>
                      </a:r>
                      <a:r>
                        <a:rPr lang="en-US" sz="2200" b="0">
                          <a:solidFill>
                            <a:srgbClr val="002060"/>
                          </a:solidFill>
                          <a:latin typeface="Times New Roman" panose="02020603050405020304" charset="0"/>
                          <a:ea typeface="宋体" panose="02010600030101010101" pitchFamily="2" charset="-122"/>
                          <a:cs typeface="Times New Roman" panose="02020603050405020304" charset="0"/>
                        </a:rPr>
                        <a:t>＋Cl</a:t>
                      </a:r>
                      <a:r>
                        <a:rPr lang="en-US" sz="2200" b="0" baseline="-25000">
                          <a:solidFill>
                            <a:srgbClr val="002060"/>
                          </a:solidFill>
                          <a:latin typeface="Times New Roman" panose="02020603050405020304" charset="0"/>
                          <a:ea typeface="宋体" panose="02010600030101010101" pitchFamily="2" charset="-122"/>
                          <a:cs typeface="Times New Roman" panose="02020603050405020304" charset="0"/>
                        </a:rPr>
                        <a:t>2                  </a:t>
                      </a:r>
                      <a:r>
                        <a:rPr lang="en-US" sz="2200">
                          <a:solidFill>
                            <a:srgbClr val="002060"/>
                          </a:solidFill>
                          <a:latin typeface="Times New Roman" panose="02020603050405020304" charset="0"/>
                          <a:cs typeface="Times New Roman" panose="02020603050405020304" charset="0"/>
                          <a:sym typeface="+mn-ea"/>
                        </a:rPr>
                        <a:t>PCl</a:t>
                      </a:r>
                      <a:r>
                        <a:rPr lang="en-US" sz="2200" baseline="-25000">
                          <a:solidFill>
                            <a:srgbClr val="002060"/>
                          </a:solidFill>
                          <a:latin typeface="Times New Roman" panose="02020603050405020304" charset="0"/>
                          <a:cs typeface="Times New Roman" panose="02020603050405020304" charset="0"/>
                          <a:sym typeface="+mn-ea"/>
                        </a:rPr>
                        <a:t>5</a:t>
                      </a:r>
                      <a:r>
                        <a:rPr lang="en-US" sz="2200">
                          <a:solidFill>
                            <a:srgbClr val="002060"/>
                          </a:solidFill>
                          <a:latin typeface="Times New Roman" panose="02020603050405020304" charset="0"/>
                          <a:cs typeface="Times New Roman" panose="02020603050405020304" charset="0"/>
                          <a:sym typeface="+mn-ea"/>
                        </a:rPr>
                        <a:t>(470K)</a:t>
                      </a:r>
                      <a:endParaRPr lang="en-US" sz="2200" b="0">
                        <a:solidFill>
                          <a:srgbClr val="002060"/>
                        </a:solidFill>
                        <a:latin typeface="Times New Roman" panose="02020603050405020304" charset="0"/>
                        <a:ea typeface="宋体" panose="02010600030101010101" pitchFamily="2" charset="-122"/>
                        <a:cs typeface="Times New Roman" panose="02020603050405020304" charset="0"/>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2060"/>
                          </a:solidFill>
                          <a:latin typeface="Times New Roman" panose="02020603050405020304" charset="-122"/>
                        </a:rPr>
                        <a:t>1</a:t>
                      </a:r>
                      <a:endParaRPr lang="en-US" altLang="en-US" sz="2200" b="0">
                        <a:solidFill>
                          <a:srgbClr val="002060"/>
                        </a:solidFill>
                        <a:latin typeface="Times New Roman" panose="020206030504050203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200" b="0">
                          <a:solidFill>
                            <a:srgbClr val="000000"/>
                          </a:solidFill>
                          <a:latin typeface="微软雅黑" panose="020B0503020204020204" charset="-122"/>
                          <a:ea typeface="微软雅黑" panose="020B0503020204020204" charset="-122"/>
                        </a:rPr>
                        <a:t>正、逆反应相当</a:t>
                      </a:r>
                      <a:endParaRPr lang="zh-CN"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任务二：探讨化学平衡常数的意义</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任务二：探讨化学平衡常数的意义</a:t>
            </a:r>
          </a:p>
        </p:txBody>
      </p:sp>
      <p:graphicFrame>
        <p:nvGraphicFramePr>
          <p:cNvPr id="11" name="表格 10"/>
          <p:cNvGraphicFramePr/>
          <p:nvPr>
            <p:custDataLst>
              <p:tags r:id="rId2"/>
            </p:custDataLst>
          </p:nvPr>
        </p:nvGraphicFramePr>
        <p:xfrm>
          <a:off x="803910" y="1607185"/>
          <a:ext cx="6419850" cy="1280160"/>
        </p:xfrm>
        <a:graphic>
          <a:graphicData uri="http://schemas.openxmlformats.org/drawingml/2006/table">
            <a:tbl>
              <a:tblPr firstRow="1" bandRow="1">
                <a:tableStyleId>{5940675A-B579-460E-94D1-54222C63F5DA}</a:tableStyleId>
              </a:tblPr>
              <a:tblGrid>
                <a:gridCol w="1069975"/>
                <a:gridCol w="1069975"/>
                <a:gridCol w="1069975"/>
                <a:gridCol w="1069975"/>
                <a:gridCol w="1069975"/>
                <a:gridCol w="1069975"/>
              </a:tblGrid>
              <a:tr h="426720">
                <a:tc gridSpan="6">
                  <a:txBody>
                    <a:bodyPr/>
                    <a:lstStyle/>
                    <a:p>
                      <a:pPr algn="ctr">
                        <a:buNone/>
                      </a:pPr>
                      <a:r>
                        <a:rPr kumimoji="1" lang="en-US"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        </a:t>
                      </a:r>
                      <a:r>
                        <a:rPr kumimoji="1" lang="en-US" altLang="zh-CN" sz="22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N</a:t>
                      </a:r>
                      <a:r>
                        <a:rPr kumimoji="1" lang="en-US" altLang="zh-CN" sz="2200" b="1"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a:t>
                      </a:r>
                      <a:r>
                        <a:rPr lang="en-US" altLang="zh-CN" sz="22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en-US" altLang="zh-CN" sz="22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kumimoji="1" lang="en-US" altLang="zh-CN" sz="2200" b="1" dirty="0">
                          <a:solidFill>
                            <a:srgbClr val="002060"/>
                          </a:solidFill>
                          <a:latin typeface="Times New Roman" panose="02020603050405020304" charset="0"/>
                          <a:ea typeface="微软雅黑" panose="020B0503020204020204" charset="-122"/>
                          <a:cs typeface="Times New Roman" panose="02020603050405020304" charset="0"/>
                          <a:sym typeface="+mn-ea"/>
                        </a:rPr>
                        <a:t>3H</a:t>
                      </a:r>
                      <a:r>
                        <a:rPr kumimoji="1" lang="en-US" altLang="zh-CN" sz="2200" b="1"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 </a:t>
                      </a:r>
                      <a:r>
                        <a:rPr lang="en-US" altLang="zh-CN" sz="22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(g)      </a:t>
                      </a:r>
                      <a:r>
                        <a:rPr kumimoji="1" lang="en-US" altLang="zh-CN" sz="2200" b="1"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            </a:t>
                      </a:r>
                      <a:r>
                        <a:rPr kumimoji="1" lang="en-US" altLang="zh-CN" sz="22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2NH</a:t>
                      </a:r>
                      <a:r>
                        <a:rPr kumimoji="1" lang="en-US" altLang="zh-CN" sz="2200" b="1"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3</a:t>
                      </a:r>
                      <a:r>
                        <a:rPr lang="en-US" altLang="zh-CN" sz="2200" b="1" dirty="0" smtClean="0">
                          <a:solidFill>
                            <a:srgbClr val="002060"/>
                          </a:solidFill>
                          <a:latin typeface="Times New Roman" panose="02020603050405020304" charset="0"/>
                          <a:ea typeface="微软雅黑" panose="020B0503020204020204" charset="-122"/>
                          <a:cs typeface="Times New Roman" panose="02020603050405020304" charset="0"/>
                          <a:sym typeface="+mn-ea"/>
                        </a:rPr>
                        <a:t>(g)     </a:t>
                      </a:r>
                      <a:r>
                        <a:rPr kumimoji="1" lang="en-US" altLang="zh-CN" sz="2200" b="1" dirty="0" smtClean="0">
                          <a:solidFill>
                            <a:srgbClr val="002060"/>
                          </a:solidFill>
                          <a:effectLst/>
                          <a:latin typeface="Times New Roman" panose="02020603050405020304" charset="0"/>
                          <a:ea typeface="微软雅黑" panose="020B0503020204020204" charset="-122"/>
                          <a:cs typeface="Times New Roman" panose="02020603050405020304" charset="0"/>
                          <a:sym typeface="+mn-ea"/>
                        </a:rPr>
                        <a:t> </a:t>
                      </a:r>
                      <a:r>
                        <a:rPr kumimoji="1" lang="en-US" altLang="zh-CN" sz="2200" b="1" dirty="0" smtClean="0">
                          <a:solidFill>
                            <a:srgbClr val="002060"/>
                          </a:solidFill>
                          <a:effectLst/>
                          <a:latin typeface="Arial" panose="020B0604020202020204" pitchFamily="34" charset="0"/>
                          <a:ea typeface="微软雅黑" panose="020B0503020204020204" charset="-122"/>
                          <a:cs typeface="Arial" panose="020B0604020202020204" pitchFamily="34" charset="0"/>
                          <a:sym typeface="+mn-ea"/>
                        </a:rPr>
                        <a:t>Δ</a:t>
                      </a:r>
                      <a:r>
                        <a:rPr kumimoji="1" lang="en-US" altLang="zh-CN" sz="2200" b="1" i="1" dirty="0" smtClean="0">
                          <a:solidFill>
                            <a:srgbClr val="002060"/>
                          </a:solidFill>
                          <a:effectLst/>
                          <a:latin typeface="Arial" panose="020B0604020202020204" pitchFamily="34" charset="0"/>
                          <a:ea typeface="微软雅黑" panose="020B0503020204020204" charset="-122"/>
                          <a:cs typeface="Arial" panose="020B0604020202020204" pitchFamily="34" charset="0"/>
                          <a:sym typeface="+mn-ea"/>
                        </a:rPr>
                        <a:t>H&lt;0</a:t>
                      </a:r>
                      <a:endParaRPr lang="zh-CN" altLang="en-US" sz="2200" b="1" dirty="0">
                        <a:solidFill>
                          <a:srgbClr val="002060"/>
                        </a:solidFill>
                        <a:latin typeface="Times New Roman" panose="02020603050405020304" charset="0"/>
                        <a:ea typeface="微软雅黑" panose="020B0503020204020204" charset="-122"/>
                        <a:cs typeface="Times New Roman" panose="02020603050405020304" charset="0"/>
                        <a:sym typeface="+mn-ea"/>
                      </a:endParaRPr>
                    </a:p>
                  </a:txBody>
                  <a:tcPr>
                    <a:solidFill>
                      <a:schemeClr val="bg2">
                        <a:lumMod val="9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86080">
                <a:tc>
                  <a:txBody>
                    <a:bodyPr/>
                    <a:lstStyle/>
                    <a:p>
                      <a:r>
                        <a:rPr lang="en-US" sz="2200" i="1"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mn-ea"/>
                        </a:rPr>
                        <a:t>t</a:t>
                      </a:r>
                      <a:r>
                        <a:rPr lang="en-US" sz="2200"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mn-ea"/>
                        </a:rPr>
                        <a:t>/(</a:t>
                      </a:r>
                      <a:r>
                        <a:rPr lang="zh-CN" sz="2200"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mn-ea"/>
                        </a:rPr>
                        <a:t>℃</a:t>
                      </a:r>
                      <a:r>
                        <a:rPr lang="en-US" altLang="zh-CN" sz="2200" dirty="0" smtClean="0">
                          <a:solidFill>
                            <a:srgbClr val="002060"/>
                          </a:solidFill>
                          <a:effectLst/>
                          <a:latin typeface="Times New Roman" panose="02020603050405020304" charset="0"/>
                          <a:ea typeface="黑体" panose="02010609060101010101" pitchFamily="2" charset="-122"/>
                          <a:cs typeface="Times New Roman" panose="02020603050405020304" charset="0"/>
                          <a:sym typeface="+mn-ea"/>
                        </a:rPr>
                        <a:t>)</a:t>
                      </a:r>
                      <a:endParaRPr lang="zh-CN" altLang="en-US" sz="2200" dirty="0" smtClean="0">
                        <a:solidFill>
                          <a:srgbClr val="002060"/>
                        </a:solidFill>
                        <a:latin typeface="Times New Roman" panose="02020603050405020304" charset="0"/>
                      </a:endParaRP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25</a:t>
                      </a: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200</a:t>
                      </a: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400</a:t>
                      </a: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500</a:t>
                      </a:r>
                    </a:p>
                  </a:txBody>
                  <a:tcPr/>
                </a:tc>
                <a:tc>
                  <a:txBody>
                    <a:bodyPr/>
                    <a:lstStyle/>
                    <a:p>
                      <a:r>
                        <a:rPr lang="en-US" altLang="zh-CN" sz="2200" dirty="0" smtClean="0">
                          <a:solidFill>
                            <a:srgbClr val="002060"/>
                          </a:solidFill>
                          <a:latin typeface="Times New Roman" panose="02020603050405020304" charset="0"/>
                          <a:cs typeface="Times New Roman" panose="02020603050405020304" charset="0"/>
                        </a:rPr>
                        <a:t>600</a:t>
                      </a:r>
                    </a:p>
                  </a:txBody>
                  <a:tcPr/>
                </a:tc>
              </a:tr>
              <a:tr h="386080">
                <a:tc>
                  <a:txBody>
                    <a:bodyPr/>
                    <a:lstStyle/>
                    <a:p>
                      <a:pPr algn="ctr"/>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K</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5×10</a:t>
                      </a:r>
                      <a:r>
                        <a:rPr lang="en-US" altLang="zh-CN" sz="2200" baseline="30000" dirty="0" smtClean="0">
                          <a:solidFill>
                            <a:srgbClr val="002060"/>
                          </a:solidFill>
                          <a:latin typeface="Times New Roman" panose="02020603050405020304" charset="0"/>
                          <a:ea typeface="黑体" panose="02010609060101010101" pitchFamily="2" charset="-122"/>
                          <a:cs typeface="Times New Roman" panose="02020603050405020304" charset="0"/>
                        </a:rPr>
                        <a:t>8</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650</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0.5</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0.06</a:t>
                      </a:r>
                    </a:p>
                  </a:txBody>
                  <a:tcPr/>
                </a:tc>
                <a:tc>
                  <a:txBody>
                    <a:bodyPr/>
                    <a:lstStyle/>
                    <a:p>
                      <a:r>
                        <a:rPr lang="en-US" altLang="zh-CN" sz="2200" dirty="0" smtClean="0">
                          <a:solidFill>
                            <a:srgbClr val="002060"/>
                          </a:solidFill>
                          <a:latin typeface="Times New Roman" panose="02020603050405020304" charset="0"/>
                          <a:ea typeface="黑体" panose="02010609060101010101" pitchFamily="2" charset="-122"/>
                          <a:cs typeface="Times New Roman" panose="02020603050405020304" charset="0"/>
                        </a:rPr>
                        <a:t>0.01</a:t>
                      </a:r>
                    </a:p>
                  </a:txBody>
                  <a:tcPr/>
                </a:tc>
              </a:tr>
            </a:tbl>
          </a:graphicData>
        </a:graphic>
      </p:graphicFrame>
      <p:sp>
        <p:nvSpPr>
          <p:cNvPr id="2" name="文本框 1"/>
          <p:cNvSpPr txBox="1"/>
          <p:nvPr/>
        </p:nvSpPr>
        <p:spPr>
          <a:xfrm>
            <a:off x="457200" y="3101340"/>
            <a:ext cx="8119110" cy="429895"/>
          </a:xfrm>
          <a:prstGeom prst="rect">
            <a:avLst/>
          </a:prstGeom>
          <a:noFill/>
        </p:spPr>
        <p:txBody>
          <a:bodyPr wrap="square" rtlCol="0">
            <a:spAutoFit/>
          </a:bodyPr>
          <a:lstStyle/>
          <a:p>
            <a:r>
              <a:rPr lang="zh-CN" altLang="en-US" sz="2200">
                <a:solidFill>
                  <a:srgbClr val="002060"/>
                </a:solidFill>
              </a:rPr>
              <a:t>常温时，合成氨反应平衡常数很大，可以认为进行完全。</a:t>
            </a:r>
          </a:p>
        </p:txBody>
      </p:sp>
      <p:grpSp>
        <p:nvGrpSpPr>
          <p:cNvPr id="20" name="组合 19"/>
          <p:cNvGrpSpPr/>
          <p:nvPr/>
        </p:nvGrpSpPr>
        <p:grpSpPr>
          <a:xfrm>
            <a:off x="3761591" y="1697894"/>
            <a:ext cx="614958" cy="267844"/>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
        <p:nvSpPr>
          <p:cNvPr id="29" name="文本框 28"/>
          <p:cNvSpPr txBox="1"/>
          <p:nvPr/>
        </p:nvSpPr>
        <p:spPr>
          <a:xfrm>
            <a:off x="758190" y="849630"/>
            <a:ext cx="7209790" cy="429895"/>
          </a:xfrm>
          <a:prstGeom prst="rect">
            <a:avLst/>
          </a:prstGeom>
          <a:noFill/>
        </p:spPr>
        <p:txBody>
          <a:bodyPr wrap="square" rtlCol="0" anchor="t">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200" b="1" dirty="0" smtClean="0">
                <a:solidFill>
                  <a:srgbClr val="FF0000"/>
                </a:solidFill>
                <a:latin typeface="微软雅黑" panose="020B0503020204020204" charset="-122"/>
                <a:ea typeface="微软雅黑" panose="020B0503020204020204" charset="-122"/>
                <a:sym typeface="Hoefler Text"/>
              </a:rPr>
              <a:t>同一化学反应，在不同温度下平衡常数可能存在很大差异</a:t>
            </a:r>
          </a:p>
        </p:txBody>
      </p:sp>
      <p:sp>
        <p:nvSpPr>
          <p:cNvPr id="3" name="文本框 2"/>
          <p:cNvSpPr txBox="1"/>
          <p:nvPr/>
        </p:nvSpPr>
        <p:spPr>
          <a:xfrm>
            <a:off x="443230" y="3531235"/>
            <a:ext cx="8719185" cy="1360805"/>
          </a:xfrm>
          <a:prstGeom prst="rect">
            <a:avLst/>
          </a:prstGeom>
          <a:noFill/>
        </p:spPr>
        <p:txBody>
          <a:bodyPr wrap="square" rtlCol="0" anchor="t">
            <a:spAutoFit/>
          </a:bodyPr>
          <a:lstStyle/>
          <a:p>
            <a:pPr algn="l" eaLnBrk="1">
              <a:lnSpc>
                <a:spcPct val="125000"/>
              </a:lnSpc>
            </a:pPr>
            <a:r>
              <a:rPr lang="zh-CN" altLang="en-US" sz="2200" dirty="0" smtClean="0">
                <a:solidFill>
                  <a:srgbClr val="002060"/>
                </a:solidFill>
                <a:latin typeface="+mn-ea"/>
                <a:ea typeface="+mn-ea"/>
                <a:cs typeface="Times New Roman" panose="02020603050405020304" charset="0"/>
                <a:sym typeface="+mn-ea"/>
              </a:rPr>
              <a:t>需要注意的是，化学平衡常数的大小反映的是反应进行的程度大小，并不涉及反应时间和反应速率。也就是说，</a:t>
            </a:r>
            <a:r>
              <a:rPr lang="zh-CN" altLang="en-US" sz="2200" b="1" dirty="0" smtClean="0">
                <a:solidFill>
                  <a:srgbClr val="FF0000"/>
                </a:solidFill>
                <a:latin typeface="+mn-ea"/>
                <a:ea typeface="+mn-ea"/>
                <a:cs typeface="Times New Roman" panose="02020603050405020304" charset="0"/>
                <a:sym typeface="+mn-ea"/>
              </a:rPr>
              <a:t>某个化学反应的平衡常数很大，可能反应速率却很小。</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0"/>
          <p:cNvSpPr>
            <a:spLocks noChangeArrowheads="1"/>
          </p:cNvSpPr>
          <p:nvPr/>
        </p:nvSpPr>
        <p:spPr bwMode="auto">
          <a:xfrm>
            <a:off x="2734945" y="945515"/>
            <a:ext cx="4539615" cy="434975"/>
          </a:xfrm>
          <a:prstGeom prst="rect">
            <a:avLst/>
          </a:prstGeom>
          <a:noFill/>
          <a:ln w="9525" cap="flat" algn="ctr">
            <a:noFill/>
            <a:prstDash val="solid"/>
            <a:miter lim="800000"/>
            <a:headEnd type="none" w="med" len="med"/>
            <a:tailEnd type="none" w="med" len="med"/>
          </a:ln>
          <a:effectLst/>
        </p:spPr>
        <p:txBody>
          <a:bodyPr/>
          <a:lstStyle/>
          <a:p>
            <a:pPr>
              <a:spcBef>
                <a:spcPct val="50000"/>
              </a:spcBef>
              <a:buSzPct val="100000"/>
            </a:pPr>
            <a:r>
              <a:rPr kumimoji="1" lang="ru-RU" altLang="zh-CN" sz="2400" b="1" dirty="0">
                <a:latin typeface="Times New Roman" panose="02020603050405020304" charset="0"/>
                <a:ea typeface="宋体" panose="02010600030101010101" pitchFamily="2" charset="-122"/>
              </a:rPr>
              <a:t>            </a:t>
            </a:r>
          </a:p>
        </p:txBody>
      </p:sp>
      <p:sp>
        <p:nvSpPr>
          <p:cNvPr id="100" name="文本框 99"/>
          <p:cNvSpPr txBox="1"/>
          <p:nvPr/>
        </p:nvSpPr>
        <p:spPr>
          <a:xfrm>
            <a:off x="-19685" y="612140"/>
            <a:ext cx="8789670" cy="2368550"/>
          </a:xfrm>
          <a:prstGeom prst="rect">
            <a:avLst/>
          </a:prstGeom>
          <a:noFill/>
          <a:ln w="9525">
            <a:noFill/>
          </a:ln>
        </p:spPr>
        <p:txBody>
          <a:bodyPr wrap="square">
            <a:spAutoFit/>
          </a:bodyPr>
          <a:lstStyle/>
          <a:p>
            <a:pPr eaLnBrk="1">
              <a:lnSpc>
                <a:spcPct val="150000"/>
              </a:lnSpc>
            </a:pPr>
            <a:r>
              <a:rPr lang="zh-CN" altLang="en-US" sz="2200" b="1" dirty="0">
                <a:solidFill>
                  <a:srgbClr val="002060"/>
                </a:solidFill>
                <a:latin typeface="微软雅黑" panose="020B0503020204020204" charset="-122"/>
                <a:ea typeface="微软雅黑" panose="020B0503020204020204" charset="-122"/>
                <a:sym typeface="+mn-ea"/>
              </a:rPr>
              <a:t>【活动</a:t>
            </a:r>
            <a:r>
              <a:rPr lang="en-US" altLang="zh-CN" sz="2200" b="1" dirty="0">
                <a:solidFill>
                  <a:srgbClr val="002060"/>
                </a:solidFill>
                <a:latin typeface="微软雅黑" panose="020B0503020204020204" charset="-122"/>
                <a:ea typeface="微软雅黑" panose="020B0503020204020204" charset="-122"/>
                <a:sym typeface="+mn-ea"/>
              </a:rPr>
              <a:t>1</a:t>
            </a:r>
            <a:r>
              <a:rPr lang="zh-CN" altLang="en-US" sz="2200" b="1" dirty="0">
                <a:solidFill>
                  <a:srgbClr val="002060"/>
                </a:solidFill>
                <a:latin typeface="微软雅黑" panose="020B0503020204020204" charset="-122"/>
                <a:ea typeface="微软雅黑" panose="020B0503020204020204" charset="-122"/>
                <a:sym typeface="+mn-ea"/>
              </a:rPr>
              <a:t>】在一定温度下，化学平衡体系中反应物浓度和生成物浓度之    </a:t>
            </a:r>
          </a:p>
          <a:p>
            <a:pPr eaLnBrk="1">
              <a:lnSpc>
                <a:spcPts val="3280"/>
              </a:lnSpc>
            </a:pPr>
            <a:r>
              <a:rPr lang="zh-CN" altLang="en-US" sz="2200" b="1" dirty="0">
                <a:solidFill>
                  <a:srgbClr val="002060"/>
                </a:solidFill>
                <a:latin typeface="微软雅黑" panose="020B0503020204020204" charset="-122"/>
                <a:ea typeface="微软雅黑" panose="020B0503020204020204" charset="-122"/>
                <a:sym typeface="+mn-ea"/>
              </a:rPr>
              <a:t>               间有什么关系呢？</a:t>
            </a:r>
            <a:r>
              <a:rPr lang="en-US" altLang="zh-CN" sz="2200" b="1" baseline="-25000" dirty="0" smtClean="0">
                <a:solidFill>
                  <a:srgbClr val="FFFFFF"/>
                </a:solidFill>
                <a:latin typeface="+mn-ea"/>
                <a:ea typeface="+mn-ea"/>
                <a:sym typeface="+mn-ea"/>
              </a:rPr>
              <a:t> </a:t>
            </a:r>
          </a:p>
          <a:p>
            <a:pPr eaLnBrk="1">
              <a:lnSpc>
                <a:spcPts val="3280"/>
              </a:lnSpc>
            </a:pPr>
            <a:r>
              <a:rPr lang="en-US" altLang="zh-CN" sz="2200" dirty="0" smtClean="0">
                <a:solidFill>
                  <a:srgbClr val="002060"/>
                </a:solidFill>
                <a:latin typeface="+mn-ea"/>
                <a:ea typeface="+mn-ea"/>
                <a:sym typeface="+mn-ea"/>
              </a:rPr>
              <a:t>  473</a:t>
            </a:r>
            <a:r>
              <a:rPr lang="en-US" altLang="zh-CN" sz="2200" baseline="-25000" dirty="0" smtClean="0">
                <a:solidFill>
                  <a:srgbClr val="002060"/>
                </a:solidFill>
                <a:latin typeface="+mn-ea"/>
                <a:ea typeface="+mn-ea"/>
                <a:sym typeface="+mn-ea"/>
              </a:rPr>
              <a:t> </a:t>
            </a:r>
            <a:r>
              <a:rPr lang="en-US" altLang="zh-CN" sz="2200" dirty="0" smtClean="0">
                <a:solidFill>
                  <a:srgbClr val="002060"/>
                </a:solidFill>
                <a:latin typeface="+mn-ea"/>
                <a:ea typeface="+mn-ea"/>
                <a:sym typeface="+mn-ea"/>
              </a:rPr>
              <a:t>K</a:t>
            </a:r>
            <a:r>
              <a:rPr lang="en-US" altLang="zh-CN" sz="2200" baseline="-25000" dirty="0" smtClean="0">
                <a:solidFill>
                  <a:srgbClr val="002060"/>
                </a:solidFill>
                <a:latin typeface="+mn-ea"/>
                <a:ea typeface="+mn-ea"/>
                <a:sym typeface="+mn-ea"/>
              </a:rPr>
              <a:t> </a:t>
            </a:r>
            <a:r>
              <a:rPr lang="zh-CN" altLang="en-US" sz="2200" dirty="0" smtClean="0">
                <a:solidFill>
                  <a:srgbClr val="002060"/>
                </a:solidFill>
                <a:latin typeface="+mn-ea"/>
                <a:ea typeface="+mn-ea"/>
                <a:sym typeface="+mn-ea"/>
              </a:rPr>
              <a:t>时，密闭容器内发生反应：</a:t>
            </a:r>
            <a:endParaRPr lang="zh-CN" altLang="en-US" sz="2200" i="0" dirty="0">
              <a:solidFill>
                <a:srgbClr val="002060"/>
              </a:solidFill>
              <a:effectLst/>
              <a:latin typeface="+mn-ea"/>
              <a:ea typeface="+mn-ea"/>
            </a:endParaRPr>
          </a:p>
          <a:p>
            <a:pPr eaLnBrk="1">
              <a:lnSpc>
                <a:spcPts val="3280"/>
              </a:lnSpc>
            </a:pPr>
            <a:endParaRPr lang="zh-CN" altLang="en-US" sz="2200" i="0" dirty="0">
              <a:solidFill>
                <a:srgbClr val="002060"/>
              </a:solidFill>
              <a:effectLst/>
              <a:latin typeface="+mn-ea"/>
              <a:ea typeface="+mn-ea"/>
              <a:sym typeface="+mn-ea"/>
            </a:endParaRPr>
          </a:p>
          <a:p>
            <a:pPr eaLnBrk="1">
              <a:lnSpc>
                <a:spcPct val="150000"/>
              </a:lnSpc>
            </a:pPr>
            <a:endParaRPr lang="zh-CN" altLang="en-US" sz="2200" i="0" dirty="0">
              <a:solidFill>
                <a:srgbClr val="002060"/>
              </a:solidFill>
              <a:effectLst/>
              <a:latin typeface="微软雅黑" panose="020B0503020204020204" charset="-122"/>
              <a:ea typeface="微软雅黑" panose="020B0503020204020204" charset="-122"/>
              <a:sym typeface="+mn-ea"/>
            </a:endParaRPr>
          </a:p>
        </p:txBody>
      </p:sp>
      <p:graphicFrame>
        <p:nvGraphicFramePr>
          <p:cNvPr id="6" name="表格 5"/>
          <p:cNvGraphicFramePr/>
          <p:nvPr>
            <p:custDataLst>
              <p:tags r:id="rId2"/>
            </p:custDataLst>
          </p:nvPr>
        </p:nvGraphicFramePr>
        <p:xfrm>
          <a:off x="241935" y="2163667"/>
          <a:ext cx="8671560" cy="2411095"/>
        </p:xfrm>
        <a:graphic>
          <a:graphicData uri="http://schemas.openxmlformats.org/drawingml/2006/table">
            <a:tbl>
              <a:tblPr firstRow="1" bandRow="1">
                <a:tableStyleId>{5C22544A-7EE6-4342-B048-85BDC9FD1C3A}</a:tableStyleId>
              </a:tblPr>
              <a:tblGrid>
                <a:gridCol w="563245"/>
                <a:gridCol w="615315"/>
                <a:gridCol w="666115"/>
                <a:gridCol w="690245"/>
                <a:gridCol w="748030"/>
                <a:gridCol w="851535"/>
                <a:gridCol w="951865"/>
                <a:gridCol w="1017905"/>
                <a:gridCol w="1042035"/>
                <a:gridCol w="1525270"/>
              </a:tblGrid>
              <a:tr h="594995">
                <a:tc rowSpan="2">
                  <a:txBody>
                    <a:bodyPr/>
                    <a:lstStyle/>
                    <a:p>
                      <a:pPr indent="0" algn="ctr">
                        <a:buNone/>
                      </a:pPr>
                      <a:r>
                        <a:rPr lang="zh-CN" sz="2000" b="0">
                          <a:solidFill>
                            <a:srgbClr val="002060"/>
                          </a:solidFill>
                          <a:latin typeface="微软雅黑" panose="020B0503020204020204" charset="-122"/>
                          <a:ea typeface="微软雅黑" panose="020B0503020204020204" charset="-122"/>
                        </a:rPr>
                        <a:t>序号</a:t>
                      </a:r>
                      <a:endParaRPr lang="zh-CN"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4">
                  <a:txBody>
                    <a:bodyPr/>
                    <a:lstStyle/>
                    <a:p>
                      <a:pPr indent="0" algn="ctr">
                        <a:buNone/>
                      </a:pPr>
                      <a:r>
                        <a:rPr lang="zh-CN" sz="2000" b="0">
                          <a:solidFill>
                            <a:srgbClr val="002060"/>
                          </a:solidFill>
                          <a:latin typeface="微软雅黑" panose="020B0503020204020204" charset="-122"/>
                          <a:ea typeface="微软雅黑" panose="020B0503020204020204" charset="-122"/>
                          <a:cs typeface="微软雅黑" panose="020B0503020204020204" charset="-122"/>
                        </a:rPr>
                        <a:t>起始时浓度/(mol·L-1)</a:t>
                      </a:r>
                      <a:endParaRPr lang="zh-CN" altLang="en-US" sz="20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4">
                  <a:txBody>
                    <a:bodyPr/>
                    <a:lstStyle/>
                    <a:p>
                      <a:pPr indent="0" algn="ctr">
                        <a:buNone/>
                      </a:pPr>
                      <a:r>
                        <a:rPr lang="zh-CN" sz="2000" b="0">
                          <a:solidFill>
                            <a:srgbClr val="002060"/>
                          </a:solidFill>
                          <a:latin typeface="微软雅黑" panose="020B0503020204020204" charset="-122"/>
                          <a:ea typeface="微软雅黑" panose="020B0503020204020204" charset="-122"/>
                          <a:cs typeface="微软雅黑" panose="020B0503020204020204" charset="-122"/>
                        </a:rPr>
                        <a:t>平衡时浓度/(mol·L-1)</a:t>
                      </a:r>
                      <a:endParaRPr lang="zh-CN" altLang="en-US" sz="20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r>
                        <a:rPr lang="zh-CN" altLang="en-US" sz="2000" b="0">
                          <a:solidFill>
                            <a:srgbClr val="002060"/>
                          </a:solidFill>
                          <a:latin typeface="微软雅黑" panose="020B0503020204020204" charset="-122"/>
                          <a:ea typeface="微软雅黑" panose="020B0503020204020204" charset="-122"/>
                        </a:rPr>
                        <a:t>探究规律</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r>
                        <a:rPr lang="en-US" sz="2000" b="0">
                          <a:solidFill>
                            <a:srgbClr val="002060"/>
                          </a:solidFill>
                          <a:latin typeface="Times New Roman" panose="02020603050405020304" charset="0"/>
                          <a:ea typeface="微软雅黑" panose="020B0503020204020204" charset="-122"/>
                          <a:cs typeface="Times New Roman" panose="02020603050405020304" charset="0"/>
                        </a:rPr>
                        <a:t>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 </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r>
                        <a:rPr lang="en-US" sz="2000" b="0">
                          <a:solidFill>
                            <a:srgbClr val="002060"/>
                          </a:solidFill>
                          <a:latin typeface="Times New Roman" panose="02020603050405020304" charset="0"/>
                          <a:ea typeface="微软雅黑" panose="020B0503020204020204" charset="-122"/>
                          <a:cs typeface="Times New Roman" panose="02020603050405020304" charset="0"/>
                        </a:rPr>
                        <a:t>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①</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20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②</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0.0022</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0.0122</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0.0078</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0.0078</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③</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0.0059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④</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0.0081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0.0081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0.0119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0.0119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grpSp>
        <p:nvGrpSpPr>
          <p:cNvPr id="3" name="组合 2"/>
          <p:cNvGrpSpPr/>
          <p:nvPr/>
        </p:nvGrpSpPr>
        <p:grpSpPr>
          <a:xfrm>
            <a:off x="4202430" y="1602105"/>
            <a:ext cx="5982970" cy="429260"/>
            <a:chOff x="6618" y="2523"/>
            <a:chExt cx="9422" cy="676"/>
          </a:xfrm>
        </p:grpSpPr>
        <p:sp>
          <p:nvSpPr>
            <p:cNvPr id="15" name="Rectangle 137"/>
            <p:cNvSpPr>
              <a:spLocks noChangeArrowheads="1"/>
            </p:cNvSpPr>
            <p:nvPr/>
          </p:nvSpPr>
          <p:spPr bwMode="auto">
            <a:xfrm>
              <a:off x="6618" y="2523"/>
              <a:ext cx="9422" cy="677"/>
            </a:xfrm>
            <a:prstGeom prst="rect">
              <a:avLst/>
            </a:prstGeom>
            <a:noFill/>
            <a:ln w="9525">
              <a:noFill/>
              <a:miter lim="800000"/>
            </a:ln>
            <a:effectLst/>
          </p:spPr>
          <p:txBody>
            <a:bodyPr wrap="square">
              <a:spAutoFit/>
            </a:bodyPr>
            <a:lstStyle/>
            <a:p>
              <a:pPr algn="l">
                <a:spcBef>
                  <a:spcPct val="50000"/>
                </a:spcBef>
              </a:pP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CO</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(g)</a:t>
              </a:r>
              <a:r>
                <a:rPr lang="zh-CN" altLang="en-US"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H</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(g)            CO(g)</a:t>
              </a:r>
              <a:r>
                <a:rPr lang="zh-CN" altLang="en-US"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H</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O(g)</a:t>
              </a:r>
            </a:p>
          </p:txBody>
        </p:sp>
        <p:grpSp>
          <p:nvGrpSpPr>
            <p:cNvPr id="20" name="组合 19"/>
            <p:cNvGrpSpPr/>
            <p:nvPr/>
          </p:nvGrpSpPr>
          <p:grpSpPr>
            <a:xfrm>
              <a:off x="9595" y="2650"/>
              <a:ext cx="968" cy="422"/>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任务二：探讨化学平衡常数的意义</a:t>
            </a:r>
          </a:p>
        </p:txBody>
      </p:sp>
      <p:sp>
        <p:nvSpPr>
          <p:cNvPr id="2" name="文本框 1"/>
          <p:cNvSpPr txBox="1"/>
          <p:nvPr/>
        </p:nvSpPr>
        <p:spPr>
          <a:xfrm>
            <a:off x="1094740" y="661035"/>
            <a:ext cx="6917690" cy="429895"/>
          </a:xfrm>
          <a:prstGeom prst="rect">
            <a:avLst/>
          </a:prstGeom>
          <a:noFill/>
        </p:spPr>
        <p:txBody>
          <a:bodyPr wrap="none" rtlCol="0" anchor="t">
            <a:spAutoFit/>
          </a:bodyPr>
          <a:lstStyle/>
          <a:p>
            <a:pPr algn="l"/>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对于一般的可逆反应：</a:t>
            </a:r>
            <a:r>
              <a:rPr lang="en-US"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mA(g)+nB(g)             pC(g)+qD(g)</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en-US" altLang="zh-CN" sz="2200" dirty="0">
                <a:solidFill>
                  <a:srgbClr val="002060"/>
                </a:solidFill>
                <a:latin typeface="微软雅黑" panose="020B0503020204020204" charset="-122"/>
                <a:ea typeface="微软雅黑" panose="020B0503020204020204" charset="-122"/>
                <a:cs typeface="微软雅黑" panose="020B0503020204020204" charset="-122"/>
                <a:sym typeface="+mn-ea"/>
              </a:rPr>
              <a:t> </a:t>
            </a:r>
            <a:endParaRPr lang="zh-CN" altLang="en-US" sz="2200">
              <a:latin typeface="微软雅黑" panose="020B0503020204020204" charset="-122"/>
              <a:cs typeface="微软雅黑" panose="020B0503020204020204" charset="-122"/>
            </a:endParaRPr>
          </a:p>
        </p:txBody>
      </p:sp>
      <p:sp>
        <p:nvSpPr>
          <p:cNvPr id="3" name="文本框 2"/>
          <p:cNvSpPr txBox="1"/>
          <p:nvPr/>
        </p:nvSpPr>
        <p:spPr>
          <a:xfrm>
            <a:off x="1168400" y="1303020"/>
            <a:ext cx="309880" cy="429895"/>
          </a:xfrm>
          <a:prstGeom prst="rect">
            <a:avLst/>
          </a:prstGeom>
          <a:noFill/>
        </p:spPr>
        <p:txBody>
          <a:bodyPr wrap="none" rtlCol="0">
            <a:spAutoFit/>
          </a:bodyPr>
          <a:lstStyle/>
          <a:p>
            <a:pPr algn="l"/>
            <a:r>
              <a:rPr lang="en-US"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 </a:t>
            </a:r>
          </a:p>
        </p:txBody>
      </p:sp>
      <p:grpSp>
        <p:nvGrpSpPr>
          <p:cNvPr id="20" name="组合 19"/>
          <p:cNvGrpSpPr/>
          <p:nvPr/>
        </p:nvGrpSpPr>
        <p:grpSpPr>
          <a:xfrm>
            <a:off x="5683101" y="793019"/>
            <a:ext cx="614958" cy="267844"/>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
        <p:nvSpPr>
          <p:cNvPr id="8" name="文本框 7"/>
          <p:cNvSpPr txBox="1"/>
          <p:nvPr/>
        </p:nvSpPr>
        <p:spPr>
          <a:xfrm>
            <a:off x="1107440" y="1303020"/>
            <a:ext cx="7160895" cy="429895"/>
          </a:xfrm>
          <a:prstGeom prst="rect">
            <a:avLst/>
          </a:prstGeom>
          <a:noFill/>
        </p:spPr>
        <p:txBody>
          <a:bodyPr wrap="none" rtlCol="0" anchor="t">
            <a:spAutoFit/>
          </a:bodyPr>
          <a:lstStyle/>
          <a:p>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反应在任意时刻均存在浓度幂次方的组合值</a:t>
            </a:r>
            <a:r>
              <a:rPr lang="en-US" altLang="zh-CN" sz="2200" dirty="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浓度商</a:t>
            </a:r>
            <a:r>
              <a:rPr lang="en-US" altLang="zh-CN" sz="2200" dirty="0">
                <a:solidFill>
                  <a:srgbClr val="002060"/>
                </a:solidFill>
                <a:latin typeface="微软雅黑" panose="020B0503020204020204" charset="-122"/>
                <a:ea typeface="微软雅黑" panose="020B0503020204020204" charset="-122"/>
                <a:cs typeface="微软雅黑" panose="020B0503020204020204" charset="-122"/>
                <a:sym typeface="+mn-ea"/>
              </a:rPr>
              <a:t>Q</a:t>
            </a:r>
            <a:endParaRPr lang="zh-CN" altLang="en-US" sz="2200"/>
          </a:p>
        </p:txBody>
      </p:sp>
      <p:grpSp>
        <p:nvGrpSpPr>
          <p:cNvPr id="10" name="Group 17"/>
          <p:cNvGrpSpPr/>
          <p:nvPr/>
        </p:nvGrpSpPr>
        <p:grpSpPr>
          <a:xfrm>
            <a:off x="2632710" y="1911668"/>
            <a:ext cx="3484563" cy="971550"/>
            <a:chOff x="1501" y="3250"/>
            <a:chExt cx="2195" cy="612"/>
          </a:xfrm>
        </p:grpSpPr>
        <p:sp>
          <p:nvSpPr>
            <p:cNvPr id="12" name="Text Box 13"/>
            <p:cNvSpPr txBox="1"/>
            <p:nvPr/>
          </p:nvSpPr>
          <p:spPr>
            <a:xfrm>
              <a:off x="1501" y="3410"/>
              <a:ext cx="460" cy="329"/>
            </a:xfrm>
            <a:prstGeom prst="rect">
              <a:avLst/>
            </a:prstGeom>
            <a:noFill/>
            <a:ln w="9525">
              <a:noFill/>
            </a:ln>
          </p:spPr>
          <p:txBody>
            <a:bodyPr wrap="none">
              <a:spAutoFit/>
            </a:bodyPr>
            <a:lstStyle/>
            <a:p>
              <a:r>
                <a:rPr lang="en-US" altLang="zh-CN" sz="2800" b="1" i="1" dirty="0">
                  <a:solidFill>
                    <a:srgbClr val="002060"/>
                  </a:solidFill>
                  <a:latin typeface="Times New Roman" panose="02020603050405020304" charset="0"/>
                  <a:ea typeface="黑体" panose="02010609060101010101" pitchFamily="2" charset="-122"/>
                </a:rPr>
                <a:t>Q </a:t>
              </a:r>
              <a:r>
                <a:rPr lang="en-US" altLang="zh-CN" sz="2800" b="1" dirty="0">
                  <a:solidFill>
                    <a:srgbClr val="002060"/>
                  </a:solidFill>
                  <a:latin typeface="Times New Roman" panose="02020603050405020304" charset="0"/>
                  <a:ea typeface="黑体" panose="02010609060101010101" pitchFamily="2" charset="-122"/>
                </a:rPr>
                <a:t>=</a:t>
              </a:r>
            </a:p>
          </p:txBody>
        </p:sp>
        <p:sp>
          <p:nvSpPr>
            <p:cNvPr id="13" name="Text Box 14"/>
            <p:cNvSpPr txBox="1"/>
            <p:nvPr/>
          </p:nvSpPr>
          <p:spPr>
            <a:xfrm>
              <a:off x="2018" y="3250"/>
              <a:ext cx="1678" cy="329"/>
            </a:xfrm>
            <a:prstGeom prst="rect">
              <a:avLst/>
            </a:prstGeom>
            <a:noFill/>
            <a:ln w="9525">
              <a:noFill/>
            </a:ln>
          </p:spPr>
          <p:txBody>
            <a:bodyPr>
              <a:spAutoFit/>
            </a:bodyPr>
            <a:lstStyle/>
            <a:p>
              <a:r>
                <a:rPr lang="en-US" altLang="zh-CN" sz="2800" b="1" i="1" dirty="0">
                  <a:solidFill>
                    <a:srgbClr val="002060"/>
                  </a:solidFill>
                  <a:latin typeface="Times New Roman" panose="02020603050405020304" charset="0"/>
                </a:rPr>
                <a:t>c</a:t>
              </a:r>
              <a:r>
                <a:rPr lang="en-US" altLang="zh-CN" sz="2800" b="1" baseline="30000" dirty="0">
                  <a:solidFill>
                    <a:srgbClr val="002060"/>
                  </a:solidFill>
                  <a:latin typeface="Times New Roman" panose="02020603050405020304" charset="0"/>
                </a:rPr>
                <a:t>p</a:t>
              </a:r>
              <a:r>
                <a:rPr lang="en-US" altLang="zh-CN" sz="2800" b="1" dirty="0">
                  <a:solidFill>
                    <a:srgbClr val="002060"/>
                  </a:solidFill>
                  <a:latin typeface="Times New Roman" panose="02020603050405020304" charset="0"/>
                </a:rPr>
                <a:t>(C) </a:t>
              </a:r>
              <a:r>
                <a:rPr lang="en-US" altLang="zh-CN" sz="2800" b="1" dirty="0">
                  <a:solidFill>
                    <a:srgbClr val="002060"/>
                  </a:solidFill>
                  <a:latin typeface="Times New Roman" panose="02020603050405020304" charset="0"/>
                  <a:ea typeface="Arial" panose="020B0604020202020204" pitchFamily="34" charset="0"/>
                </a:rPr>
                <a:t>·</a:t>
              </a:r>
              <a:r>
                <a:rPr lang="en-US" altLang="zh-CN" sz="2800" b="1" dirty="0">
                  <a:solidFill>
                    <a:srgbClr val="002060"/>
                  </a:solidFill>
                  <a:latin typeface="Times New Roman" panose="02020603050405020304" charset="0"/>
                  <a:cs typeface="Arial" panose="020B0604020202020204" pitchFamily="34" charset="0"/>
                </a:rPr>
                <a:t> </a:t>
              </a:r>
              <a:r>
                <a:rPr lang="en-US" altLang="zh-CN" sz="2800" b="1" i="1" dirty="0">
                  <a:solidFill>
                    <a:srgbClr val="002060"/>
                  </a:solidFill>
                  <a:latin typeface="Times New Roman" panose="02020603050405020304" charset="0"/>
                  <a:cs typeface="Arial" panose="020B0604020202020204" pitchFamily="34" charset="0"/>
                </a:rPr>
                <a:t>c</a:t>
              </a:r>
              <a:r>
                <a:rPr lang="en-US" altLang="zh-CN" sz="2800" b="1" baseline="30000" dirty="0">
                  <a:solidFill>
                    <a:srgbClr val="002060"/>
                  </a:solidFill>
                  <a:latin typeface="Times New Roman" panose="02020603050405020304" charset="0"/>
                  <a:cs typeface="Arial" panose="020B0604020202020204" pitchFamily="34" charset="0"/>
                </a:rPr>
                <a:t>q</a:t>
              </a:r>
              <a:r>
                <a:rPr lang="en-US" altLang="zh-CN" sz="2800" b="1" dirty="0">
                  <a:solidFill>
                    <a:srgbClr val="002060"/>
                  </a:solidFill>
                  <a:latin typeface="Times New Roman" panose="02020603050405020304" charset="0"/>
                  <a:cs typeface="Arial" panose="020B0604020202020204" pitchFamily="34" charset="0"/>
                </a:rPr>
                <a:t>(D)</a:t>
              </a:r>
              <a:endParaRPr lang="en-US" altLang="zh-CN" sz="2800" b="1" dirty="0">
                <a:solidFill>
                  <a:srgbClr val="002060"/>
                </a:solidFill>
                <a:latin typeface="Times New Roman" panose="02020603050405020304" charset="0"/>
                <a:ea typeface="Arial" panose="020B0604020202020204" pitchFamily="34" charset="0"/>
                <a:cs typeface="Arial" panose="020B0604020202020204" pitchFamily="34" charset="0"/>
              </a:endParaRPr>
            </a:p>
          </p:txBody>
        </p:sp>
        <p:sp>
          <p:nvSpPr>
            <p:cNvPr id="14" name="Text Box 15"/>
            <p:cNvSpPr txBox="1"/>
            <p:nvPr/>
          </p:nvSpPr>
          <p:spPr>
            <a:xfrm>
              <a:off x="2018" y="3533"/>
              <a:ext cx="1678" cy="329"/>
            </a:xfrm>
            <a:prstGeom prst="rect">
              <a:avLst/>
            </a:prstGeom>
            <a:noFill/>
            <a:ln w="9525">
              <a:noFill/>
            </a:ln>
          </p:spPr>
          <p:txBody>
            <a:bodyPr>
              <a:spAutoFit/>
            </a:bodyPr>
            <a:lstStyle/>
            <a:p>
              <a:r>
                <a:rPr lang="en-US" altLang="zh-CN" sz="2800" b="1" i="1" dirty="0">
                  <a:solidFill>
                    <a:srgbClr val="002060"/>
                  </a:solidFill>
                  <a:latin typeface="Times New Roman" panose="02020603050405020304" charset="0"/>
                </a:rPr>
                <a:t>c</a:t>
              </a:r>
              <a:r>
                <a:rPr lang="en-US" altLang="zh-CN" sz="2800" b="1" baseline="30000" dirty="0">
                  <a:solidFill>
                    <a:srgbClr val="002060"/>
                  </a:solidFill>
                  <a:latin typeface="Times New Roman" panose="02020603050405020304" charset="0"/>
                </a:rPr>
                <a:t>m</a:t>
              </a:r>
              <a:r>
                <a:rPr lang="en-US" altLang="zh-CN" sz="2800" b="1" dirty="0">
                  <a:solidFill>
                    <a:srgbClr val="002060"/>
                  </a:solidFill>
                  <a:latin typeface="Times New Roman" panose="02020603050405020304" charset="0"/>
                </a:rPr>
                <a:t>(A) </a:t>
              </a:r>
              <a:r>
                <a:rPr lang="en-US" altLang="zh-CN" sz="2800" b="1" dirty="0">
                  <a:solidFill>
                    <a:srgbClr val="002060"/>
                  </a:solidFill>
                  <a:latin typeface="Times New Roman" panose="02020603050405020304" charset="0"/>
                  <a:ea typeface="Arial" panose="020B0604020202020204" pitchFamily="34" charset="0"/>
                </a:rPr>
                <a:t>·</a:t>
              </a:r>
              <a:r>
                <a:rPr lang="en-US" altLang="zh-CN" sz="2800" b="1" dirty="0">
                  <a:solidFill>
                    <a:srgbClr val="002060"/>
                  </a:solidFill>
                  <a:latin typeface="Times New Roman" panose="02020603050405020304" charset="0"/>
                  <a:cs typeface="Arial" panose="020B0604020202020204" pitchFamily="34" charset="0"/>
                </a:rPr>
                <a:t> </a:t>
              </a:r>
              <a:r>
                <a:rPr lang="en-US" altLang="zh-CN" sz="2800" b="1" i="1" dirty="0">
                  <a:solidFill>
                    <a:srgbClr val="002060"/>
                  </a:solidFill>
                  <a:latin typeface="Times New Roman" panose="02020603050405020304" charset="0"/>
                  <a:cs typeface="Arial" panose="020B0604020202020204" pitchFamily="34" charset="0"/>
                </a:rPr>
                <a:t>c</a:t>
              </a:r>
              <a:r>
                <a:rPr lang="en-US" altLang="zh-CN" sz="2800" b="1" baseline="30000" dirty="0">
                  <a:solidFill>
                    <a:srgbClr val="002060"/>
                  </a:solidFill>
                  <a:latin typeface="Times New Roman" panose="02020603050405020304" charset="0"/>
                  <a:cs typeface="Arial" panose="020B0604020202020204" pitchFamily="34" charset="0"/>
                </a:rPr>
                <a:t>n</a:t>
              </a:r>
              <a:r>
                <a:rPr lang="en-US" altLang="zh-CN" sz="2800" b="1" dirty="0">
                  <a:solidFill>
                    <a:srgbClr val="002060"/>
                  </a:solidFill>
                  <a:latin typeface="Times New Roman" panose="02020603050405020304" charset="0"/>
                  <a:cs typeface="Arial" panose="020B0604020202020204" pitchFamily="34" charset="0"/>
                </a:rPr>
                <a:t>(B)</a:t>
              </a:r>
              <a:endParaRPr lang="en-US" altLang="zh-CN" sz="2800" b="1" dirty="0">
                <a:solidFill>
                  <a:srgbClr val="002060"/>
                </a:solidFill>
                <a:latin typeface="Times New Roman" panose="02020603050405020304" charset="0"/>
                <a:ea typeface="Arial" panose="020B0604020202020204" pitchFamily="34" charset="0"/>
                <a:cs typeface="Arial" panose="020B0604020202020204" pitchFamily="34" charset="0"/>
              </a:endParaRPr>
            </a:p>
          </p:txBody>
        </p:sp>
        <p:sp>
          <p:nvSpPr>
            <p:cNvPr id="15" name="Line 16"/>
            <p:cNvSpPr/>
            <p:nvPr/>
          </p:nvSpPr>
          <p:spPr>
            <a:xfrm>
              <a:off x="1933" y="3574"/>
              <a:ext cx="1588" cy="0"/>
            </a:xfrm>
            <a:prstGeom prst="line">
              <a:avLst/>
            </a:prstGeom>
            <a:ln w="28575" cap="flat" cmpd="sng">
              <a:solidFill>
                <a:schemeClr val="tx1"/>
              </a:solidFill>
              <a:prstDash val="solid"/>
              <a:headEnd type="none" w="med" len="med"/>
              <a:tailEnd type="none" w="med" len="med"/>
            </a:ln>
          </p:spPr>
        </p:sp>
      </p:grpSp>
      <p:grpSp>
        <p:nvGrpSpPr>
          <p:cNvPr id="25" name="组合 24"/>
          <p:cNvGrpSpPr/>
          <p:nvPr/>
        </p:nvGrpSpPr>
        <p:grpSpPr>
          <a:xfrm>
            <a:off x="2639695" y="3203575"/>
            <a:ext cx="3484880" cy="972820"/>
            <a:chOff x="1744" y="4931"/>
            <a:chExt cx="5488" cy="1532"/>
          </a:xfrm>
        </p:grpSpPr>
        <p:grpSp>
          <p:nvGrpSpPr>
            <p:cNvPr id="5" name="Group 17"/>
            <p:cNvGrpSpPr/>
            <p:nvPr/>
          </p:nvGrpSpPr>
          <p:grpSpPr>
            <a:xfrm>
              <a:off x="1744" y="4931"/>
              <a:ext cx="5488" cy="1530"/>
              <a:chOff x="1501" y="3250"/>
              <a:chExt cx="2195" cy="612"/>
            </a:xfrm>
          </p:grpSpPr>
          <p:sp>
            <p:nvSpPr>
              <p:cNvPr id="6" name="Text Box 13"/>
              <p:cNvSpPr txBox="1"/>
              <p:nvPr/>
            </p:nvSpPr>
            <p:spPr>
              <a:xfrm>
                <a:off x="1501" y="3410"/>
                <a:ext cx="417" cy="329"/>
              </a:xfrm>
              <a:prstGeom prst="rect">
                <a:avLst/>
              </a:prstGeom>
              <a:noFill/>
              <a:ln w="9525">
                <a:noFill/>
              </a:ln>
            </p:spPr>
            <p:txBody>
              <a:bodyPr wrap="none">
                <a:spAutoFit/>
              </a:bodyPr>
              <a:lstStyle/>
              <a:p>
                <a:r>
                  <a:rPr lang="en-US" altLang="zh-CN" sz="2800" b="1" i="1" dirty="0">
                    <a:solidFill>
                      <a:srgbClr val="002060"/>
                    </a:solidFill>
                    <a:latin typeface="Times New Roman" panose="02020603050405020304" charset="0"/>
                    <a:ea typeface="黑体" panose="02010609060101010101" pitchFamily="2" charset="-122"/>
                  </a:rPr>
                  <a:t>K</a:t>
                </a:r>
                <a:r>
                  <a:rPr lang="en-US" altLang="zh-CN" sz="2800" b="1" dirty="0">
                    <a:solidFill>
                      <a:srgbClr val="002060"/>
                    </a:solidFill>
                    <a:latin typeface="Times New Roman" panose="02020603050405020304" charset="0"/>
                    <a:ea typeface="黑体" panose="02010609060101010101" pitchFamily="2" charset="-122"/>
                  </a:rPr>
                  <a:t>=</a:t>
                </a:r>
              </a:p>
            </p:txBody>
          </p:sp>
          <p:sp>
            <p:nvSpPr>
              <p:cNvPr id="7" name="Text Box 14"/>
              <p:cNvSpPr txBox="1"/>
              <p:nvPr/>
            </p:nvSpPr>
            <p:spPr>
              <a:xfrm>
                <a:off x="2018" y="3250"/>
                <a:ext cx="1678" cy="329"/>
              </a:xfrm>
              <a:prstGeom prst="rect">
                <a:avLst/>
              </a:prstGeom>
              <a:noFill/>
              <a:ln w="9525">
                <a:noFill/>
              </a:ln>
            </p:spPr>
            <p:txBody>
              <a:bodyPr>
                <a:spAutoFit/>
              </a:bodyPr>
              <a:lstStyle/>
              <a:p>
                <a:r>
                  <a:rPr lang="en-US" altLang="zh-CN" sz="2800" b="1" i="1" dirty="0">
                    <a:solidFill>
                      <a:srgbClr val="002060"/>
                    </a:solidFill>
                    <a:latin typeface="Times New Roman" panose="02020603050405020304" charset="0"/>
                  </a:rPr>
                  <a:t>c</a:t>
                </a:r>
                <a:r>
                  <a:rPr lang="en-US" altLang="zh-CN" sz="2800" b="1" baseline="30000" dirty="0">
                    <a:solidFill>
                      <a:srgbClr val="002060"/>
                    </a:solidFill>
                    <a:latin typeface="Times New Roman" panose="02020603050405020304" charset="0"/>
                  </a:rPr>
                  <a:t>p</a:t>
                </a:r>
                <a:r>
                  <a:rPr lang="en-US" altLang="zh-CN" sz="2800" b="1" dirty="0">
                    <a:solidFill>
                      <a:srgbClr val="002060"/>
                    </a:solidFill>
                    <a:latin typeface="Times New Roman" panose="02020603050405020304" charset="0"/>
                  </a:rPr>
                  <a:t>(C) </a:t>
                </a:r>
                <a:r>
                  <a:rPr lang="en-US" altLang="zh-CN" sz="2800" b="1" dirty="0">
                    <a:solidFill>
                      <a:srgbClr val="002060"/>
                    </a:solidFill>
                    <a:latin typeface="Times New Roman" panose="02020603050405020304" charset="0"/>
                    <a:ea typeface="Arial" panose="020B0604020202020204" pitchFamily="34" charset="0"/>
                  </a:rPr>
                  <a:t>·</a:t>
                </a:r>
                <a:r>
                  <a:rPr lang="en-US" altLang="zh-CN" sz="2800" b="1" dirty="0">
                    <a:solidFill>
                      <a:srgbClr val="002060"/>
                    </a:solidFill>
                    <a:latin typeface="Times New Roman" panose="02020603050405020304" charset="0"/>
                    <a:cs typeface="Arial" panose="020B0604020202020204" pitchFamily="34" charset="0"/>
                  </a:rPr>
                  <a:t> </a:t>
                </a:r>
                <a:r>
                  <a:rPr lang="en-US" altLang="zh-CN" sz="2800" b="1" i="1" dirty="0">
                    <a:solidFill>
                      <a:srgbClr val="002060"/>
                    </a:solidFill>
                    <a:latin typeface="Times New Roman" panose="02020603050405020304" charset="0"/>
                    <a:cs typeface="Arial" panose="020B0604020202020204" pitchFamily="34" charset="0"/>
                  </a:rPr>
                  <a:t>c</a:t>
                </a:r>
                <a:r>
                  <a:rPr lang="en-US" altLang="zh-CN" sz="2800" b="1" baseline="30000" dirty="0">
                    <a:solidFill>
                      <a:srgbClr val="002060"/>
                    </a:solidFill>
                    <a:latin typeface="Times New Roman" panose="02020603050405020304" charset="0"/>
                    <a:cs typeface="Arial" panose="020B0604020202020204" pitchFamily="34" charset="0"/>
                  </a:rPr>
                  <a:t>q</a:t>
                </a:r>
                <a:r>
                  <a:rPr lang="en-US" altLang="zh-CN" sz="2800" b="1" dirty="0">
                    <a:solidFill>
                      <a:srgbClr val="002060"/>
                    </a:solidFill>
                    <a:latin typeface="Times New Roman" panose="02020603050405020304" charset="0"/>
                    <a:cs typeface="Arial" panose="020B0604020202020204" pitchFamily="34" charset="0"/>
                  </a:rPr>
                  <a:t>(D)</a:t>
                </a:r>
                <a:endParaRPr lang="en-US" altLang="zh-CN" sz="2800" b="1" dirty="0">
                  <a:solidFill>
                    <a:srgbClr val="002060"/>
                  </a:solidFill>
                  <a:latin typeface="Times New Roman" panose="02020603050405020304" charset="0"/>
                  <a:ea typeface="Arial" panose="020B0604020202020204" pitchFamily="34" charset="0"/>
                  <a:cs typeface="Arial" panose="020B0604020202020204" pitchFamily="34" charset="0"/>
                </a:endParaRPr>
              </a:p>
            </p:txBody>
          </p:sp>
          <p:sp>
            <p:nvSpPr>
              <p:cNvPr id="9" name="Text Box 15"/>
              <p:cNvSpPr txBox="1"/>
              <p:nvPr/>
            </p:nvSpPr>
            <p:spPr>
              <a:xfrm>
                <a:off x="2018" y="3533"/>
                <a:ext cx="1678" cy="329"/>
              </a:xfrm>
              <a:prstGeom prst="rect">
                <a:avLst/>
              </a:prstGeom>
              <a:noFill/>
              <a:ln w="9525">
                <a:noFill/>
              </a:ln>
            </p:spPr>
            <p:txBody>
              <a:bodyPr>
                <a:spAutoFit/>
              </a:bodyPr>
              <a:lstStyle/>
              <a:p>
                <a:r>
                  <a:rPr lang="en-US" altLang="zh-CN" sz="2800" b="1" i="1" dirty="0">
                    <a:solidFill>
                      <a:srgbClr val="002060"/>
                    </a:solidFill>
                    <a:latin typeface="Times New Roman" panose="02020603050405020304" charset="0"/>
                  </a:rPr>
                  <a:t>c</a:t>
                </a:r>
                <a:r>
                  <a:rPr lang="en-US" altLang="zh-CN" sz="2800" b="1" baseline="30000" dirty="0">
                    <a:solidFill>
                      <a:srgbClr val="002060"/>
                    </a:solidFill>
                    <a:latin typeface="Times New Roman" panose="02020603050405020304" charset="0"/>
                  </a:rPr>
                  <a:t>m</a:t>
                </a:r>
                <a:r>
                  <a:rPr lang="en-US" altLang="zh-CN" sz="2800" b="1" dirty="0">
                    <a:solidFill>
                      <a:srgbClr val="002060"/>
                    </a:solidFill>
                    <a:latin typeface="Times New Roman" panose="02020603050405020304" charset="0"/>
                  </a:rPr>
                  <a:t>(A) </a:t>
                </a:r>
                <a:r>
                  <a:rPr lang="en-US" altLang="zh-CN" sz="2800" b="1" dirty="0">
                    <a:solidFill>
                      <a:srgbClr val="002060"/>
                    </a:solidFill>
                    <a:latin typeface="Times New Roman" panose="02020603050405020304" charset="0"/>
                    <a:ea typeface="Arial" panose="020B0604020202020204" pitchFamily="34" charset="0"/>
                  </a:rPr>
                  <a:t>·</a:t>
                </a:r>
                <a:r>
                  <a:rPr lang="en-US" altLang="zh-CN" sz="2800" b="1" dirty="0">
                    <a:solidFill>
                      <a:srgbClr val="002060"/>
                    </a:solidFill>
                    <a:latin typeface="Times New Roman" panose="02020603050405020304" charset="0"/>
                    <a:cs typeface="Arial" panose="020B0604020202020204" pitchFamily="34" charset="0"/>
                  </a:rPr>
                  <a:t> </a:t>
                </a:r>
                <a:r>
                  <a:rPr lang="en-US" altLang="zh-CN" sz="2800" b="1" i="1" dirty="0">
                    <a:solidFill>
                      <a:srgbClr val="002060"/>
                    </a:solidFill>
                    <a:latin typeface="Times New Roman" panose="02020603050405020304" charset="0"/>
                    <a:cs typeface="Arial" panose="020B0604020202020204" pitchFamily="34" charset="0"/>
                  </a:rPr>
                  <a:t>c</a:t>
                </a:r>
                <a:r>
                  <a:rPr lang="en-US" altLang="zh-CN" sz="2800" b="1" baseline="30000" dirty="0">
                    <a:solidFill>
                      <a:srgbClr val="002060"/>
                    </a:solidFill>
                    <a:latin typeface="Times New Roman" panose="02020603050405020304" charset="0"/>
                    <a:cs typeface="Arial" panose="020B0604020202020204" pitchFamily="34" charset="0"/>
                  </a:rPr>
                  <a:t>n</a:t>
                </a:r>
                <a:r>
                  <a:rPr lang="en-US" altLang="zh-CN" sz="2800" b="1" dirty="0">
                    <a:solidFill>
                      <a:srgbClr val="002060"/>
                    </a:solidFill>
                    <a:latin typeface="Times New Roman" panose="02020603050405020304" charset="0"/>
                    <a:cs typeface="Arial" panose="020B0604020202020204" pitchFamily="34" charset="0"/>
                  </a:rPr>
                  <a:t>(B)</a:t>
                </a:r>
                <a:endParaRPr lang="en-US" altLang="zh-CN" sz="2800" b="1" dirty="0">
                  <a:solidFill>
                    <a:srgbClr val="002060"/>
                  </a:solidFill>
                  <a:latin typeface="Times New Roman" panose="02020603050405020304" charset="0"/>
                  <a:ea typeface="Arial" panose="020B0604020202020204" pitchFamily="34" charset="0"/>
                  <a:cs typeface="Arial" panose="020B0604020202020204" pitchFamily="34" charset="0"/>
                </a:endParaRPr>
              </a:p>
            </p:txBody>
          </p:sp>
          <p:sp>
            <p:nvSpPr>
              <p:cNvPr id="11" name="Line 16"/>
              <p:cNvSpPr/>
              <p:nvPr/>
            </p:nvSpPr>
            <p:spPr>
              <a:xfrm>
                <a:off x="1933" y="3574"/>
                <a:ext cx="1588" cy="0"/>
              </a:xfrm>
              <a:prstGeom prst="line">
                <a:avLst/>
              </a:prstGeom>
              <a:ln w="28575" cap="flat" cmpd="sng">
                <a:solidFill>
                  <a:schemeClr val="tx1"/>
                </a:solidFill>
                <a:prstDash val="solid"/>
                <a:headEnd type="none" w="med" len="med"/>
                <a:tailEnd type="none" w="med" len="med"/>
              </a:ln>
            </p:spPr>
          </p:sp>
        </p:grpSp>
        <p:sp>
          <p:nvSpPr>
            <p:cNvPr id="16" name="文本框 15"/>
            <p:cNvSpPr txBox="1"/>
            <p:nvPr/>
          </p:nvSpPr>
          <p:spPr>
            <a:xfrm>
              <a:off x="3214" y="5421"/>
              <a:ext cx="1082" cy="362"/>
            </a:xfrm>
            <a:prstGeom prst="rect">
              <a:avLst/>
            </a:prstGeom>
            <a:noFill/>
          </p:spPr>
          <p:txBody>
            <a:bodyPr wrap="square" rtlCol="0">
              <a:spAutoFit/>
            </a:bodyPr>
            <a:lstStyle/>
            <a:p>
              <a:r>
                <a:rPr lang="zh-CN" altLang="en-US" sz="900" b="1">
                  <a:solidFill>
                    <a:srgbClr val="FF0000"/>
                  </a:solidFill>
                </a:rPr>
                <a:t>平衡</a:t>
              </a:r>
            </a:p>
          </p:txBody>
        </p:sp>
        <p:sp>
          <p:nvSpPr>
            <p:cNvPr id="17" name="文本框 16"/>
            <p:cNvSpPr txBox="1"/>
            <p:nvPr/>
          </p:nvSpPr>
          <p:spPr>
            <a:xfrm>
              <a:off x="4875" y="5416"/>
              <a:ext cx="1082" cy="362"/>
            </a:xfrm>
            <a:prstGeom prst="rect">
              <a:avLst/>
            </a:prstGeom>
            <a:noFill/>
          </p:spPr>
          <p:txBody>
            <a:bodyPr wrap="square" rtlCol="0">
              <a:spAutoFit/>
            </a:bodyPr>
            <a:lstStyle/>
            <a:p>
              <a:r>
                <a:rPr lang="zh-CN" altLang="en-US" sz="900" b="1">
                  <a:solidFill>
                    <a:srgbClr val="FF0000"/>
                  </a:solidFill>
                </a:rPr>
                <a:t>平衡</a:t>
              </a:r>
            </a:p>
          </p:txBody>
        </p:sp>
        <p:sp>
          <p:nvSpPr>
            <p:cNvPr id="18" name="文本框 17"/>
            <p:cNvSpPr txBox="1"/>
            <p:nvPr/>
          </p:nvSpPr>
          <p:spPr>
            <a:xfrm>
              <a:off x="3270" y="6053"/>
              <a:ext cx="1082" cy="362"/>
            </a:xfrm>
            <a:prstGeom prst="rect">
              <a:avLst/>
            </a:prstGeom>
            <a:noFill/>
          </p:spPr>
          <p:txBody>
            <a:bodyPr wrap="square" rtlCol="0">
              <a:spAutoFit/>
            </a:bodyPr>
            <a:lstStyle/>
            <a:p>
              <a:r>
                <a:rPr lang="zh-CN" altLang="en-US" sz="900" b="1">
                  <a:solidFill>
                    <a:srgbClr val="FF0000"/>
                  </a:solidFill>
                </a:rPr>
                <a:t>平衡</a:t>
              </a:r>
            </a:p>
          </p:txBody>
        </p:sp>
        <p:sp>
          <p:nvSpPr>
            <p:cNvPr id="19" name="文本框 18"/>
            <p:cNvSpPr txBox="1"/>
            <p:nvPr/>
          </p:nvSpPr>
          <p:spPr>
            <a:xfrm>
              <a:off x="5034" y="6101"/>
              <a:ext cx="1082" cy="362"/>
            </a:xfrm>
            <a:prstGeom prst="rect">
              <a:avLst/>
            </a:prstGeom>
            <a:noFill/>
          </p:spPr>
          <p:txBody>
            <a:bodyPr wrap="square" rtlCol="0">
              <a:spAutoFit/>
            </a:bodyPr>
            <a:lstStyle/>
            <a:p>
              <a:r>
                <a:rPr lang="zh-CN" altLang="en-US" sz="900" b="1">
                  <a:solidFill>
                    <a:srgbClr val="FF0000"/>
                  </a:solidFill>
                </a:rPr>
                <a:t>平衡</a:t>
              </a:r>
            </a:p>
          </p:txBody>
        </p:sp>
      </p:grpSp>
      <p:sp>
        <p:nvSpPr>
          <p:cNvPr id="27" name="文本框 26"/>
          <p:cNvSpPr txBox="1"/>
          <p:nvPr/>
        </p:nvSpPr>
        <p:spPr>
          <a:xfrm>
            <a:off x="6240780" y="3511550"/>
            <a:ext cx="2697480" cy="429895"/>
          </a:xfrm>
          <a:prstGeom prst="rect">
            <a:avLst/>
          </a:prstGeom>
          <a:solidFill>
            <a:schemeClr val="accent6">
              <a:lumMod val="20000"/>
              <a:lumOff val="80000"/>
            </a:schemeClr>
          </a:solidFill>
        </p:spPr>
        <p:txBody>
          <a:bodyPr wrap="none" rtlCol="0">
            <a:spAutoFit/>
          </a:bodyPr>
          <a:lstStyle/>
          <a:p>
            <a:r>
              <a:rPr lang="zh-CN" altLang="en-US" sz="2200"/>
              <a:t>在一定温度下为定值</a:t>
            </a:r>
          </a:p>
        </p:txBody>
      </p:sp>
      <p:sp>
        <p:nvSpPr>
          <p:cNvPr id="28" name="文本框 27"/>
          <p:cNvSpPr txBox="1"/>
          <p:nvPr/>
        </p:nvSpPr>
        <p:spPr>
          <a:xfrm>
            <a:off x="6223635" y="2186940"/>
            <a:ext cx="2288540" cy="429895"/>
          </a:xfrm>
          <a:prstGeom prst="rect">
            <a:avLst/>
          </a:prstGeom>
          <a:solidFill>
            <a:schemeClr val="accent6">
              <a:lumMod val="20000"/>
              <a:lumOff val="80000"/>
            </a:schemeClr>
          </a:solidFill>
        </p:spPr>
        <p:txBody>
          <a:bodyPr wrap="square" rtlCol="0">
            <a:spAutoFit/>
          </a:bodyPr>
          <a:lstStyle/>
          <a:p>
            <a:r>
              <a:rPr lang="zh-CN" altLang="en-US" sz="2200"/>
              <a:t>随反应历程变化</a:t>
            </a:r>
          </a:p>
        </p:txBody>
      </p:sp>
      <p:sp>
        <p:nvSpPr>
          <p:cNvPr id="29" name="左弧形箭头 28"/>
          <p:cNvSpPr/>
          <p:nvPr/>
        </p:nvSpPr>
        <p:spPr>
          <a:xfrm>
            <a:off x="1710690" y="2422525"/>
            <a:ext cx="636270" cy="1537970"/>
          </a:xfrm>
          <a:prstGeom prst="curvedRight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任务二：探讨化学平衡常数的意义</a:t>
            </a:r>
          </a:p>
        </p:txBody>
      </p:sp>
      <p:sp>
        <p:nvSpPr>
          <p:cNvPr id="16" name="矩形 15"/>
          <p:cNvSpPr/>
          <p:nvPr/>
        </p:nvSpPr>
        <p:spPr>
          <a:xfrm>
            <a:off x="267335" y="647065"/>
            <a:ext cx="8742045" cy="429895"/>
          </a:xfrm>
          <a:prstGeom prst="rect">
            <a:avLst/>
          </a:prstGeom>
          <a:solidFill>
            <a:schemeClr val="accent6">
              <a:lumMod val="20000"/>
              <a:lumOff val="80000"/>
            </a:schemeClr>
          </a:solidFill>
        </p:spPr>
        <p:txBody>
          <a:bodyPr wrap="square">
            <a:spAutoFit/>
          </a:bodyPr>
          <a:lstStyle/>
          <a:p>
            <a:pPr lvl="0" algn="l" defTabSz="914400">
              <a:spcBef>
                <a:spcPts val="0"/>
              </a:spcBef>
              <a:spcAft>
                <a:spcPts val="0"/>
              </a:spcAft>
            </a:pPr>
            <a:r>
              <a:rPr lang="zh-CN" altLang="en-US" sz="2200" b="1" i="0" dirty="0">
                <a:solidFill>
                  <a:srgbClr val="002060"/>
                </a:solidFill>
                <a:effectLst/>
                <a:latin typeface="微软雅黑" panose="020B0503020204020204" charset="-122"/>
                <a:ea typeface="微软雅黑" panose="020B0503020204020204" charset="-122"/>
                <a:cs typeface="微软雅黑" panose="020B0503020204020204" charset="-122"/>
              </a:rPr>
              <a:t>2、借助平衡常数，可以判断一个化学反应是否达到化学平衡状态。</a:t>
            </a:r>
          </a:p>
        </p:txBody>
      </p:sp>
      <p:graphicFrame>
        <p:nvGraphicFramePr>
          <p:cNvPr id="18" name="表格 17"/>
          <p:cNvGraphicFramePr/>
          <p:nvPr>
            <p:custDataLst>
              <p:tags r:id="rId2"/>
            </p:custDataLst>
          </p:nvPr>
        </p:nvGraphicFramePr>
        <p:xfrm>
          <a:off x="718820" y="3679190"/>
          <a:ext cx="7574280" cy="875030"/>
        </p:xfrm>
        <a:graphic>
          <a:graphicData uri="http://schemas.openxmlformats.org/drawingml/2006/table">
            <a:tbl>
              <a:tblPr firstRow="1" bandRow="1">
                <a:tableStyleId>{5940675A-B579-460E-94D1-54222C63F5DA}</a:tableStyleId>
              </a:tblPr>
              <a:tblGrid>
                <a:gridCol w="1893570"/>
                <a:gridCol w="1893570"/>
                <a:gridCol w="1893570"/>
                <a:gridCol w="1893570"/>
              </a:tblGrid>
              <a:tr h="426720">
                <a:tc>
                  <a:txBody>
                    <a:bodyPr/>
                    <a:lstStyle/>
                    <a:p>
                      <a:pPr marL="0" marR="0" indent="0" algn="ctr" defTabSz="412750" eaLnBrk="1" fontAlgn="auto" latinLnBrk="0" hangingPunct="1">
                        <a:lnSpc>
                          <a:spcPct val="100000"/>
                        </a:lnSpc>
                        <a:spcBef>
                          <a:spcPct val="0"/>
                        </a:spcBef>
                        <a:spcAft>
                          <a:spcPts val="0"/>
                        </a:spcAft>
                        <a:buClrTx/>
                        <a:buSzTx/>
                        <a:buFontTx/>
                        <a:buNone/>
                        <a:defRPr/>
                      </a:pP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K</a:t>
                      </a:r>
                      <a:r>
                        <a:rPr lang="en-US" altLang="zh-CN" sz="2200" b="0" i="1"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zh-CN" altLang="en-US" sz="2200" b="0" i="0" dirty="0" smtClean="0">
                          <a:solidFill>
                            <a:srgbClr val="002060"/>
                          </a:solidFill>
                          <a:effectLst/>
                          <a:latin typeface="微软雅黑" panose="020B0503020204020204" charset="-122"/>
                          <a:ea typeface="微软雅黑" panose="020B0503020204020204" charset="-122"/>
                          <a:cs typeface="微软雅黑" panose="020B0503020204020204" charset="-122"/>
                        </a:rPr>
                        <a:t>与</a:t>
                      </a:r>
                      <a:r>
                        <a:rPr lang="zh-CN" altLang="en-US" sz="2200" b="0" i="0"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Q</a:t>
                      </a:r>
                    </a:p>
                  </a:txBody>
                  <a:tcPr>
                    <a:solidFill>
                      <a:schemeClr val="bg2">
                        <a:lumMod val="90000"/>
                      </a:schemeClr>
                    </a:solidFill>
                  </a:tcPr>
                </a:tc>
                <a:tc>
                  <a:txBody>
                    <a:bodyPr/>
                    <a:lstStyle/>
                    <a:p>
                      <a:pPr marL="0" marR="0" indent="0" algn="ctr" defTabSz="412750" eaLnBrk="1" fontAlgn="auto" latinLnBrk="0" hangingPunct="1">
                        <a:lnSpc>
                          <a:spcPct val="100000"/>
                        </a:lnSpc>
                        <a:spcBef>
                          <a:spcPct val="0"/>
                        </a:spcBef>
                        <a:spcAft>
                          <a:spcPts val="0"/>
                        </a:spcAft>
                        <a:buClrTx/>
                        <a:buSzTx/>
                        <a:buFontTx/>
                        <a:buNone/>
                        <a:defRPr/>
                      </a:pP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K</a:t>
                      </a:r>
                      <a:r>
                        <a:rPr lang="en-US" altLang="zh-CN" sz="2200" b="0" i="1"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zh-CN" altLang="en-US" sz="2200" b="0" i="0" baseline="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Q</a:t>
                      </a:r>
                    </a:p>
                  </a:txBody>
                  <a:tcPr/>
                </a:tc>
                <a:tc>
                  <a:txBody>
                    <a:bodyPr/>
                    <a:lstStyle/>
                    <a:p>
                      <a:pPr marL="0" marR="0" indent="0" algn="ctr" defTabSz="412750" eaLnBrk="1" fontAlgn="auto" latinLnBrk="0" hangingPunct="1">
                        <a:lnSpc>
                          <a:spcPct val="100000"/>
                        </a:lnSpc>
                        <a:spcBef>
                          <a:spcPct val="0"/>
                        </a:spcBef>
                        <a:spcAft>
                          <a:spcPts val="0"/>
                        </a:spcAft>
                        <a:buClrTx/>
                        <a:buSzTx/>
                        <a:buFontTx/>
                        <a:buNone/>
                        <a:defRPr/>
                      </a:pP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K</a:t>
                      </a:r>
                      <a:r>
                        <a:rPr lang="en-US" altLang="zh-CN" sz="2200" b="0" i="1"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zh-CN" altLang="en-US" sz="2200" b="0" i="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Q</a:t>
                      </a:r>
                    </a:p>
                  </a:txBody>
                  <a:tcPr/>
                </a:tc>
                <a:tc>
                  <a:txBody>
                    <a:bodyPr/>
                    <a:lstStyle/>
                    <a:p>
                      <a:pPr marL="0" marR="0" indent="0" algn="ctr" defTabSz="412750" eaLnBrk="1" fontAlgn="auto" latinLnBrk="0" hangingPunct="1">
                        <a:lnSpc>
                          <a:spcPct val="100000"/>
                        </a:lnSpc>
                        <a:spcBef>
                          <a:spcPct val="0"/>
                        </a:spcBef>
                        <a:spcAft>
                          <a:spcPts val="0"/>
                        </a:spcAft>
                        <a:buClrTx/>
                        <a:buSzTx/>
                        <a:buFontTx/>
                        <a:buNone/>
                        <a:defRPr/>
                      </a:pP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K</a:t>
                      </a:r>
                      <a:r>
                        <a:rPr lang="en-US" altLang="zh-CN" sz="2200" b="0" i="1"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zh-CN" altLang="en-US" sz="2200" b="0" i="0" baseline="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Q</a:t>
                      </a:r>
                    </a:p>
                  </a:txBody>
                  <a:tcPr/>
                </a:tc>
              </a:tr>
              <a:tr h="448310">
                <a:tc>
                  <a:txBody>
                    <a:bodyPr/>
                    <a:lstStyle/>
                    <a:p>
                      <a:pPr algn="ctr"/>
                      <a:r>
                        <a:rPr lang="zh-CN" altLang="en-US" sz="2200" b="0" i="0" dirty="0" smtClean="0">
                          <a:solidFill>
                            <a:srgbClr val="002060"/>
                          </a:solidFill>
                          <a:effectLst/>
                          <a:latin typeface="微软雅黑" panose="020B0503020204020204" charset="-122"/>
                          <a:ea typeface="微软雅黑" panose="020B0503020204020204" charset="-122"/>
                        </a:rPr>
                        <a:t>反应进行方向</a:t>
                      </a:r>
                    </a:p>
                  </a:txBody>
                  <a:tcPr>
                    <a:solidFill>
                      <a:schemeClr val="bg2">
                        <a:lumMod val="90000"/>
                      </a:schemeClr>
                    </a:solidFill>
                  </a:tcPr>
                </a:tc>
                <a:tc>
                  <a:txBody>
                    <a:bodyPr/>
                    <a:lstStyle/>
                    <a:p>
                      <a:pPr algn="ctr"/>
                      <a:r>
                        <a:rPr lang="zh-CN" altLang="en-US" sz="2200" b="0" dirty="0" smtClean="0">
                          <a:solidFill>
                            <a:srgbClr val="002060"/>
                          </a:solidFill>
                          <a:effectLst/>
                          <a:latin typeface="微软雅黑" panose="020B0503020204020204" charset="-122"/>
                          <a:ea typeface="微软雅黑" panose="020B0503020204020204" charset="-122"/>
                        </a:rPr>
                        <a:t>正向</a:t>
                      </a:r>
                    </a:p>
                  </a:txBody>
                  <a:tcPr/>
                </a:tc>
                <a:tc>
                  <a:txBody>
                    <a:bodyPr/>
                    <a:lstStyle/>
                    <a:p>
                      <a:pPr algn="ctr"/>
                      <a:r>
                        <a:rPr lang="zh-CN" altLang="en-US" sz="2200" b="0" dirty="0" smtClean="0">
                          <a:solidFill>
                            <a:srgbClr val="002060"/>
                          </a:solidFill>
                          <a:effectLst/>
                          <a:latin typeface="微软雅黑" panose="020B0503020204020204" charset="-122"/>
                          <a:ea typeface="微软雅黑" panose="020B0503020204020204" charset="-122"/>
                        </a:rPr>
                        <a:t>平衡状态</a:t>
                      </a:r>
                    </a:p>
                  </a:txBody>
                  <a:tcPr/>
                </a:tc>
                <a:tc>
                  <a:txBody>
                    <a:bodyPr/>
                    <a:lstStyle/>
                    <a:p>
                      <a:pPr algn="ctr"/>
                      <a:r>
                        <a:rPr lang="zh-CN" altLang="en-US" sz="2200" b="0" dirty="0" smtClean="0">
                          <a:solidFill>
                            <a:srgbClr val="002060"/>
                          </a:solidFill>
                          <a:effectLst/>
                          <a:latin typeface="微软雅黑" panose="020B0503020204020204" charset="-122"/>
                          <a:ea typeface="微软雅黑" panose="020B0503020204020204" charset="-122"/>
                        </a:rPr>
                        <a:t>逆向</a:t>
                      </a:r>
                    </a:p>
                  </a:txBody>
                  <a:tcPr/>
                </a:tc>
              </a:tr>
            </a:tbl>
          </a:graphicData>
        </a:graphic>
      </p:graphicFrame>
      <p:sp>
        <p:nvSpPr>
          <p:cNvPr id="5" name="圆角矩形 4"/>
          <p:cNvSpPr/>
          <p:nvPr/>
        </p:nvSpPr>
        <p:spPr>
          <a:xfrm>
            <a:off x="1231265" y="2360930"/>
            <a:ext cx="438150" cy="103314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a:solidFill>
                  <a:srgbClr val="002060"/>
                </a:solidFill>
                <a:latin typeface="微软雅黑" panose="020B0503020204020204" charset="-122"/>
                <a:ea typeface="微软雅黑" panose="020B0503020204020204" charset="-122"/>
              </a:rPr>
              <a:t>Q</a:t>
            </a:r>
          </a:p>
        </p:txBody>
      </p:sp>
      <p:sp>
        <p:nvSpPr>
          <p:cNvPr id="6" name="圆角矩形 5"/>
          <p:cNvSpPr/>
          <p:nvPr/>
        </p:nvSpPr>
        <p:spPr>
          <a:xfrm>
            <a:off x="6249670" y="1656080"/>
            <a:ext cx="454660" cy="172847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a:solidFill>
                  <a:srgbClr val="002060"/>
                </a:solidFill>
                <a:latin typeface="微软雅黑" panose="020B0503020204020204" charset="-122"/>
                <a:ea typeface="微软雅黑" panose="020B0503020204020204" charset="-122"/>
              </a:rPr>
              <a:t>Q</a:t>
            </a:r>
            <a:endParaRPr lang="en-US" altLang="zh-CN"/>
          </a:p>
        </p:txBody>
      </p:sp>
      <p:sp>
        <p:nvSpPr>
          <p:cNvPr id="9" name="圆角矩形 8"/>
          <p:cNvSpPr/>
          <p:nvPr/>
        </p:nvSpPr>
        <p:spPr>
          <a:xfrm>
            <a:off x="3825875" y="1912620"/>
            <a:ext cx="454660" cy="147193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a:solidFill>
                  <a:srgbClr val="002060"/>
                </a:solidFill>
                <a:latin typeface="微软雅黑" panose="020B0503020204020204" charset="-122"/>
                <a:ea typeface="微软雅黑" panose="020B0503020204020204" charset="-122"/>
              </a:rPr>
              <a:t>Q</a:t>
            </a:r>
          </a:p>
        </p:txBody>
      </p:sp>
      <p:sp>
        <p:nvSpPr>
          <p:cNvPr id="17" name="圆角矩形 16"/>
          <p:cNvSpPr/>
          <p:nvPr/>
        </p:nvSpPr>
        <p:spPr>
          <a:xfrm>
            <a:off x="1669415" y="1934210"/>
            <a:ext cx="454660" cy="147193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a:solidFill>
                  <a:srgbClr val="002060"/>
                </a:solidFill>
                <a:latin typeface="微软雅黑" panose="020B0503020204020204" charset="-122"/>
                <a:ea typeface="微软雅黑" panose="020B0503020204020204" charset="-122"/>
              </a:rPr>
              <a:t>K</a:t>
            </a:r>
          </a:p>
        </p:txBody>
      </p:sp>
      <p:sp>
        <p:nvSpPr>
          <p:cNvPr id="25" name="圆角矩形 24"/>
          <p:cNvSpPr/>
          <p:nvPr/>
        </p:nvSpPr>
        <p:spPr>
          <a:xfrm>
            <a:off x="4286885" y="1925955"/>
            <a:ext cx="454660" cy="147193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a:solidFill>
                  <a:srgbClr val="002060"/>
                </a:solidFill>
                <a:latin typeface="微软雅黑" panose="020B0503020204020204" charset="-122"/>
                <a:ea typeface="微软雅黑" panose="020B0503020204020204" charset="-122"/>
              </a:rPr>
              <a:t>K</a:t>
            </a:r>
          </a:p>
        </p:txBody>
      </p:sp>
      <p:sp>
        <p:nvSpPr>
          <p:cNvPr id="26" name="圆角矩形 25"/>
          <p:cNvSpPr/>
          <p:nvPr/>
        </p:nvSpPr>
        <p:spPr>
          <a:xfrm>
            <a:off x="6704330" y="1922145"/>
            <a:ext cx="454660" cy="147193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a:solidFill>
                  <a:srgbClr val="002060"/>
                </a:solidFill>
                <a:latin typeface="微软雅黑" panose="020B0503020204020204" charset="-122"/>
                <a:ea typeface="微软雅黑" panose="020B0503020204020204" charset="-122"/>
              </a:rPr>
              <a:t>K</a:t>
            </a:r>
          </a:p>
        </p:txBody>
      </p:sp>
      <p:sp>
        <p:nvSpPr>
          <p:cNvPr id="27" name="文本框 26"/>
          <p:cNvSpPr txBox="1"/>
          <p:nvPr/>
        </p:nvSpPr>
        <p:spPr>
          <a:xfrm>
            <a:off x="1198245" y="1408430"/>
            <a:ext cx="1413510" cy="429895"/>
          </a:xfrm>
          <a:prstGeom prst="rect">
            <a:avLst/>
          </a:prstGeom>
          <a:noFill/>
        </p:spPr>
        <p:txBody>
          <a:bodyPr wrap="square" rtlCol="0">
            <a:spAutoFit/>
          </a:bodyPr>
          <a:lstStyle/>
          <a:p>
            <a:r>
              <a:rPr lang="en-US" altLang="zh-CN" sz="2200" b="1" i="1">
                <a:solidFill>
                  <a:srgbClr val="002060"/>
                </a:solidFill>
                <a:latin typeface="Times New Roman" panose="02020603050405020304" charset="0"/>
                <a:cs typeface="Times New Roman" panose="02020603050405020304" charset="0"/>
              </a:rPr>
              <a:t>Q </a:t>
            </a:r>
            <a:r>
              <a:rPr lang="en-US" altLang="zh-CN" sz="2200" b="1">
                <a:solidFill>
                  <a:srgbClr val="002060"/>
                </a:solidFill>
                <a:latin typeface="Times New Roman" panose="02020603050405020304" charset="0"/>
                <a:cs typeface="Times New Roman" panose="02020603050405020304" charset="0"/>
              </a:rPr>
              <a:t>&lt; </a:t>
            </a:r>
            <a:r>
              <a:rPr lang="en-US" altLang="zh-CN" sz="2200" b="1" i="1">
                <a:solidFill>
                  <a:srgbClr val="002060"/>
                </a:solidFill>
                <a:latin typeface="Times New Roman" panose="02020603050405020304" charset="0"/>
                <a:cs typeface="Times New Roman" panose="02020603050405020304" charset="0"/>
              </a:rPr>
              <a:t>K</a:t>
            </a:r>
          </a:p>
        </p:txBody>
      </p:sp>
      <p:sp>
        <p:nvSpPr>
          <p:cNvPr id="28" name="文本框 27"/>
          <p:cNvSpPr txBox="1"/>
          <p:nvPr/>
        </p:nvSpPr>
        <p:spPr>
          <a:xfrm>
            <a:off x="3799205" y="1408430"/>
            <a:ext cx="1413510" cy="429895"/>
          </a:xfrm>
          <a:prstGeom prst="rect">
            <a:avLst/>
          </a:prstGeom>
          <a:noFill/>
        </p:spPr>
        <p:txBody>
          <a:bodyPr wrap="square" rtlCol="0">
            <a:spAutoFit/>
          </a:bodyPr>
          <a:lstStyle/>
          <a:p>
            <a:r>
              <a:rPr lang="en-US" altLang="zh-CN" sz="2200" b="1" i="1">
                <a:solidFill>
                  <a:srgbClr val="002060"/>
                </a:solidFill>
                <a:latin typeface="Times New Roman" panose="02020603050405020304" charset="0"/>
                <a:cs typeface="Times New Roman" panose="02020603050405020304" charset="0"/>
              </a:rPr>
              <a:t>Q </a:t>
            </a:r>
            <a:r>
              <a:rPr lang="en-US" altLang="zh-CN" sz="2200" b="1">
                <a:solidFill>
                  <a:srgbClr val="002060"/>
                </a:solidFill>
                <a:latin typeface="Times New Roman" panose="02020603050405020304" charset="0"/>
                <a:cs typeface="Times New Roman" panose="02020603050405020304" charset="0"/>
              </a:rPr>
              <a:t>= </a:t>
            </a:r>
            <a:r>
              <a:rPr lang="en-US" altLang="zh-CN" sz="2200" b="1" i="1">
                <a:solidFill>
                  <a:srgbClr val="002060"/>
                </a:solidFill>
                <a:latin typeface="Times New Roman" panose="02020603050405020304" charset="0"/>
                <a:cs typeface="Times New Roman" panose="02020603050405020304" charset="0"/>
              </a:rPr>
              <a:t>K</a:t>
            </a:r>
          </a:p>
        </p:txBody>
      </p:sp>
      <p:sp>
        <p:nvSpPr>
          <p:cNvPr id="29" name="文本框 28"/>
          <p:cNvSpPr txBox="1"/>
          <p:nvPr/>
        </p:nvSpPr>
        <p:spPr>
          <a:xfrm>
            <a:off x="6224905" y="1226185"/>
            <a:ext cx="1413510" cy="429895"/>
          </a:xfrm>
          <a:prstGeom prst="rect">
            <a:avLst/>
          </a:prstGeom>
          <a:noFill/>
        </p:spPr>
        <p:txBody>
          <a:bodyPr wrap="square" rtlCol="0">
            <a:spAutoFit/>
          </a:bodyPr>
          <a:lstStyle/>
          <a:p>
            <a:r>
              <a:rPr lang="en-US" altLang="zh-CN" sz="2200" b="1" i="1">
                <a:solidFill>
                  <a:srgbClr val="002060"/>
                </a:solidFill>
                <a:latin typeface="Times New Roman" panose="02020603050405020304" charset="0"/>
                <a:cs typeface="Times New Roman" panose="02020603050405020304" charset="0"/>
              </a:rPr>
              <a:t>Q &gt; K</a:t>
            </a:r>
          </a:p>
        </p:txBody>
      </p:sp>
      <p:sp>
        <p:nvSpPr>
          <p:cNvPr id="30" name="右箭头 29"/>
          <p:cNvSpPr/>
          <p:nvPr/>
        </p:nvSpPr>
        <p:spPr>
          <a:xfrm>
            <a:off x="2372360" y="2694940"/>
            <a:ext cx="1174750" cy="290195"/>
          </a:xfrm>
          <a:prstGeom prst="right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rot="10800000">
            <a:off x="4913630" y="2689860"/>
            <a:ext cx="1174750" cy="290195"/>
          </a:xfrm>
          <a:prstGeom prst="rightArrow">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611755" y="2321560"/>
            <a:ext cx="640080" cy="368300"/>
          </a:xfrm>
          <a:prstGeom prst="rect">
            <a:avLst/>
          </a:prstGeom>
          <a:noFill/>
        </p:spPr>
        <p:txBody>
          <a:bodyPr wrap="none" rtlCol="0" anchor="t">
            <a:spAutoFit/>
          </a:bodyPr>
          <a:lstStyle/>
          <a:p>
            <a:pPr algn="ctr"/>
            <a:r>
              <a:rPr lang="zh-CN" altLang="en-US" dirty="0" smtClean="0">
                <a:solidFill>
                  <a:srgbClr val="002060"/>
                </a:solidFill>
                <a:latin typeface="微软雅黑" panose="020B0503020204020204" charset="-122"/>
                <a:ea typeface="微软雅黑" panose="020B0503020204020204" charset="-122"/>
                <a:sym typeface="+mn-ea"/>
              </a:rPr>
              <a:t>正向</a:t>
            </a:r>
            <a:endParaRPr lang="zh-CN" altLang="en-US"/>
          </a:p>
        </p:txBody>
      </p:sp>
      <p:sp>
        <p:nvSpPr>
          <p:cNvPr id="3" name="文本框 2"/>
          <p:cNvSpPr txBox="1"/>
          <p:nvPr/>
        </p:nvSpPr>
        <p:spPr>
          <a:xfrm>
            <a:off x="5180965" y="2321560"/>
            <a:ext cx="640080" cy="368300"/>
          </a:xfrm>
          <a:prstGeom prst="rect">
            <a:avLst/>
          </a:prstGeom>
          <a:noFill/>
        </p:spPr>
        <p:txBody>
          <a:bodyPr wrap="none" rtlCol="0" anchor="t">
            <a:spAutoFit/>
          </a:bodyPr>
          <a:lstStyle/>
          <a:p>
            <a:pPr algn="ctr"/>
            <a:r>
              <a:rPr lang="zh-CN" altLang="en-US" dirty="0" smtClean="0">
                <a:solidFill>
                  <a:srgbClr val="002060"/>
                </a:solidFill>
                <a:latin typeface="微软雅黑" panose="020B0503020204020204" charset="-122"/>
                <a:ea typeface="微软雅黑" panose="020B0503020204020204" charset="-122"/>
                <a:sym typeface="+mn-ea"/>
              </a:rPr>
              <a:t>逆向</a:t>
            </a:r>
            <a:endParaRPr lang="zh-CN" altLang="en-US"/>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任务二：探讨化学平衡常数的意义</a:t>
            </a:r>
          </a:p>
        </p:txBody>
      </p:sp>
      <p:sp>
        <p:nvSpPr>
          <p:cNvPr id="17" name="文本框 16"/>
          <p:cNvSpPr txBox="1"/>
          <p:nvPr/>
        </p:nvSpPr>
        <p:spPr>
          <a:xfrm>
            <a:off x="229235" y="1496060"/>
            <a:ext cx="8799195" cy="1360805"/>
          </a:xfrm>
          <a:prstGeom prst="rect">
            <a:avLst/>
          </a:prstGeom>
          <a:noFill/>
        </p:spPr>
        <p:txBody>
          <a:bodyPr wrap="square" rtlCol="0" anchor="t">
            <a:spAutoFit/>
          </a:bodyPr>
          <a:lstStyle/>
          <a:p>
            <a:pPr eaLnBrk="1">
              <a:lnSpc>
                <a:spcPct val="125000"/>
              </a:lnSpc>
            </a:pPr>
            <a:r>
              <a:rPr lang="zh-CN" altLang="en-US" sz="2200">
                <a:solidFill>
                  <a:srgbClr val="002060"/>
                </a:solidFill>
                <a:latin typeface="微软雅黑" panose="020B0503020204020204" charset="-122"/>
                <a:ea typeface="微软雅黑" panose="020B0503020204020204" charset="-122"/>
                <a:cs typeface="微软雅黑" panose="020B0503020204020204" charset="-122"/>
                <a:sym typeface="+mn-ea"/>
              </a:rPr>
              <a:t>800℃ 该反应的 </a:t>
            </a:r>
            <a:r>
              <a:rPr lang="zh-CN" altLang="en-US" sz="2200" i="1">
                <a:solidFill>
                  <a:srgbClr val="002060"/>
                </a:solidFill>
                <a:latin typeface="微软雅黑" panose="020B0503020204020204" charset="-122"/>
                <a:ea typeface="微软雅黑" panose="020B0503020204020204" charset="-122"/>
                <a:cs typeface="微软雅黑" panose="020B0503020204020204" charset="-122"/>
                <a:sym typeface="+mn-ea"/>
              </a:rPr>
              <a:t>K </a:t>
            </a:r>
            <a:r>
              <a:rPr lang="zh-CN" altLang="en-US" sz="2200">
                <a:solidFill>
                  <a:srgbClr val="002060"/>
                </a:solidFill>
                <a:latin typeface="微软雅黑" panose="020B0503020204020204" charset="-122"/>
                <a:ea typeface="微软雅黑" panose="020B0503020204020204" charset="-122"/>
                <a:cs typeface="微软雅黑" panose="020B0503020204020204" charset="-122"/>
                <a:sym typeface="+mn-ea"/>
              </a:rPr>
              <a:t>为 1.0。</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保持温度不变，某一时刻，测得反应</a:t>
            </a: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CO</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a:t>
            </a: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H</a:t>
            </a:r>
            <a:r>
              <a:rPr lang="en-US" altLang="zh-CN" sz="2200" baseline="-25000">
                <a:solidFill>
                  <a:srgbClr val="002060"/>
                </a:solidFill>
                <a:uFillTx/>
                <a:latin typeface="微软雅黑" panose="020B0503020204020204" charset="-122"/>
                <a:ea typeface="微软雅黑" panose="020B0503020204020204" charset="-122"/>
                <a:cs typeface="微软雅黑" panose="020B0503020204020204" charset="-122"/>
                <a:sym typeface="+mn-ea"/>
              </a:rPr>
              <a:t>2</a:t>
            </a: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O</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a:t>
            </a: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CO</a:t>
            </a:r>
            <a:r>
              <a:rPr lang="en-US" altLang="zh-CN" sz="2200" baseline="-25000">
                <a:solidFill>
                  <a:srgbClr val="002060"/>
                </a:solidFill>
                <a:uFillTx/>
                <a:latin typeface="微软雅黑" panose="020B0503020204020204" charset="-122"/>
                <a:ea typeface="微软雅黑" panose="020B0503020204020204" charset="-122"/>
                <a:cs typeface="微软雅黑" panose="020B0503020204020204" charset="-122"/>
                <a:sym typeface="+mn-ea"/>
              </a:rPr>
              <a:t>2</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a:t>
            </a: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H</a:t>
            </a:r>
            <a:r>
              <a:rPr lang="en-US" altLang="zh-CN" sz="2200" baseline="-25000">
                <a:solidFill>
                  <a:srgbClr val="002060"/>
                </a:solidFill>
                <a:uFillTx/>
                <a:latin typeface="微软雅黑" panose="020B0503020204020204" charset="-122"/>
                <a:ea typeface="微软雅黑" panose="020B0503020204020204" charset="-122"/>
                <a:cs typeface="微软雅黑" panose="020B0503020204020204" charset="-122"/>
                <a:sym typeface="+mn-ea"/>
              </a:rPr>
              <a:t>2</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物质的量浓度分别为 </a:t>
            </a: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3 mol/L</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a:t>
            </a: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4 mol/L</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a:t>
            </a:r>
          </a:p>
          <a:p>
            <a:pPr eaLnBrk="1">
              <a:lnSpc>
                <a:spcPct val="125000"/>
              </a:lnSpc>
            </a:pP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5 mol/L</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a:t>
            </a:r>
            <a:r>
              <a:rPr lang="en-US" altLang="zh-CN" sz="2200">
                <a:solidFill>
                  <a:srgbClr val="002060"/>
                </a:solidFill>
                <a:uFillTx/>
                <a:latin typeface="微软雅黑" panose="020B0503020204020204" charset="-122"/>
                <a:ea typeface="微软雅黑" panose="020B0503020204020204" charset="-122"/>
                <a:cs typeface="微软雅黑" panose="020B0503020204020204" charset="-122"/>
                <a:sym typeface="+mn-ea"/>
              </a:rPr>
              <a:t>3 mol/L</a:t>
            </a:r>
            <a:r>
              <a:rPr lang="zh-CN" altLang="en-US" sz="2200">
                <a:solidFill>
                  <a:srgbClr val="002060"/>
                </a:solidFill>
                <a:uFillTx/>
                <a:latin typeface="微软雅黑" panose="020B0503020204020204" charset="-122"/>
                <a:ea typeface="微软雅黑" panose="020B0503020204020204" charset="-122"/>
                <a:cs typeface="微软雅黑" panose="020B0503020204020204" charset="-122"/>
                <a:sym typeface="+mn-ea"/>
              </a:rPr>
              <a:t>。</a:t>
            </a:r>
            <a:endParaRPr lang="zh-CN" altLang="en-US" sz="2200">
              <a:solidFill>
                <a:srgbClr val="C00000"/>
              </a:solidFill>
              <a:uFillTx/>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229408" y="590838"/>
            <a:ext cx="6509385" cy="429895"/>
          </a:xfrm>
          <a:prstGeom prst="rect">
            <a:avLst/>
          </a:prstGeom>
          <a:noFill/>
        </p:spPr>
        <p:txBody>
          <a:bodyPr wrap="none" rtlCol="0">
            <a:spAutoFit/>
          </a:bodyPr>
          <a:lstStyle/>
          <a:p>
            <a:r>
              <a:rPr kumimoji="1" lang="zh-CN" altLang="en-US" sz="2200" dirty="0" smtClean="0">
                <a:solidFill>
                  <a:srgbClr val="002060"/>
                </a:solidFill>
                <a:latin typeface="微软雅黑" panose="020B0503020204020204" charset="-122"/>
                <a:ea typeface="微软雅黑" panose="020B0503020204020204" charset="-122"/>
                <a:cs typeface="微软雅黑" panose="020B0503020204020204" charset="-122"/>
              </a:rPr>
              <a:t>【练习】下面的可逆反应应用于在工业上制备 </a:t>
            </a:r>
            <a:r>
              <a:rPr kumimoji="1" lang="en-US" altLang="zh-CN" sz="2200" dirty="0" smtClean="0">
                <a:solidFill>
                  <a:srgbClr val="002060"/>
                </a:solidFill>
                <a:latin typeface="微软雅黑" panose="020B0503020204020204" charset="-122"/>
                <a:ea typeface="微软雅黑" panose="020B0503020204020204" charset="-122"/>
                <a:cs typeface="微软雅黑" panose="020B0503020204020204" charset="-122"/>
              </a:rPr>
              <a:t>H</a:t>
            </a:r>
            <a:r>
              <a:rPr kumimoji="1" lang="en-US" altLang="zh-CN" sz="2200" baseline="-25000" dirty="0" smtClean="0">
                <a:solidFill>
                  <a:srgbClr val="002060"/>
                </a:solidFill>
                <a:latin typeface="微软雅黑" panose="020B0503020204020204" charset="-122"/>
                <a:ea typeface="微软雅黑" panose="020B0503020204020204" charset="-122"/>
                <a:cs typeface="微软雅黑" panose="020B0503020204020204" charset="-122"/>
              </a:rPr>
              <a:t>2 </a:t>
            </a:r>
            <a:r>
              <a:rPr kumimoji="1" lang="zh-CN" altLang="en-US" sz="2200" dirty="0" smtClean="0">
                <a:solidFill>
                  <a:srgbClr val="002060"/>
                </a:solidFill>
                <a:latin typeface="微软雅黑" panose="020B0503020204020204" charset="-122"/>
                <a:ea typeface="微软雅黑" panose="020B0503020204020204" charset="-122"/>
                <a:cs typeface="微软雅黑" panose="020B0503020204020204" charset="-122"/>
              </a:rPr>
              <a:t>：</a:t>
            </a:r>
          </a:p>
        </p:txBody>
      </p:sp>
      <p:grpSp>
        <p:nvGrpSpPr>
          <p:cNvPr id="21" name="组合 20"/>
          <p:cNvGrpSpPr/>
          <p:nvPr/>
        </p:nvGrpSpPr>
        <p:grpSpPr>
          <a:xfrm>
            <a:off x="859790" y="847725"/>
            <a:ext cx="7748905" cy="632460"/>
            <a:chOff x="1177" y="623"/>
            <a:chExt cx="12203" cy="996"/>
          </a:xfrm>
        </p:grpSpPr>
        <p:sp>
          <p:nvSpPr>
            <p:cNvPr id="14" name="矩形 13"/>
            <p:cNvSpPr/>
            <p:nvPr/>
          </p:nvSpPr>
          <p:spPr>
            <a:xfrm>
              <a:off x="1177" y="623"/>
              <a:ext cx="12203" cy="943"/>
            </a:xfrm>
            <a:prstGeom prst="rect">
              <a:avLst/>
            </a:prstGeom>
            <a:noFill/>
            <a:ln w="9525">
              <a:noFill/>
            </a:ln>
          </p:spPr>
          <p:txBody>
            <a:bodyPr wrap="square">
              <a:spAutoFit/>
            </a:bodyPr>
            <a:lstStyle/>
            <a:p>
              <a:pPr eaLnBrk="1">
                <a:lnSpc>
                  <a:spcPct val="150000"/>
                </a:lnSpc>
              </a:pP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rPr>
                <a:t>      CO(g)  +  H</a:t>
              </a:r>
              <a:r>
                <a:rPr lang="en-US" altLang="zh-CN" sz="2200" b="1" baseline="-25000" dirty="0">
                  <a:solidFill>
                    <a:schemeClr val="tx1"/>
                  </a:solidFill>
                  <a:latin typeface="微软雅黑" panose="020B0503020204020204" charset="-122"/>
                  <a:ea typeface="微软雅黑" panose="020B0503020204020204" charset="-122"/>
                  <a:cs typeface="Times New Roman" panose="02020603050405020304" charset="0"/>
                </a:rPr>
                <a:t>2</a:t>
              </a: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rPr>
                <a:t>O(g)           </a:t>
              </a: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sym typeface="+mn-ea"/>
                </a:rPr>
                <a:t>CO</a:t>
              </a:r>
              <a:r>
                <a:rPr lang="en-US" altLang="zh-CN" sz="2200" b="1" baseline="-25000" dirty="0">
                  <a:solidFill>
                    <a:schemeClr val="tx1"/>
                  </a:solidFill>
                  <a:latin typeface="微软雅黑" panose="020B0503020204020204" charset="-122"/>
                  <a:ea typeface="微软雅黑" panose="020B0503020204020204" charset="-122"/>
                  <a:cs typeface="Times New Roman" panose="02020603050405020304" charset="0"/>
                  <a:sym typeface="+mn-ea"/>
                </a:rPr>
                <a:t>2</a:t>
              </a: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sym typeface="+mn-ea"/>
                </a:rPr>
                <a:t>(g)  +  H</a:t>
              </a:r>
              <a:r>
                <a:rPr lang="en-US" altLang="zh-CN" sz="2200" b="1" baseline="-25000" dirty="0">
                  <a:solidFill>
                    <a:schemeClr val="tx1"/>
                  </a:solidFill>
                  <a:latin typeface="微软雅黑" panose="020B0503020204020204" charset="-122"/>
                  <a:ea typeface="微软雅黑" panose="020B0503020204020204" charset="-122"/>
                  <a:cs typeface="Times New Roman" panose="02020603050405020304" charset="0"/>
                  <a:sym typeface="+mn-ea"/>
                </a:rPr>
                <a:t>2</a:t>
              </a: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sym typeface="+mn-ea"/>
                </a:rPr>
                <a:t>(g) </a:t>
              </a:r>
              <a:endParaRPr lang="en-US" altLang="zh-CN" sz="2200" b="1" dirty="0">
                <a:solidFill>
                  <a:schemeClr val="tx1"/>
                </a:solidFill>
                <a:latin typeface="微软雅黑" panose="020B0503020204020204" charset="-122"/>
                <a:ea typeface="微软雅黑" panose="020B0503020204020204" charset="-122"/>
                <a:cs typeface="Times New Roman" panose="02020603050405020304" charset="0"/>
              </a:endParaRPr>
            </a:p>
          </p:txBody>
        </p:sp>
        <p:pic>
          <p:nvPicPr>
            <p:cNvPr id="20" name="Picture 205"/>
            <p:cNvPicPr preferRelativeResize="0">
              <a:picLocks noChangeArrowheads="1"/>
            </p:cNvPicPr>
            <p:nvPr/>
          </p:nvPicPr>
          <p:blipFill>
            <a:blip r:embed="rId5"/>
            <a:srcRect/>
            <a:stretch>
              <a:fillRect/>
            </a:stretch>
          </p:blipFill>
          <p:spPr bwMode="auto">
            <a:xfrm>
              <a:off x="5682" y="789"/>
              <a:ext cx="1345" cy="830"/>
            </a:xfrm>
            <a:prstGeom prst="rect">
              <a:avLst/>
            </a:prstGeom>
            <a:noFill/>
            <a:ln w="9525" cap="flat" algn="ctr">
              <a:noFill/>
              <a:prstDash val="solid"/>
              <a:miter lim="800000"/>
              <a:headEnd type="none" w="med" len="med"/>
              <a:tailEnd type="none" w="med" len="med"/>
            </a:ln>
            <a:effectLst/>
          </p:spPr>
        </p:pic>
      </p:grpSp>
      <p:sp>
        <p:nvSpPr>
          <p:cNvPr id="23" name="文本框 22"/>
          <p:cNvSpPr txBox="1"/>
          <p:nvPr/>
        </p:nvSpPr>
        <p:spPr>
          <a:xfrm>
            <a:off x="361950" y="2856865"/>
            <a:ext cx="8091805" cy="1019810"/>
          </a:xfrm>
          <a:prstGeom prst="rect">
            <a:avLst/>
          </a:prstGeom>
          <a:noFill/>
        </p:spPr>
        <p:txBody>
          <a:bodyPr wrap="square" rtlCol="0" anchor="t">
            <a:spAutoFit/>
          </a:bodyPr>
          <a:lstStyle/>
          <a:p>
            <a:pPr eaLnBrk="1">
              <a:lnSpc>
                <a:spcPts val="3620"/>
              </a:lnSpc>
            </a:pPr>
            <a:r>
              <a:rPr lang="zh-CN" altLang="en-US" sz="2200">
                <a:solidFill>
                  <a:srgbClr val="C00000"/>
                </a:solidFill>
                <a:uFillTx/>
                <a:latin typeface="微软雅黑" panose="020B0503020204020204" charset="-122"/>
                <a:ea typeface="微软雅黑" panose="020B0503020204020204" charset="-122"/>
                <a:cs typeface="微软雅黑" panose="020B0503020204020204" charset="-122"/>
                <a:sym typeface="+mn-ea"/>
              </a:rPr>
              <a:t>问题：此时该反应是否达到平衡状态？</a:t>
            </a:r>
            <a:r>
              <a:rPr lang="zh-CN" altLang="en-US" sz="2200">
                <a:solidFill>
                  <a:srgbClr val="C00000"/>
                </a:solidFill>
                <a:latin typeface="微软雅黑" panose="020B0503020204020204" charset="-122"/>
                <a:ea typeface="微软雅黑" panose="020B0503020204020204" charset="-122"/>
                <a:cs typeface="微软雅黑" panose="020B0503020204020204" charset="-122"/>
                <a:sym typeface="+mn-ea"/>
              </a:rPr>
              <a:t>反应向哪个方向进行？你的依据是什么？</a:t>
            </a:r>
            <a:endParaRPr lang="zh-CN" altLang="en-US" sz="2200">
              <a:solidFill>
                <a:srgbClr val="C00000"/>
              </a:solidFill>
              <a:uFillTx/>
              <a:latin typeface="微软雅黑" panose="020B0503020204020204" charset="-122"/>
              <a:ea typeface="微软雅黑" panose="020B0503020204020204" charset="-122"/>
              <a:cs typeface="微软雅黑" panose="020B0503020204020204" charset="-122"/>
              <a:sym typeface="+mn-ea"/>
            </a:endParaRPr>
          </a:p>
        </p:txBody>
      </p:sp>
      <p:grpSp>
        <p:nvGrpSpPr>
          <p:cNvPr id="33" name="组合 32"/>
          <p:cNvGrpSpPr/>
          <p:nvPr/>
        </p:nvGrpSpPr>
        <p:grpSpPr>
          <a:xfrm>
            <a:off x="361950" y="4073525"/>
            <a:ext cx="3077210" cy="738505"/>
            <a:chOff x="9051" y="3724"/>
            <a:chExt cx="4846" cy="1163"/>
          </a:xfrm>
        </p:grpSpPr>
        <p:grpSp>
          <p:nvGrpSpPr>
            <p:cNvPr id="28" name="组合 27"/>
            <p:cNvGrpSpPr/>
            <p:nvPr/>
          </p:nvGrpSpPr>
          <p:grpSpPr>
            <a:xfrm>
              <a:off x="9283" y="3778"/>
              <a:ext cx="4614" cy="1066"/>
              <a:chOff x="2346" y="1891"/>
              <a:chExt cx="4614" cy="1066"/>
            </a:xfrm>
          </p:grpSpPr>
          <p:graphicFrame>
            <p:nvGraphicFramePr>
              <p:cNvPr id="29" name="对象 28"/>
              <p:cNvGraphicFramePr/>
              <p:nvPr/>
            </p:nvGraphicFramePr>
            <p:xfrm>
              <a:off x="2346" y="1891"/>
              <a:ext cx="2727" cy="1066"/>
            </p:xfrm>
            <a:graphic>
              <a:graphicData uri="http://schemas.openxmlformats.org/presentationml/2006/ole">
                <mc:AlternateContent xmlns:mc="http://schemas.openxmlformats.org/markup-compatibility/2006">
                  <mc:Choice xmlns:v="urn:schemas-microsoft-com:vml" Requires="v">
                    <p:oleObj spid="_x0000_s7170" r:id="rId6" imgW="1744980" imgH="583565" progId="Equation.KSEE3">
                      <p:embed/>
                    </p:oleObj>
                  </mc:Choice>
                  <mc:Fallback>
                    <p:oleObj r:id="rId6" imgW="1744980" imgH="583565" progId="Equation.KSEE3">
                      <p:embed/>
                      <p:pic>
                        <p:nvPicPr>
                          <p:cNvPr id="0" name="图片 18"/>
                          <p:cNvPicPr/>
                          <p:nvPr/>
                        </p:nvPicPr>
                        <p:blipFill>
                          <a:blip r:embed="rId7"/>
                          <a:stretch>
                            <a:fillRect/>
                          </a:stretch>
                        </p:blipFill>
                        <p:spPr>
                          <a:xfrm>
                            <a:off x="2346" y="1891"/>
                            <a:ext cx="2727" cy="1066"/>
                          </a:xfrm>
                          <a:prstGeom prst="rect">
                            <a:avLst/>
                          </a:prstGeom>
                        </p:spPr>
                      </p:pic>
                    </p:oleObj>
                  </mc:Fallback>
                </mc:AlternateContent>
              </a:graphicData>
            </a:graphic>
          </p:graphicFrame>
          <p:sp>
            <p:nvSpPr>
              <p:cNvPr id="31" name="文本框 30"/>
              <p:cNvSpPr txBox="1"/>
              <p:nvPr/>
            </p:nvSpPr>
            <p:spPr>
              <a:xfrm>
                <a:off x="5073" y="2086"/>
                <a:ext cx="1887" cy="677"/>
              </a:xfrm>
              <a:prstGeom prst="rect">
                <a:avLst/>
              </a:prstGeom>
              <a:noFill/>
            </p:spPr>
            <p:txBody>
              <a:bodyPr wrap="square" rtlCol="0">
                <a:spAutoFit/>
              </a:bodyPr>
              <a:lstStyle/>
              <a:p>
                <a:r>
                  <a:rPr lang="en-US" altLang="zh-CN" sz="2200">
                    <a:latin typeface="微软雅黑" panose="020B0503020204020204" charset="-122"/>
                    <a:ea typeface="微软雅黑" panose="020B0503020204020204" charset="-122"/>
                    <a:cs typeface="Times New Roman" panose="02020603050405020304" charset="0"/>
                  </a:rPr>
                  <a:t>=1.25</a:t>
                </a:r>
              </a:p>
            </p:txBody>
          </p:sp>
        </p:grpSp>
        <p:sp>
          <p:nvSpPr>
            <p:cNvPr id="32" name="圆角矩形 31"/>
            <p:cNvSpPr/>
            <p:nvPr/>
          </p:nvSpPr>
          <p:spPr>
            <a:xfrm>
              <a:off x="9051" y="3724"/>
              <a:ext cx="4356" cy="1163"/>
            </a:xfrm>
            <a:prstGeom prst="roundRect">
              <a:avLst/>
            </a:prstGeom>
            <a:noFill/>
            <a:ln w="19050">
              <a:solidFill>
                <a:srgbClr val="002060"/>
              </a:solidFill>
              <a:prstDash val="dash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微软雅黑" panose="020B0503020204020204" charset="-122"/>
                <a:ea typeface="微软雅黑" panose="020B0503020204020204" charset="-122"/>
              </a:endParaRPr>
            </a:p>
          </p:txBody>
        </p:sp>
      </p:grpSp>
      <p:sp>
        <p:nvSpPr>
          <p:cNvPr id="34" name="圆角矩形 33"/>
          <p:cNvSpPr/>
          <p:nvPr/>
        </p:nvSpPr>
        <p:spPr>
          <a:xfrm>
            <a:off x="229235" y="1496060"/>
            <a:ext cx="3441700" cy="464185"/>
          </a:xfrm>
          <a:prstGeom prst="roundRect">
            <a:avLst/>
          </a:prstGeom>
          <a:noFill/>
          <a:ln w="19050">
            <a:solidFill>
              <a:srgbClr val="C00000"/>
            </a:solidFill>
            <a:prstDash val="dash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微软雅黑" panose="020B0503020204020204" charset="-122"/>
              <a:ea typeface="微软雅黑" panose="020B0503020204020204" charset="-122"/>
            </a:endParaRPr>
          </a:p>
        </p:txBody>
      </p:sp>
      <p:sp>
        <p:nvSpPr>
          <p:cNvPr id="5" name="文本框 4"/>
          <p:cNvSpPr txBox="1"/>
          <p:nvPr/>
        </p:nvSpPr>
        <p:spPr>
          <a:xfrm>
            <a:off x="3414395" y="4283075"/>
            <a:ext cx="4135755" cy="429895"/>
          </a:xfrm>
          <a:prstGeom prst="rect">
            <a:avLst/>
          </a:prstGeom>
          <a:noFill/>
        </p:spPr>
        <p:txBody>
          <a:bodyPr wrap="square" rtlCol="0">
            <a:spAutoFit/>
          </a:bodyPr>
          <a:lstStyle/>
          <a:p>
            <a:r>
              <a:rPr lang="en-US" altLang="zh-CN" sz="2200">
                <a:solidFill>
                  <a:srgbClr val="002060"/>
                </a:solidFill>
                <a:latin typeface="微软雅黑" panose="020B0503020204020204" charset="-122"/>
                <a:ea typeface="微软雅黑" panose="020B0503020204020204" charset="-122"/>
                <a:cs typeface="微软雅黑" panose="020B0503020204020204" charset="-122"/>
              </a:rPr>
              <a:t>Q&gt;K </a:t>
            </a:r>
            <a:r>
              <a:rPr lang="zh-CN" altLang="en-US" sz="2200">
                <a:solidFill>
                  <a:srgbClr val="002060"/>
                </a:solidFill>
                <a:latin typeface="微软雅黑" panose="020B0503020204020204" charset="-122"/>
                <a:ea typeface="微软雅黑" panose="020B0503020204020204" charset="-122"/>
                <a:cs typeface="微软雅黑" panose="020B0503020204020204" charset="-122"/>
              </a:rPr>
              <a:t>反应未达平衡状态，</a:t>
            </a:r>
          </a:p>
        </p:txBody>
      </p:sp>
      <p:sp>
        <p:nvSpPr>
          <p:cNvPr id="6" name="文本框 5"/>
          <p:cNvSpPr txBox="1"/>
          <p:nvPr/>
        </p:nvSpPr>
        <p:spPr>
          <a:xfrm>
            <a:off x="6569075" y="4283075"/>
            <a:ext cx="2697480" cy="429895"/>
          </a:xfrm>
          <a:prstGeom prst="rect">
            <a:avLst/>
          </a:prstGeom>
          <a:noFill/>
        </p:spPr>
        <p:txBody>
          <a:bodyPr wrap="none" rtlCol="0" anchor="t">
            <a:spAutoFit/>
          </a:bodyPr>
          <a:lstStyle/>
          <a:p>
            <a:r>
              <a:rPr lang="zh-CN" altLang="en-US" sz="2200">
                <a:solidFill>
                  <a:srgbClr val="002060"/>
                </a:solidFill>
                <a:latin typeface="微软雅黑" panose="020B0503020204020204" charset="-122"/>
                <a:ea typeface="微软雅黑" panose="020B0503020204020204" charset="-122"/>
                <a:cs typeface="微软雅黑" panose="020B0503020204020204" charset="-122"/>
                <a:sym typeface="+mn-ea"/>
              </a:rPr>
              <a:t>向正反应方向进行。</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bldLvl="0" animBg="1"/>
      <p:bldP spid="5" grpId="0"/>
      <p:bldP spid="5" grpId="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任务二：探讨化学平衡常数的意义</a:t>
            </a:r>
          </a:p>
        </p:txBody>
      </p:sp>
      <p:sp>
        <p:nvSpPr>
          <p:cNvPr id="5" name="文本框 4"/>
          <p:cNvSpPr txBox="1"/>
          <p:nvPr/>
        </p:nvSpPr>
        <p:spPr>
          <a:xfrm>
            <a:off x="177165" y="615315"/>
            <a:ext cx="1696720" cy="429895"/>
          </a:xfrm>
          <a:prstGeom prst="rect">
            <a:avLst/>
          </a:prstGeom>
          <a:noFill/>
        </p:spPr>
        <p:txBody>
          <a:bodyPr wrap="square" rtlCol="0">
            <a:spAutoFit/>
          </a:bodyPr>
          <a:lstStyle/>
          <a:p>
            <a:r>
              <a:rPr lang="zh-CN" altLang="en-US" sz="2200"/>
              <a:t>【小结】</a:t>
            </a:r>
          </a:p>
        </p:txBody>
      </p:sp>
      <p:graphicFrame>
        <p:nvGraphicFramePr>
          <p:cNvPr id="7" name="表格 6"/>
          <p:cNvGraphicFramePr/>
          <p:nvPr>
            <p:custDataLst>
              <p:tags r:id="rId2"/>
            </p:custDataLst>
          </p:nvPr>
        </p:nvGraphicFramePr>
        <p:xfrm>
          <a:off x="593090" y="1619885"/>
          <a:ext cx="8445500" cy="1477010"/>
        </p:xfrm>
        <a:graphic>
          <a:graphicData uri="http://schemas.openxmlformats.org/drawingml/2006/table">
            <a:tbl>
              <a:tblPr firstRow="1" bandRow="1">
                <a:tableStyleId>{5940675A-B579-460E-94D1-54222C63F5DA}</a:tableStyleId>
              </a:tblPr>
              <a:tblGrid>
                <a:gridCol w="1408430"/>
                <a:gridCol w="2007870"/>
                <a:gridCol w="2709545"/>
                <a:gridCol w="2319655"/>
              </a:tblGrid>
              <a:tr h="492760">
                <a:tc>
                  <a:txBody>
                    <a:bodyPr/>
                    <a:lstStyle/>
                    <a:p>
                      <a:r>
                        <a:rPr lang="en-US" altLang="zh-CN" sz="2200" b="0" i="1" dirty="0" smtClean="0">
                          <a:solidFill>
                            <a:srgbClr val="002060"/>
                          </a:solidFill>
                          <a:effectLst/>
                          <a:latin typeface="微软雅黑" panose="020B0503020204020204" charset="-122"/>
                          <a:ea typeface="微软雅黑" panose="020B0503020204020204" charset="-122"/>
                        </a:rPr>
                        <a:t>K</a:t>
                      </a:r>
                    </a:p>
                  </a:txBody>
                  <a:tcPr>
                    <a:solidFill>
                      <a:schemeClr val="bg2">
                        <a:lumMod val="90000"/>
                      </a:schemeClr>
                    </a:solidFill>
                  </a:tcPr>
                </a:tc>
                <a:tc>
                  <a:txBody>
                    <a:bodyPr/>
                    <a:lstStyle/>
                    <a:p>
                      <a:r>
                        <a:rPr kumimoji="1" lang="zh-CN" altLang="en-US" sz="2200" b="0" i="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i="0" dirty="0" smtClean="0">
                          <a:solidFill>
                            <a:srgbClr val="002060"/>
                          </a:solidFill>
                          <a:effectLst/>
                          <a:latin typeface="微软雅黑" panose="020B0503020204020204" charset="-122"/>
                          <a:ea typeface="微软雅黑" panose="020B0503020204020204" charset="-122"/>
                          <a:cs typeface="微软雅黑" panose="020B0503020204020204" charset="-122"/>
                        </a:rPr>
                        <a:t>10</a:t>
                      </a:r>
                      <a:r>
                        <a:rPr lang="en-US" altLang="zh-CN" sz="2200" b="0" i="0" baseline="30000" dirty="0" smtClean="0">
                          <a:solidFill>
                            <a:srgbClr val="002060"/>
                          </a:solidFill>
                          <a:effectLst/>
                          <a:latin typeface="微软雅黑" panose="020B0503020204020204" charset="-122"/>
                          <a:ea typeface="微软雅黑" panose="020B0503020204020204" charset="-122"/>
                          <a:cs typeface="微软雅黑" panose="020B0503020204020204" charset="-122"/>
                        </a:rPr>
                        <a:t>5</a:t>
                      </a:r>
                    </a:p>
                  </a:txBody>
                  <a:tcPr/>
                </a:tc>
                <a:tc>
                  <a:txBody>
                    <a:bodyPr/>
                    <a:lstStyle/>
                    <a:p>
                      <a:r>
                        <a:rPr lang="en-US" altLang="zh-CN" sz="2200" b="0" dirty="0" smtClean="0">
                          <a:solidFill>
                            <a:srgbClr val="002060"/>
                          </a:solidFill>
                          <a:effectLst/>
                          <a:latin typeface="微软雅黑" panose="020B0503020204020204" charset="-122"/>
                          <a:ea typeface="微软雅黑" panose="020B0503020204020204" charset="-122"/>
                        </a:rPr>
                        <a:t>10</a:t>
                      </a:r>
                      <a:r>
                        <a:rPr lang="en-US" altLang="zh-CN" sz="2200" b="0" baseline="30000" dirty="0" smtClean="0">
                          <a:solidFill>
                            <a:srgbClr val="002060"/>
                          </a:solidFill>
                          <a:effectLst/>
                          <a:latin typeface="微软雅黑" panose="020B0503020204020204" charset="-122"/>
                          <a:ea typeface="微软雅黑" panose="020B0503020204020204" charset="-122"/>
                        </a:rPr>
                        <a:t>-5 </a:t>
                      </a:r>
                      <a:r>
                        <a:rPr lang="en-US" altLang="zh-CN" sz="2200" b="0" dirty="0" smtClean="0">
                          <a:solidFill>
                            <a:srgbClr val="002060"/>
                          </a:solidFill>
                          <a:effectLst/>
                          <a:latin typeface="微软雅黑" panose="020B0503020204020204" charset="-122"/>
                          <a:ea typeface="微软雅黑" panose="020B0503020204020204" charset="-122"/>
                          <a:cs typeface="Times New Roman" panose="02020603050405020304" charset="0"/>
                        </a:rPr>
                        <a:t>~ </a:t>
                      </a:r>
                      <a:r>
                        <a:rPr lang="en-US" altLang="zh-CN" sz="2200" b="0" dirty="0" smtClean="0">
                          <a:solidFill>
                            <a:srgbClr val="002060"/>
                          </a:solidFill>
                          <a:effectLst/>
                          <a:latin typeface="微软雅黑" panose="020B0503020204020204" charset="-122"/>
                          <a:ea typeface="微软雅黑" panose="020B0503020204020204" charset="-122"/>
                        </a:rPr>
                        <a:t>10</a:t>
                      </a:r>
                      <a:r>
                        <a:rPr lang="en-US" altLang="zh-CN" sz="2200" b="0" baseline="30000" dirty="0" smtClean="0">
                          <a:solidFill>
                            <a:srgbClr val="002060"/>
                          </a:solidFill>
                          <a:effectLst/>
                          <a:latin typeface="微软雅黑" panose="020B0503020204020204" charset="-122"/>
                          <a:ea typeface="微软雅黑" panose="020B0503020204020204" charset="-122"/>
                        </a:rPr>
                        <a:t>5</a:t>
                      </a:r>
                    </a:p>
                  </a:txBody>
                  <a:tcPr/>
                </a:tc>
                <a:tc>
                  <a:txBody>
                    <a:bodyPr/>
                    <a:lstStyle/>
                    <a:p>
                      <a:r>
                        <a:rPr lang="zh-CN" altLang="en-US" sz="2200" b="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dirty="0" smtClean="0">
                          <a:solidFill>
                            <a:srgbClr val="002060"/>
                          </a:solidFill>
                          <a:effectLst/>
                          <a:latin typeface="微软雅黑" panose="020B0503020204020204" charset="-122"/>
                          <a:ea typeface="微软雅黑" panose="020B0503020204020204" charset="-122"/>
                          <a:cs typeface="微软雅黑" panose="020B0503020204020204" charset="-122"/>
                        </a:rPr>
                        <a:t> 10</a:t>
                      </a:r>
                      <a:r>
                        <a:rPr lang="en-US" altLang="zh-CN" sz="2200" b="0" baseline="30000" dirty="0" smtClean="0">
                          <a:solidFill>
                            <a:srgbClr val="002060"/>
                          </a:solidFill>
                          <a:effectLst/>
                          <a:latin typeface="微软雅黑" panose="020B0503020204020204" charset="-122"/>
                          <a:ea typeface="微软雅黑" panose="020B0503020204020204" charset="-122"/>
                          <a:cs typeface="微软雅黑" panose="020B0503020204020204" charset="-122"/>
                        </a:rPr>
                        <a:t>-5</a:t>
                      </a:r>
                    </a:p>
                  </a:txBody>
                  <a:tcPr/>
                </a:tc>
              </a:tr>
              <a:tr h="984250">
                <a:tc>
                  <a:txBody>
                    <a:bodyPr/>
                    <a:lstStyle/>
                    <a:p>
                      <a:r>
                        <a:rPr lang="zh-CN" altLang="en-US" sz="2200" b="0" dirty="0" smtClean="0">
                          <a:solidFill>
                            <a:srgbClr val="002060"/>
                          </a:solidFill>
                          <a:effectLst/>
                          <a:latin typeface="微软雅黑" panose="020B0503020204020204" charset="-122"/>
                          <a:ea typeface="微软雅黑" panose="020B0503020204020204" charset="-122"/>
                        </a:rPr>
                        <a:t>反应程度</a:t>
                      </a:r>
                    </a:p>
                  </a:txBody>
                  <a:tcPr anchor="ctr">
                    <a:solidFill>
                      <a:schemeClr val="bg2">
                        <a:lumMod val="90000"/>
                      </a:schemeClr>
                    </a:solidFill>
                  </a:tcPr>
                </a:tc>
                <a:tc>
                  <a:txBody>
                    <a:bodyPr/>
                    <a:lstStyle/>
                    <a:p>
                      <a:r>
                        <a:rPr lang="zh-CN" altLang="en-US" sz="2200" b="0" dirty="0" smtClean="0">
                          <a:solidFill>
                            <a:srgbClr val="002060"/>
                          </a:solidFill>
                          <a:effectLst/>
                          <a:latin typeface="微软雅黑" panose="020B0503020204020204" charset="-122"/>
                          <a:ea typeface="微软雅黑" panose="020B0503020204020204" charset="-122"/>
                        </a:rPr>
                        <a:t>正反应</a:t>
                      </a:r>
                      <a:endParaRPr lang="en-US" altLang="zh-CN" sz="2200" b="0" dirty="0" smtClean="0">
                        <a:solidFill>
                          <a:srgbClr val="002060"/>
                        </a:solidFill>
                        <a:effectLst/>
                        <a:latin typeface="微软雅黑" panose="020B0503020204020204" charset="-122"/>
                        <a:ea typeface="微软雅黑" panose="020B0503020204020204" charset="-122"/>
                      </a:endParaRPr>
                    </a:p>
                    <a:p>
                      <a:r>
                        <a:rPr lang="zh-CN" altLang="en-US" sz="2200" b="0" dirty="0" smtClean="0">
                          <a:solidFill>
                            <a:srgbClr val="002060"/>
                          </a:solidFill>
                          <a:effectLst/>
                          <a:latin typeface="微软雅黑" panose="020B0503020204020204" charset="-122"/>
                          <a:ea typeface="微软雅黑" panose="020B0503020204020204" charset="-122"/>
                        </a:rPr>
                        <a:t>进行基本完全</a:t>
                      </a:r>
                    </a:p>
                  </a:txBody>
                  <a:tcPr/>
                </a:tc>
                <a:tc>
                  <a:txBody>
                    <a:bodyPr/>
                    <a:lstStyle/>
                    <a:p>
                      <a:r>
                        <a:rPr lang="zh-CN" altLang="en-US" sz="2200" b="0" dirty="0" smtClean="0">
                          <a:solidFill>
                            <a:srgbClr val="002060"/>
                          </a:solidFill>
                          <a:effectLst/>
                          <a:latin typeface="微软雅黑" panose="020B0503020204020204" charset="-122"/>
                          <a:ea typeface="微软雅黑" panose="020B0503020204020204" charset="-122"/>
                        </a:rPr>
                        <a:t>正、逆反应都可进行，反应可逆</a:t>
                      </a:r>
                    </a:p>
                  </a:txBody>
                  <a:tcPr/>
                </a:tc>
                <a:tc>
                  <a:txBody>
                    <a:bodyPr/>
                    <a:lstStyle/>
                    <a:p>
                      <a:r>
                        <a:rPr lang="zh-CN" altLang="en-US" sz="2200" b="0" dirty="0" smtClean="0">
                          <a:solidFill>
                            <a:srgbClr val="002060"/>
                          </a:solidFill>
                          <a:effectLst/>
                          <a:latin typeface="微软雅黑" panose="020B0503020204020204" charset="-122"/>
                          <a:ea typeface="微软雅黑" panose="020B0503020204020204" charset="-122"/>
                        </a:rPr>
                        <a:t>正反应</a:t>
                      </a:r>
                      <a:endParaRPr lang="en-US" altLang="zh-CN" sz="2200" b="0" dirty="0" smtClean="0">
                        <a:solidFill>
                          <a:srgbClr val="002060"/>
                        </a:solidFill>
                        <a:effectLst/>
                        <a:latin typeface="微软雅黑" panose="020B0503020204020204" charset="-122"/>
                        <a:ea typeface="微软雅黑" panose="020B0503020204020204" charset="-122"/>
                      </a:endParaRPr>
                    </a:p>
                    <a:p>
                      <a:r>
                        <a:rPr lang="zh-CN" altLang="en-US" sz="2200" b="0" dirty="0" smtClean="0">
                          <a:solidFill>
                            <a:srgbClr val="002060"/>
                          </a:solidFill>
                          <a:effectLst/>
                          <a:latin typeface="微软雅黑" panose="020B0503020204020204" charset="-122"/>
                          <a:ea typeface="微软雅黑" panose="020B0503020204020204" charset="-122"/>
                        </a:rPr>
                        <a:t>几乎不发生</a:t>
                      </a:r>
                    </a:p>
                  </a:txBody>
                  <a:tcPr/>
                </a:tc>
              </a:tr>
            </a:tbl>
          </a:graphicData>
        </a:graphic>
      </p:graphicFrame>
      <p:sp>
        <p:nvSpPr>
          <p:cNvPr id="16" name="矩形 15"/>
          <p:cNvSpPr/>
          <p:nvPr/>
        </p:nvSpPr>
        <p:spPr>
          <a:xfrm>
            <a:off x="469265" y="3161030"/>
            <a:ext cx="8569325" cy="429895"/>
          </a:xfrm>
          <a:prstGeom prst="rect">
            <a:avLst/>
          </a:prstGeom>
          <a:solidFill>
            <a:schemeClr val="accent6">
              <a:lumMod val="20000"/>
              <a:lumOff val="80000"/>
            </a:schemeClr>
          </a:solidFill>
        </p:spPr>
        <p:txBody>
          <a:bodyPr wrap="square">
            <a:spAutoFit/>
          </a:bodyPr>
          <a:lstStyle/>
          <a:p>
            <a:pPr lvl="0" algn="l" defTabSz="914400">
              <a:spcBef>
                <a:spcPts val="0"/>
              </a:spcBef>
              <a:spcAft>
                <a:spcPts val="0"/>
              </a:spcAft>
            </a:pPr>
            <a:r>
              <a:rPr lang="zh-CN" altLang="en-US" sz="2200" b="1" i="0" dirty="0">
                <a:solidFill>
                  <a:srgbClr val="002060"/>
                </a:solidFill>
                <a:effectLst/>
                <a:latin typeface="微软雅黑" panose="020B0503020204020204" charset="-122"/>
                <a:ea typeface="微软雅黑" panose="020B0503020204020204" charset="-122"/>
                <a:cs typeface="微软雅黑" panose="020B0503020204020204" charset="-122"/>
              </a:rPr>
              <a:t>2、借助平衡常数，可以判断一个化学反应是否达到化学平衡状态。</a:t>
            </a:r>
          </a:p>
        </p:txBody>
      </p:sp>
      <p:sp>
        <p:nvSpPr>
          <p:cNvPr id="43011" name="矩形 43010"/>
          <p:cNvSpPr/>
          <p:nvPr/>
        </p:nvSpPr>
        <p:spPr>
          <a:xfrm>
            <a:off x="469265" y="1045210"/>
            <a:ext cx="8569960" cy="429895"/>
          </a:xfrm>
          <a:prstGeom prst="rect">
            <a:avLst/>
          </a:prstGeom>
          <a:solidFill>
            <a:schemeClr val="accent6">
              <a:lumMod val="20000"/>
              <a:lumOff val="80000"/>
            </a:schemeClr>
          </a:solidFill>
          <a:ln w="28575">
            <a:noFill/>
          </a:ln>
        </p:spPr>
        <p:txBody>
          <a:bodyPr wrap="square" anchor="t">
            <a:spAutoFit/>
          </a:bodyPr>
          <a:lstStyle/>
          <a:p>
            <a:pPr algn="l"/>
            <a:r>
              <a:rPr lang="en-US" altLang="zh-CN" sz="2200" b="1"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、利用</a:t>
            </a:r>
            <a:r>
              <a:rPr lang="en-US" altLang="zh-CN" sz="2200" b="1" i="1" dirty="0">
                <a:solidFill>
                  <a:srgbClr val="002060"/>
                </a:solidFill>
                <a:latin typeface="微软雅黑" panose="020B0503020204020204" charset="-122"/>
                <a:ea typeface="微软雅黑" panose="020B0503020204020204" charset="-122"/>
                <a:cs typeface="微软雅黑" panose="020B0503020204020204" charset="-122"/>
              </a:rPr>
              <a:t>K </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判断正向反应进行的程度。</a:t>
            </a:r>
          </a:p>
        </p:txBody>
      </p:sp>
      <p:graphicFrame>
        <p:nvGraphicFramePr>
          <p:cNvPr id="18" name="表格 17"/>
          <p:cNvGraphicFramePr/>
          <p:nvPr>
            <p:custDataLst>
              <p:tags r:id="rId3"/>
            </p:custDataLst>
          </p:nvPr>
        </p:nvGraphicFramePr>
        <p:xfrm>
          <a:off x="619760" y="3679190"/>
          <a:ext cx="7574280" cy="875030"/>
        </p:xfrm>
        <a:graphic>
          <a:graphicData uri="http://schemas.openxmlformats.org/drawingml/2006/table">
            <a:tbl>
              <a:tblPr firstRow="1" bandRow="1">
                <a:tableStyleId>{5940675A-B579-460E-94D1-54222C63F5DA}</a:tableStyleId>
              </a:tblPr>
              <a:tblGrid>
                <a:gridCol w="1893570"/>
                <a:gridCol w="1893570"/>
                <a:gridCol w="1893570"/>
                <a:gridCol w="1893570"/>
              </a:tblGrid>
              <a:tr h="426720">
                <a:tc>
                  <a:txBody>
                    <a:bodyPr/>
                    <a:lstStyle/>
                    <a:p>
                      <a:pPr marL="0" marR="0" indent="0" algn="ctr" defTabSz="412750" eaLnBrk="1" fontAlgn="auto" latinLnBrk="0" hangingPunct="1">
                        <a:lnSpc>
                          <a:spcPct val="100000"/>
                        </a:lnSpc>
                        <a:spcBef>
                          <a:spcPct val="0"/>
                        </a:spcBef>
                        <a:spcAft>
                          <a:spcPts val="0"/>
                        </a:spcAft>
                        <a:buClrTx/>
                        <a:buSzTx/>
                        <a:buFontTx/>
                        <a:buNone/>
                        <a:defRPr/>
                      </a:pP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K</a:t>
                      </a:r>
                      <a:r>
                        <a:rPr lang="en-US" altLang="zh-CN" sz="2200" b="0" i="1"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zh-CN" altLang="en-US" sz="2200" b="0" i="0" dirty="0" smtClean="0">
                          <a:solidFill>
                            <a:srgbClr val="002060"/>
                          </a:solidFill>
                          <a:effectLst/>
                          <a:latin typeface="微软雅黑" panose="020B0503020204020204" charset="-122"/>
                          <a:ea typeface="微软雅黑" panose="020B0503020204020204" charset="-122"/>
                          <a:cs typeface="微软雅黑" panose="020B0503020204020204" charset="-122"/>
                        </a:rPr>
                        <a:t>与</a:t>
                      </a:r>
                      <a:r>
                        <a:rPr lang="zh-CN" altLang="en-US" sz="2200" b="0" i="0"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Q</a:t>
                      </a:r>
                    </a:p>
                  </a:txBody>
                  <a:tcPr>
                    <a:solidFill>
                      <a:schemeClr val="bg2">
                        <a:lumMod val="90000"/>
                      </a:schemeClr>
                    </a:solidFill>
                  </a:tcPr>
                </a:tc>
                <a:tc>
                  <a:txBody>
                    <a:bodyPr/>
                    <a:lstStyle/>
                    <a:p>
                      <a:pPr marL="0" marR="0" indent="0" algn="ctr" defTabSz="412750" eaLnBrk="1" fontAlgn="auto" latinLnBrk="0" hangingPunct="1">
                        <a:lnSpc>
                          <a:spcPct val="100000"/>
                        </a:lnSpc>
                        <a:spcBef>
                          <a:spcPct val="0"/>
                        </a:spcBef>
                        <a:spcAft>
                          <a:spcPts val="0"/>
                        </a:spcAft>
                        <a:buClrTx/>
                        <a:buSzTx/>
                        <a:buFontTx/>
                        <a:buNone/>
                        <a:defRPr/>
                      </a:pP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K</a:t>
                      </a:r>
                      <a:r>
                        <a:rPr lang="en-US" altLang="zh-CN" sz="2200" b="0" i="1"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zh-CN" altLang="en-US" sz="2200" b="0" i="0" baseline="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Q</a:t>
                      </a:r>
                    </a:p>
                  </a:txBody>
                  <a:tcPr/>
                </a:tc>
                <a:tc>
                  <a:txBody>
                    <a:bodyPr/>
                    <a:lstStyle/>
                    <a:p>
                      <a:pPr marL="0" marR="0" indent="0" algn="ctr" defTabSz="412750" eaLnBrk="1" fontAlgn="auto" latinLnBrk="0" hangingPunct="1">
                        <a:lnSpc>
                          <a:spcPct val="100000"/>
                        </a:lnSpc>
                        <a:spcBef>
                          <a:spcPct val="0"/>
                        </a:spcBef>
                        <a:spcAft>
                          <a:spcPts val="0"/>
                        </a:spcAft>
                        <a:buClrTx/>
                        <a:buSzTx/>
                        <a:buFontTx/>
                        <a:buNone/>
                        <a:defRPr/>
                      </a:pP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K</a:t>
                      </a:r>
                      <a:r>
                        <a:rPr lang="en-US" altLang="zh-CN" sz="2200" b="0" i="1"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zh-CN" altLang="en-US" sz="2200" b="0" i="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Q</a:t>
                      </a:r>
                    </a:p>
                  </a:txBody>
                  <a:tcPr/>
                </a:tc>
                <a:tc>
                  <a:txBody>
                    <a:bodyPr/>
                    <a:lstStyle/>
                    <a:p>
                      <a:pPr marL="0" marR="0" indent="0" algn="ctr" defTabSz="412750" eaLnBrk="1" fontAlgn="auto" latinLnBrk="0" hangingPunct="1">
                        <a:lnSpc>
                          <a:spcPct val="100000"/>
                        </a:lnSpc>
                        <a:spcBef>
                          <a:spcPct val="0"/>
                        </a:spcBef>
                        <a:spcAft>
                          <a:spcPts val="0"/>
                        </a:spcAft>
                        <a:buClrTx/>
                        <a:buSzTx/>
                        <a:buFontTx/>
                        <a:buNone/>
                        <a:defRPr/>
                      </a:pP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K</a:t>
                      </a:r>
                      <a:r>
                        <a:rPr lang="en-US" altLang="zh-CN" sz="2200" b="0" i="1" baseline="-25000" dirty="0" smtClean="0">
                          <a:solidFill>
                            <a:srgbClr val="002060"/>
                          </a:solidFill>
                          <a:effectLst/>
                          <a:latin typeface="微软雅黑" panose="020B0503020204020204" charset="-122"/>
                          <a:ea typeface="微软雅黑" panose="020B0503020204020204" charset="-122"/>
                          <a:cs typeface="微软雅黑" panose="020B0503020204020204" charset="-122"/>
                        </a:rPr>
                        <a:t> </a:t>
                      </a:r>
                      <a:r>
                        <a:rPr lang="zh-CN" altLang="en-US" sz="2200" b="0" i="0" baseline="0" dirty="0" smtClean="0">
                          <a:solidFill>
                            <a:srgbClr val="002060"/>
                          </a:solidFill>
                          <a:effectLst/>
                          <a:latin typeface="微软雅黑" panose="020B0503020204020204" charset="-122"/>
                          <a:ea typeface="微软雅黑" panose="020B0503020204020204" charset="-122"/>
                          <a:cs typeface="微软雅黑" panose="020B0503020204020204" charset="-122"/>
                        </a:rPr>
                        <a:t>＜</a:t>
                      </a:r>
                      <a:r>
                        <a:rPr lang="en-US" altLang="zh-CN" sz="2200" b="0" i="1" dirty="0" smtClean="0">
                          <a:solidFill>
                            <a:srgbClr val="002060"/>
                          </a:solidFill>
                          <a:effectLst/>
                          <a:latin typeface="微软雅黑" panose="020B0503020204020204" charset="-122"/>
                          <a:ea typeface="微软雅黑" panose="020B0503020204020204" charset="-122"/>
                          <a:cs typeface="微软雅黑" panose="020B0503020204020204" charset="-122"/>
                        </a:rPr>
                        <a:t>Q</a:t>
                      </a:r>
                    </a:p>
                  </a:txBody>
                  <a:tcPr/>
                </a:tc>
              </a:tr>
              <a:tr h="448310">
                <a:tc>
                  <a:txBody>
                    <a:bodyPr/>
                    <a:lstStyle/>
                    <a:p>
                      <a:pPr algn="ctr"/>
                      <a:r>
                        <a:rPr lang="zh-CN" altLang="en-US" sz="2200" b="0" i="0" dirty="0" smtClean="0">
                          <a:solidFill>
                            <a:srgbClr val="002060"/>
                          </a:solidFill>
                          <a:effectLst/>
                          <a:latin typeface="微软雅黑" panose="020B0503020204020204" charset="-122"/>
                          <a:ea typeface="微软雅黑" panose="020B0503020204020204" charset="-122"/>
                        </a:rPr>
                        <a:t>反应进行方向</a:t>
                      </a:r>
                    </a:p>
                  </a:txBody>
                  <a:tcPr>
                    <a:solidFill>
                      <a:schemeClr val="bg2">
                        <a:lumMod val="90000"/>
                      </a:schemeClr>
                    </a:solidFill>
                  </a:tcPr>
                </a:tc>
                <a:tc>
                  <a:txBody>
                    <a:bodyPr/>
                    <a:lstStyle/>
                    <a:p>
                      <a:pPr algn="ctr"/>
                      <a:r>
                        <a:rPr lang="zh-CN" altLang="en-US" sz="2200" b="0" dirty="0" smtClean="0">
                          <a:solidFill>
                            <a:srgbClr val="002060"/>
                          </a:solidFill>
                          <a:effectLst/>
                          <a:latin typeface="微软雅黑" panose="020B0503020204020204" charset="-122"/>
                          <a:ea typeface="微软雅黑" panose="020B0503020204020204" charset="-122"/>
                        </a:rPr>
                        <a:t>正向</a:t>
                      </a:r>
                    </a:p>
                  </a:txBody>
                  <a:tcPr/>
                </a:tc>
                <a:tc>
                  <a:txBody>
                    <a:bodyPr/>
                    <a:lstStyle/>
                    <a:p>
                      <a:pPr algn="ctr"/>
                      <a:r>
                        <a:rPr lang="zh-CN" altLang="en-US" sz="2200" b="0" dirty="0" smtClean="0">
                          <a:solidFill>
                            <a:srgbClr val="002060"/>
                          </a:solidFill>
                          <a:effectLst/>
                          <a:latin typeface="微软雅黑" panose="020B0503020204020204" charset="-122"/>
                          <a:ea typeface="微软雅黑" panose="020B0503020204020204" charset="-122"/>
                        </a:rPr>
                        <a:t>平衡状态</a:t>
                      </a:r>
                    </a:p>
                  </a:txBody>
                  <a:tcPr/>
                </a:tc>
                <a:tc>
                  <a:txBody>
                    <a:bodyPr/>
                    <a:lstStyle/>
                    <a:p>
                      <a:pPr algn="ctr"/>
                      <a:r>
                        <a:rPr lang="zh-CN" altLang="en-US" sz="2200" b="0" dirty="0" smtClean="0">
                          <a:solidFill>
                            <a:srgbClr val="002060"/>
                          </a:solidFill>
                          <a:effectLst/>
                          <a:latin typeface="微软雅黑" panose="020B0503020204020204" charset="-122"/>
                          <a:ea typeface="微软雅黑" panose="020B0503020204020204" charset="-122"/>
                        </a:rPr>
                        <a:t>逆向</a:t>
                      </a:r>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4"/>
          <p:cNvSpPr>
            <a:spLocks noChangeArrowheads="1"/>
          </p:cNvSpPr>
          <p:nvPr/>
        </p:nvSpPr>
        <p:spPr bwMode="auto">
          <a:xfrm>
            <a:off x="552941" y="503935"/>
            <a:ext cx="6139070" cy="560388"/>
          </a:xfrm>
          <a:prstGeom prst="rect">
            <a:avLst/>
          </a:prstGeom>
          <a:noFill/>
          <a:ln w="41275" cap="flat" algn="ctr">
            <a:noFill/>
            <a:prstDash val="solid"/>
            <a:miter lim="800000"/>
            <a:headEnd type="none" w="med" len="med"/>
            <a:tailEnd type="none" w="med" len="med"/>
          </a:ln>
        </p:spPr>
        <p:txBody>
          <a:bodyPr lIns="90000" tIns="46800" rIns="90000" bIns="46800"/>
          <a:lstStyle/>
          <a:p>
            <a:pPr algn="l">
              <a:spcBef>
                <a:spcPct val="20000"/>
              </a:spcBef>
              <a:buSzPct val="100000"/>
            </a:pPr>
            <a:r>
              <a:rPr lang="en-US" altLang="ru-RU" sz="2200" i="0" dirty="0" smtClean="0">
                <a:solidFill>
                  <a:srgbClr val="002060"/>
                </a:solidFill>
                <a:effectLst/>
                <a:latin typeface="+mn-ea"/>
                <a:ea typeface="+mn-ea"/>
              </a:rPr>
              <a:t>457.6℃</a:t>
            </a:r>
            <a:r>
              <a:rPr lang="en-US" altLang="zh-CN" sz="2200" i="0" baseline="-25000" dirty="0" smtClean="0">
                <a:solidFill>
                  <a:srgbClr val="002060"/>
                </a:solidFill>
                <a:effectLst/>
                <a:latin typeface="+mn-ea"/>
                <a:ea typeface="+mn-ea"/>
              </a:rPr>
              <a:t> </a:t>
            </a:r>
            <a:r>
              <a:rPr lang="zh-CN" altLang="en-US" sz="2200" i="0" dirty="0" smtClean="0">
                <a:solidFill>
                  <a:srgbClr val="002060"/>
                </a:solidFill>
                <a:effectLst/>
                <a:latin typeface="+mn-ea"/>
                <a:ea typeface="+mn-ea"/>
              </a:rPr>
              <a:t>时，</a:t>
            </a:r>
            <a:r>
              <a:rPr lang="zh-CN" altLang="ru-RU" sz="2200" i="0" dirty="0" smtClean="0">
                <a:solidFill>
                  <a:srgbClr val="002060"/>
                </a:solidFill>
                <a:effectLst/>
                <a:latin typeface="+mn-ea"/>
                <a:ea typeface="+mn-ea"/>
              </a:rPr>
              <a:t>密闭容器</a:t>
            </a:r>
            <a:r>
              <a:rPr lang="zh-CN" altLang="en-US" sz="2200" i="0" dirty="0" smtClean="0">
                <a:solidFill>
                  <a:srgbClr val="002060"/>
                </a:solidFill>
                <a:effectLst/>
                <a:latin typeface="+mn-ea"/>
                <a:ea typeface="+mn-ea"/>
              </a:rPr>
              <a:t>中发生反应：</a:t>
            </a:r>
          </a:p>
        </p:txBody>
      </p:sp>
      <p:sp>
        <p:nvSpPr>
          <p:cNvPr id="3" name="文本框 2"/>
          <p:cNvSpPr txBox="1"/>
          <p:nvPr/>
        </p:nvSpPr>
        <p:spPr>
          <a:xfrm>
            <a:off x="5040630" y="504190"/>
            <a:ext cx="3051810" cy="429895"/>
          </a:xfrm>
          <a:prstGeom prst="rect">
            <a:avLst/>
          </a:prstGeom>
          <a:noFill/>
        </p:spPr>
        <p:txBody>
          <a:bodyPr wrap="none" rtlCol="0" anchor="t">
            <a:spAutoFit/>
          </a:bodyPr>
          <a:lstStyle/>
          <a:p>
            <a:pPr algn="l">
              <a:spcBef>
                <a:spcPct val="50000"/>
              </a:spcBef>
              <a:buSzPct val="100000"/>
            </a:pP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I</a:t>
            </a:r>
            <a:r>
              <a:rPr kumimoji="1" lang="ru-RU" altLang="zh-CN" sz="2200"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lang="zh-CN" altLang="en-US"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H</a:t>
            </a:r>
            <a:r>
              <a:rPr kumimoji="1" lang="ru-RU" altLang="zh-CN" sz="2200"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          </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2HI(g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a:t>
            </a:r>
          </a:p>
        </p:txBody>
      </p:sp>
      <p:graphicFrame>
        <p:nvGraphicFramePr>
          <p:cNvPr id="7" name="表格 6"/>
          <p:cNvGraphicFramePr/>
          <p:nvPr>
            <p:custDataLst>
              <p:tags r:id="rId2"/>
            </p:custDataLst>
          </p:nvPr>
        </p:nvGraphicFramePr>
        <p:xfrm>
          <a:off x="350520" y="1016857"/>
          <a:ext cx="8533765" cy="3324225"/>
        </p:xfrm>
        <a:graphic>
          <a:graphicData uri="http://schemas.openxmlformats.org/drawingml/2006/table">
            <a:tbl>
              <a:tblPr firstRow="1" bandRow="1">
                <a:tableStyleId>{5C22544A-7EE6-4342-B048-85BDC9FD1C3A}</a:tableStyleId>
              </a:tblPr>
              <a:tblGrid>
                <a:gridCol w="504190"/>
                <a:gridCol w="1296035"/>
                <a:gridCol w="1191895"/>
                <a:gridCol w="1129030"/>
                <a:gridCol w="1240790"/>
                <a:gridCol w="1167765"/>
                <a:gridCol w="1168400"/>
                <a:gridCol w="835660"/>
              </a:tblGrid>
              <a:tr h="371475">
                <a:tc rowSpan="2">
                  <a:txBody>
                    <a:bodyPr/>
                    <a:lstStyle/>
                    <a:p>
                      <a:pPr indent="0" algn="ctr">
                        <a:buNone/>
                      </a:pPr>
                      <a:r>
                        <a:rPr lang="zh-CN" sz="1800" b="0">
                          <a:solidFill>
                            <a:srgbClr val="002060"/>
                          </a:solidFill>
                          <a:latin typeface="微软雅黑" panose="020B0503020204020204" charset="-122"/>
                          <a:ea typeface="微软雅黑" panose="020B0503020204020204" charset="-122"/>
                        </a:rPr>
                        <a:t>序号</a:t>
                      </a:r>
                      <a:endParaRPr lang="zh-CN"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起始时浓度mol/L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平衡时浓度mol/L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endParaRPr lang="zh-CN" altLang="en-US" sz="20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925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800" b="0">
                          <a:solidFill>
                            <a:srgbClr val="002060"/>
                          </a:solidFill>
                          <a:latin typeface="Times New Roman" panose="02020603050405020304" charset="-122"/>
                        </a:rPr>
                        <a:t>H</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I</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HI</a:t>
                      </a:r>
                      <a:endParaRPr lang="en-US" altLang="en-US" sz="1800" b="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H</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Times New Roman" panose="02020603050405020304" charset="-122"/>
                        </a:rPr>
                        <a:t>I</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Times New Roman" panose="02020603050405020304" charset="-122"/>
                        </a:rPr>
                        <a:t>HI</a:t>
                      </a:r>
                      <a:endParaRPr lang="en-US" altLang="en-US" sz="1800" b="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1.197×10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6.944×10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5.617×10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5.936×10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1.270×10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48.37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2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1.228×10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9.964×10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3.841×10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1.524×10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48.62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1.201×10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8.403×10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4.580×10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9.733×10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49.54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4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1.520×10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1.181×10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48.49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5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1.287×10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1.000×10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48.70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639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3.777×10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2.934×10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48.50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7060">
                <a:tc gridSpan="7">
                  <a:txBody>
                    <a:bodyPr/>
                    <a:lstStyle/>
                    <a:p>
                      <a:pPr indent="0" algn="ctr">
                        <a:buNone/>
                      </a:pP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p>
                      <a:pPr indent="0" algn="ctr">
                        <a:buNone/>
                      </a:pP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48.70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5163185" y="3838575"/>
            <a:ext cx="1391920" cy="368300"/>
          </a:xfrm>
          <a:prstGeom prst="rect">
            <a:avLst/>
          </a:prstGeom>
          <a:noFill/>
        </p:spPr>
        <p:txBody>
          <a:bodyPr wrap="square" rtlCol="0">
            <a:spAutoFit/>
          </a:bodyPr>
          <a:lstStyle/>
          <a:p>
            <a:r>
              <a:rPr lang="zh-CN" altLang="en-US"/>
              <a:t>平均值</a:t>
            </a:r>
          </a:p>
        </p:txBody>
      </p:sp>
      <p:pic>
        <p:nvPicPr>
          <p:cNvPr id="5" name="图片 4"/>
          <p:cNvPicPr>
            <a:picLocks noChangeAspect="1"/>
          </p:cNvPicPr>
          <p:nvPr/>
        </p:nvPicPr>
        <p:blipFill>
          <a:blip r:embed="rId5"/>
          <a:srcRect r="17860" b="-6581"/>
          <a:stretch>
            <a:fillRect/>
          </a:stretch>
        </p:blipFill>
        <p:spPr>
          <a:xfrm>
            <a:off x="3817620" y="3695065"/>
            <a:ext cx="1399540" cy="710565"/>
          </a:xfrm>
          <a:prstGeom prst="rect">
            <a:avLst/>
          </a:prstGeom>
        </p:spPr>
      </p:pic>
      <p:pic>
        <p:nvPicPr>
          <p:cNvPr id="17" name="图片 16"/>
          <p:cNvPicPr>
            <a:picLocks noChangeAspect="1"/>
          </p:cNvPicPr>
          <p:nvPr/>
        </p:nvPicPr>
        <p:blipFill>
          <a:blip r:embed="rId6"/>
          <a:stretch>
            <a:fillRect/>
          </a:stretch>
        </p:blipFill>
        <p:spPr>
          <a:xfrm>
            <a:off x="8071485" y="1182370"/>
            <a:ext cx="1048385" cy="407035"/>
          </a:xfrm>
          <a:prstGeom prst="rect">
            <a:avLst/>
          </a:prstGeom>
        </p:spPr>
      </p:pic>
      <p:grpSp>
        <p:nvGrpSpPr>
          <p:cNvPr id="18" name="组合 17"/>
          <p:cNvGrpSpPr/>
          <p:nvPr/>
        </p:nvGrpSpPr>
        <p:grpSpPr>
          <a:xfrm>
            <a:off x="6587976" y="601249"/>
            <a:ext cx="614958" cy="267844"/>
            <a:chOff x="19176601" y="6014411"/>
            <a:chExt cx="1084022" cy="517209"/>
          </a:xfrm>
        </p:grpSpPr>
        <p:cxnSp>
          <p:nvCxnSpPr>
            <p:cNvPr id="19" name="直接连接符 18"/>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0" name="直接连接符 19"/>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1" name="直接连接符 20"/>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
        <p:nvSpPr>
          <p:cNvPr id="2" name="文本框 1"/>
          <p:cNvSpPr txBox="1"/>
          <p:nvPr/>
        </p:nvSpPr>
        <p:spPr>
          <a:xfrm>
            <a:off x="177165" y="148590"/>
            <a:ext cx="5066665"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任务三：</a:t>
            </a:r>
            <a:r>
              <a:rPr lang="zh-CN" altLang="en-US" dirty="0" smtClean="0">
                <a:solidFill>
                  <a:srgbClr val="002060"/>
                </a:solidFill>
                <a:latin typeface="+mn-ea"/>
                <a:ea typeface="+mn-ea"/>
                <a:cs typeface="Times New Roman" panose="02020603050405020304" charset="0"/>
                <a:sym typeface="+mn-ea"/>
              </a:rPr>
              <a:t>利用</a:t>
            </a:r>
            <a:r>
              <a:rPr lang="zh-CN" altLang="en-US" baseline="-25000" dirty="0" smtClean="0">
                <a:solidFill>
                  <a:srgbClr val="002060"/>
                </a:solidFill>
                <a:latin typeface="+mn-ea"/>
                <a:ea typeface="+mn-ea"/>
                <a:cs typeface="Times New Roman" panose="02020603050405020304" charset="0"/>
                <a:sym typeface="+mn-ea"/>
              </a:rPr>
              <a:t> </a:t>
            </a:r>
            <a:r>
              <a:rPr lang="en-US" altLang="zh-CN" dirty="0" smtClean="0">
                <a:solidFill>
                  <a:srgbClr val="002060"/>
                </a:solidFill>
                <a:latin typeface="+mn-ea"/>
                <a:ea typeface="+mn-ea"/>
                <a:cs typeface="Times New Roman" panose="02020603050405020304" charset="0"/>
                <a:sym typeface="+mn-ea"/>
              </a:rPr>
              <a:t>K</a:t>
            </a:r>
            <a:r>
              <a:rPr lang="en-US" altLang="zh-CN" baseline="-25000" dirty="0" smtClean="0">
                <a:solidFill>
                  <a:srgbClr val="002060"/>
                </a:solidFill>
                <a:latin typeface="+mn-ea"/>
                <a:ea typeface="+mn-ea"/>
                <a:cs typeface="Times New Roman" panose="02020603050405020304" charset="0"/>
                <a:sym typeface="+mn-ea"/>
              </a:rPr>
              <a:t> </a:t>
            </a:r>
            <a:r>
              <a:rPr lang="zh-CN" altLang="en-US" dirty="0" smtClean="0">
                <a:solidFill>
                  <a:srgbClr val="002060"/>
                </a:solidFill>
                <a:latin typeface="+mn-ea"/>
                <a:ea typeface="+mn-ea"/>
                <a:cs typeface="Times New Roman" panose="02020603050405020304" charset="0"/>
                <a:sym typeface="+mn-ea"/>
              </a:rPr>
              <a:t>可计算平衡转化率（</a:t>
            </a:r>
            <a:r>
              <a:rPr lang="en-US" altLang="zh-CN" dirty="0" smtClean="0">
                <a:solidFill>
                  <a:srgbClr val="002060"/>
                </a:solidFill>
                <a:latin typeface="+mn-ea"/>
                <a:ea typeface="+mn-ea"/>
                <a:sym typeface="+mn-ea"/>
              </a:rPr>
              <a:t>α</a:t>
            </a:r>
            <a:r>
              <a:rPr lang="zh-CN" altLang="en-US" dirty="0" smtClean="0">
                <a:solidFill>
                  <a:srgbClr val="002060"/>
                </a:solidFill>
                <a:latin typeface="+mn-ea"/>
                <a:ea typeface="+mn-ea"/>
                <a:cs typeface="Times New Roman" panose="02020603050405020304" charset="0"/>
                <a:sym typeface="+mn-ea"/>
              </a:rPr>
              <a:t>）</a:t>
            </a:r>
            <a:endParaRPr lang="zh-CN" altLang="en-US" dirty="0" smtClean="0">
              <a:solidFill>
                <a:srgbClr val="002060"/>
              </a:solidFill>
              <a:effectLst>
                <a:innerShdw blurRad="63500" dist="50800" dir="13500000">
                  <a:srgbClr val="000000">
                    <a:alpha val="50000"/>
                  </a:srgbClr>
                </a:innerShdw>
              </a:effectLst>
              <a:latin typeface="+mn-ea"/>
              <a:ea typeface="+mn-ea"/>
              <a:cs typeface="Times New Roman" panose="02020603050405020304" charset="0"/>
              <a:sym typeface="+mn-ea"/>
            </a:endParaRPr>
          </a:p>
        </p:txBody>
      </p:sp>
      <p:sp>
        <p:nvSpPr>
          <p:cNvPr id="8" name="文本框 7"/>
          <p:cNvSpPr txBox="1"/>
          <p:nvPr/>
        </p:nvSpPr>
        <p:spPr>
          <a:xfrm>
            <a:off x="421005" y="4375150"/>
            <a:ext cx="8392795" cy="768350"/>
          </a:xfrm>
          <a:prstGeom prst="rect">
            <a:avLst/>
          </a:prstGeom>
          <a:noFill/>
        </p:spPr>
        <p:txBody>
          <a:bodyPr wrap="square" rtlCol="0">
            <a:spAutoFit/>
          </a:bodyPr>
          <a:lstStyle/>
          <a:p>
            <a:r>
              <a:rPr lang="zh-CN" altLang="en-US" sz="2200" b="1">
                <a:solidFill>
                  <a:srgbClr val="002060"/>
                </a:solidFill>
                <a:latin typeface="微软雅黑" panose="020B0503020204020204" charset="-122"/>
                <a:ea typeface="微软雅黑" panose="020B0503020204020204" charset="-122"/>
              </a:rPr>
              <a:t>同一平衡常数可以对应很多不同的平衡状态，</a:t>
            </a:r>
            <a:r>
              <a:rPr lang="zh-CN" altLang="en-US" sz="2200" b="1" dirty="0" smtClean="0">
                <a:solidFill>
                  <a:srgbClr val="002060"/>
                </a:solidFill>
                <a:latin typeface="微软雅黑" panose="020B0503020204020204" charset="-122"/>
                <a:ea typeface="微软雅黑" panose="020B0503020204020204" charset="-122"/>
                <a:sym typeface="Hoefler Text"/>
              </a:rPr>
              <a:t>用平衡常数表示反应限度有时不够直观，比如</a:t>
            </a:r>
            <a:r>
              <a:rPr lang="zh-CN" altLang="en-US" sz="2200" b="1">
                <a:solidFill>
                  <a:srgbClr val="002060"/>
                </a:solidFill>
                <a:latin typeface="微软雅黑" panose="020B0503020204020204" charset="-122"/>
                <a:ea typeface="微软雅黑" panose="020B0503020204020204" charset="-122"/>
              </a:rPr>
              <a:t>无法直接表示反应物的利用程度。</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1066165" y="1985010"/>
            <a:ext cx="7535545" cy="108331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919855" y="716915"/>
            <a:ext cx="2872740" cy="429895"/>
          </a:xfrm>
          <a:prstGeom prst="rect">
            <a:avLst/>
          </a:prstGeom>
          <a:solidFill>
            <a:schemeClr val="bg2">
              <a:lumMod val="90000"/>
            </a:schemeClr>
          </a:solidFill>
        </p:spPr>
        <p:txBody>
          <a:bodyPr wrap="none" rtlCol="0" anchor="t">
            <a:spAutoFit/>
          </a:bodyPr>
          <a:lstStyle/>
          <a:p>
            <a:r>
              <a:rPr lang="en-US" altLang="zh-CN" sz="2200" i="1" dirty="0">
                <a:solidFill>
                  <a:srgbClr val="002060"/>
                </a:solidFill>
                <a:latin typeface="Times New Roman" panose="02020603050405020304" charset="0"/>
                <a:ea typeface="微软雅黑" panose="020B0503020204020204" charset="-122"/>
                <a:cs typeface="Times New Roman" panose="02020603050405020304" charset="0"/>
                <a:sym typeface="+mn-ea"/>
              </a:rPr>
              <a:t>m</a:t>
            </a:r>
            <a:r>
              <a:rPr lang="en-US"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A+ </a:t>
            </a:r>
            <a:r>
              <a:rPr lang="en-US" altLang="zh-CN" sz="2200" i="1" dirty="0">
                <a:solidFill>
                  <a:srgbClr val="002060"/>
                </a:solidFill>
                <a:latin typeface="Times New Roman" panose="02020603050405020304" charset="0"/>
                <a:ea typeface="微软雅黑" panose="020B0503020204020204" charset="-122"/>
                <a:cs typeface="Times New Roman" panose="02020603050405020304" charset="0"/>
                <a:sym typeface="+mn-ea"/>
              </a:rPr>
              <a:t>n</a:t>
            </a:r>
            <a:r>
              <a:rPr lang="en-US"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B          </a:t>
            </a:r>
            <a:r>
              <a:rPr lang="en-US" altLang="zh-CN" sz="2200" i="1" dirty="0">
                <a:solidFill>
                  <a:srgbClr val="002060"/>
                </a:solidFill>
                <a:latin typeface="Times New Roman" panose="02020603050405020304" charset="0"/>
                <a:ea typeface="微软雅黑" panose="020B0503020204020204" charset="-122"/>
                <a:cs typeface="Times New Roman" panose="02020603050405020304" charset="0"/>
                <a:sym typeface="+mn-ea"/>
              </a:rPr>
              <a:t> p</a:t>
            </a:r>
            <a:r>
              <a:rPr lang="en-US"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C + </a:t>
            </a:r>
            <a:r>
              <a:rPr lang="en-US" altLang="zh-CN" sz="2200" i="1" dirty="0">
                <a:solidFill>
                  <a:srgbClr val="002060"/>
                </a:solidFill>
                <a:latin typeface="Times New Roman" panose="02020603050405020304" charset="0"/>
                <a:ea typeface="微软雅黑" panose="020B0503020204020204" charset="-122"/>
                <a:cs typeface="Times New Roman" panose="02020603050405020304" charset="0"/>
                <a:sym typeface="+mn-ea"/>
              </a:rPr>
              <a:t>q</a:t>
            </a:r>
            <a:r>
              <a:rPr lang="en-US"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D</a:t>
            </a:r>
            <a:endParaRPr lang="zh-CN" altLang="en-US" sz="2200"/>
          </a:p>
        </p:txBody>
      </p:sp>
      <p:sp>
        <p:nvSpPr>
          <p:cNvPr id="4" name="文本框 3"/>
          <p:cNvSpPr txBox="1"/>
          <p:nvPr/>
        </p:nvSpPr>
        <p:spPr>
          <a:xfrm>
            <a:off x="177165" y="148590"/>
            <a:ext cx="5066665"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任务三：</a:t>
            </a:r>
            <a:r>
              <a:rPr lang="zh-CN" altLang="en-US" dirty="0" smtClean="0">
                <a:solidFill>
                  <a:srgbClr val="002060"/>
                </a:solidFill>
                <a:latin typeface="+mn-ea"/>
                <a:ea typeface="+mn-ea"/>
                <a:cs typeface="Times New Roman" panose="02020603050405020304" charset="0"/>
                <a:sym typeface="+mn-ea"/>
              </a:rPr>
              <a:t>利用</a:t>
            </a:r>
            <a:r>
              <a:rPr lang="zh-CN" altLang="en-US" baseline="-25000" dirty="0" smtClean="0">
                <a:solidFill>
                  <a:srgbClr val="002060"/>
                </a:solidFill>
                <a:latin typeface="+mn-ea"/>
                <a:ea typeface="+mn-ea"/>
                <a:cs typeface="Times New Roman" panose="02020603050405020304" charset="0"/>
                <a:sym typeface="+mn-ea"/>
              </a:rPr>
              <a:t> </a:t>
            </a:r>
            <a:r>
              <a:rPr lang="en-US" altLang="zh-CN" dirty="0" smtClean="0">
                <a:solidFill>
                  <a:srgbClr val="002060"/>
                </a:solidFill>
                <a:latin typeface="+mn-ea"/>
                <a:ea typeface="+mn-ea"/>
                <a:cs typeface="Times New Roman" panose="02020603050405020304" charset="0"/>
                <a:sym typeface="+mn-ea"/>
              </a:rPr>
              <a:t>K</a:t>
            </a:r>
            <a:r>
              <a:rPr lang="en-US" altLang="zh-CN" baseline="-25000" dirty="0" smtClean="0">
                <a:solidFill>
                  <a:srgbClr val="002060"/>
                </a:solidFill>
                <a:latin typeface="+mn-ea"/>
                <a:ea typeface="+mn-ea"/>
                <a:cs typeface="Times New Roman" panose="02020603050405020304" charset="0"/>
                <a:sym typeface="+mn-ea"/>
              </a:rPr>
              <a:t> </a:t>
            </a:r>
            <a:r>
              <a:rPr lang="zh-CN" altLang="en-US" dirty="0" smtClean="0">
                <a:solidFill>
                  <a:srgbClr val="002060"/>
                </a:solidFill>
                <a:latin typeface="+mn-ea"/>
                <a:ea typeface="+mn-ea"/>
                <a:cs typeface="Times New Roman" panose="02020603050405020304" charset="0"/>
                <a:sym typeface="+mn-ea"/>
              </a:rPr>
              <a:t>可计算平衡转化率（</a:t>
            </a:r>
            <a:r>
              <a:rPr lang="en-US" altLang="zh-CN" dirty="0" smtClean="0">
                <a:solidFill>
                  <a:srgbClr val="002060"/>
                </a:solidFill>
                <a:latin typeface="+mn-ea"/>
                <a:ea typeface="+mn-ea"/>
                <a:sym typeface="+mn-ea"/>
              </a:rPr>
              <a:t>α</a:t>
            </a:r>
            <a:r>
              <a:rPr lang="zh-CN" altLang="en-US" dirty="0" smtClean="0">
                <a:solidFill>
                  <a:srgbClr val="002060"/>
                </a:solidFill>
                <a:latin typeface="+mn-ea"/>
                <a:ea typeface="+mn-ea"/>
                <a:cs typeface="Times New Roman" panose="02020603050405020304" charset="0"/>
                <a:sym typeface="+mn-ea"/>
              </a:rPr>
              <a:t>）</a:t>
            </a:r>
            <a:endParaRPr lang="zh-CN" altLang="en-US" dirty="0" smtClean="0">
              <a:solidFill>
                <a:srgbClr val="002060"/>
              </a:solidFill>
              <a:effectLst>
                <a:innerShdw blurRad="63500" dist="50800" dir="13500000">
                  <a:srgbClr val="000000">
                    <a:alpha val="50000"/>
                  </a:srgbClr>
                </a:innerShdw>
              </a:effectLst>
              <a:latin typeface="+mn-ea"/>
              <a:ea typeface="+mn-ea"/>
              <a:cs typeface="Times New Roman" panose="02020603050405020304" charset="0"/>
              <a:sym typeface="+mn-ea"/>
            </a:endParaRPr>
          </a:p>
        </p:txBody>
      </p:sp>
      <p:sp>
        <p:nvSpPr>
          <p:cNvPr id="5" name="文本框 4"/>
          <p:cNvSpPr txBox="1"/>
          <p:nvPr/>
        </p:nvSpPr>
        <p:spPr>
          <a:xfrm>
            <a:off x="1094740" y="714375"/>
            <a:ext cx="2976880" cy="429895"/>
          </a:xfrm>
          <a:prstGeom prst="rect">
            <a:avLst/>
          </a:prstGeom>
          <a:noFill/>
        </p:spPr>
        <p:txBody>
          <a:bodyPr wrap="none" rtlCol="0" anchor="t">
            <a:spAutoFit/>
          </a:bodyPr>
          <a:lstStyle/>
          <a:p>
            <a:pPr algn="l"/>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对于一般的可逆反应：    </a:t>
            </a:r>
            <a:r>
              <a:rPr lang="en-US" altLang="zh-CN" sz="2200" dirty="0">
                <a:solidFill>
                  <a:srgbClr val="002060"/>
                </a:solidFill>
                <a:latin typeface="微软雅黑" panose="020B0503020204020204" charset="-122"/>
                <a:ea typeface="微软雅黑" panose="020B0503020204020204" charset="-122"/>
                <a:cs typeface="微软雅黑" panose="020B0503020204020204" charset="-122"/>
                <a:sym typeface="+mn-ea"/>
              </a:rPr>
              <a:t> </a:t>
            </a:r>
            <a:endParaRPr lang="zh-CN" altLang="en-US" sz="2200">
              <a:latin typeface="微软雅黑" panose="020B0503020204020204" charset="-122"/>
              <a:cs typeface="微软雅黑" panose="020B0503020204020204" charset="-122"/>
            </a:endParaRPr>
          </a:p>
        </p:txBody>
      </p:sp>
      <p:grpSp>
        <p:nvGrpSpPr>
          <p:cNvPr id="20" name="组合 19"/>
          <p:cNvGrpSpPr/>
          <p:nvPr/>
        </p:nvGrpSpPr>
        <p:grpSpPr>
          <a:xfrm>
            <a:off x="5039846" y="794289"/>
            <a:ext cx="614958" cy="267844"/>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
        <p:nvSpPr>
          <p:cNvPr id="7" name="文本框 6"/>
          <p:cNvSpPr txBox="1"/>
          <p:nvPr/>
        </p:nvSpPr>
        <p:spPr>
          <a:xfrm>
            <a:off x="243205" y="1351280"/>
            <a:ext cx="7802245" cy="429895"/>
          </a:xfrm>
          <a:prstGeom prst="rect">
            <a:avLst/>
          </a:prstGeom>
          <a:noFill/>
        </p:spPr>
        <p:txBody>
          <a:bodyPr wrap="square" rtlCol="0">
            <a:spAutoFit/>
          </a:bodyPr>
          <a:lstStyle/>
          <a:p>
            <a:r>
              <a:rPr lang="zh-CN" altLang="en-US" sz="2200">
                <a:latin typeface="微软雅黑" panose="020B0503020204020204" charset="-122"/>
                <a:ea typeface="微软雅黑" panose="020B0503020204020204" charset="-122"/>
                <a:cs typeface="微软雅黑" panose="020B0503020204020204" charset="-122"/>
              </a:rPr>
              <a:t>反应物</a:t>
            </a:r>
            <a:r>
              <a:rPr lang="en-US" altLang="zh-CN" sz="2200">
                <a:latin typeface="微软雅黑" panose="020B0503020204020204" charset="-122"/>
                <a:ea typeface="微软雅黑" panose="020B0503020204020204" charset="-122"/>
                <a:cs typeface="微软雅黑" panose="020B0503020204020204" charset="-122"/>
              </a:rPr>
              <a:t>A</a:t>
            </a:r>
            <a:r>
              <a:rPr lang="zh-CN" altLang="en-US" sz="2200">
                <a:latin typeface="微软雅黑" panose="020B0503020204020204" charset="-122"/>
                <a:ea typeface="微软雅黑" panose="020B0503020204020204" charset="-122"/>
                <a:cs typeface="微软雅黑" panose="020B0503020204020204" charset="-122"/>
              </a:rPr>
              <a:t>的平衡转化率可以表示为：</a:t>
            </a:r>
          </a:p>
        </p:txBody>
      </p:sp>
      <p:sp>
        <p:nvSpPr>
          <p:cNvPr id="8" name="文本框 7"/>
          <p:cNvSpPr txBox="1"/>
          <p:nvPr/>
        </p:nvSpPr>
        <p:spPr>
          <a:xfrm>
            <a:off x="1268730" y="2357120"/>
            <a:ext cx="3096260" cy="368300"/>
          </a:xfrm>
          <a:prstGeom prst="rect">
            <a:avLst/>
          </a:prstGeom>
          <a:noFill/>
        </p:spPr>
        <p:txBody>
          <a:bodyPr wrap="square" rtlCol="0">
            <a:spAutoFit/>
          </a:bodyPr>
          <a:lstStyle/>
          <a:p>
            <a:r>
              <a:rPr lang="zh-CN" altLang="en-US" i="1">
                <a:latin typeface="Arial" panose="020B0604020202020204" pitchFamily="34" charset="0"/>
                <a:cs typeface="Arial" panose="020B0604020202020204" pitchFamily="34" charset="0"/>
              </a:rPr>
              <a:t>α</a:t>
            </a:r>
            <a:r>
              <a:rPr lang="zh-CN" altLang="en-US">
                <a:latin typeface="Arial" panose="020B0604020202020204" pitchFamily="34" charset="0"/>
                <a:cs typeface="Arial" panose="020B0604020202020204" pitchFamily="34" charset="0"/>
              </a:rPr>
              <a:t>（</a:t>
            </a:r>
            <a:r>
              <a:rPr lang="en-US" altLang="zh-CN">
                <a:latin typeface="Arial" panose="020B0604020202020204" pitchFamily="34" charset="0"/>
                <a:cs typeface="Arial" panose="020B0604020202020204" pitchFamily="34" charset="0"/>
              </a:rPr>
              <a:t>A</a:t>
            </a:r>
            <a:r>
              <a:rPr lang="zh-CN" altLang="en-US">
                <a:latin typeface="Arial" panose="020B0604020202020204" pitchFamily="34" charset="0"/>
                <a:cs typeface="Arial" panose="020B0604020202020204" pitchFamily="34" charset="0"/>
              </a:rPr>
              <a:t>）</a:t>
            </a:r>
            <a:r>
              <a:rPr lang="zh-CN" altLang="en-US">
                <a:latin typeface="Adobe 黑体 Std R" panose="020B0400000000000000" charset="-122"/>
                <a:ea typeface="Adobe 黑体 Std R" panose="020B0400000000000000" charset="-122"/>
                <a:cs typeface="Arial" panose="020B0604020202020204" pitchFamily="34" charset="0"/>
              </a:rPr>
              <a:t>=</a:t>
            </a:r>
          </a:p>
        </p:txBody>
      </p:sp>
      <p:graphicFrame>
        <p:nvGraphicFramePr>
          <p:cNvPr id="9" name="对象 8">
            <a:hlinkClick r:id="" action="ppaction://ole?verb=0"/>
          </p:cNvPr>
          <p:cNvGraphicFramePr>
            <a:graphicFrameLocks noChangeAspect="1"/>
          </p:cNvGraphicFramePr>
          <p:nvPr/>
        </p:nvGraphicFramePr>
        <p:xfrm>
          <a:off x="2331085" y="2153920"/>
          <a:ext cx="6033135" cy="774700"/>
        </p:xfrm>
        <a:graphic>
          <a:graphicData uri="http://schemas.openxmlformats.org/presentationml/2006/ole">
            <mc:AlternateContent xmlns:mc="http://schemas.openxmlformats.org/markup-compatibility/2006">
              <mc:Choice xmlns:v="urn:schemas-microsoft-com:vml" Requires="v">
                <p:oleObj spid="_x0000_s8194" r:id="rId5" imgW="3263900" imgH="419100" progId="Equation.KSEE3">
                  <p:embed/>
                </p:oleObj>
              </mc:Choice>
              <mc:Fallback>
                <p:oleObj r:id="rId5" imgW="3263900" imgH="419100" progId="Equation.KSEE3">
                  <p:embed/>
                  <p:pic>
                    <p:nvPicPr>
                      <p:cNvPr id="0" name="图片 1024"/>
                      <p:cNvPicPr/>
                      <p:nvPr/>
                    </p:nvPicPr>
                    <p:blipFill>
                      <a:blip r:embed="rId6"/>
                      <a:stretch>
                        <a:fillRect/>
                      </a:stretch>
                    </p:blipFill>
                    <p:spPr>
                      <a:xfrm>
                        <a:off x="2331085" y="2153920"/>
                        <a:ext cx="6033135" cy="774700"/>
                      </a:xfrm>
                      <a:prstGeom prst="rect">
                        <a:avLst/>
                      </a:prstGeom>
                    </p:spPr>
                  </p:pic>
                </p:oleObj>
              </mc:Fallback>
            </mc:AlternateContent>
          </a:graphicData>
        </a:graphic>
      </p:graphicFrame>
      <p:sp>
        <p:nvSpPr>
          <p:cNvPr id="12" name="文本框 11"/>
          <p:cNvSpPr txBox="1"/>
          <p:nvPr/>
        </p:nvSpPr>
        <p:spPr>
          <a:xfrm>
            <a:off x="236220" y="3415665"/>
            <a:ext cx="8578215" cy="937260"/>
          </a:xfrm>
          <a:prstGeom prst="rect">
            <a:avLst/>
          </a:prstGeom>
          <a:noFill/>
        </p:spPr>
        <p:txBody>
          <a:bodyPr wrap="square" rtlCol="0">
            <a:spAutoFit/>
          </a:bodyPr>
          <a:lstStyle/>
          <a:p>
            <a:pPr eaLnBrk="1">
              <a:lnSpc>
                <a:spcPct val="125000"/>
              </a:lnSpc>
            </a:pPr>
            <a:r>
              <a:rPr lang="en-US" altLang="zh-CN" sz="2200">
                <a:solidFill>
                  <a:srgbClr val="002060"/>
                </a:solidFill>
                <a:latin typeface="微软雅黑" panose="020B0503020204020204" charset="-122"/>
                <a:ea typeface="微软雅黑" panose="020B0503020204020204" charset="-122"/>
                <a:cs typeface="微软雅黑" panose="020B0503020204020204" charset="-122"/>
              </a:rPr>
              <a:t>       </a:t>
            </a:r>
            <a:r>
              <a:rPr lang="zh-CN" altLang="en-US" sz="2200">
                <a:solidFill>
                  <a:srgbClr val="002060"/>
                </a:solidFill>
                <a:latin typeface="微软雅黑" panose="020B0503020204020204" charset="-122"/>
                <a:ea typeface="微软雅黑" panose="020B0503020204020204" charset="-122"/>
                <a:cs typeface="微软雅黑" panose="020B0503020204020204" charset="-122"/>
              </a:rPr>
              <a:t>运用这种方法也可以表示反应物 </a:t>
            </a:r>
            <a:r>
              <a:rPr lang="en-US" altLang="zh-CN" sz="2200">
                <a:solidFill>
                  <a:srgbClr val="002060"/>
                </a:solidFill>
                <a:latin typeface="微软雅黑" panose="020B0503020204020204" charset="-122"/>
                <a:ea typeface="微软雅黑" panose="020B0503020204020204" charset="-122"/>
                <a:cs typeface="微软雅黑" panose="020B0503020204020204" charset="-122"/>
              </a:rPr>
              <a:t>B </a:t>
            </a:r>
            <a:r>
              <a:rPr lang="zh-CN" altLang="en-US" sz="2200">
                <a:solidFill>
                  <a:srgbClr val="002060"/>
                </a:solidFill>
                <a:latin typeface="微软雅黑" panose="020B0503020204020204" charset="-122"/>
                <a:ea typeface="微软雅黑" panose="020B0503020204020204" charset="-122"/>
                <a:cs typeface="微软雅黑" panose="020B0503020204020204" charset="-122"/>
              </a:rPr>
              <a:t>的平衡转化率。对于溶液体系和恒容的气体反应体系，可以用物质的量浓度进行计算。</a:t>
            </a: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510665" y="1917065"/>
            <a:ext cx="6122670" cy="62547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77165" y="694690"/>
            <a:ext cx="9041765" cy="2540635"/>
            <a:chOff x="161" y="2748"/>
            <a:chExt cx="14239" cy="4001"/>
          </a:xfrm>
        </p:grpSpPr>
        <p:sp>
          <p:nvSpPr>
            <p:cNvPr id="31" name="文本框 30"/>
            <p:cNvSpPr txBox="1"/>
            <p:nvPr/>
          </p:nvSpPr>
          <p:spPr>
            <a:xfrm>
              <a:off x="161" y="2748"/>
              <a:ext cx="14239" cy="4001"/>
            </a:xfrm>
            <a:prstGeom prst="rect">
              <a:avLst/>
            </a:prstGeom>
            <a:noFill/>
          </p:spPr>
          <p:txBody>
            <a:bodyPr wrap="square" rtlCol="0" anchor="t">
              <a:spAutoFit/>
            </a:bodyPr>
            <a:lstStyle/>
            <a:p>
              <a:pPr eaLnBrk="1">
                <a:lnSpc>
                  <a:spcPts val="3820"/>
                </a:lnSpc>
              </a:pPr>
              <a:r>
                <a:rPr lang="zh-CN" altLang="en-US" sz="2400" b="1">
                  <a:solidFill>
                    <a:srgbClr val="002060"/>
                  </a:solidFill>
                  <a:uFillTx/>
                  <a:sym typeface="+mn-ea"/>
                </a:rPr>
                <a:t>练习：在恒容的密闭容器中，将 </a:t>
              </a:r>
              <a:r>
                <a:rPr lang="zh-CN" altLang="en-US" sz="2400" b="1">
                  <a:solidFill>
                    <a:srgbClr val="002060"/>
                  </a:solidFill>
                  <a:uFillTx/>
                  <a:latin typeface="Times New Roman" panose="02020603050405020304" charset="0"/>
                  <a:cs typeface="Times New Roman" panose="02020603050405020304" charset="0"/>
                  <a:sym typeface="+mn-ea"/>
                </a:rPr>
                <a:t>2.0mol CO、 </a:t>
              </a:r>
              <a:r>
                <a:rPr lang="zh-CN" altLang="en-US" sz="2400" b="1">
                  <a:solidFill>
                    <a:srgbClr val="002060"/>
                  </a:solidFill>
                  <a:uFillTx/>
                  <a:sym typeface="+mn-ea"/>
                </a:rPr>
                <a:t>10 mol </a:t>
              </a:r>
              <a:r>
                <a:rPr lang="zh-CN" altLang="en-US" sz="2400" b="1">
                  <a:solidFill>
                    <a:srgbClr val="002060"/>
                  </a:solidFill>
                  <a:uFillTx/>
                  <a:latin typeface="Times New Roman" panose="02020603050405020304" charset="0"/>
                  <a:cs typeface="Times New Roman" panose="02020603050405020304" charset="0"/>
                  <a:sym typeface="+mn-ea"/>
                </a:rPr>
                <a:t>H</a:t>
              </a:r>
              <a:r>
                <a:rPr lang="zh-CN" altLang="en-US" sz="2400" b="1" baseline="-25000">
                  <a:solidFill>
                    <a:srgbClr val="002060"/>
                  </a:solidFill>
                  <a:uFillTx/>
                  <a:latin typeface="Times New Roman" panose="02020603050405020304" charset="0"/>
                  <a:cs typeface="Times New Roman" panose="02020603050405020304" charset="0"/>
                  <a:sym typeface="+mn-ea"/>
                </a:rPr>
                <a:t>2</a:t>
              </a:r>
              <a:r>
                <a:rPr lang="zh-CN" altLang="en-US" sz="2400" b="1">
                  <a:solidFill>
                    <a:srgbClr val="002060"/>
                  </a:solidFill>
                  <a:uFillTx/>
                  <a:latin typeface="Times New Roman" panose="02020603050405020304" charset="0"/>
                  <a:cs typeface="Times New Roman" panose="02020603050405020304" charset="0"/>
                  <a:sym typeface="+mn-ea"/>
                </a:rPr>
                <a:t>O </a:t>
              </a:r>
              <a:r>
                <a:rPr lang="zh-CN" altLang="en-US" sz="2400" b="1">
                  <a:solidFill>
                    <a:srgbClr val="002060"/>
                  </a:solidFill>
                  <a:uFillTx/>
                  <a:sym typeface="+mn-ea"/>
                </a:rPr>
                <a:t>混合，</a:t>
              </a:r>
            </a:p>
            <a:p>
              <a:pPr eaLnBrk="1">
                <a:lnSpc>
                  <a:spcPts val="3820"/>
                </a:lnSpc>
              </a:pPr>
              <a:r>
                <a:rPr lang="zh-CN" altLang="en-US" sz="2400" b="1">
                  <a:solidFill>
                    <a:srgbClr val="002060"/>
                  </a:solidFill>
                  <a:sym typeface="+mn-ea"/>
                </a:rPr>
                <a:t>加热到 </a:t>
              </a:r>
              <a:r>
                <a:rPr lang="zh-CN" altLang="en-US" sz="2400" b="1">
                  <a:solidFill>
                    <a:srgbClr val="002060"/>
                  </a:solidFill>
                  <a:latin typeface="Times New Roman" panose="02020603050405020304" charset="0"/>
                  <a:cs typeface="Times New Roman" panose="02020603050405020304" charset="0"/>
                  <a:sym typeface="+mn-ea"/>
                </a:rPr>
                <a:t>800℃</a:t>
              </a:r>
              <a:r>
                <a:rPr lang="zh-CN" altLang="en-US" sz="2400" b="1">
                  <a:solidFill>
                    <a:srgbClr val="002060"/>
                  </a:solidFill>
                  <a:sym typeface="+mn-ea"/>
                </a:rPr>
                <a:t>，达到如下平衡。</a:t>
              </a:r>
              <a:endParaRPr lang="zh-CN" altLang="en-US" sz="2400" b="1">
                <a:solidFill>
                  <a:srgbClr val="002060"/>
                </a:solidFill>
                <a:uFillTx/>
                <a:sym typeface="+mn-ea"/>
              </a:endParaRPr>
            </a:p>
            <a:p>
              <a:pPr eaLnBrk="1">
                <a:lnSpc>
                  <a:spcPts val="3820"/>
                </a:lnSpc>
              </a:pPr>
              <a:r>
                <a:rPr lang="zh-CN" altLang="en-US" sz="2400" b="1">
                  <a:solidFill>
                    <a:srgbClr val="002060"/>
                  </a:solidFill>
                  <a:uFillTx/>
                  <a:sym typeface="+mn-ea"/>
                </a:rPr>
                <a:t>    </a:t>
              </a:r>
            </a:p>
            <a:p>
              <a:pPr eaLnBrk="1">
                <a:lnSpc>
                  <a:spcPts val="3820"/>
                </a:lnSpc>
              </a:pPr>
              <a:endParaRPr lang="zh-CN" altLang="en-US" sz="2400" b="1">
                <a:solidFill>
                  <a:srgbClr val="002060"/>
                </a:solidFill>
                <a:uFillTx/>
                <a:sym typeface="+mn-ea"/>
              </a:endParaRPr>
            </a:p>
            <a:p>
              <a:pPr eaLnBrk="1">
                <a:lnSpc>
                  <a:spcPts val="3820"/>
                </a:lnSpc>
              </a:pPr>
              <a:r>
                <a:rPr lang="zh-CN" altLang="en-US" sz="2400" b="1">
                  <a:solidFill>
                    <a:srgbClr val="002060"/>
                  </a:solidFill>
                  <a:uFillTx/>
                  <a:sym typeface="+mn-ea"/>
                </a:rPr>
                <a:t>求</a:t>
              </a:r>
              <a:r>
                <a:rPr lang="zh-CN" altLang="en-US" sz="2400" b="1">
                  <a:solidFill>
                    <a:srgbClr val="002060"/>
                  </a:solidFill>
                  <a:uFillTx/>
                  <a:latin typeface="Times New Roman" panose="02020603050405020304" charset="0"/>
                  <a:cs typeface="Times New Roman" panose="02020603050405020304" charset="0"/>
                  <a:sym typeface="+mn-ea"/>
                </a:rPr>
                <a:t>CO</a:t>
              </a:r>
              <a:r>
                <a:rPr lang="zh-CN" altLang="en-US" sz="2400" b="1" i="1">
                  <a:solidFill>
                    <a:srgbClr val="002060"/>
                  </a:solidFill>
                  <a:uFillTx/>
                  <a:latin typeface="Times New Roman" panose="02020603050405020304" charset="0"/>
                  <a:cs typeface="Times New Roman" panose="02020603050405020304" charset="0"/>
                  <a:sym typeface="+mn-ea"/>
                </a:rPr>
                <a:t> </a:t>
              </a:r>
              <a:r>
                <a:rPr lang="zh-CN" altLang="en-US" sz="2400" b="1">
                  <a:solidFill>
                    <a:srgbClr val="002060"/>
                  </a:solidFill>
                  <a:uFillTx/>
                  <a:sym typeface="+mn-ea"/>
                </a:rPr>
                <a:t>转化为 </a:t>
              </a:r>
              <a:r>
                <a:rPr lang="zh-CN" altLang="en-US" sz="2400" b="1">
                  <a:solidFill>
                    <a:srgbClr val="002060"/>
                  </a:solidFill>
                  <a:uFillTx/>
                  <a:latin typeface="Times New Roman" panose="02020603050405020304" charset="0"/>
                  <a:cs typeface="Times New Roman" panose="02020603050405020304" charset="0"/>
                  <a:sym typeface="+mn-ea"/>
                </a:rPr>
                <a:t>CO</a:t>
              </a:r>
              <a:r>
                <a:rPr lang="zh-CN" altLang="en-US" sz="2400" b="1" baseline="-25000">
                  <a:solidFill>
                    <a:srgbClr val="002060"/>
                  </a:solidFill>
                  <a:uFillTx/>
                  <a:latin typeface="Times New Roman" panose="02020603050405020304" charset="0"/>
                  <a:cs typeface="Times New Roman" panose="02020603050405020304" charset="0"/>
                  <a:sym typeface="+mn-ea"/>
                </a:rPr>
                <a:t>2</a:t>
              </a:r>
              <a:r>
                <a:rPr lang="zh-CN" altLang="en-US" sz="2400" b="1" i="1">
                  <a:solidFill>
                    <a:srgbClr val="002060"/>
                  </a:solidFill>
                  <a:uFillTx/>
                  <a:latin typeface="Times New Roman" panose="02020603050405020304" charset="0"/>
                  <a:cs typeface="Times New Roman" panose="02020603050405020304" charset="0"/>
                  <a:sym typeface="+mn-ea"/>
                </a:rPr>
                <a:t> </a:t>
              </a:r>
              <a:r>
                <a:rPr lang="zh-CN" altLang="en-US" sz="2400" b="1">
                  <a:solidFill>
                    <a:srgbClr val="002060"/>
                  </a:solidFill>
                  <a:uFillTx/>
                  <a:latin typeface="Times New Roman" panose="02020603050405020304" charset="0"/>
                  <a:cs typeface="Times New Roman" panose="02020603050405020304" charset="0"/>
                  <a:sym typeface="+mn-ea"/>
                </a:rPr>
                <a:t>的平衡</a:t>
              </a:r>
              <a:r>
                <a:rPr lang="zh-CN" altLang="en-US" sz="2400" b="1">
                  <a:solidFill>
                    <a:srgbClr val="002060"/>
                  </a:solidFill>
                  <a:uFillTx/>
                  <a:sym typeface="+mn-ea"/>
                </a:rPr>
                <a:t>转化率？</a:t>
              </a:r>
            </a:p>
          </p:txBody>
        </p:sp>
        <p:sp>
          <p:nvSpPr>
            <p:cNvPr id="9" name="矩形 8"/>
            <p:cNvSpPr/>
            <p:nvPr/>
          </p:nvSpPr>
          <p:spPr>
            <a:xfrm>
              <a:off x="1115" y="4782"/>
              <a:ext cx="12516" cy="677"/>
            </a:xfrm>
            <a:prstGeom prst="rect">
              <a:avLst/>
            </a:prstGeom>
            <a:noFill/>
            <a:ln w="9525">
              <a:noFill/>
            </a:ln>
          </p:spPr>
          <p:txBody>
            <a:bodyPr wrap="square">
              <a:spAutoFit/>
            </a:bodyPr>
            <a:lstStyle/>
            <a:p>
              <a:pPr eaLnBrk="1">
                <a:lnSpc>
                  <a:spcPct val="100000"/>
                </a:lnSpc>
              </a:pPr>
              <a:r>
                <a:rPr lang="en-US" altLang="zh-CN" sz="2200" b="1" dirty="0">
                  <a:solidFill>
                    <a:srgbClr val="002060"/>
                  </a:solidFill>
                  <a:latin typeface="Times New Roman" panose="02020603050405020304" charset="0"/>
                  <a:ea typeface="微软雅黑" panose="020B0503020204020204" charset="-122"/>
                  <a:cs typeface="Times New Roman" panose="02020603050405020304" charset="0"/>
                </a:rPr>
                <a:t>           CO(g)  + H</a:t>
              </a:r>
              <a:r>
                <a:rPr lang="en-US" altLang="zh-CN" sz="2200" b="1" baseline="-25000" dirty="0">
                  <a:solidFill>
                    <a:srgbClr val="002060"/>
                  </a:solidFill>
                  <a:latin typeface="Times New Roman" panose="02020603050405020304" charset="0"/>
                  <a:ea typeface="微软雅黑" panose="020B0503020204020204" charset="-122"/>
                  <a:cs typeface="Times New Roman" panose="02020603050405020304" charset="0"/>
                </a:rPr>
                <a:t>2</a:t>
              </a:r>
              <a:r>
                <a:rPr lang="en-US" altLang="zh-CN" sz="2200" b="1" dirty="0">
                  <a:solidFill>
                    <a:srgbClr val="002060"/>
                  </a:solidFill>
                  <a:latin typeface="Times New Roman" panose="02020603050405020304" charset="0"/>
                  <a:ea typeface="微软雅黑" panose="020B0503020204020204" charset="-122"/>
                  <a:cs typeface="Times New Roman" panose="02020603050405020304" charset="0"/>
                </a:rPr>
                <a:t>O(g)            </a:t>
              </a:r>
              <a:r>
                <a:rPr lang="en-US" altLang="zh-CN" sz="2200" b="1" dirty="0">
                  <a:solidFill>
                    <a:srgbClr val="002060"/>
                  </a:solidFill>
                  <a:latin typeface="Times New Roman" panose="02020603050405020304" charset="0"/>
                  <a:ea typeface="微软雅黑" panose="020B0503020204020204" charset="-122"/>
                  <a:cs typeface="Times New Roman" panose="02020603050405020304" charset="0"/>
                  <a:sym typeface="+mn-ea"/>
                </a:rPr>
                <a:t>CO</a:t>
              </a:r>
              <a:r>
                <a:rPr lang="en-US" altLang="zh-CN" sz="2200" b="1"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a:t>
              </a:r>
              <a:r>
                <a:rPr lang="en-US" altLang="zh-CN" sz="2200" b="1" dirty="0">
                  <a:solidFill>
                    <a:srgbClr val="002060"/>
                  </a:solidFill>
                  <a:latin typeface="Times New Roman" panose="02020603050405020304" charset="0"/>
                  <a:ea typeface="微软雅黑" panose="020B0503020204020204" charset="-122"/>
                  <a:cs typeface="Times New Roman" panose="02020603050405020304" charset="0"/>
                  <a:sym typeface="+mn-ea"/>
                </a:rPr>
                <a:t>(g)  + H</a:t>
              </a:r>
              <a:r>
                <a:rPr lang="en-US" altLang="zh-CN" sz="2200" b="1"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a:t>
              </a:r>
              <a:r>
                <a:rPr lang="en-US" altLang="zh-CN" sz="2200" b="1" dirty="0">
                  <a:solidFill>
                    <a:srgbClr val="002060"/>
                  </a:solidFill>
                  <a:latin typeface="Times New Roman" panose="02020603050405020304" charset="0"/>
                  <a:ea typeface="微软雅黑" panose="020B0503020204020204" charset="-122"/>
                  <a:cs typeface="Times New Roman" panose="02020603050405020304" charset="0"/>
                  <a:sym typeface="+mn-ea"/>
                </a:rPr>
                <a:t>(g)     </a:t>
              </a:r>
              <a:r>
                <a:rPr lang="en-US" altLang="zh-CN" sz="2200" b="1" i="1" dirty="0">
                  <a:solidFill>
                    <a:srgbClr val="002060"/>
                  </a:solidFill>
                  <a:latin typeface="Times New Roman" panose="02020603050405020304" charset="0"/>
                  <a:ea typeface="微软雅黑" panose="020B0503020204020204" charset="-122"/>
                  <a:cs typeface="Times New Roman" panose="02020603050405020304" charset="0"/>
                  <a:sym typeface="+mn-ea"/>
                </a:rPr>
                <a:t>K </a:t>
              </a:r>
              <a:r>
                <a:rPr lang="en-US" altLang="zh-CN" sz="2200" b="1" dirty="0">
                  <a:solidFill>
                    <a:srgbClr val="002060"/>
                  </a:solidFill>
                  <a:latin typeface="Times New Roman" panose="02020603050405020304" charset="0"/>
                  <a:ea typeface="微软雅黑" panose="020B0503020204020204" charset="-122"/>
                  <a:cs typeface="Times New Roman" panose="02020603050405020304" charset="0"/>
                  <a:sym typeface="+mn-ea"/>
                </a:rPr>
                <a:t>= 1.0 </a:t>
              </a:r>
            </a:p>
          </p:txBody>
        </p:sp>
      </p:grpSp>
      <p:sp>
        <p:nvSpPr>
          <p:cNvPr id="2" name="文本框 1"/>
          <p:cNvSpPr txBox="1"/>
          <p:nvPr/>
        </p:nvSpPr>
        <p:spPr>
          <a:xfrm>
            <a:off x="177165" y="148590"/>
            <a:ext cx="5066665"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任务三：</a:t>
            </a:r>
            <a:r>
              <a:rPr lang="zh-CN" altLang="en-US" dirty="0" smtClean="0">
                <a:solidFill>
                  <a:srgbClr val="002060"/>
                </a:solidFill>
                <a:latin typeface="+mn-ea"/>
                <a:ea typeface="+mn-ea"/>
                <a:cs typeface="Times New Roman" panose="02020603050405020304" charset="0"/>
                <a:sym typeface="+mn-ea"/>
              </a:rPr>
              <a:t>利用</a:t>
            </a:r>
            <a:r>
              <a:rPr lang="zh-CN" altLang="en-US" baseline="-25000" dirty="0" smtClean="0">
                <a:solidFill>
                  <a:srgbClr val="002060"/>
                </a:solidFill>
                <a:latin typeface="+mn-ea"/>
                <a:ea typeface="+mn-ea"/>
                <a:cs typeface="Times New Roman" panose="02020603050405020304" charset="0"/>
                <a:sym typeface="+mn-ea"/>
              </a:rPr>
              <a:t> </a:t>
            </a:r>
            <a:r>
              <a:rPr lang="en-US" altLang="zh-CN" dirty="0" smtClean="0">
                <a:solidFill>
                  <a:srgbClr val="002060"/>
                </a:solidFill>
                <a:latin typeface="+mn-ea"/>
                <a:ea typeface="+mn-ea"/>
                <a:cs typeface="Times New Roman" panose="02020603050405020304" charset="0"/>
                <a:sym typeface="+mn-ea"/>
              </a:rPr>
              <a:t>K</a:t>
            </a:r>
            <a:r>
              <a:rPr lang="en-US" altLang="zh-CN" baseline="-25000" dirty="0" smtClean="0">
                <a:solidFill>
                  <a:srgbClr val="002060"/>
                </a:solidFill>
                <a:latin typeface="+mn-ea"/>
                <a:ea typeface="+mn-ea"/>
                <a:cs typeface="Times New Roman" panose="02020603050405020304" charset="0"/>
                <a:sym typeface="+mn-ea"/>
              </a:rPr>
              <a:t> </a:t>
            </a:r>
            <a:r>
              <a:rPr lang="zh-CN" altLang="en-US" dirty="0" smtClean="0">
                <a:solidFill>
                  <a:srgbClr val="002060"/>
                </a:solidFill>
                <a:latin typeface="+mn-ea"/>
                <a:ea typeface="+mn-ea"/>
                <a:cs typeface="Times New Roman" panose="02020603050405020304" charset="0"/>
                <a:sym typeface="+mn-ea"/>
              </a:rPr>
              <a:t>可计算平衡转化率（</a:t>
            </a:r>
            <a:r>
              <a:rPr lang="en-US" altLang="zh-CN" dirty="0" smtClean="0">
                <a:solidFill>
                  <a:srgbClr val="002060"/>
                </a:solidFill>
                <a:latin typeface="+mn-ea"/>
                <a:ea typeface="+mn-ea"/>
                <a:sym typeface="+mn-ea"/>
              </a:rPr>
              <a:t>α</a:t>
            </a:r>
            <a:r>
              <a:rPr lang="zh-CN" altLang="en-US" dirty="0" smtClean="0">
                <a:solidFill>
                  <a:srgbClr val="002060"/>
                </a:solidFill>
                <a:latin typeface="+mn-ea"/>
                <a:ea typeface="+mn-ea"/>
                <a:cs typeface="Times New Roman" panose="02020603050405020304" charset="0"/>
                <a:sym typeface="+mn-ea"/>
              </a:rPr>
              <a:t>）</a:t>
            </a:r>
            <a:endParaRPr lang="zh-CN" altLang="en-US" dirty="0" smtClean="0">
              <a:solidFill>
                <a:srgbClr val="002060"/>
              </a:solidFill>
              <a:effectLst>
                <a:innerShdw blurRad="63500" dist="50800" dir="13500000">
                  <a:srgbClr val="000000">
                    <a:alpha val="50000"/>
                  </a:srgbClr>
                </a:innerShdw>
              </a:effectLst>
              <a:latin typeface="+mn-ea"/>
              <a:ea typeface="+mn-ea"/>
              <a:cs typeface="Times New Roman" panose="02020603050405020304" charset="0"/>
              <a:sym typeface="+mn-ea"/>
            </a:endParaRPr>
          </a:p>
        </p:txBody>
      </p:sp>
      <p:grpSp>
        <p:nvGrpSpPr>
          <p:cNvPr id="20" name="组合 19"/>
          <p:cNvGrpSpPr/>
          <p:nvPr/>
        </p:nvGrpSpPr>
        <p:grpSpPr>
          <a:xfrm>
            <a:off x="3713331" y="2057304"/>
            <a:ext cx="614958" cy="267844"/>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140335" y="1405255"/>
            <a:ext cx="8905875" cy="329120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930400" y="1294765"/>
            <a:ext cx="7947660" cy="598805"/>
          </a:xfrm>
          <a:prstGeom prst="rect">
            <a:avLst/>
          </a:prstGeom>
          <a:noFill/>
          <a:ln w="9525">
            <a:noFill/>
          </a:ln>
        </p:spPr>
        <p:txBody>
          <a:bodyPr wrap="square">
            <a:spAutoFit/>
          </a:bodyPr>
          <a:lstStyle/>
          <a:p>
            <a:pPr eaLnBrk="1">
              <a:lnSpc>
                <a:spcPct val="150000"/>
              </a:lnSpc>
            </a:pP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rPr>
              <a:t>           CO(g)   +  H</a:t>
            </a:r>
            <a:r>
              <a:rPr lang="en-US" altLang="zh-CN" sz="2200" b="1" baseline="-25000" dirty="0">
                <a:solidFill>
                  <a:schemeClr val="tx1"/>
                </a:solidFill>
                <a:latin typeface="微软雅黑" panose="020B0503020204020204" charset="-122"/>
                <a:ea typeface="微软雅黑" panose="020B0503020204020204" charset="-122"/>
                <a:cs typeface="Times New Roman" panose="02020603050405020304" charset="0"/>
              </a:rPr>
              <a:t>2</a:t>
            </a: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rPr>
              <a:t>O(g)              </a:t>
            </a: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sym typeface="+mn-ea"/>
              </a:rPr>
              <a:t>CO</a:t>
            </a:r>
            <a:r>
              <a:rPr lang="en-US" altLang="zh-CN" sz="2200" b="1" baseline="-25000" dirty="0">
                <a:solidFill>
                  <a:schemeClr val="tx1"/>
                </a:solidFill>
                <a:latin typeface="微软雅黑" panose="020B0503020204020204" charset="-122"/>
                <a:ea typeface="微软雅黑" panose="020B0503020204020204" charset="-122"/>
                <a:cs typeface="Times New Roman" panose="02020603050405020304" charset="0"/>
                <a:sym typeface="+mn-ea"/>
              </a:rPr>
              <a:t>2</a:t>
            </a: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sym typeface="+mn-ea"/>
              </a:rPr>
              <a:t>(g)  +  H</a:t>
            </a:r>
            <a:r>
              <a:rPr lang="en-US" altLang="zh-CN" sz="2200" b="1" baseline="-25000" dirty="0">
                <a:solidFill>
                  <a:schemeClr val="tx1"/>
                </a:solidFill>
                <a:latin typeface="微软雅黑" panose="020B0503020204020204" charset="-122"/>
                <a:ea typeface="微软雅黑" panose="020B0503020204020204" charset="-122"/>
                <a:cs typeface="Times New Roman" panose="02020603050405020304" charset="0"/>
                <a:sym typeface="+mn-ea"/>
              </a:rPr>
              <a:t>2</a:t>
            </a:r>
            <a:r>
              <a:rPr lang="en-US" altLang="zh-CN" sz="2200" b="1" dirty="0">
                <a:solidFill>
                  <a:schemeClr val="tx1"/>
                </a:solidFill>
                <a:latin typeface="微软雅黑" panose="020B0503020204020204" charset="-122"/>
                <a:ea typeface="微软雅黑" panose="020B0503020204020204" charset="-122"/>
                <a:cs typeface="Times New Roman" panose="02020603050405020304" charset="0"/>
                <a:sym typeface="+mn-ea"/>
              </a:rPr>
              <a:t>(g) </a:t>
            </a:r>
            <a:endParaRPr lang="en-US" altLang="zh-CN" sz="2200" b="1"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4" name="组合 3"/>
          <p:cNvGrpSpPr/>
          <p:nvPr/>
        </p:nvGrpSpPr>
        <p:grpSpPr>
          <a:xfrm>
            <a:off x="160655" y="2058670"/>
            <a:ext cx="3236595" cy="2175510"/>
            <a:chOff x="339" y="1850"/>
            <a:chExt cx="5097" cy="3426"/>
          </a:xfrm>
        </p:grpSpPr>
        <p:sp>
          <p:nvSpPr>
            <p:cNvPr id="3" name="文本框 2"/>
            <p:cNvSpPr txBox="1"/>
            <p:nvPr/>
          </p:nvSpPr>
          <p:spPr>
            <a:xfrm>
              <a:off x="339" y="1850"/>
              <a:ext cx="5032" cy="677"/>
            </a:xfrm>
            <a:prstGeom prst="rect">
              <a:avLst/>
            </a:prstGeom>
            <a:noFill/>
          </p:spPr>
          <p:txBody>
            <a:bodyPr wrap="square" rtlCol="0">
              <a:spAutoFit/>
            </a:bodyPr>
            <a:lstStyle/>
            <a:p>
              <a:r>
                <a:rPr lang="zh-CN" altLang="en-US" sz="2200">
                  <a:solidFill>
                    <a:srgbClr val="002060"/>
                  </a:solidFill>
                  <a:latin typeface="微软雅黑" panose="020B0503020204020204" charset="-122"/>
                  <a:ea typeface="微软雅黑" panose="020B0503020204020204" charset="-122"/>
                  <a:cs typeface="微软雅黑" panose="020B0503020204020204" charset="-122"/>
                </a:rPr>
                <a:t>起始浓度</a:t>
              </a:r>
              <a:r>
                <a:rPr lang="en-US" altLang="zh-CN" sz="2200">
                  <a:solidFill>
                    <a:srgbClr val="002060"/>
                  </a:solidFill>
                  <a:latin typeface="微软雅黑" panose="020B0503020204020204" charset="-122"/>
                  <a:ea typeface="微软雅黑" panose="020B0503020204020204" charset="-122"/>
                  <a:cs typeface="微软雅黑" panose="020B0503020204020204" charset="-122"/>
                </a:rPr>
                <a:t>/(mol·L</a:t>
              </a:r>
              <a:r>
                <a:rPr lang="en-US" altLang="zh-CN" sz="2200" baseline="30000">
                  <a:solidFill>
                    <a:srgbClr val="002060"/>
                  </a:solidFill>
                  <a:latin typeface="微软雅黑" panose="020B0503020204020204" charset="-122"/>
                  <a:ea typeface="微软雅黑" panose="020B0503020204020204" charset="-122"/>
                  <a:cs typeface="微软雅黑" panose="020B0503020204020204" charset="-122"/>
                </a:rPr>
                <a:t>-1</a:t>
              </a:r>
              <a:r>
                <a:rPr lang="en-US" altLang="zh-CN" sz="2200">
                  <a:solidFill>
                    <a:srgbClr val="002060"/>
                  </a:solidFill>
                  <a:latin typeface="微软雅黑" panose="020B0503020204020204" charset="-122"/>
                  <a:ea typeface="微软雅黑" panose="020B0503020204020204" charset="-122"/>
                  <a:cs typeface="微软雅黑" panose="020B0503020204020204" charset="-122"/>
                </a:rPr>
                <a:t>)</a:t>
              </a:r>
            </a:p>
          </p:txBody>
        </p:sp>
        <p:sp>
          <p:nvSpPr>
            <p:cNvPr id="6" name="文本框 5"/>
            <p:cNvSpPr txBox="1"/>
            <p:nvPr/>
          </p:nvSpPr>
          <p:spPr>
            <a:xfrm>
              <a:off x="378" y="3201"/>
              <a:ext cx="5032" cy="677"/>
            </a:xfrm>
            <a:prstGeom prst="rect">
              <a:avLst/>
            </a:prstGeom>
            <a:noFill/>
          </p:spPr>
          <p:txBody>
            <a:bodyPr wrap="square" rtlCol="0">
              <a:spAutoFit/>
            </a:bodyPr>
            <a:lstStyle/>
            <a:p>
              <a:r>
                <a:rPr lang="zh-CN" altLang="en-US" sz="2200">
                  <a:solidFill>
                    <a:srgbClr val="002060"/>
                  </a:solidFill>
                  <a:latin typeface="微软雅黑" panose="020B0503020204020204" charset="-122"/>
                  <a:ea typeface="微软雅黑" panose="020B0503020204020204" charset="-122"/>
                  <a:cs typeface="微软雅黑" panose="020B0503020204020204" charset="-122"/>
                </a:rPr>
                <a:t>变化浓度</a:t>
              </a:r>
              <a:r>
                <a:rPr lang="en-US" altLang="zh-CN" sz="2200">
                  <a:solidFill>
                    <a:srgbClr val="002060"/>
                  </a:solidFill>
                  <a:latin typeface="微软雅黑" panose="020B0503020204020204" charset="-122"/>
                  <a:ea typeface="微软雅黑" panose="020B0503020204020204" charset="-122"/>
                  <a:cs typeface="微软雅黑" panose="020B0503020204020204" charset="-122"/>
                </a:rPr>
                <a:t>/(mol·L</a:t>
              </a:r>
              <a:r>
                <a:rPr lang="en-US" altLang="zh-CN" sz="2200" baseline="30000">
                  <a:solidFill>
                    <a:srgbClr val="002060"/>
                  </a:solidFill>
                  <a:latin typeface="微软雅黑" panose="020B0503020204020204" charset="-122"/>
                  <a:ea typeface="微软雅黑" panose="020B0503020204020204" charset="-122"/>
                  <a:cs typeface="微软雅黑" panose="020B0503020204020204" charset="-122"/>
                </a:rPr>
                <a:t>-1</a:t>
              </a:r>
              <a:r>
                <a:rPr lang="en-US" altLang="zh-CN" sz="2200">
                  <a:solidFill>
                    <a:srgbClr val="002060"/>
                  </a:solidFill>
                  <a:latin typeface="微软雅黑" panose="020B0503020204020204" charset="-122"/>
                  <a:ea typeface="微软雅黑" panose="020B0503020204020204" charset="-122"/>
                  <a:cs typeface="微软雅黑" panose="020B0503020204020204" charset="-122"/>
                </a:rPr>
                <a:t>)</a:t>
              </a:r>
            </a:p>
          </p:txBody>
        </p:sp>
        <p:sp>
          <p:nvSpPr>
            <p:cNvPr id="8" name="文本框 7"/>
            <p:cNvSpPr txBox="1"/>
            <p:nvPr/>
          </p:nvSpPr>
          <p:spPr>
            <a:xfrm>
              <a:off x="404" y="4599"/>
              <a:ext cx="5032" cy="677"/>
            </a:xfrm>
            <a:prstGeom prst="rect">
              <a:avLst/>
            </a:prstGeom>
            <a:noFill/>
          </p:spPr>
          <p:txBody>
            <a:bodyPr wrap="square" rtlCol="0">
              <a:spAutoFit/>
            </a:bodyPr>
            <a:lstStyle/>
            <a:p>
              <a:r>
                <a:rPr lang="zh-CN" altLang="en-US" sz="2200">
                  <a:solidFill>
                    <a:srgbClr val="002060"/>
                  </a:solidFill>
                  <a:latin typeface="微软雅黑" panose="020B0503020204020204" charset="-122"/>
                  <a:ea typeface="微软雅黑" panose="020B0503020204020204" charset="-122"/>
                  <a:cs typeface="微软雅黑" panose="020B0503020204020204" charset="-122"/>
                </a:rPr>
                <a:t>平衡浓度</a:t>
              </a:r>
              <a:r>
                <a:rPr lang="en-US" altLang="zh-CN" sz="2200">
                  <a:solidFill>
                    <a:srgbClr val="002060"/>
                  </a:solidFill>
                  <a:latin typeface="微软雅黑" panose="020B0503020204020204" charset="-122"/>
                  <a:ea typeface="微软雅黑" panose="020B0503020204020204" charset="-122"/>
                  <a:cs typeface="微软雅黑" panose="020B0503020204020204" charset="-122"/>
                </a:rPr>
                <a:t>/(mol·L</a:t>
              </a:r>
              <a:r>
                <a:rPr lang="en-US" altLang="zh-CN" sz="2200" baseline="30000">
                  <a:solidFill>
                    <a:srgbClr val="002060"/>
                  </a:solidFill>
                  <a:latin typeface="微软雅黑" panose="020B0503020204020204" charset="-122"/>
                  <a:ea typeface="微软雅黑" panose="020B0503020204020204" charset="-122"/>
                  <a:cs typeface="微软雅黑" panose="020B0503020204020204" charset="-122"/>
                </a:rPr>
                <a:t>-1</a:t>
              </a:r>
              <a:r>
                <a:rPr lang="en-US" altLang="zh-CN" sz="2200">
                  <a:solidFill>
                    <a:srgbClr val="002060"/>
                  </a:solidFill>
                  <a:latin typeface="微软雅黑" panose="020B0503020204020204" charset="-122"/>
                  <a:ea typeface="微软雅黑" panose="020B0503020204020204" charset="-122"/>
                  <a:cs typeface="微软雅黑" panose="020B0503020204020204" charset="-122"/>
                </a:rPr>
                <a:t>)</a:t>
              </a:r>
            </a:p>
          </p:txBody>
        </p:sp>
      </p:grpSp>
      <p:sp>
        <p:nvSpPr>
          <p:cNvPr id="5" name="文本框 4"/>
          <p:cNvSpPr txBox="1"/>
          <p:nvPr/>
        </p:nvSpPr>
        <p:spPr>
          <a:xfrm>
            <a:off x="141605" y="659130"/>
            <a:ext cx="8222615" cy="768350"/>
          </a:xfrm>
          <a:prstGeom prst="rect">
            <a:avLst/>
          </a:prstGeom>
          <a:noFill/>
        </p:spPr>
        <p:txBody>
          <a:bodyPr wrap="square" rtlCol="0">
            <a:spAutoFit/>
          </a:bodyPr>
          <a:lstStyle/>
          <a:p>
            <a:r>
              <a:rPr lang="zh-CN" altLang="en-US" sz="2200" b="1">
                <a:solidFill>
                  <a:srgbClr val="C00000"/>
                </a:solidFill>
                <a:latin typeface="微软雅黑" panose="020B0503020204020204" charset="-122"/>
                <a:ea typeface="微软雅黑" panose="020B0503020204020204" charset="-122"/>
                <a:cs typeface="微软雅黑" panose="020B0503020204020204" charset="-122"/>
              </a:rPr>
              <a:t>解：设达到平衡时 </a:t>
            </a:r>
            <a:r>
              <a:rPr lang="en-US" altLang="zh-CN" sz="2200" b="1">
                <a:solidFill>
                  <a:srgbClr val="C00000"/>
                </a:solidFill>
                <a:latin typeface="微软雅黑" panose="020B0503020204020204" charset="-122"/>
                <a:ea typeface="微软雅黑" panose="020B0503020204020204" charset="-122"/>
                <a:cs typeface="微软雅黑" panose="020B0503020204020204" charset="-122"/>
              </a:rPr>
              <a:t>CO </a:t>
            </a:r>
            <a:r>
              <a:rPr lang="zh-CN" altLang="en-US" sz="2200" b="1">
                <a:solidFill>
                  <a:srgbClr val="C00000"/>
                </a:solidFill>
                <a:latin typeface="微软雅黑" panose="020B0503020204020204" charset="-122"/>
                <a:ea typeface="微软雅黑" panose="020B0503020204020204" charset="-122"/>
                <a:cs typeface="微软雅黑" panose="020B0503020204020204" charset="-122"/>
              </a:rPr>
              <a:t>转化为 </a:t>
            </a:r>
            <a:r>
              <a:rPr lang="en-US" altLang="zh-CN" sz="2200" b="1">
                <a:solidFill>
                  <a:srgbClr val="C00000"/>
                </a:solidFill>
                <a:latin typeface="微软雅黑" panose="020B0503020204020204" charset="-122"/>
                <a:ea typeface="微软雅黑" panose="020B0503020204020204" charset="-122"/>
                <a:cs typeface="微软雅黑" panose="020B0503020204020204" charset="-122"/>
              </a:rPr>
              <a:t>CO</a:t>
            </a:r>
            <a:r>
              <a:rPr lang="en-US" altLang="zh-CN" sz="2200" b="1" baseline="-25000">
                <a:solidFill>
                  <a:srgbClr val="C00000"/>
                </a:solidFill>
                <a:latin typeface="微软雅黑" panose="020B0503020204020204" charset="-122"/>
                <a:ea typeface="微软雅黑" panose="020B0503020204020204" charset="-122"/>
                <a:cs typeface="微软雅黑" panose="020B0503020204020204" charset="-122"/>
              </a:rPr>
              <a:t>2 </a:t>
            </a:r>
            <a:r>
              <a:rPr lang="zh-CN" altLang="en-US" sz="2200" b="1">
                <a:solidFill>
                  <a:srgbClr val="C00000"/>
                </a:solidFill>
                <a:latin typeface="微软雅黑" panose="020B0503020204020204" charset="-122"/>
                <a:ea typeface="微软雅黑" panose="020B0503020204020204" charset="-122"/>
                <a:cs typeface="微软雅黑" panose="020B0503020204020204" charset="-122"/>
              </a:rPr>
              <a:t>的物质的量为 </a:t>
            </a:r>
            <a:r>
              <a:rPr lang="en-US" altLang="zh-CN" sz="2200" b="1">
                <a:solidFill>
                  <a:srgbClr val="C00000"/>
                </a:solidFill>
                <a:latin typeface="微软雅黑" panose="020B0503020204020204" charset="-122"/>
                <a:ea typeface="微软雅黑" panose="020B0503020204020204" charset="-122"/>
                <a:cs typeface="微软雅黑" panose="020B0503020204020204" charset="-122"/>
              </a:rPr>
              <a:t>xmol</a:t>
            </a:r>
            <a:r>
              <a:rPr lang="zh-CN" altLang="en-US" sz="2200" b="1">
                <a:solidFill>
                  <a:srgbClr val="C00000"/>
                </a:solidFill>
                <a:latin typeface="微软雅黑" panose="020B0503020204020204" charset="-122"/>
                <a:ea typeface="微软雅黑" panose="020B0503020204020204" charset="-122"/>
                <a:cs typeface="微软雅黑" panose="020B0503020204020204" charset="-122"/>
              </a:rPr>
              <a:t>，容器的体积为 </a:t>
            </a:r>
            <a:r>
              <a:rPr lang="en-US" altLang="zh-CN" sz="2200" b="1">
                <a:solidFill>
                  <a:srgbClr val="C00000"/>
                </a:solidFill>
                <a:latin typeface="微软雅黑" panose="020B0503020204020204" charset="-122"/>
                <a:ea typeface="微软雅黑" panose="020B0503020204020204" charset="-122"/>
                <a:cs typeface="微软雅黑" panose="020B0503020204020204" charset="-122"/>
              </a:rPr>
              <a:t>yL</a:t>
            </a:r>
            <a:r>
              <a:rPr lang="zh-CN" altLang="en-US" sz="2200" b="1">
                <a:solidFill>
                  <a:srgbClr val="C00000"/>
                </a:solidFill>
                <a:latin typeface="微软雅黑" panose="020B0503020204020204" charset="-122"/>
                <a:ea typeface="微软雅黑" panose="020B0503020204020204" charset="-122"/>
                <a:cs typeface="微软雅黑" panose="020B0503020204020204" charset="-122"/>
              </a:rPr>
              <a:t>。</a:t>
            </a:r>
          </a:p>
        </p:txBody>
      </p:sp>
      <p:grpSp>
        <p:nvGrpSpPr>
          <p:cNvPr id="15" name="组合 14"/>
          <p:cNvGrpSpPr/>
          <p:nvPr/>
        </p:nvGrpSpPr>
        <p:grpSpPr>
          <a:xfrm>
            <a:off x="2963545" y="1939925"/>
            <a:ext cx="5788025" cy="847090"/>
            <a:chOff x="4667" y="2327"/>
            <a:chExt cx="9115" cy="1334"/>
          </a:xfrm>
        </p:grpSpPr>
        <p:graphicFrame>
          <p:nvGraphicFramePr>
            <p:cNvPr id="16" name="对象 15"/>
            <p:cNvGraphicFramePr/>
            <p:nvPr/>
          </p:nvGraphicFramePr>
          <p:xfrm>
            <a:off x="4667" y="2327"/>
            <a:ext cx="824" cy="1334"/>
          </p:xfrm>
          <a:graphic>
            <a:graphicData uri="http://schemas.openxmlformats.org/presentationml/2006/ole">
              <mc:AlternateContent xmlns:mc="http://schemas.openxmlformats.org/markup-compatibility/2006">
                <mc:Choice xmlns:v="urn:schemas-microsoft-com:vml" Requires="v">
                  <p:oleObj spid="_x0000_s9227" r:id="rId5" imgW="523240" imgH="847090" progId="Equation.KSEE3">
                    <p:embed/>
                  </p:oleObj>
                </mc:Choice>
                <mc:Fallback>
                  <p:oleObj r:id="rId5" imgW="523240" imgH="847090" progId="Equation.KSEE3">
                    <p:embed/>
                    <p:pic>
                      <p:nvPicPr>
                        <p:cNvPr id="0" name="图片 18"/>
                        <p:cNvPicPr/>
                        <p:nvPr/>
                      </p:nvPicPr>
                      <p:blipFill>
                        <a:blip r:embed="rId6"/>
                        <a:stretch>
                          <a:fillRect/>
                        </a:stretch>
                      </p:blipFill>
                      <p:spPr>
                        <a:xfrm>
                          <a:off x="4667" y="2327"/>
                          <a:ext cx="824" cy="1334"/>
                        </a:xfrm>
                        <a:prstGeom prst="rect">
                          <a:avLst/>
                        </a:prstGeom>
                      </p:spPr>
                    </p:pic>
                  </p:oleObj>
                </mc:Fallback>
              </mc:AlternateContent>
            </a:graphicData>
          </a:graphic>
        </p:graphicFrame>
        <p:graphicFrame>
          <p:nvGraphicFramePr>
            <p:cNvPr id="20" name="对象 19"/>
            <p:cNvGraphicFramePr/>
            <p:nvPr/>
          </p:nvGraphicFramePr>
          <p:xfrm>
            <a:off x="7134" y="2328"/>
            <a:ext cx="560" cy="1333"/>
          </p:xfrm>
          <a:graphic>
            <a:graphicData uri="http://schemas.openxmlformats.org/presentationml/2006/ole">
              <mc:AlternateContent xmlns:mc="http://schemas.openxmlformats.org/markup-compatibility/2006">
                <mc:Choice xmlns:v="urn:schemas-microsoft-com:vml" Requires="v">
                  <p:oleObj spid="_x0000_s9228" r:id="rId7" imgW="394970" imgH="869315" progId="Equation.KSEE3">
                    <p:embed/>
                  </p:oleObj>
                </mc:Choice>
                <mc:Fallback>
                  <p:oleObj r:id="rId7" imgW="394970" imgH="869315" progId="Equation.KSEE3">
                    <p:embed/>
                    <p:pic>
                      <p:nvPicPr>
                        <p:cNvPr id="0" name="图片 20"/>
                        <p:cNvPicPr/>
                        <p:nvPr/>
                      </p:nvPicPr>
                      <p:blipFill>
                        <a:blip r:embed="rId8"/>
                        <a:stretch>
                          <a:fillRect/>
                        </a:stretch>
                      </p:blipFill>
                      <p:spPr>
                        <a:xfrm>
                          <a:off x="7134" y="2328"/>
                          <a:ext cx="560" cy="1333"/>
                        </a:xfrm>
                        <a:prstGeom prst="rect">
                          <a:avLst/>
                        </a:prstGeom>
                      </p:spPr>
                    </p:pic>
                  </p:oleObj>
                </mc:Fallback>
              </mc:AlternateContent>
            </a:graphicData>
          </a:graphic>
        </p:graphicFrame>
        <p:sp>
          <p:nvSpPr>
            <p:cNvPr id="22" name="文本框 21"/>
            <p:cNvSpPr txBox="1"/>
            <p:nvPr/>
          </p:nvSpPr>
          <p:spPr>
            <a:xfrm>
              <a:off x="10841" y="2632"/>
              <a:ext cx="2941" cy="677"/>
            </a:xfrm>
            <a:prstGeom prst="rect">
              <a:avLst/>
            </a:prstGeom>
            <a:noFill/>
          </p:spPr>
          <p:txBody>
            <a:bodyPr wrap="square" rtlCol="0">
              <a:spAutoFit/>
            </a:bodyPr>
            <a:lstStyle/>
            <a:p>
              <a:r>
                <a:rPr lang="en-US" altLang="zh-CN" sz="2200">
                  <a:latin typeface="微软雅黑" panose="020B0503020204020204" charset="-122"/>
                  <a:ea typeface="微软雅黑" panose="020B0503020204020204" charset="-122"/>
                </a:rPr>
                <a:t>0             0</a:t>
              </a:r>
            </a:p>
          </p:txBody>
        </p:sp>
      </p:grpSp>
      <p:grpSp>
        <p:nvGrpSpPr>
          <p:cNvPr id="17" name="组合 16"/>
          <p:cNvGrpSpPr/>
          <p:nvPr/>
        </p:nvGrpSpPr>
        <p:grpSpPr>
          <a:xfrm>
            <a:off x="3067050" y="2809240"/>
            <a:ext cx="5462905" cy="885190"/>
            <a:chOff x="4830" y="3696"/>
            <a:chExt cx="8603" cy="1394"/>
          </a:xfrm>
        </p:grpSpPr>
        <p:graphicFrame>
          <p:nvGraphicFramePr>
            <p:cNvPr id="24" name="对象 23"/>
            <p:cNvGraphicFramePr/>
            <p:nvPr/>
          </p:nvGraphicFramePr>
          <p:xfrm>
            <a:off x="4830" y="3696"/>
            <a:ext cx="497" cy="1394"/>
          </p:xfrm>
          <a:graphic>
            <a:graphicData uri="http://schemas.openxmlformats.org/presentationml/2006/ole">
              <mc:AlternateContent xmlns:mc="http://schemas.openxmlformats.org/markup-compatibility/2006">
                <mc:Choice xmlns:v="urn:schemas-microsoft-com:vml" Requires="v">
                  <p:oleObj spid="_x0000_s9229" r:id="rId9" imgW="350520" imgH="979170" progId="Equation.KSEE3">
                    <p:embed/>
                  </p:oleObj>
                </mc:Choice>
                <mc:Fallback>
                  <p:oleObj r:id="rId9" imgW="350520" imgH="979170" progId="Equation.KSEE3">
                    <p:embed/>
                    <p:pic>
                      <p:nvPicPr>
                        <p:cNvPr id="0" name="图片 24"/>
                        <p:cNvPicPr/>
                        <p:nvPr/>
                      </p:nvPicPr>
                      <p:blipFill>
                        <a:blip r:embed="rId10"/>
                        <a:stretch>
                          <a:fillRect/>
                        </a:stretch>
                      </p:blipFill>
                      <p:spPr>
                        <a:xfrm>
                          <a:off x="4830" y="3696"/>
                          <a:ext cx="497" cy="1394"/>
                        </a:xfrm>
                        <a:prstGeom prst="rect">
                          <a:avLst/>
                        </a:prstGeom>
                      </p:spPr>
                    </p:pic>
                  </p:oleObj>
                </mc:Fallback>
              </mc:AlternateContent>
            </a:graphicData>
          </a:graphic>
        </p:graphicFrame>
        <p:graphicFrame>
          <p:nvGraphicFramePr>
            <p:cNvPr id="26" name="对象 25"/>
            <p:cNvGraphicFramePr/>
            <p:nvPr/>
          </p:nvGraphicFramePr>
          <p:xfrm>
            <a:off x="7166" y="3696"/>
            <a:ext cx="497" cy="1394"/>
          </p:xfrm>
          <a:graphic>
            <a:graphicData uri="http://schemas.openxmlformats.org/presentationml/2006/ole">
              <mc:AlternateContent xmlns:mc="http://schemas.openxmlformats.org/markup-compatibility/2006">
                <mc:Choice xmlns:v="urn:schemas-microsoft-com:vml" Requires="v">
                  <p:oleObj spid="_x0000_s9230" r:id="rId11" imgW="350520" imgH="979170" progId="Equation.KSEE3">
                    <p:embed/>
                  </p:oleObj>
                </mc:Choice>
                <mc:Fallback>
                  <p:oleObj r:id="rId11" imgW="350520" imgH="979170" progId="Equation.KSEE3">
                    <p:embed/>
                    <p:pic>
                      <p:nvPicPr>
                        <p:cNvPr id="0" name="图片 24"/>
                        <p:cNvPicPr/>
                        <p:nvPr/>
                      </p:nvPicPr>
                      <p:blipFill>
                        <a:blip r:embed="rId10"/>
                        <a:stretch>
                          <a:fillRect/>
                        </a:stretch>
                      </p:blipFill>
                      <p:spPr>
                        <a:xfrm>
                          <a:off x="7166" y="3696"/>
                          <a:ext cx="497" cy="1394"/>
                        </a:xfrm>
                        <a:prstGeom prst="rect">
                          <a:avLst/>
                        </a:prstGeom>
                      </p:spPr>
                    </p:pic>
                  </p:oleObj>
                </mc:Fallback>
              </mc:AlternateContent>
            </a:graphicData>
          </a:graphic>
        </p:graphicFrame>
        <p:graphicFrame>
          <p:nvGraphicFramePr>
            <p:cNvPr id="28" name="对象 27"/>
            <p:cNvGraphicFramePr/>
            <p:nvPr/>
          </p:nvGraphicFramePr>
          <p:xfrm>
            <a:off x="10948" y="3729"/>
            <a:ext cx="401" cy="1217"/>
          </p:xfrm>
          <a:graphic>
            <a:graphicData uri="http://schemas.openxmlformats.org/presentationml/2006/ole">
              <mc:AlternateContent xmlns:mc="http://schemas.openxmlformats.org/markup-compatibility/2006">
                <mc:Choice xmlns:v="urn:schemas-microsoft-com:vml" Requires="v">
                  <p:oleObj spid="_x0000_s9231" r:id="rId12" imgW="165100" imgH="419100" progId="Equation.KSEE3">
                    <p:embed/>
                  </p:oleObj>
                </mc:Choice>
                <mc:Fallback>
                  <p:oleObj r:id="rId12" imgW="165100" imgH="419100" progId="Equation.KSEE3">
                    <p:embed/>
                    <p:pic>
                      <p:nvPicPr>
                        <p:cNvPr id="0" name="图片 24"/>
                        <p:cNvPicPr/>
                        <p:nvPr/>
                      </p:nvPicPr>
                      <p:blipFill>
                        <a:blip r:embed="rId13"/>
                        <a:stretch>
                          <a:fillRect/>
                        </a:stretch>
                      </p:blipFill>
                      <p:spPr>
                        <a:xfrm>
                          <a:off x="10948" y="3729"/>
                          <a:ext cx="401" cy="1217"/>
                        </a:xfrm>
                        <a:prstGeom prst="rect">
                          <a:avLst/>
                        </a:prstGeom>
                      </p:spPr>
                    </p:pic>
                  </p:oleObj>
                </mc:Fallback>
              </mc:AlternateContent>
            </a:graphicData>
          </a:graphic>
        </p:graphicFrame>
        <p:graphicFrame>
          <p:nvGraphicFramePr>
            <p:cNvPr id="30" name="对象 29"/>
            <p:cNvGraphicFramePr/>
            <p:nvPr/>
          </p:nvGraphicFramePr>
          <p:xfrm>
            <a:off x="13027" y="3696"/>
            <a:ext cx="406" cy="1360"/>
          </p:xfrm>
          <a:graphic>
            <a:graphicData uri="http://schemas.openxmlformats.org/presentationml/2006/ole">
              <mc:AlternateContent xmlns:mc="http://schemas.openxmlformats.org/markup-compatibility/2006">
                <mc:Choice xmlns:v="urn:schemas-microsoft-com:vml" Requires="v">
                  <p:oleObj spid="_x0000_s9232" r:id="rId14" imgW="350520" imgH="979170" progId="Equation.KSEE3">
                    <p:embed/>
                  </p:oleObj>
                </mc:Choice>
                <mc:Fallback>
                  <p:oleObj r:id="rId14" imgW="350520" imgH="979170" progId="Equation.KSEE3">
                    <p:embed/>
                    <p:pic>
                      <p:nvPicPr>
                        <p:cNvPr id="0" name="图片 24"/>
                        <p:cNvPicPr/>
                        <p:nvPr/>
                      </p:nvPicPr>
                      <p:blipFill>
                        <a:blip r:embed="rId10"/>
                        <a:stretch>
                          <a:fillRect/>
                        </a:stretch>
                      </p:blipFill>
                      <p:spPr>
                        <a:xfrm>
                          <a:off x="13027" y="3696"/>
                          <a:ext cx="406" cy="1360"/>
                        </a:xfrm>
                        <a:prstGeom prst="rect">
                          <a:avLst/>
                        </a:prstGeom>
                      </p:spPr>
                    </p:pic>
                  </p:oleObj>
                </mc:Fallback>
              </mc:AlternateContent>
            </a:graphicData>
          </a:graphic>
        </p:graphicFrame>
      </p:grpSp>
      <p:grpSp>
        <p:nvGrpSpPr>
          <p:cNvPr id="18" name="组合 17"/>
          <p:cNvGrpSpPr/>
          <p:nvPr/>
        </p:nvGrpSpPr>
        <p:grpSpPr>
          <a:xfrm>
            <a:off x="2741930" y="3672840"/>
            <a:ext cx="5788025" cy="915670"/>
            <a:chOff x="4318" y="5056"/>
            <a:chExt cx="9115" cy="1442"/>
          </a:xfrm>
        </p:grpSpPr>
        <p:graphicFrame>
          <p:nvGraphicFramePr>
            <p:cNvPr id="32" name="对象 31"/>
            <p:cNvGraphicFramePr/>
            <p:nvPr/>
          </p:nvGraphicFramePr>
          <p:xfrm>
            <a:off x="4318" y="5262"/>
            <a:ext cx="1744" cy="1236"/>
          </p:xfrm>
          <a:graphic>
            <a:graphicData uri="http://schemas.openxmlformats.org/presentationml/2006/ole">
              <mc:AlternateContent xmlns:mc="http://schemas.openxmlformats.org/markup-compatibility/2006">
                <mc:Choice xmlns:v="urn:schemas-microsoft-com:vml" Requires="v">
                  <p:oleObj spid="_x0000_s9233" r:id="rId15" imgW="891540" imgH="831215" progId="Equation.KSEE3">
                    <p:embed/>
                  </p:oleObj>
                </mc:Choice>
                <mc:Fallback>
                  <p:oleObj r:id="rId15" imgW="891540" imgH="831215" progId="Equation.KSEE3">
                    <p:embed/>
                    <p:pic>
                      <p:nvPicPr>
                        <p:cNvPr id="0" name="图片 32"/>
                        <p:cNvPicPr/>
                        <p:nvPr/>
                      </p:nvPicPr>
                      <p:blipFill>
                        <a:blip r:embed="rId16"/>
                        <a:stretch>
                          <a:fillRect/>
                        </a:stretch>
                      </p:blipFill>
                      <p:spPr>
                        <a:xfrm>
                          <a:off x="4318" y="5262"/>
                          <a:ext cx="1744" cy="1236"/>
                        </a:xfrm>
                        <a:prstGeom prst="rect">
                          <a:avLst/>
                        </a:prstGeom>
                      </p:spPr>
                    </p:pic>
                  </p:oleObj>
                </mc:Fallback>
              </mc:AlternateContent>
            </a:graphicData>
          </a:graphic>
        </p:graphicFrame>
        <p:graphicFrame>
          <p:nvGraphicFramePr>
            <p:cNvPr id="34" name="对象 33"/>
            <p:cNvGraphicFramePr/>
            <p:nvPr/>
          </p:nvGraphicFramePr>
          <p:xfrm>
            <a:off x="6875" y="5275"/>
            <a:ext cx="1155" cy="1219"/>
          </p:xfrm>
          <a:graphic>
            <a:graphicData uri="http://schemas.openxmlformats.org/presentationml/2006/ole">
              <mc:AlternateContent xmlns:mc="http://schemas.openxmlformats.org/markup-compatibility/2006">
                <mc:Choice xmlns:v="urn:schemas-microsoft-com:vml" Requires="v">
                  <p:oleObj spid="_x0000_s9234" r:id="rId17" imgW="695960" imgH="737870" progId="Equation.KSEE3">
                    <p:embed/>
                  </p:oleObj>
                </mc:Choice>
                <mc:Fallback>
                  <p:oleObj r:id="rId17" imgW="695960" imgH="737870" progId="Equation.KSEE3">
                    <p:embed/>
                    <p:pic>
                      <p:nvPicPr>
                        <p:cNvPr id="0" name="图片 34"/>
                        <p:cNvPicPr/>
                        <p:nvPr/>
                      </p:nvPicPr>
                      <p:blipFill>
                        <a:blip r:embed="rId18"/>
                        <a:stretch>
                          <a:fillRect/>
                        </a:stretch>
                      </p:blipFill>
                      <p:spPr>
                        <a:xfrm>
                          <a:off x="6875" y="5275"/>
                          <a:ext cx="1155" cy="1219"/>
                        </a:xfrm>
                        <a:prstGeom prst="rect">
                          <a:avLst/>
                        </a:prstGeom>
                      </p:spPr>
                    </p:pic>
                  </p:oleObj>
                </mc:Fallback>
              </mc:AlternateContent>
            </a:graphicData>
          </a:graphic>
        </p:graphicFrame>
        <p:graphicFrame>
          <p:nvGraphicFramePr>
            <p:cNvPr id="36" name="对象 35"/>
            <p:cNvGraphicFramePr/>
            <p:nvPr/>
          </p:nvGraphicFramePr>
          <p:xfrm>
            <a:off x="10841" y="5056"/>
            <a:ext cx="406" cy="1360"/>
          </p:xfrm>
          <a:graphic>
            <a:graphicData uri="http://schemas.openxmlformats.org/presentationml/2006/ole">
              <mc:AlternateContent xmlns:mc="http://schemas.openxmlformats.org/markup-compatibility/2006">
                <mc:Choice xmlns:v="urn:schemas-microsoft-com:vml" Requires="v">
                  <p:oleObj spid="_x0000_s9235" r:id="rId19" imgW="350520" imgH="979170" progId="Equation.KSEE3">
                    <p:embed/>
                  </p:oleObj>
                </mc:Choice>
                <mc:Fallback>
                  <p:oleObj r:id="rId19" imgW="350520" imgH="979170" progId="Equation.KSEE3">
                    <p:embed/>
                    <p:pic>
                      <p:nvPicPr>
                        <p:cNvPr id="0" name="图片 24"/>
                        <p:cNvPicPr/>
                        <p:nvPr/>
                      </p:nvPicPr>
                      <p:blipFill>
                        <a:blip r:embed="rId10"/>
                        <a:stretch>
                          <a:fillRect/>
                        </a:stretch>
                      </p:blipFill>
                      <p:spPr>
                        <a:xfrm>
                          <a:off x="10841" y="5056"/>
                          <a:ext cx="406" cy="1360"/>
                        </a:xfrm>
                        <a:prstGeom prst="rect">
                          <a:avLst/>
                        </a:prstGeom>
                      </p:spPr>
                    </p:pic>
                  </p:oleObj>
                </mc:Fallback>
              </mc:AlternateContent>
            </a:graphicData>
          </a:graphic>
        </p:graphicFrame>
        <p:graphicFrame>
          <p:nvGraphicFramePr>
            <p:cNvPr id="38" name="对象 37"/>
            <p:cNvGraphicFramePr/>
            <p:nvPr/>
          </p:nvGraphicFramePr>
          <p:xfrm>
            <a:off x="13027" y="5056"/>
            <a:ext cx="406" cy="1360"/>
          </p:xfrm>
          <a:graphic>
            <a:graphicData uri="http://schemas.openxmlformats.org/presentationml/2006/ole">
              <mc:AlternateContent xmlns:mc="http://schemas.openxmlformats.org/markup-compatibility/2006">
                <mc:Choice xmlns:v="urn:schemas-microsoft-com:vml" Requires="v">
                  <p:oleObj spid="_x0000_s9236" r:id="rId20" imgW="350520" imgH="979170" progId="Equation.KSEE3">
                    <p:embed/>
                  </p:oleObj>
                </mc:Choice>
                <mc:Fallback>
                  <p:oleObj r:id="rId20" imgW="350520" imgH="979170" progId="Equation.KSEE3">
                    <p:embed/>
                    <p:pic>
                      <p:nvPicPr>
                        <p:cNvPr id="0" name="图片 24"/>
                        <p:cNvPicPr/>
                        <p:nvPr/>
                      </p:nvPicPr>
                      <p:blipFill>
                        <a:blip r:embed="rId10"/>
                        <a:stretch>
                          <a:fillRect/>
                        </a:stretch>
                      </p:blipFill>
                      <p:spPr>
                        <a:xfrm>
                          <a:off x="13027" y="5056"/>
                          <a:ext cx="406" cy="1360"/>
                        </a:xfrm>
                        <a:prstGeom prst="rect">
                          <a:avLst/>
                        </a:prstGeom>
                      </p:spPr>
                    </p:pic>
                  </p:oleObj>
                </mc:Fallback>
              </mc:AlternateContent>
            </a:graphicData>
          </a:graphic>
        </p:graphicFrame>
      </p:grpSp>
      <p:sp>
        <p:nvSpPr>
          <p:cNvPr id="14" name="流程图: 可选过程 13"/>
          <p:cNvSpPr/>
          <p:nvPr/>
        </p:nvSpPr>
        <p:spPr>
          <a:xfrm>
            <a:off x="2741930" y="2868930"/>
            <a:ext cx="6009640" cy="825500"/>
          </a:xfrm>
          <a:prstGeom prst="flowChartAlternateProcess">
            <a:avLst/>
          </a:prstGeom>
          <a:noFill/>
          <a:ln w="19050">
            <a:solidFill>
              <a:srgbClr val="C00000"/>
            </a:solidFill>
            <a:prstDash val="dash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微软雅黑" panose="020B0503020204020204" charset="-122"/>
              <a:ea typeface="微软雅黑" panose="020B0503020204020204" charset="-122"/>
            </a:endParaRPr>
          </a:p>
        </p:txBody>
      </p:sp>
      <p:sp>
        <p:nvSpPr>
          <p:cNvPr id="2" name="文本框 1"/>
          <p:cNvSpPr txBox="1"/>
          <p:nvPr/>
        </p:nvSpPr>
        <p:spPr>
          <a:xfrm>
            <a:off x="177165" y="148590"/>
            <a:ext cx="5066665"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任务三：</a:t>
            </a:r>
            <a:r>
              <a:rPr lang="zh-CN" altLang="en-US" dirty="0" smtClean="0">
                <a:solidFill>
                  <a:srgbClr val="002060"/>
                </a:solidFill>
                <a:latin typeface="+mn-ea"/>
                <a:ea typeface="+mn-ea"/>
                <a:cs typeface="Times New Roman" panose="02020603050405020304" charset="0"/>
                <a:sym typeface="+mn-ea"/>
              </a:rPr>
              <a:t>利用</a:t>
            </a:r>
            <a:r>
              <a:rPr lang="zh-CN" altLang="en-US" baseline="-25000" dirty="0" smtClean="0">
                <a:solidFill>
                  <a:srgbClr val="002060"/>
                </a:solidFill>
                <a:latin typeface="+mn-ea"/>
                <a:ea typeface="+mn-ea"/>
                <a:cs typeface="Times New Roman" panose="02020603050405020304" charset="0"/>
                <a:sym typeface="+mn-ea"/>
              </a:rPr>
              <a:t> </a:t>
            </a:r>
            <a:r>
              <a:rPr lang="en-US" altLang="zh-CN" dirty="0" smtClean="0">
                <a:solidFill>
                  <a:srgbClr val="002060"/>
                </a:solidFill>
                <a:latin typeface="+mn-ea"/>
                <a:ea typeface="+mn-ea"/>
                <a:cs typeface="Times New Roman" panose="02020603050405020304" charset="0"/>
                <a:sym typeface="+mn-ea"/>
              </a:rPr>
              <a:t>K</a:t>
            </a:r>
            <a:r>
              <a:rPr lang="en-US" altLang="zh-CN" baseline="-25000" dirty="0" smtClean="0">
                <a:solidFill>
                  <a:srgbClr val="002060"/>
                </a:solidFill>
                <a:latin typeface="+mn-ea"/>
                <a:ea typeface="+mn-ea"/>
                <a:cs typeface="Times New Roman" panose="02020603050405020304" charset="0"/>
                <a:sym typeface="+mn-ea"/>
              </a:rPr>
              <a:t> </a:t>
            </a:r>
            <a:r>
              <a:rPr lang="zh-CN" altLang="en-US" dirty="0" smtClean="0">
                <a:solidFill>
                  <a:srgbClr val="002060"/>
                </a:solidFill>
                <a:latin typeface="+mn-ea"/>
                <a:ea typeface="+mn-ea"/>
                <a:cs typeface="Times New Roman" panose="02020603050405020304" charset="0"/>
                <a:sym typeface="+mn-ea"/>
              </a:rPr>
              <a:t>可计算平衡转化率（</a:t>
            </a:r>
            <a:r>
              <a:rPr lang="en-US" altLang="zh-CN" dirty="0" smtClean="0">
                <a:solidFill>
                  <a:srgbClr val="002060"/>
                </a:solidFill>
                <a:latin typeface="+mn-ea"/>
                <a:ea typeface="+mn-ea"/>
                <a:sym typeface="+mn-ea"/>
              </a:rPr>
              <a:t>α</a:t>
            </a:r>
            <a:r>
              <a:rPr lang="zh-CN" altLang="en-US" dirty="0" smtClean="0">
                <a:solidFill>
                  <a:srgbClr val="002060"/>
                </a:solidFill>
                <a:latin typeface="+mn-ea"/>
                <a:ea typeface="+mn-ea"/>
                <a:cs typeface="Times New Roman" panose="02020603050405020304" charset="0"/>
                <a:sym typeface="+mn-ea"/>
              </a:rPr>
              <a:t>）</a:t>
            </a:r>
            <a:endParaRPr lang="zh-CN" altLang="en-US" dirty="0" smtClean="0">
              <a:solidFill>
                <a:srgbClr val="002060"/>
              </a:solidFill>
              <a:effectLst>
                <a:innerShdw blurRad="63500" dist="50800" dir="13500000">
                  <a:srgbClr val="000000">
                    <a:alpha val="50000"/>
                  </a:srgbClr>
                </a:innerShdw>
              </a:effectLst>
              <a:latin typeface="+mn-ea"/>
              <a:ea typeface="+mn-ea"/>
              <a:cs typeface="Times New Roman" panose="02020603050405020304" charset="0"/>
              <a:sym typeface="+mn-ea"/>
            </a:endParaRPr>
          </a:p>
        </p:txBody>
      </p:sp>
      <p:grpSp>
        <p:nvGrpSpPr>
          <p:cNvPr id="9" name="组合 8"/>
          <p:cNvGrpSpPr/>
          <p:nvPr/>
        </p:nvGrpSpPr>
        <p:grpSpPr>
          <a:xfrm>
            <a:off x="5596741" y="1519459"/>
            <a:ext cx="614958" cy="267844"/>
            <a:chOff x="19176601" y="6014411"/>
            <a:chExt cx="1084022" cy="517209"/>
          </a:xfrm>
        </p:grpSpPr>
        <p:cxnSp>
          <p:nvCxnSpPr>
            <p:cNvPr id="11" name="直接连接符 1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12" name="直接连接符 1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13" name="直接连接符 12"/>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71575" y="819785"/>
            <a:ext cx="6702425" cy="232029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对象 11"/>
          <p:cNvGraphicFramePr/>
          <p:nvPr/>
        </p:nvGraphicFramePr>
        <p:xfrm>
          <a:off x="1369060" y="1578610"/>
          <a:ext cx="2404110" cy="671830"/>
        </p:xfrm>
        <a:graphic>
          <a:graphicData uri="http://schemas.openxmlformats.org/presentationml/2006/ole">
            <mc:AlternateContent xmlns:mc="http://schemas.openxmlformats.org/markup-compatibility/2006">
              <mc:Choice xmlns:v="urn:schemas-microsoft-com:vml" Requires="v">
                <p:oleObj spid="_x0000_s10246" r:id="rId5" imgW="2926080" imgH="859790" progId="Equation.KSEE3">
                  <p:embed/>
                </p:oleObj>
              </mc:Choice>
              <mc:Fallback>
                <p:oleObj r:id="rId5" imgW="2926080" imgH="859790" progId="Equation.KSEE3">
                  <p:embed/>
                  <p:pic>
                    <p:nvPicPr>
                      <p:cNvPr id="0" name="图片 12"/>
                      <p:cNvPicPr/>
                      <p:nvPr/>
                    </p:nvPicPr>
                    <p:blipFill>
                      <a:blip r:embed="rId6"/>
                      <a:stretch>
                        <a:fillRect/>
                      </a:stretch>
                    </p:blipFill>
                    <p:spPr>
                      <a:xfrm>
                        <a:off x="1369060" y="1578610"/>
                        <a:ext cx="2404110" cy="671830"/>
                      </a:xfrm>
                      <a:prstGeom prst="rect">
                        <a:avLst/>
                      </a:prstGeom>
                    </p:spPr>
                  </p:pic>
                </p:oleObj>
              </mc:Fallback>
            </mc:AlternateContent>
          </a:graphicData>
        </a:graphic>
      </p:graphicFrame>
      <p:grpSp>
        <p:nvGrpSpPr>
          <p:cNvPr id="44" name="组合 43"/>
          <p:cNvGrpSpPr/>
          <p:nvPr/>
        </p:nvGrpSpPr>
        <p:grpSpPr>
          <a:xfrm>
            <a:off x="3757930" y="1163955"/>
            <a:ext cx="3047365" cy="1482725"/>
            <a:chOff x="6808" y="4574"/>
            <a:chExt cx="4799" cy="2335"/>
          </a:xfrm>
        </p:grpSpPr>
        <p:graphicFrame>
          <p:nvGraphicFramePr>
            <p:cNvPr id="14" name="对象 13"/>
            <p:cNvGraphicFramePr/>
            <p:nvPr/>
          </p:nvGraphicFramePr>
          <p:xfrm>
            <a:off x="7829" y="4574"/>
            <a:ext cx="876" cy="1185"/>
          </p:xfrm>
          <a:graphic>
            <a:graphicData uri="http://schemas.openxmlformats.org/presentationml/2006/ole">
              <mc:AlternateContent xmlns:mc="http://schemas.openxmlformats.org/markup-compatibility/2006">
                <mc:Choice xmlns:v="urn:schemas-microsoft-com:vml" Requires="v">
                  <p:oleObj spid="_x0000_s10247" r:id="rId7" imgW="560705" imgH="749935" progId="Equation.KSEE3">
                    <p:embed/>
                  </p:oleObj>
                </mc:Choice>
                <mc:Fallback>
                  <p:oleObj r:id="rId7" imgW="560705" imgH="749935" progId="Equation.KSEE3">
                    <p:embed/>
                    <p:pic>
                      <p:nvPicPr>
                        <p:cNvPr id="0" name="图片 22"/>
                        <p:cNvPicPr/>
                        <p:nvPr/>
                      </p:nvPicPr>
                      <p:blipFill>
                        <a:blip r:embed="rId8"/>
                        <a:stretch>
                          <a:fillRect/>
                        </a:stretch>
                      </p:blipFill>
                      <p:spPr>
                        <a:xfrm>
                          <a:off x="7829" y="4574"/>
                          <a:ext cx="876" cy="1185"/>
                        </a:xfrm>
                        <a:prstGeom prst="rect">
                          <a:avLst/>
                        </a:prstGeom>
                      </p:spPr>
                    </p:pic>
                  </p:oleObj>
                </mc:Fallback>
              </mc:AlternateContent>
            </a:graphicData>
          </a:graphic>
        </p:graphicFrame>
        <p:graphicFrame>
          <p:nvGraphicFramePr>
            <p:cNvPr id="40" name="对象 39"/>
            <p:cNvGraphicFramePr/>
            <p:nvPr/>
          </p:nvGraphicFramePr>
          <p:xfrm>
            <a:off x="6808" y="5917"/>
            <a:ext cx="2845" cy="993"/>
          </p:xfrm>
          <a:graphic>
            <a:graphicData uri="http://schemas.openxmlformats.org/presentationml/2006/ole">
              <mc:AlternateContent xmlns:mc="http://schemas.openxmlformats.org/markup-compatibility/2006">
                <mc:Choice xmlns:v="urn:schemas-microsoft-com:vml" Requires="v">
                  <p:oleObj spid="_x0000_s10248" r:id="rId9" imgW="1628140" imgH="603250" progId="Equation.KSEE3">
                    <p:embed/>
                  </p:oleObj>
                </mc:Choice>
                <mc:Fallback>
                  <p:oleObj r:id="rId9" imgW="1628140" imgH="603250" progId="Equation.KSEE3">
                    <p:embed/>
                    <p:pic>
                      <p:nvPicPr>
                        <p:cNvPr id="0" name="图片 40"/>
                        <p:cNvPicPr/>
                        <p:nvPr/>
                      </p:nvPicPr>
                      <p:blipFill>
                        <a:blip r:embed="rId10"/>
                        <a:stretch>
                          <a:fillRect/>
                        </a:stretch>
                      </p:blipFill>
                      <p:spPr>
                        <a:xfrm>
                          <a:off x="6808" y="5917"/>
                          <a:ext cx="2845" cy="993"/>
                        </a:xfrm>
                        <a:prstGeom prst="rect">
                          <a:avLst/>
                        </a:prstGeom>
                      </p:spPr>
                    </p:pic>
                  </p:oleObj>
                </mc:Fallback>
              </mc:AlternateContent>
            </a:graphicData>
          </a:graphic>
        </p:graphicFrame>
        <p:cxnSp>
          <p:nvCxnSpPr>
            <p:cNvPr id="42" name="直接连接符 41"/>
            <p:cNvCxnSpPr/>
            <p:nvPr/>
          </p:nvCxnSpPr>
          <p:spPr>
            <a:xfrm>
              <a:off x="6959" y="5756"/>
              <a:ext cx="2694" cy="0"/>
            </a:xfrm>
            <a:prstGeom prst="line">
              <a:avLst/>
            </a:prstGeom>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9929" y="5466"/>
              <a:ext cx="1679" cy="58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 1.0</a:t>
              </a:r>
            </a:p>
          </p:txBody>
        </p:sp>
      </p:grpSp>
      <p:grpSp>
        <p:nvGrpSpPr>
          <p:cNvPr id="24" name="组合 23"/>
          <p:cNvGrpSpPr/>
          <p:nvPr/>
        </p:nvGrpSpPr>
        <p:grpSpPr>
          <a:xfrm>
            <a:off x="6738620" y="1578610"/>
            <a:ext cx="1123950" cy="681990"/>
            <a:chOff x="10612" y="4478"/>
            <a:chExt cx="1770" cy="1074"/>
          </a:xfrm>
        </p:grpSpPr>
        <p:sp>
          <p:nvSpPr>
            <p:cNvPr id="45" name="文本框 44"/>
            <p:cNvSpPr txBox="1"/>
            <p:nvPr/>
          </p:nvSpPr>
          <p:spPr>
            <a:xfrm>
              <a:off x="10612" y="4717"/>
              <a:ext cx="1771" cy="58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x = </a:t>
              </a:r>
            </a:p>
          </p:txBody>
        </p:sp>
        <p:graphicFrame>
          <p:nvGraphicFramePr>
            <p:cNvPr id="10" name="对象 9"/>
            <p:cNvGraphicFramePr/>
            <p:nvPr/>
          </p:nvGraphicFramePr>
          <p:xfrm>
            <a:off x="11213" y="4478"/>
            <a:ext cx="679" cy="1075"/>
          </p:xfrm>
          <a:graphic>
            <a:graphicData uri="http://schemas.openxmlformats.org/presentationml/2006/ole">
              <mc:AlternateContent xmlns:mc="http://schemas.openxmlformats.org/markup-compatibility/2006">
                <mc:Choice xmlns:v="urn:schemas-microsoft-com:vml" Requires="v">
                  <p:oleObj spid="_x0000_s10249" r:id="rId11" imgW="302260" imgH="568325" progId="Equation.KSEE3">
                    <p:embed/>
                  </p:oleObj>
                </mc:Choice>
                <mc:Fallback>
                  <p:oleObj r:id="rId11" imgW="302260" imgH="568325" progId="Equation.KSEE3">
                    <p:embed/>
                    <p:pic>
                      <p:nvPicPr>
                        <p:cNvPr id="0" name="图片 10"/>
                        <p:cNvPicPr/>
                        <p:nvPr/>
                      </p:nvPicPr>
                      <p:blipFill>
                        <a:blip r:embed="rId12"/>
                        <a:stretch>
                          <a:fillRect/>
                        </a:stretch>
                      </p:blipFill>
                      <p:spPr>
                        <a:xfrm>
                          <a:off x="11213" y="4478"/>
                          <a:ext cx="679" cy="1075"/>
                        </a:xfrm>
                        <a:prstGeom prst="rect">
                          <a:avLst/>
                        </a:prstGeom>
                      </p:spPr>
                    </p:pic>
                  </p:oleObj>
                </mc:Fallback>
              </mc:AlternateContent>
            </a:graphicData>
          </a:graphic>
        </p:graphicFrame>
      </p:grpSp>
      <p:grpSp>
        <p:nvGrpSpPr>
          <p:cNvPr id="27" name="组合 26"/>
          <p:cNvGrpSpPr/>
          <p:nvPr/>
        </p:nvGrpSpPr>
        <p:grpSpPr>
          <a:xfrm>
            <a:off x="1369060" y="3475355"/>
            <a:ext cx="6287770" cy="952500"/>
            <a:chOff x="2249" y="6366"/>
            <a:chExt cx="9902" cy="1500"/>
          </a:xfrm>
        </p:grpSpPr>
        <p:grpSp>
          <p:nvGrpSpPr>
            <p:cNvPr id="8" name="组合 7"/>
            <p:cNvGrpSpPr/>
            <p:nvPr/>
          </p:nvGrpSpPr>
          <p:grpSpPr>
            <a:xfrm>
              <a:off x="2249" y="6366"/>
              <a:ext cx="9902" cy="1501"/>
              <a:chOff x="2612" y="6349"/>
              <a:chExt cx="9138" cy="1300"/>
            </a:xfrm>
          </p:grpSpPr>
          <p:grpSp>
            <p:nvGrpSpPr>
              <p:cNvPr id="6" name="组合 5"/>
              <p:cNvGrpSpPr/>
              <p:nvPr/>
            </p:nvGrpSpPr>
            <p:grpSpPr>
              <a:xfrm>
                <a:off x="2955" y="6710"/>
                <a:ext cx="8795" cy="502"/>
                <a:chOff x="386" y="6910"/>
                <a:chExt cx="8795" cy="502"/>
              </a:xfrm>
            </p:grpSpPr>
            <p:sp>
              <p:nvSpPr>
                <p:cNvPr id="46" name="文本框 45"/>
                <p:cNvSpPr txBox="1"/>
                <p:nvPr/>
              </p:nvSpPr>
              <p:spPr>
                <a:xfrm>
                  <a:off x="386" y="6910"/>
                  <a:ext cx="4949" cy="502"/>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CO </a:t>
                  </a:r>
                  <a:r>
                    <a:rPr lang="zh-CN" altLang="en-US">
                      <a:latin typeface="Times New Roman" panose="02020603050405020304" charset="0"/>
                      <a:cs typeface="Times New Roman" panose="02020603050405020304" charset="0"/>
                    </a:rPr>
                    <a:t>转化为 </a:t>
                  </a:r>
                  <a:r>
                    <a:rPr lang="en-US" altLang="zh-CN">
                      <a:latin typeface="Times New Roman" panose="02020603050405020304" charset="0"/>
                      <a:cs typeface="Times New Roman" panose="02020603050405020304" charset="0"/>
                    </a:rPr>
                    <a:t>CO</a:t>
                  </a:r>
                  <a:r>
                    <a:rPr lang="en-US" altLang="zh-CN" baseline="-25000">
                      <a:latin typeface="Times New Roman" panose="02020603050405020304" charset="0"/>
                      <a:cs typeface="Times New Roman" panose="02020603050405020304" charset="0"/>
                    </a:rPr>
                    <a:t>2 </a:t>
                  </a:r>
                  <a:r>
                    <a:rPr lang="zh-CN" altLang="en-US">
                      <a:latin typeface="Times New Roman" panose="02020603050405020304" charset="0"/>
                      <a:cs typeface="Times New Roman" panose="02020603050405020304" charset="0"/>
                    </a:rPr>
                    <a:t>的转化率为</a:t>
                  </a:r>
                  <a:r>
                    <a:rPr lang="en-US" altLang="zh-CN">
                      <a:latin typeface="Times New Roman" panose="02020603050405020304" charset="0"/>
                      <a:cs typeface="Times New Roman" panose="02020603050405020304" charset="0"/>
                    </a:rPr>
                    <a:t> = </a:t>
                  </a:r>
                </a:p>
              </p:txBody>
            </p:sp>
            <p:sp>
              <p:nvSpPr>
                <p:cNvPr id="4" name="文本框 3"/>
                <p:cNvSpPr txBox="1"/>
                <p:nvPr/>
              </p:nvSpPr>
              <p:spPr>
                <a:xfrm>
                  <a:off x="6517" y="6910"/>
                  <a:ext cx="2664" cy="502"/>
                </a:xfrm>
                <a:prstGeom prst="rect">
                  <a:avLst/>
                </a:prstGeom>
                <a:noFill/>
              </p:spPr>
              <p:txBody>
                <a:bodyPr wrap="square" rtlCol="0">
                  <a:spAutoFit/>
                </a:bodyPr>
                <a:lstStyle/>
                <a:p>
                  <a:r>
                    <a:rPr lang="zh-CN" altLang="en-US">
                      <a:latin typeface="Times New Roman" panose="02020603050405020304" charset="0"/>
                      <a:cs typeface="Times New Roman" panose="02020603050405020304" charset="0"/>
                    </a:rPr>
                    <a:t>×</a:t>
                  </a:r>
                  <a:r>
                    <a:rPr lang="en-US" altLang="zh-CN">
                      <a:latin typeface="Times New Roman" panose="02020603050405020304" charset="0"/>
                      <a:cs typeface="Times New Roman" panose="02020603050405020304" charset="0"/>
                    </a:rPr>
                    <a:t>100% = 83%</a:t>
                  </a:r>
                </a:p>
              </p:txBody>
            </p:sp>
          </p:grpSp>
          <p:sp>
            <p:nvSpPr>
              <p:cNvPr id="7" name="流程图: 可选过程 6"/>
              <p:cNvSpPr/>
              <p:nvPr/>
            </p:nvSpPr>
            <p:spPr>
              <a:xfrm>
                <a:off x="2612" y="6349"/>
                <a:ext cx="8900" cy="1300"/>
              </a:xfrm>
              <a:prstGeom prst="flowChartAlternateProcess">
                <a:avLst/>
              </a:prstGeom>
              <a:noFill/>
              <a:ln w="19050">
                <a:solidFill>
                  <a:srgbClr val="C00000"/>
                </a:solidFill>
                <a:prstDash val="dash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5" name="对象 24"/>
            <p:cNvGraphicFramePr/>
            <p:nvPr/>
          </p:nvGraphicFramePr>
          <p:xfrm>
            <a:off x="7446" y="6430"/>
            <a:ext cx="1818" cy="1373"/>
          </p:xfrm>
          <a:graphic>
            <a:graphicData uri="http://schemas.openxmlformats.org/presentationml/2006/ole">
              <mc:AlternateContent xmlns:mc="http://schemas.openxmlformats.org/markup-compatibility/2006">
                <mc:Choice xmlns:v="urn:schemas-microsoft-com:vml" Requires="v">
                  <p:oleObj spid="_x0000_s10250" r:id="rId13" imgW="1066165" imgH="906780" progId="Equation.KSEE3">
                    <p:embed/>
                  </p:oleObj>
                </mc:Choice>
                <mc:Fallback>
                  <p:oleObj r:id="rId13" imgW="1066165" imgH="906780" progId="Equation.KSEE3">
                    <p:embed/>
                    <p:pic>
                      <p:nvPicPr>
                        <p:cNvPr id="0" name="图片 25"/>
                        <p:cNvPicPr/>
                        <p:nvPr/>
                      </p:nvPicPr>
                      <p:blipFill>
                        <a:blip r:embed="rId14"/>
                        <a:stretch>
                          <a:fillRect/>
                        </a:stretch>
                      </p:blipFill>
                      <p:spPr>
                        <a:xfrm>
                          <a:off x="7446" y="6430"/>
                          <a:ext cx="1818" cy="1373"/>
                        </a:xfrm>
                        <a:prstGeom prst="rect">
                          <a:avLst/>
                        </a:prstGeom>
                      </p:spPr>
                    </p:pic>
                  </p:oleObj>
                </mc:Fallback>
              </mc:AlternateContent>
            </a:graphicData>
          </a:graphic>
        </p:graphicFrame>
      </p:grpSp>
      <p:sp>
        <p:nvSpPr>
          <p:cNvPr id="2" name="文本框 1"/>
          <p:cNvSpPr txBox="1"/>
          <p:nvPr/>
        </p:nvSpPr>
        <p:spPr>
          <a:xfrm>
            <a:off x="177165" y="148590"/>
            <a:ext cx="5066665"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任务三：</a:t>
            </a:r>
            <a:r>
              <a:rPr lang="zh-CN" altLang="en-US" dirty="0" smtClean="0">
                <a:solidFill>
                  <a:srgbClr val="002060"/>
                </a:solidFill>
                <a:latin typeface="+mn-ea"/>
                <a:ea typeface="+mn-ea"/>
                <a:cs typeface="Times New Roman" panose="02020603050405020304" charset="0"/>
                <a:sym typeface="+mn-ea"/>
              </a:rPr>
              <a:t>利用</a:t>
            </a:r>
            <a:r>
              <a:rPr lang="zh-CN" altLang="en-US" baseline="-25000" dirty="0" smtClean="0">
                <a:solidFill>
                  <a:srgbClr val="002060"/>
                </a:solidFill>
                <a:latin typeface="+mn-ea"/>
                <a:ea typeface="+mn-ea"/>
                <a:cs typeface="Times New Roman" panose="02020603050405020304" charset="0"/>
                <a:sym typeface="+mn-ea"/>
              </a:rPr>
              <a:t> </a:t>
            </a:r>
            <a:r>
              <a:rPr lang="en-US" altLang="zh-CN" dirty="0" smtClean="0">
                <a:solidFill>
                  <a:srgbClr val="002060"/>
                </a:solidFill>
                <a:latin typeface="+mn-ea"/>
                <a:ea typeface="+mn-ea"/>
                <a:cs typeface="Times New Roman" panose="02020603050405020304" charset="0"/>
                <a:sym typeface="+mn-ea"/>
              </a:rPr>
              <a:t>K</a:t>
            </a:r>
            <a:r>
              <a:rPr lang="en-US" altLang="zh-CN" baseline="-25000" dirty="0" smtClean="0">
                <a:solidFill>
                  <a:srgbClr val="002060"/>
                </a:solidFill>
                <a:latin typeface="+mn-ea"/>
                <a:ea typeface="+mn-ea"/>
                <a:cs typeface="Times New Roman" panose="02020603050405020304" charset="0"/>
                <a:sym typeface="+mn-ea"/>
              </a:rPr>
              <a:t> </a:t>
            </a:r>
            <a:r>
              <a:rPr lang="zh-CN" altLang="en-US" dirty="0" smtClean="0">
                <a:solidFill>
                  <a:srgbClr val="002060"/>
                </a:solidFill>
                <a:latin typeface="+mn-ea"/>
                <a:ea typeface="+mn-ea"/>
                <a:cs typeface="Times New Roman" panose="02020603050405020304" charset="0"/>
                <a:sym typeface="+mn-ea"/>
              </a:rPr>
              <a:t>可计算平衡转化率（</a:t>
            </a:r>
            <a:r>
              <a:rPr lang="en-US" altLang="zh-CN" dirty="0" smtClean="0">
                <a:solidFill>
                  <a:srgbClr val="002060"/>
                </a:solidFill>
                <a:latin typeface="+mn-ea"/>
                <a:ea typeface="+mn-ea"/>
                <a:sym typeface="+mn-ea"/>
              </a:rPr>
              <a:t>α</a:t>
            </a:r>
            <a:r>
              <a:rPr lang="zh-CN" altLang="en-US" dirty="0" smtClean="0">
                <a:solidFill>
                  <a:srgbClr val="002060"/>
                </a:solidFill>
                <a:latin typeface="+mn-ea"/>
                <a:ea typeface="+mn-ea"/>
                <a:cs typeface="Times New Roman" panose="02020603050405020304" charset="0"/>
                <a:sym typeface="+mn-ea"/>
              </a:rPr>
              <a:t>）</a:t>
            </a:r>
            <a:endParaRPr lang="zh-CN" altLang="en-US" dirty="0" smtClean="0">
              <a:solidFill>
                <a:srgbClr val="002060"/>
              </a:solidFill>
              <a:effectLst>
                <a:innerShdw blurRad="63500" dist="50800" dir="13500000">
                  <a:srgbClr val="000000">
                    <a:alpha val="50000"/>
                  </a:srgbClr>
                </a:innerShdw>
              </a:effectLst>
              <a:latin typeface="+mn-ea"/>
              <a:ea typeface="+mn-ea"/>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5066665"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任务三：</a:t>
            </a:r>
            <a:r>
              <a:rPr lang="zh-CN" altLang="en-US" dirty="0" smtClean="0">
                <a:solidFill>
                  <a:srgbClr val="002060"/>
                </a:solidFill>
                <a:latin typeface="+mn-ea"/>
                <a:ea typeface="+mn-ea"/>
                <a:cs typeface="Times New Roman" panose="02020603050405020304" charset="0"/>
                <a:sym typeface="+mn-ea"/>
              </a:rPr>
              <a:t>利用</a:t>
            </a:r>
            <a:r>
              <a:rPr lang="zh-CN" altLang="en-US" baseline="-25000" dirty="0" smtClean="0">
                <a:solidFill>
                  <a:srgbClr val="002060"/>
                </a:solidFill>
                <a:latin typeface="+mn-ea"/>
                <a:ea typeface="+mn-ea"/>
                <a:cs typeface="Times New Roman" panose="02020603050405020304" charset="0"/>
                <a:sym typeface="+mn-ea"/>
              </a:rPr>
              <a:t> </a:t>
            </a:r>
            <a:r>
              <a:rPr lang="en-US" altLang="zh-CN" dirty="0" smtClean="0">
                <a:solidFill>
                  <a:srgbClr val="002060"/>
                </a:solidFill>
                <a:latin typeface="+mn-ea"/>
                <a:ea typeface="+mn-ea"/>
                <a:cs typeface="Times New Roman" panose="02020603050405020304" charset="0"/>
                <a:sym typeface="+mn-ea"/>
              </a:rPr>
              <a:t>K</a:t>
            </a:r>
            <a:r>
              <a:rPr lang="en-US" altLang="zh-CN" baseline="-25000" dirty="0" smtClean="0">
                <a:solidFill>
                  <a:srgbClr val="002060"/>
                </a:solidFill>
                <a:latin typeface="+mn-ea"/>
                <a:ea typeface="+mn-ea"/>
                <a:cs typeface="Times New Roman" panose="02020603050405020304" charset="0"/>
                <a:sym typeface="+mn-ea"/>
              </a:rPr>
              <a:t> </a:t>
            </a:r>
            <a:r>
              <a:rPr lang="zh-CN" altLang="en-US" dirty="0" smtClean="0">
                <a:solidFill>
                  <a:srgbClr val="002060"/>
                </a:solidFill>
                <a:latin typeface="+mn-ea"/>
                <a:ea typeface="+mn-ea"/>
                <a:cs typeface="Times New Roman" panose="02020603050405020304" charset="0"/>
                <a:sym typeface="+mn-ea"/>
              </a:rPr>
              <a:t>可计算平衡转化率（</a:t>
            </a:r>
            <a:r>
              <a:rPr lang="en-US" altLang="zh-CN" dirty="0" smtClean="0">
                <a:solidFill>
                  <a:srgbClr val="002060"/>
                </a:solidFill>
                <a:latin typeface="+mn-ea"/>
                <a:ea typeface="+mn-ea"/>
                <a:sym typeface="+mn-ea"/>
              </a:rPr>
              <a:t>α</a:t>
            </a:r>
            <a:r>
              <a:rPr lang="zh-CN" altLang="en-US" dirty="0" smtClean="0">
                <a:solidFill>
                  <a:srgbClr val="002060"/>
                </a:solidFill>
                <a:latin typeface="+mn-ea"/>
                <a:ea typeface="+mn-ea"/>
                <a:cs typeface="Times New Roman" panose="02020603050405020304" charset="0"/>
                <a:sym typeface="+mn-ea"/>
              </a:rPr>
              <a:t>）</a:t>
            </a:r>
            <a:endParaRPr lang="zh-CN" altLang="en-US" dirty="0" smtClean="0">
              <a:solidFill>
                <a:srgbClr val="002060"/>
              </a:solidFill>
              <a:effectLst>
                <a:innerShdw blurRad="63500" dist="50800" dir="13500000">
                  <a:srgbClr val="000000">
                    <a:alpha val="50000"/>
                  </a:srgbClr>
                </a:innerShdw>
              </a:effectLst>
              <a:latin typeface="+mn-ea"/>
              <a:ea typeface="+mn-ea"/>
              <a:cs typeface="Times New Roman" panose="02020603050405020304" charset="0"/>
              <a:sym typeface="+mn-ea"/>
            </a:endParaRPr>
          </a:p>
        </p:txBody>
      </p:sp>
      <p:sp>
        <p:nvSpPr>
          <p:cNvPr id="5" name="文本框 4"/>
          <p:cNvSpPr txBox="1"/>
          <p:nvPr/>
        </p:nvSpPr>
        <p:spPr>
          <a:xfrm>
            <a:off x="237490" y="650875"/>
            <a:ext cx="1236980" cy="368300"/>
          </a:xfrm>
          <a:prstGeom prst="rect">
            <a:avLst/>
          </a:prstGeom>
          <a:noFill/>
        </p:spPr>
        <p:txBody>
          <a:bodyPr wrap="square" rtlCol="0">
            <a:spAutoFit/>
          </a:bodyPr>
          <a:lstStyle/>
          <a:p>
            <a:r>
              <a:rPr lang="zh-CN" altLang="en-US"/>
              <a:t>【小结】</a:t>
            </a:r>
          </a:p>
        </p:txBody>
      </p:sp>
      <p:sp>
        <p:nvSpPr>
          <p:cNvPr id="6" name="文本框 5"/>
          <p:cNvSpPr txBox="1"/>
          <p:nvPr/>
        </p:nvSpPr>
        <p:spPr>
          <a:xfrm>
            <a:off x="2914650" y="836930"/>
            <a:ext cx="3402330" cy="429895"/>
          </a:xfrm>
          <a:prstGeom prst="rect">
            <a:avLst/>
          </a:prstGeom>
          <a:solidFill>
            <a:schemeClr val="accent6">
              <a:lumMod val="20000"/>
              <a:lumOff val="80000"/>
            </a:schemeClr>
          </a:solidFill>
        </p:spPr>
        <p:txBody>
          <a:bodyPr wrap="square" rtlCol="0">
            <a:spAutoFit/>
          </a:bodyPr>
          <a:lstStyle/>
          <a:p>
            <a:r>
              <a:rPr lang="zh-CN" altLang="en-US" sz="2200" b="1"/>
              <a:t>平衡浓度求算的一般步骤</a:t>
            </a:r>
          </a:p>
        </p:txBody>
      </p:sp>
      <p:sp>
        <p:nvSpPr>
          <p:cNvPr id="7" name="圆角矩形 6"/>
          <p:cNvSpPr/>
          <p:nvPr/>
        </p:nvSpPr>
        <p:spPr>
          <a:xfrm>
            <a:off x="4709795" y="1598930"/>
            <a:ext cx="3717925" cy="655320"/>
          </a:xfrm>
          <a:prstGeom prst="round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rgbClr val="002060"/>
                </a:solidFill>
                <a:latin typeface="Calibri" panose="020F0502020204030204" charset="0"/>
              </a:rPr>
              <a:t>①</a:t>
            </a:r>
            <a:r>
              <a:rPr lang="zh-CN" altLang="en-US">
                <a:solidFill>
                  <a:srgbClr val="002060"/>
                </a:solidFill>
              </a:rPr>
              <a:t>设反应物转化的量为</a:t>
            </a:r>
            <a:r>
              <a:rPr lang="en-US" altLang="zh-CN">
                <a:solidFill>
                  <a:srgbClr val="002060"/>
                </a:solidFill>
              </a:rPr>
              <a:t>x</a:t>
            </a:r>
          </a:p>
        </p:txBody>
      </p:sp>
      <p:sp>
        <p:nvSpPr>
          <p:cNvPr id="8" name="圆角矩形 7"/>
          <p:cNvSpPr/>
          <p:nvPr/>
        </p:nvSpPr>
        <p:spPr>
          <a:xfrm>
            <a:off x="4709795" y="2413635"/>
            <a:ext cx="4310380" cy="655320"/>
          </a:xfrm>
          <a:prstGeom prst="round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002060"/>
                </a:solidFill>
              </a:rPr>
              <a:t>②用含</a:t>
            </a:r>
            <a:r>
              <a:rPr lang="en-US" altLang="zh-CN">
                <a:solidFill>
                  <a:srgbClr val="002060"/>
                </a:solidFill>
              </a:rPr>
              <a:t>x</a:t>
            </a:r>
            <a:r>
              <a:rPr lang="zh-CN" altLang="en-US">
                <a:solidFill>
                  <a:srgbClr val="002060"/>
                </a:solidFill>
              </a:rPr>
              <a:t>的式子表示出各物质的平衡浓度</a:t>
            </a:r>
          </a:p>
        </p:txBody>
      </p:sp>
      <p:sp>
        <p:nvSpPr>
          <p:cNvPr id="9" name="圆角矩形 8"/>
          <p:cNvSpPr/>
          <p:nvPr/>
        </p:nvSpPr>
        <p:spPr>
          <a:xfrm>
            <a:off x="4709795" y="3386455"/>
            <a:ext cx="3717925" cy="655320"/>
          </a:xfrm>
          <a:prstGeom prst="round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002060"/>
                </a:solidFill>
              </a:rPr>
              <a:t>③通过平衡常数表达式列出方程式</a:t>
            </a:r>
          </a:p>
        </p:txBody>
      </p:sp>
      <p:sp>
        <p:nvSpPr>
          <p:cNvPr id="10" name="圆角矩形 9"/>
          <p:cNvSpPr/>
          <p:nvPr/>
        </p:nvSpPr>
        <p:spPr>
          <a:xfrm>
            <a:off x="4709795" y="4314825"/>
            <a:ext cx="3717925" cy="655320"/>
          </a:xfrm>
          <a:prstGeom prst="round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rgbClr val="002060"/>
                </a:solidFill>
              </a:rPr>
              <a:t>④求解所列方程式</a:t>
            </a:r>
          </a:p>
        </p:txBody>
      </p:sp>
      <p:sp>
        <p:nvSpPr>
          <p:cNvPr id="11" name="文本框 10"/>
          <p:cNvSpPr txBox="1"/>
          <p:nvPr/>
        </p:nvSpPr>
        <p:spPr>
          <a:xfrm>
            <a:off x="306705" y="1598930"/>
            <a:ext cx="4278630" cy="645160"/>
          </a:xfrm>
          <a:prstGeom prst="rect">
            <a:avLst/>
          </a:prstGeom>
          <a:solidFill>
            <a:schemeClr val="bg2">
              <a:lumMod val="90000"/>
            </a:schemeClr>
          </a:solidFill>
        </p:spPr>
        <p:txBody>
          <a:bodyPr wrap="square" rtlCol="0">
            <a:spAutoFit/>
          </a:bodyPr>
          <a:lstStyle/>
          <a:p>
            <a:r>
              <a:rPr lang="zh-CN" altLang="en-US">
                <a:solidFill>
                  <a:srgbClr val="C00000"/>
                </a:solidFill>
                <a:latin typeface="微软雅黑" panose="020B0503020204020204" charset="-122"/>
                <a:ea typeface="微软雅黑" panose="020B0503020204020204" charset="-122"/>
                <a:cs typeface="微软雅黑" panose="020B0503020204020204" charset="-122"/>
              </a:rPr>
              <a:t>解：设达到平衡时 </a:t>
            </a:r>
            <a:r>
              <a:rPr lang="en-US" altLang="zh-CN">
                <a:solidFill>
                  <a:srgbClr val="C00000"/>
                </a:solidFill>
                <a:latin typeface="微软雅黑" panose="020B0503020204020204" charset="-122"/>
                <a:ea typeface="微软雅黑" panose="020B0503020204020204" charset="-122"/>
                <a:cs typeface="微软雅黑" panose="020B0503020204020204" charset="-122"/>
              </a:rPr>
              <a:t>CO </a:t>
            </a:r>
            <a:r>
              <a:rPr lang="zh-CN" altLang="en-US">
                <a:solidFill>
                  <a:srgbClr val="C00000"/>
                </a:solidFill>
                <a:latin typeface="微软雅黑" panose="020B0503020204020204" charset="-122"/>
                <a:ea typeface="微软雅黑" panose="020B0503020204020204" charset="-122"/>
                <a:cs typeface="微软雅黑" panose="020B0503020204020204" charset="-122"/>
              </a:rPr>
              <a:t>转化为 </a:t>
            </a:r>
            <a:r>
              <a:rPr lang="en-US" altLang="zh-CN">
                <a:solidFill>
                  <a:srgbClr val="C00000"/>
                </a:solidFill>
                <a:latin typeface="微软雅黑" panose="020B0503020204020204" charset="-122"/>
                <a:ea typeface="微软雅黑" panose="020B0503020204020204" charset="-122"/>
                <a:cs typeface="微软雅黑" panose="020B0503020204020204" charset="-122"/>
              </a:rPr>
              <a:t>CO</a:t>
            </a:r>
            <a:r>
              <a:rPr lang="en-US" altLang="zh-CN" baseline="-25000">
                <a:solidFill>
                  <a:srgbClr val="C00000"/>
                </a:solidFill>
                <a:latin typeface="微软雅黑" panose="020B0503020204020204" charset="-122"/>
                <a:ea typeface="微软雅黑" panose="020B0503020204020204" charset="-122"/>
                <a:cs typeface="微软雅黑" panose="020B0503020204020204" charset="-122"/>
              </a:rPr>
              <a:t>2 </a:t>
            </a:r>
            <a:r>
              <a:rPr lang="zh-CN" altLang="en-US">
                <a:solidFill>
                  <a:srgbClr val="C00000"/>
                </a:solidFill>
                <a:latin typeface="微软雅黑" panose="020B0503020204020204" charset="-122"/>
                <a:ea typeface="微软雅黑" panose="020B0503020204020204" charset="-122"/>
                <a:cs typeface="微软雅黑" panose="020B0503020204020204" charset="-122"/>
              </a:rPr>
              <a:t>的物质的量为 </a:t>
            </a:r>
            <a:r>
              <a:rPr lang="en-US" altLang="zh-CN">
                <a:solidFill>
                  <a:srgbClr val="C00000"/>
                </a:solidFill>
                <a:latin typeface="微软雅黑" panose="020B0503020204020204" charset="-122"/>
                <a:ea typeface="微软雅黑" panose="020B0503020204020204" charset="-122"/>
                <a:cs typeface="微软雅黑" panose="020B0503020204020204" charset="-122"/>
              </a:rPr>
              <a:t>xmol</a:t>
            </a:r>
            <a:r>
              <a:rPr lang="zh-CN" altLang="en-US">
                <a:solidFill>
                  <a:srgbClr val="C00000"/>
                </a:solidFill>
                <a:latin typeface="微软雅黑" panose="020B0503020204020204" charset="-122"/>
                <a:ea typeface="微软雅黑" panose="020B0503020204020204" charset="-122"/>
                <a:cs typeface="微软雅黑" panose="020B0503020204020204" charset="-122"/>
              </a:rPr>
              <a:t>，容器的体积为 </a:t>
            </a:r>
            <a:r>
              <a:rPr lang="en-US" altLang="zh-CN">
                <a:solidFill>
                  <a:srgbClr val="C00000"/>
                </a:solidFill>
                <a:latin typeface="微软雅黑" panose="020B0503020204020204" charset="-122"/>
                <a:ea typeface="微软雅黑" panose="020B0503020204020204" charset="-122"/>
                <a:cs typeface="微软雅黑" panose="020B0503020204020204" charset="-122"/>
              </a:rPr>
              <a:t>yL</a:t>
            </a:r>
            <a:r>
              <a:rPr lang="zh-CN" altLang="en-US">
                <a:solidFill>
                  <a:srgbClr val="C00000"/>
                </a:solidFill>
                <a:latin typeface="微软雅黑" panose="020B0503020204020204" charset="-122"/>
                <a:ea typeface="微软雅黑" panose="020B0503020204020204" charset="-122"/>
                <a:cs typeface="微软雅黑" panose="020B0503020204020204" charset="-122"/>
              </a:rPr>
              <a:t>。</a:t>
            </a:r>
          </a:p>
        </p:txBody>
      </p:sp>
      <p:pic>
        <p:nvPicPr>
          <p:cNvPr id="12" name="图片 11"/>
          <p:cNvPicPr>
            <a:picLocks noChangeAspect="1"/>
          </p:cNvPicPr>
          <p:nvPr/>
        </p:nvPicPr>
        <p:blipFill>
          <a:blip r:embed="rId3"/>
          <a:srcRect l="1510" t="55056" r="28333" b="34333"/>
          <a:stretch>
            <a:fillRect/>
          </a:stretch>
        </p:blipFill>
        <p:spPr>
          <a:xfrm>
            <a:off x="308610" y="2559050"/>
            <a:ext cx="4276725" cy="363855"/>
          </a:xfrm>
          <a:prstGeom prst="rect">
            <a:avLst/>
          </a:prstGeom>
        </p:spPr>
      </p:pic>
      <p:pic>
        <p:nvPicPr>
          <p:cNvPr id="13" name="图片 12"/>
          <p:cNvPicPr>
            <a:picLocks noChangeAspect="1"/>
          </p:cNvPicPr>
          <p:nvPr/>
        </p:nvPicPr>
        <p:blipFill>
          <a:blip r:embed="rId4"/>
          <a:stretch>
            <a:fillRect/>
          </a:stretch>
        </p:blipFill>
        <p:spPr>
          <a:xfrm>
            <a:off x="306705" y="3330575"/>
            <a:ext cx="3006725" cy="767080"/>
          </a:xfrm>
          <a:prstGeom prst="rect">
            <a:avLst/>
          </a:prstGeom>
        </p:spPr>
      </p:pic>
      <p:pic>
        <p:nvPicPr>
          <p:cNvPr id="15" name="图片 14"/>
          <p:cNvPicPr>
            <a:picLocks noChangeAspect="1"/>
          </p:cNvPicPr>
          <p:nvPr/>
        </p:nvPicPr>
        <p:blipFill>
          <a:blip r:embed="rId5"/>
          <a:stretch>
            <a:fillRect/>
          </a:stretch>
        </p:blipFill>
        <p:spPr>
          <a:xfrm>
            <a:off x="356235" y="4313555"/>
            <a:ext cx="4229100" cy="65659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9" grpId="0" bldLvl="0" animBg="1"/>
      <p:bldP spid="10" grpId="0" bldLvl="0" animBg="1"/>
      <p:bldP spid="11" grpId="0" bldLvl="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0"/>
          <p:cNvSpPr>
            <a:spLocks noChangeArrowheads="1"/>
          </p:cNvSpPr>
          <p:nvPr/>
        </p:nvSpPr>
        <p:spPr bwMode="auto">
          <a:xfrm>
            <a:off x="2734945" y="945515"/>
            <a:ext cx="4539615" cy="434975"/>
          </a:xfrm>
          <a:prstGeom prst="rect">
            <a:avLst/>
          </a:prstGeom>
          <a:noFill/>
          <a:ln w="9525" cap="flat" algn="ctr">
            <a:noFill/>
            <a:prstDash val="solid"/>
            <a:miter lim="800000"/>
            <a:headEnd type="none" w="med" len="med"/>
            <a:tailEnd type="none" w="med" len="med"/>
          </a:ln>
          <a:effectLst/>
        </p:spPr>
        <p:txBody>
          <a:bodyPr/>
          <a:lstStyle/>
          <a:p>
            <a:pPr>
              <a:spcBef>
                <a:spcPct val="50000"/>
              </a:spcBef>
              <a:buSzPct val="100000"/>
            </a:pPr>
            <a:r>
              <a:rPr kumimoji="1" lang="ru-RU" altLang="zh-CN" sz="2400" b="1" dirty="0">
                <a:latin typeface="Times New Roman" panose="02020603050405020304" charset="0"/>
                <a:ea typeface="宋体" panose="02010600030101010101" pitchFamily="2" charset="-122"/>
              </a:rPr>
              <a:t>            </a:t>
            </a:r>
          </a:p>
        </p:txBody>
      </p:sp>
      <p:sp>
        <p:nvSpPr>
          <p:cNvPr id="100" name="文本框 99"/>
          <p:cNvSpPr txBox="1"/>
          <p:nvPr/>
        </p:nvSpPr>
        <p:spPr>
          <a:xfrm>
            <a:off x="-19685" y="612140"/>
            <a:ext cx="8789670" cy="2368550"/>
          </a:xfrm>
          <a:prstGeom prst="rect">
            <a:avLst/>
          </a:prstGeom>
          <a:noFill/>
          <a:ln w="9525">
            <a:noFill/>
          </a:ln>
        </p:spPr>
        <p:txBody>
          <a:bodyPr wrap="square">
            <a:spAutoFit/>
          </a:bodyPr>
          <a:lstStyle/>
          <a:p>
            <a:pPr eaLnBrk="1">
              <a:lnSpc>
                <a:spcPct val="150000"/>
              </a:lnSpc>
            </a:pPr>
            <a:r>
              <a:rPr lang="zh-CN" altLang="en-US" sz="2200" b="1" dirty="0">
                <a:solidFill>
                  <a:srgbClr val="002060"/>
                </a:solidFill>
                <a:latin typeface="微软雅黑" panose="020B0503020204020204" charset="-122"/>
                <a:ea typeface="微软雅黑" panose="020B0503020204020204" charset="-122"/>
                <a:sym typeface="+mn-ea"/>
              </a:rPr>
              <a:t>【活动</a:t>
            </a:r>
            <a:r>
              <a:rPr lang="en-US" altLang="zh-CN" sz="2200" b="1" dirty="0">
                <a:solidFill>
                  <a:srgbClr val="002060"/>
                </a:solidFill>
                <a:latin typeface="微软雅黑" panose="020B0503020204020204" charset="-122"/>
                <a:ea typeface="微软雅黑" panose="020B0503020204020204" charset="-122"/>
                <a:sym typeface="+mn-ea"/>
              </a:rPr>
              <a:t>1</a:t>
            </a:r>
            <a:r>
              <a:rPr lang="zh-CN" altLang="en-US" sz="2200" b="1" dirty="0">
                <a:solidFill>
                  <a:srgbClr val="002060"/>
                </a:solidFill>
                <a:latin typeface="微软雅黑" panose="020B0503020204020204" charset="-122"/>
                <a:ea typeface="微软雅黑" panose="020B0503020204020204" charset="-122"/>
                <a:sym typeface="+mn-ea"/>
              </a:rPr>
              <a:t>】在一定温度下，化学平衡体系中反应物浓度和生成物浓度之    </a:t>
            </a:r>
          </a:p>
          <a:p>
            <a:pPr eaLnBrk="1">
              <a:lnSpc>
                <a:spcPts val="3280"/>
              </a:lnSpc>
            </a:pPr>
            <a:r>
              <a:rPr lang="zh-CN" altLang="en-US" sz="2200" b="1" dirty="0">
                <a:solidFill>
                  <a:srgbClr val="002060"/>
                </a:solidFill>
                <a:latin typeface="微软雅黑" panose="020B0503020204020204" charset="-122"/>
                <a:ea typeface="微软雅黑" panose="020B0503020204020204" charset="-122"/>
                <a:sym typeface="+mn-ea"/>
              </a:rPr>
              <a:t>               间有什么关系呢？</a:t>
            </a:r>
            <a:r>
              <a:rPr lang="en-US" altLang="zh-CN" sz="2200" b="1" baseline="-25000" dirty="0" smtClean="0">
                <a:solidFill>
                  <a:srgbClr val="FFFFFF"/>
                </a:solidFill>
                <a:latin typeface="+mn-ea"/>
                <a:ea typeface="+mn-ea"/>
                <a:sym typeface="+mn-ea"/>
              </a:rPr>
              <a:t> </a:t>
            </a:r>
          </a:p>
          <a:p>
            <a:pPr eaLnBrk="1">
              <a:lnSpc>
                <a:spcPts val="3280"/>
              </a:lnSpc>
            </a:pPr>
            <a:r>
              <a:rPr lang="en-US" altLang="zh-CN" sz="2200" b="1" dirty="0" smtClean="0">
                <a:solidFill>
                  <a:srgbClr val="002060"/>
                </a:solidFill>
                <a:latin typeface="+mn-ea"/>
                <a:ea typeface="+mn-ea"/>
                <a:sym typeface="+mn-ea"/>
              </a:rPr>
              <a:t>  </a:t>
            </a:r>
            <a:r>
              <a:rPr lang="en-US" altLang="zh-CN" sz="2200" dirty="0" smtClean="0">
                <a:solidFill>
                  <a:srgbClr val="002060"/>
                </a:solidFill>
                <a:latin typeface="+mn-ea"/>
                <a:ea typeface="+mn-ea"/>
                <a:sym typeface="+mn-ea"/>
              </a:rPr>
              <a:t>473</a:t>
            </a:r>
            <a:r>
              <a:rPr lang="en-US" altLang="zh-CN" sz="2200" baseline="-25000" dirty="0" smtClean="0">
                <a:solidFill>
                  <a:srgbClr val="002060"/>
                </a:solidFill>
                <a:latin typeface="+mn-ea"/>
                <a:ea typeface="+mn-ea"/>
                <a:sym typeface="+mn-ea"/>
              </a:rPr>
              <a:t> </a:t>
            </a:r>
            <a:r>
              <a:rPr lang="en-US" altLang="zh-CN" sz="2200" dirty="0" smtClean="0">
                <a:solidFill>
                  <a:srgbClr val="002060"/>
                </a:solidFill>
                <a:latin typeface="+mn-ea"/>
                <a:ea typeface="+mn-ea"/>
                <a:sym typeface="+mn-ea"/>
              </a:rPr>
              <a:t>K</a:t>
            </a:r>
            <a:r>
              <a:rPr lang="en-US" altLang="zh-CN" sz="2200" baseline="-25000" dirty="0" smtClean="0">
                <a:solidFill>
                  <a:srgbClr val="002060"/>
                </a:solidFill>
                <a:latin typeface="+mn-ea"/>
                <a:ea typeface="+mn-ea"/>
                <a:sym typeface="+mn-ea"/>
              </a:rPr>
              <a:t> </a:t>
            </a:r>
            <a:r>
              <a:rPr lang="zh-CN" altLang="en-US" sz="2200" dirty="0" smtClean="0">
                <a:solidFill>
                  <a:srgbClr val="002060"/>
                </a:solidFill>
                <a:latin typeface="+mn-ea"/>
                <a:ea typeface="+mn-ea"/>
                <a:sym typeface="+mn-ea"/>
              </a:rPr>
              <a:t>时，密闭容器内发生反应：</a:t>
            </a:r>
            <a:endParaRPr lang="zh-CN" altLang="en-US" sz="2200" i="0" dirty="0">
              <a:solidFill>
                <a:srgbClr val="002060"/>
              </a:solidFill>
              <a:effectLst/>
              <a:latin typeface="+mn-ea"/>
              <a:ea typeface="+mn-ea"/>
            </a:endParaRPr>
          </a:p>
          <a:p>
            <a:pPr eaLnBrk="1">
              <a:lnSpc>
                <a:spcPts val="3280"/>
              </a:lnSpc>
            </a:pPr>
            <a:endParaRPr lang="zh-CN" altLang="en-US" sz="2200" b="1" i="0" dirty="0">
              <a:solidFill>
                <a:srgbClr val="002060"/>
              </a:solidFill>
              <a:effectLst/>
              <a:latin typeface="+mn-ea"/>
              <a:ea typeface="+mn-ea"/>
              <a:sym typeface="+mn-ea"/>
            </a:endParaRPr>
          </a:p>
          <a:p>
            <a:pPr eaLnBrk="1">
              <a:lnSpc>
                <a:spcPct val="150000"/>
              </a:lnSpc>
            </a:pPr>
            <a:endParaRPr lang="zh-CN" altLang="en-US" sz="2200" b="1" i="0" dirty="0">
              <a:solidFill>
                <a:srgbClr val="002060"/>
              </a:solidFill>
              <a:effectLst/>
              <a:latin typeface="微软雅黑" panose="020B0503020204020204" charset="-122"/>
              <a:ea typeface="微软雅黑" panose="020B0503020204020204" charset="-122"/>
              <a:sym typeface="+mn-ea"/>
            </a:endParaRPr>
          </a:p>
        </p:txBody>
      </p:sp>
      <p:graphicFrame>
        <p:nvGraphicFramePr>
          <p:cNvPr id="6" name="表格 5"/>
          <p:cNvGraphicFramePr/>
          <p:nvPr>
            <p:custDataLst>
              <p:tags r:id="rId2"/>
            </p:custDataLst>
          </p:nvPr>
        </p:nvGraphicFramePr>
        <p:xfrm>
          <a:off x="241935" y="2163667"/>
          <a:ext cx="8671560" cy="2411095"/>
        </p:xfrm>
        <a:graphic>
          <a:graphicData uri="http://schemas.openxmlformats.org/drawingml/2006/table">
            <a:tbl>
              <a:tblPr firstRow="1" bandRow="1">
                <a:tableStyleId>{5C22544A-7EE6-4342-B048-85BDC9FD1C3A}</a:tableStyleId>
              </a:tblPr>
              <a:tblGrid>
                <a:gridCol w="563245"/>
                <a:gridCol w="615315"/>
                <a:gridCol w="666115"/>
                <a:gridCol w="690245"/>
                <a:gridCol w="748030"/>
                <a:gridCol w="851535"/>
                <a:gridCol w="951865"/>
                <a:gridCol w="1017905"/>
                <a:gridCol w="1042035"/>
                <a:gridCol w="1525270"/>
              </a:tblGrid>
              <a:tr h="594995">
                <a:tc rowSpan="2">
                  <a:txBody>
                    <a:bodyPr/>
                    <a:lstStyle/>
                    <a:p>
                      <a:pPr indent="0" algn="ctr">
                        <a:buNone/>
                      </a:pPr>
                      <a:r>
                        <a:rPr lang="zh-CN" sz="2000" b="0">
                          <a:solidFill>
                            <a:srgbClr val="002060"/>
                          </a:solidFill>
                          <a:latin typeface="微软雅黑" panose="020B0503020204020204" charset="-122"/>
                          <a:ea typeface="微软雅黑" panose="020B0503020204020204" charset="-122"/>
                        </a:rPr>
                        <a:t>序号</a:t>
                      </a:r>
                      <a:endParaRPr lang="zh-CN"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4">
                  <a:txBody>
                    <a:bodyPr/>
                    <a:lstStyle/>
                    <a:p>
                      <a:pPr indent="0" algn="ctr">
                        <a:buNone/>
                      </a:pPr>
                      <a:r>
                        <a:rPr lang="zh-CN" sz="2000" b="0">
                          <a:solidFill>
                            <a:srgbClr val="002060"/>
                          </a:solidFill>
                          <a:latin typeface="微软雅黑" panose="020B0503020204020204" charset="-122"/>
                          <a:ea typeface="微软雅黑" panose="020B0503020204020204" charset="-122"/>
                          <a:cs typeface="微软雅黑" panose="020B0503020204020204" charset="-122"/>
                        </a:rPr>
                        <a:t>起始时浓度/(mol·L</a:t>
                      </a:r>
                      <a:r>
                        <a:rPr lang="zh-CN" sz="2000" b="0" baseline="30000">
                          <a:solidFill>
                            <a:srgbClr val="002060"/>
                          </a:solidFill>
                          <a:latin typeface="微软雅黑" panose="020B0503020204020204" charset="-122"/>
                          <a:ea typeface="微软雅黑" panose="020B0503020204020204" charset="-122"/>
                          <a:cs typeface="微软雅黑" panose="020B0503020204020204" charset="-122"/>
                        </a:rPr>
                        <a:t>-1</a:t>
                      </a:r>
                      <a:r>
                        <a:rPr lang="zh-CN" sz="2000" b="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20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4">
                  <a:txBody>
                    <a:bodyPr/>
                    <a:lstStyle/>
                    <a:p>
                      <a:pPr indent="0" algn="ctr">
                        <a:buNone/>
                      </a:pPr>
                      <a:r>
                        <a:rPr lang="zh-CN" sz="2000" b="0">
                          <a:solidFill>
                            <a:srgbClr val="002060"/>
                          </a:solidFill>
                          <a:latin typeface="微软雅黑" panose="020B0503020204020204" charset="-122"/>
                          <a:ea typeface="微软雅黑" panose="020B0503020204020204" charset="-122"/>
                          <a:cs typeface="微软雅黑" panose="020B0503020204020204" charset="-122"/>
                        </a:rPr>
                        <a:t>平衡时浓度/(mol·L</a:t>
                      </a:r>
                      <a:r>
                        <a:rPr lang="zh-CN" sz="2000" b="0" baseline="30000">
                          <a:solidFill>
                            <a:srgbClr val="002060"/>
                          </a:solidFill>
                          <a:latin typeface="微软雅黑" panose="020B0503020204020204" charset="-122"/>
                          <a:ea typeface="微软雅黑" panose="020B0503020204020204" charset="-122"/>
                          <a:cs typeface="微软雅黑" panose="020B0503020204020204" charset="-122"/>
                        </a:rPr>
                        <a:t>-1</a:t>
                      </a:r>
                      <a:r>
                        <a:rPr lang="zh-CN" sz="2000" b="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20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endParaRPr lang="zh-CN"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r>
                        <a:rPr lang="en-US" sz="2000" b="0">
                          <a:solidFill>
                            <a:srgbClr val="002060"/>
                          </a:solidFill>
                          <a:latin typeface="Times New Roman" panose="02020603050405020304" charset="0"/>
                          <a:ea typeface="微软雅黑" panose="020B0503020204020204" charset="-122"/>
                          <a:cs typeface="Times New Roman" panose="02020603050405020304" charset="0"/>
                        </a:rPr>
                        <a:t>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 </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r>
                        <a:rPr lang="en-US" sz="2000" b="0">
                          <a:solidFill>
                            <a:srgbClr val="002060"/>
                          </a:solidFill>
                          <a:latin typeface="Times New Roman" panose="02020603050405020304" charset="0"/>
                          <a:ea typeface="微软雅黑" panose="020B0503020204020204" charset="-122"/>
                          <a:cs typeface="Times New Roman" panose="02020603050405020304" charset="0"/>
                        </a:rPr>
                        <a:t>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①</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altLang="en-US" sz="2000" b="0">
                          <a:solidFill>
                            <a:srgbClr val="FF0000"/>
                          </a:solidFill>
                          <a:latin typeface="微软雅黑" panose="020B0503020204020204" charset="-122"/>
                          <a:ea typeface="微软雅黑" panose="020B0503020204020204" charset="-122"/>
                        </a:rPr>
                        <a:t>2.25</a:t>
                      </a: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②</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0.0022</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0.0122</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0.0078</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0.0078</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altLang="en-US" sz="2000" b="0">
                          <a:solidFill>
                            <a:srgbClr val="FF0000"/>
                          </a:solidFill>
                          <a:latin typeface="微软雅黑" panose="020B0503020204020204" charset="-122"/>
                          <a:ea typeface="微软雅黑" panose="020B0503020204020204" charset="-122"/>
                        </a:rPr>
                        <a:t>2.27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③</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0.0059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altLang="en-US" sz="2000" b="0">
                          <a:solidFill>
                            <a:srgbClr val="FF0000"/>
                          </a:solidFill>
                          <a:latin typeface="微软雅黑" panose="020B0503020204020204" charset="-122"/>
                          <a:ea typeface="微软雅黑" panose="020B0503020204020204" charset="-122"/>
                        </a:rPr>
                        <a:t>2.42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④</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0.0081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0.0081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0.0119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0.0119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altLang="en-US" sz="2000" b="0">
                          <a:solidFill>
                            <a:srgbClr val="FF0000"/>
                          </a:solidFill>
                          <a:latin typeface="微软雅黑" panose="020B0503020204020204" charset="-122"/>
                          <a:ea typeface="微软雅黑" panose="020B0503020204020204" charset="-122"/>
                        </a:rPr>
                        <a:t>2.16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5" name="Rectangle 137"/>
          <p:cNvSpPr>
            <a:spLocks noChangeArrowheads="1"/>
          </p:cNvSpPr>
          <p:nvPr/>
        </p:nvSpPr>
        <p:spPr bwMode="auto">
          <a:xfrm>
            <a:off x="4202135" y="1602093"/>
            <a:ext cx="5982918" cy="429895"/>
          </a:xfrm>
          <a:prstGeom prst="rect">
            <a:avLst/>
          </a:prstGeom>
          <a:noFill/>
          <a:ln w="9525">
            <a:noFill/>
            <a:miter lim="800000"/>
          </a:ln>
          <a:effectLst/>
        </p:spPr>
        <p:txBody>
          <a:bodyPr wrap="square">
            <a:spAutoFit/>
          </a:bodyPr>
          <a:lstStyle/>
          <a:p>
            <a:pPr algn="l">
              <a:spcBef>
                <a:spcPct val="50000"/>
              </a:spcBef>
            </a:pP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CO</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(g)</a:t>
            </a:r>
            <a:r>
              <a:rPr lang="zh-CN" altLang="en-US"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H</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(g)            CO(g)</a:t>
            </a:r>
            <a:r>
              <a:rPr lang="zh-CN" altLang="en-US"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H</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O(g)</a:t>
            </a:r>
          </a:p>
        </p:txBody>
      </p:sp>
      <p:sp>
        <p:nvSpPr>
          <p:cNvPr id="2" name="文本框 1"/>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pic>
        <p:nvPicPr>
          <p:cNvPr id="11" name="图片 10"/>
          <p:cNvPicPr>
            <a:picLocks noChangeAspect="1"/>
          </p:cNvPicPr>
          <p:nvPr/>
        </p:nvPicPr>
        <p:blipFill>
          <a:blip r:embed="rId5"/>
          <a:stretch>
            <a:fillRect/>
          </a:stretch>
        </p:blipFill>
        <p:spPr>
          <a:xfrm>
            <a:off x="7447280" y="2326640"/>
            <a:ext cx="1590675" cy="580390"/>
          </a:xfrm>
          <a:prstGeom prst="rect">
            <a:avLst/>
          </a:prstGeom>
        </p:spPr>
      </p:pic>
      <p:grpSp>
        <p:nvGrpSpPr>
          <p:cNvPr id="20" name="组合 19"/>
          <p:cNvGrpSpPr/>
          <p:nvPr/>
        </p:nvGrpSpPr>
        <p:grpSpPr>
          <a:xfrm>
            <a:off x="6092676" y="1682654"/>
            <a:ext cx="614958" cy="267844"/>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5066665"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任务三：</a:t>
            </a:r>
            <a:r>
              <a:rPr lang="zh-CN" altLang="en-US" dirty="0" smtClean="0">
                <a:solidFill>
                  <a:srgbClr val="002060"/>
                </a:solidFill>
                <a:latin typeface="+mn-ea"/>
                <a:ea typeface="+mn-ea"/>
                <a:cs typeface="Times New Roman" panose="02020603050405020304" charset="0"/>
                <a:sym typeface="+mn-ea"/>
              </a:rPr>
              <a:t>利用</a:t>
            </a:r>
            <a:r>
              <a:rPr lang="zh-CN" altLang="en-US" baseline="-25000" dirty="0" smtClean="0">
                <a:solidFill>
                  <a:srgbClr val="002060"/>
                </a:solidFill>
                <a:latin typeface="+mn-ea"/>
                <a:ea typeface="+mn-ea"/>
                <a:cs typeface="Times New Roman" panose="02020603050405020304" charset="0"/>
                <a:sym typeface="+mn-ea"/>
              </a:rPr>
              <a:t> </a:t>
            </a:r>
            <a:r>
              <a:rPr lang="en-US" altLang="zh-CN" dirty="0" smtClean="0">
                <a:solidFill>
                  <a:srgbClr val="002060"/>
                </a:solidFill>
                <a:latin typeface="+mn-ea"/>
                <a:ea typeface="+mn-ea"/>
                <a:cs typeface="Times New Roman" panose="02020603050405020304" charset="0"/>
                <a:sym typeface="+mn-ea"/>
              </a:rPr>
              <a:t>K</a:t>
            </a:r>
            <a:r>
              <a:rPr lang="en-US" altLang="zh-CN" baseline="-25000" dirty="0" smtClean="0">
                <a:solidFill>
                  <a:srgbClr val="002060"/>
                </a:solidFill>
                <a:latin typeface="+mn-ea"/>
                <a:ea typeface="+mn-ea"/>
                <a:cs typeface="Times New Roman" panose="02020603050405020304" charset="0"/>
                <a:sym typeface="+mn-ea"/>
              </a:rPr>
              <a:t> </a:t>
            </a:r>
            <a:r>
              <a:rPr lang="zh-CN" altLang="en-US" dirty="0" smtClean="0">
                <a:solidFill>
                  <a:srgbClr val="002060"/>
                </a:solidFill>
                <a:latin typeface="+mn-ea"/>
                <a:ea typeface="+mn-ea"/>
                <a:cs typeface="Times New Roman" panose="02020603050405020304" charset="0"/>
                <a:sym typeface="+mn-ea"/>
              </a:rPr>
              <a:t>可计算平衡转化率（</a:t>
            </a:r>
            <a:r>
              <a:rPr lang="en-US" altLang="zh-CN" dirty="0" smtClean="0">
                <a:solidFill>
                  <a:srgbClr val="002060"/>
                </a:solidFill>
                <a:latin typeface="+mn-ea"/>
                <a:ea typeface="+mn-ea"/>
                <a:sym typeface="+mn-ea"/>
              </a:rPr>
              <a:t>α</a:t>
            </a:r>
            <a:r>
              <a:rPr lang="zh-CN" altLang="en-US" dirty="0" smtClean="0">
                <a:solidFill>
                  <a:srgbClr val="002060"/>
                </a:solidFill>
                <a:latin typeface="+mn-ea"/>
                <a:ea typeface="+mn-ea"/>
                <a:cs typeface="Times New Roman" panose="02020603050405020304" charset="0"/>
                <a:sym typeface="+mn-ea"/>
              </a:rPr>
              <a:t>）</a:t>
            </a:r>
            <a:endParaRPr lang="zh-CN" altLang="en-US" dirty="0" smtClean="0">
              <a:solidFill>
                <a:srgbClr val="002060"/>
              </a:solidFill>
              <a:effectLst>
                <a:innerShdw blurRad="63500" dist="50800" dir="13500000">
                  <a:srgbClr val="000000">
                    <a:alpha val="50000"/>
                  </a:srgbClr>
                </a:innerShdw>
              </a:effectLst>
              <a:latin typeface="+mn-ea"/>
              <a:ea typeface="+mn-ea"/>
              <a:cs typeface="Times New Roman" panose="02020603050405020304" charset="0"/>
              <a:sym typeface="+mn-ea"/>
            </a:endParaRPr>
          </a:p>
        </p:txBody>
      </p:sp>
      <p:grpSp>
        <p:nvGrpSpPr>
          <p:cNvPr id="5" name="组合 4"/>
          <p:cNvGrpSpPr/>
          <p:nvPr/>
        </p:nvGrpSpPr>
        <p:grpSpPr>
          <a:xfrm>
            <a:off x="4034790" y="746125"/>
            <a:ext cx="5982970" cy="429260"/>
            <a:chOff x="6618" y="2523"/>
            <a:chExt cx="9422" cy="676"/>
          </a:xfrm>
        </p:grpSpPr>
        <p:sp>
          <p:nvSpPr>
            <p:cNvPr id="15" name="Rectangle 137"/>
            <p:cNvSpPr>
              <a:spLocks noChangeArrowheads="1"/>
            </p:cNvSpPr>
            <p:nvPr/>
          </p:nvSpPr>
          <p:spPr bwMode="auto">
            <a:xfrm>
              <a:off x="6618" y="2523"/>
              <a:ext cx="9422" cy="677"/>
            </a:xfrm>
            <a:prstGeom prst="rect">
              <a:avLst/>
            </a:prstGeom>
            <a:noFill/>
            <a:ln w="9525">
              <a:noFill/>
              <a:miter lim="800000"/>
            </a:ln>
            <a:effectLst/>
          </p:spPr>
          <p:txBody>
            <a:bodyPr wrap="square">
              <a:spAutoFit/>
            </a:bodyPr>
            <a:lstStyle/>
            <a:p>
              <a:pPr algn="l">
                <a:spcBef>
                  <a:spcPct val="50000"/>
                </a:spcBef>
              </a:pP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CO</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(g)</a:t>
              </a:r>
              <a:r>
                <a:rPr lang="zh-CN" altLang="en-US"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H</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(g)            CO(g)</a:t>
              </a:r>
              <a:r>
                <a:rPr lang="zh-CN" altLang="en-US"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H</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O(g)</a:t>
              </a:r>
            </a:p>
          </p:txBody>
        </p:sp>
        <p:grpSp>
          <p:nvGrpSpPr>
            <p:cNvPr id="20" name="组合 19"/>
            <p:cNvGrpSpPr/>
            <p:nvPr/>
          </p:nvGrpSpPr>
          <p:grpSpPr>
            <a:xfrm>
              <a:off x="9595" y="2650"/>
              <a:ext cx="968" cy="422"/>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sp>
        <p:nvSpPr>
          <p:cNvPr id="6" name="文本框 5"/>
          <p:cNvSpPr txBox="1"/>
          <p:nvPr/>
        </p:nvSpPr>
        <p:spPr>
          <a:xfrm>
            <a:off x="1236345" y="746125"/>
            <a:ext cx="3670300" cy="429895"/>
          </a:xfrm>
          <a:prstGeom prst="rect">
            <a:avLst/>
          </a:prstGeom>
          <a:noFill/>
        </p:spPr>
        <p:txBody>
          <a:bodyPr wrap="square" rtlCol="0">
            <a:spAutoFit/>
          </a:bodyPr>
          <a:lstStyle/>
          <a:p>
            <a:r>
              <a:rPr lang="zh-CN" altLang="en-US" sz="2200">
                <a:solidFill>
                  <a:srgbClr val="002060"/>
                </a:solidFill>
                <a:latin typeface="微软雅黑" panose="020B0503020204020204" charset="-122"/>
                <a:ea typeface="微软雅黑" panose="020B0503020204020204" charset="-122"/>
                <a:cs typeface="微软雅黑" panose="020B0503020204020204" charset="-122"/>
              </a:rPr>
              <a:t>对于</a:t>
            </a:r>
            <a:r>
              <a:rPr lang="en-US" altLang="zh-CN" sz="2200">
                <a:solidFill>
                  <a:srgbClr val="002060"/>
                </a:solidFill>
                <a:latin typeface="微软雅黑" panose="020B0503020204020204" charset="-122"/>
                <a:ea typeface="微软雅黑" panose="020B0503020204020204" charset="-122"/>
                <a:cs typeface="微软雅黑" panose="020B0503020204020204" charset="-122"/>
              </a:rPr>
              <a:t>1200℃</a:t>
            </a:r>
            <a:r>
              <a:rPr lang="zh-CN" altLang="en-US" sz="2200">
                <a:solidFill>
                  <a:srgbClr val="002060"/>
                </a:solidFill>
                <a:latin typeface="微软雅黑" panose="020B0503020204020204" charset="-122"/>
                <a:ea typeface="微软雅黑" panose="020B0503020204020204" charset="-122"/>
                <a:cs typeface="微软雅黑" panose="020B0503020204020204" charset="-122"/>
              </a:rPr>
              <a:t>时的反应</a:t>
            </a:r>
          </a:p>
        </p:txBody>
      </p:sp>
      <p:sp>
        <p:nvSpPr>
          <p:cNvPr id="7" name="文本框 6"/>
          <p:cNvSpPr txBox="1"/>
          <p:nvPr/>
        </p:nvSpPr>
        <p:spPr>
          <a:xfrm>
            <a:off x="313690" y="1223010"/>
            <a:ext cx="6226810" cy="429895"/>
          </a:xfrm>
          <a:prstGeom prst="rect">
            <a:avLst/>
          </a:prstGeom>
          <a:noFill/>
        </p:spPr>
        <p:txBody>
          <a:bodyPr wrap="square" rtlCol="0">
            <a:spAutoFit/>
          </a:bodyPr>
          <a:lstStyle/>
          <a:p>
            <a:r>
              <a:rPr lang="zh-CN" altLang="en-US" sz="2200">
                <a:solidFill>
                  <a:srgbClr val="002060"/>
                </a:solidFill>
              </a:rPr>
              <a:t>观察、分析下表数据，你能得出什么结论？</a:t>
            </a:r>
          </a:p>
        </p:txBody>
      </p:sp>
      <p:graphicFrame>
        <p:nvGraphicFramePr>
          <p:cNvPr id="11" name="表格 10"/>
          <p:cNvGraphicFramePr/>
          <p:nvPr>
            <p:custDataLst>
              <p:tags r:id="rId2"/>
            </p:custDataLst>
          </p:nvPr>
        </p:nvGraphicFramePr>
        <p:xfrm>
          <a:off x="1027430" y="1816735"/>
          <a:ext cx="7497445" cy="2315845"/>
        </p:xfrm>
        <a:graphic>
          <a:graphicData uri="http://schemas.openxmlformats.org/drawingml/2006/table">
            <a:tbl>
              <a:tblPr firstRow="1" bandRow="1">
                <a:tableStyleId>{5C22544A-7EE6-4342-B048-85BDC9FD1C3A}</a:tableStyleId>
              </a:tblPr>
              <a:tblGrid>
                <a:gridCol w="911225"/>
                <a:gridCol w="2027555"/>
                <a:gridCol w="1619885"/>
                <a:gridCol w="1449070"/>
                <a:gridCol w="1489710"/>
              </a:tblGrid>
              <a:tr h="395605">
                <a:tc gridSpan="3">
                  <a:txBody>
                    <a:bodyPr/>
                    <a:lstStyle/>
                    <a:p>
                      <a:pPr indent="0" algn="ctr">
                        <a:buNone/>
                      </a:pPr>
                      <a:r>
                        <a:rPr lang="zh-CN" sz="2200" b="0">
                          <a:solidFill>
                            <a:srgbClr val="000000"/>
                          </a:solidFill>
                          <a:latin typeface="微软雅黑" panose="020B0503020204020204" charset="-122"/>
                          <a:ea typeface="微软雅黑" panose="020B0503020204020204" charset="-122"/>
                          <a:cs typeface="微软雅黑" panose="020B0503020204020204" charset="-122"/>
                        </a:rPr>
                        <a:t>起始时浓度</a:t>
                      </a:r>
                      <a:r>
                        <a:rPr lang="en-US" sz="2200" b="0">
                          <a:solidFill>
                            <a:srgbClr val="000000"/>
                          </a:solidFill>
                          <a:latin typeface="微软雅黑" panose="020B0503020204020204" charset="-122"/>
                          <a:ea typeface="微软雅黑" panose="020B0503020204020204" charset="-122"/>
                          <a:cs typeface="微软雅黑" panose="020B0503020204020204" charset="-122"/>
                        </a:rPr>
                        <a:t> mol/L</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indent="0" algn="ctr">
                        <a:buNone/>
                      </a:pPr>
                      <a:r>
                        <a:rPr lang="zh-CN" sz="2200" b="0">
                          <a:solidFill>
                            <a:srgbClr val="000000"/>
                          </a:solidFill>
                          <a:latin typeface="微软雅黑" panose="020B0503020204020204" charset="-122"/>
                          <a:ea typeface="微软雅黑" panose="020B0503020204020204" charset="-122"/>
                          <a:cs typeface="微软雅黑" panose="020B0503020204020204" charset="-122"/>
                        </a:rPr>
                        <a:t>平衡转化率/%</a:t>
                      </a:r>
                      <a:endParaRPr lang="zh-CN"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2">
                        <a:lumMod val="90000"/>
                      </a:schemeClr>
                    </a:solidFill>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732790">
                <a:tc>
                  <a:txBody>
                    <a:bodyPr/>
                    <a:lstStyle/>
                    <a:p>
                      <a:pPr indent="0" algn="ctr">
                        <a:buNone/>
                      </a:pP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i="1">
                          <a:solidFill>
                            <a:srgbClr val="002060"/>
                          </a:solidFill>
                          <a:latin typeface="微软雅黑" panose="020B0503020204020204" charset="-122"/>
                          <a:ea typeface="微软雅黑" panose="020B0503020204020204" charset="-122"/>
                          <a:cs typeface="微软雅黑" panose="020B0503020204020204" charset="-122"/>
                        </a:rPr>
                        <a:t>c</a:t>
                      </a:r>
                      <a:r>
                        <a:rPr lang="en-US" sz="2200" b="0" baseline="-25000">
                          <a:solidFill>
                            <a:srgbClr val="002060"/>
                          </a:solidFill>
                          <a:latin typeface="微软雅黑" panose="020B0503020204020204" charset="-122"/>
                          <a:ea typeface="微软雅黑" panose="020B0503020204020204" charset="-122"/>
                          <a:cs typeface="微软雅黑" panose="020B0503020204020204" charset="-122"/>
                        </a:rPr>
                        <a:t>始</a:t>
                      </a:r>
                      <a:r>
                        <a:rPr lang="en-US" sz="2200" b="0">
                          <a:solidFill>
                            <a:srgbClr val="002060"/>
                          </a:solidFill>
                          <a:latin typeface="微软雅黑" panose="020B0503020204020204" charset="-122"/>
                          <a:ea typeface="微软雅黑" panose="020B0503020204020204" charset="-122"/>
                          <a:cs typeface="微软雅黑" panose="020B0503020204020204" charset="-122"/>
                        </a:rPr>
                        <a:t>（H</a:t>
                      </a:r>
                      <a:r>
                        <a:rPr lang="en-US" sz="2200" b="0" baseline="-25000">
                          <a:solidFill>
                            <a:srgbClr val="002060"/>
                          </a:solidFill>
                          <a:latin typeface="微软雅黑" panose="020B0503020204020204" charset="-122"/>
                          <a:ea typeface="微软雅黑" panose="020B0503020204020204" charset="-122"/>
                          <a:cs typeface="微软雅黑" panose="020B0503020204020204" charset="-122"/>
                        </a:rPr>
                        <a:t>2</a:t>
                      </a:r>
                      <a:r>
                        <a:rPr lang="en-US" sz="2200" b="0">
                          <a:solidFill>
                            <a:srgbClr val="002060"/>
                          </a:solidFill>
                          <a:latin typeface="微软雅黑" panose="020B0503020204020204" charset="-122"/>
                          <a:ea typeface="微软雅黑" panose="020B0503020204020204" charset="-122"/>
                          <a:cs typeface="微软雅黑" panose="020B0503020204020204" charset="-122"/>
                        </a:rPr>
                        <a:t>）</a:t>
                      </a:r>
                      <a:endParaRPr lang="en-US" altLang="en-US" sz="2200" b="0" i="1">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i="1">
                          <a:solidFill>
                            <a:srgbClr val="002060"/>
                          </a:solidFill>
                          <a:latin typeface="微软雅黑" panose="020B0503020204020204" charset="-122"/>
                          <a:ea typeface="微软雅黑" panose="020B0503020204020204" charset="-122"/>
                          <a:cs typeface="微软雅黑" panose="020B0503020204020204" charset="-122"/>
                        </a:rPr>
                        <a:t>c</a:t>
                      </a:r>
                      <a:r>
                        <a:rPr lang="en-US" sz="2200" b="0" baseline="-25000">
                          <a:solidFill>
                            <a:srgbClr val="002060"/>
                          </a:solidFill>
                          <a:latin typeface="微软雅黑" panose="020B0503020204020204" charset="-122"/>
                          <a:ea typeface="微软雅黑" panose="020B0503020204020204" charset="-122"/>
                          <a:cs typeface="微软雅黑" panose="020B0503020204020204" charset="-122"/>
                        </a:rPr>
                        <a:t>始</a:t>
                      </a:r>
                      <a:r>
                        <a:rPr lang="en-US" sz="2200" b="0">
                          <a:solidFill>
                            <a:srgbClr val="002060"/>
                          </a:solidFill>
                          <a:latin typeface="微软雅黑" panose="020B0503020204020204" charset="-122"/>
                          <a:ea typeface="微软雅黑" panose="020B0503020204020204" charset="-122"/>
                          <a:cs typeface="微软雅黑" panose="020B0503020204020204" charset="-122"/>
                        </a:rPr>
                        <a:t>（CO</a:t>
                      </a:r>
                      <a:r>
                        <a:rPr lang="en-US" sz="2200" b="0" baseline="-25000">
                          <a:solidFill>
                            <a:srgbClr val="002060"/>
                          </a:solidFill>
                          <a:latin typeface="微软雅黑" panose="020B0503020204020204" charset="-122"/>
                          <a:ea typeface="微软雅黑" panose="020B0503020204020204" charset="-122"/>
                          <a:cs typeface="微软雅黑" panose="020B0503020204020204" charset="-122"/>
                        </a:rPr>
                        <a:t>2</a:t>
                      </a:r>
                      <a:r>
                        <a:rPr lang="en-US" sz="2200" b="0">
                          <a:solidFill>
                            <a:srgbClr val="002060"/>
                          </a:solidFill>
                          <a:latin typeface="微软雅黑" panose="020B0503020204020204" charset="-122"/>
                          <a:ea typeface="微软雅黑" panose="020B0503020204020204" charset="-122"/>
                          <a:cs typeface="微软雅黑" panose="020B0503020204020204" charset="-122"/>
                        </a:rPr>
                        <a:t>）</a:t>
                      </a:r>
                      <a:endParaRPr lang="en-US" altLang="en-US" sz="2200" b="0" i="1">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200" b="0" i="1">
                          <a:solidFill>
                            <a:srgbClr val="000000"/>
                          </a:solidFill>
                          <a:latin typeface="微软雅黑" panose="020B0503020204020204" charset="-122"/>
                          <a:ea typeface="微软雅黑" panose="020B0503020204020204" charset="-122"/>
                          <a:cs typeface="微软雅黑" panose="020B0503020204020204" charset="-122"/>
                        </a:rPr>
                        <a:t>α</a:t>
                      </a:r>
                      <a:r>
                        <a:rPr lang="zh-CN" sz="2200" b="0">
                          <a:solidFill>
                            <a:srgbClr val="000000"/>
                          </a:solidFill>
                          <a:latin typeface="微软雅黑" panose="020B0503020204020204" charset="-122"/>
                          <a:ea typeface="微软雅黑" panose="020B0503020204020204" charset="-122"/>
                          <a:cs typeface="微软雅黑" panose="020B0503020204020204" charset="-122"/>
                        </a:rPr>
                        <a:t>（H</a:t>
                      </a:r>
                      <a:r>
                        <a:rPr lang="en-US" sz="2200" b="0" baseline="-25000">
                          <a:solidFill>
                            <a:srgbClr val="000000"/>
                          </a:solidFill>
                          <a:latin typeface="微软雅黑" panose="020B0503020204020204" charset="-122"/>
                          <a:ea typeface="微软雅黑" panose="020B0503020204020204" charset="-122"/>
                          <a:cs typeface="微软雅黑" panose="020B0503020204020204" charset="-122"/>
                        </a:rPr>
                        <a:t>2</a:t>
                      </a:r>
                      <a:r>
                        <a:rPr lang="en-US" sz="22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2200" b="0" i="1">
                          <a:solidFill>
                            <a:srgbClr val="000000"/>
                          </a:solidFill>
                          <a:latin typeface="微软雅黑" panose="020B0503020204020204" charset="-122"/>
                          <a:ea typeface="微软雅黑" panose="020B0503020204020204" charset="-122"/>
                          <a:cs typeface="微软雅黑" panose="020B0503020204020204" charset="-122"/>
                        </a:rPr>
                        <a:t>α</a:t>
                      </a:r>
                      <a:r>
                        <a:rPr lang="zh-CN" sz="2200" b="0">
                          <a:solidFill>
                            <a:srgbClr val="000000"/>
                          </a:solidFill>
                          <a:latin typeface="微软雅黑" panose="020B0503020204020204" charset="-122"/>
                          <a:ea typeface="微软雅黑" panose="020B0503020204020204" charset="-122"/>
                          <a:cs typeface="微软雅黑" panose="020B0503020204020204" charset="-122"/>
                        </a:rPr>
                        <a:t>（CO</a:t>
                      </a:r>
                      <a:r>
                        <a:rPr lang="en-US" sz="2200" b="0" baseline="-25000">
                          <a:solidFill>
                            <a:srgbClr val="000000"/>
                          </a:solidFill>
                          <a:latin typeface="微软雅黑" panose="020B0503020204020204" charset="-122"/>
                          <a:ea typeface="微软雅黑" panose="020B0503020204020204" charset="-122"/>
                          <a:cs typeface="微软雅黑" panose="020B0503020204020204" charset="-122"/>
                        </a:rPr>
                        <a:t>2</a:t>
                      </a:r>
                      <a:r>
                        <a:rPr lang="en-US" sz="2200" b="0">
                          <a:solidFill>
                            <a:srgbClr val="000000"/>
                          </a:solidFill>
                          <a:latin typeface="微软雅黑" panose="020B0503020204020204" charset="-122"/>
                          <a:ea typeface="微软雅黑" panose="020B0503020204020204" charset="-122"/>
                          <a:cs typeface="微软雅黑" panose="020B0503020204020204" charset="-122"/>
                        </a:rPr>
                        <a:t>）</a:t>
                      </a:r>
                      <a:endParaRPr lang="en-US" altLang="en-US" sz="22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6240">
                <a:tc>
                  <a:txBody>
                    <a:bodyPr/>
                    <a:lstStyle/>
                    <a:p>
                      <a:pPr indent="0" algn="ctr">
                        <a:buNone/>
                      </a:pPr>
                      <a:r>
                        <a:rPr lang="en-US" sz="2200" b="0">
                          <a:solidFill>
                            <a:srgbClr val="000000"/>
                          </a:solidFill>
                          <a:latin typeface="微软雅黑" panose="020B0503020204020204" charset="-122"/>
                          <a:ea typeface="微软雅黑" panose="020B0503020204020204" charset="-122"/>
                        </a:rPr>
                        <a:t>A</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0.01</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0.01</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60</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60</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5605">
                <a:tc>
                  <a:txBody>
                    <a:bodyPr/>
                    <a:lstStyle/>
                    <a:p>
                      <a:pPr indent="0" algn="ctr">
                        <a:buNone/>
                      </a:pPr>
                      <a:r>
                        <a:rPr lang="en-US" sz="2200" b="0">
                          <a:solidFill>
                            <a:srgbClr val="000000"/>
                          </a:solidFill>
                          <a:latin typeface="微软雅黑" panose="020B0503020204020204" charset="-122"/>
                          <a:ea typeface="微软雅黑" panose="020B0503020204020204" charset="-122"/>
                        </a:rPr>
                        <a:t>B</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0.012</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0.01</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54</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65</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5605">
                <a:tc>
                  <a:txBody>
                    <a:bodyPr/>
                    <a:lstStyle/>
                    <a:p>
                      <a:pPr indent="0" algn="ctr">
                        <a:buNone/>
                      </a:pPr>
                      <a:r>
                        <a:rPr lang="en-US" sz="2200" b="0">
                          <a:solidFill>
                            <a:srgbClr val="000000"/>
                          </a:solidFill>
                          <a:latin typeface="微软雅黑" panose="020B0503020204020204" charset="-122"/>
                          <a:ea typeface="微软雅黑" panose="020B0503020204020204" charset="-122"/>
                        </a:rPr>
                        <a:t>C</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0.008</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0.01</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66</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200" b="0">
                          <a:solidFill>
                            <a:srgbClr val="000000"/>
                          </a:solidFill>
                          <a:latin typeface="微软雅黑" panose="020B0503020204020204" charset="-122"/>
                          <a:ea typeface="微软雅黑" panose="020B0503020204020204" charset="-122"/>
                        </a:rPr>
                        <a:t>53</a:t>
                      </a:r>
                      <a:endParaRPr lang="en-US" altLang="en-US" sz="2200" b="0">
                        <a:solidFill>
                          <a:srgbClr val="00000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858520" y="4184015"/>
            <a:ext cx="8261985" cy="937260"/>
          </a:xfrm>
          <a:prstGeom prst="rect">
            <a:avLst/>
          </a:prstGeom>
          <a:noFill/>
        </p:spPr>
        <p:txBody>
          <a:bodyPr wrap="square" rtlCol="0">
            <a:spAutoFit/>
          </a:bodyPr>
          <a:lstStyle/>
          <a:p>
            <a:pPr eaLnBrk="1">
              <a:lnSpc>
                <a:spcPct val="125000"/>
              </a:lnSpc>
            </a:pPr>
            <a:r>
              <a:rPr lang="zh-CN" altLang="en-US" sz="2200" b="1">
                <a:solidFill>
                  <a:srgbClr val="002060"/>
                </a:solidFill>
              </a:rPr>
              <a:t>只增大一种反应物在原料气中的浓度，可使其他反应物的平衡转化率提高，这种反应物平衡转化率</a:t>
            </a:r>
            <a:r>
              <a:rPr lang="zh-CN" altLang="en-US" sz="2200" b="1">
                <a:solidFill>
                  <a:srgbClr val="002060"/>
                </a:solidFill>
                <a:sym typeface="+mn-ea"/>
              </a:rPr>
              <a:t>降低</a:t>
            </a:r>
            <a:r>
              <a:rPr lang="zh-CN" altLang="en-US" sz="2200" b="1">
                <a:solidFill>
                  <a:srgbClr val="00206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492500" y="497205"/>
            <a:ext cx="3808095" cy="429895"/>
          </a:xfrm>
          <a:prstGeom prst="rect">
            <a:avLst/>
          </a:prstGeom>
          <a:noFill/>
        </p:spPr>
        <p:txBody>
          <a:bodyPr wrap="square" rtlCol="0">
            <a:spAutoFit/>
          </a:bodyPr>
          <a:lstStyle/>
          <a:p>
            <a:r>
              <a:rPr lang="zh-CN" altLang="en-US" sz="2200"/>
              <a:t>课 堂 小 结</a:t>
            </a:r>
          </a:p>
        </p:txBody>
      </p:sp>
      <p:sp>
        <p:nvSpPr>
          <p:cNvPr id="19" name="圆角矩形 18"/>
          <p:cNvSpPr/>
          <p:nvPr/>
        </p:nvSpPr>
        <p:spPr>
          <a:xfrm>
            <a:off x="888365" y="2025650"/>
            <a:ext cx="2312670" cy="80835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solidFill>
                  <a:srgbClr val="002060"/>
                </a:solidFill>
                <a:latin typeface="微软雅黑" panose="020B0503020204020204" charset="-122"/>
                <a:ea typeface="微软雅黑" panose="020B0503020204020204" charset="-122"/>
              </a:rPr>
              <a:t>化学平衡常数</a:t>
            </a:r>
          </a:p>
        </p:txBody>
      </p:sp>
      <p:sp>
        <p:nvSpPr>
          <p:cNvPr id="21" name="左大括号 20"/>
          <p:cNvSpPr/>
          <p:nvPr/>
        </p:nvSpPr>
        <p:spPr>
          <a:xfrm>
            <a:off x="3492500" y="1370965"/>
            <a:ext cx="396240" cy="24015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089" name="Group 17"/>
          <p:cNvGrpSpPr/>
          <p:nvPr/>
        </p:nvGrpSpPr>
        <p:grpSpPr>
          <a:xfrm>
            <a:off x="4277360" y="926783"/>
            <a:ext cx="3484563" cy="971550"/>
            <a:chOff x="1501" y="3250"/>
            <a:chExt cx="2195" cy="612"/>
          </a:xfrm>
        </p:grpSpPr>
        <p:sp>
          <p:nvSpPr>
            <p:cNvPr id="8207" name="Text Box 13"/>
            <p:cNvSpPr txBox="1"/>
            <p:nvPr/>
          </p:nvSpPr>
          <p:spPr>
            <a:xfrm>
              <a:off x="1501" y="3410"/>
              <a:ext cx="448" cy="329"/>
            </a:xfrm>
            <a:prstGeom prst="rect">
              <a:avLst/>
            </a:prstGeom>
            <a:noFill/>
            <a:ln w="9525">
              <a:noFill/>
            </a:ln>
          </p:spPr>
          <p:txBody>
            <a:bodyPr wrap="none">
              <a:spAutoFit/>
            </a:bodyPr>
            <a:lstStyle/>
            <a:p>
              <a:r>
                <a:rPr lang="en-US" altLang="zh-CN" sz="2800" b="1" i="1" dirty="0">
                  <a:solidFill>
                    <a:srgbClr val="002060"/>
                  </a:solidFill>
                  <a:latin typeface="Times New Roman" panose="02020603050405020304" charset="0"/>
                  <a:ea typeface="黑体" panose="02010609060101010101" pitchFamily="2" charset="-122"/>
                </a:rPr>
                <a:t>K </a:t>
              </a:r>
              <a:r>
                <a:rPr lang="en-US" altLang="zh-CN" sz="2800" b="1" dirty="0">
                  <a:solidFill>
                    <a:srgbClr val="002060"/>
                  </a:solidFill>
                  <a:latin typeface="Times New Roman" panose="02020603050405020304" charset="0"/>
                  <a:ea typeface="黑体" panose="02010609060101010101" pitchFamily="2" charset="-122"/>
                </a:rPr>
                <a:t>=</a:t>
              </a:r>
            </a:p>
          </p:txBody>
        </p:sp>
        <p:sp>
          <p:nvSpPr>
            <p:cNvPr id="8208" name="Text Box 14"/>
            <p:cNvSpPr txBox="1"/>
            <p:nvPr/>
          </p:nvSpPr>
          <p:spPr>
            <a:xfrm>
              <a:off x="2018" y="3250"/>
              <a:ext cx="1678" cy="329"/>
            </a:xfrm>
            <a:prstGeom prst="rect">
              <a:avLst/>
            </a:prstGeom>
            <a:noFill/>
            <a:ln w="9525">
              <a:noFill/>
            </a:ln>
          </p:spPr>
          <p:txBody>
            <a:bodyPr>
              <a:spAutoFit/>
            </a:bodyPr>
            <a:lstStyle/>
            <a:p>
              <a:r>
                <a:rPr lang="en-US" altLang="zh-CN" sz="2800" b="1" i="1" dirty="0">
                  <a:solidFill>
                    <a:srgbClr val="002060"/>
                  </a:solidFill>
                  <a:latin typeface="Times New Roman" panose="02020603050405020304" charset="0"/>
                </a:rPr>
                <a:t>c</a:t>
              </a:r>
              <a:r>
                <a:rPr lang="en-US" altLang="zh-CN" sz="2800" b="1" baseline="30000" dirty="0">
                  <a:solidFill>
                    <a:srgbClr val="002060"/>
                  </a:solidFill>
                  <a:latin typeface="Times New Roman" panose="02020603050405020304" charset="0"/>
                </a:rPr>
                <a:t>p</a:t>
              </a:r>
              <a:r>
                <a:rPr lang="en-US" altLang="zh-CN" sz="2800" b="1" dirty="0">
                  <a:solidFill>
                    <a:srgbClr val="002060"/>
                  </a:solidFill>
                  <a:latin typeface="Times New Roman" panose="02020603050405020304" charset="0"/>
                </a:rPr>
                <a:t>(C) </a:t>
              </a:r>
              <a:r>
                <a:rPr lang="en-US" altLang="zh-CN" sz="2800" b="1" dirty="0">
                  <a:solidFill>
                    <a:srgbClr val="002060"/>
                  </a:solidFill>
                  <a:latin typeface="Times New Roman" panose="02020603050405020304" charset="0"/>
                  <a:ea typeface="Arial" panose="020B0604020202020204" pitchFamily="34" charset="0"/>
                </a:rPr>
                <a:t>·</a:t>
              </a:r>
              <a:r>
                <a:rPr lang="en-US" altLang="zh-CN" sz="2800" b="1" dirty="0">
                  <a:solidFill>
                    <a:srgbClr val="002060"/>
                  </a:solidFill>
                  <a:latin typeface="Times New Roman" panose="02020603050405020304" charset="0"/>
                  <a:cs typeface="Arial" panose="020B0604020202020204" pitchFamily="34" charset="0"/>
                </a:rPr>
                <a:t> </a:t>
              </a:r>
              <a:r>
                <a:rPr lang="en-US" altLang="zh-CN" sz="2800" b="1" i="1" dirty="0">
                  <a:solidFill>
                    <a:srgbClr val="002060"/>
                  </a:solidFill>
                  <a:latin typeface="Times New Roman" panose="02020603050405020304" charset="0"/>
                  <a:cs typeface="Arial" panose="020B0604020202020204" pitchFamily="34" charset="0"/>
                </a:rPr>
                <a:t>c</a:t>
              </a:r>
              <a:r>
                <a:rPr lang="en-US" altLang="zh-CN" sz="2800" b="1" baseline="30000" dirty="0">
                  <a:solidFill>
                    <a:srgbClr val="002060"/>
                  </a:solidFill>
                  <a:latin typeface="Times New Roman" panose="02020603050405020304" charset="0"/>
                  <a:cs typeface="Arial" panose="020B0604020202020204" pitchFamily="34" charset="0"/>
                </a:rPr>
                <a:t>q</a:t>
              </a:r>
              <a:r>
                <a:rPr lang="en-US" altLang="zh-CN" sz="2800" b="1" dirty="0">
                  <a:solidFill>
                    <a:srgbClr val="002060"/>
                  </a:solidFill>
                  <a:latin typeface="Times New Roman" panose="02020603050405020304" charset="0"/>
                  <a:cs typeface="Arial" panose="020B0604020202020204" pitchFamily="34" charset="0"/>
                </a:rPr>
                <a:t>(D)</a:t>
              </a:r>
              <a:endParaRPr lang="en-US" altLang="zh-CN" sz="2800" b="1" dirty="0">
                <a:solidFill>
                  <a:srgbClr val="002060"/>
                </a:solidFill>
                <a:latin typeface="Times New Roman" panose="02020603050405020304" charset="0"/>
                <a:ea typeface="Arial" panose="020B0604020202020204" pitchFamily="34" charset="0"/>
                <a:cs typeface="Arial" panose="020B0604020202020204" pitchFamily="34" charset="0"/>
              </a:endParaRPr>
            </a:p>
          </p:txBody>
        </p:sp>
        <p:sp>
          <p:nvSpPr>
            <p:cNvPr id="8209" name="Text Box 15"/>
            <p:cNvSpPr txBox="1"/>
            <p:nvPr/>
          </p:nvSpPr>
          <p:spPr>
            <a:xfrm>
              <a:off x="2018" y="3533"/>
              <a:ext cx="1678" cy="329"/>
            </a:xfrm>
            <a:prstGeom prst="rect">
              <a:avLst/>
            </a:prstGeom>
            <a:noFill/>
            <a:ln w="9525">
              <a:noFill/>
            </a:ln>
          </p:spPr>
          <p:txBody>
            <a:bodyPr>
              <a:spAutoFit/>
            </a:bodyPr>
            <a:lstStyle/>
            <a:p>
              <a:r>
                <a:rPr lang="en-US" altLang="zh-CN" sz="2800" b="1" i="1" dirty="0">
                  <a:solidFill>
                    <a:srgbClr val="002060"/>
                  </a:solidFill>
                  <a:latin typeface="Times New Roman" panose="02020603050405020304" charset="0"/>
                </a:rPr>
                <a:t>c</a:t>
              </a:r>
              <a:r>
                <a:rPr lang="en-US" altLang="zh-CN" sz="2800" b="1" baseline="30000" dirty="0">
                  <a:solidFill>
                    <a:srgbClr val="002060"/>
                  </a:solidFill>
                  <a:latin typeface="Times New Roman" panose="02020603050405020304" charset="0"/>
                </a:rPr>
                <a:t>m</a:t>
              </a:r>
              <a:r>
                <a:rPr lang="en-US" altLang="zh-CN" sz="2800" b="1" dirty="0">
                  <a:solidFill>
                    <a:srgbClr val="002060"/>
                  </a:solidFill>
                  <a:latin typeface="Times New Roman" panose="02020603050405020304" charset="0"/>
                </a:rPr>
                <a:t>(A) </a:t>
              </a:r>
              <a:r>
                <a:rPr lang="en-US" altLang="zh-CN" sz="2800" b="1" dirty="0">
                  <a:solidFill>
                    <a:srgbClr val="002060"/>
                  </a:solidFill>
                  <a:latin typeface="Times New Roman" panose="02020603050405020304" charset="0"/>
                  <a:ea typeface="Arial" panose="020B0604020202020204" pitchFamily="34" charset="0"/>
                </a:rPr>
                <a:t>·</a:t>
              </a:r>
              <a:r>
                <a:rPr lang="en-US" altLang="zh-CN" sz="2800" b="1" dirty="0">
                  <a:solidFill>
                    <a:srgbClr val="002060"/>
                  </a:solidFill>
                  <a:latin typeface="Times New Roman" panose="02020603050405020304" charset="0"/>
                  <a:cs typeface="Arial" panose="020B0604020202020204" pitchFamily="34" charset="0"/>
                </a:rPr>
                <a:t> </a:t>
              </a:r>
              <a:r>
                <a:rPr lang="en-US" altLang="zh-CN" sz="2800" b="1" i="1" dirty="0">
                  <a:solidFill>
                    <a:srgbClr val="002060"/>
                  </a:solidFill>
                  <a:latin typeface="Times New Roman" panose="02020603050405020304" charset="0"/>
                  <a:cs typeface="Arial" panose="020B0604020202020204" pitchFamily="34" charset="0"/>
                </a:rPr>
                <a:t>c</a:t>
              </a:r>
              <a:r>
                <a:rPr lang="en-US" altLang="zh-CN" sz="2800" b="1" baseline="30000" dirty="0">
                  <a:solidFill>
                    <a:srgbClr val="002060"/>
                  </a:solidFill>
                  <a:latin typeface="Times New Roman" panose="02020603050405020304" charset="0"/>
                  <a:cs typeface="Arial" panose="020B0604020202020204" pitchFamily="34" charset="0"/>
                </a:rPr>
                <a:t>n</a:t>
              </a:r>
              <a:r>
                <a:rPr lang="en-US" altLang="zh-CN" sz="2800" b="1" dirty="0">
                  <a:solidFill>
                    <a:srgbClr val="002060"/>
                  </a:solidFill>
                  <a:latin typeface="Times New Roman" panose="02020603050405020304" charset="0"/>
                  <a:cs typeface="Arial" panose="020B0604020202020204" pitchFamily="34" charset="0"/>
                </a:rPr>
                <a:t>(B)</a:t>
              </a:r>
              <a:endParaRPr lang="en-US" altLang="zh-CN" sz="2800" b="1" dirty="0">
                <a:solidFill>
                  <a:srgbClr val="002060"/>
                </a:solidFill>
                <a:latin typeface="Times New Roman" panose="02020603050405020304" charset="0"/>
                <a:ea typeface="Arial" panose="020B0604020202020204" pitchFamily="34" charset="0"/>
                <a:cs typeface="Arial" panose="020B0604020202020204" pitchFamily="34" charset="0"/>
              </a:endParaRPr>
            </a:p>
          </p:txBody>
        </p:sp>
        <p:sp>
          <p:nvSpPr>
            <p:cNvPr id="8210" name="Line 16"/>
            <p:cNvSpPr/>
            <p:nvPr/>
          </p:nvSpPr>
          <p:spPr>
            <a:xfrm>
              <a:off x="2018" y="3574"/>
              <a:ext cx="1588" cy="0"/>
            </a:xfrm>
            <a:prstGeom prst="line">
              <a:avLst/>
            </a:prstGeom>
            <a:ln w="28575" cap="flat" cmpd="sng">
              <a:solidFill>
                <a:schemeClr val="tx1"/>
              </a:solidFill>
              <a:prstDash val="solid"/>
              <a:headEnd type="none" w="med" len="med"/>
              <a:tailEnd type="none" w="med" len="med"/>
            </a:ln>
          </p:spPr>
        </p:sp>
      </p:grpSp>
      <p:sp>
        <p:nvSpPr>
          <p:cNvPr id="22" name="文本框 21"/>
          <p:cNvSpPr txBox="1"/>
          <p:nvPr/>
        </p:nvSpPr>
        <p:spPr>
          <a:xfrm>
            <a:off x="3888740" y="3404235"/>
            <a:ext cx="3256280" cy="429895"/>
          </a:xfrm>
          <a:prstGeom prst="rect">
            <a:avLst/>
          </a:prstGeom>
          <a:noFill/>
        </p:spPr>
        <p:txBody>
          <a:bodyPr wrap="none" rtlCol="0" anchor="t">
            <a:spAutoFit/>
          </a:bodyPr>
          <a:lstStyle/>
          <a:p>
            <a:r>
              <a:rPr lang="zh-CN" altLang="en-US" sz="2200">
                <a:solidFill>
                  <a:srgbClr val="002060"/>
                </a:solidFill>
                <a:sym typeface="+mn-ea"/>
              </a:rPr>
              <a:t>化学平衡状态的定量描述</a:t>
            </a:r>
          </a:p>
        </p:txBody>
      </p:sp>
      <p:sp>
        <p:nvSpPr>
          <p:cNvPr id="28" name="文本框 27"/>
          <p:cNvSpPr txBox="1"/>
          <p:nvPr/>
        </p:nvSpPr>
        <p:spPr>
          <a:xfrm>
            <a:off x="3900170" y="2373630"/>
            <a:ext cx="2976880" cy="429895"/>
          </a:xfrm>
          <a:prstGeom prst="rect">
            <a:avLst/>
          </a:prstGeom>
          <a:noFill/>
        </p:spPr>
        <p:txBody>
          <a:bodyPr wrap="none" rtlCol="0" anchor="t">
            <a:spAutoFit/>
          </a:bodyPr>
          <a:lstStyle/>
          <a:p>
            <a:r>
              <a:rPr lang="zh-CN" altLang="en-US" sz="2200" dirty="0" smtClean="0">
                <a:solidFill>
                  <a:srgbClr val="002060"/>
                </a:solidFill>
                <a:latin typeface="微软雅黑" panose="020B0503020204020204" charset="-122"/>
                <a:ea typeface="微软雅黑" panose="020B0503020204020204" charset="-122"/>
                <a:sym typeface="Hoefler Text"/>
              </a:rPr>
              <a:t>平衡常数只与温度有关</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492500" y="497205"/>
            <a:ext cx="3808095" cy="429895"/>
          </a:xfrm>
          <a:prstGeom prst="rect">
            <a:avLst/>
          </a:prstGeom>
          <a:noFill/>
        </p:spPr>
        <p:txBody>
          <a:bodyPr wrap="square" rtlCol="0">
            <a:spAutoFit/>
          </a:bodyPr>
          <a:lstStyle/>
          <a:p>
            <a:r>
              <a:rPr lang="zh-CN" altLang="en-US" sz="2200"/>
              <a:t>课 堂 小 结</a:t>
            </a:r>
          </a:p>
        </p:txBody>
      </p:sp>
      <p:sp>
        <p:nvSpPr>
          <p:cNvPr id="19" name="圆角矩形 18"/>
          <p:cNvSpPr/>
          <p:nvPr/>
        </p:nvSpPr>
        <p:spPr>
          <a:xfrm>
            <a:off x="888365" y="2025650"/>
            <a:ext cx="2312670" cy="80835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solidFill>
                  <a:srgbClr val="002060"/>
                </a:solidFill>
                <a:latin typeface="微软雅黑" panose="020B0503020204020204" charset="-122"/>
                <a:ea typeface="微软雅黑" panose="020B0503020204020204" charset="-122"/>
              </a:rPr>
              <a:t>化学平衡常数</a:t>
            </a:r>
          </a:p>
        </p:txBody>
      </p:sp>
      <p:sp>
        <p:nvSpPr>
          <p:cNvPr id="21" name="左大括号 20"/>
          <p:cNvSpPr/>
          <p:nvPr/>
        </p:nvSpPr>
        <p:spPr>
          <a:xfrm>
            <a:off x="3492500" y="1370965"/>
            <a:ext cx="396240" cy="24015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200">
              <a:latin typeface="微软雅黑" panose="020B0503020204020204" charset="-122"/>
              <a:ea typeface="微软雅黑" panose="020B0503020204020204" charset="-122"/>
            </a:endParaRPr>
          </a:p>
        </p:txBody>
      </p:sp>
      <p:sp>
        <p:nvSpPr>
          <p:cNvPr id="2" name="文本框 1"/>
          <p:cNvSpPr txBox="1"/>
          <p:nvPr/>
        </p:nvSpPr>
        <p:spPr>
          <a:xfrm>
            <a:off x="3997325" y="1189990"/>
            <a:ext cx="4074795" cy="429895"/>
          </a:xfrm>
          <a:prstGeom prst="rect">
            <a:avLst/>
          </a:prstGeom>
          <a:noFill/>
        </p:spPr>
        <p:txBody>
          <a:bodyPr wrap="none" rtlCol="0" anchor="t">
            <a:spAutoFit/>
          </a:bodyPr>
          <a:lstStyle/>
          <a:p>
            <a:pPr algn="l"/>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利用</a:t>
            </a:r>
            <a:r>
              <a:rPr lang="en-US" altLang="zh-CN" sz="2200" i="1" dirty="0">
                <a:solidFill>
                  <a:srgbClr val="002060"/>
                </a:solidFill>
                <a:latin typeface="微软雅黑" panose="020B0503020204020204" charset="-122"/>
                <a:ea typeface="微软雅黑" panose="020B0503020204020204" charset="-122"/>
                <a:cs typeface="微软雅黑" panose="020B0503020204020204" charset="-122"/>
                <a:sym typeface="+mn-ea"/>
              </a:rPr>
              <a:t>K </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判断正向反应进行的程度</a:t>
            </a:r>
            <a:endParaRPr lang="zh-CN" altLang="en-US" sz="2200"/>
          </a:p>
        </p:txBody>
      </p:sp>
      <p:sp>
        <p:nvSpPr>
          <p:cNvPr id="3" name="文本框 2"/>
          <p:cNvSpPr txBox="1"/>
          <p:nvPr/>
        </p:nvSpPr>
        <p:spPr>
          <a:xfrm>
            <a:off x="3888740" y="2330450"/>
            <a:ext cx="4106545" cy="768350"/>
          </a:xfrm>
          <a:prstGeom prst="rect">
            <a:avLst/>
          </a:prstGeom>
          <a:noFill/>
        </p:spPr>
        <p:txBody>
          <a:bodyPr wrap="square" rtlCol="0" anchor="t">
            <a:spAutoFit/>
          </a:bodyPr>
          <a:lstStyle/>
          <a:p>
            <a:r>
              <a:rPr lang="zh-CN" altLang="en-US" sz="2200" dirty="0">
                <a:solidFill>
                  <a:srgbClr val="002060"/>
                </a:solidFill>
                <a:latin typeface="微软雅黑" panose="020B0503020204020204" charset="-122"/>
                <a:ea typeface="微软雅黑" panose="020B0503020204020204" charset="-122"/>
                <a:cs typeface="微软雅黑" panose="020B0503020204020204" charset="-122"/>
                <a:sym typeface="+mn-ea"/>
              </a:rPr>
              <a:t>借助平衡常数，可以判断一个化学反应是否达到化学平衡状态。</a:t>
            </a:r>
          </a:p>
        </p:txBody>
      </p:sp>
      <p:sp>
        <p:nvSpPr>
          <p:cNvPr id="4" name="文本框 3"/>
          <p:cNvSpPr txBox="1"/>
          <p:nvPr/>
        </p:nvSpPr>
        <p:spPr>
          <a:xfrm>
            <a:off x="3989070" y="3538220"/>
            <a:ext cx="4006850" cy="429895"/>
          </a:xfrm>
          <a:prstGeom prst="rect">
            <a:avLst/>
          </a:prstGeom>
          <a:noFill/>
        </p:spPr>
        <p:txBody>
          <a:bodyPr wrap="none" rtlCol="0" anchor="t">
            <a:spAutoFit/>
          </a:bodyPr>
          <a:lstStyle/>
          <a:p>
            <a:r>
              <a:rPr lang="zh-CN" altLang="en-US" sz="2200" dirty="0" smtClean="0">
                <a:solidFill>
                  <a:srgbClr val="002060"/>
                </a:solidFill>
                <a:latin typeface="微软雅黑" panose="020B0503020204020204" charset="-122"/>
                <a:ea typeface="微软雅黑" panose="020B0503020204020204" charset="-122"/>
                <a:cs typeface="微软雅黑" panose="020B0503020204020204" charset="-122"/>
                <a:sym typeface="+mn-ea"/>
              </a:rPr>
              <a:t>利用</a:t>
            </a:r>
            <a:r>
              <a:rPr lang="zh-CN" altLang="en-US" sz="2200" baseline="-25000" dirty="0" smtClean="0">
                <a:solidFill>
                  <a:srgbClr val="002060"/>
                </a:solidFill>
                <a:latin typeface="微软雅黑" panose="020B0503020204020204" charset="-122"/>
                <a:ea typeface="微软雅黑" panose="020B0503020204020204" charset="-122"/>
                <a:cs typeface="微软雅黑" panose="020B0503020204020204" charset="-122"/>
                <a:sym typeface="+mn-ea"/>
              </a:rPr>
              <a:t> </a:t>
            </a:r>
            <a:r>
              <a:rPr lang="en-US" altLang="zh-CN" sz="2200" dirty="0" smtClean="0">
                <a:solidFill>
                  <a:srgbClr val="002060"/>
                </a:solidFill>
                <a:latin typeface="微软雅黑" panose="020B0503020204020204" charset="-122"/>
                <a:ea typeface="微软雅黑" panose="020B0503020204020204" charset="-122"/>
                <a:cs typeface="微软雅黑" panose="020B0503020204020204" charset="-122"/>
                <a:sym typeface="+mn-ea"/>
              </a:rPr>
              <a:t>K</a:t>
            </a:r>
            <a:r>
              <a:rPr lang="en-US" altLang="zh-CN" sz="2200" baseline="-25000" dirty="0" smtClean="0">
                <a:solidFill>
                  <a:srgbClr val="002060"/>
                </a:solidFill>
                <a:latin typeface="微软雅黑" panose="020B0503020204020204" charset="-122"/>
                <a:ea typeface="微软雅黑" panose="020B0503020204020204" charset="-122"/>
                <a:cs typeface="微软雅黑" panose="020B0503020204020204" charset="-122"/>
                <a:sym typeface="+mn-ea"/>
              </a:rPr>
              <a:t> </a:t>
            </a:r>
            <a:r>
              <a:rPr lang="zh-CN" altLang="en-US" sz="2200" dirty="0" smtClean="0">
                <a:solidFill>
                  <a:srgbClr val="002060"/>
                </a:solidFill>
                <a:latin typeface="微软雅黑" panose="020B0503020204020204" charset="-122"/>
                <a:ea typeface="微软雅黑" panose="020B0503020204020204" charset="-122"/>
                <a:cs typeface="微软雅黑" panose="020B0503020204020204" charset="-122"/>
                <a:sym typeface="+mn-ea"/>
              </a:rPr>
              <a:t>可计算平衡转化率（</a:t>
            </a:r>
            <a:r>
              <a:rPr lang="en-US" altLang="zh-CN" sz="2200" dirty="0" smtClean="0">
                <a:solidFill>
                  <a:srgbClr val="002060"/>
                </a:solidFill>
                <a:latin typeface="微软雅黑" panose="020B0503020204020204" charset="-122"/>
                <a:ea typeface="微软雅黑" panose="020B0503020204020204" charset="-122"/>
                <a:cs typeface="微软雅黑" panose="020B0503020204020204" charset="-122"/>
                <a:sym typeface="+mn-ea"/>
              </a:rPr>
              <a:t>α</a:t>
            </a:r>
            <a:r>
              <a:rPr lang="zh-CN" altLang="en-US" sz="2200" dirty="0" smtClean="0">
                <a:solidFill>
                  <a:srgbClr val="002060"/>
                </a:solidFill>
                <a:latin typeface="微软雅黑" panose="020B0503020204020204" charset="-122"/>
                <a:ea typeface="微软雅黑" panose="020B0503020204020204" charset="-122"/>
                <a:cs typeface="微软雅黑" panose="020B0503020204020204" charset="-122"/>
                <a:sym typeface="+mn-ea"/>
              </a:rPr>
              <a:t>）</a:t>
            </a:r>
            <a:endParaRPr lang="zh-CN" altLang="en-US" sz="220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0"/>
          <p:cNvSpPr>
            <a:spLocks noChangeArrowheads="1"/>
          </p:cNvSpPr>
          <p:nvPr/>
        </p:nvSpPr>
        <p:spPr bwMode="auto">
          <a:xfrm>
            <a:off x="2734945" y="945515"/>
            <a:ext cx="4539615" cy="434975"/>
          </a:xfrm>
          <a:prstGeom prst="rect">
            <a:avLst/>
          </a:prstGeom>
          <a:noFill/>
          <a:ln w="9525" cap="flat" algn="ctr">
            <a:noFill/>
            <a:prstDash val="solid"/>
            <a:miter lim="800000"/>
            <a:headEnd type="none" w="med" len="med"/>
            <a:tailEnd type="none" w="med" len="med"/>
          </a:ln>
          <a:effectLst/>
        </p:spPr>
        <p:txBody>
          <a:bodyPr/>
          <a:lstStyle/>
          <a:p>
            <a:pPr>
              <a:spcBef>
                <a:spcPct val="50000"/>
              </a:spcBef>
              <a:buSzPct val="100000"/>
            </a:pPr>
            <a:r>
              <a:rPr kumimoji="1" lang="ru-RU" altLang="zh-CN" sz="2400" b="1" dirty="0">
                <a:latin typeface="Times New Roman" panose="02020603050405020304" charset="0"/>
                <a:ea typeface="宋体" panose="02010600030101010101" pitchFamily="2" charset="-122"/>
              </a:rPr>
              <a:t>            </a:t>
            </a:r>
          </a:p>
        </p:txBody>
      </p:sp>
      <p:sp>
        <p:nvSpPr>
          <p:cNvPr id="100" name="文本框 99"/>
          <p:cNvSpPr txBox="1"/>
          <p:nvPr/>
        </p:nvSpPr>
        <p:spPr>
          <a:xfrm>
            <a:off x="-19685" y="612140"/>
            <a:ext cx="8789670" cy="2368550"/>
          </a:xfrm>
          <a:prstGeom prst="rect">
            <a:avLst/>
          </a:prstGeom>
          <a:noFill/>
          <a:ln w="9525">
            <a:noFill/>
          </a:ln>
        </p:spPr>
        <p:txBody>
          <a:bodyPr wrap="square">
            <a:spAutoFit/>
          </a:bodyPr>
          <a:lstStyle/>
          <a:p>
            <a:pPr eaLnBrk="1">
              <a:lnSpc>
                <a:spcPct val="150000"/>
              </a:lnSpc>
            </a:pPr>
            <a:r>
              <a:rPr lang="zh-CN" altLang="en-US" sz="2200" b="1" dirty="0">
                <a:solidFill>
                  <a:srgbClr val="002060"/>
                </a:solidFill>
                <a:latin typeface="微软雅黑" panose="020B0503020204020204" charset="-122"/>
                <a:ea typeface="微软雅黑" panose="020B0503020204020204" charset="-122"/>
                <a:sym typeface="+mn-ea"/>
              </a:rPr>
              <a:t>【活动</a:t>
            </a:r>
            <a:r>
              <a:rPr lang="en-US" altLang="zh-CN" sz="2200" b="1" dirty="0">
                <a:solidFill>
                  <a:srgbClr val="002060"/>
                </a:solidFill>
                <a:latin typeface="微软雅黑" panose="020B0503020204020204" charset="-122"/>
                <a:ea typeface="微软雅黑" panose="020B0503020204020204" charset="-122"/>
                <a:sym typeface="+mn-ea"/>
              </a:rPr>
              <a:t>1</a:t>
            </a:r>
            <a:r>
              <a:rPr lang="zh-CN" altLang="en-US" sz="2200" b="1" dirty="0">
                <a:solidFill>
                  <a:srgbClr val="002060"/>
                </a:solidFill>
                <a:latin typeface="微软雅黑" panose="020B0503020204020204" charset="-122"/>
                <a:ea typeface="微软雅黑" panose="020B0503020204020204" charset="-122"/>
                <a:sym typeface="+mn-ea"/>
              </a:rPr>
              <a:t>】在一定温度下，化学平衡体系中反应物浓度和生成物浓度之    </a:t>
            </a:r>
          </a:p>
          <a:p>
            <a:pPr eaLnBrk="1">
              <a:lnSpc>
                <a:spcPts val="3280"/>
              </a:lnSpc>
            </a:pPr>
            <a:r>
              <a:rPr lang="zh-CN" altLang="en-US" sz="2200" b="1" dirty="0">
                <a:solidFill>
                  <a:srgbClr val="002060"/>
                </a:solidFill>
                <a:latin typeface="微软雅黑" panose="020B0503020204020204" charset="-122"/>
                <a:ea typeface="微软雅黑" panose="020B0503020204020204" charset="-122"/>
                <a:sym typeface="+mn-ea"/>
              </a:rPr>
              <a:t>               间有什么关系呢？</a:t>
            </a:r>
            <a:r>
              <a:rPr lang="en-US" altLang="zh-CN" sz="2200" b="1" baseline="-25000" dirty="0" smtClean="0">
                <a:solidFill>
                  <a:srgbClr val="FFFFFF"/>
                </a:solidFill>
                <a:latin typeface="+mn-ea"/>
                <a:ea typeface="+mn-ea"/>
                <a:sym typeface="+mn-ea"/>
              </a:rPr>
              <a:t> </a:t>
            </a:r>
          </a:p>
          <a:p>
            <a:pPr eaLnBrk="1">
              <a:lnSpc>
                <a:spcPts val="3280"/>
              </a:lnSpc>
            </a:pPr>
            <a:r>
              <a:rPr lang="en-US" altLang="zh-CN" sz="2200" b="1" dirty="0" smtClean="0">
                <a:solidFill>
                  <a:srgbClr val="002060"/>
                </a:solidFill>
                <a:latin typeface="+mn-ea"/>
                <a:ea typeface="+mn-ea"/>
                <a:sym typeface="+mn-ea"/>
              </a:rPr>
              <a:t>  </a:t>
            </a:r>
            <a:r>
              <a:rPr lang="en-US" altLang="zh-CN" sz="2200" dirty="0" smtClean="0">
                <a:solidFill>
                  <a:srgbClr val="002060"/>
                </a:solidFill>
                <a:latin typeface="+mn-ea"/>
                <a:ea typeface="+mn-ea"/>
                <a:sym typeface="+mn-ea"/>
              </a:rPr>
              <a:t>473</a:t>
            </a:r>
            <a:r>
              <a:rPr lang="en-US" altLang="zh-CN" sz="2200" baseline="-25000" dirty="0" smtClean="0">
                <a:solidFill>
                  <a:srgbClr val="002060"/>
                </a:solidFill>
                <a:latin typeface="+mn-ea"/>
                <a:ea typeface="+mn-ea"/>
                <a:sym typeface="+mn-ea"/>
              </a:rPr>
              <a:t> </a:t>
            </a:r>
            <a:r>
              <a:rPr lang="en-US" altLang="zh-CN" sz="2200" dirty="0" smtClean="0">
                <a:solidFill>
                  <a:srgbClr val="002060"/>
                </a:solidFill>
                <a:latin typeface="+mn-ea"/>
                <a:ea typeface="+mn-ea"/>
                <a:sym typeface="+mn-ea"/>
              </a:rPr>
              <a:t>K</a:t>
            </a:r>
            <a:r>
              <a:rPr lang="en-US" altLang="zh-CN" sz="2200" baseline="-25000" dirty="0" smtClean="0">
                <a:solidFill>
                  <a:srgbClr val="002060"/>
                </a:solidFill>
                <a:latin typeface="+mn-ea"/>
                <a:ea typeface="+mn-ea"/>
                <a:sym typeface="+mn-ea"/>
              </a:rPr>
              <a:t> </a:t>
            </a:r>
            <a:r>
              <a:rPr lang="zh-CN" altLang="en-US" sz="2200" dirty="0" smtClean="0">
                <a:solidFill>
                  <a:srgbClr val="002060"/>
                </a:solidFill>
                <a:latin typeface="+mn-ea"/>
                <a:ea typeface="+mn-ea"/>
                <a:sym typeface="+mn-ea"/>
              </a:rPr>
              <a:t>时，密闭容器内发生反应：</a:t>
            </a:r>
            <a:endParaRPr lang="zh-CN" altLang="en-US" sz="2200" i="0" dirty="0">
              <a:solidFill>
                <a:srgbClr val="002060"/>
              </a:solidFill>
              <a:effectLst/>
              <a:latin typeface="+mn-ea"/>
              <a:ea typeface="+mn-ea"/>
            </a:endParaRPr>
          </a:p>
          <a:p>
            <a:pPr eaLnBrk="1">
              <a:lnSpc>
                <a:spcPts val="3280"/>
              </a:lnSpc>
            </a:pPr>
            <a:endParaRPr lang="zh-CN" altLang="en-US" sz="2200" i="0" dirty="0">
              <a:solidFill>
                <a:srgbClr val="002060"/>
              </a:solidFill>
              <a:effectLst/>
              <a:latin typeface="+mn-ea"/>
              <a:ea typeface="+mn-ea"/>
              <a:sym typeface="+mn-ea"/>
            </a:endParaRPr>
          </a:p>
          <a:p>
            <a:pPr eaLnBrk="1">
              <a:lnSpc>
                <a:spcPct val="150000"/>
              </a:lnSpc>
            </a:pPr>
            <a:endParaRPr lang="zh-CN" altLang="en-US" sz="2200" i="0" dirty="0">
              <a:solidFill>
                <a:srgbClr val="002060"/>
              </a:solidFill>
              <a:effectLst/>
              <a:latin typeface="微软雅黑" panose="020B0503020204020204" charset="-122"/>
              <a:ea typeface="微软雅黑" panose="020B0503020204020204" charset="-122"/>
              <a:sym typeface="+mn-ea"/>
            </a:endParaRPr>
          </a:p>
        </p:txBody>
      </p:sp>
      <p:graphicFrame>
        <p:nvGraphicFramePr>
          <p:cNvPr id="6" name="表格 5"/>
          <p:cNvGraphicFramePr/>
          <p:nvPr>
            <p:custDataLst>
              <p:tags r:id="rId2"/>
            </p:custDataLst>
          </p:nvPr>
        </p:nvGraphicFramePr>
        <p:xfrm>
          <a:off x="241935" y="2163667"/>
          <a:ext cx="8671560" cy="2411095"/>
        </p:xfrm>
        <a:graphic>
          <a:graphicData uri="http://schemas.openxmlformats.org/drawingml/2006/table">
            <a:tbl>
              <a:tblPr firstRow="1" bandRow="1">
                <a:tableStyleId>{5C22544A-7EE6-4342-B048-85BDC9FD1C3A}</a:tableStyleId>
              </a:tblPr>
              <a:tblGrid>
                <a:gridCol w="563245"/>
                <a:gridCol w="615315"/>
                <a:gridCol w="666115"/>
                <a:gridCol w="690245"/>
                <a:gridCol w="748030"/>
                <a:gridCol w="851535"/>
                <a:gridCol w="951865"/>
                <a:gridCol w="1017905"/>
                <a:gridCol w="1042035"/>
                <a:gridCol w="1525270"/>
              </a:tblGrid>
              <a:tr h="594995">
                <a:tc rowSpan="2">
                  <a:txBody>
                    <a:bodyPr/>
                    <a:lstStyle/>
                    <a:p>
                      <a:pPr indent="0" algn="ctr">
                        <a:buNone/>
                      </a:pPr>
                      <a:r>
                        <a:rPr lang="zh-CN" sz="2000" b="0">
                          <a:solidFill>
                            <a:srgbClr val="002060"/>
                          </a:solidFill>
                          <a:latin typeface="微软雅黑" panose="020B0503020204020204" charset="-122"/>
                          <a:ea typeface="微软雅黑" panose="020B0503020204020204" charset="-122"/>
                        </a:rPr>
                        <a:t>序号</a:t>
                      </a:r>
                      <a:endParaRPr lang="zh-CN"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4">
                  <a:txBody>
                    <a:bodyPr/>
                    <a:lstStyle/>
                    <a:p>
                      <a:pPr indent="0" algn="ctr">
                        <a:buNone/>
                      </a:pPr>
                      <a:r>
                        <a:rPr lang="zh-CN" sz="2000" b="0">
                          <a:solidFill>
                            <a:srgbClr val="002060"/>
                          </a:solidFill>
                          <a:latin typeface="微软雅黑" panose="020B0503020204020204" charset="-122"/>
                          <a:ea typeface="微软雅黑" panose="020B0503020204020204" charset="-122"/>
                          <a:cs typeface="微软雅黑" panose="020B0503020204020204" charset="-122"/>
                        </a:rPr>
                        <a:t>起始时浓度/(mol·L</a:t>
                      </a:r>
                      <a:r>
                        <a:rPr lang="zh-CN" sz="2000" b="0" baseline="30000">
                          <a:solidFill>
                            <a:srgbClr val="002060"/>
                          </a:solidFill>
                          <a:latin typeface="微软雅黑" panose="020B0503020204020204" charset="-122"/>
                          <a:ea typeface="微软雅黑" panose="020B0503020204020204" charset="-122"/>
                          <a:cs typeface="微软雅黑" panose="020B0503020204020204" charset="-122"/>
                        </a:rPr>
                        <a:t>-1)</a:t>
                      </a:r>
                      <a:endParaRPr lang="zh-CN" altLang="en-US" sz="2000" b="0" baseline="3000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4">
                  <a:txBody>
                    <a:bodyPr/>
                    <a:lstStyle/>
                    <a:p>
                      <a:pPr indent="0" algn="ctr">
                        <a:buNone/>
                      </a:pPr>
                      <a:r>
                        <a:rPr lang="zh-CN" sz="2000" b="0">
                          <a:solidFill>
                            <a:srgbClr val="002060"/>
                          </a:solidFill>
                          <a:latin typeface="微软雅黑" panose="020B0503020204020204" charset="-122"/>
                          <a:ea typeface="微软雅黑" panose="020B0503020204020204" charset="-122"/>
                          <a:cs typeface="微软雅黑" panose="020B0503020204020204" charset="-122"/>
                        </a:rPr>
                        <a:t>平衡时浓度/(mol·L</a:t>
                      </a:r>
                      <a:r>
                        <a:rPr lang="zh-CN" sz="2000" b="0" baseline="30000">
                          <a:solidFill>
                            <a:srgbClr val="002060"/>
                          </a:solidFill>
                          <a:latin typeface="微软雅黑" panose="020B0503020204020204" charset="-122"/>
                          <a:ea typeface="微软雅黑" panose="020B0503020204020204" charset="-122"/>
                          <a:cs typeface="微软雅黑" panose="020B0503020204020204" charset="-122"/>
                        </a:rPr>
                        <a:t>-1</a:t>
                      </a:r>
                      <a:r>
                        <a:rPr lang="zh-CN" sz="2000" b="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20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endParaRPr lang="zh-CN"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r>
                        <a:rPr lang="en-US" sz="2000" b="0">
                          <a:solidFill>
                            <a:srgbClr val="002060"/>
                          </a:solidFill>
                          <a:latin typeface="Times New Roman" panose="02020603050405020304" charset="0"/>
                          <a:ea typeface="微软雅黑" panose="020B0503020204020204" charset="-122"/>
                          <a:cs typeface="Times New Roman" panose="02020603050405020304" charset="0"/>
                        </a:rPr>
                        <a:t>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2000" b="0" baseline="-25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CO </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2060"/>
                          </a:solidFill>
                          <a:latin typeface="Times New Roman" panose="02020603050405020304" charset="0"/>
                          <a:ea typeface="微软雅黑" panose="020B0503020204020204" charset="-122"/>
                          <a:cs typeface="Times New Roman" panose="02020603050405020304" charset="0"/>
                        </a:rPr>
                        <a:t>H</a:t>
                      </a:r>
                      <a:r>
                        <a:rPr lang="en-US" sz="2000" b="0" baseline="-25000">
                          <a:solidFill>
                            <a:srgbClr val="002060"/>
                          </a:solidFill>
                          <a:latin typeface="Times New Roman" panose="02020603050405020304" charset="0"/>
                          <a:ea typeface="微软雅黑" panose="020B0503020204020204" charset="-122"/>
                          <a:cs typeface="Times New Roman" panose="02020603050405020304" charset="0"/>
                        </a:rPr>
                        <a:t>2</a:t>
                      </a:r>
                      <a:r>
                        <a:rPr lang="en-US" sz="2000" b="0">
                          <a:solidFill>
                            <a:srgbClr val="002060"/>
                          </a:solidFill>
                          <a:latin typeface="Times New Roman" panose="02020603050405020304" charset="0"/>
                          <a:ea typeface="微软雅黑" panose="020B0503020204020204" charset="-122"/>
                          <a:cs typeface="Times New Roman" panose="02020603050405020304" charset="0"/>
                        </a:rPr>
                        <a:t>O</a:t>
                      </a:r>
                      <a:endParaRPr lang="en-US" altLang="en-US" sz="20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①</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altLang="en-US" sz="2000" b="0">
                          <a:solidFill>
                            <a:srgbClr val="FF0000"/>
                          </a:solidFill>
                          <a:latin typeface="微软雅黑" panose="020B0503020204020204" charset="-122"/>
                          <a:ea typeface="微软雅黑" panose="020B0503020204020204" charset="-122"/>
                        </a:rPr>
                        <a:t>2.25</a:t>
                      </a: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②</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0.0022</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0.0122</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0.0078</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0.0078</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altLang="en-US" sz="2000" b="0">
                          <a:solidFill>
                            <a:srgbClr val="FF0000"/>
                          </a:solidFill>
                          <a:latin typeface="微软雅黑" panose="020B0503020204020204" charset="-122"/>
                          <a:ea typeface="微软雅黑" panose="020B0503020204020204" charset="-122"/>
                        </a:rPr>
                        <a:t>2.27</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③</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0.001</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0.0041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0.0069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0.0059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altLang="en-US" sz="2000" b="0">
                          <a:solidFill>
                            <a:srgbClr val="FF0000"/>
                          </a:solidFill>
                          <a:latin typeface="微软雅黑" panose="020B0503020204020204" charset="-122"/>
                          <a:ea typeface="微软雅黑" panose="020B0503020204020204" charset="-122"/>
                        </a:rPr>
                        <a:t>2.42</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9405">
                <a:tc>
                  <a:txBody>
                    <a:bodyPr/>
                    <a:lstStyle/>
                    <a:p>
                      <a:pPr indent="0" algn="ctr">
                        <a:buNone/>
                      </a:pPr>
                      <a:r>
                        <a:rPr lang="en-US" sz="2000" b="0">
                          <a:solidFill>
                            <a:srgbClr val="002060"/>
                          </a:solidFill>
                          <a:latin typeface="微软雅黑" panose="020B0503020204020204" charset="-122"/>
                          <a:ea typeface="微软雅黑" panose="020B0503020204020204" charset="-122"/>
                        </a:rPr>
                        <a:t>④</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2060"/>
                          </a:solidFill>
                          <a:latin typeface="微软雅黑" panose="020B0503020204020204" charset="-122"/>
                          <a:ea typeface="微软雅黑" panose="020B0503020204020204" charset="-122"/>
                        </a:rPr>
                        <a:t>0.02</a:t>
                      </a:r>
                      <a:endParaRPr lang="en-US" altLang="en-US" sz="2000" b="0">
                        <a:solidFill>
                          <a:srgbClr val="00206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0.0081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0.0081</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0.0119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2000" b="0">
                          <a:solidFill>
                            <a:srgbClr val="0070C0"/>
                          </a:solidFill>
                          <a:latin typeface="微软雅黑" panose="020B0503020204020204" charset="-122"/>
                          <a:ea typeface="微软雅黑" panose="020B0503020204020204" charset="-122"/>
                        </a:rPr>
                        <a:t>0.0119</a:t>
                      </a:r>
                      <a:endParaRPr lang="en-US" altLang="en-US" sz="2000" b="0">
                        <a:solidFill>
                          <a:srgbClr val="0070C0"/>
                        </a:solidFill>
                        <a:latin typeface="微软雅黑" panose="020B0503020204020204" charset="-122"/>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altLang="en-US" sz="2000" b="0">
                          <a:solidFill>
                            <a:srgbClr val="FF0000"/>
                          </a:solidFill>
                          <a:latin typeface="微软雅黑" panose="020B0503020204020204" charset="-122"/>
                          <a:ea typeface="微软雅黑" panose="020B0503020204020204" charset="-122"/>
                        </a:rPr>
                        <a:t>2.16</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pic>
        <p:nvPicPr>
          <p:cNvPr id="11" name="图片 10"/>
          <p:cNvPicPr>
            <a:picLocks noChangeAspect="1"/>
          </p:cNvPicPr>
          <p:nvPr/>
        </p:nvPicPr>
        <p:blipFill>
          <a:blip r:embed="rId5"/>
          <a:stretch>
            <a:fillRect/>
          </a:stretch>
        </p:blipFill>
        <p:spPr>
          <a:xfrm>
            <a:off x="7447280" y="2326640"/>
            <a:ext cx="1590675" cy="580390"/>
          </a:xfrm>
          <a:prstGeom prst="rect">
            <a:avLst/>
          </a:prstGeom>
        </p:spPr>
      </p:pic>
      <p:graphicFrame>
        <p:nvGraphicFramePr>
          <p:cNvPr id="5" name="表格 4"/>
          <p:cNvGraphicFramePr/>
          <p:nvPr/>
        </p:nvGraphicFramePr>
        <p:xfrm>
          <a:off x="234950" y="4575175"/>
          <a:ext cx="8672830" cy="502920"/>
        </p:xfrm>
        <a:graphic>
          <a:graphicData uri="http://schemas.openxmlformats.org/drawingml/2006/table">
            <a:tbl>
              <a:tblPr firstRow="1" bandRow="1">
                <a:tableStyleId>{5940675A-B579-460E-94D1-54222C63F5DA}</a:tableStyleId>
              </a:tblPr>
              <a:tblGrid>
                <a:gridCol w="7155815"/>
                <a:gridCol w="1517015"/>
              </a:tblGrid>
              <a:tr h="502920">
                <a:tc>
                  <a:txBody>
                    <a:bodyPr/>
                    <a:lstStyle/>
                    <a:p>
                      <a:pPr>
                        <a:buNone/>
                      </a:pPr>
                      <a:endParaRPr lang="zh-CN" altLang="en-US"/>
                    </a:p>
                    <a:p>
                      <a:pPr>
                        <a:buNone/>
                      </a:pPr>
                      <a:endParaRPr lang="zh-CN" altLang="en-US"/>
                    </a:p>
                  </a:txBody>
                  <a:tcPr/>
                </a:tc>
                <a:tc>
                  <a:txBody>
                    <a:bodyPr/>
                    <a:lstStyle/>
                    <a:p>
                      <a:pPr>
                        <a:buNone/>
                      </a:pPr>
                      <a:endParaRPr lang="zh-CN" altLang="en-US"/>
                    </a:p>
                  </a:txBody>
                  <a:tcPr/>
                </a:tc>
              </a:tr>
            </a:tbl>
          </a:graphicData>
        </a:graphic>
      </p:graphicFrame>
      <p:pic>
        <p:nvPicPr>
          <p:cNvPr id="7" name="图片 6"/>
          <p:cNvPicPr>
            <a:picLocks noChangeAspect="1"/>
          </p:cNvPicPr>
          <p:nvPr/>
        </p:nvPicPr>
        <p:blipFill>
          <a:blip r:embed="rId5"/>
          <a:stretch>
            <a:fillRect/>
          </a:stretch>
        </p:blipFill>
        <p:spPr>
          <a:xfrm>
            <a:off x="2893060" y="4545330"/>
            <a:ext cx="1590675" cy="580390"/>
          </a:xfrm>
          <a:prstGeom prst="rect">
            <a:avLst/>
          </a:prstGeom>
        </p:spPr>
      </p:pic>
      <p:sp>
        <p:nvSpPr>
          <p:cNvPr id="10" name="文本框 9"/>
          <p:cNvSpPr txBox="1"/>
          <p:nvPr/>
        </p:nvSpPr>
        <p:spPr>
          <a:xfrm>
            <a:off x="4322445" y="4627245"/>
            <a:ext cx="1381125" cy="398780"/>
          </a:xfrm>
          <a:prstGeom prst="rect">
            <a:avLst/>
          </a:prstGeom>
          <a:noFill/>
        </p:spPr>
        <p:txBody>
          <a:bodyPr wrap="square" rtlCol="0">
            <a:spAutoFit/>
          </a:bodyPr>
          <a:lstStyle/>
          <a:p>
            <a:r>
              <a:rPr lang="zh-CN" altLang="en-US" sz="2000">
                <a:solidFill>
                  <a:srgbClr val="FF0000"/>
                </a:solidFill>
              </a:rPr>
              <a:t>平均值</a:t>
            </a:r>
          </a:p>
        </p:txBody>
      </p:sp>
      <p:sp>
        <p:nvSpPr>
          <p:cNvPr id="12" name="文本框 11"/>
          <p:cNvSpPr txBox="1"/>
          <p:nvPr/>
        </p:nvSpPr>
        <p:spPr>
          <a:xfrm>
            <a:off x="7818755" y="4613275"/>
            <a:ext cx="777240" cy="398780"/>
          </a:xfrm>
          <a:prstGeom prst="rect">
            <a:avLst/>
          </a:prstGeom>
          <a:noFill/>
        </p:spPr>
        <p:txBody>
          <a:bodyPr wrap="square" rtlCol="0">
            <a:spAutoFit/>
          </a:bodyPr>
          <a:lstStyle/>
          <a:p>
            <a:r>
              <a:rPr lang="en-US" altLang="zh-CN" sz="2000">
                <a:solidFill>
                  <a:srgbClr val="FF0000"/>
                </a:solidFill>
                <a:latin typeface="微软雅黑" panose="020B0503020204020204" charset="-122"/>
                <a:ea typeface="微软雅黑" panose="020B0503020204020204" charset="-122"/>
              </a:rPr>
              <a:t>2.3</a:t>
            </a:r>
          </a:p>
        </p:txBody>
      </p:sp>
      <p:grpSp>
        <p:nvGrpSpPr>
          <p:cNvPr id="25" name="组合 24"/>
          <p:cNvGrpSpPr/>
          <p:nvPr/>
        </p:nvGrpSpPr>
        <p:grpSpPr>
          <a:xfrm>
            <a:off x="4202430" y="1602105"/>
            <a:ext cx="5982970" cy="429260"/>
            <a:chOff x="6618" y="2523"/>
            <a:chExt cx="9422" cy="676"/>
          </a:xfrm>
        </p:grpSpPr>
        <p:sp>
          <p:nvSpPr>
            <p:cNvPr id="15" name="Rectangle 137"/>
            <p:cNvSpPr>
              <a:spLocks noChangeArrowheads="1"/>
            </p:cNvSpPr>
            <p:nvPr/>
          </p:nvSpPr>
          <p:spPr bwMode="auto">
            <a:xfrm>
              <a:off x="6618" y="2523"/>
              <a:ext cx="9422" cy="677"/>
            </a:xfrm>
            <a:prstGeom prst="rect">
              <a:avLst/>
            </a:prstGeom>
            <a:noFill/>
            <a:ln w="9525">
              <a:noFill/>
              <a:miter lim="800000"/>
            </a:ln>
            <a:effectLst/>
          </p:spPr>
          <p:txBody>
            <a:bodyPr wrap="square">
              <a:spAutoFit/>
            </a:bodyPr>
            <a:lstStyle/>
            <a:p>
              <a:pPr algn="l">
                <a:spcBef>
                  <a:spcPct val="50000"/>
                </a:spcBef>
              </a:pP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CO</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(g)</a:t>
              </a:r>
              <a:r>
                <a:rPr lang="zh-CN" altLang="en-US"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H</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(g)            CO(g)</a:t>
              </a:r>
              <a:r>
                <a:rPr lang="zh-CN" altLang="en-US"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H</a:t>
              </a:r>
              <a:r>
                <a:rPr kumimoji="1" lang="en-US" altLang="zh-CN" sz="2200" i="0" baseline="-25000" dirty="0" smtClean="0">
                  <a:solidFill>
                    <a:srgbClr val="002060"/>
                  </a:solidFill>
                  <a:effectLst/>
                  <a:latin typeface="Times New Roman" panose="02020603050405020304" charset="0"/>
                  <a:ea typeface="微软雅黑" panose="020B0503020204020204" charset="-122"/>
                  <a:cs typeface="Times New Roman" panose="02020603050405020304" charset="0"/>
                </a:rPr>
                <a:t>2</a:t>
              </a:r>
              <a:r>
                <a:rPr kumimoji="1" lang="en-US" altLang="zh-CN" sz="2200" i="0" dirty="0" smtClean="0">
                  <a:solidFill>
                    <a:srgbClr val="002060"/>
                  </a:solidFill>
                  <a:effectLst/>
                  <a:latin typeface="Times New Roman" panose="02020603050405020304" charset="0"/>
                  <a:ea typeface="微软雅黑" panose="020B0503020204020204" charset="-122"/>
                  <a:cs typeface="Times New Roman" panose="02020603050405020304" charset="0"/>
                </a:rPr>
                <a:t>O(g)</a:t>
              </a:r>
            </a:p>
          </p:txBody>
        </p:sp>
        <p:grpSp>
          <p:nvGrpSpPr>
            <p:cNvPr id="20" name="组合 19"/>
            <p:cNvGrpSpPr/>
            <p:nvPr/>
          </p:nvGrpSpPr>
          <p:grpSpPr>
            <a:xfrm>
              <a:off x="9595" y="2650"/>
              <a:ext cx="968" cy="422"/>
              <a:chOff x="19176601" y="6014411"/>
              <a:chExt cx="1084022" cy="517209"/>
            </a:xfrm>
          </p:grpSpPr>
          <p:cxnSp>
            <p:nvCxnSpPr>
              <p:cNvPr id="21" name="直接连接符 20"/>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3" name="直接连接符 22"/>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gr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6" name="文本框 5"/>
          <p:cNvSpPr txBox="1"/>
          <p:nvPr/>
        </p:nvSpPr>
        <p:spPr>
          <a:xfrm>
            <a:off x="457200" y="602615"/>
            <a:ext cx="7365365" cy="429895"/>
          </a:xfrm>
          <a:prstGeom prst="rect">
            <a:avLst/>
          </a:prstGeom>
          <a:noFill/>
        </p:spPr>
        <p:txBody>
          <a:bodyPr wrap="square" rtlCol="0">
            <a:spAutoFit/>
          </a:bodyPr>
          <a:lstStyle/>
          <a:p>
            <a:r>
              <a:rPr lang="zh-CN" altLang="en-US" sz="2200" b="1">
                <a:solidFill>
                  <a:srgbClr val="002060"/>
                </a:solidFill>
              </a:rPr>
              <a:t>其他可逆反应达到化学平衡状态时也存在相似规律吗？</a:t>
            </a:r>
          </a:p>
        </p:txBody>
      </p:sp>
      <p:sp>
        <p:nvSpPr>
          <p:cNvPr id="15" name="Rectangle 94"/>
          <p:cNvSpPr>
            <a:spLocks noChangeArrowheads="1"/>
          </p:cNvSpPr>
          <p:nvPr/>
        </p:nvSpPr>
        <p:spPr bwMode="auto">
          <a:xfrm>
            <a:off x="552941" y="1032255"/>
            <a:ext cx="6139070" cy="560388"/>
          </a:xfrm>
          <a:prstGeom prst="rect">
            <a:avLst/>
          </a:prstGeom>
          <a:noFill/>
          <a:ln w="41275" cap="flat" algn="ctr">
            <a:noFill/>
            <a:prstDash val="solid"/>
            <a:miter lim="800000"/>
            <a:headEnd type="none" w="med" len="med"/>
            <a:tailEnd type="none" w="med" len="med"/>
          </a:ln>
        </p:spPr>
        <p:txBody>
          <a:bodyPr lIns="90000" tIns="46800" rIns="90000" bIns="46800"/>
          <a:lstStyle/>
          <a:p>
            <a:pPr algn="l">
              <a:spcBef>
                <a:spcPct val="20000"/>
              </a:spcBef>
              <a:buSzPct val="100000"/>
            </a:pPr>
            <a:r>
              <a:rPr lang="en-US" altLang="ru-RU" sz="2200" i="0" dirty="0" smtClean="0">
                <a:solidFill>
                  <a:srgbClr val="002060"/>
                </a:solidFill>
                <a:effectLst/>
                <a:latin typeface="+mn-ea"/>
                <a:ea typeface="+mn-ea"/>
              </a:rPr>
              <a:t>457.6℃</a:t>
            </a:r>
            <a:r>
              <a:rPr lang="en-US" altLang="zh-CN" sz="2200" i="0" baseline="-25000" dirty="0" smtClean="0">
                <a:solidFill>
                  <a:srgbClr val="002060"/>
                </a:solidFill>
                <a:effectLst/>
                <a:latin typeface="+mn-ea"/>
                <a:ea typeface="+mn-ea"/>
              </a:rPr>
              <a:t> </a:t>
            </a:r>
            <a:r>
              <a:rPr lang="zh-CN" altLang="en-US" sz="2200" i="0" dirty="0" smtClean="0">
                <a:solidFill>
                  <a:srgbClr val="002060"/>
                </a:solidFill>
                <a:effectLst/>
                <a:latin typeface="+mn-ea"/>
                <a:ea typeface="+mn-ea"/>
              </a:rPr>
              <a:t>时，</a:t>
            </a:r>
            <a:r>
              <a:rPr lang="zh-CN" altLang="ru-RU" sz="2200" i="0" dirty="0" smtClean="0">
                <a:solidFill>
                  <a:srgbClr val="002060"/>
                </a:solidFill>
                <a:effectLst/>
                <a:latin typeface="+mn-ea"/>
                <a:ea typeface="+mn-ea"/>
              </a:rPr>
              <a:t>密闭容器</a:t>
            </a:r>
            <a:r>
              <a:rPr lang="zh-CN" altLang="en-US" sz="2200" i="0" dirty="0" smtClean="0">
                <a:solidFill>
                  <a:srgbClr val="002060"/>
                </a:solidFill>
                <a:effectLst/>
                <a:latin typeface="+mn-ea"/>
                <a:ea typeface="+mn-ea"/>
              </a:rPr>
              <a:t>中发生反应：</a:t>
            </a:r>
          </a:p>
        </p:txBody>
      </p:sp>
      <p:sp>
        <p:nvSpPr>
          <p:cNvPr id="3" name="文本框 2"/>
          <p:cNvSpPr txBox="1"/>
          <p:nvPr/>
        </p:nvSpPr>
        <p:spPr>
          <a:xfrm>
            <a:off x="5040630" y="1032510"/>
            <a:ext cx="3121660" cy="429895"/>
          </a:xfrm>
          <a:prstGeom prst="rect">
            <a:avLst/>
          </a:prstGeom>
          <a:noFill/>
        </p:spPr>
        <p:txBody>
          <a:bodyPr wrap="none" rtlCol="0" anchor="t">
            <a:spAutoFit/>
          </a:bodyPr>
          <a:lstStyle/>
          <a:p>
            <a:pPr algn="l">
              <a:spcBef>
                <a:spcPct val="50000"/>
              </a:spcBef>
              <a:buSzPct val="100000"/>
            </a:pP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I</a:t>
            </a:r>
            <a:r>
              <a:rPr kumimoji="1" lang="ru-RU" altLang="zh-CN" sz="2200"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lang="zh-CN" altLang="en-US"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H</a:t>
            </a:r>
            <a:r>
              <a:rPr kumimoji="1" lang="ru-RU" altLang="zh-CN" sz="2200"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           </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2HI(g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a:t>
            </a:r>
          </a:p>
        </p:txBody>
      </p:sp>
      <p:graphicFrame>
        <p:nvGraphicFramePr>
          <p:cNvPr id="7" name="表格 6"/>
          <p:cNvGraphicFramePr/>
          <p:nvPr>
            <p:custDataLst>
              <p:tags r:id="rId2"/>
            </p:custDataLst>
          </p:nvPr>
        </p:nvGraphicFramePr>
        <p:xfrm>
          <a:off x="350520" y="1545177"/>
          <a:ext cx="8533765" cy="2717165"/>
        </p:xfrm>
        <a:graphic>
          <a:graphicData uri="http://schemas.openxmlformats.org/drawingml/2006/table">
            <a:tbl>
              <a:tblPr firstRow="1" bandRow="1">
                <a:tableStyleId>{5C22544A-7EE6-4342-B048-85BDC9FD1C3A}</a:tableStyleId>
              </a:tblPr>
              <a:tblGrid>
                <a:gridCol w="504190"/>
                <a:gridCol w="1296035"/>
                <a:gridCol w="1191895"/>
                <a:gridCol w="1129030"/>
                <a:gridCol w="1240790"/>
                <a:gridCol w="1167765"/>
                <a:gridCol w="1168400"/>
                <a:gridCol w="835660"/>
              </a:tblGrid>
              <a:tr h="371475">
                <a:tc rowSpan="2">
                  <a:txBody>
                    <a:bodyPr/>
                    <a:lstStyle/>
                    <a:p>
                      <a:pPr indent="0" algn="ctr">
                        <a:buNone/>
                      </a:pPr>
                      <a:r>
                        <a:rPr lang="zh-CN" sz="1800" b="0">
                          <a:solidFill>
                            <a:srgbClr val="002060"/>
                          </a:solidFill>
                          <a:latin typeface="微软雅黑" panose="020B0503020204020204" charset="-122"/>
                          <a:ea typeface="微软雅黑" panose="020B0503020204020204" charset="-122"/>
                        </a:rPr>
                        <a:t>序号</a:t>
                      </a:r>
                      <a:endParaRPr lang="zh-CN"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起始时浓度mol/L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平衡时浓度mol/L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endParaRPr lang="zh-CN" altLang="en-US" sz="20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925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H</a:t>
                      </a:r>
                      <a:r>
                        <a:rPr lang="en-US" sz="1800" b="0" baseline="-25000">
                          <a:solidFill>
                            <a:srgbClr val="002060"/>
                          </a:solidFill>
                          <a:latin typeface="微软雅黑" panose="020B0503020204020204" charset="-122"/>
                          <a:ea typeface="微软雅黑" panose="020B0503020204020204" charset="-122"/>
                        </a:rPr>
                        <a:t>2</a:t>
                      </a:r>
                      <a:endParaRPr lang="en-US" altLang="en-US" sz="1800" b="0" baseline="-2500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I</a:t>
                      </a:r>
                      <a:r>
                        <a:rPr lang="en-US" sz="1800" b="0" baseline="-25000">
                          <a:solidFill>
                            <a:srgbClr val="002060"/>
                          </a:solidFill>
                          <a:latin typeface="微软雅黑" panose="020B0503020204020204" charset="-122"/>
                          <a:ea typeface="微软雅黑" panose="020B0503020204020204" charset="-122"/>
                        </a:rPr>
                        <a:t>2</a:t>
                      </a:r>
                      <a:endParaRPr lang="en-US" altLang="en-US" sz="1800" b="0" baseline="-2500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HI</a:t>
                      </a:r>
                      <a:endParaRPr lang="en-US"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H</a:t>
                      </a:r>
                      <a:r>
                        <a:rPr lang="en-US" sz="1800" b="0" baseline="-25000">
                          <a:solidFill>
                            <a:srgbClr val="002060"/>
                          </a:solidFill>
                          <a:latin typeface="微软雅黑" panose="020B0503020204020204" charset="-122"/>
                          <a:ea typeface="微软雅黑" panose="020B0503020204020204" charset="-122"/>
                        </a:rPr>
                        <a:t>2</a:t>
                      </a:r>
                      <a:endParaRPr lang="en-US" altLang="en-US" sz="1800" b="0" baseline="-2500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I</a:t>
                      </a:r>
                      <a:r>
                        <a:rPr lang="en-US" sz="1800" b="0" baseline="-25000">
                          <a:solidFill>
                            <a:srgbClr val="002060"/>
                          </a:solidFill>
                          <a:latin typeface="微软雅黑" panose="020B0503020204020204" charset="-122"/>
                          <a:ea typeface="微软雅黑" panose="020B0503020204020204" charset="-122"/>
                        </a:rPr>
                        <a:t>2</a:t>
                      </a:r>
                      <a:endParaRPr lang="en-US" altLang="en-US" sz="1800" b="0" baseline="-2500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HI</a:t>
                      </a:r>
                      <a:endParaRPr lang="en-US"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1.197×10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6.944×10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5.617×10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5.936×10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1.270×10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2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1.228×10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9.964×10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3.841×10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1.524×10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1.201×10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8.403×10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4.580×10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9.733×10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4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1.520×10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1.181×10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5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1.287×10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1.000×10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639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3.777×10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2.934×10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6" name="图片 15"/>
          <p:cNvPicPr>
            <a:picLocks noChangeAspect="1"/>
          </p:cNvPicPr>
          <p:nvPr/>
        </p:nvPicPr>
        <p:blipFill>
          <a:blip r:embed="rId5"/>
          <a:stretch>
            <a:fillRect/>
          </a:stretch>
        </p:blipFill>
        <p:spPr>
          <a:xfrm>
            <a:off x="8013700" y="1686560"/>
            <a:ext cx="1177925" cy="453390"/>
          </a:xfrm>
          <a:prstGeom prst="rect">
            <a:avLst/>
          </a:prstGeom>
        </p:spPr>
      </p:pic>
      <p:grpSp>
        <p:nvGrpSpPr>
          <p:cNvPr id="22" name="组合 21"/>
          <p:cNvGrpSpPr/>
          <p:nvPr/>
        </p:nvGrpSpPr>
        <p:grpSpPr>
          <a:xfrm>
            <a:off x="6587976" y="1129569"/>
            <a:ext cx="614958" cy="267844"/>
            <a:chOff x="19176601" y="6014411"/>
            <a:chExt cx="1084022" cy="517209"/>
          </a:xfrm>
        </p:grpSpPr>
        <p:cxnSp>
          <p:nvCxnSpPr>
            <p:cNvPr id="23" name="直接连接符 22"/>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5" name="直接连接符 24"/>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6" name="直接连接符 25"/>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6" name="文本框 5"/>
          <p:cNvSpPr txBox="1"/>
          <p:nvPr/>
        </p:nvSpPr>
        <p:spPr>
          <a:xfrm>
            <a:off x="457200" y="602615"/>
            <a:ext cx="7365365" cy="429895"/>
          </a:xfrm>
          <a:prstGeom prst="rect">
            <a:avLst/>
          </a:prstGeom>
          <a:noFill/>
        </p:spPr>
        <p:txBody>
          <a:bodyPr wrap="square" rtlCol="0">
            <a:spAutoFit/>
          </a:bodyPr>
          <a:lstStyle/>
          <a:p>
            <a:r>
              <a:rPr lang="zh-CN" altLang="en-US" sz="2200" b="1">
                <a:solidFill>
                  <a:srgbClr val="002060"/>
                </a:solidFill>
              </a:rPr>
              <a:t>其他可逆反应达到化学平衡状态时也存在相似规律吗？</a:t>
            </a:r>
          </a:p>
        </p:txBody>
      </p:sp>
      <p:sp>
        <p:nvSpPr>
          <p:cNvPr id="15" name="Rectangle 94"/>
          <p:cNvSpPr>
            <a:spLocks noChangeArrowheads="1"/>
          </p:cNvSpPr>
          <p:nvPr/>
        </p:nvSpPr>
        <p:spPr bwMode="auto">
          <a:xfrm>
            <a:off x="552941" y="1032255"/>
            <a:ext cx="6139070" cy="560388"/>
          </a:xfrm>
          <a:prstGeom prst="rect">
            <a:avLst/>
          </a:prstGeom>
          <a:noFill/>
          <a:ln w="41275" cap="flat" algn="ctr">
            <a:noFill/>
            <a:prstDash val="solid"/>
            <a:miter lim="800000"/>
            <a:headEnd type="none" w="med" len="med"/>
            <a:tailEnd type="none" w="med" len="med"/>
          </a:ln>
        </p:spPr>
        <p:txBody>
          <a:bodyPr lIns="90000" tIns="46800" rIns="90000" bIns="46800"/>
          <a:lstStyle/>
          <a:p>
            <a:pPr algn="l">
              <a:spcBef>
                <a:spcPct val="20000"/>
              </a:spcBef>
              <a:buSzPct val="100000"/>
            </a:pPr>
            <a:r>
              <a:rPr lang="en-US" altLang="ru-RU" sz="2200" i="0" dirty="0" smtClean="0">
                <a:solidFill>
                  <a:srgbClr val="002060"/>
                </a:solidFill>
                <a:effectLst/>
                <a:latin typeface="+mn-ea"/>
                <a:ea typeface="+mn-ea"/>
              </a:rPr>
              <a:t>457.6℃</a:t>
            </a:r>
            <a:r>
              <a:rPr lang="en-US" altLang="zh-CN" sz="2200" i="0" baseline="-25000" dirty="0" smtClean="0">
                <a:solidFill>
                  <a:srgbClr val="002060"/>
                </a:solidFill>
                <a:effectLst/>
                <a:latin typeface="+mn-ea"/>
                <a:ea typeface="+mn-ea"/>
              </a:rPr>
              <a:t> </a:t>
            </a:r>
            <a:r>
              <a:rPr lang="zh-CN" altLang="en-US" sz="2200" i="0" dirty="0" smtClean="0">
                <a:solidFill>
                  <a:srgbClr val="002060"/>
                </a:solidFill>
                <a:effectLst/>
                <a:latin typeface="+mn-ea"/>
                <a:ea typeface="+mn-ea"/>
              </a:rPr>
              <a:t>时，</a:t>
            </a:r>
            <a:r>
              <a:rPr lang="zh-CN" altLang="ru-RU" sz="2200" i="0" dirty="0" smtClean="0">
                <a:solidFill>
                  <a:srgbClr val="002060"/>
                </a:solidFill>
                <a:effectLst/>
                <a:latin typeface="+mn-ea"/>
                <a:ea typeface="+mn-ea"/>
              </a:rPr>
              <a:t>密闭容器</a:t>
            </a:r>
            <a:r>
              <a:rPr lang="zh-CN" altLang="en-US" sz="2200" i="0" dirty="0" smtClean="0">
                <a:solidFill>
                  <a:srgbClr val="002060"/>
                </a:solidFill>
                <a:effectLst/>
                <a:latin typeface="+mn-ea"/>
                <a:ea typeface="+mn-ea"/>
              </a:rPr>
              <a:t>中发生反应：</a:t>
            </a:r>
          </a:p>
        </p:txBody>
      </p:sp>
      <p:sp>
        <p:nvSpPr>
          <p:cNvPr id="3" name="文本框 2"/>
          <p:cNvSpPr txBox="1"/>
          <p:nvPr/>
        </p:nvSpPr>
        <p:spPr>
          <a:xfrm>
            <a:off x="5040630" y="1032510"/>
            <a:ext cx="3121660" cy="429895"/>
          </a:xfrm>
          <a:prstGeom prst="rect">
            <a:avLst/>
          </a:prstGeom>
          <a:noFill/>
        </p:spPr>
        <p:txBody>
          <a:bodyPr wrap="none" rtlCol="0" anchor="t">
            <a:spAutoFit/>
          </a:bodyPr>
          <a:lstStyle/>
          <a:p>
            <a:pPr algn="l">
              <a:spcBef>
                <a:spcPct val="50000"/>
              </a:spcBef>
              <a:buSzPct val="100000"/>
            </a:pP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I</a:t>
            </a:r>
            <a:r>
              <a:rPr kumimoji="1" lang="ru-RU" altLang="zh-CN" sz="2200"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lang="zh-CN" altLang="en-US"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H</a:t>
            </a:r>
            <a:r>
              <a:rPr kumimoji="1" lang="ru-RU" altLang="zh-CN" sz="2200"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           </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2HI(g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a:t>
            </a:r>
          </a:p>
        </p:txBody>
      </p:sp>
      <p:graphicFrame>
        <p:nvGraphicFramePr>
          <p:cNvPr id="7" name="表格 6"/>
          <p:cNvGraphicFramePr/>
          <p:nvPr>
            <p:custDataLst>
              <p:tags r:id="rId2"/>
            </p:custDataLst>
          </p:nvPr>
        </p:nvGraphicFramePr>
        <p:xfrm>
          <a:off x="350520" y="1545177"/>
          <a:ext cx="8533765" cy="2717165"/>
        </p:xfrm>
        <a:graphic>
          <a:graphicData uri="http://schemas.openxmlformats.org/drawingml/2006/table">
            <a:tbl>
              <a:tblPr firstRow="1" bandRow="1">
                <a:tableStyleId>{5C22544A-7EE6-4342-B048-85BDC9FD1C3A}</a:tableStyleId>
              </a:tblPr>
              <a:tblGrid>
                <a:gridCol w="504190"/>
                <a:gridCol w="1296035"/>
                <a:gridCol w="1191895"/>
                <a:gridCol w="1129030"/>
                <a:gridCol w="1240790"/>
                <a:gridCol w="1167765"/>
                <a:gridCol w="1168400"/>
                <a:gridCol w="835660"/>
              </a:tblGrid>
              <a:tr h="371475">
                <a:tc rowSpan="2">
                  <a:txBody>
                    <a:bodyPr/>
                    <a:lstStyle/>
                    <a:p>
                      <a:pPr indent="0" algn="ctr">
                        <a:buNone/>
                      </a:pPr>
                      <a:r>
                        <a:rPr lang="zh-CN" sz="1800" b="0">
                          <a:solidFill>
                            <a:srgbClr val="002060"/>
                          </a:solidFill>
                          <a:latin typeface="微软雅黑" panose="020B0503020204020204" charset="-122"/>
                          <a:ea typeface="微软雅黑" panose="020B0503020204020204" charset="-122"/>
                        </a:rPr>
                        <a:t>序号</a:t>
                      </a:r>
                      <a:endParaRPr lang="zh-CN"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起始时浓度mol/L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平衡时浓度mol/L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endParaRPr lang="zh-CN" altLang="en-US" sz="20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925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H</a:t>
                      </a:r>
                      <a:r>
                        <a:rPr lang="en-US" sz="1800" b="0" baseline="-25000">
                          <a:solidFill>
                            <a:srgbClr val="002060"/>
                          </a:solidFill>
                          <a:latin typeface="微软雅黑" panose="020B0503020204020204" charset="-122"/>
                          <a:ea typeface="微软雅黑" panose="020B0503020204020204" charset="-122"/>
                        </a:rPr>
                        <a:t>2</a:t>
                      </a:r>
                      <a:endParaRPr lang="en-US" altLang="en-US" sz="1800" b="0" baseline="-2500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I</a:t>
                      </a:r>
                      <a:r>
                        <a:rPr lang="en-US" sz="1800" b="0" baseline="-25000">
                          <a:solidFill>
                            <a:srgbClr val="002060"/>
                          </a:solidFill>
                          <a:latin typeface="微软雅黑" panose="020B0503020204020204" charset="-122"/>
                          <a:ea typeface="微软雅黑" panose="020B0503020204020204" charset="-122"/>
                        </a:rPr>
                        <a:t>2</a:t>
                      </a:r>
                      <a:endParaRPr lang="en-US" altLang="en-US" sz="1800" b="0" baseline="-2500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HI</a:t>
                      </a:r>
                      <a:endParaRPr lang="en-US"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H</a:t>
                      </a:r>
                      <a:r>
                        <a:rPr lang="en-US" sz="1800" b="0" baseline="-25000">
                          <a:solidFill>
                            <a:srgbClr val="002060"/>
                          </a:solidFill>
                          <a:latin typeface="微软雅黑" panose="020B0503020204020204" charset="-122"/>
                          <a:ea typeface="微软雅黑" panose="020B0503020204020204" charset="-122"/>
                        </a:rPr>
                        <a:t>2</a:t>
                      </a:r>
                      <a:endParaRPr lang="en-US" altLang="en-US" sz="1800" b="0" baseline="-2500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I</a:t>
                      </a:r>
                      <a:r>
                        <a:rPr lang="en-US" sz="1800" b="0" baseline="-25000">
                          <a:solidFill>
                            <a:srgbClr val="002060"/>
                          </a:solidFill>
                          <a:latin typeface="微软雅黑" panose="020B0503020204020204" charset="-122"/>
                          <a:ea typeface="微软雅黑" panose="020B0503020204020204" charset="-122"/>
                        </a:rPr>
                        <a:t>2</a:t>
                      </a:r>
                      <a:endParaRPr lang="en-US" altLang="en-US" sz="1800" b="0" baseline="-2500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微软雅黑" panose="020B0503020204020204" charset="-122"/>
                          <a:ea typeface="微软雅黑" panose="020B0503020204020204" charset="-122"/>
                        </a:rPr>
                        <a:t>HI</a:t>
                      </a:r>
                      <a:endParaRPr lang="en-US"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1.197×10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6.944×10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5.617×10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5.936×10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1.270×10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3809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2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1.228×10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9.964×10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3.841×10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1.524×10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2882</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1.201×10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8.403×10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4.580×10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9.733×10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3334</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4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1.520×10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1.181×10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4106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5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1.287×10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1.000×10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4870</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639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3.777×10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2.934×10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1653</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6" name="图片 15"/>
          <p:cNvPicPr>
            <a:picLocks noChangeAspect="1"/>
          </p:cNvPicPr>
          <p:nvPr/>
        </p:nvPicPr>
        <p:blipFill>
          <a:blip r:embed="rId5"/>
          <a:stretch>
            <a:fillRect/>
          </a:stretch>
        </p:blipFill>
        <p:spPr>
          <a:xfrm>
            <a:off x="8013700" y="1686560"/>
            <a:ext cx="1177925" cy="453390"/>
          </a:xfrm>
          <a:prstGeom prst="rect">
            <a:avLst/>
          </a:prstGeom>
        </p:spPr>
      </p:pic>
      <p:grpSp>
        <p:nvGrpSpPr>
          <p:cNvPr id="22" name="组合 21"/>
          <p:cNvGrpSpPr/>
          <p:nvPr/>
        </p:nvGrpSpPr>
        <p:grpSpPr>
          <a:xfrm>
            <a:off x="6587976" y="1129569"/>
            <a:ext cx="614958" cy="267844"/>
            <a:chOff x="19176601" y="6014411"/>
            <a:chExt cx="1084022" cy="517209"/>
          </a:xfrm>
        </p:grpSpPr>
        <p:cxnSp>
          <p:nvCxnSpPr>
            <p:cNvPr id="23" name="直接连接符 22"/>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4" name="直接连接符 23"/>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5" name="直接连接符 24"/>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6" name="直接连接符 25"/>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6" name="文本框 5"/>
          <p:cNvSpPr txBox="1"/>
          <p:nvPr/>
        </p:nvSpPr>
        <p:spPr>
          <a:xfrm>
            <a:off x="457200" y="602615"/>
            <a:ext cx="7365365" cy="429895"/>
          </a:xfrm>
          <a:prstGeom prst="rect">
            <a:avLst/>
          </a:prstGeom>
          <a:noFill/>
        </p:spPr>
        <p:txBody>
          <a:bodyPr wrap="square" rtlCol="0">
            <a:spAutoFit/>
          </a:bodyPr>
          <a:lstStyle/>
          <a:p>
            <a:r>
              <a:rPr lang="zh-CN" altLang="en-US" sz="2200" b="1">
                <a:solidFill>
                  <a:srgbClr val="002060"/>
                </a:solidFill>
              </a:rPr>
              <a:t>其他可逆反应达到化学平衡状态时也存在相似规律吗？</a:t>
            </a:r>
          </a:p>
        </p:txBody>
      </p:sp>
      <p:sp>
        <p:nvSpPr>
          <p:cNvPr id="15" name="Rectangle 94"/>
          <p:cNvSpPr>
            <a:spLocks noChangeArrowheads="1"/>
          </p:cNvSpPr>
          <p:nvPr/>
        </p:nvSpPr>
        <p:spPr bwMode="auto">
          <a:xfrm>
            <a:off x="552941" y="1032255"/>
            <a:ext cx="6139070" cy="560388"/>
          </a:xfrm>
          <a:prstGeom prst="rect">
            <a:avLst/>
          </a:prstGeom>
          <a:noFill/>
          <a:ln w="41275" cap="flat" algn="ctr">
            <a:noFill/>
            <a:prstDash val="solid"/>
            <a:miter lim="800000"/>
            <a:headEnd type="none" w="med" len="med"/>
            <a:tailEnd type="none" w="med" len="med"/>
          </a:ln>
        </p:spPr>
        <p:txBody>
          <a:bodyPr lIns="90000" tIns="46800" rIns="90000" bIns="46800"/>
          <a:lstStyle/>
          <a:p>
            <a:pPr algn="l">
              <a:spcBef>
                <a:spcPct val="20000"/>
              </a:spcBef>
              <a:buSzPct val="100000"/>
            </a:pPr>
            <a:r>
              <a:rPr lang="en-US" altLang="ru-RU" sz="2200" i="0" dirty="0" smtClean="0">
                <a:solidFill>
                  <a:srgbClr val="002060"/>
                </a:solidFill>
                <a:effectLst/>
                <a:latin typeface="+mn-ea"/>
                <a:ea typeface="+mn-ea"/>
              </a:rPr>
              <a:t>457.6℃</a:t>
            </a:r>
            <a:r>
              <a:rPr lang="en-US" altLang="zh-CN" sz="2200" i="0" baseline="-25000" dirty="0" smtClean="0">
                <a:solidFill>
                  <a:srgbClr val="002060"/>
                </a:solidFill>
                <a:effectLst/>
                <a:latin typeface="+mn-ea"/>
                <a:ea typeface="+mn-ea"/>
              </a:rPr>
              <a:t> </a:t>
            </a:r>
            <a:r>
              <a:rPr lang="zh-CN" altLang="en-US" sz="2200" i="0" dirty="0" smtClean="0">
                <a:solidFill>
                  <a:srgbClr val="002060"/>
                </a:solidFill>
                <a:effectLst/>
                <a:latin typeface="+mn-ea"/>
                <a:ea typeface="+mn-ea"/>
              </a:rPr>
              <a:t>时，</a:t>
            </a:r>
            <a:r>
              <a:rPr lang="zh-CN" altLang="ru-RU" sz="2200" i="0" dirty="0" smtClean="0">
                <a:solidFill>
                  <a:srgbClr val="002060"/>
                </a:solidFill>
                <a:effectLst/>
                <a:latin typeface="+mn-ea"/>
                <a:ea typeface="+mn-ea"/>
              </a:rPr>
              <a:t>密闭容器</a:t>
            </a:r>
            <a:r>
              <a:rPr lang="zh-CN" altLang="en-US" sz="2200" i="0" dirty="0" smtClean="0">
                <a:solidFill>
                  <a:srgbClr val="002060"/>
                </a:solidFill>
                <a:effectLst/>
                <a:latin typeface="+mn-ea"/>
                <a:ea typeface="+mn-ea"/>
              </a:rPr>
              <a:t>中发生反应：</a:t>
            </a:r>
          </a:p>
        </p:txBody>
      </p:sp>
      <p:sp>
        <p:nvSpPr>
          <p:cNvPr id="3" name="文本框 2"/>
          <p:cNvSpPr txBox="1"/>
          <p:nvPr/>
        </p:nvSpPr>
        <p:spPr>
          <a:xfrm>
            <a:off x="5040630" y="1032510"/>
            <a:ext cx="3051810" cy="429895"/>
          </a:xfrm>
          <a:prstGeom prst="rect">
            <a:avLst/>
          </a:prstGeom>
          <a:noFill/>
        </p:spPr>
        <p:txBody>
          <a:bodyPr wrap="none" rtlCol="0" anchor="t">
            <a:spAutoFit/>
          </a:bodyPr>
          <a:lstStyle/>
          <a:p>
            <a:pPr algn="l">
              <a:spcBef>
                <a:spcPct val="50000"/>
              </a:spcBef>
              <a:buSzPct val="100000"/>
            </a:pP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I</a:t>
            </a:r>
            <a:r>
              <a:rPr kumimoji="1" lang="ru-RU" altLang="zh-CN" sz="2200"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lang="zh-CN" altLang="en-US"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H</a:t>
            </a:r>
            <a:r>
              <a:rPr kumimoji="1" lang="ru-RU" altLang="zh-CN" sz="2200"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          </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2HI(g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a:t>
            </a:r>
          </a:p>
        </p:txBody>
      </p:sp>
      <p:graphicFrame>
        <p:nvGraphicFramePr>
          <p:cNvPr id="7" name="表格 6"/>
          <p:cNvGraphicFramePr/>
          <p:nvPr>
            <p:custDataLst>
              <p:tags r:id="rId2"/>
            </p:custDataLst>
          </p:nvPr>
        </p:nvGraphicFramePr>
        <p:xfrm>
          <a:off x="350520" y="1545177"/>
          <a:ext cx="8533765" cy="2717165"/>
        </p:xfrm>
        <a:graphic>
          <a:graphicData uri="http://schemas.openxmlformats.org/drawingml/2006/table">
            <a:tbl>
              <a:tblPr firstRow="1" bandRow="1">
                <a:tableStyleId>{5C22544A-7EE6-4342-B048-85BDC9FD1C3A}</a:tableStyleId>
              </a:tblPr>
              <a:tblGrid>
                <a:gridCol w="504190"/>
                <a:gridCol w="1296035"/>
                <a:gridCol w="1191895"/>
                <a:gridCol w="1129030"/>
                <a:gridCol w="1240790"/>
                <a:gridCol w="1167765"/>
                <a:gridCol w="1168400"/>
                <a:gridCol w="835660"/>
              </a:tblGrid>
              <a:tr h="371475">
                <a:tc rowSpan="2">
                  <a:txBody>
                    <a:bodyPr/>
                    <a:lstStyle/>
                    <a:p>
                      <a:pPr indent="0" algn="ctr">
                        <a:buNone/>
                      </a:pPr>
                      <a:r>
                        <a:rPr lang="zh-CN" sz="1800" b="0">
                          <a:solidFill>
                            <a:srgbClr val="002060"/>
                          </a:solidFill>
                          <a:latin typeface="微软雅黑" panose="020B0503020204020204" charset="-122"/>
                          <a:ea typeface="微软雅黑" panose="020B0503020204020204" charset="-122"/>
                        </a:rPr>
                        <a:t>序号</a:t>
                      </a:r>
                      <a:endParaRPr lang="zh-CN"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起始时浓度mol/L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平衡时浓度mol/L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endParaRPr lang="zh-CN" altLang="en-US" sz="20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925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800" b="0">
                          <a:solidFill>
                            <a:srgbClr val="002060"/>
                          </a:solidFill>
                          <a:latin typeface="Times New Roman" panose="02020603050405020304" charset="-122"/>
                        </a:rPr>
                        <a:t>H</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I</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HI</a:t>
                      </a:r>
                      <a:endParaRPr lang="en-US" altLang="en-US" sz="1800" b="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H</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Times New Roman" panose="02020603050405020304" charset="-122"/>
                        </a:rPr>
                        <a:t>I</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Times New Roman" panose="02020603050405020304" charset="-122"/>
                        </a:rPr>
                        <a:t>HI</a:t>
                      </a:r>
                      <a:endParaRPr lang="en-US" altLang="en-US" sz="1800" b="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1.197×10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6.944×10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5.617×10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5.936×10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1.270×10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2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1.228×10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9.964×10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3.841×10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1.524×10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1.201×10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8.403×10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4.580×10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9.733×10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4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1.520×10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1.181×10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5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1.287×10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1.000×10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639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3.777×10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2.934×10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7" name="图片 16"/>
          <p:cNvPicPr>
            <a:picLocks noChangeAspect="1"/>
          </p:cNvPicPr>
          <p:nvPr/>
        </p:nvPicPr>
        <p:blipFill>
          <a:blip r:embed="rId5"/>
          <a:stretch>
            <a:fillRect/>
          </a:stretch>
        </p:blipFill>
        <p:spPr>
          <a:xfrm>
            <a:off x="8071485" y="1710690"/>
            <a:ext cx="1048385" cy="407035"/>
          </a:xfrm>
          <a:prstGeom prst="rect">
            <a:avLst/>
          </a:prstGeom>
        </p:spPr>
      </p:pic>
      <p:grpSp>
        <p:nvGrpSpPr>
          <p:cNvPr id="18" name="组合 17"/>
          <p:cNvGrpSpPr/>
          <p:nvPr/>
        </p:nvGrpSpPr>
        <p:grpSpPr>
          <a:xfrm>
            <a:off x="6587976" y="1129569"/>
            <a:ext cx="614958" cy="267844"/>
            <a:chOff x="19176601" y="6014411"/>
            <a:chExt cx="1084022" cy="517209"/>
          </a:xfrm>
        </p:grpSpPr>
        <p:cxnSp>
          <p:nvCxnSpPr>
            <p:cNvPr id="19" name="直接连接符 18"/>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0" name="直接连接符 19"/>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1" name="直接连接符 20"/>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6" name="文本框 5"/>
          <p:cNvSpPr txBox="1"/>
          <p:nvPr/>
        </p:nvSpPr>
        <p:spPr>
          <a:xfrm>
            <a:off x="457200" y="602615"/>
            <a:ext cx="7365365" cy="429895"/>
          </a:xfrm>
          <a:prstGeom prst="rect">
            <a:avLst/>
          </a:prstGeom>
          <a:noFill/>
        </p:spPr>
        <p:txBody>
          <a:bodyPr wrap="square" rtlCol="0">
            <a:spAutoFit/>
          </a:bodyPr>
          <a:lstStyle/>
          <a:p>
            <a:r>
              <a:rPr lang="zh-CN" altLang="en-US" sz="2200" b="1">
                <a:solidFill>
                  <a:srgbClr val="002060"/>
                </a:solidFill>
              </a:rPr>
              <a:t>其他可逆反应达到化学平衡状态时也存在相似规律吗？</a:t>
            </a:r>
          </a:p>
        </p:txBody>
      </p:sp>
      <p:sp>
        <p:nvSpPr>
          <p:cNvPr id="15" name="Rectangle 94"/>
          <p:cNvSpPr>
            <a:spLocks noChangeArrowheads="1"/>
          </p:cNvSpPr>
          <p:nvPr/>
        </p:nvSpPr>
        <p:spPr bwMode="auto">
          <a:xfrm>
            <a:off x="552941" y="1032255"/>
            <a:ext cx="6139070" cy="560388"/>
          </a:xfrm>
          <a:prstGeom prst="rect">
            <a:avLst/>
          </a:prstGeom>
          <a:noFill/>
          <a:ln w="41275" cap="flat" algn="ctr">
            <a:noFill/>
            <a:prstDash val="solid"/>
            <a:miter lim="800000"/>
            <a:headEnd type="none" w="med" len="med"/>
            <a:tailEnd type="none" w="med" len="med"/>
          </a:ln>
        </p:spPr>
        <p:txBody>
          <a:bodyPr lIns="90000" tIns="46800" rIns="90000" bIns="46800"/>
          <a:lstStyle/>
          <a:p>
            <a:pPr algn="l">
              <a:spcBef>
                <a:spcPct val="20000"/>
              </a:spcBef>
              <a:buSzPct val="100000"/>
            </a:pPr>
            <a:r>
              <a:rPr lang="en-US" altLang="ru-RU" sz="2200" i="0" dirty="0" smtClean="0">
                <a:solidFill>
                  <a:srgbClr val="002060"/>
                </a:solidFill>
                <a:effectLst/>
                <a:latin typeface="+mn-ea"/>
                <a:ea typeface="+mn-ea"/>
              </a:rPr>
              <a:t>457.6℃</a:t>
            </a:r>
            <a:r>
              <a:rPr lang="en-US" altLang="zh-CN" sz="2200" i="0" baseline="-25000" dirty="0" smtClean="0">
                <a:solidFill>
                  <a:srgbClr val="002060"/>
                </a:solidFill>
                <a:effectLst/>
                <a:latin typeface="+mn-ea"/>
                <a:ea typeface="+mn-ea"/>
              </a:rPr>
              <a:t> </a:t>
            </a:r>
            <a:r>
              <a:rPr lang="zh-CN" altLang="en-US" sz="2200" i="0" dirty="0" smtClean="0">
                <a:solidFill>
                  <a:srgbClr val="002060"/>
                </a:solidFill>
                <a:effectLst/>
                <a:latin typeface="+mn-ea"/>
                <a:ea typeface="+mn-ea"/>
              </a:rPr>
              <a:t>时，</a:t>
            </a:r>
            <a:r>
              <a:rPr lang="zh-CN" altLang="ru-RU" sz="2200" i="0" dirty="0" smtClean="0">
                <a:solidFill>
                  <a:srgbClr val="002060"/>
                </a:solidFill>
                <a:effectLst/>
                <a:latin typeface="+mn-ea"/>
                <a:ea typeface="+mn-ea"/>
              </a:rPr>
              <a:t>密闭容器</a:t>
            </a:r>
            <a:r>
              <a:rPr lang="zh-CN" altLang="en-US" sz="2200" i="0" dirty="0" smtClean="0">
                <a:solidFill>
                  <a:srgbClr val="002060"/>
                </a:solidFill>
                <a:effectLst/>
                <a:latin typeface="+mn-ea"/>
                <a:ea typeface="+mn-ea"/>
              </a:rPr>
              <a:t>中发生反应：</a:t>
            </a:r>
          </a:p>
        </p:txBody>
      </p:sp>
      <p:sp>
        <p:nvSpPr>
          <p:cNvPr id="3" name="文本框 2"/>
          <p:cNvSpPr txBox="1"/>
          <p:nvPr/>
        </p:nvSpPr>
        <p:spPr>
          <a:xfrm>
            <a:off x="5040630" y="1032510"/>
            <a:ext cx="3051810" cy="429895"/>
          </a:xfrm>
          <a:prstGeom prst="rect">
            <a:avLst/>
          </a:prstGeom>
          <a:noFill/>
        </p:spPr>
        <p:txBody>
          <a:bodyPr wrap="none" rtlCol="0" anchor="t">
            <a:spAutoFit/>
          </a:bodyPr>
          <a:lstStyle/>
          <a:p>
            <a:pPr algn="l">
              <a:spcBef>
                <a:spcPct val="50000"/>
              </a:spcBef>
              <a:buSzPct val="100000"/>
            </a:pP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I</a:t>
            </a:r>
            <a:r>
              <a:rPr kumimoji="1" lang="ru-RU" altLang="zh-CN" sz="2200" baseline="-25000" dirty="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lang="zh-CN" altLang="en-US"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H</a:t>
            </a:r>
            <a:r>
              <a:rPr kumimoji="1" lang="ru-RU" altLang="zh-CN" sz="2200" baseline="-250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          </a:t>
            </a:r>
            <a:r>
              <a:rPr kumimoji="1" lang="ru-RU" altLang="zh-CN" sz="2200" dirty="0" smtClean="0">
                <a:solidFill>
                  <a:srgbClr val="002060"/>
                </a:solidFill>
                <a:latin typeface="Times New Roman" panose="02020603050405020304" charset="0"/>
                <a:ea typeface="微软雅黑" panose="020B0503020204020204" charset="-122"/>
                <a:cs typeface="Times New Roman" panose="02020603050405020304" charset="0"/>
                <a:sym typeface="+mn-ea"/>
              </a:rPr>
              <a:t>2HI(g</a:t>
            </a:r>
            <a:r>
              <a:rPr kumimoji="1" lang="ru-RU" altLang="zh-CN" sz="2200" dirty="0">
                <a:solidFill>
                  <a:srgbClr val="002060"/>
                </a:solidFill>
                <a:latin typeface="Times New Roman" panose="02020603050405020304" charset="0"/>
                <a:ea typeface="微软雅黑" panose="020B0503020204020204" charset="-122"/>
                <a:cs typeface="Times New Roman" panose="02020603050405020304" charset="0"/>
                <a:sym typeface="+mn-ea"/>
              </a:rPr>
              <a:t>)</a:t>
            </a:r>
          </a:p>
        </p:txBody>
      </p:sp>
      <p:graphicFrame>
        <p:nvGraphicFramePr>
          <p:cNvPr id="7" name="表格 6"/>
          <p:cNvGraphicFramePr/>
          <p:nvPr>
            <p:custDataLst>
              <p:tags r:id="rId2"/>
            </p:custDataLst>
          </p:nvPr>
        </p:nvGraphicFramePr>
        <p:xfrm>
          <a:off x="350520" y="1545177"/>
          <a:ext cx="8533765" cy="3324225"/>
        </p:xfrm>
        <a:graphic>
          <a:graphicData uri="http://schemas.openxmlformats.org/drawingml/2006/table">
            <a:tbl>
              <a:tblPr firstRow="1" bandRow="1">
                <a:tableStyleId>{5C22544A-7EE6-4342-B048-85BDC9FD1C3A}</a:tableStyleId>
              </a:tblPr>
              <a:tblGrid>
                <a:gridCol w="504190"/>
                <a:gridCol w="1296035"/>
                <a:gridCol w="1191895"/>
                <a:gridCol w="1129030"/>
                <a:gridCol w="1240790"/>
                <a:gridCol w="1167765"/>
                <a:gridCol w="1168400"/>
                <a:gridCol w="835660"/>
              </a:tblGrid>
              <a:tr h="371475">
                <a:tc rowSpan="2">
                  <a:txBody>
                    <a:bodyPr/>
                    <a:lstStyle/>
                    <a:p>
                      <a:pPr indent="0" algn="ctr">
                        <a:buNone/>
                      </a:pPr>
                      <a:r>
                        <a:rPr lang="zh-CN" sz="1800" b="0">
                          <a:solidFill>
                            <a:srgbClr val="002060"/>
                          </a:solidFill>
                          <a:latin typeface="微软雅黑" panose="020B0503020204020204" charset="-122"/>
                          <a:ea typeface="微软雅黑" panose="020B0503020204020204" charset="-122"/>
                        </a:rPr>
                        <a:t>序号</a:t>
                      </a:r>
                      <a:endParaRPr lang="zh-CN" altLang="en-US" sz="18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起始时浓度mol/L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3">
                  <a:txBody>
                    <a:bodyPr/>
                    <a:lstStyle/>
                    <a:p>
                      <a:pPr indent="0" algn="ctr">
                        <a:buNone/>
                      </a:pPr>
                      <a:r>
                        <a:rPr lang="zh-CN" sz="1800" b="0">
                          <a:solidFill>
                            <a:srgbClr val="002060"/>
                          </a:solidFill>
                          <a:latin typeface="微软雅黑" panose="020B0503020204020204" charset="-122"/>
                          <a:ea typeface="微软雅黑" panose="020B0503020204020204" charset="-122"/>
                          <a:cs typeface="微软雅黑" panose="020B0503020204020204" charset="-122"/>
                        </a:rPr>
                        <a:t>平衡时浓度mol/L</a:t>
                      </a:r>
                      <a:endParaRPr lang="zh-CN" altLang="en-US" sz="1800" b="0">
                        <a:solidFill>
                          <a:srgbClr val="002060"/>
                        </a:solidFill>
                        <a:latin typeface="微软雅黑" panose="020B0503020204020204" charset="-122"/>
                        <a:ea typeface="微软雅黑" panose="020B0503020204020204" charset="-122"/>
                        <a:cs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rowSpan="2">
                  <a:txBody>
                    <a:bodyPr/>
                    <a:lstStyle/>
                    <a:p>
                      <a:pPr indent="0" algn="ctr">
                        <a:buNone/>
                      </a:pPr>
                      <a:endParaRPr lang="zh-CN" altLang="en-US" sz="2000" b="0">
                        <a:solidFill>
                          <a:srgbClr val="002060"/>
                        </a:solidFill>
                        <a:latin typeface="微软雅黑" panose="020B0503020204020204" charset="-122"/>
                        <a:ea typeface="微软雅黑" panose="020B05030202040202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4925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sz="1800" b="0">
                          <a:solidFill>
                            <a:srgbClr val="002060"/>
                          </a:solidFill>
                          <a:latin typeface="Times New Roman" panose="02020603050405020304" charset="-122"/>
                        </a:rPr>
                        <a:t>H</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I</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HI</a:t>
                      </a:r>
                      <a:endParaRPr lang="en-US" altLang="en-US" sz="1800" b="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122"/>
                        </a:rPr>
                        <a:t>H</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Times New Roman" panose="02020603050405020304" charset="-122"/>
                        </a:rPr>
                        <a:t>I</a:t>
                      </a:r>
                      <a:r>
                        <a:rPr lang="en-US" sz="1800" b="0" baseline="-25000">
                          <a:solidFill>
                            <a:srgbClr val="002060"/>
                          </a:solidFill>
                          <a:latin typeface="Times New Roman" panose="02020603050405020304" charset="-122"/>
                        </a:rPr>
                        <a:t>2</a:t>
                      </a:r>
                      <a:endParaRPr lang="en-US" altLang="en-US" sz="1800" b="0" baseline="-2500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2060"/>
                          </a:solidFill>
                          <a:latin typeface="Times New Roman" panose="02020603050405020304" charset="-122"/>
                        </a:rPr>
                        <a:t>HI</a:t>
                      </a:r>
                      <a:endParaRPr lang="en-US" altLang="en-US" sz="1800" b="0">
                        <a:solidFill>
                          <a:srgbClr val="002060"/>
                        </a:solidFill>
                        <a:latin typeface="Times New Roman" panose="02020603050405020304" charset="-122"/>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1.197×10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6.944×10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5.617×10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5.936×10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1.270×10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48.37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2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1.228×10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9.964×10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3.841×10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1.524×10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48.62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1.201×10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8.403×10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4.580×10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9.733×10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-4</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1.487×10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49.54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7025">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4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1.520×10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1.696×10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1.181×10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48.49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5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1.287×10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1.433×10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1.000×10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48.70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6390">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6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0 </a:t>
                      </a: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2060"/>
                          </a:solidFill>
                          <a:latin typeface="Times New Roman" panose="02020603050405020304" charset="0"/>
                          <a:ea typeface="微软雅黑" panose="020B0503020204020204" charset="-122"/>
                          <a:cs typeface="Times New Roman" panose="02020603050405020304" charset="0"/>
                        </a:rPr>
                        <a:t>3.777×10</a:t>
                      </a:r>
                      <a:r>
                        <a:rPr lang="en-US" sz="1800" b="0" baseline="30000">
                          <a:solidFill>
                            <a:srgbClr val="00206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4.213×10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-3</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0070C0"/>
                          </a:solidFill>
                          <a:latin typeface="Times New Roman" panose="02020603050405020304" charset="0"/>
                          <a:ea typeface="微软雅黑" panose="020B0503020204020204" charset="-122"/>
                          <a:cs typeface="Times New Roman" panose="02020603050405020304" charset="0"/>
                        </a:rPr>
                        <a:t>2.934×10</a:t>
                      </a:r>
                      <a:r>
                        <a:rPr lang="en-US" sz="1800" b="0" baseline="30000">
                          <a:solidFill>
                            <a:srgbClr val="0070C0"/>
                          </a:solidFill>
                          <a:latin typeface="Times New Roman" panose="02020603050405020304" charset="0"/>
                          <a:ea typeface="微软雅黑" panose="020B0503020204020204" charset="-122"/>
                          <a:cs typeface="Times New Roman" panose="02020603050405020304" charset="0"/>
                        </a:rPr>
                        <a:t>-2</a:t>
                      </a:r>
                      <a:endParaRPr lang="en-US" altLang="en-US" sz="1800" b="0" baseline="30000">
                        <a:solidFill>
                          <a:srgbClr val="0070C0"/>
                        </a:solidFill>
                        <a:latin typeface="Times New Roman" panose="02020603050405020304" charset="0"/>
                        <a:ea typeface="微软雅黑" panose="020B0503020204020204" charset="-122"/>
                        <a:cs typeface="Times New Roman" panose="02020603050405020304" charset="0"/>
                      </a:endParaRPr>
                    </a:p>
                  </a:txBody>
                  <a:tcPr marL="12700" marR="12700" marT="1270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48.50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07060">
                <a:tc gridSpan="7">
                  <a:txBody>
                    <a:bodyPr/>
                    <a:lstStyle/>
                    <a:p>
                      <a:pPr indent="0" algn="ctr">
                        <a:buNone/>
                      </a:pP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p>
                      <a:pPr indent="0" algn="ctr">
                        <a:buNone/>
                      </a:pPr>
                      <a:endParaRPr lang="en-US" altLang="en-US" sz="1800" b="0">
                        <a:solidFill>
                          <a:srgbClr val="00206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indent="0" algn="ctr">
                        <a:buNone/>
                      </a:pPr>
                      <a:r>
                        <a:rPr lang="en-US" sz="1800" b="0">
                          <a:solidFill>
                            <a:srgbClr val="FF0000"/>
                          </a:solidFill>
                          <a:latin typeface="Times New Roman" panose="02020603050405020304" charset="0"/>
                          <a:ea typeface="微软雅黑" panose="020B0503020204020204" charset="-122"/>
                          <a:cs typeface="Times New Roman" panose="02020603050405020304" charset="0"/>
                        </a:rPr>
                        <a:t>48.70 </a:t>
                      </a:r>
                      <a:endParaRPr lang="en-US" altLang="en-US" sz="1800" b="0">
                        <a:solidFill>
                          <a:srgbClr val="FF0000"/>
                        </a:solidFill>
                        <a:latin typeface="Times New Roman" panose="02020603050405020304" charset="0"/>
                        <a:ea typeface="微软雅黑" panose="020B0503020204020204" charset="-122"/>
                        <a:cs typeface="Times New Roman" panose="02020603050405020304"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5163185" y="4366895"/>
            <a:ext cx="1391920" cy="368300"/>
          </a:xfrm>
          <a:prstGeom prst="rect">
            <a:avLst/>
          </a:prstGeom>
          <a:noFill/>
        </p:spPr>
        <p:txBody>
          <a:bodyPr wrap="square" rtlCol="0">
            <a:spAutoFit/>
          </a:bodyPr>
          <a:lstStyle/>
          <a:p>
            <a:r>
              <a:rPr lang="zh-CN" altLang="en-US"/>
              <a:t>平均值</a:t>
            </a:r>
          </a:p>
        </p:txBody>
      </p:sp>
      <p:pic>
        <p:nvPicPr>
          <p:cNvPr id="5" name="图片 4"/>
          <p:cNvPicPr>
            <a:picLocks noChangeAspect="1"/>
          </p:cNvPicPr>
          <p:nvPr/>
        </p:nvPicPr>
        <p:blipFill>
          <a:blip r:embed="rId5"/>
          <a:srcRect r="17860" b="-6581"/>
          <a:stretch>
            <a:fillRect/>
          </a:stretch>
        </p:blipFill>
        <p:spPr>
          <a:xfrm>
            <a:off x="3817620" y="4223385"/>
            <a:ext cx="1399540" cy="710565"/>
          </a:xfrm>
          <a:prstGeom prst="rect">
            <a:avLst/>
          </a:prstGeom>
        </p:spPr>
      </p:pic>
      <p:pic>
        <p:nvPicPr>
          <p:cNvPr id="17" name="图片 16"/>
          <p:cNvPicPr>
            <a:picLocks noChangeAspect="1"/>
          </p:cNvPicPr>
          <p:nvPr/>
        </p:nvPicPr>
        <p:blipFill>
          <a:blip r:embed="rId6"/>
          <a:stretch>
            <a:fillRect/>
          </a:stretch>
        </p:blipFill>
        <p:spPr>
          <a:xfrm>
            <a:off x="8071485" y="1710690"/>
            <a:ext cx="1048385" cy="407035"/>
          </a:xfrm>
          <a:prstGeom prst="rect">
            <a:avLst/>
          </a:prstGeom>
        </p:spPr>
      </p:pic>
      <p:grpSp>
        <p:nvGrpSpPr>
          <p:cNvPr id="18" name="组合 17"/>
          <p:cNvGrpSpPr/>
          <p:nvPr/>
        </p:nvGrpSpPr>
        <p:grpSpPr>
          <a:xfrm>
            <a:off x="6587976" y="1129569"/>
            <a:ext cx="614958" cy="267844"/>
            <a:chOff x="19176601" y="6014411"/>
            <a:chExt cx="1084022" cy="517209"/>
          </a:xfrm>
        </p:grpSpPr>
        <p:cxnSp>
          <p:nvCxnSpPr>
            <p:cNvPr id="19" name="直接连接符 18"/>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20" name="直接连接符 19"/>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21" name="直接连接符 20"/>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22" name="直接连接符 21"/>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165" y="148590"/>
            <a:ext cx="4306570" cy="368300"/>
          </a:xfrm>
          <a:prstGeom prst="rect">
            <a:avLst/>
          </a:prstGeom>
          <a:noFill/>
        </p:spPr>
        <p:txBody>
          <a:bodyPr wrap="square" rtlCol="0">
            <a:spAutoFit/>
            <a:scene3d>
              <a:camera prst="orthographicFront"/>
              <a:lightRig rig="threePt" dir="t"/>
            </a:scene3d>
          </a:bodyPr>
          <a:lstStyle/>
          <a:p>
            <a:r>
              <a:rPr lang="zh-CN" altLang="en-US">
                <a:gradFill>
                  <a:gsLst>
                    <a:gs pos="0">
                      <a:srgbClr val="012D86"/>
                    </a:gs>
                    <a:gs pos="100000">
                      <a:srgbClr val="0E2557"/>
                    </a:gs>
                  </a:gsLst>
                  <a:lin scaled="0"/>
                </a:gradFill>
                <a:effectLst>
                  <a:innerShdw blurRad="63500" dist="50800" dir="13500000">
                    <a:srgbClr val="000000">
                      <a:alpha val="50000"/>
                    </a:srgbClr>
                  </a:innerShdw>
                </a:effectLst>
              </a:rPr>
              <a:t>任务一：发现化学平衡状态的有关规律</a:t>
            </a:r>
          </a:p>
        </p:txBody>
      </p:sp>
      <p:sp>
        <p:nvSpPr>
          <p:cNvPr id="8211" name="Text Box 6"/>
          <p:cNvSpPr txBox="1"/>
          <p:nvPr/>
        </p:nvSpPr>
        <p:spPr>
          <a:xfrm>
            <a:off x="215265" y="748665"/>
            <a:ext cx="8713470" cy="1783715"/>
          </a:xfrm>
          <a:prstGeom prst="rect">
            <a:avLst/>
          </a:prstGeom>
          <a:noFill/>
          <a:ln w="19050" cap="flat" cmpd="sng">
            <a:noFill/>
            <a:prstDash val="dashDot"/>
            <a:miter/>
            <a:headEnd type="none" w="med" len="med"/>
            <a:tailEnd type="none" w="med" len="med"/>
          </a:ln>
        </p:spPr>
        <p:txBody>
          <a:bodyPr>
            <a:spAutoFit/>
          </a:bodyPr>
          <a:lstStyle/>
          <a:p>
            <a:pPr eaLnBrk="1">
              <a:lnSpc>
                <a:spcPct val="125000"/>
              </a:lnSpc>
            </a:pPr>
            <a:r>
              <a:rPr lang="en-US" altLang="zh-CN" sz="2200" b="1"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2200" b="1" dirty="0">
                <a:solidFill>
                  <a:srgbClr val="002060"/>
                </a:solidFill>
                <a:latin typeface="微软雅黑" panose="020B0503020204020204" charset="-122"/>
                <a:ea typeface="微软雅黑" panose="020B0503020204020204" charset="-122"/>
                <a:cs typeface="微软雅黑" panose="020B0503020204020204" charset="-122"/>
              </a:rPr>
              <a:t>化学平衡常数的定义</a:t>
            </a:r>
            <a:r>
              <a:rPr lang="en-US" altLang="zh-CN" sz="2200" b="1" dirty="0">
                <a:solidFill>
                  <a:srgbClr val="002060"/>
                </a:solidFill>
                <a:latin typeface="微软雅黑" panose="020B0503020204020204" charset="-122"/>
                <a:ea typeface="微软雅黑" panose="020B0503020204020204" charset="-122"/>
                <a:cs typeface="微软雅黑" panose="020B0503020204020204" charset="-122"/>
              </a:rPr>
              <a:t>：  </a:t>
            </a:r>
          </a:p>
          <a:p>
            <a:pPr eaLnBrk="1">
              <a:lnSpc>
                <a:spcPct val="125000"/>
              </a:lnSpc>
            </a:pPr>
            <a:r>
              <a:rPr lang="en-US" altLang="zh-CN" sz="2200" b="1" dirty="0">
                <a:solidFill>
                  <a:srgbClr val="002060"/>
                </a:solidFill>
                <a:latin typeface="微软雅黑" panose="020B0503020204020204" charset="-122"/>
                <a:ea typeface="微软雅黑" panose="020B0503020204020204" charset="-122"/>
                <a:cs typeface="微软雅黑" panose="020B0503020204020204" charset="-122"/>
              </a:rPr>
              <a:t>  </a:t>
            </a:r>
            <a:r>
              <a:rPr lang="en-US" altLang="zh-CN" sz="2200" dirty="0">
                <a:solidFill>
                  <a:srgbClr val="002060"/>
                </a:solidFill>
                <a:latin typeface="微软雅黑" panose="020B0503020204020204" charset="-122"/>
                <a:ea typeface="微软雅黑" panose="020B0503020204020204" charset="-122"/>
                <a:cs typeface="微软雅黑" panose="020B0503020204020204" charset="-122"/>
              </a:rPr>
              <a:t> </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rPr>
              <a:t>在一定</a:t>
            </a:r>
            <a:r>
              <a:rPr lang="zh-CN" altLang="en-US" sz="2200" dirty="0">
                <a:solidFill>
                  <a:srgbClr val="FF0000"/>
                </a:solidFill>
                <a:latin typeface="微软雅黑" panose="020B0503020204020204" charset="-122"/>
                <a:ea typeface="微软雅黑" panose="020B0503020204020204" charset="-122"/>
                <a:cs typeface="微软雅黑" panose="020B0503020204020204" charset="-122"/>
              </a:rPr>
              <a:t>温度</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rPr>
              <a:t>下，当一个可逆反应达到</a:t>
            </a:r>
            <a:r>
              <a:rPr lang="zh-CN" altLang="en-US" sz="2200" dirty="0">
                <a:solidFill>
                  <a:srgbClr val="FF0000"/>
                </a:solidFill>
                <a:latin typeface="微软雅黑" panose="020B0503020204020204" charset="-122"/>
                <a:ea typeface="微软雅黑" panose="020B0503020204020204" charset="-122"/>
                <a:cs typeface="微软雅黑" panose="020B0503020204020204" charset="-122"/>
              </a:rPr>
              <a:t>化学平衡状态</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rPr>
              <a:t>时，生成物平衡浓度的幂之积与反应物平衡浓度的幂之积的比值是一个常数，这个常数称为</a:t>
            </a:r>
            <a:r>
              <a:rPr lang="zh-CN" altLang="en-US" sz="2200" dirty="0">
                <a:solidFill>
                  <a:srgbClr val="FF0000"/>
                </a:solidFill>
                <a:latin typeface="微软雅黑" panose="020B0503020204020204" charset="-122"/>
                <a:ea typeface="微软雅黑" panose="020B0503020204020204" charset="-122"/>
                <a:cs typeface="微软雅黑" panose="020B0503020204020204" charset="-122"/>
              </a:rPr>
              <a:t>化学平衡常数</a:t>
            </a:r>
            <a:r>
              <a:rPr lang="zh-CN" altLang="en-US" sz="2200" dirty="0">
                <a:solidFill>
                  <a:srgbClr val="002060"/>
                </a:solidFill>
                <a:latin typeface="微软雅黑" panose="020B0503020204020204" charset="-122"/>
                <a:ea typeface="微软雅黑" panose="020B0503020204020204" charset="-122"/>
                <a:cs typeface="微软雅黑" panose="020B0503020204020204" charset="-122"/>
              </a:rPr>
              <a:t>，简称平衡常数，符号为</a:t>
            </a:r>
            <a:r>
              <a:rPr lang="en-US" altLang="zh-CN" sz="2200" i="1" dirty="0">
                <a:solidFill>
                  <a:srgbClr val="002060"/>
                </a:solidFill>
                <a:latin typeface="微软雅黑" panose="020B0503020204020204" charset="-122"/>
                <a:ea typeface="微软雅黑" panose="020B0503020204020204" charset="-122"/>
                <a:cs typeface="微软雅黑" panose="020B0503020204020204" charset="-122"/>
              </a:rPr>
              <a:t>K</a:t>
            </a:r>
            <a:r>
              <a:rPr lang="en-US" altLang="zh-CN" sz="2200" dirty="0">
                <a:solidFill>
                  <a:srgbClr val="002060"/>
                </a:solidFill>
                <a:latin typeface="微软雅黑" panose="020B0503020204020204" charset="-122"/>
                <a:ea typeface="微软雅黑" panose="020B0503020204020204" charset="-122"/>
                <a:cs typeface="微软雅黑" panose="020B0503020204020204" charset="-122"/>
              </a:rPr>
              <a:t>.</a:t>
            </a:r>
          </a:p>
        </p:txBody>
      </p:sp>
      <p:sp>
        <p:nvSpPr>
          <p:cNvPr id="8201" name="Text Box 12"/>
          <p:cNvSpPr txBox="1"/>
          <p:nvPr/>
        </p:nvSpPr>
        <p:spPr>
          <a:xfrm>
            <a:off x="260985" y="3235325"/>
            <a:ext cx="8920480" cy="429895"/>
          </a:xfrm>
          <a:prstGeom prst="rect">
            <a:avLst/>
          </a:prstGeom>
          <a:noFill/>
          <a:ln w="9525">
            <a:noFill/>
          </a:ln>
        </p:spPr>
        <p:txBody>
          <a:bodyPr wrap="square">
            <a:spAutoFit/>
          </a:bodyPr>
          <a:lstStyle/>
          <a:p>
            <a:pPr>
              <a:spcBef>
                <a:spcPct val="50000"/>
              </a:spcBef>
            </a:pPr>
            <a:r>
              <a:rPr lang="zh-CN" altLang="en-US" sz="2200" dirty="0">
                <a:solidFill>
                  <a:srgbClr val="002060"/>
                </a:solidFill>
                <a:uFillTx/>
                <a:latin typeface="微软雅黑" panose="020B0503020204020204" charset="-122"/>
                <a:ea typeface="微软雅黑" panose="020B0503020204020204" charset="-122"/>
                <a:cs typeface="微软雅黑" panose="020B0503020204020204" charset="-122"/>
              </a:rPr>
              <a:t>一定温度下，反应   </a:t>
            </a:r>
            <a:r>
              <a:rPr lang="zh-CN" altLang="en-US" sz="2200" dirty="0">
                <a:solidFill>
                  <a:srgbClr val="002060"/>
                </a:solidFill>
                <a:uFillTx/>
                <a:latin typeface="Times New Roman" panose="02020603050405020304" charset="0"/>
                <a:ea typeface="微软雅黑" panose="020B0503020204020204" charset="-122"/>
                <a:cs typeface="Times New Roman" panose="02020603050405020304" charset="0"/>
              </a:rPr>
              <a:t> </a:t>
            </a:r>
            <a:r>
              <a:rPr lang="en-US" altLang="zh-CN" sz="2200" dirty="0">
                <a:solidFill>
                  <a:srgbClr val="002060"/>
                </a:solidFill>
                <a:latin typeface="Times New Roman" panose="02020603050405020304" charset="0"/>
                <a:ea typeface="微软雅黑" panose="020B0503020204020204" charset="-122"/>
                <a:cs typeface="Times New Roman" panose="02020603050405020304" charset="0"/>
              </a:rPr>
              <a:t>mA(g)+nB(g)           pC(g)+qD(g) </a:t>
            </a:r>
            <a:r>
              <a:rPr lang="en-US" altLang="zh-CN" sz="2200" dirty="0">
                <a:solidFill>
                  <a:srgbClr val="002060"/>
                </a:solidFill>
                <a:latin typeface="微软雅黑" panose="020B0503020204020204" charset="-122"/>
                <a:ea typeface="微软雅黑" panose="020B0503020204020204" charset="-122"/>
                <a:cs typeface="微软雅黑" panose="020B0503020204020204" charset="-122"/>
              </a:rPr>
              <a:t> </a:t>
            </a:r>
            <a:r>
              <a:rPr lang="zh-CN" altLang="en-US" sz="2200" dirty="0">
                <a:solidFill>
                  <a:srgbClr val="002060"/>
                </a:solidFill>
                <a:uFillTx/>
                <a:latin typeface="微软雅黑" panose="020B0503020204020204" charset="-122"/>
                <a:ea typeface="微软雅黑" panose="020B0503020204020204" charset="-122"/>
                <a:cs typeface="微软雅黑" panose="020B0503020204020204" charset="-122"/>
              </a:rPr>
              <a:t>达平衡时：</a:t>
            </a:r>
          </a:p>
        </p:txBody>
      </p:sp>
      <p:sp>
        <p:nvSpPr>
          <p:cNvPr id="4" name="文本框 3"/>
          <p:cNvSpPr txBox="1"/>
          <p:nvPr/>
        </p:nvSpPr>
        <p:spPr>
          <a:xfrm>
            <a:off x="287655" y="2772410"/>
            <a:ext cx="3079115" cy="429895"/>
          </a:xfrm>
          <a:prstGeom prst="rect">
            <a:avLst/>
          </a:prstGeom>
          <a:noFill/>
        </p:spPr>
        <p:txBody>
          <a:bodyPr wrap="square" rtlCol="0">
            <a:spAutoFit/>
          </a:bodyPr>
          <a:lstStyle/>
          <a:p>
            <a:r>
              <a:rPr lang="en-US" altLang="zh-CN" sz="2200" b="1">
                <a:solidFill>
                  <a:srgbClr val="002060"/>
                </a:solidFill>
                <a:latin typeface="微软雅黑" panose="020B0503020204020204" charset="-122"/>
                <a:ea typeface="微软雅黑" panose="020B0503020204020204" charset="-122"/>
                <a:cs typeface="微软雅黑" panose="020B0503020204020204" charset="-122"/>
              </a:rPr>
              <a:t>2.</a:t>
            </a:r>
            <a:r>
              <a:rPr lang="zh-CN" altLang="en-US" sz="2200" b="1">
                <a:solidFill>
                  <a:srgbClr val="002060"/>
                </a:solidFill>
                <a:latin typeface="微软雅黑" panose="020B0503020204020204" charset="-122"/>
                <a:ea typeface="微软雅黑" panose="020B0503020204020204" charset="-122"/>
                <a:cs typeface="微软雅黑" panose="020B0503020204020204" charset="-122"/>
              </a:rPr>
              <a:t>符号表达</a:t>
            </a:r>
          </a:p>
        </p:txBody>
      </p:sp>
      <p:grpSp>
        <p:nvGrpSpPr>
          <p:cNvPr id="3089" name="Group 17"/>
          <p:cNvGrpSpPr/>
          <p:nvPr/>
        </p:nvGrpSpPr>
        <p:grpSpPr>
          <a:xfrm>
            <a:off x="2757170" y="3790633"/>
            <a:ext cx="3484563" cy="971550"/>
            <a:chOff x="1501" y="3250"/>
            <a:chExt cx="2195" cy="612"/>
          </a:xfrm>
        </p:grpSpPr>
        <p:sp>
          <p:nvSpPr>
            <p:cNvPr id="8207" name="Text Box 13"/>
            <p:cNvSpPr txBox="1"/>
            <p:nvPr/>
          </p:nvSpPr>
          <p:spPr>
            <a:xfrm>
              <a:off x="1501" y="3410"/>
              <a:ext cx="448" cy="329"/>
            </a:xfrm>
            <a:prstGeom prst="rect">
              <a:avLst/>
            </a:prstGeom>
            <a:noFill/>
            <a:ln w="9525">
              <a:noFill/>
            </a:ln>
          </p:spPr>
          <p:txBody>
            <a:bodyPr wrap="none">
              <a:spAutoFit/>
            </a:bodyPr>
            <a:lstStyle/>
            <a:p>
              <a:r>
                <a:rPr lang="en-US" altLang="zh-CN" sz="2800" b="1" i="1" dirty="0">
                  <a:solidFill>
                    <a:srgbClr val="002060"/>
                  </a:solidFill>
                  <a:latin typeface="Times New Roman" panose="02020603050405020304" charset="0"/>
                  <a:ea typeface="黑体" panose="02010609060101010101" pitchFamily="2" charset="-122"/>
                </a:rPr>
                <a:t>K </a:t>
              </a:r>
              <a:r>
                <a:rPr lang="en-US" altLang="zh-CN" sz="2800" b="1" dirty="0">
                  <a:solidFill>
                    <a:srgbClr val="002060"/>
                  </a:solidFill>
                  <a:latin typeface="Times New Roman" panose="02020603050405020304" charset="0"/>
                  <a:ea typeface="黑体" panose="02010609060101010101" pitchFamily="2" charset="-122"/>
                </a:rPr>
                <a:t>=</a:t>
              </a:r>
            </a:p>
          </p:txBody>
        </p:sp>
        <p:sp>
          <p:nvSpPr>
            <p:cNvPr id="8208" name="Text Box 14"/>
            <p:cNvSpPr txBox="1"/>
            <p:nvPr/>
          </p:nvSpPr>
          <p:spPr>
            <a:xfrm>
              <a:off x="2018" y="3250"/>
              <a:ext cx="1678" cy="329"/>
            </a:xfrm>
            <a:prstGeom prst="rect">
              <a:avLst/>
            </a:prstGeom>
            <a:noFill/>
            <a:ln w="9525">
              <a:noFill/>
            </a:ln>
          </p:spPr>
          <p:txBody>
            <a:bodyPr>
              <a:spAutoFit/>
            </a:bodyPr>
            <a:lstStyle/>
            <a:p>
              <a:r>
                <a:rPr lang="en-US" altLang="zh-CN" sz="2800" b="1" i="1" dirty="0">
                  <a:solidFill>
                    <a:srgbClr val="002060"/>
                  </a:solidFill>
                  <a:latin typeface="Times New Roman" panose="02020603050405020304" charset="0"/>
                </a:rPr>
                <a:t>c</a:t>
              </a:r>
              <a:r>
                <a:rPr lang="en-US" altLang="zh-CN" sz="2800" b="1" baseline="30000" dirty="0">
                  <a:solidFill>
                    <a:srgbClr val="002060"/>
                  </a:solidFill>
                  <a:latin typeface="Times New Roman" panose="02020603050405020304" charset="0"/>
                </a:rPr>
                <a:t>p</a:t>
              </a:r>
              <a:r>
                <a:rPr lang="en-US" altLang="zh-CN" sz="2800" b="1" dirty="0">
                  <a:solidFill>
                    <a:srgbClr val="002060"/>
                  </a:solidFill>
                  <a:latin typeface="Times New Roman" panose="02020603050405020304" charset="0"/>
                </a:rPr>
                <a:t>(C) </a:t>
              </a:r>
              <a:r>
                <a:rPr lang="en-US" altLang="zh-CN" sz="2800" b="1" dirty="0">
                  <a:solidFill>
                    <a:srgbClr val="002060"/>
                  </a:solidFill>
                  <a:latin typeface="Times New Roman" panose="02020603050405020304" charset="0"/>
                  <a:ea typeface="Arial" panose="020B0604020202020204" pitchFamily="34" charset="0"/>
                </a:rPr>
                <a:t>·</a:t>
              </a:r>
              <a:r>
                <a:rPr lang="en-US" altLang="zh-CN" sz="2800" b="1" dirty="0">
                  <a:solidFill>
                    <a:srgbClr val="002060"/>
                  </a:solidFill>
                  <a:latin typeface="Times New Roman" panose="02020603050405020304" charset="0"/>
                  <a:cs typeface="Arial" panose="020B0604020202020204" pitchFamily="34" charset="0"/>
                </a:rPr>
                <a:t> </a:t>
              </a:r>
              <a:r>
                <a:rPr lang="en-US" altLang="zh-CN" sz="2800" b="1" i="1" dirty="0">
                  <a:solidFill>
                    <a:srgbClr val="002060"/>
                  </a:solidFill>
                  <a:latin typeface="Times New Roman" panose="02020603050405020304" charset="0"/>
                  <a:cs typeface="Arial" panose="020B0604020202020204" pitchFamily="34" charset="0"/>
                </a:rPr>
                <a:t>c</a:t>
              </a:r>
              <a:r>
                <a:rPr lang="en-US" altLang="zh-CN" sz="2800" b="1" baseline="30000" dirty="0">
                  <a:solidFill>
                    <a:srgbClr val="002060"/>
                  </a:solidFill>
                  <a:latin typeface="Times New Roman" panose="02020603050405020304" charset="0"/>
                  <a:cs typeface="Arial" panose="020B0604020202020204" pitchFamily="34" charset="0"/>
                </a:rPr>
                <a:t>q</a:t>
              </a:r>
              <a:r>
                <a:rPr lang="en-US" altLang="zh-CN" sz="2800" b="1" dirty="0">
                  <a:solidFill>
                    <a:srgbClr val="002060"/>
                  </a:solidFill>
                  <a:latin typeface="Times New Roman" panose="02020603050405020304" charset="0"/>
                  <a:cs typeface="Arial" panose="020B0604020202020204" pitchFamily="34" charset="0"/>
                </a:rPr>
                <a:t>(D)</a:t>
              </a:r>
              <a:endParaRPr lang="en-US" altLang="zh-CN" sz="2800" b="1" dirty="0">
                <a:solidFill>
                  <a:srgbClr val="002060"/>
                </a:solidFill>
                <a:latin typeface="Times New Roman" panose="02020603050405020304" charset="0"/>
                <a:ea typeface="Arial" panose="020B0604020202020204" pitchFamily="34" charset="0"/>
                <a:cs typeface="Arial" panose="020B0604020202020204" pitchFamily="34" charset="0"/>
              </a:endParaRPr>
            </a:p>
          </p:txBody>
        </p:sp>
        <p:sp>
          <p:nvSpPr>
            <p:cNvPr id="8209" name="Text Box 15"/>
            <p:cNvSpPr txBox="1"/>
            <p:nvPr/>
          </p:nvSpPr>
          <p:spPr>
            <a:xfrm>
              <a:off x="2018" y="3533"/>
              <a:ext cx="1678" cy="329"/>
            </a:xfrm>
            <a:prstGeom prst="rect">
              <a:avLst/>
            </a:prstGeom>
            <a:noFill/>
            <a:ln w="9525">
              <a:noFill/>
            </a:ln>
          </p:spPr>
          <p:txBody>
            <a:bodyPr>
              <a:spAutoFit/>
            </a:bodyPr>
            <a:lstStyle/>
            <a:p>
              <a:r>
                <a:rPr lang="en-US" altLang="zh-CN" sz="2800" b="1" i="1" dirty="0">
                  <a:solidFill>
                    <a:srgbClr val="002060"/>
                  </a:solidFill>
                  <a:latin typeface="Times New Roman" panose="02020603050405020304" charset="0"/>
                </a:rPr>
                <a:t>c</a:t>
              </a:r>
              <a:r>
                <a:rPr lang="en-US" altLang="zh-CN" sz="2800" b="1" baseline="30000" dirty="0">
                  <a:solidFill>
                    <a:srgbClr val="002060"/>
                  </a:solidFill>
                  <a:latin typeface="Times New Roman" panose="02020603050405020304" charset="0"/>
                </a:rPr>
                <a:t>m</a:t>
              </a:r>
              <a:r>
                <a:rPr lang="en-US" altLang="zh-CN" sz="2800" b="1" dirty="0">
                  <a:solidFill>
                    <a:srgbClr val="002060"/>
                  </a:solidFill>
                  <a:latin typeface="Times New Roman" panose="02020603050405020304" charset="0"/>
                </a:rPr>
                <a:t>(A) </a:t>
              </a:r>
              <a:r>
                <a:rPr lang="en-US" altLang="zh-CN" sz="2800" b="1" dirty="0">
                  <a:solidFill>
                    <a:srgbClr val="002060"/>
                  </a:solidFill>
                  <a:latin typeface="Times New Roman" panose="02020603050405020304" charset="0"/>
                  <a:ea typeface="Arial" panose="020B0604020202020204" pitchFamily="34" charset="0"/>
                </a:rPr>
                <a:t>·</a:t>
              </a:r>
              <a:r>
                <a:rPr lang="en-US" altLang="zh-CN" sz="2800" b="1" dirty="0">
                  <a:solidFill>
                    <a:srgbClr val="002060"/>
                  </a:solidFill>
                  <a:latin typeface="Times New Roman" panose="02020603050405020304" charset="0"/>
                  <a:cs typeface="Arial" panose="020B0604020202020204" pitchFamily="34" charset="0"/>
                </a:rPr>
                <a:t> </a:t>
              </a:r>
              <a:r>
                <a:rPr lang="en-US" altLang="zh-CN" sz="2800" b="1" i="1" dirty="0">
                  <a:solidFill>
                    <a:srgbClr val="002060"/>
                  </a:solidFill>
                  <a:latin typeface="Times New Roman" panose="02020603050405020304" charset="0"/>
                  <a:cs typeface="Arial" panose="020B0604020202020204" pitchFamily="34" charset="0"/>
                </a:rPr>
                <a:t>c</a:t>
              </a:r>
              <a:r>
                <a:rPr lang="en-US" altLang="zh-CN" sz="2800" b="1" baseline="30000" dirty="0">
                  <a:solidFill>
                    <a:srgbClr val="002060"/>
                  </a:solidFill>
                  <a:latin typeface="Times New Roman" panose="02020603050405020304" charset="0"/>
                  <a:cs typeface="Arial" panose="020B0604020202020204" pitchFamily="34" charset="0"/>
                </a:rPr>
                <a:t>n</a:t>
              </a:r>
              <a:r>
                <a:rPr lang="en-US" altLang="zh-CN" sz="2800" b="1" dirty="0">
                  <a:solidFill>
                    <a:srgbClr val="002060"/>
                  </a:solidFill>
                  <a:latin typeface="Times New Roman" panose="02020603050405020304" charset="0"/>
                  <a:cs typeface="Arial" panose="020B0604020202020204" pitchFamily="34" charset="0"/>
                </a:rPr>
                <a:t>(B)</a:t>
              </a:r>
              <a:endParaRPr lang="en-US" altLang="zh-CN" sz="2800" b="1" dirty="0">
                <a:solidFill>
                  <a:srgbClr val="002060"/>
                </a:solidFill>
                <a:latin typeface="Times New Roman" panose="02020603050405020304" charset="0"/>
                <a:ea typeface="Arial" panose="020B0604020202020204" pitchFamily="34" charset="0"/>
                <a:cs typeface="Arial" panose="020B0604020202020204" pitchFamily="34" charset="0"/>
              </a:endParaRPr>
            </a:p>
          </p:txBody>
        </p:sp>
        <p:sp>
          <p:nvSpPr>
            <p:cNvPr id="8210" name="Line 16"/>
            <p:cNvSpPr/>
            <p:nvPr/>
          </p:nvSpPr>
          <p:spPr>
            <a:xfrm>
              <a:off x="2018" y="3574"/>
              <a:ext cx="1588" cy="0"/>
            </a:xfrm>
            <a:prstGeom prst="line">
              <a:avLst/>
            </a:prstGeom>
            <a:ln w="28575" cap="flat" cmpd="sng">
              <a:solidFill>
                <a:schemeClr val="tx1"/>
              </a:solidFill>
              <a:prstDash val="solid"/>
              <a:headEnd type="none" w="med" len="med"/>
              <a:tailEnd type="none" w="med" len="med"/>
            </a:ln>
          </p:spPr>
        </p:sp>
      </p:grpSp>
      <p:grpSp>
        <p:nvGrpSpPr>
          <p:cNvPr id="6" name="组合 5"/>
          <p:cNvGrpSpPr/>
          <p:nvPr/>
        </p:nvGrpSpPr>
        <p:grpSpPr>
          <a:xfrm>
            <a:off x="4516606" y="3333019"/>
            <a:ext cx="614958" cy="267844"/>
            <a:chOff x="19176601" y="6014411"/>
            <a:chExt cx="1084022" cy="517209"/>
          </a:xfrm>
        </p:grpSpPr>
        <p:cxnSp>
          <p:nvCxnSpPr>
            <p:cNvPr id="7" name="直接连接符 6"/>
            <p:cNvCxnSpPr/>
            <p:nvPr/>
          </p:nvCxnSpPr>
          <p:spPr>
            <a:xfrm>
              <a:off x="19176601" y="6213323"/>
              <a:ext cx="1084021" cy="0"/>
            </a:xfrm>
            <a:prstGeom prst="line">
              <a:avLst/>
            </a:prstGeom>
            <a:noFill/>
            <a:ln w="19050" cap="flat" cmpd="sng" algn="ctr">
              <a:solidFill>
                <a:srgbClr val="002060"/>
              </a:solidFill>
              <a:prstDash val="solid"/>
            </a:ln>
            <a:effectLst/>
          </p:spPr>
        </p:cxnSp>
        <p:cxnSp>
          <p:nvCxnSpPr>
            <p:cNvPr id="8" name="直接连接符 7"/>
            <p:cNvCxnSpPr/>
            <p:nvPr/>
          </p:nvCxnSpPr>
          <p:spPr>
            <a:xfrm flipH="1" flipV="1">
              <a:off x="20063813" y="6014411"/>
              <a:ext cx="196810" cy="196810"/>
            </a:xfrm>
            <a:prstGeom prst="line">
              <a:avLst/>
            </a:prstGeom>
            <a:noFill/>
            <a:ln w="19050" cap="flat" cmpd="sng" algn="ctr">
              <a:solidFill>
                <a:srgbClr val="002060"/>
              </a:solidFill>
              <a:prstDash val="solid"/>
            </a:ln>
            <a:effectLst/>
          </p:spPr>
        </p:cxnSp>
        <p:cxnSp>
          <p:nvCxnSpPr>
            <p:cNvPr id="9" name="直接连接符 8"/>
            <p:cNvCxnSpPr/>
            <p:nvPr/>
          </p:nvCxnSpPr>
          <p:spPr>
            <a:xfrm>
              <a:off x="19176601" y="6347319"/>
              <a:ext cx="1084021" cy="0"/>
            </a:xfrm>
            <a:prstGeom prst="line">
              <a:avLst/>
            </a:prstGeom>
            <a:noFill/>
            <a:ln w="19050" cap="flat" cmpd="sng" algn="ctr">
              <a:solidFill>
                <a:srgbClr val="002060"/>
              </a:solidFill>
              <a:prstDash val="solid"/>
            </a:ln>
            <a:effectLst/>
          </p:spPr>
        </p:cxnSp>
        <p:cxnSp>
          <p:nvCxnSpPr>
            <p:cNvPr id="5" name="直接连接符 4"/>
            <p:cNvCxnSpPr/>
            <p:nvPr/>
          </p:nvCxnSpPr>
          <p:spPr>
            <a:xfrm flipH="1" flipV="1">
              <a:off x="19189578" y="6349702"/>
              <a:ext cx="181918" cy="181918"/>
            </a:xfrm>
            <a:prstGeom prst="line">
              <a:avLst/>
            </a:prstGeom>
            <a:noFill/>
            <a:ln w="19050" cap="flat" cmpd="sng" algn="ctr">
              <a:solidFill>
                <a:srgbClr val="002060"/>
              </a:solidFill>
              <a:prstDash val="solid"/>
            </a:ln>
            <a:effectLst/>
          </p:spPr>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11"/>
                                        </p:tgtEl>
                                        <p:attrNameLst>
                                          <p:attrName>style.visibility</p:attrName>
                                        </p:attrNameLst>
                                      </p:cBhvr>
                                      <p:to>
                                        <p:strVal val="visible"/>
                                      </p:to>
                                    </p:set>
                                    <p:animEffect transition="in" filter="blinds(horizontal)">
                                      <p:cBhvr>
                                        <p:cTn id="7" dur="500"/>
                                        <p:tgtEl>
                                          <p:spTgt spid="82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8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bldLvl="0" animBg="1"/>
      <p:bldP spid="8201" grpId="0"/>
      <p:bldP spid="8201" grpId="1"/>
      <p:bldP spid="4" grpId="0"/>
      <p:bldP spid="4"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01.xml><?xml version="1.0" encoding="utf-8"?>
<p:tagLst xmlns:a="http://schemas.openxmlformats.org/drawingml/2006/main" xmlns:r="http://schemas.openxmlformats.org/officeDocument/2006/relationships" xmlns:p="http://schemas.openxmlformats.org/presentationml/2006/main">
  <p:tag name="KSO_WM_UNIT_TABLE_BEAUTIFY" val="smartTable{b71029be-0a57-4cdc-87ea-cb004fb7304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04.xml><?xml version="1.0" encoding="utf-8"?>
<p:tagLst xmlns:a="http://schemas.openxmlformats.org/drawingml/2006/main" xmlns:r="http://schemas.openxmlformats.org/officeDocument/2006/relationships" xmlns:p="http://schemas.openxmlformats.org/presentationml/2006/main">
  <p:tag name="KSO_WM_UNIT_TABLE_BEAUTIFY" val="smartTable{d857eef4-94b5-4be3-82e7-677423216431}"/>
</p:tagLst>
</file>

<file path=ppt/tags/tag105.xml><?xml version="1.0" encoding="utf-8"?>
<p:tagLst xmlns:a="http://schemas.openxmlformats.org/drawingml/2006/main" xmlns:r="http://schemas.openxmlformats.org/officeDocument/2006/relationships" xmlns:p="http://schemas.openxmlformats.org/presentationml/2006/main">
  <p:tag name="KSO_WM_UNIT_TABLE_BEAUTIFY" val="smartTable{b71029be-0a57-4cdc-87ea-cb004fb7304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07.xml><?xml version="1.0" encoding="utf-8"?>
<p:tagLst xmlns:a="http://schemas.openxmlformats.org/drawingml/2006/main" xmlns:r="http://schemas.openxmlformats.org/officeDocument/2006/relationships" xmlns:p="http://schemas.openxmlformats.org/presentationml/2006/main">
  <p:tag name="KSO_WM_UNIT_TABLE_BEAUTIFY" val="smartTable{550d9c12-1840-4aa9-b602-2d487397f7e6}"/>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4.xml><?xml version="1.0" encoding="utf-8"?>
<p:tagLst xmlns:a="http://schemas.openxmlformats.org/drawingml/2006/main" xmlns:r="http://schemas.openxmlformats.org/officeDocument/2006/relationships" xmlns:p="http://schemas.openxmlformats.org/presentationml/2006/main">
  <p:tag name="KSO_WM_UNIT_TABLE_BEAUTIFY" val="smartTable{f0350792-e9a2-4e7a-bb50-78652956e897}"/>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69.xml><?xml version="1.0" encoding="utf-8"?>
<p:tagLst xmlns:a="http://schemas.openxmlformats.org/drawingml/2006/main" xmlns:r="http://schemas.openxmlformats.org/officeDocument/2006/relationships" xmlns:p="http://schemas.openxmlformats.org/presentationml/2006/main">
  <p:tag name="KSO_WM_UNIT_TABLE_BEAUTIFY" val="smartTable{82662668-25b3-4d72-af72-e5e933e0b8ff}"/>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71.xml><?xml version="1.0" encoding="utf-8"?>
<p:tagLst xmlns:a="http://schemas.openxmlformats.org/drawingml/2006/main" xmlns:r="http://schemas.openxmlformats.org/officeDocument/2006/relationships" xmlns:p="http://schemas.openxmlformats.org/presentationml/2006/main">
  <p:tag name="KSO_WM_UNIT_TABLE_BEAUTIFY" val="smartTable{82662668-25b3-4d72-af72-e5e933e0b8ff}"/>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73.xml><?xml version="1.0" encoding="utf-8"?>
<p:tagLst xmlns:a="http://schemas.openxmlformats.org/drawingml/2006/main" xmlns:r="http://schemas.openxmlformats.org/officeDocument/2006/relationships" xmlns:p="http://schemas.openxmlformats.org/presentationml/2006/main">
  <p:tag name="KSO_WM_UNIT_TABLE_BEAUTIFY" val="smartTable{82662668-25b3-4d72-af72-e5e933e0b8ff}"/>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75.xml><?xml version="1.0" encoding="utf-8"?>
<p:tagLst xmlns:a="http://schemas.openxmlformats.org/drawingml/2006/main" xmlns:r="http://schemas.openxmlformats.org/officeDocument/2006/relationships" xmlns:p="http://schemas.openxmlformats.org/presentationml/2006/main">
  <p:tag name="KSO_WM_UNIT_TABLE_BEAUTIFY" val="smartTable{550d9c12-1840-4aa9-b602-2d487397f7e6}"/>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77.xml><?xml version="1.0" encoding="utf-8"?>
<p:tagLst xmlns:a="http://schemas.openxmlformats.org/drawingml/2006/main" xmlns:r="http://schemas.openxmlformats.org/officeDocument/2006/relationships" xmlns:p="http://schemas.openxmlformats.org/presentationml/2006/main">
  <p:tag name="KSO_WM_UNIT_TABLE_BEAUTIFY" val="smartTable{550d9c12-1840-4aa9-b602-2d487397f7e6}"/>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79.xml><?xml version="1.0" encoding="utf-8"?>
<p:tagLst xmlns:a="http://schemas.openxmlformats.org/drawingml/2006/main" xmlns:r="http://schemas.openxmlformats.org/officeDocument/2006/relationships" xmlns:p="http://schemas.openxmlformats.org/presentationml/2006/main">
  <p:tag name="KSO_WM_UNIT_TABLE_BEAUTIFY" val="smartTable{550d9c12-1840-4aa9-b602-2d487397f7e6}"/>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81.xml><?xml version="1.0" encoding="utf-8"?>
<p:tagLst xmlns:a="http://schemas.openxmlformats.org/drawingml/2006/main" xmlns:r="http://schemas.openxmlformats.org/officeDocument/2006/relationships" xmlns:p="http://schemas.openxmlformats.org/presentationml/2006/main">
  <p:tag name="KSO_WM_UNIT_TABLE_BEAUTIFY" val="smartTable{550d9c12-1840-4aa9-b602-2d487397f7e6}"/>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87.xml><?xml version="1.0" encoding="utf-8"?>
<p:tagLst xmlns:a="http://schemas.openxmlformats.org/drawingml/2006/main" xmlns:r="http://schemas.openxmlformats.org/officeDocument/2006/relationships" xmlns:p="http://schemas.openxmlformats.org/presentationml/2006/main">
  <p:tag name="KSO_WM_UNIT_TABLE_BEAUTIFY" val="smartTable{d3ad9832-d523-44e0-89e9-5e0d14b5aa96}"/>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89.xml><?xml version="1.0" encoding="utf-8"?>
<p:tagLst xmlns:a="http://schemas.openxmlformats.org/drawingml/2006/main" xmlns:r="http://schemas.openxmlformats.org/officeDocument/2006/relationships" xmlns:p="http://schemas.openxmlformats.org/presentationml/2006/main">
  <p:tag name="KSO_WM_UNIT_TABLE_BEAUTIFY" val="smartTable{f3f5b3a4-3a71-445d-8bcc-62e4f7e2ad22}"/>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TABLE_BEAUTIFY" val="smartTable{0122e1dc-39be-44ad-b65c-d729598563c8}"/>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94.xml><?xml version="1.0" encoding="utf-8"?>
<p:tagLst xmlns:a="http://schemas.openxmlformats.org/drawingml/2006/main" xmlns:r="http://schemas.openxmlformats.org/officeDocument/2006/relationships" xmlns:p="http://schemas.openxmlformats.org/presentationml/2006/main">
  <p:tag name="KSO_WM_UNIT_TABLE_BEAUTIFY" val="smartTable{d857eef4-94b5-4be3-82e7-67742321643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96.xml><?xml version="1.0" encoding="utf-8"?>
<p:tagLst xmlns:a="http://schemas.openxmlformats.org/drawingml/2006/main" xmlns:r="http://schemas.openxmlformats.org/officeDocument/2006/relationships" xmlns:p="http://schemas.openxmlformats.org/presentationml/2006/main">
  <p:tag name="KSO_WM_UNIT_TABLE_BEAUTIFY" val="smartTable{28b58ce8-e753-4273-b859-a3beb480a377}"/>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98.xml><?xml version="1.0" encoding="utf-8"?>
<p:tagLst xmlns:a="http://schemas.openxmlformats.org/drawingml/2006/main" xmlns:r="http://schemas.openxmlformats.org/officeDocument/2006/relationships" xmlns:p="http://schemas.openxmlformats.org/presentationml/2006/main">
  <p:tag name="KSO_WM_UNIT_TABLE_BEAUTIFY" val="smartTable{0122e1dc-39be-44ad-b65c-d729598563c8}"/>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2695</Words>
  <Application>Microsoft Office PowerPoint</Application>
  <PresentationFormat>全屏显示(16:9)</PresentationFormat>
  <Paragraphs>805</Paragraphs>
  <Slides>33</Slides>
  <Notes>28</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33</vt:i4>
      </vt:variant>
    </vt:vector>
  </HeadingPairs>
  <TitlesOfParts>
    <vt:vector size="49" baseType="lpstr">
      <vt:lpstr>Adobe 黑体 Std R</vt:lpstr>
      <vt:lpstr>Hoefler Text</vt:lpstr>
      <vt:lpstr>汉仪旗黑-85S</vt:lpstr>
      <vt:lpstr>黑体</vt:lpstr>
      <vt:lpstr>楷体</vt:lpstr>
      <vt:lpstr>宋体</vt:lpstr>
      <vt:lpstr>微软雅黑</vt:lpstr>
      <vt:lpstr>Arial</vt:lpstr>
      <vt:lpstr>Calibri</vt:lpstr>
      <vt:lpstr>Times New Roman</vt:lpstr>
      <vt:lpstr>Wingdings</vt:lpstr>
      <vt:lpstr>Wingdings 3</vt:lpstr>
      <vt:lpstr>1_Office 主题​​</vt:lpstr>
      <vt:lpstr>Microsoft 公式 3.0</vt:lpstr>
      <vt:lpstr>公式</vt:lpstr>
      <vt:lpstr>Equation.KSEE3</vt:lpstr>
      <vt:lpstr>化学平衡常数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祁爽</cp:lastModifiedBy>
  <cp:revision>155</cp:revision>
  <dcterms:created xsi:type="dcterms:W3CDTF">2020-02-01T11:21:00Z</dcterms:created>
  <dcterms:modified xsi:type="dcterms:W3CDTF">2020-09-09T05:40:09Z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