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ppt/tags/tag68.xml" ContentType="application/vnd.openxmlformats-officedocument.presentationml.tags+xml"/>
  <Override PartName="/ppt/notesSlides/notesSlide2.xml" ContentType="application/vnd.openxmlformats-officedocument.presentationml.notesSlide+xml"/>
  <Override PartName="/ppt/tags/tag69.xml" ContentType="application/vnd.openxmlformats-officedocument.presentationml.tags+xml"/>
  <Override PartName="/ppt/notesSlides/notesSlide3.xml" ContentType="application/vnd.openxmlformats-officedocument.presentationml.notesSlide+xml"/>
  <Override PartName="/ppt/tags/tag70.xml" ContentType="application/vnd.openxmlformats-officedocument.presentationml.tags+xml"/>
  <Override PartName="/ppt/notesSlides/notesSlide4.xml" ContentType="application/vnd.openxmlformats-officedocument.presentationml.notesSlide+xml"/>
  <Override PartName="/ppt/tags/tag71.xml" ContentType="application/vnd.openxmlformats-officedocument.presentationml.tags+xml"/>
  <Override PartName="/ppt/notesSlides/notesSlide5.xml" ContentType="application/vnd.openxmlformats-officedocument.presentationml.notesSlide+xml"/>
  <Override PartName="/ppt/tags/tag72.xml" ContentType="application/vnd.openxmlformats-officedocument.presentationml.tags+xml"/>
  <Override PartName="/ppt/notesSlides/notesSlide6.xml" ContentType="application/vnd.openxmlformats-officedocument.presentationml.notesSlide+xml"/>
  <Override PartName="/ppt/tags/tag73.xml" ContentType="application/vnd.openxmlformats-officedocument.presentationml.tags+xml"/>
  <Override PartName="/ppt/notesSlides/notesSlide7.xml" ContentType="application/vnd.openxmlformats-officedocument.presentationml.notesSlide+xml"/>
  <Override PartName="/ppt/tags/tag74.xml" ContentType="application/vnd.openxmlformats-officedocument.presentationml.tags+xml"/>
  <Override PartName="/ppt/notesSlides/notesSlide8.xml" ContentType="application/vnd.openxmlformats-officedocument.presentationml.notesSlide+xml"/>
  <Override PartName="/ppt/tags/tag75.xml" ContentType="application/vnd.openxmlformats-officedocument.presentationml.tags+xml"/>
  <Override PartName="/ppt/notesSlides/notesSlide9.xml" ContentType="application/vnd.openxmlformats-officedocument.presentationml.notesSlide+xml"/>
  <Override PartName="/ppt/tags/tag76.xml" ContentType="application/vnd.openxmlformats-officedocument.presentationml.tags+xml"/>
  <Override PartName="/ppt/notesSlides/notesSlide10.xml" ContentType="application/vnd.openxmlformats-officedocument.presentationml.notesSlide+xml"/>
  <Override PartName="/ppt/tags/tag77.xml" ContentType="application/vnd.openxmlformats-officedocument.presentationml.tags+xml"/>
  <Override PartName="/ppt/notesSlides/notesSlide11.xml" ContentType="application/vnd.openxmlformats-officedocument.presentationml.notesSlide+xml"/>
  <Override PartName="/ppt/tags/tag78.xml" ContentType="application/vnd.openxmlformats-officedocument.presentationml.tags+xml"/>
  <Override PartName="/ppt/notesSlides/notesSlide12.xml" ContentType="application/vnd.openxmlformats-officedocument.presentationml.notesSlide+xml"/>
  <Override PartName="/ppt/tags/tag79.xml" ContentType="application/vnd.openxmlformats-officedocument.presentationml.tags+xml"/>
  <Override PartName="/ppt/notesSlides/notesSlide13.xml" ContentType="application/vnd.openxmlformats-officedocument.presentationml.notesSlide+xml"/>
  <Override PartName="/ppt/tags/tag80.xml" ContentType="application/vnd.openxmlformats-officedocument.presentationml.tags+xml"/>
  <Override PartName="/ppt/notesSlides/notesSlide14.xml" ContentType="application/vnd.openxmlformats-officedocument.presentationml.notesSlide+xml"/>
  <Override PartName="/ppt/tags/tag81.xml" ContentType="application/vnd.openxmlformats-officedocument.presentationml.tags+xml"/>
  <Override PartName="/ppt/notesSlides/notesSlide15.xml" ContentType="application/vnd.openxmlformats-officedocument.presentationml.notesSlide+xml"/>
  <Override PartName="/ppt/tags/tag82.xml" ContentType="application/vnd.openxmlformats-officedocument.presentationml.tags+xml"/>
  <Override PartName="/ppt/notesSlides/notesSlide16.xml" ContentType="application/vnd.openxmlformats-officedocument.presentationml.notesSlide+xml"/>
  <Override PartName="/ppt/tags/tag83.xml" ContentType="application/vnd.openxmlformats-officedocument.presentationml.tags+xml"/>
  <Override PartName="/ppt/notesSlides/notesSlide17.xml" ContentType="application/vnd.openxmlformats-officedocument.presentationml.notesSlide+xml"/>
  <Override PartName="/ppt/tags/tag84.xml" ContentType="application/vnd.openxmlformats-officedocument.presentationml.tags+xml"/>
  <Override PartName="/ppt/notesSlides/notesSlide18.xml" ContentType="application/vnd.openxmlformats-officedocument.presentationml.notesSlide+xml"/>
  <Override PartName="/ppt/tags/tag85.xml" ContentType="application/vnd.openxmlformats-officedocument.presentationml.tags+xml"/>
  <Override PartName="/ppt/notesSlides/notesSlide19.xml" ContentType="application/vnd.openxmlformats-officedocument.presentationml.notesSlide+xml"/>
  <Override PartName="/ppt/tags/tag86.xml" ContentType="application/vnd.openxmlformats-officedocument.presentationml.tags+xml"/>
  <Override PartName="/ppt/notesSlides/notesSlide20.xml" ContentType="application/vnd.openxmlformats-officedocument.presentationml.notesSlide+xml"/>
  <Override PartName="/ppt/tags/tag87.xml" ContentType="application/vnd.openxmlformats-officedocument.presentationml.tags+xml"/>
  <Override PartName="/ppt/notesSlides/notesSlide21.xml" ContentType="application/vnd.openxmlformats-officedocument.presentationml.notesSlide+xml"/>
  <Override PartName="/ppt/tags/tag88.xml" ContentType="application/vnd.openxmlformats-officedocument.presentationml.tags+xml"/>
  <Override PartName="/ppt/notesSlides/notesSlide22.xml" ContentType="application/vnd.openxmlformats-officedocument.presentationml.notesSlide+xml"/>
  <Override PartName="/ppt/tags/tag89.xml" ContentType="application/vnd.openxmlformats-officedocument.presentationml.tags+xml"/>
  <Override PartName="/ppt/notesSlides/notesSlide23.xml" ContentType="application/vnd.openxmlformats-officedocument.presentationml.notesSlide+xml"/>
  <Override PartName="/ppt/tags/tag90.xml" ContentType="application/vnd.openxmlformats-officedocument.presentationml.tags+xml"/>
  <Override PartName="/ppt/notesSlides/notesSlide24.xml" ContentType="application/vnd.openxmlformats-officedocument.presentationml.notesSlide+xml"/>
  <Override PartName="/ppt/tags/tag91.xml" ContentType="application/vnd.openxmlformats-officedocument.presentationml.tags+xml"/>
  <Override PartName="/ppt/notesSlides/notesSlide25.xml" ContentType="application/vnd.openxmlformats-officedocument.presentationml.notesSlide+xml"/>
  <Override PartName="/ppt/tags/tag92.xml" ContentType="application/vnd.openxmlformats-officedocument.presentationml.tags+xml"/>
  <Override PartName="/ppt/notesSlides/notesSlide26.xml" ContentType="application/vnd.openxmlformats-officedocument.presentationml.notesSlide+xml"/>
  <Override PartName="/ppt/tags/tag93.xml" ContentType="application/vnd.openxmlformats-officedocument.presentationml.tags+xml"/>
  <Override PartName="/ppt/notesSlides/notesSlide27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65" r:id="rId2"/>
    <p:sldId id="273" r:id="rId3"/>
    <p:sldId id="275" r:id="rId4"/>
    <p:sldId id="276" r:id="rId5"/>
    <p:sldId id="277" r:id="rId6"/>
    <p:sldId id="278" r:id="rId7"/>
    <p:sldId id="305" r:id="rId8"/>
    <p:sldId id="328" r:id="rId9"/>
    <p:sldId id="284" r:id="rId10"/>
    <p:sldId id="282" r:id="rId11"/>
    <p:sldId id="329" r:id="rId12"/>
    <p:sldId id="287" r:id="rId13"/>
    <p:sldId id="279" r:id="rId14"/>
    <p:sldId id="289" r:id="rId15"/>
    <p:sldId id="330" r:id="rId16"/>
    <p:sldId id="331" r:id="rId17"/>
    <p:sldId id="294" r:id="rId18"/>
    <p:sldId id="295" r:id="rId19"/>
    <p:sldId id="296" r:id="rId20"/>
    <p:sldId id="291" r:id="rId21"/>
    <p:sldId id="290" r:id="rId22"/>
    <p:sldId id="292" r:id="rId23"/>
    <p:sldId id="298" r:id="rId24"/>
    <p:sldId id="348" r:id="rId25"/>
    <p:sldId id="297" r:id="rId26"/>
    <p:sldId id="299" r:id="rId27"/>
    <p:sldId id="300" r:id="rId28"/>
    <p:sldId id="271" r:id="rId2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45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90308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140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787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8054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156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097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432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714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964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348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7540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941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055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93548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8825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079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3826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3265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06099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0811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114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094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09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>
              <a:solidFill>
                <a:srgbClr val="002060"/>
              </a:solidFill>
              <a:effectLst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0513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646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 defTabSz="914400" hangingPunct="1">
              <a:lnSpc>
                <a:spcPct val="120000"/>
              </a:lnSpc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501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64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874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i="0" dirty="0">
              <a:solidFill>
                <a:srgbClr val="EDEDEE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dirty="0">
              <a:solidFill>
                <a:srgbClr val="FFFFFF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charset="0"/>
              <a:sym typeface="+mn-ea"/>
            </a:endParaRP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1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1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image" Target="../media/image2.png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2020/9/9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4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5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4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2020/9/9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7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1671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256580" y="2180059"/>
            <a:ext cx="7543800" cy="850942"/>
          </a:xfrm>
        </p:spPr>
        <p:txBody>
          <a:bodyPr>
            <a:noAutofit/>
          </a:bodyPr>
          <a:lstStyle/>
          <a:p>
            <a:pPr algn="ctr"/>
            <a:r>
              <a:rPr lang="zh-CN" altLang="en-US" sz="2800" b="1" spc="3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charset="0"/>
                <a:sym typeface="+mn-ea"/>
              </a:rPr>
              <a:t>化学平衡状态</a:t>
            </a:r>
            <a:r>
              <a:rPr lang="en-US" altLang="zh-CN" sz="2800" b="1" spc="3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charset="0"/>
                <a:sym typeface="+mn-ea"/>
              </a:rPr>
              <a:t/>
            </a:r>
            <a:br>
              <a:rPr lang="en-US" altLang="zh-CN" sz="2800" b="1" spc="3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charset="0"/>
                <a:sym typeface="+mn-ea"/>
              </a:rPr>
            </a:br>
            <a:endParaRPr lang="zh-CN" altLang="en-US" sz="2800" b="1" spc="30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62597" y="859197"/>
            <a:ext cx="518357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朝阳区同步教学课程 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 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高二（上）</a:t>
            </a:r>
            <a:endParaRPr lang="en-US" altLang="zh-CN" sz="20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化学 第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10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课时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14015" y="3688836"/>
            <a:ext cx="462892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</a:t>
            </a:r>
            <a:r>
              <a:rPr lang="en-US" altLang="zh-CN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祁爽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>
            <a:spLocks noGrp="1"/>
          </p:cNvSpPr>
          <p:nvPr/>
        </p:nvSpPr>
        <p:spPr>
          <a:xfrm>
            <a:off x="502412" y="33246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zh-CN" altLang="en-US" sz="31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任务一、认识化学平衡状态</a:t>
            </a:r>
          </a:p>
        </p:txBody>
      </p:sp>
      <p:sp>
        <p:nvSpPr>
          <p:cNvPr id="2" name="矩形 1"/>
          <p:cNvSpPr/>
          <p:nvPr/>
        </p:nvSpPr>
        <p:spPr>
          <a:xfrm>
            <a:off x="173355" y="829310"/>
            <a:ext cx="8967470" cy="65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14400" hangingPunct="1">
              <a:lnSpc>
                <a:spcPct val="130000"/>
              </a:lnSpc>
            </a:pP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</a:t>
            </a:r>
            <a:r>
              <a:rPr lang="zh-CN" altLang="en-US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活动</a:t>
            </a: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4】</a:t>
            </a:r>
            <a:r>
              <a:rPr lang="zh-CN" altLang="en-US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思考化学平衡状态是否会被打破？如何打破？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96850" y="2185035"/>
            <a:ext cx="1908175" cy="59626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υ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正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≠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υ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逆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2146935" y="2480945"/>
            <a:ext cx="779780" cy="5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3050540" y="2185035"/>
            <a:ext cx="2355850" cy="59626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υ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正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＝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υ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逆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≠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 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4067810" y="2885440"/>
            <a:ext cx="223520" cy="628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3050540" y="3613150"/>
            <a:ext cx="2356485" cy="59626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υ'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正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≠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υ'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逆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5457190" y="3909060"/>
            <a:ext cx="779780" cy="5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6311900" y="3613785"/>
            <a:ext cx="2670175" cy="59626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υ'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正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＝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υ'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逆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≠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 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96640" y="1835150"/>
            <a:ext cx="1447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平衡状态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23405" y="3263265"/>
            <a:ext cx="1447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平衡状态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382135" y="2984500"/>
            <a:ext cx="1744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改变外界条件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  <p:bldP spid="4" grpId="0" bldLvl="0" animBg="1"/>
      <p:bldP spid="9" grpId="0" bldLvl="0" animBg="1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重铬酸钾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4355" y="1870075"/>
            <a:ext cx="4615815" cy="2665730"/>
          </a:xfrm>
          <a:prstGeom prst="rect">
            <a:avLst/>
          </a:prstGeom>
        </p:spPr>
      </p:pic>
      <p:sp>
        <p:nvSpPr>
          <p:cNvPr id="6" name="标题 3"/>
          <p:cNvSpPr>
            <a:spLocks noGrp="1"/>
          </p:cNvSpPr>
          <p:nvPr/>
        </p:nvSpPr>
        <p:spPr>
          <a:xfrm>
            <a:off x="502412" y="33246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zh-CN" altLang="en-US" sz="31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任务一、认识化学平衡状态</a:t>
            </a:r>
          </a:p>
        </p:txBody>
      </p:sp>
      <p:sp>
        <p:nvSpPr>
          <p:cNvPr id="4" name="矩形 3"/>
          <p:cNvSpPr/>
          <p:nvPr/>
        </p:nvSpPr>
        <p:spPr>
          <a:xfrm>
            <a:off x="-147955" y="4535805"/>
            <a:ext cx="821372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结论</a:t>
            </a:r>
            <a:r>
              <a:rPr lang="en-US" altLang="zh-CN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4】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当条件改变时，化学平衡可能发生移动。</a:t>
            </a:r>
            <a:endParaRPr lang="en-US" altLang="zh-CN" sz="2800" i="0" dirty="0">
              <a:solidFill>
                <a:srgbClr val="002060"/>
              </a:solidFill>
              <a:effectLst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44790" y="4551045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变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845945" y="650875"/>
            <a:ext cx="5182235" cy="889635"/>
            <a:chOff x="10622" y="3133"/>
            <a:chExt cx="8161" cy="1401"/>
          </a:xfrm>
        </p:grpSpPr>
        <p:sp>
          <p:nvSpPr>
            <p:cNvPr id="7" name="文本框 6"/>
            <p:cNvSpPr txBox="1"/>
            <p:nvPr/>
          </p:nvSpPr>
          <p:spPr>
            <a:xfrm>
              <a:off x="10622" y="3324"/>
              <a:ext cx="8161" cy="12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200">
                  <a:latin typeface="Times New Roman" panose="02020603050405020304" charset="0"/>
                  <a:cs typeface="Times New Roman" panose="02020603050405020304" charset="0"/>
                </a:rPr>
                <a:t>Cr</a:t>
              </a:r>
              <a:r>
                <a:rPr lang="zh-CN" altLang="en-US" sz="2200" baseline="-25000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r>
                <a:rPr lang="en-US" altLang="zh-CN" sz="2200">
                  <a:latin typeface="Times New Roman" panose="02020603050405020304" charset="0"/>
                  <a:cs typeface="Times New Roman" panose="02020603050405020304" charset="0"/>
                </a:rPr>
                <a:t>O     </a:t>
              </a:r>
              <a:r>
                <a:rPr lang="en-US" altLang="zh-CN" sz="220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charset="0"/>
                </a:rPr>
                <a:t>＋ </a:t>
              </a:r>
              <a:r>
                <a:rPr lang="zh-CN" altLang="en-US" sz="2200">
                  <a:latin typeface="Times New Roman" panose="02020603050405020304" charset="0"/>
                  <a:cs typeface="Times New Roman" panose="02020603050405020304" charset="0"/>
                </a:rPr>
                <a:t>H</a:t>
              </a:r>
              <a:r>
                <a:rPr lang="zh-CN" altLang="en-US" sz="2200" baseline="-25000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r>
                <a:rPr lang="en-US" altLang="zh-CN" sz="2200">
                  <a:latin typeface="Times New Roman" panose="02020603050405020304" charset="0"/>
                  <a:cs typeface="Times New Roman" panose="02020603050405020304" charset="0"/>
                </a:rPr>
                <a:t>O         </a:t>
              </a:r>
              <a:r>
                <a:rPr lang="en-US" altLang="zh-CN" sz="2200" baseline="30000" dirty="0" smtClean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Hoefler Text"/>
                </a:rPr>
                <a:t>      </a:t>
              </a:r>
              <a:r>
                <a:rPr lang="zh-CN" altLang="en-US" sz="22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2Cr</a:t>
              </a:r>
              <a:r>
                <a:rPr lang="en-US" altLang="zh-CN" sz="22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O      </a:t>
              </a:r>
              <a:r>
                <a:rPr lang="en-US" altLang="zh-CN" sz="220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＋ </a:t>
              </a:r>
              <a:r>
                <a:rPr lang="zh-CN" altLang="en-US" sz="2200">
                  <a:latin typeface="Times New Roman" panose="02020603050405020304" charset="0"/>
                  <a:cs typeface="Times New Roman" panose="02020603050405020304" charset="0"/>
                </a:rPr>
                <a:t>2H</a:t>
              </a:r>
              <a:r>
                <a:rPr lang="zh-CN" altLang="en-US" sz="2200" baseline="3000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charset="0"/>
                </a:rPr>
                <a:t>＋</a:t>
              </a:r>
              <a:endParaRPr lang="zh-CN" altLang="en-US" sz="2200" baseline="30000">
                <a:latin typeface="Times New Roman" panose="02020603050405020304" charset="0"/>
                <a:cs typeface="Times New Roman" panose="02020603050405020304" charset="0"/>
              </a:endParaRPr>
            </a:p>
            <a:p>
              <a:endParaRPr lang="zh-CN" altLang="en-US" sz="2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614" y="3162"/>
              <a:ext cx="86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r>
                <a:rPr lang="en-US" altLang="zh-CN" sz="16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－</a:t>
              </a:r>
            </a:p>
            <a:p>
              <a:r>
                <a:rPr lang="en-US" altLang="zh-CN" sz="16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7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3936" y="3460"/>
              <a:ext cx="968" cy="422"/>
              <a:chOff x="10761" y="2883"/>
              <a:chExt cx="968" cy="422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10761" y="3045"/>
                <a:ext cx="968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22" name="直接连接符 21"/>
              <p:cNvCxnSpPr/>
              <p:nvPr/>
            </p:nvCxnSpPr>
            <p:spPr>
              <a:xfrm flipH="1" flipV="1">
                <a:off x="11553" y="2883"/>
                <a:ext cx="176" cy="161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13" name="直接连接符 12"/>
              <p:cNvCxnSpPr/>
              <p:nvPr/>
            </p:nvCxnSpPr>
            <p:spPr>
              <a:xfrm>
                <a:off x="10761" y="3155"/>
                <a:ext cx="968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24" name="直接连接符 23"/>
              <p:cNvCxnSpPr/>
              <p:nvPr/>
            </p:nvCxnSpPr>
            <p:spPr>
              <a:xfrm flipH="1" flipV="1">
                <a:off x="10773" y="3157"/>
                <a:ext cx="162" cy="148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  <p:sp>
          <p:nvSpPr>
            <p:cNvPr id="11" name="文本框 10"/>
            <p:cNvSpPr txBox="1"/>
            <p:nvPr/>
          </p:nvSpPr>
          <p:spPr>
            <a:xfrm>
              <a:off x="16071" y="3133"/>
              <a:ext cx="95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r>
                <a:rPr lang="en-US" altLang="zh-CN" sz="16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－</a:t>
              </a:r>
            </a:p>
            <a:p>
              <a:r>
                <a:rPr lang="en-US" altLang="zh-CN" sz="16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4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952625" y="1234440"/>
            <a:ext cx="74168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2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橙色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800600" y="1234440"/>
            <a:ext cx="74168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200" b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黄色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1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>
            <a:spLocks noGrp="1"/>
          </p:cNvSpPr>
          <p:nvPr/>
        </p:nvSpPr>
        <p:spPr>
          <a:xfrm>
            <a:off x="502412" y="33246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zh-CN" altLang="en-US" sz="31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任务一、认识化学平衡状态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 t="3644" r="13669" b="16377"/>
          <a:stretch>
            <a:fillRect/>
          </a:stretch>
        </p:blipFill>
        <p:spPr bwMode="auto">
          <a:xfrm>
            <a:off x="412750" y="1874520"/>
            <a:ext cx="8286115" cy="262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17780" y="822960"/>
            <a:ext cx="907669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kern="12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【</a:t>
            </a:r>
            <a:r>
              <a:rPr lang="zh-CN" altLang="en-US" sz="2800" kern="12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资料</a:t>
            </a:r>
            <a:r>
              <a:rPr lang="en-US" altLang="zh-CN" sz="2800" kern="12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】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不同条件下，合成氨反应达到化学平衡时平衡</a:t>
            </a:r>
          </a:p>
          <a:p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混合物中氨的含量（初始氮气和氢气的体积比是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）。</a:t>
            </a:r>
          </a:p>
        </p:txBody>
      </p:sp>
      <p:sp>
        <p:nvSpPr>
          <p:cNvPr id="4" name="下箭头 3"/>
          <p:cNvSpPr/>
          <p:nvPr/>
        </p:nvSpPr>
        <p:spPr>
          <a:xfrm>
            <a:off x="1466215" y="2772410"/>
            <a:ext cx="144145" cy="1506220"/>
          </a:xfrm>
          <a:prstGeom prst="down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右箭头 1"/>
          <p:cNvSpPr/>
          <p:nvPr/>
        </p:nvSpPr>
        <p:spPr>
          <a:xfrm>
            <a:off x="2078355" y="2601595"/>
            <a:ext cx="5837555" cy="144145"/>
          </a:xfrm>
          <a:prstGeom prst="right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>
            <a:spLocks noGrp="1"/>
          </p:cNvSpPr>
          <p:nvPr/>
        </p:nvSpPr>
        <p:spPr>
          <a:xfrm>
            <a:off x="502412" y="33246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zh-CN" altLang="en-US" sz="31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任务一、认识化学平衡状态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85" y="1772285"/>
            <a:ext cx="7745095" cy="13144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2605" y="1343025"/>
            <a:ext cx="1706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rgbClr val="002060"/>
                </a:solidFill>
                <a:sym typeface="+mn-ea"/>
              </a:rPr>
              <a:t>必修</a:t>
            </a:r>
            <a:r>
              <a:rPr lang="en-US" altLang="zh-CN">
                <a:solidFill>
                  <a:srgbClr val="002060"/>
                </a:solidFill>
                <a:sym typeface="+mn-ea"/>
              </a:rPr>
              <a:t>1</a:t>
            </a:r>
            <a:r>
              <a:rPr lang="zh-CN" altLang="en-US">
                <a:solidFill>
                  <a:srgbClr val="002060"/>
                </a:solidFill>
                <a:sym typeface="+mn-ea"/>
              </a:rPr>
              <a:t>课本</a:t>
            </a:r>
            <a:r>
              <a:rPr lang="en-US" altLang="zh-CN">
                <a:solidFill>
                  <a:srgbClr val="002060"/>
                </a:solidFill>
                <a:sym typeface="+mn-ea"/>
              </a:rPr>
              <a:t>31</a:t>
            </a:r>
            <a:r>
              <a:rPr lang="zh-CN" altLang="en-US">
                <a:solidFill>
                  <a:srgbClr val="002060"/>
                </a:solidFill>
                <a:sym typeface="+mn-ea"/>
              </a:rPr>
              <a:t>页</a:t>
            </a:r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678180" y="2688590"/>
            <a:ext cx="7496175" cy="15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597535" y="3124835"/>
            <a:ext cx="2821305" cy="82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2593975" y="1711960"/>
            <a:ext cx="213487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5415915" y="2268220"/>
            <a:ext cx="2813685" cy="15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22605" y="893445"/>
            <a:ext cx="1300480" cy="4298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【</a:t>
            </a:r>
            <a:r>
              <a:rPr lang="zh-CN" altLang="en-US" sz="2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小结</a:t>
            </a:r>
            <a:r>
              <a:rPr lang="en-US" altLang="zh-CN" sz="2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】</a:t>
            </a:r>
            <a:endParaRPr lang="zh-CN" altLang="en-US" sz="22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>
            <a:spLocks noGrp="1"/>
          </p:cNvSpPr>
          <p:nvPr/>
        </p:nvSpPr>
        <p:spPr>
          <a:xfrm>
            <a:off x="502412" y="33246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zh-CN" altLang="en-US" sz="31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任务一、认识化学平衡状态</a:t>
            </a:r>
          </a:p>
        </p:txBody>
      </p:sp>
      <p:sp>
        <p:nvSpPr>
          <p:cNvPr id="15" name="矩形 14"/>
          <p:cNvSpPr/>
          <p:nvPr/>
        </p:nvSpPr>
        <p:spPr>
          <a:xfrm>
            <a:off x="243524" y="877634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i="0" dirty="0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化学平衡的特征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2090" y="1352550"/>
            <a:ext cx="881507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逆</a:t>
            </a:r>
            <a:r>
              <a:rPr lang="zh-CN" altLang="en-US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：对象</a:t>
            </a:r>
            <a:r>
              <a:rPr lang="en-US" altLang="zh-CN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r>
              <a:rPr lang="zh-CN" altLang="en-US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可逆反应</a:t>
            </a:r>
            <a:endParaRPr lang="zh-CN" altLang="en-US" sz="2400" i="0" dirty="0" smtClean="0">
              <a:solidFill>
                <a:srgbClr val="00206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动</a:t>
            </a:r>
            <a:r>
              <a:rPr lang="zh-CN" altLang="en-US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：特点</a:t>
            </a:r>
            <a:r>
              <a:rPr lang="en-US" altLang="zh-CN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r>
              <a:rPr lang="zh-CN" altLang="en-US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动态平衡，反应没有停止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③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等</a:t>
            </a:r>
            <a:r>
              <a:rPr lang="zh-CN" altLang="en-US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：本质</a:t>
            </a:r>
            <a:r>
              <a:rPr lang="en-US" altLang="zh-CN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r>
              <a:rPr lang="en-US" altLang="zh-CN" sz="24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Hoefler Text"/>
              </a:rPr>
              <a:t>υ(</a:t>
            </a:r>
            <a:r>
              <a:rPr lang="zh-CN" altLang="en-US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Hoefler Text"/>
              </a:rPr>
              <a:t>正</a:t>
            </a:r>
            <a:r>
              <a:rPr lang="en-US" altLang="zh-CN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Hoefler Text"/>
              </a:rPr>
              <a:t>)=</a:t>
            </a:r>
            <a:r>
              <a:rPr lang="en-US" altLang="zh-CN" sz="24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Hoefler Text"/>
              </a:rPr>
              <a:t>υ(</a:t>
            </a:r>
            <a:r>
              <a:rPr lang="zh-CN" altLang="en-US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Hoefler Text"/>
              </a:rPr>
              <a:t>逆</a:t>
            </a:r>
            <a:r>
              <a:rPr lang="en-US" altLang="zh-CN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Hoefler Text"/>
              </a:rPr>
              <a:t>)</a:t>
            </a:r>
            <a:endParaRPr lang="zh-CN" altLang="en-US" sz="2400" i="0" dirty="0" smtClean="0">
              <a:solidFill>
                <a:srgbClr val="00206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④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定</a:t>
            </a:r>
            <a:r>
              <a:rPr lang="zh-CN" altLang="en-US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：现象</a:t>
            </a:r>
            <a:r>
              <a:rPr lang="en-US" altLang="zh-CN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r>
              <a:rPr lang="zh-CN" altLang="en-US" sz="24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平衡时，体系中各组分的质量或浓度保持不变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⑤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变</a:t>
            </a:r>
            <a:r>
              <a:rPr lang="zh-CN" altLang="en-US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：发展</a:t>
            </a:r>
            <a:r>
              <a:rPr lang="en-US" altLang="zh-CN" sz="2400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r>
              <a:rPr lang="zh-CN" altLang="en-US" sz="24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当条件改变时，化学平衡可能发生移动</a:t>
            </a:r>
            <a:endParaRPr lang="zh-CN" altLang="en-US" sz="2400" dirty="0" smtClean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>
            <a:spLocks noGrp="1"/>
          </p:cNvSpPr>
          <p:nvPr/>
        </p:nvSpPr>
        <p:spPr>
          <a:xfrm>
            <a:off x="502412" y="33246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zh-CN" altLang="en-US" sz="31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任务二、化学平衡状态的判断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37585" y="908685"/>
            <a:ext cx="2068195" cy="4298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200">
                <a:latin typeface="微软雅黑" panose="020B0503020204020204" charset="-122"/>
                <a:ea typeface="微软雅黑" panose="020B0503020204020204" charset="-122"/>
              </a:rPr>
              <a:t>化学平衡状态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658110" y="1363980"/>
            <a:ext cx="1320800" cy="454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899660" y="1363980"/>
            <a:ext cx="1483360" cy="357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50265" y="1905000"/>
            <a:ext cx="2154555" cy="1106805"/>
          </a:xfrm>
          <a:prstGeom prst="rect">
            <a:avLst/>
          </a:prstGeom>
          <a:noFill/>
          <a:ln w="28575" cmpd="thickThin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 eaLnBrk="1">
              <a:lnSpc>
                <a:spcPct val="150000"/>
              </a:lnSpc>
            </a:pPr>
            <a:r>
              <a:rPr lang="zh-CN" altLang="en-US" sz="2200">
                <a:latin typeface="微软雅黑" panose="020B0503020204020204" charset="-122"/>
                <a:ea typeface="微软雅黑" panose="020B0503020204020204" charset="-122"/>
              </a:rPr>
              <a:t>正反应和逆反应速率相等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46115" y="1818640"/>
            <a:ext cx="2154555" cy="1106805"/>
          </a:xfrm>
          <a:prstGeom prst="rect">
            <a:avLst/>
          </a:prstGeom>
          <a:noFill/>
          <a:ln w="28575" cmpd="thickThin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 eaLnBrk="1">
              <a:lnSpc>
                <a:spcPct val="150000"/>
              </a:lnSpc>
            </a:pPr>
            <a:r>
              <a:rPr lang="zh-CN" altLang="en-US" sz="2200">
                <a:latin typeface="微软雅黑" panose="020B0503020204020204" charset="-122"/>
                <a:ea typeface="微软雅黑" panose="020B0503020204020204" charset="-122"/>
              </a:rPr>
              <a:t>反应混合物中各组分的浓度不变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>
            <a:spLocks noGrp="1"/>
          </p:cNvSpPr>
          <p:nvPr/>
        </p:nvSpPr>
        <p:spPr>
          <a:xfrm>
            <a:off x="502412" y="33246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zh-CN" altLang="en-US" sz="31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任务二、化学平衡状态的判断</a:t>
            </a:r>
          </a:p>
        </p:txBody>
      </p:sp>
      <p:sp>
        <p:nvSpPr>
          <p:cNvPr id="17" name="矩形 16"/>
          <p:cNvSpPr/>
          <p:nvPr/>
        </p:nvSpPr>
        <p:spPr>
          <a:xfrm>
            <a:off x="173355" y="755015"/>
            <a:ext cx="8967470" cy="65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14400" hangingPunct="1">
              <a:lnSpc>
                <a:spcPct val="130000"/>
              </a:lnSpc>
            </a:pP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</a:t>
            </a:r>
            <a:r>
              <a:rPr lang="zh-CN" altLang="en-US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活动</a:t>
            </a: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5】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Hoefler Text"/>
              </a:rPr>
              <a:t>从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υ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正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υ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逆</a:t>
            </a:r>
            <a:r>
              <a:rPr lang="zh-CN" altLang="en-US" sz="2800" dirty="0">
                <a:solidFill>
                  <a:srgbClr val="002060"/>
                </a:solidFill>
                <a:ea typeface="黑体" panose="02010609060101010101" charset="-122"/>
                <a:sym typeface="+mn-ea"/>
              </a:rPr>
              <a:t> 角度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Hoefler Text"/>
              </a:rPr>
              <a:t>判断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化学平衡状态。</a:t>
            </a:r>
            <a:endParaRPr lang="en-US" altLang="zh-CN" sz="2800" i="0" kern="1200" dirty="0">
              <a:solidFill>
                <a:srgbClr val="00206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732983" y="1447165"/>
            <a:ext cx="5500333" cy="1383665"/>
            <a:chOff x="4651" y="3126"/>
            <a:chExt cx="8082" cy="21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文本框 17"/>
            <p:cNvSpPr txBox="1"/>
            <p:nvPr/>
          </p:nvSpPr>
          <p:spPr>
            <a:xfrm>
              <a:off x="4651" y="3126"/>
              <a:ext cx="8082" cy="2179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endParaRPr kumimoji="1" lang="en-US" altLang="zh-CN" sz="2800" smtClean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kumimoji="1"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N</a:t>
              </a:r>
              <a:r>
                <a:rPr kumimoji="1" lang="en-US" altLang="zh-CN" sz="2800" baseline="-250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2</a:t>
              </a:r>
              <a:r>
                <a:rPr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(g)</a:t>
              </a:r>
              <a:r>
                <a:rPr kumimoji="1"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+</a:t>
              </a:r>
              <a:r>
                <a:rPr kumimoji="1" lang="en-US" altLang="zh-CN" sz="2800">
                  <a:latin typeface="黑体" panose="02010609060101010101" charset="-122"/>
                  <a:ea typeface="黑体" panose="02010609060101010101" charset="-122"/>
                  <a:sym typeface="+mn-ea"/>
                </a:rPr>
                <a:t>3H</a:t>
              </a:r>
              <a:r>
                <a:rPr kumimoji="1" lang="en-US" altLang="zh-CN" sz="2800" baseline="-25000">
                  <a:latin typeface="黑体" panose="02010609060101010101" charset="-122"/>
                  <a:ea typeface="黑体" panose="02010609060101010101" charset="-122"/>
                  <a:sym typeface="+mn-ea"/>
                </a:rPr>
                <a:t>2</a:t>
              </a:r>
              <a:r>
                <a:rPr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(g)      </a:t>
              </a:r>
              <a:r>
                <a:rPr kumimoji="1" lang="en-US" altLang="zh-CN" sz="2800" baseline="-250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       </a:t>
              </a:r>
              <a:r>
                <a:rPr kumimoji="1"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2NH</a:t>
              </a:r>
              <a:r>
                <a:rPr kumimoji="1" lang="en-US" altLang="zh-CN" sz="2800" baseline="-250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3</a:t>
              </a:r>
              <a:r>
                <a:rPr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(g)</a:t>
              </a:r>
            </a:p>
            <a:p>
              <a:endParaRPr lang="zh-CN" altLang="en-US" sz="280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873" y="3454"/>
              <a:ext cx="2333" cy="14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高温 、高压</a:t>
              </a:r>
            </a:p>
            <a:p>
              <a:pPr algn="ctr"/>
              <a:endParaRPr lang="zh-CN" altLang="en-US"/>
            </a:p>
            <a:p>
              <a:pPr algn="ctr"/>
              <a:r>
                <a:rPr lang="zh-CN" altLang="en-US"/>
                <a:t>催化剂</a:t>
              </a:r>
            </a:p>
          </p:txBody>
        </p:sp>
        <p:grpSp>
          <p:nvGrpSpPr>
            <p:cNvPr id="20" name="Group 16"/>
            <p:cNvGrpSpPr/>
            <p:nvPr/>
          </p:nvGrpSpPr>
          <p:grpSpPr bwMode="auto">
            <a:xfrm>
              <a:off x="7972" y="3995"/>
              <a:ext cx="2135" cy="384"/>
              <a:chOff x="2789" y="1933"/>
              <a:chExt cx="499" cy="136"/>
            </a:xfrm>
            <a:grpFill/>
          </p:grpSpPr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>
                <a:off x="2789" y="1979"/>
                <a:ext cx="499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800" i="0">
                  <a:solidFill>
                    <a:srgbClr val="FFFFFF"/>
                  </a:solidFill>
                  <a:effectLst/>
                  <a:latin typeface="+mn-ea"/>
                  <a:ea typeface="+mn-ea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 flipH="1" flipV="1">
                <a:off x="3198" y="1933"/>
                <a:ext cx="90" cy="4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800" i="0">
                  <a:solidFill>
                    <a:srgbClr val="FFFFFF"/>
                  </a:solidFill>
                  <a:effectLst/>
                  <a:latin typeface="+mn-ea"/>
                  <a:ea typeface="+mn-ea"/>
                </a:endParaRPr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2789" y="2025"/>
                <a:ext cx="499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800" i="0">
                  <a:solidFill>
                    <a:srgbClr val="FFFFFF"/>
                  </a:solidFill>
                  <a:effectLst/>
                  <a:latin typeface="+mn-ea"/>
                  <a:ea typeface="+mn-ea"/>
                </a:endParaRPr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 flipH="1" flipV="1">
                <a:off x="2789" y="2023"/>
                <a:ext cx="90" cy="4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800" i="0">
                  <a:solidFill>
                    <a:srgbClr val="FFFFFF"/>
                  </a:solidFill>
                  <a:effectLst/>
                  <a:latin typeface="+mn-ea"/>
                  <a:ea typeface="+mn-ea"/>
                </a:endParaRPr>
              </a:p>
            </p:txBody>
          </p:sp>
        </p:grpSp>
      </p:grpSp>
      <p:sp>
        <p:nvSpPr>
          <p:cNvPr id="4" name="圆角矩形 3"/>
          <p:cNvSpPr/>
          <p:nvPr/>
        </p:nvSpPr>
        <p:spPr>
          <a:xfrm>
            <a:off x="1793875" y="3405505"/>
            <a:ext cx="2002790" cy="15386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ctr"/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υ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正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kumimoji="1" lang="en-US" altLang="zh-CN"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H</a:t>
            </a:r>
            <a:r>
              <a:rPr kumimoji="1" lang="en-US" altLang="zh-CN" sz="2800" baseline="-250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kumimoji="1" lang="en-US" altLang="zh-CN" sz="280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</a:t>
            </a:r>
            <a:endParaRPr lang="zh-CN" altLang="en-US" sz="280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endParaRPr lang="zh-CN" altLang="en-US" sz="280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039995" y="3490595"/>
            <a:ext cx="2072005" cy="14973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kern="12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υ</a:t>
            </a:r>
            <a:r>
              <a:rPr lang="zh-CN" altLang="en-US" sz="2800" kern="12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逆</a:t>
            </a:r>
            <a:r>
              <a:rPr lang="zh-CN" altLang="en-US" sz="2800" kern="12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kumimoji="1" lang="en-US" altLang="zh-CN" sz="2800" kern="12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H</a:t>
            </a:r>
            <a:r>
              <a:rPr kumimoji="1" lang="en-US" altLang="zh-CN" sz="2800" kern="1200" baseline="-250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kumimoji="1" lang="en-US" altLang="zh-CN" sz="2800" kern="120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</a:t>
            </a:r>
          </a:p>
          <a:p>
            <a:pPr algn="l"/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zh-CN" altLang="en-US" sz="280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26865" y="3672840"/>
            <a:ext cx="125857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6000">
                <a:latin typeface="黑体" panose="02010609060101010101" charset="-122"/>
                <a:ea typeface="黑体" panose="02010609060101010101" charset="-122"/>
              </a:rPr>
              <a:t>=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24710" y="2976245"/>
            <a:ext cx="1372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正反应方向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13070" y="2921635"/>
            <a:ext cx="1372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逆反应方向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/>
      <p:bldP spid="7" grpId="1"/>
      <p:bldP spid="2" grpId="0"/>
      <p:bldP spid="2" grpId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>
            <a:spLocks noGrp="1"/>
          </p:cNvSpPr>
          <p:nvPr/>
        </p:nvSpPr>
        <p:spPr>
          <a:xfrm>
            <a:off x="502412" y="33246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zh-CN" altLang="en-US" sz="31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任务二、化学平衡状态的判断</a:t>
            </a:r>
          </a:p>
        </p:txBody>
      </p:sp>
      <p:sp>
        <p:nvSpPr>
          <p:cNvPr id="17" name="矩形 16"/>
          <p:cNvSpPr/>
          <p:nvPr/>
        </p:nvSpPr>
        <p:spPr>
          <a:xfrm>
            <a:off x="173355" y="755015"/>
            <a:ext cx="8967470" cy="65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14400" hangingPunct="1">
              <a:lnSpc>
                <a:spcPct val="130000"/>
              </a:lnSpc>
            </a:pP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</a:t>
            </a:r>
            <a:r>
              <a:rPr lang="zh-CN" altLang="en-US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活动</a:t>
            </a: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5】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Hoefler Text"/>
              </a:rPr>
              <a:t>从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υ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正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υ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逆</a:t>
            </a:r>
            <a:r>
              <a:rPr lang="zh-CN" altLang="en-US" sz="2800" dirty="0">
                <a:solidFill>
                  <a:srgbClr val="002060"/>
                </a:solidFill>
                <a:ea typeface="黑体" panose="02010609060101010101" charset="-122"/>
                <a:sym typeface="+mn-ea"/>
              </a:rPr>
              <a:t> 角度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Hoefler Text"/>
              </a:rPr>
              <a:t>判断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化学平衡状态。</a:t>
            </a:r>
            <a:endParaRPr lang="en-US" altLang="zh-CN" sz="2800" i="0" kern="1200" dirty="0">
              <a:solidFill>
                <a:srgbClr val="00206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732983" y="1447165"/>
            <a:ext cx="5500333" cy="1383665"/>
            <a:chOff x="4651" y="3126"/>
            <a:chExt cx="8082" cy="21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文本框 17"/>
            <p:cNvSpPr txBox="1"/>
            <p:nvPr/>
          </p:nvSpPr>
          <p:spPr>
            <a:xfrm>
              <a:off x="4651" y="3126"/>
              <a:ext cx="8082" cy="2179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endParaRPr kumimoji="1" lang="en-US" altLang="zh-CN" sz="2800" smtClean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kumimoji="1"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N</a:t>
              </a:r>
              <a:r>
                <a:rPr kumimoji="1" lang="en-US" altLang="zh-CN" sz="2800" baseline="-250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2</a:t>
              </a:r>
              <a:r>
                <a:rPr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(g)</a:t>
              </a:r>
              <a:r>
                <a:rPr kumimoji="1"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+</a:t>
              </a:r>
              <a:r>
                <a:rPr kumimoji="1" lang="en-US" altLang="zh-CN" sz="2800">
                  <a:latin typeface="黑体" panose="02010609060101010101" charset="-122"/>
                  <a:ea typeface="黑体" panose="02010609060101010101" charset="-122"/>
                  <a:sym typeface="+mn-ea"/>
                </a:rPr>
                <a:t>3H</a:t>
              </a:r>
              <a:r>
                <a:rPr kumimoji="1" lang="en-US" altLang="zh-CN" sz="2800" baseline="-25000">
                  <a:latin typeface="黑体" panose="02010609060101010101" charset="-122"/>
                  <a:ea typeface="黑体" panose="02010609060101010101" charset="-122"/>
                  <a:sym typeface="+mn-ea"/>
                </a:rPr>
                <a:t>2</a:t>
              </a:r>
              <a:r>
                <a:rPr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(g)      </a:t>
              </a:r>
              <a:r>
                <a:rPr kumimoji="1" lang="en-US" altLang="zh-CN" sz="2800" baseline="-250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       </a:t>
              </a:r>
              <a:r>
                <a:rPr kumimoji="1"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2NH</a:t>
              </a:r>
              <a:r>
                <a:rPr kumimoji="1" lang="en-US" altLang="zh-CN" sz="2800" baseline="-250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3</a:t>
              </a:r>
              <a:r>
                <a:rPr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(g)</a:t>
              </a:r>
            </a:p>
            <a:p>
              <a:endParaRPr lang="zh-CN" altLang="en-US" sz="280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873" y="3454"/>
              <a:ext cx="2333" cy="14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高温 、高压</a:t>
              </a:r>
            </a:p>
            <a:p>
              <a:pPr algn="ctr"/>
              <a:endParaRPr lang="zh-CN" altLang="en-US"/>
            </a:p>
            <a:p>
              <a:pPr algn="ctr"/>
              <a:r>
                <a:rPr lang="zh-CN" altLang="en-US"/>
                <a:t>催化剂</a:t>
              </a:r>
            </a:p>
          </p:txBody>
        </p:sp>
        <p:grpSp>
          <p:nvGrpSpPr>
            <p:cNvPr id="20" name="Group 16"/>
            <p:cNvGrpSpPr/>
            <p:nvPr/>
          </p:nvGrpSpPr>
          <p:grpSpPr bwMode="auto">
            <a:xfrm>
              <a:off x="7972" y="3995"/>
              <a:ext cx="2135" cy="384"/>
              <a:chOff x="2789" y="1933"/>
              <a:chExt cx="499" cy="136"/>
            </a:xfrm>
            <a:grpFill/>
          </p:grpSpPr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>
                <a:off x="2789" y="1979"/>
                <a:ext cx="499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800" i="0">
                  <a:solidFill>
                    <a:srgbClr val="FFFFFF"/>
                  </a:solidFill>
                  <a:effectLst/>
                  <a:latin typeface="+mn-ea"/>
                  <a:ea typeface="+mn-ea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 flipH="1" flipV="1">
                <a:off x="3198" y="1933"/>
                <a:ext cx="90" cy="4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800" i="0">
                  <a:solidFill>
                    <a:srgbClr val="FFFFFF"/>
                  </a:solidFill>
                  <a:effectLst/>
                  <a:latin typeface="+mn-ea"/>
                  <a:ea typeface="+mn-ea"/>
                </a:endParaRPr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2789" y="2025"/>
                <a:ext cx="499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800" i="0">
                  <a:solidFill>
                    <a:srgbClr val="FFFFFF"/>
                  </a:solidFill>
                  <a:effectLst/>
                  <a:latin typeface="+mn-ea"/>
                  <a:ea typeface="+mn-ea"/>
                </a:endParaRPr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 flipH="1" flipV="1">
                <a:off x="2789" y="2023"/>
                <a:ext cx="90" cy="4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800" i="0">
                  <a:solidFill>
                    <a:srgbClr val="FFFFFF"/>
                  </a:solidFill>
                  <a:effectLst/>
                  <a:latin typeface="+mn-ea"/>
                  <a:ea typeface="+mn-ea"/>
                </a:endParaRPr>
              </a:p>
            </p:txBody>
          </p:sp>
        </p:grpSp>
      </p:grpSp>
      <p:sp>
        <p:nvSpPr>
          <p:cNvPr id="4" name="圆角矩形 3"/>
          <p:cNvSpPr/>
          <p:nvPr/>
        </p:nvSpPr>
        <p:spPr>
          <a:xfrm>
            <a:off x="1793875" y="3405505"/>
            <a:ext cx="2002790" cy="15386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ctr"/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υ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正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kumimoji="1" lang="en-US" altLang="zh-CN"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H</a:t>
            </a:r>
            <a:r>
              <a:rPr kumimoji="1" lang="en-US" altLang="zh-CN" sz="2800" baseline="-250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kumimoji="1" lang="en-US" altLang="zh-CN" sz="280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</a:t>
            </a:r>
            <a:endParaRPr lang="zh-CN" altLang="en-US" sz="280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endParaRPr lang="zh-CN" altLang="en-US" sz="280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018405" y="3339465"/>
            <a:ext cx="2331720" cy="16046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kern="12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υ</a:t>
            </a:r>
            <a:r>
              <a:rPr lang="zh-CN" altLang="en-US" sz="2800" kern="12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逆</a:t>
            </a:r>
            <a:r>
              <a:rPr lang="zh-CN" altLang="en-US" sz="2800" kern="12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kumimoji="1" lang="en-US" altLang="zh-CN" sz="2800" kern="12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H</a:t>
            </a:r>
            <a:r>
              <a:rPr kumimoji="1" lang="en-US" altLang="zh-CN" sz="2800" kern="1200" baseline="-250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kumimoji="1" lang="en-US" altLang="zh-CN" sz="2800" kern="120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</a:t>
            </a:r>
          </a:p>
          <a:p>
            <a:pPr algn="l"/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3υ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逆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kumimoji="1" lang="en-US" altLang="zh-CN"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N</a:t>
            </a:r>
            <a:r>
              <a:rPr kumimoji="1" lang="en-US" altLang="zh-CN" sz="2800" baseline="-250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kumimoji="1" lang="en-US" altLang="zh-CN" sz="280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</a:t>
            </a:r>
          </a:p>
          <a:p>
            <a:pPr algn="l"/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2υ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逆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kumimoji="1" lang="en-US" altLang="zh-CN"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NH</a:t>
            </a:r>
            <a:r>
              <a:rPr kumimoji="1" lang="en-US" altLang="zh-CN" sz="2800" baseline="-250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kumimoji="1" lang="en-US" altLang="zh-CN" sz="280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zh-CN" altLang="en-US" sz="280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26865" y="3672840"/>
            <a:ext cx="125857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6000">
                <a:latin typeface="黑体" panose="02010609060101010101" charset="-122"/>
                <a:ea typeface="黑体" panose="02010609060101010101" charset="-122"/>
              </a:rPr>
              <a:t>=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24710" y="2976245"/>
            <a:ext cx="1372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正反应方向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513070" y="2921635"/>
            <a:ext cx="1372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逆反应方向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>
            <a:spLocks noGrp="1"/>
          </p:cNvSpPr>
          <p:nvPr/>
        </p:nvSpPr>
        <p:spPr>
          <a:xfrm>
            <a:off x="502412" y="33246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zh-CN" altLang="en-US" sz="31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任务二、化学平衡状态的判断</a:t>
            </a:r>
          </a:p>
        </p:txBody>
      </p:sp>
      <p:sp>
        <p:nvSpPr>
          <p:cNvPr id="17" name="矩形 16"/>
          <p:cNvSpPr/>
          <p:nvPr/>
        </p:nvSpPr>
        <p:spPr>
          <a:xfrm>
            <a:off x="173355" y="755015"/>
            <a:ext cx="8967470" cy="65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14400" hangingPunct="1">
              <a:lnSpc>
                <a:spcPct val="130000"/>
              </a:lnSpc>
            </a:pP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</a:t>
            </a:r>
            <a:r>
              <a:rPr lang="zh-CN" altLang="en-US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活动</a:t>
            </a: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5】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Hoefler Text"/>
              </a:rPr>
              <a:t>从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υ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正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υ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逆</a:t>
            </a:r>
            <a:r>
              <a:rPr lang="zh-CN" altLang="en-US" sz="2800" dirty="0">
                <a:solidFill>
                  <a:srgbClr val="002060"/>
                </a:solidFill>
                <a:ea typeface="黑体" panose="02010609060101010101" charset="-122"/>
                <a:sym typeface="+mn-ea"/>
              </a:rPr>
              <a:t> 角度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Hoefler Text"/>
              </a:rPr>
              <a:t>判断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化学平衡状态。</a:t>
            </a:r>
            <a:endParaRPr lang="en-US" altLang="zh-CN" sz="2800" i="0" kern="1200" dirty="0">
              <a:solidFill>
                <a:srgbClr val="00206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732983" y="1339850"/>
            <a:ext cx="5500333" cy="1383665"/>
            <a:chOff x="4651" y="3126"/>
            <a:chExt cx="8082" cy="21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文本框 17"/>
            <p:cNvSpPr txBox="1"/>
            <p:nvPr/>
          </p:nvSpPr>
          <p:spPr>
            <a:xfrm>
              <a:off x="4651" y="3126"/>
              <a:ext cx="8082" cy="2179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endParaRPr kumimoji="1" lang="en-US" altLang="zh-CN" sz="2800" smtClean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kumimoji="1"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N</a:t>
              </a:r>
              <a:r>
                <a:rPr kumimoji="1" lang="en-US" altLang="zh-CN" sz="2800" baseline="-250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2</a:t>
              </a:r>
              <a:r>
                <a:rPr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(g)</a:t>
              </a:r>
              <a:r>
                <a:rPr kumimoji="1"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+</a:t>
              </a:r>
              <a:r>
                <a:rPr kumimoji="1" lang="en-US" altLang="zh-CN" sz="2800">
                  <a:latin typeface="黑体" panose="02010609060101010101" charset="-122"/>
                  <a:ea typeface="黑体" panose="02010609060101010101" charset="-122"/>
                  <a:sym typeface="+mn-ea"/>
                </a:rPr>
                <a:t>3H</a:t>
              </a:r>
              <a:r>
                <a:rPr kumimoji="1" lang="en-US" altLang="zh-CN" sz="2800" baseline="-25000">
                  <a:latin typeface="黑体" panose="02010609060101010101" charset="-122"/>
                  <a:ea typeface="黑体" panose="02010609060101010101" charset="-122"/>
                  <a:sym typeface="+mn-ea"/>
                </a:rPr>
                <a:t>2</a:t>
              </a:r>
              <a:r>
                <a:rPr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(g)      </a:t>
              </a:r>
              <a:r>
                <a:rPr kumimoji="1" lang="en-US" altLang="zh-CN" sz="2800" baseline="-250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       </a:t>
              </a:r>
              <a:r>
                <a:rPr kumimoji="1"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2NH</a:t>
              </a:r>
              <a:r>
                <a:rPr kumimoji="1" lang="en-US" altLang="zh-CN" sz="2800" baseline="-250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3</a:t>
              </a:r>
              <a:r>
                <a:rPr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(g)</a:t>
              </a:r>
            </a:p>
            <a:p>
              <a:endParaRPr lang="zh-CN" altLang="en-US" sz="280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873" y="3454"/>
              <a:ext cx="2333" cy="14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高温 、高压</a:t>
              </a:r>
            </a:p>
            <a:p>
              <a:pPr algn="ctr"/>
              <a:endParaRPr lang="zh-CN" altLang="en-US"/>
            </a:p>
            <a:p>
              <a:pPr algn="ctr"/>
              <a:r>
                <a:rPr lang="zh-CN" altLang="en-US"/>
                <a:t>催化剂</a:t>
              </a:r>
            </a:p>
          </p:txBody>
        </p:sp>
        <p:grpSp>
          <p:nvGrpSpPr>
            <p:cNvPr id="20" name="Group 16"/>
            <p:cNvGrpSpPr/>
            <p:nvPr/>
          </p:nvGrpSpPr>
          <p:grpSpPr bwMode="auto">
            <a:xfrm>
              <a:off x="7972" y="3995"/>
              <a:ext cx="2135" cy="384"/>
              <a:chOff x="2789" y="1933"/>
              <a:chExt cx="499" cy="136"/>
            </a:xfrm>
            <a:grpFill/>
          </p:grpSpPr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>
                <a:off x="2789" y="1979"/>
                <a:ext cx="499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800" i="0">
                  <a:solidFill>
                    <a:srgbClr val="FFFFFF"/>
                  </a:solidFill>
                  <a:effectLst/>
                  <a:latin typeface="+mn-ea"/>
                  <a:ea typeface="+mn-ea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 flipH="1" flipV="1">
                <a:off x="3198" y="1933"/>
                <a:ext cx="90" cy="4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800" i="0">
                  <a:solidFill>
                    <a:srgbClr val="FFFFFF"/>
                  </a:solidFill>
                  <a:effectLst/>
                  <a:latin typeface="+mn-ea"/>
                  <a:ea typeface="+mn-ea"/>
                </a:endParaRPr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2789" y="2025"/>
                <a:ext cx="499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800" i="0">
                  <a:solidFill>
                    <a:srgbClr val="FFFFFF"/>
                  </a:solidFill>
                  <a:effectLst/>
                  <a:latin typeface="+mn-ea"/>
                  <a:ea typeface="+mn-ea"/>
                </a:endParaRPr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 flipH="1" flipV="1">
                <a:off x="2789" y="2023"/>
                <a:ext cx="90" cy="4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800" i="0">
                  <a:solidFill>
                    <a:srgbClr val="FFFFFF"/>
                  </a:solidFill>
                  <a:effectLst/>
                  <a:latin typeface="+mn-ea"/>
                  <a:ea typeface="+mn-ea"/>
                </a:endParaRPr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681990" y="3291205"/>
            <a:ext cx="2938145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1 mol N≡N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键断裂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zh-CN" altLang="en-US"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16880" y="3291205"/>
            <a:ext cx="3293745" cy="52197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有</a:t>
            </a:r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1 mol N≡N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键形成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zh-CN" altLang="en-US"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2115" y="329120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同时</a:t>
            </a:r>
            <a:endParaRPr lang="zh-CN" altLang="en-US"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56055" y="2959735"/>
            <a:ext cx="1372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正反应方向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389370" y="2863850"/>
            <a:ext cx="1372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逆反应方向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>
            <a:spLocks noGrp="1"/>
          </p:cNvSpPr>
          <p:nvPr/>
        </p:nvSpPr>
        <p:spPr>
          <a:xfrm>
            <a:off x="502412" y="33246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zh-CN" altLang="en-US" sz="31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任务二、化学平衡状态的判断</a:t>
            </a:r>
          </a:p>
        </p:txBody>
      </p:sp>
      <p:sp>
        <p:nvSpPr>
          <p:cNvPr id="17" name="矩形 16"/>
          <p:cNvSpPr/>
          <p:nvPr/>
        </p:nvSpPr>
        <p:spPr>
          <a:xfrm>
            <a:off x="173355" y="755015"/>
            <a:ext cx="8967470" cy="65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14400" hangingPunct="1">
              <a:lnSpc>
                <a:spcPct val="130000"/>
              </a:lnSpc>
            </a:pP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</a:t>
            </a:r>
            <a:r>
              <a:rPr lang="zh-CN" altLang="en-US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活动</a:t>
            </a: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5】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Hoefler Text"/>
              </a:rPr>
              <a:t>从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υ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正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υ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逆</a:t>
            </a:r>
            <a:r>
              <a:rPr lang="zh-CN" altLang="en-US" sz="2800" dirty="0">
                <a:solidFill>
                  <a:srgbClr val="002060"/>
                </a:solidFill>
                <a:ea typeface="黑体" panose="02010609060101010101" charset="-122"/>
                <a:sym typeface="+mn-ea"/>
              </a:rPr>
              <a:t> 角度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Hoefler Text"/>
              </a:rPr>
              <a:t>判断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化学平衡状态。</a:t>
            </a:r>
            <a:endParaRPr lang="en-US" altLang="zh-CN" sz="2800" i="0" kern="1200" dirty="0">
              <a:solidFill>
                <a:srgbClr val="00206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732983" y="1339850"/>
            <a:ext cx="5500333" cy="1383665"/>
            <a:chOff x="4651" y="3126"/>
            <a:chExt cx="8082" cy="21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文本框 17"/>
            <p:cNvSpPr txBox="1"/>
            <p:nvPr/>
          </p:nvSpPr>
          <p:spPr>
            <a:xfrm>
              <a:off x="4651" y="3126"/>
              <a:ext cx="8082" cy="2179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endParaRPr kumimoji="1" lang="en-US" altLang="zh-CN" sz="2800" smtClean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kumimoji="1"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N</a:t>
              </a:r>
              <a:r>
                <a:rPr kumimoji="1" lang="en-US" altLang="zh-CN" sz="2800" baseline="-250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2</a:t>
              </a:r>
              <a:r>
                <a:rPr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(g)</a:t>
              </a:r>
              <a:r>
                <a:rPr kumimoji="1"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+</a:t>
              </a:r>
              <a:r>
                <a:rPr kumimoji="1" lang="en-US" altLang="zh-CN" sz="2800">
                  <a:latin typeface="黑体" panose="02010609060101010101" charset="-122"/>
                  <a:ea typeface="黑体" panose="02010609060101010101" charset="-122"/>
                  <a:sym typeface="+mn-ea"/>
                </a:rPr>
                <a:t>3H</a:t>
              </a:r>
              <a:r>
                <a:rPr kumimoji="1" lang="en-US" altLang="zh-CN" sz="2800" baseline="-25000">
                  <a:latin typeface="黑体" panose="02010609060101010101" charset="-122"/>
                  <a:ea typeface="黑体" panose="02010609060101010101" charset="-122"/>
                  <a:sym typeface="+mn-ea"/>
                </a:rPr>
                <a:t>2</a:t>
              </a:r>
              <a:r>
                <a:rPr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(g)      </a:t>
              </a:r>
              <a:r>
                <a:rPr kumimoji="1" lang="en-US" altLang="zh-CN" sz="2800" baseline="-250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       </a:t>
              </a:r>
              <a:r>
                <a:rPr kumimoji="1"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2NH</a:t>
              </a:r>
              <a:r>
                <a:rPr kumimoji="1" lang="en-US" altLang="zh-CN" sz="2800" baseline="-250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3</a:t>
              </a:r>
              <a:r>
                <a:rPr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(g)</a:t>
              </a:r>
            </a:p>
            <a:p>
              <a:endParaRPr lang="zh-CN" altLang="en-US" sz="280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873" y="3454"/>
              <a:ext cx="2333" cy="14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高温 、高压</a:t>
              </a:r>
            </a:p>
            <a:p>
              <a:pPr algn="ctr"/>
              <a:endParaRPr lang="zh-CN" altLang="en-US"/>
            </a:p>
            <a:p>
              <a:pPr algn="ctr"/>
              <a:r>
                <a:rPr lang="zh-CN" altLang="en-US"/>
                <a:t>催化剂</a:t>
              </a:r>
            </a:p>
          </p:txBody>
        </p:sp>
        <p:grpSp>
          <p:nvGrpSpPr>
            <p:cNvPr id="20" name="Group 16"/>
            <p:cNvGrpSpPr/>
            <p:nvPr/>
          </p:nvGrpSpPr>
          <p:grpSpPr bwMode="auto">
            <a:xfrm>
              <a:off x="7972" y="3995"/>
              <a:ext cx="2135" cy="384"/>
              <a:chOff x="2789" y="1933"/>
              <a:chExt cx="499" cy="136"/>
            </a:xfrm>
            <a:grpFill/>
          </p:grpSpPr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>
                <a:off x="2789" y="1979"/>
                <a:ext cx="499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800" i="0">
                  <a:solidFill>
                    <a:srgbClr val="FFFFFF"/>
                  </a:solidFill>
                  <a:effectLst/>
                  <a:latin typeface="+mn-ea"/>
                  <a:ea typeface="+mn-ea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 flipH="1" flipV="1">
                <a:off x="3198" y="1933"/>
                <a:ext cx="90" cy="4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800" i="0">
                  <a:solidFill>
                    <a:srgbClr val="FFFFFF"/>
                  </a:solidFill>
                  <a:effectLst/>
                  <a:latin typeface="+mn-ea"/>
                  <a:ea typeface="+mn-ea"/>
                </a:endParaRPr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2789" y="2025"/>
                <a:ext cx="499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800" i="0">
                  <a:solidFill>
                    <a:srgbClr val="FFFFFF"/>
                  </a:solidFill>
                  <a:effectLst/>
                  <a:latin typeface="+mn-ea"/>
                  <a:ea typeface="+mn-ea"/>
                </a:endParaRPr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 flipH="1" flipV="1">
                <a:off x="2789" y="2023"/>
                <a:ext cx="90" cy="4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800" i="0">
                  <a:solidFill>
                    <a:srgbClr val="FFFFFF"/>
                  </a:solidFill>
                  <a:effectLst/>
                  <a:latin typeface="+mn-ea"/>
                  <a:ea typeface="+mn-ea"/>
                </a:endParaRPr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681990" y="3291205"/>
            <a:ext cx="3037205" cy="1383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l"/>
            <a:endParaRPr lang="en-US" altLang="zh-CN" sz="2800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1 mol N≡N 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键断裂</a:t>
            </a:r>
          </a:p>
          <a:p>
            <a:pPr algn="l"/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zh-CN" altLang="en-US"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16880" y="3291205"/>
            <a:ext cx="3540760" cy="17068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 anchor="t">
            <a:spAutoFit/>
          </a:bodyPr>
          <a:lstStyle/>
          <a:p>
            <a:pPr algn="l" eaLnBrk="1">
              <a:lnSpc>
                <a:spcPct val="125000"/>
              </a:lnSpc>
            </a:pP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有</a:t>
            </a:r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1 mol N≡N 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键形成</a:t>
            </a:r>
          </a:p>
          <a:p>
            <a:pPr algn="l" eaLnBrk="1">
              <a:lnSpc>
                <a:spcPct val="125000"/>
              </a:lnSpc>
            </a:pP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有</a:t>
            </a:r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3 mol H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－</a:t>
            </a:r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H 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键形成</a:t>
            </a:r>
          </a:p>
          <a:p>
            <a:pPr algn="l" eaLnBrk="1">
              <a:lnSpc>
                <a:spcPct val="125000"/>
              </a:lnSpc>
            </a:pP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有</a:t>
            </a:r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6 mol N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－</a:t>
            </a:r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H 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键断裂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110990" y="370459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同时</a:t>
            </a:r>
            <a:endParaRPr lang="zh-CN" altLang="en-US"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56055" y="2959735"/>
            <a:ext cx="1372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正反应方向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389370" y="2863850"/>
            <a:ext cx="1372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逆反应方向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4479925" y="732790"/>
            <a:ext cx="14814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高温 、高压</a:t>
            </a:r>
          </a:p>
          <a:p>
            <a:pPr algn="ctr"/>
            <a:endParaRPr lang="zh-CN" altLang="en-US"/>
          </a:p>
          <a:p>
            <a:pPr algn="ctr"/>
            <a:r>
              <a:rPr lang="zh-CN" altLang="en-US"/>
              <a:t>催化剂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3555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任务一、认识化学平衡状态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85589"/>
            <a:ext cx="8139178" cy="4042179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【活动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】</a:t>
            </a:r>
            <a:r>
              <a:rPr kumimoji="1" lang="en-US" altLang="zh-CN" sz="28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N</a:t>
            </a:r>
            <a:r>
              <a:rPr kumimoji="1" lang="en-US" altLang="zh-CN" sz="2800" baseline="-250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en-US" altLang="zh-CN" sz="28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(g)</a:t>
            </a:r>
            <a:r>
              <a:rPr kumimoji="1" lang="en-US" altLang="zh-CN" sz="28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+</a:t>
            </a:r>
            <a:r>
              <a:rPr kumimoji="1" lang="en-US" altLang="zh-CN" sz="2800" dirty="0">
                <a:latin typeface="黑体" panose="02010609060101010101" charset="-122"/>
                <a:ea typeface="黑体" panose="02010609060101010101" charset="-122"/>
                <a:sym typeface="+mn-ea"/>
              </a:rPr>
              <a:t>3H</a:t>
            </a:r>
            <a:r>
              <a:rPr kumimoji="1" lang="en-US" altLang="zh-CN" sz="2800" baseline="-25000" dirty="0"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en-US" altLang="zh-CN" sz="28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(g)   </a:t>
            </a:r>
            <a:r>
              <a:rPr kumimoji="1" lang="en-US" altLang="zh-CN" sz="2800" baseline="-250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       </a:t>
            </a:r>
            <a:r>
              <a:rPr kumimoji="1" lang="en-US" altLang="zh-CN" sz="28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2NH</a:t>
            </a:r>
            <a:r>
              <a:rPr kumimoji="1" lang="en-US" altLang="zh-CN" sz="2800" baseline="-250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en-US" altLang="zh-CN" sz="28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(g)</a:t>
            </a:r>
            <a:r>
              <a:rPr sz="28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buNone/>
            </a:pPr>
            <a:r>
              <a:rPr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将一定量的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</a:t>
            </a:r>
            <a:r>
              <a:rPr lang="en-US" altLang="zh-CN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</a:t>
            </a:r>
            <a:r>
              <a:rPr lang="en-US" altLang="zh-CN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充入一定温度、压强、含催化剂的密闭容器中，请同学们推测 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NH</a:t>
            </a:r>
            <a:r>
              <a:rPr lang="en-US" altLang="zh-CN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 </a:t>
            </a:r>
            <a:r>
              <a:rPr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的浓度随时间的变化，以 </a:t>
            </a:r>
            <a:r>
              <a:rPr lang="en-US" altLang="zh-CN" sz="2800" i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</a:t>
            </a:r>
            <a:r>
              <a:rPr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NH</a:t>
            </a:r>
            <a:r>
              <a:rPr lang="en-US" altLang="zh-CN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r>
              <a:rPr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为纵坐标，时间为横坐标，画出</a:t>
            </a:r>
            <a:r>
              <a:rPr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2800" i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</a:t>
            </a:r>
            <a:r>
              <a:rPr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NH</a:t>
            </a:r>
            <a:r>
              <a:rPr lang="en-US" altLang="zh-CN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</a:t>
            </a:r>
            <a:r>
              <a:rPr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随时间变化的图像。</a:t>
            </a:r>
          </a:p>
        </p:txBody>
      </p:sp>
      <p:grpSp>
        <p:nvGrpSpPr>
          <p:cNvPr id="10" name="Group 16"/>
          <p:cNvGrpSpPr/>
          <p:nvPr/>
        </p:nvGrpSpPr>
        <p:grpSpPr bwMode="auto">
          <a:xfrm>
            <a:off x="4540885" y="1089660"/>
            <a:ext cx="1355725" cy="243840"/>
            <a:chOff x="2789" y="1933"/>
            <a:chExt cx="499" cy="136"/>
          </a:xfrm>
          <a:noFill/>
        </p:grpSpPr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2789" y="1979"/>
              <a:ext cx="499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2800" i="0">
                <a:solidFill>
                  <a:srgbClr val="FFFFFF"/>
                </a:solidFill>
                <a:effectLst/>
                <a:latin typeface="+mn-ea"/>
                <a:ea typeface="+mn-ea"/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H="1" flipV="1">
              <a:off x="3198" y="1933"/>
              <a:ext cx="90" cy="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2800" i="0">
                <a:solidFill>
                  <a:srgbClr val="FFFFFF"/>
                </a:solidFill>
                <a:effectLst/>
                <a:latin typeface="+mn-ea"/>
                <a:ea typeface="+mn-ea"/>
              </a:endParaRP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2789" y="2025"/>
              <a:ext cx="499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2800" i="0">
                <a:solidFill>
                  <a:srgbClr val="FFFFFF"/>
                </a:solidFill>
                <a:effectLst/>
                <a:latin typeface="+mn-ea"/>
                <a:ea typeface="+mn-ea"/>
              </a:endParaRPr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 flipH="1" flipV="1">
              <a:off x="2789" y="2023"/>
              <a:ext cx="90" cy="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2800" i="0">
                <a:solidFill>
                  <a:srgbClr val="FFFFFF"/>
                </a:solidFill>
                <a:effectLst/>
                <a:latin typeface="+mn-ea"/>
                <a:ea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>
            <a:spLocks noGrp="1"/>
          </p:cNvSpPr>
          <p:nvPr/>
        </p:nvSpPr>
        <p:spPr>
          <a:xfrm>
            <a:off x="502412" y="33246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zh-CN" altLang="en-US" sz="31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任务二、化学平衡状态的判断</a:t>
            </a:r>
          </a:p>
        </p:txBody>
      </p:sp>
      <p:sp>
        <p:nvSpPr>
          <p:cNvPr id="17" name="矩形 16"/>
          <p:cNvSpPr/>
          <p:nvPr/>
        </p:nvSpPr>
        <p:spPr>
          <a:xfrm>
            <a:off x="173355" y="755015"/>
            <a:ext cx="8967470" cy="65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14400" hangingPunct="1">
              <a:lnSpc>
                <a:spcPct val="130000"/>
              </a:lnSpc>
            </a:pP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</a:t>
            </a:r>
            <a:r>
              <a:rPr lang="zh-CN" altLang="en-US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活动</a:t>
            </a: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5】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Hoefler Text"/>
              </a:rPr>
              <a:t>从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υ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正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υ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逆</a:t>
            </a:r>
            <a:r>
              <a:rPr lang="zh-CN" altLang="en-US" sz="2800" dirty="0">
                <a:solidFill>
                  <a:srgbClr val="002060"/>
                </a:solidFill>
                <a:ea typeface="黑体" panose="02010609060101010101" charset="-122"/>
                <a:sym typeface="+mn-ea"/>
              </a:rPr>
              <a:t> 角度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Hoefler Text"/>
              </a:rPr>
              <a:t>判断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化学平衡状态。</a:t>
            </a:r>
            <a:endParaRPr lang="en-US" altLang="zh-CN" sz="2800" i="0" kern="1200" dirty="0">
              <a:solidFill>
                <a:srgbClr val="00206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73355" y="1706880"/>
            <a:ext cx="8305800" cy="2158365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800" i="0" dirty="0" smtClean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2800" i="0" dirty="0" smtClean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小结</a:t>
            </a:r>
            <a:r>
              <a:rPr lang="en-US" altLang="zh-CN" sz="2800" i="0" dirty="0" smtClean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】</a:t>
            </a:r>
            <a:r>
              <a:rPr lang="zh-CN" altLang="en-US" sz="2800" i="0" dirty="0" smtClean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i="0" dirty="0" smtClean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800" i="0" dirty="0" smtClean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）用同一组分描述化学平衡状态时，其消耗过程与生成过程的变化量相等。</a:t>
            </a:r>
          </a:p>
          <a:p>
            <a:pPr algn="l">
              <a:lnSpc>
                <a:spcPct val="120000"/>
              </a:lnSpc>
            </a:pPr>
            <a:r>
              <a:rPr lang="zh-CN" altLang="en-US" sz="2800" i="0" dirty="0" smtClean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i="0" dirty="0" smtClean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800" i="0" dirty="0" smtClean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）用不同组分描述化学平衡状态时，描述的反应方向相反，数值之比符合化学计量系数之比。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>
            <a:spLocks noGrp="1"/>
          </p:cNvSpPr>
          <p:nvPr/>
        </p:nvSpPr>
        <p:spPr>
          <a:xfrm>
            <a:off x="502412" y="33246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zh-CN" altLang="en-US" sz="31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任务二、化学平衡状态的判断</a:t>
            </a:r>
          </a:p>
        </p:txBody>
      </p:sp>
      <p:sp>
        <p:nvSpPr>
          <p:cNvPr id="17" name="矩形 16"/>
          <p:cNvSpPr/>
          <p:nvPr/>
        </p:nvSpPr>
        <p:spPr>
          <a:xfrm>
            <a:off x="173355" y="755015"/>
            <a:ext cx="8967470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</a:t>
            </a:r>
            <a:r>
              <a:rPr lang="zh-CN" altLang="en-US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活动</a:t>
            </a: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6】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“各组分含量保持不变” 判断化学平衡状态</a:t>
            </a:r>
          </a:p>
        </p:txBody>
      </p:sp>
      <p:sp>
        <p:nvSpPr>
          <p:cNvPr id="2" name="右大括号 1"/>
          <p:cNvSpPr/>
          <p:nvPr/>
        </p:nvSpPr>
        <p:spPr>
          <a:xfrm rot="16200000">
            <a:off x="4237990" y="-1626870"/>
            <a:ext cx="388620" cy="6367145"/>
          </a:xfrm>
          <a:prstGeom prst="rightBrace">
            <a:avLst>
              <a:gd name="adj1" fmla="val 8333"/>
              <a:gd name="adj2" fmla="val 367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87045" y="1907540"/>
            <a:ext cx="1720850" cy="8693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各组分</a:t>
            </a:r>
          </a:p>
          <a:p>
            <a:pPr algn="ctr"/>
            <a:r>
              <a:rPr lang="zh-CN" altLang="en-US"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物质的量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2383790" y="1907540"/>
            <a:ext cx="1720850" cy="8693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各组分</a:t>
            </a:r>
          </a:p>
          <a:p>
            <a:pPr algn="ctr"/>
            <a:r>
              <a:rPr lang="zh-CN" altLang="en-US"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浓度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4335780" y="1907540"/>
            <a:ext cx="1720850" cy="8693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各组分</a:t>
            </a:r>
          </a:p>
          <a:p>
            <a:pPr algn="ctr"/>
            <a:r>
              <a:rPr lang="zh-CN" altLang="en-US"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质量分数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216015" y="1907540"/>
            <a:ext cx="2117725" cy="8693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各气体组分</a:t>
            </a:r>
          </a:p>
          <a:p>
            <a:pPr algn="ctr"/>
            <a:r>
              <a:rPr lang="zh-CN" altLang="en-US"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体积分数</a:t>
            </a:r>
          </a:p>
        </p:txBody>
      </p:sp>
      <p:sp>
        <p:nvSpPr>
          <p:cNvPr id="10" name="右大括号 9"/>
          <p:cNvSpPr/>
          <p:nvPr/>
        </p:nvSpPr>
        <p:spPr>
          <a:xfrm rot="5400000">
            <a:off x="4237990" y="-60960"/>
            <a:ext cx="388620" cy="6367145"/>
          </a:xfrm>
          <a:prstGeom prst="rightBrace">
            <a:avLst>
              <a:gd name="adj1" fmla="val 8333"/>
              <a:gd name="adj2" fmla="val 500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749675" y="3422650"/>
            <a:ext cx="2406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变量</a:t>
            </a:r>
            <a:r>
              <a:rPr lang="en-US" altLang="zh-CN"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不变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565910" y="3944620"/>
            <a:ext cx="6012180" cy="1383645"/>
            <a:chOff x="4651" y="3126"/>
            <a:chExt cx="8082" cy="244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文本框 17"/>
            <p:cNvSpPr txBox="1"/>
            <p:nvPr/>
          </p:nvSpPr>
          <p:spPr>
            <a:xfrm>
              <a:off x="4651" y="3126"/>
              <a:ext cx="8082" cy="2442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endParaRPr kumimoji="1" lang="en-US" altLang="zh-CN" sz="2800" smtClean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kumimoji="1"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 N</a:t>
              </a:r>
              <a:r>
                <a:rPr kumimoji="1" lang="en-US" altLang="zh-CN" sz="2800" baseline="-250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2</a:t>
              </a:r>
              <a:r>
                <a:rPr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(g)</a:t>
              </a:r>
              <a:r>
                <a:rPr kumimoji="1"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+</a:t>
              </a:r>
              <a:r>
                <a:rPr kumimoji="1" lang="en-US" altLang="zh-CN" sz="2800">
                  <a:latin typeface="黑体" panose="02010609060101010101" charset="-122"/>
                  <a:ea typeface="黑体" panose="02010609060101010101" charset="-122"/>
                  <a:sym typeface="+mn-ea"/>
                </a:rPr>
                <a:t>3H</a:t>
              </a:r>
              <a:r>
                <a:rPr kumimoji="1" lang="en-US" altLang="zh-CN" sz="2800" baseline="-25000">
                  <a:latin typeface="黑体" panose="02010609060101010101" charset="-122"/>
                  <a:ea typeface="黑体" panose="02010609060101010101" charset="-122"/>
                  <a:sym typeface="+mn-ea"/>
                </a:rPr>
                <a:t>2</a:t>
              </a:r>
              <a:r>
                <a:rPr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(g)      </a:t>
              </a:r>
              <a:r>
                <a:rPr kumimoji="1" lang="en-US" altLang="zh-CN" sz="2800" baseline="-250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       </a:t>
              </a:r>
              <a:r>
                <a:rPr kumimoji="1"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2NH</a:t>
              </a:r>
              <a:r>
                <a:rPr kumimoji="1" lang="en-US" altLang="zh-CN" sz="2800" baseline="-250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3</a:t>
              </a:r>
              <a:r>
                <a:rPr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(g)</a:t>
              </a:r>
            </a:p>
            <a:p>
              <a:endParaRPr lang="zh-CN" altLang="en-US" sz="280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873" y="3500"/>
              <a:ext cx="2333" cy="16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高温 、高压</a:t>
              </a:r>
            </a:p>
            <a:p>
              <a:pPr algn="ctr"/>
              <a:endParaRPr lang="zh-CN" altLang="en-US"/>
            </a:p>
            <a:p>
              <a:pPr algn="ctr"/>
              <a:r>
                <a:rPr lang="zh-CN" altLang="en-US"/>
                <a:t>催化剂</a:t>
              </a:r>
            </a:p>
          </p:txBody>
        </p:sp>
        <p:grpSp>
          <p:nvGrpSpPr>
            <p:cNvPr id="20" name="Group 16"/>
            <p:cNvGrpSpPr/>
            <p:nvPr/>
          </p:nvGrpSpPr>
          <p:grpSpPr bwMode="auto">
            <a:xfrm>
              <a:off x="7972" y="3995"/>
              <a:ext cx="2135" cy="384"/>
              <a:chOff x="2789" y="1933"/>
              <a:chExt cx="499" cy="136"/>
            </a:xfrm>
            <a:grpFill/>
          </p:grpSpPr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>
                <a:off x="2789" y="1979"/>
                <a:ext cx="499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800" i="0">
                  <a:solidFill>
                    <a:srgbClr val="FFFFFF"/>
                  </a:solidFill>
                  <a:effectLst/>
                  <a:latin typeface="+mn-ea"/>
                  <a:ea typeface="+mn-ea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 flipH="1" flipV="1">
                <a:off x="3198" y="1933"/>
                <a:ext cx="90" cy="4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800" i="0">
                  <a:solidFill>
                    <a:srgbClr val="FFFFFF"/>
                  </a:solidFill>
                  <a:effectLst/>
                  <a:latin typeface="+mn-ea"/>
                  <a:ea typeface="+mn-ea"/>
                </a:endParaRPr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2789" y="2025"/>
                <a:ext cx="499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800" i="0">
                  <a:solidFill>
                    <a:srgbClr val="FFFFFF"/>
                  </a:solidFill>
                  <a:effectLst/>
                  <a:latin typeface="+mn-ea"/>
                  <a:ea typeface="+mn-ea"/>
                </a:endParaRPr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 flipH="1" flipV="1">
                <a:off x="2789" y="2023"/>
                <a:ext cx="90" cy="4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800" i="0">
                  <a:solidFill>
                    <a:srgbClr val="FFFFFF"/>
                  </a:solidFill>
                  <a:effectLst/>
                  <a:latin typeface="+mn-ea"/>
                  <a:ea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>
            <a:spLocks noGrp="1"/>
          </p:cNvSpPr>
          <p:nvPr/>
        </p:nvSpPr>
        <p:spPr>
          <a:xfrm>
            <a:off x="502412" y="33246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zh-CN" altLang="en-US" sz="31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任务二、化学平衡状态的判断</a:t>
            </a:r>
          </a:p>
        </p:txBody>
      </p:sp>
      <p:sp>
        <p:nvSpPr>
          <p:cNvPr id="17" name="矩形 16"/>
          <p:cNvSpPr/>
          <p:nvPr/>
        </p:nvSpPr>
        <p:spPr>
          <a:xfrm>
            <a:off x="173355" y="755015"/>
            <a:ext cx="8967470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</a:t>
            </a:r>
            <a:r>
              <a:rPr lang="zh-CN" altLang="en-US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活动</a:t>
            </a: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6】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“各组分含量保持不变” 判断化学平衡状态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337682" y="1362968"/>
            <a:ext cx="7221757" cy="1383645"/>
            <a:chOff x="5774" y="1971"/>
            <a:chExt cx="9708" cy="244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文本框 17"/>
            <p:cNvSpPr txBox="1"/>
            <p:nvPr/>
          </p:nvSpPr>
          <p:spPr>
            <a:xfrm>
              <a:off x="5774" y="1971"/>
              <a:ext cx="9708" cy="2442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endParaRPr kumimoji="1" lang="en-US" altLang="zh-CN" sz="2800" smtClean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kumimoji="1"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 N</a:t>
              </a:r>
              <a:r>
                <a:rPr kumimoji="1" lang="en-US" altLang="zh-CN" sz="2800" baseline="-250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2</a:t>
              </a:r>
              <a:r>
                <a:rPr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(g)</a:t>
              </a:r>
              <a:r>
                <a:rPr kumimoji="1"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+</a:t>
              </a:r>
              <a:r>
                <a:rPr kumimoji="1" lang="en-US" altLang="zh-CN" sz="2800">
                  <a:latin typeface="黑体" panose="02010609060101010101" charset="-122"/>
                  <a:ea typeface="黑体" panose="02010609060101010101" charset="-122"/>
                  <a:sym typeface="+mn-ea"/>
                </a:rPr>
                <a:t>3H</a:t>
              </a:r>
              <a:r>
                <a:rPr kumimoji="1" lang="en-US" altLang="zh-CN" sz="2800" baseline="-25000">
                  <a:latin typeface="黑体" panose="02010609060101010101" charset="-122"/>
                  <a:ea typeface="黑体" panose="02010609060101010101" charset="-122"/>
                  <a:sym typeface="+mn-ea"/>
                </a:rPr>
                <a:t>2</a:t>
              </a:r>
              <a:r>
                <a:rPr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(g)      </a:t>
              </a:r>
              <a:r>
                <a:rPr kumimoji="1" lang="en-US" altLang="zh-CN" sz="2800" baseline="-250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       </a:t>
              </a:r>
              <a:r>
                <a:rPr kumimoji="1"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2NH</a:t>
              </a:r>
              <a:r>
                <a:rPr kumimoji="1" lang="en-US" altLang="zh-CN" sz="2800" baseline="-250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3</a:t>
              </a:r>
              <a:r>
                <a:rPr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(g)  [</a:t>
              </a:r>
              <a:r>
                <a:rPr lang="zh-CN" altLang="en-US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恒容</a:t>
              </a:r>
              <a:r>
                <a:rPr lang="en-US" altLang="zh-CN" sz="2800" smtClean="0">
                  <a:latin typeface="黑体" panose="02010609060101010101" charset="-122"/>
                  <a:ea typeface="黑体" panose="02010609060101010101" charset="-122"/>
                  <a:sym typeface="+mn-ea"/>
                </a:rPr>
                <a:t>]</a:t>
              </a:r>
            </a:p>
            <a:p>
              <a:endParaRPr lang="zh-CN" altLang="en-US" sz="280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955" y="2309"/>
              <a:ext cx="2333" cy="16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高温 、高压</a:t>
              </a:r>
            </a:p>
            <a:p>
              <a:pPr algn="ctr"/>
              <a:endParaRPr lang="zh-CN" altLang="en-US"/>
            </a:p>
            <a:p>
              <a:pPr algn="ctr"/>
              <a:r>
                <a:rPr lang="zh-CN" altLang="en-US"/>
                <a:t>催化剂</a:t>
              </a:r>
            </a:p>
          </p:txBody>
        </p:sp>
        <p:grpSp>
          <p:nvGrpSpPr>
            <p:cNvPr id="20" name="Group 16"/>
            <p:cNvGrpSpPr/>
            <p:nvPr/>
          </p:nvGrpSpPr>
          <p:grpSpPr bwMode="auto">
            <a:xfrm>
              <a:off x="8896" y="2936"/>
              <a:ext cx="2148" cy="384"/>
              <a:chOff x="3005" y="1558"/>
              <a:chExt cx="502" cy="136"/>
            </a:xfrm>
            <a:grpFill/>
          </p:grpSpPr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>
                <a:off x="3005" y="1604"/>
                <a:ext cx="499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800" i="0">
                  <a:solidFill>
                    <a:srgbClr val="FFFFFF"/>
                  </a:solidFill>
                  <a:effectLst/>
                  <a:latin typeface="+mn-ea"/>
                  <a:ea typeface="+mn-ea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 flipH="1" flipV="1">
                <a:off x="3417" y="1558"/>
                <a:ext cx="90" cy="4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800" i="0">
                  <a:solidFill>
                    <a:srgbClr val="FFFFFF"/>
                  </a:solidFill>
                  <a:effectLst/>
                  <a:latin typeface="+mn-ea"/>
                  <a:ea typeface="+mn-ea"/>
                </a:endParaRPr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3005" y="1650"/>
                <a:ext cx="499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800" i="0">
                  <a:solidFill>
                    <a:srgbClr val="FFFFFF"/>
                  </a:solidFill>
                  <a:effectLst/>
                  <a:latin typeface="+mn-ea"/>
                  <a:ea typeface="+mn-ea"/>
                </a:endParaRPr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 flipH="1" flipV="1">
                <a:off x="3005" y="1648"/>
                <a:ext cx="90" cy="4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800" i="0">
                  <a:solidFill>
                    <a:srgbClr val="FFFFFF"/>
                  </a:solidFill>
                  <a:effectLst/>
                  <a:latin typeface="+mn-ea"/>
                  <a:ea typeface="+mn-ea"/>
                </a:endParaRPr>
              </a:p>
            </p:txBody>
          </p:sp>
        </p:grpSp>
      </p:grpSp>
      <p:sp>
        <p:nvSpPr>
          <p:cNvPr id="2" name="下箭头 1"/>
          <p:cNvSpPr/>
          <p:nvPr/>
        </p:nvSpPr>
        <p:spPr>
          <a:xfrm>
            <a:off x="3960495" y="2588260"/>
            <a:ext cx="212725" cy="351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77615" y="2939415"/>
            <a:ext cx="2000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总气体）</a:t>
            </a:r>
          </a:p>
        </p:txBody>
      </p:sp>
      <p:sp>
        <p:nvSpPr>
          <p:cNvPr id="4" name="右大括号 3"/>
          <p:cNvSpPr/>
          <p:nvPr/>
        </p:nvSpPr>
        <p:spPr>
          <a:xfrm rot="16200000">
            <a:off x="3983355" y="1489710"/>
            <a:ext cx="213995" cy="40919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37945" y="3769995"/>
            <a:ext cx="3745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>
                <a:latin typeface="黑体" panose="02010609060101010101" charset="-122"/>
                <a:ea typeface="黑体" panose="02010609060101010101" charset="-122"/>
              </a:rPr>
              <a:t>PV = nRT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49750" y="3720465"/>
            <a:ext cx="2339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>
                <a:latin typeface="黑体" panose="02010609060101010101" charset="-122"/>
                <a:ea typeface="黑体" panose="02010609060101010101" charset="-122"/>
              </a:rPr>
              <a:t>M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sym typeface="+mn-ea"/>
              </a:rPr>
              <a:t>(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+mn-ea"/>
              </a:rPr>
              <a:t>气体）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=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499610" y="3794760"/>
            <a:ext cx="240030" cy="82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341745" y="3968750"/>
            <a:ext cx="17805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543040" y="3496945"/>
            <a:ext cx="1744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>
                <a:latin typeface="黑体" panose="02010609060101010101" charset="-122"/>
                <a:ea typeface="黑体" panose="02010609060101010101" charset="-122"/>
              </a:rPr>
              <a:t>m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气体）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39230" y="4018915"/>
            <a:ext cx="2019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气体）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7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>
            <a:spLocks noGrp="1"/>
          </p:cNvSpPr>
          <p:nvPr/>
        </p:nvSpPr>
        <p:spPr>
          <a:xfrm>
            <a:off x="502412" y="33246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zh-CN" altLang="en-US" sz="31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任务二、化学平衡状态的判断</a:t>
            </a:r>
          </a:p>
        </p:txBody>
      </p:sp>
      <p:sp>
        <p:nvSpPr>
          <p:cNvPr id="17" name="矩形 16"/>
          <p:cNvSpPr/>
          <p:nvPr/>
        </p:nvSpPr>
        <p:spPr>
          <a:xfrm>
            <a:off x="173355" y="755015"/>
            <a:ext cx="8967470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</a:t>
            </a:r>
            <a:r>
              <a:rPr lang="zh-CN" altLang="en-US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活动</a:t>
            </a: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6】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“各组分含量保持不变” 判断化学平衡状态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097405" y="1429385"/>
            <a:ext cx="6616700" cy="521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3A(g)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   2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(g)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＋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(g)   </a:t>
            </a:r>
            <a:r>
              <a:rPr lang="en-US" altLang="zh-CN" sz="2800" smtClean="0">
                <a:latin typeface="黑体" panose="02010609060101010101" charset="-122"/>
                <a:ea typeface="黑体" panose="02010609060101010101" charset="-122"/>
                <a:sym typeface="+mn-ea"/>
              </a:rPr>
              <a:t>[</a:t>
            </a:r>
            <a:r>
              <a:rPr lang="zh-CN" altLang="en-US" sz="2800" smtClean="0">
                <a:latin typeface="黑体" panose="02010609060101010101" charset="-122"/>
                <a:ea typeface="黑体" panose="02010609060101010101" charset="-122"/>
                <a:sym typeface="+mn-ea"/>
              </a:rPr>
              <a:t>恒容</a:t>
            </a:r>
            <a:r>
              <a:rPr lang="en-US" altLang="zh-CN" sz="2800" smtClean="0">
                <a:latin typeface="黑体" panose="02010609060101010101" charset="-122"/>
                <a:ea typeface="黑体" panose="02010609060101010101" charset="-122"/>
                <a:sym typeface="+mn-ea"/>
              </a:rPr>
              <a:t>]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164330" y="1581785"/>
            <a:ext cx="439420" cy="217170"/>
            <a:chOff x="5764" y="3008"/>
            <a:chExt cx="2515" cy="342"/>
          </a:xfrm>
        </p:grpSpPr>
        <p:sp>
          <p:nvSpPr>
            <p:cNvPr id="2" name="Line 17"/>
            <p:cNvSpPr>
              <a:spLocks noChangeShapeType="1"/>
            </p:cNvSpPr>
            <p:nvPr/>
          </p:nvSpPr>
          <p:spPr bwMode="auto">
            <a:xfrm>
              <a:off x="5764" y="3124"/>
              <a:ext cx="2501" cy="0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2800" i="0">
                <a:solidFill>
                  <a:srgbClr val="FFFFFF"/>
                </a:solidFill>
                <a:effectLst/>
                <a:latin typeface="+mn-ea"/>
                <a:ea typeface="+mn-ea"/>
              </a:endParaRPr>
            </a:p>
          </p:txBody>
        </p:sp>
        <p:sp>
          <p:nvSpPr>
            <p:cNvPr id="3" name="Line 18"/>
            <p:cNvSpPr>
              <a:spLocks noChangeShapeType="1"/>
            </p:cNvSpPr>
            <p:nvPr/>
          </p:nvSpPr>
          <p:spPr bwMode="auto">
            <a:xfrm flipH="1" flipV="1">
              <a:off x="7829" y="3008"/>
              <a:ext cx="451" cy="116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2800" i="0">
                <a:solidFill>
                  <a:srgbClr val="FFFFFF"/>
                </a:solidFill>
                <a:effectLst/>
                <a:latin typeface="+mn-ea"/>
                <a:ea typeface="+mn-ea"/>
              </a:endParaRPr>
            </a:p>
          </p:txBody>
        </p:sp>
        <p:sp>
          <p:nvSpPr>
            <p:cNvPr id="4" name="Line 19"/>
            <p:cNvSpPr>
              <a:spLocks noChangeShapeType="1"/>
            </p:cNvSpPr>
            <p:nvPr/>
          </p:nvSpPr>
          <p:spPr bwMode="auto">
            <a:xfrm>
              <a:off x="5764" y="3239"/>
              <a:ext cx="2501" cy="0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2800" i="0">
                <a:solidFill>
                  <a:srgbClr val="FFFFFF"/>
                </a:solidFill>
                <a:effectLst/>
                <a:latin typeface="+mn-ea"/>
                <a:ea typeface="+mn-ea"/>
              </a:endParaRPr>
            </a:p>
          </p:txBody>
        </p:sp>
        <p:sp>
          <p:nvSpPr>
            <p:cNvPr id="5" name="Line 20"/>
            <p:cNvSpPr>
              <a:spLocks noChangeShapeType="1"/>
            </p:cNvSpPr>
            <p:nvPr/>
          </p:nvSpPr>
          <p:spPr bwMode="auto">
            <a:xfrm flipH="1" flipV="1">
              <a:off x="5764" y="3234"/>
              <a:ext cx="451" cy="116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2800" i="0">
                <a:solidFill>
                  <a:srgbClr val="FFFFFF"/>
                </a:solidFill>
                <a:effectLst/>
                <a:latin typeface="+mn-ea"/>
                <a:ea typeface="+mn-ea"/>
              </a:endParaRPr>
            </a:p>
          </p:txBody>
        </p:sp>
      </p:grpSp>
      <p:sp>
        <p:nvSpPr>
          <p:cNvPr id="8" name="下箭头 7"/>
          <p:cNvSpPr/>
          <p:nvPr/>
        </p:nvSpPr>
        <p:spPr>
          <a:xfrm>
            <a:off x="4282440" y="1952625"/>
            <a:ext cx="212725" cy="351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942715" y="2303780"/>
            <a:ext cx="2033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总气体）</a:t>
            </a:r>
          </a:p>
        </p:txBody>
      </p:sp>
      <p:sp>
        <p:nvSpPr>
          <p:cNvPr id="10" name="右大括号 9"/>
          <p:cNvSpPr/>
          <p:nvPr/>
        </p:nvSpPr>
        <p:spPr>
          <a:xfrm rot="16200000">
            <a:off x="4281805" y="886460"/>
            <a:ext cx="213995" cy="40919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552575" y="3266440"/>
            <a:ext cx="2339340" cy="521970"/>
            <a:chOff x="779" y="5144"/>
            <a:chExt cx="3684" cy="822"/>
          </a:xfrm>
        </p:grpSpPr>
        <p:sp>
          <p:nvSpPr>
            <p:cNvPr id="11" name="文本框 10"/>
            <p:cNvSpPr txBox="1"/>
            <p:nvPr/>
          </p:nvSpPr>
          <p:spPr>
            <a:xfrm>
              <a:off x="779" y="5144"/>
              <a:ext cx="368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>
                  <a:latin typeface="黑体" panose="02010609060101010101" charset="-122"/>
                  <a:ea typeface="黑体" panose="02010609060101010101" charset="-122"/>
                </a:rPr>
                <a:t>M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  <a:sym typeface="+mn-ea"/>
                </a:rPr>
                <a:t>(</a:t>
              </a:r>
              <a:r>
                <a:rPr lang="zh-CN" altLang="en-US" sz="2800">
                  <a:latin typeface="黑体" panose="02010609060101010101" charset="-122"/>
                  <a:ea typeface="黑体" panose="02010609060101010101" charset="-122"/>
                  <a:sym typeface="+mn-ea"/>
                </a:rPr>
                <a:t>气体）</a:t>
              </a:r>
              <a:endParaRPr lang="en-US" altLang="zh-CN" sz="28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015" y="5261"/>
              <a:ext cx="378" cy="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5456555" y="3257550"/>
            <a:ext cx="3067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ρ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（气体）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>
            <a:spLocks noGrp="1"/>
          </p:cNvSpPr>
          <p:nvPr/>
        </p:nvSpPr>
        <p:spPr>
          <a:xfrm>
            <a:off x="502412" y="33246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zh-CN" altLang="en-US" sz="31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任务二、化学平衡状态的判断</a:t>
            </a:r>
          </a:p>
        </p:txBody>
      </p:sp>
      <p:sp>
        <p:nvSpPr>
          <p:cNvPr id="17" name="矩形 16"/>
          <p:cNvSpPr/>
          <p:nvPr/>
        </p:nvSpPr>
        <p:spPr>
          <a:xfrm>
            <a:off x="173355" y="755015"/>
            <a:ext cx="8967470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</a:t>
            </a:r>
            <a:r>
              <a:rPr lang="zh-CN" altLang="en-US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活动</a:t>
            </a: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6】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“各组分含量保持不变” 判断化学平衡状态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097405" y="1429385"/>
            <a:ext cx="6616700" cy="521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3A(g)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   2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(g)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＋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(g)   </a:t>
            </a:r>
            <a:r>
              <a:rPr lang="en-US" altLang="zh-CN" sz="2800" smtClean="0">
                <a:latin typeface="黑体" panose="02010609060101010101" charset="-122"/>
                <a:ea typeface="黑体" panose="02010609060101010101" charset="-122"/>
                <a:sym typeface="+mn-ea"/>
              </a:rPr>
              <a:t>[</a:t>
            </a:r>
            <a:r>
              <a:rPr lang="zh-CN" altLang="en-US" sz="2800" smtClean="0">
                <a:latin typeface="黑体" panose="02010609060101010101" charset="-122"/>
                <a:ea typeface="黑体" panose="02010609060101010101" charset="-122"/>
                <a:sym typeface="+mn-ea"/>
              </a:rPr>
              <a:t>恒容</a:t>
            </a:r>
            <a:r>
              <a:rPr lang="en-US" altLang="zh-CN" sz="2800" smtClean="0">
                <a:latin typeface="黑体" panose="02010609060101010101" charset="-122"/>
                <a:ea typeface="黑体" panose="02010609060101010101" charset="-122"/>
                <a:sym typeface="+mn-ea"/>
              </a:rPr>
              <a:t>]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164330" y="1581785"/>
            <a:ext cx="439420" cy="217170"/>
            <a:chOff x="5764" y="3008"/>
            <a:chExt cx="2515" cy="342"/>
          </a:xfrm>
        </p:grpSpPr>
        <p:sp>
          <p:nvSpPr>
            <p:cNvPr id="2" name="Line 17"/>
            <p:cNvSpPr>
              <a:spLocks noChangeShapeType="1"/>
            </p:cNvSpPr>
            <p:nvPr/>
          </p:nvSpPr>
          <p:spPr bwMode="auto">
            <a:xfrm>
              <a:off x="5764" y="3124"/>
              <a:ext cx="2501" cy="0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2800" i="0">
                <a:solidFill>
                  <a:srgbClr val="FFFFFF"/>
                </a:solidFill>
                <a:effectLst/>
                <a:latin typeface="+mn-ea"/>
                <a:ea typeface="+mn-ea"/>
              </a:endParaRPr>
            </a:p>
          </p:txBody>
        </p:sp>
        <p:sp>
          <p:nvSpPr>
            <p:cNvPr id="3" name="Line 18"/>
            <p:cNvSpPr>
              <a:spLocks noChangeShapeType="1"/>
            </p:cNvSpPr>
            <p:nvPr/>
          </p:nvSpPr>
          <p:spPr bwMode="auto">
            <a:xfrm flipH="1" flipV="1">
              <a:off x="7829" y="3008"/>
              <a:ext cx="451" cy="116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2800" i="0">
                <a:solidFill>
                  <a:srgbClr val="FFFFFF"/>
                </a:solidFill>
                <a:effectLst/>
                <a:latin typeface="+mn-ea"/>
                <a:ea typeface="+mn-ea"/>
              </a:endParaRPr>
            </a:p>
          </p:txBody>
        </p:sp>
        <p:sp>
          <p:nvSpPr>
            <p:cNvPr id="4" name="Line 19"/>
            <p:cNvSpPr>
              <a:spLocks noChangeShapeType="1"/>
            </p:cNvSpPr>
            <p:nvPr/>
          </p:nvSpPr>
          <p:spPr bwMode="auto">
            <a:xfrm>
              <a:off x="5764" y="3239"/>
              <a:ext cx="2501" cy="0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2800" i="0">
                <a:solidFill>
                  <a:srgbClr val="FFFFFF"/>
                </a:solidFill>
                <a:effectLst/>
                <a:latin typeface="+mn-ea"/>
                <a:ea typeface="+mn-ea"/>
              </a:endParaRPr>
            </a:p>
          </p:txBody>
        </p:sp>
        <p:sp>
          <p:nvSpPr>
            <p:cNvPr id="5" name="Line 20"/>
            <p:cNvSpPr>
              <a:spLocks noChangeShapeType="1"/>
            </p:cNvSpPr>
            <p:nvPr/>
          </p:nvSpPr>
          <p:spPr bwMode="auto">
            <a:xfrm flipH="1" flipV="1">
              <a:off x="5764" y="3234"/>
              <a:ext cx="451" cy="116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2800" i="0">
                <a:solidFill>
                  <a:srgbClr val="FFFFFF"/>
                </a:solidFill>
                <a:effectLst/>
                <a:latin typeface="+mn-ea"/>
                <a:ea typeface="+mn-ea"/>
              </a:endParaRPr>
            </a:p>
          </p:txBody>
        </p:sp>
      </p:grpSp>
      <p:sp>
        <p:nvSpPr>
          <p:cNvPr id="8" name="下箭头 7"/>
          <p:cNvSpPr/>
          <p:nvPr/>
        </p:nvSpPr>
        <p:spPr>
          <a:xfrm>
            <a:off x="4282440" y="1952625"/>
            <a:ext cx="212725" cy="351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942715" y="2303780"/>
            <a:ext cx="2033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总气体）</a:t>
            </a:r>
          </a:p>
        </p:txBody>
      </p:sp>
      <p:sp>
        <p:nvSpPr>
          <p:cNvPr id="10" name="右大括号 9"/>
          <p:cNvSpPr/>
          <p:nvPr/>
        </p:nvSpPr>
        <p:spPr>
          <a:xfrm rot="16200000">
            <a:off x="4281805" y="886460"/>
            <a:ext cx="213995" cy="40919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494665" y="3266440"/>
            <a:ext cx="2339340" cy="521970"/>
            <a:chOff x="779" y="5144"/>
            <a:chExt cx="3684" cy="822"/>
          </a:xfrm>
        </p:grpSpPr>
        <p:sp>
          <p:nvSpPr>
            <p:cNvPr id="11" name="文本框 10"/>
            <p:cNvSpPr txBox="1"/>
            <p:nvPr/>
          </p:nvSpPr>
          <p:spPr>
            <a:xfrm>
              <a:off x="779" y="5144"/>
              <a:ext cx="368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>
                  <a:latin typeface="黑体" panose="02010609060101010101" charset="-122"/>
                  <a:ea typeface="黑体" panose="02010609060101010101" charset="-122"/>
                </a:rPr>
                <a:t>M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  <a:sym typeface="+mn-ea"/>
                </a:rPr>
                <a:t>(</a:t>
              </a:r>
              <a:r>
                <a:rPr lang="zh-CN" altLang="en-US" sz="2800">
                  <a:latin typeface="黑体" panose="02010609060101010101" charset="-122"/>
                  <a:ea typeface="黑体" panose="02010609060101010101" charset="-122"/>
                  <a:sym typeface="+mn-ea"/>
                </a:rPr>
                <a:t>气体）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</a:rPr>
                <a:t>=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015" y="5261"/>
              <a:ext cx="378" cy="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直接连接符 12"/>
          <p:cNvCxnSpPr/>
          <p:nvPr/>
        </p:nvCxnSpPr>
        <p:spPr>
          <a:xfrm>
            <a:off x="2486660" y="3514725"/>
            <a:ext cx="17805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687955" y="3042920"/>
            <a:ext cx="1744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>
                <a:latin typeface="黑体" panose="02010609060101010101" charset="-122"/>
                <a:ea typeface="黑体" panose="02010609060101010101" charset="-122"/>
              </a:rPr>
              <a:t>m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气体）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684145" y="3564890"/>
            <a:ext cx="2019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气体）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035550" y="3257550"/>
            <a:ext cx="3067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ρ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（气体）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=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7244715" y="3493135"/>
            <a:ext cx="17805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446010" y="3021330"/>
            <a:ext cx="1744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>
                <a:latin typeface="黑体" panose="02010609060101010101" charset="-122"/>
                <a:ea typeface="黑体" panose="02010609060101010101" charset="-122"/>
              </a:rPr>
              <a:t>m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气体）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442200" y="3543300"/>
            <a:ext cx="2019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V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>
            <a:spLocks noGrp="1"/>
          </p:cNvSpPr>
          <p:nvPr/>
        </p:nvSpPr>
        <p:spPr>
          <a:xfrm>
            <a:off x="502412" y="33246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zh-CN" altLang="en-US" sz="31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任务二、化学平衡状态的判断</a:t>
            </a:r>
          </a:p>
        </p:txBody>
      </p:sp>
      <p:sp>
        <p:nvSpPr>
          <p:cNvPr id="17" name="矩形 16"/>
          <p:cNvSpPr/>
          <p:nvPr/>
        </p:nvSpPr>
        <p:spPr>
          <a:xfrm>
            <a:off x="173355" y="755015"/>
            <a:ext cx="8967470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</a:t>
            </a:r>
            <a:r>
              <a:rPr lang="zh-CN" altLang="en-US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活动</a:t>
            </a: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6】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“各组分含量保持不变” 判断化学平衡状态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-42545" y="204152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</a:t>
            </a:r>
            <a:r>
              <a:rPr lang="en-US" sz="2800" baseline="-25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(g)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</a:t>
            </a:r>
            <a:r>
              <a:rPr lang="en-US" sz="2800" baseline="-25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(g)   2HI(g)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097405" y="2155825"/>
            <a:ext cx="439420" cy="217170"/>
            <a:chOff x="5764" y="3008"/>
            <a:chExt cx="2515" cy="342"/>
          </a:xfrm>
        </p:grpSpPr>
        <p:sp>
          <p:nvSpPr>
            <p:cNvPr id="2" name="Line 17"/>
            <p:cNvSpPr>
              <a:spLocks noChangeShapeType="1"/>
            </p:cNvSpPr>
            <p:nvPr/>
          </p:nvSpPr>
          <p:spPr bwMode="auto">
            <a:xfrm>
              <a:off x="5764" y="3124"/>
              <a:ext cx="2501" cy="0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2800" i="0">
                <a:solidFill>
                  <a:srgbClr val="FFFFFF"/>
                </a:solidFill>
                <a:effectLst/>
                <a:latin typeface="+mn-ea"/>
                <a:ea typeface="+mn-ea"/>
              </a:endParaRPr>
            </a:p>
          </p:txBody>
        </p:sp>
        <p:sp>
          <p:nvSpPr>
            <p:cNvPr id="3" name="Line 18"/>
            <p:cNvSpPr>
              <a:spLocks noChangeShapeType="1"/>
            </p:cNvSpPr>
            <p:nvPr/>
          </p:nvSpPr>
          <p:spPr bwMode="auto">
            <a:xfrm flipH="1" flipV="1">
              <a:off x="7829" y="3008"/>
              <a:ext cx="451" cy="116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2800" i="0">
                <a:solidFill>
                  <a:srgbClr val="FFFFFF"/>
                </a:solidFill>
                <a:effectLst/>
                <a:latin typeface="+mn-ea"/>
                <a:ea typeface="+mn-ea"/>
              </a:endParaRPr>
            </a:p>
          </p:txBody>
        </p:sp>
        <p:sp>
          <p:nvSpPr>
            <p:cNvPr id="4" name="Line 19"/>
            <p:cNvSpPr>
              <a:spLocks noChangeShapeType="1"/>
            </p:cNvSpPr>
            <p:nvPr/>
          </p:nvSpPr>
          <p:spPr bwMode="auto">
            <a:xfrm>
              <a:off x="5764" y="3239"/>
              <a:ext cx="2501" cy="0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2800" i="0">
                <a:solidFill>
                  <a:srgbClr val="FFFFFF"/>
                </a:solidFill>
                <a:effectLst/>
                <a:latin typeface="+mn-ea"/>
                <a:ea typeface="+mn-ea"/>
              </a:endParaRPr>
            </a:p>
          </p:txBody>
        </p:sp>
        <p:sp>
          <p:nvSpPr>
            <p:cNvPr id="5" name="Line 20"/>
            <p:cNvSpPr>
              <a:spLocks noChangeShapeType="1"/>
            </p:cNvSpPr>
            <p:nvPr/>
          </p:nvSpPr>
          <p:spPr bwMode="auto">
            <a:xfrm flipH="1" flipV="1">
              <a:off x="5764" y="3234"/>
              <a:ext cx="451" cy="116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 sz="2800" i="0">
                <a:solidFill>
                  <a:srgbClr val="FFFFFF"/>
                </a:solidFill>
                <a:effectLst/>
                <a:latin typeface="+mn-ea"/>
                <a:ea typeface="+mn-ea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51435" y="2016760"/>
            <a:ext cx="90049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747770" y="1553845"/>
            <a:ext cx="8255" cy="1182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278120" y="1581785"/>
            <a:ext cx="8255" cy="1182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854825" y="1614805"/>
            <a:ext cx="8255" cy="1182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679825" y="1560830"/>
            <a:ext cx="1783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i="1">
                <a:latin typeface="黑体" panose="02010609060101010101" charset="-122"/>
                <a:ea typeface="黑体" panose="02010609060101010101" charset="-122"/>
                <a:sym typeface="+mn-ea"/>
              </a:rPr>
              <a:t>P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+mn-ea"/>
              </a:rPr>
              <a:t>（压强）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286467" y="1543906"/>
            <a:ext cx="2124151" cy="521751"/>
            <a:chOff x="9145" y="6652"/>
            <a:chExt cx="3684" cy="980"/>
          </a:xfrm>
        </p:grpSpPr>
        <p:sp>
          <p:nvSpPr>
            <p:cNvPr id="14" name="文本框 13"/>
            <p:cNvSpPr txBox="1"/>
            <p:nvPr/>
          </p:nvSpPr>
          <p:spPr>
            <a:xfrm>
              <a:off x="9145" y="6652"/>
              <a:ext cx="3684" cy="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>
                  <a:latin typeface="黑体" panose="02010609060101010101" charset="-122"/>
                  <a:ea typeface="黑体" panose="02010609060101010101" charset="-122"/>
                </a:rPr>
                <a:t>M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  <a:sym typeface="+mn-ea"/>
                </a:rPr>
                <a:t>(</a:t>
              </a:r>
              <a:r>
                <a:rPr lang="zh-CN" altLang="en-US" sz="2800">
                  <a:latin typeface="黑体" panose="02010609060101010101" charset="-122"/>
                  <a:ea typeface="黑体" panose="02010609060101010101" charset="-122"/>
                  <a:sym typeface="+mn-ea"/>
                </a:rPr>
                <a:t>气体）</a:t>
              </a:r>
              <a:endParaRPr lang="en-US" altLang="zh-CN" sz="28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9448" y="6652"/>
              <a:ext cx="378" cy="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6713220" y="1532255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i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ρ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（气体密度）</a:t>
            </a:r>
            <a:endParaRPr lang="zh-CN" altLang="en-US" sz="2800"/>
          </a:p>
        </p:txBody>
      </p:sp>
      <p:sp>
        <p:nvSpPr>
          <p:cNvPr id="18" name="文本框 17"/>
          <p:cNvSpPr txBox="1"/>
          <p:nvPr/>
        </p:nvSpPr>
        <p:spPr>
          <a:xfrm>
            <a:off x="4177030" y="2100580"/>
            <a:ext cx="9601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678805" y="2115820"/>
            <a:ext cx="9601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181850" y="2107565"/>
            <a:ext cx="9601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-42545" y="3115310"/>
            <a:ext cx="90989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 eaLnBrk="1" hangingPunct="1"/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对于有色物质参加反应，如果体系</a:t>
            </a:r>
            <a:r>
              <a:rPr lang="zh-CN" altLang="en-US" sz="2800" dirty="0">
                <a:solidFill>
                  <a:schemeClr val="fol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颜色不变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，反应达到平衡。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0" grpId="1"/>
      <p:bldP spid="25" grpId="0"/>
      <p:bldP spid="2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>
            <a:spLocks noGrp="1"/>
          </p:cNvSpPr>
          <p:nvPr/>
        </p:nvSpPr>
        <p:spPr>
          <a:xfrm>
            <a:off x="502412" y="33246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zh-CN" altLang="en-US" sz="31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任务二、化学平衡状态的判断</a:t>
            </a:r>
          </a:p>
        </p:txBody>
      </p:sp>
      <p:sp>
        <p:nvSpPr>
          <p:cNvPr id="2" name="矩形 1"/>
          <p:cNvSpPr/>
          <p:nvPr/>
        </p:nvSpPr>
        <p:spPr>
          <a:xfrm>
            <a:off x="170289" y="908471"/>
            <a:ext cx="10242332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</a:t>
            </a:r>
            <a:r>
              <a:rPr lang="zh-CN" altLang="en-US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小结</a:t>
            </a:r>
            <a:r>
              <a:rPr lang="en-US" altLang="zh-CN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】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“各组分含量保持不变”</a:t>
            </a:r>
            <a:r>
              <a:rPr lang="zh-CN" altLang="en-US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判断化学平衡</a:t>
            </a:r>
          </a:p>
        </p:txBody>
      </p:sp>
      <p:sp>
        <p:nvSpPr>
          <p:cNvPr id="4" name="矩形 3"/>
          <p:cNvSpPr/>
          <p:nvPr/>
        </p:nvSpPr>
        <p:spPr>
          <a:xfrm>
            <a:off x="248285" y="1570355"/>
            <a:ext cx="8393430" cy="340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zh-CN" altLang="en-US" sz="28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含量：体系中各组分的质量、物质的量、浓度、质量分数、物质的量分数、气体体积分数、分子数之比保持不变。</a:t>
            </a:r>
            <a:endParaRPr lang="zh-CN" altLang="en-US" sz="2800" dirty="0">
              <a:solidFill>
                <a:srgbClr val="00206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 algn="l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（</a:t>
            </a:r>
            <a:r>
              <a:rPr lang="en-US" altLang="zh-CN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kumimoji="1" lang="zh-CN" altLang="en-US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密度、压强、温度、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对于有色物质参加反应的体系颜色</a:t>
            </a:r>
            <a:r>
              <a:rPr kumimoji="1" lang="zh-CN" altLang="en-US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等</a:t>
            </a:r>
            <a:r>
              <a:rPr lang="zh-CN" altLang="en-US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用于表征混合物组分含量的物理量</a:t>
            </a:r>
            <a:r>
              <a:rPr kumimoji="1" lang="zh-CN" altLang="en-US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，要“变量不变”，才可以作为判断依据。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502412" y="33246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/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总结：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086100" y="828040"/>
            <a:ext cx="3015615" cy="99441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356610" y="1064260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sym typeface="+mn-ea"/>
              </a:rPr>
              <a:t>化学平衡状态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520190" y="2329180"/>
            <a:ext cx="2101850" cy="13830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如何理解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217795" y="2308860"/>
            <a:ext cx="2101850" cy="13830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如何判断</a:t>
            </a:r>
          </a:p>
        </p:txBody>
      </p:sp>
      <p:sp>
        <p:nvSpPr>
          <p:cNvPr id="7" name="右大括号 6"/>
          <p:cNvSpPr/>
          <p:nvPr/>
        </p:nvSpPr>
        <p:spPr>
          <a:xfrm rot="16200000">
            <a:off x="4176395" y="363855"/>
            <a:ext cx="361950" cy="34848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3555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任务一、认识化学平衡状态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2925" y="798830"/>
            <a:ext cx="80981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请同学们进行分析以下几种认识，你认为哪种符合反应的特点？</a:t>
            </a:r>
          </a:p>
        </p:txBody>
      </p:sp>
      <p:pic>
        <p:nvPicPr>
          <p:cNvPr id="6" name="图片 5" descr="微信图片_202007252304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964815" y="-606425"/>
            <a:ext cx="2421255" cy="7264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36625" y="1783715"/>
            <a:ext cx="968375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1400" i="1" dirty="0" smtClean="0"/>
              <a:t>c </a:t>
            </a:r>
            <a:r>
              <a:rPr lang="en-US" altLang="zh-CN" sz="1400" dirty="0" smtClean="0"/>
              <a:t>(NH</a:t>
            </a:r>
            <a:r>
              <a:rPr lang="en-US" altLang="zh-CN" sz="1400" baseline="-25000" dirty="0" smtClean="0"/>
              <a:t>3</a:t>
            </a:r>
            <a:r>
              <a:rPr lang="en-US" altLang="zh-CN" sz="1400" dirty="0" smtClean="0"/>
              <a:t>)</a:t>
            </a:r>
            <a:endParaRPr lang="zh-CN" altLang="en-US" sz="1400" dirty="0"/>
          </a:p>
        </p:txBody>
      </p:sp>
      <p:sp>
        <p:nvSpPr>
          <p:cNvPr id="7" name="文本框 6"/>
          <p:cNvSpPr txBox="1"/>
          <p:nvPr/>
        </p:nvSpPr>
        <p:spPr>
          <a:xfrm>
            <a:off x="3365500" y="1783715"/>
            <a:ext cx="968375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1400" i="1" dirty="0" smtClean="0"/>
              <a:t>c </a:t>
            </a:r>
            <a:r>
              <a:rPr lang="en-US" altLang="zh-CN" sz="1400" dirty="0" smtClean="0"/>
              <a:t>(NH</a:t>
            </a:r>
            <a:r>
              <a:rPr lang="en-US" altLang="zh-CN" sz="1400" baseline="-25000" dirty="0" smtClean="0"/>
              <a:t>3</a:t>
            </a:r>
            <a:r>
              <a:rPr lang="en-US" altLang="zh-CN" sz="1400" dirty="0" smtClean="0"/>
              <a:t>)</a:t>
            </a:r>
            <a:endParaRPr lang="zh-CN" altLang="en-US" sz="1400" dirty="0"/>
          </a:p>
        </p:txBody>
      </p:sp>
      <p:sp>
        <p:nvSpPr>
          <p:cNvPr id="8" name="文本框 7"/>
          <p:cNvSpPr txBox="1"/>
          <p:nvPr/>
        </p:nvSpPr>
        <p:spPr>
          <a:xfrm>
            <a:off x="5794375" y="1805107"/>
            <a:ext cx="968375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1400" i="1" dirty="0" smtClean="0"/>
              <a:t>c </a:t>
            </a:r>
            <a:r>
              <a:rPr lang="en-US" altLang="zh-CN" sz="1400" dirty="0" smtClean="0"/>
              <a:t>(NH</a:t>
            </a:r>
            <a:r>
              <a:rPr lang="en-US" altLang="zh-CN" sz="1400" baseline="-25000" dirty="0" smtClean="0"/>
              <a:t>3</a:t>
            </a:r>
            <a:r>
              <a:rPr lang="en-US" altLang="zh-CN" sz="1400" dirty="0" smtClean="0"/>
              <a:t>)</a:t>
            </a:r>
            <a:endParaRPr lang="zh-CN" altLang="en-US" sz="1400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110" y="1247775"/>
            <a:ext cx="4558665" cy="2868930"/>
          </a:xfrm>
          <a:prstGeom prst="rect">
            <a:avLst/>
          </a:prstGeom>
        </p:spPr>
      </p:pic>
      <p:sp>
        <p:nvSpPr>
          <p:cNvPr id="6" name="标题 3"/>
          <p:cNvSpPr>
            <a:spLocks noGrp="1"/>
          </p:cNvSpPr>
          <p:nvPr/>
        </p:nvSpPr>
        <p:spPr>
          <a:xfrm>
            <a:off x="502412" y="33246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zh-CN" altLang="en-US" sz="31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任务一、认识化学平衡状态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50185" y="879475"/>
            <a:ext cx="284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rgbClr val="002060"/>
                </a:solidFill>
                <a:sym typeface="+mn-ea"/>
              </a:rPr>
              <a:t>资料卡片：必修</a:t>
            </a:r>
            <a:r>
              <a:rPr lang="en-US" altLang="zh-CN">
                <a:solidFill>
                  <a:srgbClr val="002060"/>
                </a:solidFill>
                <a:sym typeface="+mn-ea"/>
              </a:rPr>
              <a:t>1</a:t>
            </a:r>
            <a:r>
              <a:rPr lang="zh-CN" altLang="en-US">
                <a:solidFill>
                  <a:srgbClr val="002060"/>
                </a:solidFill>
                <a:sym typeface="+mn-ea"/>
              </a:rPr>
              <a:t>课本</a:t>
            </a:r>
            <a:r>
              <a:rPr lang="en-US" altLang="zh-CN">
                <a:solidFill>
                  <a:srgbClr val="002060"/>
                </a:solidFill>
                <a:sym typeface="+mn-ea"/>
              </a:rPr>
              <a:t>30</a:t>
            </a:r>
            <a:r>
              <a:rPr lang="zh-CN" altLang="en-US">
                <a:solidFill>
                  <a:srgbClr val="002060"/>
                </a:solidFill>
                <a:sym typeface="+mn-ea"/>
              </a:rPr>
              <a:t>页</a:t>
            </a:r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502285" y="4038600"/>
            <a:ext cx="8305800" cy="112458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800" i="0" dirty="0" smtClean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2800" i="0" dirty="0" smtClean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结论</a:t>
            </a:r>
            <a:r>
              <a:rPr lang="en-US" altLang="zh-CN" sz="2800" i="0" dirty="0" smtClean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1】</a:t>
            </a:r>
            <a:r>
              <a:rPr lang="zh-CN" altLang="en-US" sz="2800" i="0" dirty="0" smtClean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可逆反应达到化学平衡状态时，体系中各组分共存，且浓度保持不变。</a:t>
            </a:r>
            <a:r>
              <a:rPr lang="en-US" altLang="zh-CN" sz="2800" i="0" dirty="0" smtClean="0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定</a:t>
            </a:r>
            <a:endParaRPr lang="zh-CN" altLang="en-US" sz="2800" i="0" dirty="0" smtClean="0">
              <a:solidFill>
                <a:srgbClr val="FF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7195" y="1003300"/>
            <a:ext cx="830897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【活动</a:t>
            </a:r>
            <a:r>
              <a:rPr lang="en-US" altLang="zh-CN"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】</a:t>
            </a:r>
            <a:r>
              <a:rPr lang="zh-CN" sz="28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可逆反应达到化学平衡状态时，反应停滞了吗？设计实验进行证明。</a:t>
            </a:r>
          </a:p>
        </p:txBody>
      </p:sp>
      <p:sp>
        <p:nvSpPr>
          <p:cNvPr id="6" name="标题 3"/>
          <p:cNvSpPr>
            <a:spLocks noGrp="1"/>
          </p:cNvSpPr>
          <p:nvPr/>
        </p:nvSpPr>
        <p:spPr>
          <a:xfrm>
            <a:off x="502412" y="33246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zh-CN" altLang="en-US" sz="31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任务一、认识化学平衡状态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43915" y="2191385"/>
            <a:ext cx="7695565" cy="212280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eaLnBrk="1">
              <a:lnSpc>
                <a:spcPct val="150000"/>
              </a:lnSpc>
            </a:pPr>
            <a:r>
              <a:rPr lang="zh-CN" altLang="en-US" sz="22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观点</a:t>
            </a:r>
            <a:r>
              <a:rPr lang="en-US" altLang="zh-CN" sz="22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2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：认为只有部分氮气和氢气反应生成氨气，剩余反应物不再反应。</a:t>
            </a:r>
          </a:p>
          <a:p>
            <a:pPr eaLnBrk="1">
              <a:lnSpc>
                <a:spcPct val="150000"/>
              </a:lnSpc>
            </a:pPr>
            <a:r>
              <a:rPr lang="zh-CN" altLang="en-US" sz="22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观点</a:t>
            </a:r>
            <a:r>
              <a:rPr lang="en-US" altLang="zh-CN" sz="22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2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：剩余的氮气和氢气仍在反应，但同时氨气也在分解，形成各组分浓度不变的平衡状态。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1305" y="1234440"/>
            <a:ext cx="8836660" cy="2675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14400" hangingPunct="1">
              <a:lnSpc>
                <a:spcPct val="120000"/>
              </a:lnSpc>
            </a:pP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【</a:t>
            </a:r>
            <a:r>
              <a:rPr lang="zh-CN" altLang="en-US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资料</a:t>
            </a: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】</a:t>
            </a:r>
            <a:r>
              <a:rPr lang="zh-CN" altLang="en-US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在一定条件下，反应达到化学平衡状态时，测量体系中</a:t>
            </a: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N</a:t>
            </a:r>
            <a:r>
              <a:rPr lang="en-US" altLang="zh-CN" sz="2800" i="0" kern="1200" baseline="-250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、</a:t>
            </a: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H</a:t>
            </a:r>
            <a:r>
              <a:rPr lang="en-US" altLang="zh-CN" sz="2800" i="0" kern="1200" baseline="-250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和</a:t>
            </a: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NH</a:t>
            </a:r>
            <a:r>
              <a:rPr lang="en-US" altLang="zh-CN" sz="2800" i="0" kern="1200" baseline="-250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 lang="zh-CN" altLang="en-US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的浓度。另取一容器，在相同条件下注入相同浓度的 </a:t>
            </a:r>
            <a:r>
              <a:rPr lang="en-US" altLang="zh-CN" sz="2800" kern="12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N</a:t>
            </a:r>
            <a:r>
              <a:rPr lang="en-US" altLang="zh-CN" sz="2800" kern="12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kern="12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2800" kern="12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800" kern="12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和</a:t>
            </a:r>
            <a:r>
              <a:rPr lang="en-US" altLang="zh-CN" sz="2800" i="0" kern="1200" baseline="300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15</a:t>
            </a:r>
            <a:r>
              <a:rPr lang="en-US" altLang="zh-CN" sz="2800" kern="12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NH</a:t>
            </a:r>
            <a:r>
              <a:rPr lang="en-US" altLang="zh-CN" sz="2800" kern="12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，反应一段时间后，检测出核素 </a:t>
            </a:r>
            <a:r>
              <a:rPr lang="en-US" altLang="zh-CN" sz="2800" kern="1200" baseline="30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15</a:t>
            </a:r>
            <a:r>
              <a:rPr lang="en-US" altLang="zh-CN" sz="2800" kern="12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N</a:t>
            </a:r>
            <a:r>
              <a:rPr lang="zh-CN" altLang="en-US" sz="2800" kern="12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2800" kern="1200" baseline="30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14</a:t>
            </a:r>
            <a:r>
              <a:rPr lang="en-US" altLang="zh-CN" sz="2800" kern="12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N </a:t>
            </a:r>
            <a:r>
              <a:rPr lang="zh-CN" altLang="en-US" sz="2800" kern="12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都存在于</a:t>
            </a:r>
            <a:r>
              <a:rPr lang="en-US" altLang="zh-CN" sz="2800" kern="12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N</a:t>
            </a:r>
            <a:r>
              <a:rPr lang="en-US" altLang="zh-CN" sz="2800" kern="12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kern="12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2800" kern="12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NH</a:t>
            </a:r>
            <a:r>
              <a:rPr lang="en-US" altLang="zh-CN" sz="2800" kern="12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kern="12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中</a:t>
            </a:r>
            <a:r>
              <a:rPr lang="zh-CN" altLang="en-US" sz="2800" kern="12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。</a:t>
            </a:r>
            <a:endParaRPr lang="zh-CN" altLang="en-US" sz="2800" i="0" kern="1200" dirty="0">
              <a:solidFill>
                <a:srgbClr val="002060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  <a:p>
            <a:pPr lvl="0" algn="l" defTabSz="914400" hangingPunct="1">
              <a:lnSpc>
                <a:spcPct val="120000"/>
              </a:lnSpc>
            </a:pPr>
            <a:endParaRPr lang="zh-CN" altLang="en-US" sz="2800" i="0" kern="1200" dirty="0">
              <a:solidFill>
                <a:srgbClr val="002060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标题 3"/>
          <p:cNvSpPr>
            <a:spLocks noGrp="1"/>
          </p:cNvSpPr>
          <p:nvPr/>
        </p:nvSpPr>
        <p:spPr>
          <a:xfrm>
            <a:off x="502412" y="33246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zh-CN" altLang="en-US" sz="31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任务一、认识化学平衡状态</a:t>
            </a:r>
          </a:p>
        </p:txBody>
      </p:sp>
      <p:sp>
        <p:nvSpPr>
          <p:cNvPr id="4" name="矩形 3"/>
          <p:cNvSpPr/>
          <p:nvPr/>
        </p:nvSpPr>
        <p:spPr>
          <a:xfrm>
            <a:off x="281305" y="3559175"/>
            <a:ext cx="1023239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结论</a:t>
            </a:r>
            <a:r>
              <a:rPr lang="en-US" altLang="zh-CN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2】</a:t>
            </a:r>
            <a:r>
              <a:rPr lang="zh-CN" altLang="en-US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化学平衡状态是一种动态平衡。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962775" y="3559175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动</a:t>
            </a:r>
            <a:endParaRPr lang="zh-CN" altLang="en-US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>
            <a:spLocks noGrp="1"/>
          </p:cNvSpPr>
          <p:nvPr/>
        </p:nvSpPr>
        <p:spPr>
          <a:xfrm>
            <a:off x="502412" y="33246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zh-CN" altLang="en-US" sz="31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任务一、认识化学平衡状态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l="3926" t="3668" r="2821"/>
          <a:stretch>
            <a:fillRect/>
          </a:stretch>
        </p:blipFill>
        <p:spPr>
          <a:xfrm>
            <a:off x="1172845" y="2973705"/>
            <a:ext cx="5143500" cy="22345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132580" y="3194685"/>
            <a:ext cx="24479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rgbClr val="FF0000"/>
                </a:solidFill>
              </a:rPr>
              <a:t>必修</a:t>
            </a:r>
            <a:r>
              <a:rPr lang="en-US" altLang="zh-CN" sz="1400">
                <a:solidFill>
                  <a:srgbClr val="FF0000"/>
                </a:solidFill>
              </a:rPr>
              <a:t>1</a:t>
            </a:r>
            <a:r>
              <a:rPr lang="zh-CN" altLang="en-US" sz="1400">
                <a:solidFill>
                  <a:srgbClr val="FF0000"/>
                </a:solidFill>
                <a:sym typeface="+mn-ea"/>
              </a:rPr>
              <a:t>课本</a:t>
            </a:r>
            <a:r>
              <a:rPr lang="en-US" altLang="zh-CN" sz="1400">
                <a:solidFill>
                  <a:srgbClr val="FF0000"/>
                </a:solidFill>
              </a:rPr>
              <a:t> P31</a:t>
            </a: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1494790" y="4494530"/>
            <a:ext cx="1511935" cy="7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r="51999" b="22466"/>
          <a:stretch>
            <a:fillRect/>
          </a:stretch>
        </p:blipFill>
        <p:spPr>
          <a:xfrm>
            <a:off x="3152775" y="871855"/>
            <a:ext cx="2188210" cy="22244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3355" y="829310"/>
            <a:ext cx="8967470" cy="1210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14400" hangingPunct="1">
              <a:lnSpc>
                <a:spcPct val="130000"/>
              </a:lnSpc>
            </a:pP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</a:t>
            </a:r>
            <a:r>
              <a:rPr lang="zh-CN" altLang="en-US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活动</a:t>
            </a: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3】</a:t>
            </a:r>
            <a:r>
              <a:rPr lang="zh-CN" altLang="en-US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请绘制以</a:t>
            </a:r>
            <a:r>
              <a:rPr lang="en-US" altLang="zh-CN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NH</a:t>
            </a:r>
            <a:r>
              <a:rPr lang="en-US" altLang="zh-CN" sz="2800" i="0" baseline="-250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 i="0" kern="12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表示正、逆反应速率随时间变化的图像。</a:t>
            </a:r>
          </a:p>
        </p:txBody>
      </p:sp>
      <p:sp>
        <p:nvSpPr>
          <p:cNvPr id="6" name="标题 3"/>
          <p:cNvSpPr>
            <a:spLocks noGrp="1"/>
          </p:cNvSpPr>
          <p:nvPr/>
        </p:nvSpPr>
        <p:spPr>
          <a:xfrm>
            <a:off x="502412" y="33246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zh-CN" altLang="en-US" sz="31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任务一、认识化学平衡状态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89530" r="17788" b="2679"/>
          <a:stretch>
            <a:fillRect/>
          </a:stretch>
        </p:blipFill>
        <p:spPr>
          <a:xfrm>
            <a:off x="173355" y="4446905"/>
            <a:ext cx="3747770" cy="223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r="51999" b="22466"/>
          <a:stretch>
            <a:fillRect/>
          </a:stretch>
        </p:blipFill>
        <p:spPr>
          <a:xfrm>
            <a:off x="502285" y="2122805"/>
            <a:ext cx="2188210" cy="2224405"/>
          </a:xfrm>
          <a:prstGeom prst="rect">
            <a:avLst/>
          </a:prstGeom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781121" y="1723324"/>
            <a:ext cx="32757" cy="2439445"/>
          </a:xfrm>
          <a:prstGeom prst="line">
            <a:avLst/>
          </a:prstGeom>
          <a:noFill/>
          <a:ln w="38100">
            <a:solidFill>
              <a:srgbClr val="002060"/>
            </a:solidFill>
            <a:miter lim="800000"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62553" tIns="81276" rIns="162553" bIns="81276"/>
          <a:lstStyle/>
          <a:p>
            <a:endParaRPr lang="zh-CN" altLang="en-US" sz="2400" i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4781122" y="4132527"/>
            <a:ext cx="2917815" cy="6720"/>
          </a:xfrm>
          <a:prstGeom prst="line">
            <a:avLst/>
          </a:prstGeom>
          <a:ln w="38100"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lIns="162553" tIns="81276" rIns="162553" bIns="81276"/>
          <a:lstStyle/>
          <a:p>
            <a:endParaRPr lang="zh-CN" altLang="en-US" sz="2400" i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287507" y="4064469"/>
            <a:ext cx="836541" cy="39751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7" rIns="91432" bIns="45717">
            <a:spAutoFit/>
          </a:bodyPr>
          <a:lstStyle>
            <a:lvl1pPr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17830" indent="-16065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43255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900430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157605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6148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0720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292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864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i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t/s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473717" y="4102289"/>
            <a:ext cx="839063" cy="39751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7" rIns="91432" bIns="45717">
            <a:spAutoFit/>
          </a:bodyPr>
          <a:lstStyle>
            <a:lvl1pPr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17830" indent="-16065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43255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900430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157605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6148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0720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292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864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O</a:t>
            </a:r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4781121" y="1840925"/>
            <a:ext cx="965047" cy="2271440"/>
          </a:xfrm>
          <a:prstGeom prst="rect">
            <a:avLst/>
          </a:prstGeom>
          <a:noFill/>
          <a:ln w="381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51433" tIns="25717" rIns="51433" bIns="25717" anchor="ctr"/>
          <a:lstStyle>
            <a:lvl1pPr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17830" indent="-16065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43255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900430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157605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6148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0720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292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864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400" i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595003" y="1641561"/>
            <a:ext cx="102743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υ</a:t>
            </a:r>
            <a:r>
              <a:rPr lang="en-US" altLang="zh-CN" sz="20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(NH</a:t>
            </a:r>
            <a:r>
              <a:rPr lang="en-US" altLang="zh-CN" sz="2000" i="0" baseline="-250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 lang="en-US" altLang="zh-CN" sz="20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>
            <a:spLocks noGrp="1"/>
          </p:cNvSpPr>
          <p:nvPr/>
        </p:nvSpPr>
        <p:spPr>
          <a:xfrm>
            <a:off x="502412" y="33246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zh-CN" altLang="en-US" sz="31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rPr>
              <a:t>任务一、认识化学平衡状态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1173051" y="1229294"/>
            <a:ext cx="32757" cy="2439445"/>
          </a:xfrm>
          <a:prstGeom prst="line">
            <a:avLst/>
          </a:prstGeom>
          <a:noFill/>
          <a:ln w="38100">
            <a:solidFill>
              <a:srgbClr val="002060"/>
            </a:solidFill>
            <a:miter lim="800000"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62553" tIns="81276" rIns="162553" bIns="81276"/>
          <a:lstStyle/>
          <a:p>
            <a:endParaRPr lang="zh-CN" altLang="en-US" sz="2400" i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1173052" y="3638497"/>
            <a:ext cx="2917815" cy="6720"/>
          </a:xfrm>
          <a:prstGeom prst="line">
            <a:avLst/>
          </a:prstGeom>
          <a:ln w="38100"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lIns="162553" tIns="81276" rIns="162553" bIns="81276"/>
          <a:lstStyle/>
          <a:p>
            <a:endParaRPr lang="zh-CN" altLang="en-US" sz="2400" i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79437" y="3570439"/>
            <a:ext cx="836541" cy="39751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7" rIns="91432" bIns="45717">
            <a:spAutoFit/>
          </a:bodyPr>
          <a:lstStyle>
            <a:lvl1pPr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17830" indent="-16065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43255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900430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157605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6148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0720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292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864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i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t/s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65647" y="3608259"/>
            <a:ext cx="839063" cy="39751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7" rIns="91432" bIns="45717">
            <a:spAutoFit/>
          </a:bodyPr>
          <a:lstStyle>
            <a:lvl1pPr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17830" indent="-16065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43255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900430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157605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6148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0720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292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864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O</a:t>
            </a:r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1173051" y="1346895"/>
            <a:ext cx="965047" cy="2271440"/>
          </a:xfrm>
          <a:prstGeom prst="rect">
            <a:avLst/>
          </a:prstGeom>
          <a:noFill/>
          <a:ln w="381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51433" tIns="25717" rIns="51433" bIns="25717" anchor="ctr"/>
          <a:lstStyle>
            <a:lvl1pPr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17830" indent="-16065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43255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900430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157605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6148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0720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292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864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400" i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13" name="Line 39"/>
          <p:cNvSpPr>
            <a:spLocks noChangeShapeType="1"/>
          </p:cNvSpPr>
          <p:nvPr/>
        </p:nvSpPr>
        <p:spPr bwMode="auto">
          <a:xfrm>
            <a:off x="2138096" y="1305887"/>
            <a:ext cx="0" cy="2419285"/>
          </a:xfrm>
          <a:prstGeom prst="line">
            <a:avLst/>
          </a:prstGeom>
          <a:noFill/>
          <a:ln w="38100" cap="rnd">
            <a:solidFill>
              <a:srgbClr val="002060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zh-CN" altLang="en-US" sz="2400" i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14" name="Arc 35"/>
          <p:cNvSpPr/>
          <p:nvPr/>
        </p:nvSpPr>
        <p:spPr bwMode="auto">
          <a:xfrm rot="10708663">
            <a:off x="1198549" y="2001609"/>
            <a:ext cx="929137" cy="796101"/>
          </a:xfrm>
          <a:custGeom>
            <a:avLst/>
            <a:gdLst>
              <a:gd name="T0" fmla="*/ 0 w 21600"/>
              <a:gd name="T1" fmla="*/ 0 h 21600"/>
              <a:gd name="T2" fmla="*/ 24 w 21600"/>
              <a:gd name="T3" fmla="*/ 11 h 21600"/>
              <a:gd name="T4" fmla="*/ 0 w 21600"/>
              <a:gd name="T5" fmla="*/ 1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2060"/>
            </a:solidFill>
            <a:miter lim="800000"/>
          </a:ln>
        </p:spPr>
        <p:txBody>
          <a:bodyPr rot="10800000" wrap="none" lIns="51433" tIns="25717" rIns="51433" bIns="25717" anchor="ctr"/>
          <a:lstStyle>
            <a:lvl1pPr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17830" indent="-16065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43255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900430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157605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6148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0720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292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864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400" i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16" name="Arc 36"/>
          <p:cNvSpPr/>
          <p:nvPr/>
        </p:nvSpPr>
        <p:spPr bwMode="auto">
          <a:xfrm rot="17311602">
            <a:off x="1116489" y="2907173"/>
            <a:ext cx="1115966" cy="655367"/>
          </a:xfrm>
          <a:custGeom>
            <a:avLst/>
            <a:gdLst>
              <a:gd name="T0" fmla="*/ 0 w 21600"/>
              <a:gd name="T1" fmla="*/ 0 h 21600"/>
              <a:gd name="T2" fmla="*/ 24 w 21600"/>
              <a:gd name="T3" fmla="*/ 11 h 21600"/>
              <a:gd name="T4" fmla="*/ 0 w 21600"/>
              <a:gd name="T5" fmla="*/ 1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2060"/>
            </a:solidFill>
            <a:miter lim="800000"/>
          </a:ln>
        </p:spPr>
        <p:txBody>
          <a:bodyPr rot="10800000" wrap="none" lIns="51433" tIns="25717" rIns="51433" bIns="25717" anchor="ctr"/>
          <a:lstStyle>
            <a:lvl1pPr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17830" indent="-16065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43255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900430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157605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6148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0720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292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864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2400" i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1321435" y="819150"/>
            <a:ext cx="4149725" cy="419735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square" lIns="51433" tIns="25717" rIns="51433" bIns="25717">
            <a:spAutoFit/>
          </a:bodyPr>
          <a:lstStyle>
            <a:lvl1pPr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17830" indent="-16065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43255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900430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157605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6148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0720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292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864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υ</a:t>
            </a:r>
            <a:r>
              <a:rPr lang="zh-CN" altLang="en-US" sz="2400" i="0" baseline="-250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正</a:t>
            </a:r>
            <a:r>
              <a:rPr lang="en-US" altLang="zh-CN" sz="2400" i="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——NH</a:t>
            </a:r>
            <a:r>
              <a:rPr lang="en-US" altLang="zh-CN" sz="2400" i="0" baseline="-250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 </a:t>
            </a:r>
            <a:r>
              <a:rPr lang="zh-CN" altLang="en-US" sz="24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的生成速率</a:t>
            </a:r>
          </a:p>
        </p:txBody>
      </p:sp>
      <p:sp>
        <p:nvSpPr>
          <p:cNvPr id="24" name="Rectangle 47"/>
          <p:cNvSpPr>
            <a:spLocks noChangeArrowheads="1"/>
          </p:cNvSpPr>
          <p:nvPr/>
        </p:nvSpPr>
        <p:spPr bwMode="auto">
          <a:xfrm>
            <a:off x="1347470" y="3920490"/>
            <a:ext cx="3383915" cy="419735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lIns="51433" tIns="25717" rIns="51433" bIns="25717">
            <a:spAutoFit/>
          </a:bodyPr>
          <a:lstStyle>
            <a:lvl1pPr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17830" indent="-16065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43255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900430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157605" indent="-128905" algn="l" defTabSz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6148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0720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292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86405" indent="-128905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υ</a:t>
            </a:r>
            <a:r>
              <a:rPr lang="zh-CN" altLang="en-US" sz="2400" i="0" baseline="-250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逆</a:t>
            </a:r>
            <a:r>
              <a:rPr lang="en-US" altLang="zh-CN" sz="2400" i="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——NH</a:t>
            </a:r>
            <a:r>
              <a:rPr lang="en-US" altLang="zh-CN" sz="2400" i="0" baseline="-250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 </a:t>
            </a:r>
            <a:r>
              <a:rPr lang="zh-CN" altLang="en-US" sz="24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的消耗速率</a:t>
            </a:r>
            <a:endParaRPr lang="zh-CN" altLang="en-US" sz="2400" i="0" baseline="-25000" dirty="0">
              <a:solidFill>
                <a:srgbClr val="00206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-13067" y="1147531"/>
            <a:ext cx="102743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υ</a:t>
            </a:r>
            <a:r>
              <a:rPr lang="en-US" altLang="zh-CN" sz="20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(NH</a:t>
            </a:r>
            <a:r>
              <a:rPr lang="en-US" altLang="zh-CN" sz="2000" i="0" baseline="-250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 lang="en-US" altLang="zh-CN" sz="20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)</a:t>
            </a:r>
          </a:p>
        </p:txBody>
      </p:sp>
      <p:sp>
        <p:nvSpPr>
          <p:cNvPr id="25" name="文本框 290828"/>
          <p:cNvSpPr txBox="1"/>
          <p:nvPr/>
        </p:nvSpPr>
        <p:spPr>
          <a:xfrm>
            <a:off x="1974795" y="3598926"/>
            <a:ext cx="392430" cy="398780"/>
          </a:xfrm>
          <a:prstGeom prst="rect">
            <a:avLst/>
          </a:prstGeom>
          <a:noFill/>
          <a:ln w="12700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000" noProof="1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+mn-ea"/>
              </a:rPr>
              <a:t>t</a:t>
            </a:r>
            <a:r>
              <a:rPr lang="en-US" altLang="zh-CN" sz="2000" baseline="-25000" noProof="1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+mn-ea"/>
              </a:rPr>
              <a:t>1</a:t>
            </a:r>
          </a:p>
        </p:txBody>
      </p:sp>
      <p:sp>
        <p:nvSpPr>
          <p:cNvPr id="27" name="文本框 290831"/>
          <p:cNvSpPr txBox="1"/>
          <p:nvPr/>
        </p:nvSpPr>
        <p:spPr>
          <a:xfrm>
            <a:off x="3713381" y="1737362"/>
            <a:ext cx="5492751" cy="521970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zh-CN" sz="2800" i="0" noProof="1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 0</a:t>
            </a:r>
            <a:r>
              <a:rPr lang="zh-CN" altLang="en-US" sz="2800" i="0" noProof="1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～</a:t>
            </a:r>
            <a:r>
              <a:rPr lang="en-US" altLang="zh-CN" sz="2800" noProof="1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</a:t>
            </a:r>
            <a:r>
              <a:rPr lang="en-US" altLang="zh-CN" sz="2800" baseline="-25000" noProof="1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800" i="0" noProof="1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段：</a:t>
            </a:r>
            <a:r>
              <a:rPr lang="en-US" altLang="zh-CN" sz="28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υ</a:t>
            </a:r>
            <a:r>
              <a:rPr lang="zh-CN" altLang="en-US" sz="2800" i="0" baseline="-250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正 </a:t>
            </a:r>
            <a:r>
              <a:rPr lang="zh-CN" altLang="en-US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＞</a:t>
            </a:r>
            <a:r>
              <a:rPr lang="en-US" altLang="zh-CN" sz="28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υ</a:t>
            </a:r>
            <a:r>
              <a:rPr lang="zh-CN" altLang="en-US" sz="2800" i="0" baseline="-250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逆 </a:t>
            </a:r>
            <a:endParaRPr lang="zh-CN" altLang="en-US" sz="2800" i="0" baseline="-25000" noProof="1">
              <a:solidFill>
                <a:srgbClr val="00206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Line 40"/>
          <p:cNvSpPr>
            <a:spLocks noChangeShapeType="1"/>
          </p:cNvSpPr>
          <p:nvPr/>
        </p:nvSpPr>
        <p:spPr bwMode="auto">
          <a:xfrm>
            <a:off x="2138096" y="2795012"/>
            <a:ext cx="74331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CN" altLang="en-US" sz="2400" i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8" name="文本框 290832"/>
          <p:cNvSpPr txBox="1"/>
          <p:nvPr/>
        </p:nvSpPr>
        <p:spPr>
          <a:xfrm>
            <a:off x="3713383" y="2491391"/>
            <a:ext cx="5921375" cy="95313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 lvl="0" algn="l"/>
            <a:r>
              <a:rPr lang="en-US" altLang="zh-CN" sz="2800" i="0" noProof="1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② </a:t>
            </a:r>
            <a:r>
              <a:rPr lang="en-US" altLang="zh-CN" sz="2800" noProof="1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</a:t>
            </a:r>
            <a:r>
              <a:rPr lang="en-US" altLang="zh-CN" sz="2800" baseline="-25000" noProof="1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800" i="0" noProof="1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时刻及以后：</a:t>
            </a:r>
            <a:r>
              <a:rPr lang="en-US" altLang="zh-CN" sz="28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υ</a:t>
            </a:r>
            <a:r>
              <a:rPr lang="zh-CN" altLang="en-US" sz="2800" i="0" baseline="-250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正</a:t>
            </a:r>
            <a:r>
              <a:rPr lang="zh-CN" altLang="en-US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 </a:t>
            </a:r>
            <a:r>
              <a:rPr lang="en-US" altLang="zh-CN" sz="28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υ</a:t>
            </a:r>
            <a:r>
              <a:rPr lang="zh-CN" altLang="en-US" sz="2800" i="0" baseline="-2500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逆</a:t>
            </a:r>
            <a:r>
              <a:rPr lang="zh-CN" altLang="en-US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≠</a:t>
            </a:r>
            <a:r>
              <a:rPr lang="en-US" altLang="zh-CN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</a:p>
          <a:p>
            <a:pPr>
              <a:spcBef>
                <a:spcPct val="0"/>
              </a:spcBef>
            </a:pPr>
            <a:endParaRPr lang="en-US" altLang="zh-CN" sz="2800" i="0" noProof="1">
              <a:solidFill>
                <a:srgbClr val="00206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1305" y="4384675"/>
            <a:ext cx="18561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结论</a:t>
            </a:r>
            <a:r>
              <a:rPr lang="en-US" altLang="zh-CN" sz="2800" i="0" dirty="0">
                <a:solidFill>
                  <a:srgbClr val="00206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3】</a:t>
            </a:r>
            <a:endParaRPr lang="zh-CN" altLang="en-US" sz="2800" i="0" dirty="0">
              <a:solidFill>
                <a:srgbClr val="002060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974850" y="4384675"/>
            <a:ext cx="2073910" cy="59626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υ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正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≠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υ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逆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761230" y="4387850"/>
            <a:ext cx="2569845" cy="59626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υ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正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＝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υ</a:t>
            </a:r>
            <a:r>
              <a:rPr lang="zh-CN" altLang="en-US" sz="2800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逆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≠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 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10" name="直接箭头连接符 9"/>
          <p:cNvCxnSpPr>
            <a:stCxn id="5" idx="3"/>
          </p:cNvCxnSpPr>
          <p:nvPr/>
        </p:nvCxnSpPr>
        <p:spPr>
          <a:xfrm>
            <a:off x="4048760" y="4683125"/>
            <a:ext cx="688340" cy="5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321435" y="2122805"/>
            <a:ext cx="56007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υ</a:t>
            </a:r>
            <a:r>
              <a:rPr lang="zh-CN" altLang="en-US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正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414780" y="3131820"/>
            <a:ext cx="56007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υ</a:t>
            </a:r>
            <a:r>
              <a:rPr lang="zh-CN" altLang="en-US" baseline="-250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逆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566025" y="4462145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1312</Words>
  <Application>Microsoft Office PowerPoint</Application>
  <PresentationFormat>全屏显示(16:9)</PresentationFormat>
  <Paragraphs>212</Paragraphs>
  <Slides>28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Hoefler Text</vt:lpstr>
      <vt:lpstr>汉仪旗黑-85S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1_Office 主题​​</vt:lpstr>
      <vt:lpstr>化学平衡状态 </vt:lpstr>
      <vt:lpstr>任务一、认识化学平衡状态</vt:lpstr>
      <vt:lpstr>任务一、认识化学平衡状态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祁爽</cp:lastModifiedBy>
  <cp:revision>152</cp:revision>
  <dcterms:created xsi:type="dcterms:W3CDTF">2020-02-01T11:21:00Z</dcterms:created>
  <dcterms:modified xsi:type="dcterms:W3CDTF">2020-09-09T05:35:14Z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