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71" r:id="rId3"/>
  </p:sldMasterIdLst>
  <p:notesMasterIdLst>
    <p:notesMasterId r:id="rId26"/>
  </p:notesMasterIdLst>
  <p:sldIdLst>
    <p:sldId id="265" r:id="rId4"/>
    <p:sldId id="307" r:id="rId5"/>
    <p:sldId id="308" r:id="rId6"/>
    <p:sldId id="309" r:id="rId7"/>
    <p:sldId id="310" r:id="rId8"/>
    <p:sldId id="311" r:id="rId9"/>
    <p:sldId id="302" r:id="rId10"/>
    <p:sldId id="303" r:id="rId11"/>
    <p:sldId id="320" r:id="rId12"/>
    <p:sldId id="321" r:id="rId13"/>
    <p:sldId id="318" r:id="rId14"/>
    <p:sldId id="313" r:id="rId15"/>
    <p:sldId id="329" r:id="rId16"/>
    <p:sldId id="324" r:id="rId17"/>
    <p:sldId id="325" r:id="rId18"/>
    <p:sldId id="326" r:id="rId19"/>
    <p:sldId id="327" r:id="rId20"/>
    <p:sldId id="340" r:id="rId21"/>
    <p:sldId id="315" r:id="rId22"/>
    <p:sldId id="338" r:id="rId23"/>
    <p:sldId id="339" r:id="rId24"/>
    <p:sldId id="271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CC"/>
    <a:srgbClr val="FFFFFF"/>
    <a:srgbClr val="080808"/>
    <a:srgbClr val="00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5494" autoAdjust="0"/>
  </p:normalViewPr>
  <p:slideViewPr>
    <p:cSldViewPr snapToGrid="0">
      <p:cViewPr varScale="1">
        <p:scale>
          <a:sx n="120" d="100"/>
          <a:sy n="120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38494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0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0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2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9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919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6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image" Target="../media/image2.png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4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295400" y="1200150"/>
            <a:ext cx="6553200" cy="1485900"/>
          </a:xfrm>
          <a:prstGeom prst="rect">
            <a:avLst/>
          </a:prstGeom>
        </p:spPr>
        <p:txBody>
          <a:bodyPr anchor="b"/>
          <a:lstStyle>
            <a:lvl1pPr>
              <a:defRPr sz="3975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3114675"/>
            <a:ext cx="6553200" cy="7429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1pPr>
            <a:lvl2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2" y="4934849"/>
            <a:ext cx="275717" cy="241092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6399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340093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295400" y="1200150"/>
            <a:ext cx="6553200" cy="1485900"/>
          </a:xfrm>
          <a:prstGeom prst="rect">
            <a:avLst/>
          </a:prstGeom>
        </p:spPr>
        <p:txBody>
          <a:bodyPr anchor="b"/>
          <a:lstStyle>
            <a:lvl1pPr>
              <a:defRPr sz="3975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3114675"/>
            <a:ext cx="6553200" cy="7429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1pPr>
            <a:lvl2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0" indent="0" algn="ctr">
              <a:spcBef>
                <a:spcPct val="0"/>
              </a:spcBef>
              <a:buSzTx/>
              <a:buNone/>
              <a:defRPr sz="1725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 panose="020005030000000200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98182" y="4934849"/>
            <a:ext cx="275717" cy="241092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1806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0413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4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文级别 1…"/>
          <p:cNvSpPr txBox="1">
            <a:spLocks noGrp="1"/>
          </p:cNvSpPr>
          <p:nvPr>
            <p:ph type="body" idx="1"/>
          </p:nvPr>
        </p:nvSpPr>
        <p:spPr>
          <a:xfrm>
            <a:off x="1163947" y="1539899"/>
            <a:ext cx="5710777" cy="265595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rPr dirty="0" err="1"/>
              <a:t>正文级别</a:t>
            </a:r>
            <a:r>
              <a:rPr dirty="0"/>
              <a:t> 1文级别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350461" y="794755"/>
            <a:ext cx="6295441" cy="64955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标题文本</a:t>
            </a:r>
            <a:endParaRPr dirty="0"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38904" y="4937230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9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 defTabSz="619125"/>
            <a:fld id="{86CB4B4D-7CA3-9044-876B-883B54F8677D}" type="slidenum">
              <a:rPr lang="en-US" altLang="zh-CN" smtClean="0"/>
              <a:pPr algn="ctr" defTabSz="619125"/>
              <a:t>‹#›</a:t>
            </a:fld>
            <a:endParaRPr lang="en-US" altLang="zh-CN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36852" y="674629"/>
            <a:ext cx="8056036" cy="3823674"/>
            <a:chOff x="849136" y="920117"/>
            <a:chExt cx="10741381" cy="5098232"/>
          </a:xfrm>
        </p:grpSpPr>
        <p:sp>
          <p:nvSpPr>
            <p:cNvPr id="6" name="线条"/>
            <p:cNvSpPr/>
            <p:nvPr userDrawn="1"/>
          </p:nvSpPr>
          <p:spPr>
            <a:xfrm>
              <a:off x="849136" y="920117"/>
              <a:ext cx="10741381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7" name="线条"/>
            <p:cNvSpPr/>
            <p:nvPr userDrawn="1"/>
          </p:nvSpPr>
          <p:spPr>
            <a:xfrm flipV="1">
              <a:off x="866355" y="936712"/>
              <a:ext cx="1" cy="5081637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8" name="线条"/>
            <p:cNvSpPr/>
            <p:nvPr userDrawn="1"/>
          </p:nvSpPr>
          <p:spPr>
            <a:xfrm>
              <a:off x="861837" y="5997736"/>
              <a:ext cx="8528470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9" name="线条"/>
            <p:cNvSpPr/>
            <p:nvPr userDrawn="1"/>
          </p:nvSpPr>
          <p:spPr>
            <a:xfrm>
              <a:off x="9378280" y="5129723"/>
              <a:ext cx="1" cy="866075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10" name="线条"/>
            <p:cNvSpPr/>
            <p:nvPr userDrawn="1"/>
          </p:nvSpPr>
          <p:spPr>
            <a:xfrm>
              <a:off x="9377256" y="5127786"/>
              <a:ext cx="2196782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11" name="线条"/>
            <p:cNvSpPr/>
            <p:nvPr userDrawn="1"/>
          </p:nvSpPr>
          <p:spPr>
            <a:xfrm flipV="1">
              <a:off x="11585998" y="920117"/>
              <a:ext cx="1" cy="4208242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36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solidFill>
            <a:srgbClr val="FFFF00"/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+mn-cs"/>
          <a:sym typeface="Helvetica Neue" panose="02000503000000020004"/>
        </a:defRPr>
      </a:lvl1pPr>
      <a:lvl2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2pPr>
      <a:lvl3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3pPr>
      <a:lvl4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4pPr>
      <a:lvl5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5pPr>
      <a:lvl6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6pPr>
      <a:lvl7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7pPr>
      <a:lvl8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8pPr>
      <a:lvl9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9pPr>
    </p:titleStyle>
    <p:bodyStyle>
      <a:lvl1pPr marL="252413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504825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757238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3pPr>
      <a:lvl4pPr marL="1009650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4pPr>
      <a:lvl5pPr marL="1262063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5pPr>
      <a:lvl6pPr marL="1514475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1766888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2019300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2271713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8572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17145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25717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34290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42862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51435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60007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68580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文级别 1…"/>
          <p:cNvSpPr txBox="1">
            <a:spLocks noGrp="1"/>
          </p:cNvSpPr>
          <p:nvPr>
            <p:ph type="body" idx="1"/>
          </p:nvPr>
        </p:nvSpPr>
        <p:spPr>
          <a:xfrm>
            <a:off x="1163947" y="1539899"/>
            <a:ext cx="5710777" cy="265595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rPr dirty="0" err="1"/>
              <a:t>正文级别</a:t>
            </a:r>
            <a:r>
              <a:rPr dirty="0"/>
              <a:t> 1文级别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350461" y="794755"/>
            <a:ext cx="6295441" cy="64955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标题文本</a:t>
            </a:r>
            <a:endParaRPr dirty="0"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38904" y="4937230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9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 defTabSz="619125"/>
            <a:fld id="{86CB4B4D-7CA3-9044-876B-883B54F8677D}" type="slidenum">
              <a:rPr lang="en-US" altLang="zh-CN" smtClean="0"/>
              <a:pPr algn="ctr" defTabSz="619125"/>
              <a:t>‹#›</a:t>
            </a:fld>
            <a:endParaRPr lang="en-US" altLang="zh-CN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36852" y="674629"/>
            <a:ext cx="8056036" cy="3823674"/>
            <a:chOff x="849136" y="920117"/>
            <a:chExt cx="10741381" cy="5098232"/>
          </a:xfrm>
        </p:grpSpPr>
        <p:sp>
          <p:nvSpPr>
            <p:cNvPr id="6" name="线条"/>
            <p:cNvSpPr/>
            <p:nvPr userDrawn="1"/>
          </p:nvSpPr>
          <p:spPr>
            <a:xfrm>
              <a:off x="849136" y="920117"/>
              <a:ext cx="10741381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7" name="线条"/>
            <p:cNvSpPr/>
            <p:nvPr userDrawn="1"/>
          </p:nvSpPr>
          <p:spPr>
            <a:xfrm flipV="1">
              <a:off x="866355" y="936712"/>
              <a:ext cx="1" cy="5081637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8" name="线条"/>
            <p:cNvSpPr/>
            <p:nvPr userDrawn="1"/>
          </p:nvSpPr>
          <p:spPr>
            <a:xfrm>
              <a:off x="861837" y="5997736"/>
              <a:ext cx="8528470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9" name="线条"/>
            <p:cNvSpPr/>
            <p:nvPr userDrawn="1"/>
          </p:nvSpPr>
          <p:spPr>
            <a:xfrm>
              <a:off x="9378280" y="5129723"/>
              <a:ext cx="1" cy="866075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10" name="线条"/>
            <p:cNvSpPr/>
            <p:nvPr userDrawn="1"/>
          </p:nvSpPr>
          <p:spPr>
            <a:xfrm>
              <a:off x="9377256" y="5127786"/>
              <a:ext cx="2196782" cy="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  <p:sp>
          <p:nvSpPr>
            <p:cNvPr id="11" name="线条"/>
            <p:cNvSpPr/>
            <p:nvPr userDrawn="1"/>
          </p:nvSpPr>
          <p:spPr>
            <a:xfrm flipV="1">
              <a:off x="11585998" y="920117"/>
              <a:ext cx="1" cy="4208242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619125">
                <a:defRPr sz="4400" i="0">
                  <a:solidFill>
                    <a:srgbClr val="4B4B4B"/>
                  </a:solidFill>
                  <a:effectLst/>
                  <a:latin typeface="+mn-lt"/>
                  <a:ea typeface="+mn-ea"/>
                  <a:cs typeface="+mn-cs"/>
                  <a:sym typeface="Helvetica Neue" panose="02000503000000020004"/>
                </a:defRPr>
              </a:pPr>
              <a:endParaRPr sz="1650">
                <a:solidFill>
                  <a:srgbClr val="4B4B4B"/>
                </a:solidFill>
                <a:ea typeface="+mn-ea"/>
                <a:cs typeface="+mn-cs"/>
                <a:sym typeface="Helvetica Neue" panose="020005030000000200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112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solidFill>
            <a:srgbClr val="FFFF00"/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+mn-cs"/>
          <a:sym typeface="Helvetica Neue" panose="02000503000000020004"/>
        </a:defRPr>
      </a:lvl1pPr>
      <a:lvl2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2pPr>
      <a:lvl3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3pPr>
      <a:lvl4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4pPr>
      <a:lvl5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5pPr>
      <a:lvl6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6pPr>
      <a:lvl7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7pPr>
      <a:lvl8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8pPr>
      <a:lvl9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05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" panose="02000503000000020004"/>
        </a:defRPr>
      </a:lvl9pPr>
    </p:titleStyle>
    <p:bodyStyle>
      <a:lvl1pPr marL="252413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504825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757238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3pPr>
      <a:lvl4pPr marL="1009650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4pPr>
      <a:lvl5pPr marL="1262063" marR="0" indent="-252413" algn="l" defTabSz="309563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0" u="none" strike="noStrike" cap="none" spc="0" baseline="0">
          <a:solidFill>
            <a:srgbClr val="FFFFFF">
              <a:alpha val="80000"/>
            </a:srgbClr>
          </a:solidFill>
          <a:effectLst/>
          <a:uFillTx/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  <a:sym typeface="Hoefler Text"/>
        </a:defRPr>
      </a:lvl5pPr>
      <a:lvl6pPr marL="1514475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1766888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2019300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2271713" marR="0" indent="-252413" algn="l" defTabSz="309563" rtl="0" latinLnBrk="0">
        <a:lnSpc>
          <a:spcPct val="120000"/>
        </a:lnSpc>
        <a:spcBef>
          <a:spcPct val="450000"/>
        </a:spcBef>
        <a:spcAft>
          <a:spcPts val="0"/>
        </a:spcAft>
        <a:buClrTx/>
        <a:buSzPct val="50000"/>
        <a:buFontTx/>
        <a:buBlip>
          <a:blip r:embed="rId4"/>
        </a:buBlip>
        <a:defRPr sz="2175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8572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17145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25717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34290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42862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51435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600075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685800" algn="ctr" defTabSz="309563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9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F:\&#26434;&#39033;\2013\&#21270;&#23398;\&#20154;&#25945;&#29256;\&#21453;&#24605;&#24402;&#32435;2.tif" TargetMode="External"/><Relationship Id="rId7" Type="http://schemas.openxmlformats.org/officeDocument/2006/relationships/image" Target="&#21453;&#24605;&#24402;&#32435;3.t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&#21453;&#24605;&#24402;&#32435;1.tif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256580" y="2180059"/>
            <a:ext cx="7543800" cy="850942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b="1" spc="3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活化能和简单碰撞理论</a:t>
            </a:r>
            <a:endParaRPr lang="zh-CN" altLang="en-US" sz="2800" b="1" spc="300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62597" y="859197"/>
            <a:ext cx="518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朝阳区同步教学课程 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 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二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（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上）</a:t>
            </a:r>
            <a:endParaRPr lang="en-US" altLang="zh-CN" sz="20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化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学 第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9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课时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14015" y="3688836"/>
            <a:ext cx="4628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</a:t>
            </a:r>
            <a:r>
              <a:rPr lang="en-US" altLang="zh-CN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杨发丽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33F4C9F-3160-4E02-B351-38F562824C4C}"/>
              </a:ext>
            </a:extLst>
          </p:cNvPr>
          <p:cNvSpPr txBox="1"/>
          <p:nvPr/>
        </p:nvSpPr>
        <p:spPr>
          <a:xfrm>
            <a:off x="464827" y="400309"/>
            <a:ext cx="8176956" cy="442377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hangingPunct="1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400" dirty="0" smtClean="0">
                <a:latin typeface="Times New Roman" panose="02020603050405020304" pitchFamily="18" charset="0"/>
              </a:rPr>
              <a:t>                                  在一个密闭的反应体系内进行合成氨反应：                                             ，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当其他外界条件不变时，判断以下</a:t>
            </a:r>
            <a:r>
              <a:rPr kumimoji="1" lang="en-US" altLang="zh-CN" sz="2400" dirty="0">
                <a:latin typeface="Times New Roman" panose="02020603050405020304" pitchFamily="18" charset="0"/>
              </a:rPr>
              <a:t>4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种情况下，该反应的</a:t>
            </a:r>
            <a:r>
              <a:rPr kumimoji="1" lang="zh-CN" altLang="en-US" sz="2400" dirty="0" smtClean="0">
                <a:latin typeface="Times New Roman" panose="02020603050405020304" pitchFamily="18" charset="0"/>
              </a:rPr>
              <a:t>速率怎么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变？请尝试用碰撞理论解释。</a:t>
            </a:r>
          </a:p>
          <a:p>
            <a:pPr marL="457200" indent="-457200" hangingPunct="1">
              <a:lnSpc>
                <a:spcPct val="8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kumimoji="1" lang="zh-CN" altLang="en-US" sz="2400" dirty="0" smtClean="0">
                <a:latin typeface="Times New Roman" panose="02020603050405020304" pitchFamily="18" charset="0"/>
              </a:rPr>
              <a:t>增大容器体积，减小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体系</a:t>
            </a:r>
            <a:r>
              <a:rPr kumimoji="1" lang="zh-CN" altLang="en-US" sz="2400" dirty="0" smtClean="0">
                <a:latin typeface="Times New Roman" panose="02020603050405020304" pitchFamily="18" charset="0"/>
              </a:rPr>
              <a:t>压强；</a:t>
            </a:r>
            <a:endParaRPr kumimoji="1" lang="en-US" altLang="zh-CN" sz="2400" dirty="0" smtClean="0">
              <a:latin typeface="Times New Roman" panose="02020603050405020304" pitchFamily="18" charset="0"/>
            </a:endParaRPr>
          </a:p>
          <a:p>
            <a:pPr marL="457200" indent="-457200" hangingPunct="1">
              <a:lnSpc>
                <a:spcPct val="8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kumimoji="1" lang="zh-CN" altLang="en-US" sz="24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保持</a:t>
            </a:r>
            <a:r>
              <a:rPr kumimoji="1" lang="zh-CN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体系容积不变，充入</a:t>
            </a:r>
            <a:r>
              <a:rPr kumimoji="1" lang="en-US" altLang="zh-CN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kumimoji="1" lang="en-US" altLang="zh-CN" sz="2400" baseline="-25000" dirty="0"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1" lang="zh-CN" altLang="en-US" sz="24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；</a:t>
            </a:r>
            <a:endParaRPr kumimoji="1" lang="en-US" altLang="zh-CN" sz="2400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hangingPunct="1">
              <a:lnSpc>
                <a:spcPct val="8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kumimoji="1" lang="zh-CN" altLang="en-US" sz="2400" dirty="0" smtClean="0">
                <a:latin typeface="Times New Roman" panose="02020603050405020304" pitchFamily="18" charset="0"/>
              </a:rPr>
              <a:t>保持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体系容积不变，充入</a:t>
            </a:r>
            <a:r>
              <a:rPr kumimoji="1" lang="en-US" altLang="zh-CN" sz="2400" dirty="0" smtClean="0">
                <a:latin typeface="Times New Roman" panose="02020603050405020304" pitchFamily="18" charset="0"/>
              </a:rPr>
              <a:t>He</a:t>
            </a:r>
            <a:r>
              <a:rPr kumimoji="1" lang="zh-CN" altLang="en-US" sz="2400" dirty="0" smtClean="0">
                <a:latin typeface="Times New Roman" panose="02020603050405020304" pitchFamily="18" charset="0"/>
              </a:rPr>
              <a:t>；</a:t>
            </a:r>
            <a:endParaRPr kumimoji="1" lang="en-US" altLang="zh-CN" sz="2400" dirty="0" smtClean="0">
              <a:latin typeface="Times New Roman" panose="02020603050405020304" pitchFamily="18" charset="0"/>
            </a:endParaRPr>
          </a:p>
          <a:p>
            <a:pPr marL="457200" indent="-457200" hangingPunct="1">
              <a:lnSpc>
                <a:spcPct val="8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kumimoji="1" lang="zh-CN" altLang="en-US" sz="2400" dirty="0" smtClean="0">
                <a:latin typeface="Times New Roman" panose="02020603050405020304" pitchFamily="18" charset="0"/>
              </a:rPr>
              <a:t>保持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体系压强不变，充入</a:t>
            </a:r>
            <a:r>
              <a:rPr kumimoji="1" lang="en-US" altLang="zh-CN" sz="2400" dirty="0" smtClean="0">
                <a:latin typeface="Times New Roman" panose="02020603050405020304" pitchFamily="18" charset="0"/>
              </a:rPr>
              <a:t>He</a:t>
            </a:r>
            <a:r>
              <a:rPr kumimoji="1" lang="zh-CN" altLang="en-US" sz="2400" dirty="0" smtClean="0">
                <a:latin typeface="Times New Roman" panose="02020603050405020304" pitchFamily="18" charset="0"/>
              </a:rPr>
              <a:t>。</a:t>
            </a:r>
            <a:endParaRPr kumimoji="1"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7141" y="305367"/>
            <a:ext cx="2170787" cy="637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]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24536" y="1165863"/>
            <a:ext cx="3791433" cy="729755"/>
            <a:chOff x="4119543" y="3192946"/>
            <a:chExt cx="3292008" cy="973007"/>
          </a:xfrm>
        </p:grpSpPr>
        <p:grpSp>
          <p:nvGrpSpPr>
            <p:cNvPr id="9" name="组合 8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14" name="直接连接符 13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7" name="直接连接符 16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10" name="矩形 9"/>
            <p:cNvSpPr/>
            <p:nvPr/>
          </p:nvSpPr>
          <p:spPr>
            <a:xfrm>
              <a:off x="5277761" y="3735067"/>
              <a:ext cx="1015663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894247" y="3192946"/>
              <a:ext cx="152862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119543" y="3221164"/>
              <a:ext cx="115821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N</a:t>
              </a:r>
              <a:r>
                <a:rPr lang="en-US" altLang="zh-CN" sz="2400" baseline="-250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2</a:t>
              </a:r>
              <a:r>
                <a:rPr lang="zh-CN" altLang="en-US" sz="24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＋</a:t>
              </a:r>
              <a:r>
                <a:rPr lang="en-US" altLang="zh-CN" sz="24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3H</a:t>
              </a:r>
              <a:r>
                <a:rPr lang="en-US" altLang="zh-CN" sz="2400" baseline="-250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2</a:t>
              </a:r>
              <a:endParaRPr lang="zh-CN" altLang="en-US" sz="2400" baseline="-25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265099" y="3230097"/>
              <a:ext cx="114645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2NH</a:t>
              </a:r>
              <a:r>
                <a:rPr lang="en-US" altLang="zh-CN" sz="2400" baseline="-2500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oefler Text"/>
                </a:rPr>
                <a:t>3</a:t>
              </a:r>
              <a:endParaRPr lang="zh-CN" altLang="en-US" sz="2400" baseline="-25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oefler Tex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0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90500"/>
            <a:ext cx="9144000" cy="5792788"/>
            <a:chOff x="0" y="384"/>
            <a:chExt cx="5760" cy="3649"/>
          </a:xfrm>
        </p:grpSpPr>
        <p:pic>
          <p:nvPicPr>
            <p:cNvPr id="3" name="Picture 4" descr="F:\杂项\2013\化学\人教版\反思归纳2.tif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2"/>
              <a:ext cx="5760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反思归纳1.tif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576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 descr="反思归纳3.ti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44"/>
              <a:ext cx="576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7467600" y="2428875"/>
            <a:ext cx="1143000" cy="708025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2000" dirty="0">
                <a:ea typeface="仿宋_GB2312" pitchFamily="49" charset="-122"/>
              </a:rPr>
              <a:t>反应速率不变</a:t>
            </a:r>
            <a:endParaRPr lang="zh-CN" altLang="en-US" sz="2000" noProof="1">
              <a:ea typeface="仿宋_GB2312" pitchFamily="49" charset="-122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8921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气体反应体系中充入惰性气体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不参与反应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时，对反应速率的影响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7543800" y="4391025"/>
            <a:ext cx="1016000" cy="706438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反应速率减小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57200" y="1570038"/>
            <a:ext cx="170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>
                <a:ea typeface="仿宋_GB2312" pitchFamily="49" charset="-122"/>
              </a:rPr>
              <a:t>(1)</a:t>
            </a:r>
            <a:r>
              <a:rPr lang="zh-CN" altLang="en-US" sz="2800">
                <a:ea typeface="仿宋_GB2312" pitchFamily="49" charset="-122"/>
              </a:rPr>
              <a:t>恒容：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33400" y="2501900"/>
            <a:ext cx="1244600" cy="708025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充入“惰性气体”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286000" y="2654300"/>
            <a:ext cx="1217613" cy="400050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总压增大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227513" y="2501900"/>
            <a:ext cx="2419350" cy="708025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ea typeface="仿宋_GB2312" pitchFamily="49" charset="-122"/>
              </a:rPr>
              <a:t>物质浓度不变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ea typeface="仿宋_GB2312" pitchFamily="49" charset="-122"/>
              </a:rPr>
              <a:t>(</a:t>
            </a:r>
            <a:r>
              <a:rPr lang="zh-CN" altLang="en-US" sz="2000" dirty="0">
                <a:ea typeface="仿宋_GB2312" pitchFamily="49" charset="-122"/>
              </a:rPr>
              <a:t>活化分子浓度不变</a:t>
            </a:r>
            <a:r>
              <a:rPr lang="en-US" altLang="zh-CN" sz="2000" dirty="0">
                <a:ea typeface="仿宋_GB2312" pitchFamily="49" charset="-122"/>
              </a:rPr>
              <a:t>)</a:t>
            </a:r>
            <a:endParaRPr lang="zh-CN" altLang="en-US" sz="2000" dirty="0">
              <a:ea typeface="仿宋_GB2312" pitchFamily="49" charset="-122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533400" y="3586163"/>
            <a:ext cx="170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>
                <a:ea typeface="仿宋_GB2312" pitchFamily="49" charset="-122"/>
              </a:rPr>
              <a:t>(2)</a:t>
            </a:r>
            <a:r>
              <a:rPr lang="zh-CN" altLang="en-US" sz="2800">
                <a:ea typeface="仿宋_GB2312" pitchFamily="49" charset="-122"/>
              </a:rPr>
              <a:t>恒压：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576263" y="4483100"/>
            <a:ext cx="1252537" cy="708025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充入“惰性气体”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2438400" y="4638675"/>
            <a:ext cx="1217613" cy="400050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体积增大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4249738" y="4406900"/>
            <a:ext cx="2419350" cy="708025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ea typeface="仿宋_GB2312" pitchFamily="49" charset="-122"/>
              </a:rPr>
              <a:t>物质浓度减小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ea typeface="仿宋_GB2312" pitchFamily="49" charset="-122"/>
              </a:rPr>
              <a:t>(</a:t>
            </a:r>
            <a:r>
              <a:rPr lang="zh-CN" altLang="en-US" sz="2000">
                <a:ea typeface="仿宋_GB2312" pitchFamily="49" charset="-122"/>
              </a:rPr>
              <a:t>活化分子浓度减小</a:t>
            </a:r>
            <a:r>
              <a:rPr lang="en-US" altLang="zh-CN" sz="2000">
                <a:ea typeface="仿宋_GB2312" pitchFamily="49" charset="-122"/>
              </a:rPr>
              <a:t>)</a:t>
            </a:r>
            <a:endParaRPr lang="zh-CN" altLang="en-US" sz="2000">
              <a:ea typeface="仿宋_GB2312" pitchFamily="49" charset="-122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1828800" y="2722563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733800" y="2722563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6781800" y="26543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1905000" y="4738688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3810000" y="4725988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>
            <a:off x="6858000" y="47117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18007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02457" y="1261566"/>
            <a:ext cx="5082363" cy="194925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    目前，科学家普遍认为，催化剂之所以能改变化学反应速率，是因为它们能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改变反应的历程，</a:t>
            </a:r>
            <a:r>
              <a:rPr lang="zh-CN" altLang="en-US" sz="2000" i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降低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反应的活化能。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7038" y="3660272"/>
            <a:ext cx="3289223" cy="93358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催化剂改变反应历程、</a:t>
            </a:r>
            <a:endParaRPr lang="en-US" altLang="zh-CN" i="0" dirty="0" smtClean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降低反应活化能示意图</a:t>
            </a:r>
            <a:endParaRPr kumimoji="0" lang="zh-CN" altLang="en-US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07" y="1261566"/>
            <a:ext cx="3224750" cy="23987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8B1437E-3D30-427D-A0B5-36F1D9216748}"/>
              </a:ext>
            </a:extLst>
          </p:cNvPr>
          <p:cNvSpPr txBox="1"/>
          <p:nvPr/>
        </p:nvSpPr>
        <p:spPr>
          <a:xfrm>
            <a:off x="795539" y="381238"/>
            <a:ext cx="7665343" cy="471924"/>
          </a:xfrm>
          <a:prstGeom prst="rect">
            <a:avLst/>
          </a:prstGeom>
          <a:solidFill>
            <a:srgbClr val="CCECF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催化剂是如何影响化学反应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速率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的呢？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28934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45423" y="382019"/>
            <a:ext cx="7494718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以合成氨反应为例，认识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催化过程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677385" y="1012961"/>
            <a:ext cx="3791433" cy="743217"/>
            <a:chOff x="4119543" y="3174997"/>
            <a:chExt cx="3292008" cy="990956"/>
          </a:xfrm>
        </p:grpSpPr>
        <p:grpSp>
          <p:nvGrpSpPr>
            <p:cNvPr id="7" name="组合 6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4" name="直接连接符 13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16" name="直接连接符 15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8" name="矩形 7"/>
            <p:cNvSpPr/>
            <p:nvPr/>
          </p:nvSpPr>
          <p:spPr>
            <a:xfrm>
              <a:off x="5277761" y="3735067"/>
              <a:ext cx="1015663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894247" y="3192946"/>
              <a:ext cx="152862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119543" y="3174997"/>
              <a:ext cx="115821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N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r>
                <a:rPr lang="zh-CN" altLang="en-US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＋</a:t>
              </a: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65099" y="3183930"/>
              <a:ext cx="114645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2NH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945422" y="1804985"/>
            <a:ext cx="6056118" cy="14619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    1909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年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7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月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2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日，哈伯领导的研究小组首次用金属锇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(</a:t>
            </a:r>
            <a:r>
              <a:rPr lang="en-US" altLang="zh-CN" sz="2000" dirty="0" err="1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Os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)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粉末催化剂，在高温高压设备中成功地生产出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90</a:t>
            </a:r>
            <a:r>
              <a:rPr lang="en-US" altLang="zh-CN" sz="2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g</a:t>
            </a:r>
            <a:r>
              <a:rPr lang="en-US" altLang="zh-CN" sz="2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oefler Text"/>
              </a:rPr>
              <a:t> 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氨，震惊了世界。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11" y="2031713"/>
            <a:ext cx="1356730" cy="82082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53805" y="3266924"/>
            <a:ext cx="6056118" cy="14619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    经过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一年半对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2 500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种催化剂的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6 500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次试验，巴斯夫公司最终发现最高效的含有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K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－</a:t>
            </a:r>
            <a:r>
              <a:rPr lang="en-US" altLang="zh-CN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Al2O3</a:t>
            </a:r>
            <a:r>
              <a:rPr lang="zh-CN" altLang="en-US" sz="2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助剂的铁基催化剂，且沿用至今</a:t>
            </a:r>
            <a:r>
              <a:rPr lang="zh-CN" altLang="en-US" sz="20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。</a:t>
            </a:r>
            <a:endParaRPr lang="zh-CN" altLang="en-US" sz="2000" dirty="0">
              <a:solidFill>
                <a:srgbClr val="080808"/>
              </a:solidFill>
              <a:latin typeface="黑体" panose="02010609060101010101" pitchFamily="49" charset="-122"/>
              <a:sym typeface="Hoefler Tex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47" y="3567595"/>
            <a:ext cx="1493294" cy="9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8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 txBox="1"/>
          <p:nvPr/>
        </p:nvSpPr>
        <p:spPr>
          <a:xfrm>
            <a:off x="0" y="47863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114300" y="49006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99" y="2326922"/>
            <a:ext cx="3517065" cy="198032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126820" y="2691700"/>
            <a:ext cx="2010431" cy="90794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Ammonia 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氨</a:t>
            </a:r>
            <a:endParaRPr lang="en-US" altLang="zh-CN" dirty="0">
              <a:solidFill>
                <a:srgbClr val="080808"/>
              </a:solidFill>
              <a:latin typeface="黑体" panose="02010609060101010101" pitchFamily="49" charset="-122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Catalyst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催化剂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2677385" y="1557529"/>
            <a:ext cx="3791433" cy="743217"/>
            <a:chOff x="4119543" y="3174997"/>
            <a:chExt cx="3292008" cy="990956"/>
          </a:xfrm>
        </p:grpSpPr>
        <p:grpSp>
          <p:nvGrpSpPr>
            <p:cNvPr id="30" name="组合 29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35" name="直接连接符 34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38" name="直接连接符 37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31" name="矩形 30"/>
            <p:cNvSpPr/>
            <p:nvPr/>
          </p:nvSpPr>
          <p:spPr>
            <a:xfrm>
              <a:off x="5277761" y="3735067"/>
              <a:ext cx="1015663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894247" y="3192946"/>
              <a:ext cx="152862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119543" y="3174997"/>
              <a:ext cx="115821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N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r>
                <a:rPr lang="zh-CN" altLang="en-US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＋</a:t>
              </a: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265099" y="3183930"/>
              <a:ext cx="114645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2NH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945423" y="382019"/>
            <a:ext cx="7494718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以合成氨反应为例，认识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催化过程</a:t>
            </a:r>
          </a:p>
        </p:txBody>
      </p:sp>
      <p:sp>
        <p:nvSpPr>
          <p:cNvPr id="3" name="流程图: 摘录 2">
            <a:hlinkClick r:id="rId4" action="ppaction://hlinksldjump"/>
          </p:cNvPr>
          <p:cNvSpPr/>
          <p:nvPr/>
        </p:nvSpPr>
        <p:spPr>
          <a:xfrm rot="5400000">
            <a:off x="8644558" y="4636746"/>
            <a:ext cx="286247" cy="413468"/>
          </a:xfrm>
          <a:prstGeom prst="flowChartExtract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4400" b="0" i="0" u="none" strike="noStrike" cap="none" spc="0" normalizeH="0" baseline="0">
              <a:ln>
                <a:noFill/>
              </a:ln>
              <a:solidFill>
                <a:srgbClr val="F3F1DF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464411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 txBox="1"/>
          <p:nvPr/>
        </p:nvSpPr>
        <p:spPr>
          <a:xfrm>
            <a:off x="0" y="47863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114300" y="49006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26820" y="2691700"/>
            <a:ext cx="2010431" cy="90794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Ammonia 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氨</a:t>
            </a:r>
            <a:endParaRPr lang="en-US" altLang="zh-CN" dirty="0">
              <a:solidFill>
                <a:srgbClr val="080808"/>
              </a:solidFill>
              <a:latin typeface="黑体" panose="02010609060101010101" pitchFamily="49" charset="-122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Catalyst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36" y="2326922"/>
            <a:ext cx="3498802" cy="1968077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677385" y="1557531"/>
            <a:ext cx="3791433" cy="743219"/>
            <a:chOff x="4119543" y="3174997"/>
            <a:chExt cx="3292008" cy="990958"/>
          </a:xfrm>
        </p:grpSpPr>
        <p:grpSp>
          <p:nvGrpSpPr>
            <p:cNvPr id="19" name="组合 18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24" name="直接连接符 23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7" name="直接连接符 26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20" name="矩形 19"/>
            <p:cNvSpPr/>
            <p:nvPr/>
          </p:nvSpPr>
          <p:spPr>
            <a:xfrm>
              <a:off x="5454889" y="3735068"/>
              <a:ext cx="6614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160834" y="3192946"/>
              <a:ext cx="995450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19543" y="3174997"/>
              <a:ext cx="115821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N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r>
                <a:rPr lang="zh-CN" altLang="en-US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＋</a:t>
              </a: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265099" y="3183930"/>
              <a:ext cx="114645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2NH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945423" y="382019"/>
            <a:ext cx="7494718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以合成氨反应为例，认识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催化过程</a:t>
            </a:r>
          </a:p>
        </p:txBody>
      </p:sp>
    </p:spTree>
    <p:extLst>
      <p:ext uri="{BB962C8B-B14F-4D97-AF65-F5344CB8AC3E}">
        <p14:creationId xmlns:p14="http://schemas.microsoft.com/office/powerpoint/2010/main" val="2089911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 txBox="1"/>
          <p:nvPr/>
        </p:nvSpPr>
        <p:spPr>
          <a:xfrm>
            <a:off x="0" y="47863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114300" y="49006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26820" y="2691700"/>
            <a:ext cx="2010431" cy="90794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Ammonia 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氨</a:t>
            </a:r>
            <a:endParaRPr lang="en-US" altLang="zh-CN" dirty="0">
              <a:solidFill>
                <a:srgbClr val="080808"/>
              </a:solidFill>
              <a:latin typeface="黑体" panose="02010609060101010101" pitchFamily="49" charset="-122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Catalyst  </a:t>
            </a:r>
            <a:r>
              <a:rPr lang="zh-CN" altLang="en-US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50" y="2326921"/>
            <a:ext cx="3492200" cy="196598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677385" y="1557531"/>
            <a:ext cx="3791433" cy="743219"/>
            <a:chOff x="4119543" y="3174997"/>
            <a:chExt cx="3292008" cy="990958"/>
          </a:xfrm>
        </p:grpSpPr>
        <p:grpSp>
          <p:nvGrpSpPr>
            <p:cNvPr id="19" name="组合 18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24" name="直接连接符 23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7" name="直接连接符 26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20" name="矩形 19"/>
            <p:cNvSpPr/>
            <p:nvPr/>
          </p:nvSpPr>
          <p:spPr>
            <a:xfrm>
              <a:off x="5454889" y="3735068"/>
              <a:ext cx="6614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160834" y="3192946"/>
              <a:ext cx="995450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19543" y="3174997"/>
              <a:ext cx="115821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N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r>
                <a:rPr lang="zh-CN" altLang="en-US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＋</a:t>
              </a: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265099" y="3183930"/>
              <a:ext cx="114645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2NH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945423" y="382019"/>
            <a:ext cx="7494718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以合成氨反应为例，认识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催化过程</a:t>
            </a:r>
          </a:p>
        </p:txBody>
      </p:sp>
    </p:spTree>
    <p:extLst>
      <p:ext uri="{BB962C8B-B14F-4D97-AF65-F5344CB8AC3E}">
        <p14:creationId xmlns:p14="http://schemas.microsoft.com/office/powerpoint/2010/main" val="232606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2"/>
          <p:cNvSpPr txBox="1"/>
          <p:nvPr/>
        </p:nvSpPr>
        <p:spPr>
          <a:xfrm>
            <a:off x="114300" y="4900629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099" kern="1200" dirty="0">
              <a:solidFill>
                <a:srgbClr val="86837F">
                  <a:alpha val="80000"/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cs typeface="+mn-cs"/>
              <a:sym typeface="Hoefler Tex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5423" y="382019"/>
            <a:ext cx="7494718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以合成氨反应为例，认识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催化过程</a:t>
            </a:r>
          </a:p>
        </p:txBody>
      </p:sp>
      <p:sp>
        <p:nvSpPr>
          <p:cNvPr id="9" name="矩形 8"/>
          <p:cNvSpPr/>
          <p:nvPr/>
        </p:nvSpPr>
        <p:spPr>
          <a:xfrm>
            <a:off x="945424" y="2312512"/>
            <a:ext cx="74947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indent="-266700">
              <a:lnSpc>
                <a:spcPct val="150000"/>
              </a:lnSpc>
            </a:pPr>
            <a:r>
              <a:rPr lang="zh-CN" altLang="zh-CN" sz="2000" dirty="0" smtClean="0">
                <a:latin typeface="+mn-ea"/>
                <a:ea typeface="+mn-ea"/>
                <a:cs typeface="Times New Roman" panose="02020603050405020304" pitchFamily="18" charset="0"/>
              </a:rPr>
              <a:t>该</a:t>
            </a:r>
            <a:r>
              <a:rPr lang="zh-CN" altLang="zh-CN" sz="2000" dirty="0">
                <a:latin typeface="+mn-ea"/>
                <a:ea typeface="+mn-ea"/>
                <a:cs typeface="Times New Roman" panose="02020603050405020304" pitchFamily="18" charset="0"/>
              </a:rPr>
              <a:t>反应的微观</a:t>
            </a:r>
            <a:r>
              <a:rPr lang="zh-CN" altLang="zh-CN" sz="2000" dirty="0" smtClean="0">
                <a:latin typeface="+mn-ea"/>
                <a:ea typeface="+mn-ea"/>
                <a:cs typeface="Times New Roman" panose="02020603050405020304" pitchFamily="18" charset="0"/>
              </a:rPr>
              <a:t>历程</a:t>
            </a:r>
            <a:r>
              <a:rPr lang="zh-CN" altLang="en-US" sz="2000" dirty="0" smtClean="0">
                <a:latin typeface="+mn-ea"/>
                <a:ea typeface="+mn-ea"/>
                <a:cs typeface="Times New Roman" panose="02020603050405020304" pitchFamily="18" charset="0"/>
              </a:rPr>
              <a:t>也可以</a:t>
            </a:r>
            <a:r>
              <a:rPr lang="zh-CN" altLang="zh-CN" sz="2000" kern="100" dirty="0" smtClean="0">
                <a:latin typeface="+mn-ea"/>
                <a:ea typeface="+mn-ea"/>
                <a:cs typeface="Times New Roman" panose="02020603050405020304" pitchFamily="18" charset="0"/>
              </a:rPr>
              <a:t>示意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如下：</a:t>
            </a: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749591"/>
              </p:ext>
            </p:extLst>
          </p:nvPr>
        </p:nvGraphicFramePr>
        <p:xfrm>
          <a:off x="945423" y="3270237"/>
          <a:ext cx="6622305" cy="1311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4" imgW="4039560" imgH="798480" progId="ChemDraw.Document.6.0">
                  <p:embed/>
                </p:oleObj>
              </mc:Choice>
              <mc:Fallback>
                <p:oleObj r:id="rId4" imgW="4039560" imgH="798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23" y="3270237"/>
                        <a:ext cx="6622305" cy="1311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2677385" y="1557531"/>
            <a:ext cx="3791433" cy="743219"/>
            <a:chOff x="4119543" y="3174997"/>
            <a:chExt cx="3292008" cy="990958"/>
          </a:xfrm>
        </p:grpSpPr>
        <p:grpSp>
          <p:nvGrpSpPr>
            <p:cNvPr id="14" name="组合 13"/>
            <p:cNvGrpSpPr/>
            <p:nvPr/>
          </p:nvGrpSpPr>
          <p:grpSpPr>
            <a:xfrm>
              <a:off x="5229640" y="3503684"/>
              <a:ext cx="974143" cy="341668"/>
              <a:chOff x="17586858" y="6016509"/>
              <a:chExt cx="1384169" cy="515659"/>
            </a:xfrm>
          </p:grpSpPr>
          <p:cxnSp>
            <p:nvCxnSpPr>
              <p:cNvPr id="19" name="直接连接符 18"/>
              <p:cNvCxnSpPr/>
              <p:nvPr/>
            </p:nvCxnSpPr>
            <p:spPr>
              <a:xfrm flipV="1">
                <a:off x="17586858" y="6213320"/>
                <a:ext cx="1384169" cy="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18774217" y="6016509"/>
                <a:ext cx="196810" cy="196811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7586858" y="6347318"/>
                <a:ext cx="1384169" cy="2924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17608467" y="6350250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080808"/>
                </a:solidFill>
                <a:prstDash val="solid"/>
              </a:ln>
              <a:effectLst/>
            </p:spPr>
          </p:cxnSp>
        </p:grpSp>
        <p:sp>
          <p:nvSpPr>
            <p:cNvPr id="15" name="矩形 14"/>
            <p:cNvSpPr/>
            <p:nvPr/>
          </p:nvSpPr>
          <p:spPr>
            <a:xfrm>
              <a:off x="5454889" y="3735068"/>
              <a:ext cx="6614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催化剂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0834" y="3192946"/>
              <a:ext cx="995450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19125"/>
              <a:r>
                <a:rPr lang="zh-CN" altLang="en-US" sz="1500" kern="12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高温、高压</a:t>
              </a:r>
              <a:endParaRPr lang="zh-CN" altLang="en-US" sz="1500" i="1" dirty="0">
                <a:solidFill>
                  <a:srgbClr val="080808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Hoefler Text"/>
                <a:sym typeface="Hoefler Tex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19543" y="3174997"/>
              <a:ext cx="1158218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N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r>
                <a:rPr lang="zh-CN" altLang="en-US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＋</a:t>
              </a: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265099" y="3183930"/>
              <a:ext cx="114645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619125">
                <a:lnSpc>
                  <a:spcPct val="150000"/>
                </a:lnSpc>
              </a:pPr>
              <a:r>
                <a:rPr lang="en-US" altLang="zh-CN" sz="27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2NH</a:t>
              </a:r>
              <a:r>
                <a:rPr lang="en-US" altLang="zh-CN" sz="2700" baseline="-25000" dirty="0">
                  <a:solidFill>
                    <a:srgbClr val="080808"/>
                  </a:solidFill>
                  <a:latin typeface="黑体" panose="02010609060101010101" pitchFamily="49" charset="-122"/>
                  <a:sym typeface="Hoefler Text"/>
                </a:rPr>
                <a:t>3</a:t>
              </a:r>
              <a:endParaRPr lang="zh-CN" altLang="en-US" sz="2700" baseline="-250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183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7737" y="911715"/>
            <a:ext cx="82283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以废旧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铅蓄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电池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中的含铅废料和硫酸为原料。可以制备高纯氧化铅。从而实现铅的再生利用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在此过程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中，涉及如下反应：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其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中，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Fe</a:t>
            </a:r>
            <a:r>
              <a:rPr lang="en-US" altLang="zh-CN" sz="2000" kern="1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2+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是该反应的催化剂，推测其催化过程为：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37757" y="1807043"/>
            <a:ext cx="4288353" cy="524181"/>
            <a:chOff x="2374273" y="2192479"/>
            <a:chExt cx="4288353" cy="524181"/>
          </a:xfrm>
        </p:grpSpPr>
        <p:sp>
          <p:nvSpPr>
            <p:cNvPr id="6" name="矩形 5"/>
            <p:cNvSpPr/>
            <p:nvPr/>
          </p:nvSpPr>
          <p:spPr>
            <a:xfrm>
              <a:off x="2374273" y="2347328"/>
              <a:ext cx="42883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Pb</a:t>
              </a:r>
              <a:r>
                <a:rPr lang="pt-BR" altLang="zh-CN" kern="100" dirty="0">
                  <a:latin typeface="宋体" panose="02010600030101010101" pitchFamily="2" charset="-122"/>
                  <a:cs typeface="Times New Roman" panose="02020603050405020304" pitchFamily="18" charset="0"/>
                </a:rPr>
                <a:t> + </a:t>
              </a:r>
              <a:r>
                <a:rPr lang="pt-BR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PbO</a:t>
              </a:r>
              <a:r>
                <a:rPr lang="pt-BR" altLang="zh-CN" kern="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pt-BR" altLang="zh-CN" kern="100" dirty="0">
                  <a:latin typeface="宋体" panose="02010600030101010101" pitchFamily="2" charset="-122"/>
                  <a:cs typeface="Times New Roman" panose="02020603050405020304" pitchFamily="18" charset="0"/>
                </a:rPr>
                <a:t> + </a:t>
              </a:r>
              <a:r>
                <a:rPr lang="pt-BR" altLang="zh-CN" kern="1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2H</a:t>
              </a:r>
              <a:r>
                <a:rPr lang="pt-BR" altLang="zh-CN" kern="100" baseline="-25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pt-BR" altLang="zh-CN" kern="1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SO</a:t>
              </a:r>
              <a:r>
                <a:rPr lang="pt-BR" altLang="zh-CN" kern="100" baseline="-25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  <a:r>
                <a:rPr lang="pt-BR" altLang="zh-CN" kern="100" dirty="0" smtClean="0">
                  <a:latin typeface="宋体" panose="02010600030101010101" pitchFamily="2" charset="-122"/>
                  <a:cs typeface="Times New Roman" panose="02020603050405020304" pitchFamily="18" charset="0"/>
                </a:rPr>
                <a:t> =</a:t>
              </a:r>
              <a:r>
                <a:rPr lang="en-US" altLang="zh-CN" kern="100" dirty="0" smtClean="0">
                  <a:latin typeface="宋体" panose="02010600030101010101" pitchFamily="2" charset="-122"/>
                  <a:cs typeface="Times New Roman" panose="02020603050405020304" pitchFamily="18" charset="0"/>
                </a:rPr>
                <a:t>=</a:t>
              </a:r>
              <a:r>
                <a:rPr lang="pt-BR" altLang="zh-CN" kern="100" dirty="0" smtClean="0">
                  <a:latin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pt-BR" altLang="zh-CN" kern="1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2PbSO</a:t>
              </a:r>
              <a:r>
                <a:rPr lang="pt-BR" altLang="zh-CN" kern="100" baseline="-25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  <a:r>
                <a:rPr lang="pt-BR" altLang="zh-CN" kern="100" dirty="0">
                  <a:latin typeface="宋体" panose="02010600030101010101" pitchFamily="2" charset="-122"/>
                  <a:cs typeface="Times New Roman" panose="02020603050405020304" pitchFamily="18" charset="0"/>
                </a:rPr>
                <a:t>+ </a:t>
              </a:r>
              <a:r>
                <a:rPr lang="pt-BR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2H</a:t>
              </a:r>
              <a:r>
                <a:rPr lang="pt-BR" altLang="zh-CN" kern="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pt-BR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95420" y="2192479"/>
              <a:ext cx="569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Fe</a:t>
              </a:r>
              <a:r>
                <a:rPr lang="en-US" altLang="zh-CN" kern="100" baseline="30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kern="100" baseline="30000" dirty="0">
                  <a:latin typeface="宋体" panose="02010600030101010101" pitchFamily="2" charset="-122"/>
                  <a:ea typeface="宋体" panose="02010600030101010101" pitchFamily="2" charset="-122"/>
                </a:rPr>
                <a:t>+</a:t>
              </a:r>
              <a:endParaRPr lang="zh-CN" altLang="en-US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457803" y="3940644"/>
            <a:ext cx="8228394" cy="48186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请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设计实验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方案证实上述催化过程。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71797" y="2898315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2Fe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 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PbO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4H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−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＝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2Fe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PbSO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2H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zh-CN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2Fe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Pb + SO</a:t>
            </a:r>
            <a:r>
              <a:rPr lang="pt-B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== PbSO</a:t>
            </a:r>
            <a:r>
              <a:rPr lang="pt-B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+2Fe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endParaRPr lang="en-US" altLang="zh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7737" y="300047"/>
            <a:ext cx="8118460" cy="630942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通过实验，证明催化</a:t>
            </a:r>
            <a:r>
              <a:rPr lang="zh-CN" altLang="en-US" sz="2400" dirty="0">
                <a:solidFill>
                  <a:srgbClr val="080808"/>
                </a:solidFill>
                <a:latin typeface="黑体" panose="02010609060101010101" pitchFamily="49" charset="-122"/>
                <a:sym typeface="Hoefler Text"/>
              </a:rPr>
              <a:t>过程</a:t>
            </a:r>
          </a:p>
        </p:txBody>
      </p:sp>
    </p:spTree>
    <p:extLst>
      <p:ext uri="{BB962C8B-B14F-4D97-AF65-F5344CB8AC3E}">
        <p14:creationId xmlns:p14="http://schemas.microsoft.com/office/powerpoint/2010/main" val="14555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8270" y="1949160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适量</a:t>
            </a:r>
            <a:endParaRPr lang="en-US" altLang="zh-CN" kern="1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SO</a:t>
            </a:r>
            <a:r>
              <a:rPr lang="en-US" altLang="zh-CN" kern="100" baseline="-25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溶液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498750" y="2641658"/>
            <a:ext cx="1017782" cy="3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745648" y="1949159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几滴</a:t>
            </a:r>
            <a:endParaRPr lang="en-US" altLang="zh-CN" kern="1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KSCN</a:t>
            </a:r>
            <a:r>
              <a:rPr lang="zh-CN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溶液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7062" t="5754" r="12647" b="11724"/>
          <a:stretch/>
        </p:blipFill>
        <p:spPr>
          <a:xfrm>
            <a:off x="1609529" y="1949160"/>
            <a:ext cx="858741" cy="1439187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flipV="1">
            <a:off x="3867699" y="2641658"/>
            <a:ext cx="1017782" cy="3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983" y="1949159"/>
            <a:ext cx="411329" cy="113295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451817" y="308211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溶液几乎无色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587814" y="2641658"/>
            <a:ext cx="1017782" cy="3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465763" y="225429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少量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PbO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 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6440963" y="308211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溶液</a:t>
            </a:r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变红</a:t>
            </a:r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330" y="1881418"/>
            <a:ext cx="545918" cy="125635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605359" y="873569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2Fe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 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PbO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4H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−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＝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2Fe</a:t>
            </a:r>
            <a:r>
              <a:rPr lang="pt-BR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pt-BR" altLang="zh-CN" kern="100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PbSO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pt-BR" altLang="zh-CN" kern="1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2H</a:t>
            </a:r>
            <a:r>
              <a:rPr lang="pt-BR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pt-BR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zh-CN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2Fe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Pb + SO</a:t>
            </a:r>
            <a:r>
              <a:rPr lang="pt-B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== PbSO</a:t>
            </a:r>
            <a:r>
              <a:rPr lang="pt-B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+2Fe</a:t>
            </a:r>
            <a:r>
              <a:rPr lang="pt-B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endParaRPr lang="en-US" altLang="zh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2962" y="235052"/>
            <a:ext cx="8228394" cy="55399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实验的思路</a:t>
            </a: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证明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以下两个反应发生。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301752" y="387685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过量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</a:rPr>
              <a:t>Pb</a:t>
            </a:r>
            <a:endParaRPr lang="zh-CN" altLang="en-US" dirty="0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2214684" y="4246190"/>
            <a:ext cx="1017782" cy="3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319" y="3540608"/>
            <a:ext cx="411329" cy="113295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959151" y="47241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红色褪去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502" y="3491991"/>
            <a:ext cx="545918" cy="125635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347683" y="47241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红色溶液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913530" y="225429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/>
              <a:t>①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950304" y="406152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/>
              <a:t>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32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9" grpId="0"/>
      <p:bldP spid="21" grpId="0"/>
      <p:bldP spid="23" grpId="0"/>
      <p:bldP spid="28" grpId="0"/>
      <p:bldP spid="31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2814" y="816434"/>
            <a:ext cx="8072581" cy="240065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                研究</a:t>
            </a:r>
            <a:r>
              <a:rPr lang="zh-CN" altLang="en-US" sz="2000" dirty="0"/>
              <a:t>发现，大多数化学反应并不是经过简单</a:t>
            </a:r>
            <a:r>
              <a:rPr lang="zh-CN" altLang="en-US" sz="2000" dirty="0" smtClean="0"/>
              <a:t>碰撞就</a:t>
            </a:r>
            <a:r>
              <a:rPr lang="zh-CN" altLang="en-US" sz="2000" dirty="0"/>
              <a:t>能完成的。而往往经过多个反应步骤才能实现。例如</a:t>
            </a:r>
            <a:r>
              <a:rPr lang="zh-CN" altLang="en-US" sz="2000" dirty="0" smtClean="0"/>
              <a:t>， </a:t>
            </a:r>
            <a:r>
              <a:rPr lang="en-US" altLang="zh-CN" sz="2000" dirty="0" smtClean="0"/>
              <a:t>2HI = H</a:t>
            </a:r>
            <a:r>
              <a:rPr lang="en-US" altLang="zh-CN" sz="2000" baseline="-25000" dirty="0" smtClean="0"/>
              <a:t>2</a:t>
            </a:r>
            <a:r>
              <a:rPr lang="en-US" altLang="zh-CN" sz="2000" dirty="0" smtClean="0"/>
              <a:t> +I</a:t>
            </a:r>
            <a:r>
              <a:rPr lang="en-US" altLang="zh-CN" sz="2000" baseline="-25000" dirty="0" smtClean="0"/>
              <a:t>2 </a:t>
            </a:r>
            <a:r>
              <a:rPr lang="zh-CN" altLang="en-US" sz="2000" dirty="0" smtClean="0"/>
              <a:t>实际上</a:t>
            </a:r>
            <a:r>
              <a:rPr lang="zh-CN" altLang="en-US" sz="2000" dirty="0"/>
              <a:t>是经过了下列两步反应完成</a:t>
            </a:r>
            <a:r>
              <a:rPr lang="zh-CN" altLang="en-US" sz="2000" dirty="0" smtClean="0"/>
              <a:t>的：</a:t>
            </a:r>
            <a:endParaRPr lang="en-US" altLang="zh-CN" sz="2000" dirty="0" smtClean="0"/>
          </a:p>
          <a:p>
            <a:pPr algn="ctr">
              <a:lnSpc>
                <a:spcPct val="150000"/>
              </a:lnSpc>
            </a:pPr>
            <a:r>
              <a:rPr lang="en-US" altLang="zh-CN" sz="2000" dirty="0" smtClean="0"/>
              <a:t>       </a:t>
            </a:r>
            <a:r>
              <a:rPr lang="en-US" altLang="zh-CN" sz="2000" dirty="0"/>
              <a:t>2HI  </a:t>
            </a:r>
            <a:r>
              <a:rPr lang="en-US" altLang="zh-CN" sz="2000" dirty="0" smtClean="0"/>
              <a:t>→ H</a:t>
            </a:r>
            <a:r>
              <a:rPr lang="en-US" altLang="zh-CN" sz="2000" baseline="-25000" dirty="0"/>
              <a:t>2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+ 2I·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                                                2I</a:t>
            </a:r>
            <a:r>
              <a:rPr lang="en-US" altLang="zh-CN" sz="2000" dirty="0"/>
              <a:t>· </a:t>
            </a:r>
            <a:r>
              <a:rPr lang="en-US" altLang="zh-CN" sz="2000" dirty="0" smtClean="0"/>
              <a:t>→ I</a:t>
            </a:r>
            <a:r>
              <a:rPr lang="en-US" altLang="zh-CN" sz="2000" baseline="-25000" dirty="0"/>
              <a:t>2</a:t>
            </a:r>
            <a:endParaRPr lang="zh-CN" altLang="en-US" sz="2000" baseline="-25000" dirty="0"/>
          </a:p>
        </p:txBody>
      </p:sp>
      <p:sp>
        <p:nvSpPr>
          <p:cNvPr id="4" name="文本框 3"/>
          <p:cNvSpPr txBox="1"/>
          <p:nvPr/>
        </p:nvSpPr>
        <p:spPr>
          <a:xfrm>
            <a:off x="5981698" y="2461797"/>
            <a:ext cx="1832265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基元反应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19200" y="3691465"/>
            <a:ext cx="7416195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基元反应反映了真实的反应历程（又称反应机理）</a:t>
            </a:r>
            <a:endParaRPr lang="zh-CN" altLang="en-US" sz="2400" dirty="0"/>
          </a:p>
        </p:txBody>
      </p:sp>
      <p:sp>
        <p:nvSpPr>
          <p:cNvPr id="10" name="下箭头 9"/>
          <p:cNvSpPr/>
          <p:nvPr/>
        </p:nvSpPr>
        <p:spPr>
          <a:xfrm>
            <a:off x="6773139" y="3109906"/>
            <a:ext cx="249382" cy="489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11901" y="705520"/>
            <a:ext cx="86433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/>
              <a:t>[</a:t>
            </a:r>
            <a:r>
              <a:rPr lang="zh-CN" altLang="en-US" b="1" dirty="0"/>
              <a:t>资料</a:t>
            </a:r>
            <a:r>
              <a:rPr lang="en-US" altLang="zh-CN" b="1" dirty="0"/>
              <a:t>]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398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="" xmlns:a16="http://schemas.microsoft.com/office/drawing/2014/main" id="{AE732692-2329-46DC-8E91-313E86D3334C}"/>
              </a:ext>
            </a:extLst>
          </p:cNvPr>
          <p:cNvSpPr/>
          <p:nvPr/>
        </p:nvSpPr>
        <p:spPr>
          <a:xfrm>
            <a:off x="711508" y="1547856"/>
            <a:ext cx="1728868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单位体积内反应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物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总数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A12C125C-12CF-407C-B186-211E072EF80E}"/>
              </a:ext>
            </a:extLst>
          </p:cNvPr>
          <p:cNvSpPr txBox="1"/>
          <p:nvPr/>
        </p:nvSpPr>
        <p:spPr>
          <a:xfrm>
            <a:off x="2567036" y="1704272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×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="" xmlns:a16="http://schemas.microsoft.com/office/drawing/2014/main" id="{91D7741D-B453-4624-B88A-9D125CF23E4A}"/>
              </a:ext>
            </a:extLst>
          </p:cNvPr>
          <p:cNvSpPr/>
          <p:nvPr/>
        </p:nvSpPr>
        <p:spPr>
          <a:xfrm>
            <a:off x="3023386" y="1530672"/>
            <a:ext cx="1816096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反应物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中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的百分数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991C006-9C4F-4E6F-BD65-D1568341D788}"/>
              </a:ext>
            </a:extLst>
          </p:cNvPr>
          <p:cNvSpPr txBox="1"/>
          <p:nvPr/>
        </p:nvSpPr>
        <p:spPr>
          <a:xfrm>
            <a:off x="5027887" y="1719107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＝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="" xmlns:a16="http://schemas.microsoft.com/office/drawing/2014/main" id="{34F58B43-A0CE-4E8B-936F-BAC794D25CB6}"/>
              </a:ext>
            </a:extLst>
          </p:cNvPr>
          <p:cNvSpPr/>
          <p:nvPr/>
        </p:nvSpPr>
        <p:spPr>
          <a:xfrm>
            <a:off x="5543351" y="1530672"/>
            <a:ext cx="175879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7" name="矩形: 圆角 7">
            <a:extLst>
              <a:ext uri="{FF2B5EF4-FFF2-40B4-BE49-F238E27FC236}">
                <a16:creationId xmlns="" xmlns:a16="http://schemas.microsoft.com/office/drawing/2014/main" id="{912CCECE-685B-4899-98E0-420DCC676449}"/>
              </a:ext>
            </a:extLst>
          </p:cNvPr>
          <p:cNvSpPr/>
          <p:nvPr/>
        </p:nvSpPr>
        <p:spPr>
          <a:xfrm>
            <a:off x="3496468" y="2855819"/>
            <a:ext cx="122586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有效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碰撞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几率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="" xmlns:a16="http://schemas.microsoft.com/office/drawing/2014/main" id="{097909BA-E1AC-49D0-97A2-E30DFB8EF635}"/>
              </a:ext>
            </a:extLst>
          </p:cNvPr>
          <p:cNvCxnSpPr>
            <a:cxnSpLocks/>
          </p:cNvCxnSpPr>
          <p:nvPr/>
        </p:nvCxnSpPr>
        <p:spPr>
          <a:xfrm flipV="1">
            <a:off x="4790560" y="1704272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="" xmlns:a16="http://schemas.microsoft.com/office/drawing/2014/main" id="{AA4699C2-6932-4C6E-8932-FEF379968D76}"/>
              </a:ext>
            </a:extLst>
          </p:cNvPr>
          <p:cNvCxnSpPr>
            <a:cxnSpLocks/>
          </p:cNvCxnSpPr>
          <p:nvPr/>
        </p:nvCxnSpPr>
        <p:spPr>
          <a:xfrm flipV="1">
            <a:off x="7299565" y="1743141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="" xmlns:a16="http://schemas.microsoft.com/office/drawing/2014/main" id="{FCF04B85-8CCE-41A5-A47D-EA54DCF72B1B}"/>
              </a:ext>
            </a:extLst>
          </p:cNvPr>
          <p:cNvCxnSpPr>
            <a:cxnSpLocks/>
          </p:cNvCxnSpPr>
          <p:nvPr/>
        </p:nvCxnSpPr>
        <p:spPr>
          <a:xfrm flipV="1">
            <a:off x="4732745" y="3070925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3">
            <a:extLst>
              <a:ext uri="{FF2B5EF4-FFF2-40B4-BE49-F238E27FC236}">
                <a16:creationId xmlns="" xmlns:a16="http://schemas.microsoft.com/office/drawing/2014/main" id="{AB7AB124-E5B6-43E1-B16D-2BE4E47D42DA}"/>
              </a:ext>
            </a:extLst>
          </p:cNvPr>
          <p:cNvSpPr/>
          <p:nvPr/>
        </p:nvSpPr>
        <p:spPr>
          <a:xfrm>
            <a:off x="6285606" y="2949966"/>
            <a:ext cx="1379675" cy="430213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碰撞频率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926D4955-714A-449B-A3BB-04F9AE62803D}"/>
              </a:ext>
            </a:extLst>
          </p:cNvPr>
          <p:cNvCxnSpPr>
            <a:cxnSpLocks/>
          </p:cNvCxnSpPr>
          <p:nvPr/>
        </p:nvCxnSpPr>
        <p:spPr>
          <a:xfrm flipV="1">
            <a:off x="7625525" y="281815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F30E1647-199F-49B5-A401-49D576AF2F1C}"/>
              </a:ext>
            </a:extLst>
          </p:cNvPr>
          <p:cNvGrpSpPr/>
          <p:nvPr/>
        </p:nvGrpSpPr>
        <p:grpSpPr>
          <a:xfrm>
            <a:off x="5104031" y="2151193"/>
            <a:ext cx="878639" cy="1048705"/>
            <a:chOff x="7525880" y="3267830"/>
            <a:chExt cx="1685792" cy="1048705"/>
          </a:xfrm>
          <a:solidFill>
            <a:srgbClr val="FF0000"/>
          </a:solidFill>
        </p:grpSpPr>
        <p:sp>
          <p:nvSpPr>
            <p:cNvPr id="14" name="下箭头 18">
              <a:extLst>
                <a:ext uri="{FF2B5EF4-FFF2-40B4-BE49-F238E27FC236}">
                  <a16:creationId xmlns="" xmlns:a16="http://schemas.microsoft.com/office/drawing/2014/main" id="{06CE4D73-2939-4EA0-8400-A7F4117A6526}"/>
                </a:ext>
              </a:extLst>
            </p:cNvPr>
            <p:cNvSpPr/>
            <p:nvPr/>
          </p:nvSpPr>
          <p:spPr>
            <a:xfrm rot="3475918">
              <a:off x="7932048" y="3415064"/>
              <a:ext cx="460991" cy="1273327"/>
            </a:xfrm>
            <a:prstGeom prst="downArrow">
              <a:avLst>
                <a:gd name="adj1" fmla="val 53129"/>
                <a:gd name="adj2" fmla="val 49997"/>
              </a:avLst>
            </a:prstGeom>
            <a:grpFill/>
            <a:ln w="9525">
              <a:solidFill>
                <a:srgbClr val="FF9900"/>
              </a:solidFill>
            </a:ln>
          </p:spPr>
          <p:txBody>
            <a:bodyPr anchor="ctr"/>
            <a:lstStyle/>
            <a:p>
              <a:pPr algn="ctr" eaLnBrk="1" hangingPunct="1"/>
              <a:endPara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左中括号 14">
              <a:extLst>
                <a:ext uri="{FF2B5EF4-FFF2-40B4-BE49-F238E27FC236}">
                  <a16:creationId xmlns="" xmlns:a16="http://schemas.microsoft.com/office/drawing/2014/main" id="{8011787D-86D8-4512-A69D-5535A8485FEC}"/>
                </a:ext>
              </a:extLst>
            </p:cNvPr>
            <p:cNvSpPr/>
            <p:nvPr/>
          </p:nvSpPr>
          <p:spPr>
            <a:xfrm rot="19743870">
              <a:off x="8886484" y="3267830"/>
              <a:ext cx="325188" cy="1048705"/>
            </a:xfrm>
            <a:prstGeom prst="leftBracket">
              <a:avLst/>
            </a:prstGeom>
            <a:grpFill/>
            <a:ln w="76200" cap="flat">
              <a:solidFill>
                <a:srgbClr val="FF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</a:endParaRPr>
            </a:p>
          </p:txBody>
        </p:sp>
      </p:grpSp>
      <p:sp>
        <p:nvSpPr>
          <p:cNvPr id="16" name="下箭头 15">
            <a:extLst>
              <a:ext uri="{FF2B5EF4-FFF2-40B4-BE49-F238E27FC236}">
                <a16:creationId xmlns="" xmlns:a16="http://schemas.microsoft.com/office/drawing/2014/main" id="{1EB2003C-C25A-4758-BD8E-B8A6B5D153AC}"/>
              </a:ext>
            </a:extLst>
          </p:cNvPr>
          <p:cNvSpPr/>
          <p:nvPr/>
        </p:nvSpPr>
        <p:spPr>
          <a:xfrm rot="5400000">
            <a:off x="2878618" y="3029214"/>
            <a:ext cx="460991" cy="427937"/>
          </a:xfrm>
          <a:prstGeom prst="downArrow">
            <a:avLst>
              <a:gd name="adj1" fmla="val 53129"/>
              <a:gd name="adj2" fmla="val 49997"/>
            </a:avLst>
          </a:prstGeom>
          <a:solidFill>
            <a:srgbClr val="FF0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7" name="矩形: 圆角 20">
            <a:extLst>
              <a:ext uri="{FF2B5EF4-FFF2-40B4-BE49-F238E27FC236}">
                <a16:creationId xmlns="" xmlns:a16="http://schemas.microsoft.com/office/drawing/2014/main" id="{4454C0DD-FEE3-4BC6-B643-29DC28FFDFE4}"/>
              </a:ext>
            </a:extLst>
          </p:cNvPr>
          <p:cNvSpPr/>
          <p:nvPr/>
        </p:nvSpPr>
        <p:spPr>
          <a:xfrm>
            <a:off x="1122493" y="2855819"/>
            <a:ext cx="1408573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化学反应速率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63E06FB3-04BA-4323-B1B0-0D1EA7305093}"/>
              </a:ext>
            </a:extLst>
          </p:cNvPr>
          <p:cNvCxnSpPr>
            <a:cxnSpLocks/>
          </p:cNvCxnSpPr>
          <p:nvPr/>
        </p:nvCxnSpPr>
        <p:spPr>
          <a:xfrm flipV="1">
            <a:off x="2407435" y="302442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48B1437E-3D30-427D-A0B5-36F1D9216748}"/>
              </a:ext>
            </a:extLst>
          </p:cNvPr>
          <p:cNvSpPr txBox="1"/>
          <p:nvPr/>
        </p:nvSpPr>
        <p:spPr>
          <a:xfrm>
            <a:off x="711508" y="481568"/>
            <a:ext cx="7665343" cy="471924"/>
          </a:xfrm>
          <a:prstGeom prst="rect">
            <a:avLst/>
          </a:prstGeom>
          <a:solidFill>
            <a:srgbClr val="CCECF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用碰撞理论解释催化剂对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化学反应速率的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影响：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1480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C695E81B-0198-46FF-882B-BA61208E5DF9}"/>
              </a:ext>
            </a:extLst>
          </p:cNvPr>
          <p:cNvSpPr txBox="1"/>
          <p:nvPr/>
        </p:nvSpPr>
        <p:spPr>
          <a:xfrm>
            <a:off x="419669" y="190517"/>
            <a:ext cx="2097230" cy="4719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oefler Text"/>
              </a:rPr>
              <a:t>归纳总结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Hoefler Text"/>
              <a:sym typeface="Hoefler Text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CFE09DFE-E7A7-4648-B44E-C5AD42857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943183"/>
              </p:ext>
            </p:extLst>
          </p:nvPr>
        </p:nvGraphicFramePr>
        <p:xfrm>
          <a:off x="245061" y="1568387"/>
          <a:ext cx="8772525" cy="3172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367">
                  <a:extLst>
                    <a:ext uri="{9D8B030D-6E8A-4147-A177-3AD203B41FA5}">
                      <a16:colId xmlns="" xmlns:a16="http://schemas.microsoft.com/office/drawing/2014/main" val="1809511758"/>
                    </a:ext>
                  </a:extLst>
                </a:gridCol>
                <a:gridCol w="1632551">
                  <a:extLst>
                    <a:ext uri="{9D8B030D-6E8A-4147-A177-3AD203B41FA5}">
                      <a16:colId xmlns="" xmlns:a16="http://schemas.microsoft.com/office/drawing/2014/main" val="905185377"/>
                    </a:ext>
                  </a:extLst>
                </a:gridCol>
                <a:gridCol w="1371471">
                  <a:extLst>
                    <a:ext uri="{9D8B030D-6E8A-4147-A177-3AD203B41FA5}">
                      <a16:colId xmlns="" xmlns:a16="http://schemas.microsoft.com/office/drawing/2014/main" val="4269384505"/>
                    </a:ext>
                  </a:extLst>
                </a:gridCol>
                <a:gridCol w="1675155">
                  <a:extLst>
                    <a:ext uri="{9D8B030D-6E8A-4147-A177-3AD203B41FA5}">
                      <a16:colId xmlns="" xmlns:a16="http://schemas.microsoft.com/office/drawing/2014/main" val="693696850"/>
                    </a:ext>
                  </a:extLst>
                </a:gridCol>
                <a:gridCol w="1332287">
                  <a:extLst>
                    <a:ext uri="{9D8B030D-6E8A-4147-A177-3AD203B41FA5}">
                      <a16:colId xmlns="" xmlns:a16="http://schemas.microsoft.com/office/drawing/2014/main" val="772094725"/>
                    </a:ext>
                  </a:extLst>
                </a:gridCol>
                <a:gridCol w="1312694">
                  <a:extLst>
                    <a:ext uri="{9D8B030D-6E8A-4147-A177-3AD203B41FA5}">
                      <a16:colId xmlns="" xmlns:a16="http://schemas.microsoft.com/office/drawing/2014/main" val="100716821"/>
                    </a:ext>
                  </a:extLst>
                </a:gridCol>
              </a:tblGrid>
              <a:tr h="885037"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effectLst/>
                        </a:rPr>
                        <a:t>单位体积内分子总数</a:t>
                      </a:r>
                      <a:endParaRPr lang="zh-CN" altLang="en-US" sz="2000" dirty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effectLst/>
                        </a:rPr>
                        <a:t>活化分子百分数</a:t>
                      </a:r>
                      <a:endParaRPr lang="zh-CN" altLang="en-US" sz="2000" dirty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单位体积内活化分子数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有效碰撞几率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化学反应速率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64477115"/>
                  </a:ext>
                </a:extLst>
              </a:tr>
              <a:tr h="587393"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温度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92369018"/>
                  </a:ext>
                </a:extLst>
              </a:tr>
              <a:tr h="587393"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浓度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011744"/>
                  </a:ext>
                </a:extLst>
              </a:tr>
              <a:tr h="556164"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u="none" strike="noStrike" cap="none" spc="0" baseline="0" dirty="0">
                          <a:effectLst/>
                          <a:uFillTx/>
                          <a:sym typeface="Palatino"/>
                        </a:rPr>
                        <a:t> 气体压强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700" b="0" i="0" u="none" strike="noStrike" cap="none" spc="0" baseline="0" dirty="0">
                        <a:solidFill>
                          <a:srgbClr val="FFFFFF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79588021"/>
                  </a:ext>
                </a:extLst>
              </a:tr>
              <a:tr h="556164"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 i="0" u="none" strike="noStrike" cap="none" spc="0" baseline="0" dirty="0" smtClean="0">
                          <a:solidFill>
                            <a:schemeClr val="tx1"/>
                          </a:solidFill>
                          <a:effectLst/>
                          <a:uFillTx/>
                          <a:latin typeface="黑体" pitchFamily="49" charset="-122"/>
                          <a:ea typeface="+mn-ea"/>
                          <a:cs typeface="+mn-cs"/>
                          <a:sym typeface="Palatino"/>
                        </a:rPr>
                        <a:t>催化剂</a:t>
                      </a: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黑体" pitchFamily="49" charset="-122"/>
                        <a:ea typeface="+mn-ea"/>
                        <a:cs typeface="+mn-cs"/>
                        <a:sym typeface="Palatino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4822FAAD-49C6-4C7C-B853-B45BC4299ED4}"/>
              </a:ext>
            </a:extLst>
          </p:cNvPr>
          <p:cNvSpPr txBox="1"/>
          <p:nvPr/>
        </p:nvSpPr>
        <p:spPr>
          <a:xfrm>
            <a:off x="189233" y="875475"/>
            <a:ext cx="8313683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用碰撞理论解释影响</a:t>
            </a:r>
            <a:r>
              <a:rPr lang="zh-CN" altLang="en-US" sz="24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化学反应速率的因素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="" xmlns:a16="http://schemas.microsoft.com/office/drawing/2014/main" id="{A1DD2FB1-8217-46A8-9E69-5D503F9331FC}"/>
              </a:ext>
            </a:extLst>
          </p:cNvPr>
          <p:cNvCxnSpPr>
            <a:cxnSpLocks/>
          </p:cNvCxnSpPr>
          <p:nvPr/>
        </p:nvCxnSpPr>
        <p:spPr>
          <a:xfrm flipV="1">
            <a:off x="4136442" y="2534309"/>
            <a:ext cx="199694" cy="38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EDAF6504-195E-4261-A7F0-A10A1C1C3460}"/>
              </a:ext>
            </a:extLst>
          </p:cNvPr>
          <p:cNvCxnSpPr>
            <a:cxnSpLocks/>
          </p:cNvCxnSpPr>
          <p:nvPr/>
        </p:nvCxnSpPr>
        <p:spPr>
          <a:xfrm flipV="1">
            <a:off x="2267214" y="3127627"/>
            <a:ext cx="199694" cy="38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="" xmlns:a16="http://schemas.microsoft.com/office/drawing/2014/main" id="{5AC3B9EB-9374-41E2-9AC4-0DFA8F2F0964}"/>
              </a:ext>
            </a:extLst>
          </p:cNvPr>
          <p:cNvCxnSpPr>
            <a:cxnSpLocks/>
          </p:cNvCxnSpPr>
          <p:nvPr/>
        </p:nvCxnSpPr>
        <p:spPr>
          <a:xfrm flipV="1">
            <a:off x="2214259" y="3707050"/>
            <a:ext cx="199694" cy="38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91A9EE2C-72DF-4EF7-84CD-5187F7EFF1A2}"/>
              </a:ext>
            </a:extLst>
          </p:cNvPr>
          <p:cNvCxnSpPr/>
          <p:nvPr/>
        </p:nvCxnSpPr>
        <p:spPr>
          <a:xfrm>
            <a:off x="2214259" y="2717933"/>
            <a:ext cx="5378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98B0CE11-EA04-4865-A9FA-C21C878EBAEF}"/>
              </a:ext>
            </a:extLst>
          </p:cNvPr>
          <p:cNvCxnSpPr/>
          <p:nvPr/>
        </p:nvCxnSpPr>
        <p:spPr>
          <a:xfrm>
            <a:off x="3921253" y="3339256"/>
            <a:ext cx="5378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直接连接符 21">
            <a:extLst>
              <a:ext uri="{FF2B5EF4-FFF2-40B4-BE49-F238E27FC236}">
                <a16:creationId xmlns="" xmlns:a16="http://schemas.microsoft.com/office/drawing/2014/main" id="{89F3844A-B920-49AA-B568-9BA03863F5A3}"/>
              </a:ext>
            </a:extLst>
          </p:cNvPr>
          <p:cNvCxnSpPr/>
          <p:nvPr/>
        </p:nvCxnSpPr>
        <p:spPr>
          <a:xfrm>
            <a:off x="3921253" y="3925410"/>
            <a:ext cx="5378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A1DD2FB1-8217-46A8-9E69-5D503F9331FC}"/>
              </a:ext>
            </a:extLst>
          </p:cNvPr>
          <p:cNvCxnSpPr>
            <a:cxnSpLocks/>
          </p:cNvCxnSpPr>
          <p:nvPr/>
        </p:nvCxnSpPr>
        <p:spPr>
          <a:xfrm flipV="1">
            <a:off x="5384168" y="2955240"/>
            <a:ext cx="356699" cy="7518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="" xmlns:a16="http://schemas.microsoft.com/office/drawing/2014/main" id="{A1DD2FB1-8217-46A8-9E69-5D503F9331FC}"/>
              </a:ext>
            </a:extLst>
          </p:cNvPr>
          <p:cNvCxnSpPr>
            <a:cxnSpLocks/>
          </p:cNvCxnSpPr>
          <p:nvPr/>
        </p:nvCxnSpPr>
        <p:spPr>
          <a:xfrm flipV="1">
            <a:off x="6969122" y="2963351"/>
            <a:ext cx="356699" cy="7518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="" xmlns:a16="http://schemas.microsoft.com/office/drawing/2014/main" id="{A1DD2FB1-8217-46A8-9E69-5D503F9331FC}"/>
              </a:ext>
            </a:extLst>
          </p:cNvPr>
          <p:cNvCxnSpPr>
            <a:cxnSpLocks/>
          </p:cNvCxnSpPr>
          <p:nvPr/>
        </p:nvCxnSpPr>
        <p:spPr>
          <a:xfrm flipV="1">
            <a:off x="8252716" y="2912225"/>
            <a:ext cx="356699" cy="7518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91A9EE2C-72DF-4EF7-84CD-5187F7EFF1A2}"/>
              </a:ext>
            </a:extLst>
          </p:cNvPr>
          <p:cNvCxnSpPr/>
          <p:nvPr/>
        </p:nvCxnSpPr>
        <p:spPr>
          <a:xfrm>
            <a:off x="2214259" y="4480058"/>
            <a:ext cx="5378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直接箭头连接符 24">
            <a:extLst>
              <a:ext uri="{FF2B5EF4-FFF2-40B4-BE49-F238E27FC236}">
                <a16:creationId xmlns="" xmlns:a16="http://schemas.microsoft.com/office/drawing/2014/main" id="{5AC3B9EB-9374-41E2-9AC4-0DFA8F2F0964}"/>
              </a:ext>
            </a:extLst>
          </p:cNvPr>
          <p:cNvCxnSpPr>
            <a:cxnSpLocks/>
          </p:cNvCxnSpPr>
          <p:nvPr/>
        </p:nvCxnSpPr>
        <p:spPr>
          <a:xfrm flipV="1">
            <a:off x="4036595" y="4288050"/>
            <a:ext cx="199694" cy="38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9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0765" y="324957"/>
            <a:ext cx="8072581" cy="49911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基元反应发生的先决条件就是，反应物的分子必须相互接触发生</a:t>
            </a:r>
            <a:r>
              <a:rPr lang="zh-CN" altLang="en-US" sz="2000" dirty="0" smtClean="0">
                <a:solidFill>
                  <a:srgbClr val="FF0000"/>
                </a:solidFill>
              </a:rPr>
              <a:t>碰撞</a:t>
            </a:r>
            <a:r>
              <a:rPr lang="zh-CN" altLang="en-US" sz="2000" dirty="0" smtClean="0"/>
              <a:t>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550765" y="1521171"/>
            <a:ext cx="8072581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                 以</a:t>
            </a:r>
            <a:r>
              <a:rPr lang="zh-CN" altLang="en-US" sz="2000" dirty="0"/>
              <a:t>气体的反应为</a:t>
            </a:r>
            <a:r>
              <a:rPr lang="zh-CN" altLang="en-US" sz="2000" dirty="0" smtClean="0"/>
              <a:t>例，任何</a:t>
            </a:r>
            <a:r>
              <a:rPr lang="zh-CN" altLang="en-US" sz="2000" dirty="0"/>
              <a:t>气体中分子间的碰撞次数都是非常巨大</a:t>
            </a:r>
            <a:r>
              <a:rPr lang="zh-CN" altLang="en-US" sz="2000" dirty="0" smtClean="0"/>
              <a:t>的，当</a:t>
            </a:r>
            <a:r>
              <a:rPr lang="zh-CN" altLang="en-US" sz="2000" dirty="0"/>
              <a:t>气体的浓度</a:t>
            </a:r>
            <a:r>
              <a:rPr lang="zh-CN" altLang="en-US" sz="2000" dirty="0" smtClean="0"/>
              <a:t>为</a:t>
            </a:r>
            <a:r>
              <a:rPr lang="en-US" altLang="zh-CN" sz="2000" dirty="0" smtClean="0"/>
              <a:t>1mol/L</a:t>
            </a:r>
            <a:r>
              <a:rPr lang="zh-CN" altLang="en-US" sz="2000" dirty="0" smtClean="0"/>
              <a:t>，如果反应物分子间的</a:t>
            </a:r>
            <a:r>
              <a:rPr lang="zh-CN" altLang="en-US" sz="2000" dirty="0"/>
              <a:t>任何一次碰撞都能发生反应</a:t>
            </a:r>
            <a:r>
              <a:rPr lang="zh-CN" altLang="en-US" sz="2000" dirty="0" smtClean="0"/>
              <a:t>的话，反应</a:t>
            </a:r>
            <a:r>
              <a:rPr lang="zh-CN" altLang="en-US" sz="2000" dirty="0"/>
              <a:t>只需</a:t>
            </a:r>
            <a:r>
              <a:rPr lang="zh-CN" altLang="en-US" sz="2000" dirty="0" smtClean="0"/>
              <a:t>要</a:t>
            </a:r>
            <a:r>
              <a:rPr lang="en-US" altLang="zh-CN" sz="2000" dirty="0" smtClean="0"/>
              <a:t>10</a:t>
            </a:r>
            <a:r>
              <a:rPr lang="en-US" altLang="zh-CN" sz="2000" baseline="30000" dirty="0" smtClean="0"/>
              <a:t>-5</a:t>
            </a:r>
            <a:r>
              <a:rPr lang="zh-CN" altLang="en-US" sz="2000" dirty="0" smtClean="0"/>
              <a:t>秒</a:t>
            </a:r>
            <a:r>
              <a:rPr lang="zh-CN" altLang="en-US" sz="2000" dirty="0"/>
              <a:t>就可以完成</a:t>
            </a:r>
            <a:r>
              <a:rPr lang="zh-CN" altLang="en-US" sz="2000" dirty="0" smtClean="0"/>
              <a:t>。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550765" y="3705039"/>
            <a:ext cx="8072582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/>
              <a:t>能够</a:t>
            </a:r>
            <a:r>
              <a:rPr lang="zh-CN" altLang="en-US" sz="2400" dirty="0"/>
              <a:t>发生化学反应的碰撞叫做</a:t>
            </a:r>
            <a:r>
              <a:rPr lang="zh-CN" altLang="en-US" sz="2400" dirty="0">
                <a:solidFill>
                  <a:srgbClr val="FF0000"/>
                </a:solidFill>
              </a:rPr>
              <a:t>有效</a:t>
            </a:r>
            <a:r>
              <a:rPr lang="zh-CN" altLang="en-US" sz="2400" dirty="0" smtClean="0">
                <a:solidFill>
                  <a:srgbClr val="FF0000"/>
                </a:solidFill>
              </a:rPr>
              <a:t>碰撞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117" y="1336505"/>
            <a:ext cx="86433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/>
              <a:t>[</a:t>
            </a:r>
            <a:r>
              <a:rPr lang="zh-CN" altLang="en-US" b="1" dirty="0"/>
              <a:t>资料</a:t>
            </a:r>
            <a:r>
              <a:rPr lang="en-US" altLang="zh-CN" b="1" dirty="0"/>
              <a:t>]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9052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F524218-74A6-43B9-AAC3-B1C5A144B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8" t="8519" r="4500" b="17407"/>
          <a:stretch/>
        </p:blipFill>
        <p:spPr>
          <a:xfrm>
            <a:off x="937650" y="830117"/>
            <a:ext cx="7638156" cy="31921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5549FA5-2C5E-4B04-9495-A619370269DA}"/>
              </a:ext>
            </a:extLst>
          </p:cNvPr>
          <p:cNvSpPr txBox="1"/>
          <p:nvPr/>
        </p:nvSpPr>
        <p:spPr>
          <a:xfrm>
            <a:off x="1406056" y="173450"/>
            <a:ext cx="6537216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HI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分解反应中分子碰撞示意图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7EED3A10-EF83-4263-9260-3DA4BDCA4BA5}"/>
              </a:ext>
            </a:extLst>
          </p:cNvPr>
          <p:cNvSpPr txBox="1"/>
          <p:nvPr/>
        </p:nvSpPr>
        <p:spPr>
          <a:xfrm>
            <a:off x="573296" y="4312063"/>
            <a:ext cx="3086100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碰撞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时能量不够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0AF4E9DE-F43B-4B36-BB63-98B3930D1C80}"/>
              </a:ext>
            </a:extLst>
          </p:cNvPr>
          <p:cNvSpPr txBox="1"/>
          <p:nvPr/>
        </p:nvSpPr>
        <p:spPr>
          <a:xfrm>
            <a:off x="3993846" y="3905288"/>
            <a:ext cx="1867772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A213A95-D47B-4BEF-BF9A-6D724B838AD5}"/>
              </a:ext>
            </a:extLst>
          </p:cNvPr>
          <p:cNvSpPr txBox="1"/>
          <p:nvPr/>
        </p:nvSpPr>
        <p:spPr>
          <a:xfrm>
            <a:off x="3295042" y="4333462"/>
            <a:ext cx="3086100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碰撞时取向不合适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2144D35-9A63-4642-905F-3B8BC702E752}"/>
              </a:ext>
            </a:extLst>
          </p:cNvPr>
          <p:cNvSpPr txBox="1"/>
          <p:nvPr/>
        </p:nvSpPr>
        <p:spPr>
          <a:xfrm>
            <a:off x="6381142" y="3901694"/>
            <a:ext cx="1867772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B923791-93D6-4176-B86A-8C95E813ACA0}"/>
              </a:ext>
            </a:extLst>
          </p:cNvPr>
          <p:cNvSpPr txBox="1"/>
          <p:nvPr/>
        </p:nvSpPr>
        <p:spPr>
          <a:xfrm>
            <a:off x="6381142" y="4333462"/>
            <a:ext cx="1867772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有效碰撞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35472" y="399889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5500"/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）</a:t>
            </a:r>
            <a:endParaRPr lang="en-US" altLang="zh-CN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7583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270DDCAE-DBDE-4137-8590-B62BDB4A1FAC}"/>
              </a:ext>
            </a:extLst>
          </p:cNvPr>
          <p:cNvSpPr txBox="1"/>
          <p:nvPr/>
        </p:nvSpPr>
        <p:spPr>
          <a:xfrm>
            <a:off x="1288268" y="1616030"/>
            <a:ext cx="5537345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有效碰撞：能发生化学反应的碰撞。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E42D1CEB-BD96-43E2-A076-57E123935190}"/>
              </a:ext>
            </a:extLst>
          </p:cNvPr>
          <p:cNvSpPr txBox="1"/>
          <p:nvPr/>
        </p:nvSpPr>
        <p:spPr>
          <a:xfrm>
            <a:off x="451458" y="541054"/>
            <a:ext cx="8176956" cy="5334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简化后的有效碰撞模型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019133C-4B04-493E-8572-15FC61AE1B52}"/>
              </a:ext>
            </a:extLst>
          </p:cNvPr>
          <p:cNvSpPr txBox="1"/>
          <p:nvPr/>
        </p:nvSpPr>
        <p:spPr>
          <a:xfrm>
            <a:off x="1288268" y="3032284"/>
            <a:ext cx="4119963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发生有效碰撞的条件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="" xmlns:a16="http://schemas.microsoft.com/office/drawing/2014/main" id="{2BF1DBC3-1476-491D-B5CD-AF64DC4E056F}"/>
              </a:ext>
            </a:extLst>
          </p:cNvPr>
          <p:cNvSpPr/>
          <p:nvPr/>
        </p:nvSpPr>
        <p:spPr>
          <a:xfrm>
            <a:off x="4419605" y="2733261"/>
            <a:ext cx="166722" cy="1075653"/>
          </a:xfrm>
          <a:prstGeom prst="leftBrace">
            <a:avLst>
              <a:gd name="adj1" fmla="val 44400"/>
              <a:gd name="adj2" fmla="val 50687"/>
            </a:avLst>
          </a:prstGeom>
          <a:noFill/>
          <a:ln w="38100" cap="flat">
            <a:solidFill>
              <a:schemeClr val="tx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FF89F367-0E32-4CBD-B0A7-2224E953F19B}"/>
              </a:ext>
            </a:extLst>
          </p:cNvPr>
          <p:cNvSpPr txBox="1"/>
          <p:nvPr/>
        </p:nvSpPr>
        <p:spPr>
          <a:xfrm>
            <a:off x="4668148" y="2560360"/>
            <a:ext cx="2083935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足够的能量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07A5A4A-D233-4212-B348-07ED58170A50}"/>
              </a:ext>
            </a:extLst>
          </p:cNvPr>
          <p:cNvSpPr txBox="1"/>
          <p:nvPr/>
        </p:nvSpPr>
        <p:spPr>
          <a:xfrm>
            <a:off x="4687787" y="3415282"/>
            <a:ext cx="2083935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合适的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取向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34312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A71CEEB3-70B2-45E8-B5FD-7AF20B12E2B2}"/>
              </a:ext>
            </a:extLst>
          </p:cNvPr>
          <p:cNvSpPr txBox="1"/>
          <p:nvPr/>
        </p:nvSpPr>
        <p:spPr>
          <a:xfrm>
            <a:off x="526773" y="180985"/>
            <a:ext cx="8091381" cy="5334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活化分子和活化能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1358132-1B05-4141-855A-FBFA8AEF197B}"/>
              </a:ext>
            </a:extLst>
          </p:cNvPr>
          <p:cNvSpPr txBox="1"/>
          <p:nvPr/>
        </p:nvSpPr>
        <p:spPr>
          <a:xfrm>
            <a:off x="828033" y="886216"/>
            <a:ext cx="8176956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活化分子：能够发生发生有效碰撞的分子。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33F4C9F-3160-4E02-B351-38F562824C4C}"/>
              </a:ext>
            </a:extLst>
          </p:cNvPr>
          <p:cNvSpPr txBox="1"/>
          <p:nvPr/>
        </p:nvSpPr>
        <p:spPr>
          <a:xfrm>
            <a:off x="828033" y="1447785"/>
            <a:ext cx="7528788" cy="84125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活化能：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活化分子具有的平均能量与反应物分子具有的      平均能量之差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D29B09-F2FC-4DBE-856C-360C8F17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68" y="2404393"/>
            <a:ext cx="3047998" cy="2278404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6081C2FD-AB74-4DB2-8109-517F238F4B12}"/>
              </a:ext>
            </a:extLst>
          </p:cNvPr>
          <p:cNvSpPr txBox="1"/>
          <p:nvPr/>
        </p:nvSpPr>
        <p:spPr>
          <a:xfrm>
            <a:off x="4916511" y="2981359"/>
            <a:ext cx="370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itchFamily="18" charset="0"/>
                <a:sym typeface="+mn-ea"/>
              </a:rPr>
              <a:t>E</a:t>
            </a:r>
            <a:r>
              <a:rPr lang="en-US" altLang="zh-CN" sz="2400" i="0" kern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itchFamily="18" charset="0"/>
                <a:sym typeface="+mn-ea"/>
              </a:rPr>
              <a:t>1</a:t>
            </a:r>
            <a:r>
              <a:rPr lang="zh-CN" altLang="en-US" sz="240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：反应的活化能</a:t>
            </a:r>
            <a:endParaRPr kumimoji="0" lang="zh-CN" altLang="en-US" sz="240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33F4C9F-3160-4E02-B351-38F562824C4C}"/>
              </a:ext>
            </a:extLst>
          </p:cNvPr>
          <p:cNvSpPr txBox="1"/>
          <p:nvPr/>
        </p:nvSpPr>
        <p:spPr>
          <a:xfrm>
            <a:off x="483517" y="346798"/>
            <a:ext cx="8176956" cy="3426579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accent1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                     请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尝试用碰撞理论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解释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：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  <a:p>
            <a:pPr defTabSz="825500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（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）当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其他条件相同时，为什么升高温度会使化学反应速率增大，而降低温度会使化学反应速率减小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？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  <a:p>
            <a:pPr defTabSz="825500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（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）当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其他条件相同时，为什么增大反应物的浓度会使化学反应速率增大？而降低反应物的浓度会使化学反应速率减小。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2299" y="229686"/>
            <a:ext cx="253146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思考与讨论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]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0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="" xmlns:a16="http://schemas.microsoft.com/office/drawing/2014/main" id="{AE732692-2329-46DC-8E91-313E86D3334C}"/>
              </a:ext>
            </a:extLst>
          </p:cNvPr>
          <p:cNvSpPr/>
          <p:nvPr/>
        </p:nvSpPr>
        <p:spPr>
          <a:xfrm>
            <a:off x="711508" y="1547856"/>
            <a:ext cx="1728868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单位体积内反应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物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总数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A12C125C-12CF-407C-B186-211E072EF80E}"/>
              </a:ext>
            </a:extLst>
          </p:cNvPr>
          <p:cNvSpPr txBox="1"/>
          <p:nvPr/>
        </p:nvSpPr>
        <p:spPr>
          <a:xfrm>
            <a:off x="2567036" y="1704272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×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="" xmlns:a16="http://schemas.microsoft.com/office/drawing/2014/main" id="{91D7741D-B453-4624-B88A-9D125CF23E4A}"/>
              </a:ext>
            </a:extLst>
          </p:cNvPr>
          <p:cNvSpPr/>
          <p:nvPr/>
        </p:nvSpPr>
        <p:spPr>
          <a:xfrm>
            <a:off x="3023386" y="1530672"/>
            <a:ext cx="1816096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反应物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中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的百分数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991C006-9C4F-4E6F-BD65-D1568341D788}"/>
              </a:ext>
            </a:extLst>
          </p:cNvPr>
          <p:cNvSpPr txBox="1"/>
          <p:nvPr/>
        </p:nvSpPr>
        <p:spPr>
          <a:xfrm>
            <a:off x="5027887" y="1719107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＝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="" xmlns:a16="http://schemas.microsoft.com/office/drawing/2014/main" id="{34F58B43-A0CE-4E8B-936F-BAC794D25CB6}"/>
              </a:ext>
            </a:extLst>
          </p:cNvPr>
          <p:cNvSpPr/>
          <p:nvPr/>
        </p:nvSpPr>
        <p:spPr>
          <a:xfrm>
            <a:off x="5543351" y="1530672"/>
            <a:ext cx="175879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7" name="矩形: 圆角 7">
            <a:extLst>
              <a:ext uri="{FF2B5EF4-FFF2-40B4-BE49-F238E27FC236}">
                <a16:creationId xmlns="" xmlns:a16="http://schemas.microsoft.com/office/drawing/2014/main" id="{912CCECE-685B-4899-98E0-420DCC676449}"/>
              </a:ext>
            </a:extLst>
          </p:cNvPr>
          <p:cNvSpPr/>
          <p:nvPr/>
        </p:nvSpPr>
        <p:spPr>
          <a:xfrm>
            <a:off x="3496468" y="2855819"/>
            <a:ext cx="122586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有效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碰撞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几率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="" xmlns:a16="http://schemas.microsoft.com/office/drawing/2014/main" id="{097909BA-E1AC-49D0-97A2-E30DFB8EF635}"/>
              </a:ext>
            </a:extLst>
          </p:cNvPr>
          <p:cNvCxnSpPr>
            <a:cxnSpLocks/>
          </p:cNvCxnSpPr>
          <p:nvPr/>
        </p:nvCxnSpPr>
        <p:spPr>
          <a:xfrm flipV="1">
            <a:off x="4804021" y="1743142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="" xmlns:a16="http://schemas.microsoft.com/office/drawing/2014/main" id="{AA4699C2-6932-4C6E-8932-FEF379968D76}"/>
              </a:ext>
            </a:extLst>
          </p:cNvPr>
          <p:cNvCxnSpPr>
            <a:cxnSpLocks/>
          </p:cNvCxnSpPr>
          <p:nvPr/>
        </p:nvCxnSpPr>
        <p:spPr>
          <a:xfrm flipV="1">
            <a:off x="7299565" y="1743141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="" xmlns:a16="http://schemas.microsoft.com/office/drawing/2014/main" id="{FCF04B85-8CCE-41A5-A47D-EA54DCF72B1B}"/>
              </a:ext>
            </a:extLst>
          </p:cNvPr>
          <p:cNvCxnSpPr>
            <a:cxnSpLocks/>
          </p:cNvCxnSpPr>
          <p:nvPr/>
        </p:nvCxnSpPr>
        <p:spPr>
          <a:xfrm flipV="1">
            <a:off x="4732745" y="3070925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3">
            <a:extLst>
              <a:ext uri="{FF2B5EF4-FFF2-40B4-BE49-F238E27FC236}">
                <a16:creationId xmlns="" xmlns:a16="http://schemas.microsoft.com/office/drawing/2014/main" id="{AB7AB124-E5B6-43E1-B16D-2BE4E47D42DA}"/>
              </a:ext>
            </a:extLst>
          </p:cNvPr>
          <p:cNvSpPr/>
          <p:nvPr/>
        </p:nvSpPr>
        <p:spPr>
          <a:xfrm>
            <a:off x="6285606" y="2949966"/>
            <a:ext cx="1379675" cy="430213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碰撞频率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926D4955-714A-449B-A3BB-04F9AE62803D}"/>
              </a:ext>
            </a:extLst>
          </p:cNvPr>
          <p:cNvCxnSpPr>
            <a:cxnSpLocks/>
          </p:cNvCxnSpPr>
          <p:nvPr/>
        </p:nvCxnSpPr>
        <p:spPr>
          <a:xfrm flipV="1">
            <a:off x="7625525" y="281815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F30E1647-199F-49B5-A401-49D576AF2F1C}"/>
              </a:ext>
            </a:extLst>
          </p:cNvPr>
          <p:cNvGrpSpPr/>
          <p:nvPr/>
        </p:nvGrpSpPr>
        <p:grpSpPr>
          <a:xfrm>
            <a:off x="5104031" y="2151193"/>
            <a:ext cx="878639" cy="1048705"/>
            <a:chOff x="7525880" y="3267830"/>
            <a:chExt cx="1685792" cy="1048705"/>
          </a:xfrm>
          <a:solidFill>
            <a:srgbClr val="FF0000"/>
          </a:solidFill>
        </p:grpSpPr>
        <p:sp>
          <p:nvSpPr>
            <p:cNvPr id="14" name="下箭头 18">
              <a:extLst>
                <a:ext uri="{FF2B5EF4-FFF2-40B4-BE49-F238E27FC236}">
                  <a16:creationId xmlns="" xmlns:a16="http://schemas.microsoft.com/office/drawing/2014/main" id="{06CE4D73-2939-4EA0-8400-A7F4117A6526}"/>
                </a:ext>
              </a:extLst>
            </p:cNvPr>
            <p:cNvSpPr/>
            <p:nvPr/>
          </p:nvSpPr>
          <p:spPr>
            <a:xfrm rot="3475918">
              <a:off x="7932048" y="3415064"/>
              <a:ext cx="460991" cy="1273327"/>
            </a:xfrm>
            <a:prstGeom prst="downArrow">
              <a:avLst>
                <a:gd name="adj1" fmla="val 53129"/>
                <a:gd name="adj2" fmla="val 49997"/>
              </a:avLst>
            </a:prstGeom>
            <a:grpFill/>
            <a:ln w="9525">
              <a:solidFill>
                <a:srgbClr val="FF9900"/>
              </a:solidFill>
            </a:ln>
          </p:spPr>
          <p:txBody>
            <a:bodyPr anchor="ctr"/>
            <a:lstStyle/>
            <a:p>
              <a:pPr algn="ctr" eaLnBrk="1" hangingPunct="1"/>
              <a:endPara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左中括号 14">
              <a:extLst>
                <a:ext uri="{FF2B5EF4-FFF2-40B4-BE49-F238E27FC236}">
                  <a16:creationId xmlns="" xmlns:a16="http://schemas.microsoft.com/office/drawing/2014/main" id="{8011787D-86D8-4512-A69D-5535A8485FEC}"/>
                </a:ext>
              </a:extLst>
            </p:cNvPr>
            <p:cNvSpPr/>
            <p:nvPr/>
          </p:nvSpPr>
          <p:spPr>
            <a:xfrm rot="19743870">
              <a:off x="8886484" y="3267830"/>
              <a:ext cx="325188" cy="1048705"/>
            </a:xfrm>
            <a:prstGeom prst="leftBracket">
              <a:avLst/>
            </a:prstGeom>
            <a:grpFill/>
            <a:ln w="76200" cap="flat">
              <a:solidFill>
                <a:srgbClr val="FF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</a:endParaRPr>
            </a:p>
          </p:txBody>
        </p:sp>
      </p:grpSp>
      <p:sp>
        <p:nvSpPr>
          <p:cNvPr id="16" name="下箭头 15">
            <a:extLst>
              <a:ext uri="{FF2B5EF4-FFF2-40B4-BE49-F238E27FC236}">
                <a16:creationId xmlns="" xmlns:a16="http://schemas.microsoft.com/office/drawing/2014/main" id="{1EB2003C-C25A-4758-BD8E-B8A6B5D153AC}"/>
              </a:ext>
            </a:extLst>
          </p:cNvPr>
          <p:cNvSpPr/>
          <p:nvPr/>
        </p:nvSpPr>
        <p:spPr>
          <a:xfrm rot="5400000">
            <a:off x="2878618" y="3029214"/>
            <a:ext cx="460991" cy="427937"/>
          </a:xfrm>
          <a:prstGeom prst="downArrow">
            <a:avLst>
              <a:gd name="adj1" fmla="val 53129"/>
              <a:gd name="adj2" fmla="val 49997"/>
            </a:avLst>
          </a:prstGeom>
          <a:solidFill>
            <a:srgbClr val="FF0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7" name="矩形: 圆角 20">
            <a:extLst>
              <a:ext uri="{FF2B5EF4-FFF2-40B4-BE49-F238E27FC236}">
                <a16:creationId xmlns="" xmlns:a16="http://schemas.microsoft.com/office/drawing/2014/main" id="{4454C0DD-FEE3-4BC6-B643-29DC28FFDFE4}"/>
              </a:ext>
            </a:extLst>
          </p:cNvPr>
          <p:cNvSpPr/>
          <p:nvPr/>
        </p:nvSpPr>
        <p:spPr>
          <a:xfrm>
            <a:off x="1122493" y="2855819"/>
            <a:ext cx="1408573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化学反应速率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63E06FB3-04BA-4323-B1B0-0D1EA7305093}"/>
              </a:ext>
            </a:extLst>
          </p:cNvPr>
          <p:cNvCxnSpPr>
            <a:cxnSpLocks/>
          </p:cNvCxnSpPr>
          <p:nvPr/>
        </p:nvCxnSpPr>
        <p:spPr>
          <a:xfrm flipV="1">
            <a:off x="2407435" y="302442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48B1437E-3D30-427D-A0B5-36F1D9216748}"/>
              </a:ext>
            </a:extLst>
          </p:cNvPr>
          <p:cNvSpPr txBox="1"/>
          <p:nvPr/>
        </p:nvSpPr>
        <p:spPr>
          <a:xfrm>
            <a:off x="711508" y="481568"/>
            <a:ext cx="7665343" cy="471924"/>
          </a:xfrm>
          <a:prstGeom prst="rect">
            <a:avLst/>
          </a:prstGeom>
          <a:solidFill>
            <a:srgbClr val="CCECF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（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）温度 </a:t>
            </a:r>
            <a:r>
              <a:rPr kumimoji="0" lang="zh-CN" alt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 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对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化学反应速率的影响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="" xmlns:a16="http://schemas.microsoft.com/office/drawing/2014/main" id="{097909BA-E1AC-49D0-97A2-E30DFB8EF635}"/>
              </a:ext>
            </a:extLst>
          </p:cNvPr>
          <p:cNvCxnSpPr>
            <a:cxnSpLocks/>
          </p:cNvCxnSpPr>
          <p:nvPr/>
        </p:nvCxnSpPr>
        <p:spPr>
          <a:xfrm flipV="1">
            <a:off x="2160016" y="551509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="" xmlns:a16="http://schemas.microsoft.com/office/drawing/2014/main" id="{AE732692-2329-46DC-8E91-313E86D3334C}"/>
              </a:ext>
            </a:extLst>
          </p:cNvPr>
          <p:cNvSpPr/>
          <p:nvPr/>
        </p:nvSpPr>
        <p:spPr>
          <a:xfrm>
            <a:off x="711508" y="1547856"/>
            <a:ext cx="1728868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单位体积内反应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物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总数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A12C125C-12CF-407C-B186-211E072EF80E}"/>
              </a:ext>
            </a:extLst>
          </p:cNvPr>
          <p:cNvSpPr txBox="1"/>
          <p:nvPr/>
        </p:nvSpPr>
        <p:spPr>
          <a:xfrm>
            <a:off x="2567036" y="1704272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×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="" xmlns:a16="http://schemas.microsoft.com/office/drawing/2014/main" id="{91D7741D-B453-4624-B88A-9D125CF23E4A}"/>
              </a:ext>
            </a:extLst>
          </p:cNvPr>
          <p:cNvSpPr/>
          <p:nvPr/>
        </p:nvSpPr>
        <p:spPr>
          <a:xfrm>
            <a:off x="3023386" y="1530672"/>
            <a:ext cx="1816096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反应物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中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的百分数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991C006-9C4F-4E6F-BD65-D1568341D788}"/>
              </a:ext>
            </a:extLst>
          </p:cNvPr>
          <p:cNvSpPr txBox="1"/>
          <p:nvPr/>
        </p:nvSpPr>
        <p:spPr>
          <a:xfrm>
            <a:off x="5027887" y="1719107"/>
            <a:ext cx="37798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＝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="" xmlns:a16="http://schemas.microsoft.com/office/drawing/2014/main" id="{34F58B43-A0CE-4E8B-936F-BAC794D25CB6}"/>
              </a:ext>
            </a:extLst>
          </p:cNvPr>
          <p:cNvSpPr/>
          <p:nvPr/>
        </p:nvSpPr>
        <p:spPr>
          <a:xfrm>
            <a:off x="5543351" y="1530672"/>
            <a:ext cx="175879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单位体积内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活化分子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数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sp>
        <p:nvSpPr>
          <p:cNvPr id="7" name="矩形: 圆角 7">
            <a:extLst>
              <a:ext uri="{FF2B5EF4-FFF2-40B4-BE49-F238E27FC236}">
                <a16:creationId xmlns="" xmlns:a16="http://schemas.microsoft.com/office/drawing/2014/main" id="{912CCECE-685B-4899-98E0-420DCC676449}"/>
              </a:ext>
            </a:extLst>
          </p:cNvPr>
          <p:cNvSpPr/>
          <p:nvPr/>
        </p:nvSpPr>
        <p:spPr>
          <a:xfrm>
            <a:off x="3496468" y="2855819"/>
            <a:ext cx="1225864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有效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碰撞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几率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="" xmlns:a16="http://schemas.microsoft.com/office/drawing/2014/main" id="{097909BA-E1AC-49D0-97A2-E30DFB8EF635}"/>
              </a:ext>
            </a:extLst>
          </p:cNvPr>
          <p:cNvCxnSpPr>
            <a:cxnSpLocks/>
          </p:cNvCxnSpPr>
          <p:nvPr/>
        </p:nvCxnSpPr>
        <p:spPr>
          <a:xfrm flipV="1">
            <a:off x="2398449" y="180197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="" xmlns:a16="http://schemas.microsoft.com/office/drawing/2014/main" id="{AA4699C2-6932-4C6E-8932-FEF379968D76}"/>
              </a:ext>
            </a:extLst>
          </p:cNvPr>
          <p:cNvCxnSpPr>
            <a:cxnSpLocks/>
          </p:cNvCxnSpPr>
          <p:nvPr/>
        </p:nvCxnSpPr>
        <p:spPr>
          <a:xfrm flipV="1">
            <a:off x="7299565" y="1743141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="" xmlns:a16="http://schemas.microsoft.com/office/drawing/2014/main" id="{FCF04B85-8CCE-41A5-A47D-EA54DCF72B1B}"/>
              </a:ext>
            </a:extLst>
          </p:cNvPr>
          <p:cNvCxnSpPr>
            <a:cxnSpLocks/>
          </p:cNvCxnSpPr>
          <p:nvPr/>
        </p:nvCxnSpPr>
        <p:spPr>
          <a:xfrm flipV="1">
            <a:off x="4732745" y="3070925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3">
            <a:extLst>
              <a:ext uri="{FF2B5EF4-FFF2-40B4-BE49-F238E27FC236}">
                <a16:creationId xmlns="" xmlns:a16="http://schemas.microsoft.com/office/drawing/2014/main" id="{AB7AB124-E5B6-43E1-B16D-2BE4E47D42DA}"/>
              </a:ext>
            </a:extLst>
          </p:cNvPr>
          <p:cNvSpPr/>
          <p:nvPr/>
        </p:nvSpPr>
        <p:spPr>
          <a:xfrm>
            <a:off x="6285606" y="2949966"/>
            <a:ext cx="1379675" cy="430213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00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 panose="02000503000000020004"/>
              </a:rPr>
              <a:t>碰撞频率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926D4955-714A-449B-A3BB-04F9AE62803D}"/>
              </a:ext>
            </a:extLst>
          </p:cNvPr>
          <p:cNvCxnSpPr>
            <a:cxnSpLocks/>
          </p:cNvCxnSpPr>
          <p:nvPr/>
        </p:nvCxnSpPr>
        <p:spPr>
          <a:xfrm flipV="1">
            <a:off x="7625525" y="281815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F30E1647-199F-49B5-A401-49D576AF2F1C}"/>
              </a:ext>
            </a:extLst>
          </p:cNvPr>
          <p:cNvGrpSpPr/>
          <p:nvPr/>
        </p:nvGrpSpPr>
        <p:grpSpPr>
          <a:xfrm>
            <a:off x="5104031" y="2151193"/>
            <a:ext cx="878639" cy="1048705"/>
            <a:chOff x="7525880" y="3267830"/>
            <a:chExt cx="1685792" cy="1048705"/>
          </a:xfrm>
          <a:solidFill>
            <a:srgbClr val="FF0000"/>
          </a:solidFill>
        </p:grpSpPr>
        <p:sp>
          <p:nvSpPr>
            <p:cNvPr id="14" name="下箭头 18">
              <a:extLst>
                <a:ext uri="{FF2B5EF4-FFF2-40B4-BE49-F238E27FC236}">
                  <a16:creationId xmlns="" xmlns:a16="http://schemas.microsoft.com/office/drawing/2014/main" id="{06CE4D73-2939-4EA0-8400-A7F4117A6526}"/>
                </a:ext>
              </a:extLst>
            </p:cNvPr>
            <p:cNvSpPr/>
            <p:nvPr/>
          </p:nvSpPr>
          <p:spPr>
            <a:xfrm rot="3475918">
              <a:off x="7932048" y="3415064"/>
              <a:ext cx="460991" cy="1273327"/>
            </a:xfrm>
            <a:prstGeom prst="downArrow">
              <a:avLst>
                <a:gd name="adj1" fmla="val 53129"/>
                <a:gd name="adj2" fmla="val 49997"/>
              </a:avLst>
            </a:prstGeom>
            <a:grpFill/>
            <a:ln w="9525">
              <a:solidFill>
                <a:srgbClr val="FF9900"/>
              </a:solidFill>
            </a:ln>
          </p:spPr>
          <p:txBody>
            <a:bodyPr anchor="ctr"/>
            <a:lstStyle/>
            <a:p>
              <a:pPr algn="ctr" eaLnBrk="1" hangingPunct="1"/>
              <a:endPara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左中括号 14">
              <a:extLst>
                <a:ext uri="{FF2B5EF4-FFF2-40B4-BE49-F238E27FC236}">
                  <a16:creationId xmlns="" xmlns:a16="http://schemas.microsoft.com/office/drawing/2014/main" id="{8011787D-86D8-4512-A69D-5535A8485FEC}"/>
                </a:ext>
              </a:extLst>
            </p:cNvPr>
            <p:cNvSpPr/>
            <p:nvPr/>
          </p:nvSpPr>
          <p:spPr>
            <a:xfrm rot="19743870">
              <a:off x="8886484" y="3267830"/>
              <a:ext cx="325188" cy="1048705"/>
            </a:xfrm>
            <a:prstGeom prst="leftBracket">
              <a:avLst/>
            </a:prstGeom>
            <a:grpFill/>
            <a:ln w="76200" cap="flat">
              <a:solidFill>
                <a:srgbClr val="FF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</a:endParaRPr>
            </a:p>
          </p:txBody>
        </p:sp>
      </p:grpSp>
      <p:sp>
        <p:nvSpPr>
          <p:cNvPr id="16" name="下箭头 15">
            <a:extLst>
              <a:ext uri="{FF2B5EF4-FFF2-40B4-BE49-F238E27FC236}">
                <a16:creationId xmlns="" xmlns:a16="http://schemas.microsoft.com/office/drawing/2014/main" id="{1EB2003C-C25A-4758-BD8E-B8A6B5D153AC}"/>
              </a:ext>
            </a:extLst>
          </p:cNvPr>
          <p:cNvSpPr/>
          <p:nvPr/>
        </p:nvSpPr>
        <p:spPr>
          <a:xfrm rot="5400000">
            <a:off x="2878618" y="3029214"/>
            <a:ext cx="460991" cy="427937"/>
          </a:xfrm>
          <a:prstGeom prst="downArrow">
            <a:avLst>
              <a:gd name="adj1" fmla="val 53129"/>
              <a:gd name="adj2" fmla="val 49997"/>
            </a:avLst>
          </a:prstGeom>
          <a:solidFill>
            <a:srgbClr val="FF0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7" name="矩形: 圆角 20">
            <a:extLst>
              <a:ext uri="{FF2B5EF4-FFF2-40B4-BE49-F238E27FC236}">
                <a16:creationId xmlns="" xmlns:a16="http://schemas.microsoft.com/office/drawing/2014/main" id="{4454C0DD-FEE3-4BC6-B643-29DC28FFDFE4}"/>
              </a:ext>
            </a:extLst>
          </p:cNvPr>
          <p:cNvSpPr/>
          <p:nvPr/>
        </p:nvSpPr>
        <p:spPr>
          <a:xfrm>
            <a:off x="1122493" y="2855819"/>
            <a:ext cx="1408573" cy="752872"/>
          </a:xfrm>
          <a:prstGeom prst="roundRect">
            <a:avLst>
              <a:gd name="adj" fmla="val 8909"/>
            </a:avLst>
          </a:prstGeom>
          <a:noFill/>
          <a:ln w="38100" cap="flat">
            <a:solidFill>
              <a:srgbClr val="FFFFFF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 panose="02000503000000020004"/>
              </a:rPr>
              <a:t>化学反应速率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63E06FB3-04BA-4323-B1B0-0D1EA7305093}"/>
              </a:ext>
            </a:extLst>
          </p:cNvPr>
          <p:cNvCxnSpPr>
            <a:cxnSpLocks/>
          </p:cNvCxnSpPr>
          <p:nvPr/>
        </p:nvCxnSpPr>
        <p:spPr>
          <a:xfrm flipV="1">
            <a:off x="2407435" y="3024420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48B1437E-3D30-427D-A0B5-36F1D9216748}"/>
              </a:ext>
            </a:extLst>
          </p:cNvPr>
          <p:cNvSpPr txBox="1"/>
          <p:nvPr/>
        </p:nvSpPr>
        <p:spPr>
          <a:xfrm>
            <a:off x="711508" y="481568"/>
            <a:ext cx="7665343" cy="471924"/>
          </a:xfrm>
          <a:prstGeom prst="rect">
            <a:avLst/>
          </a:prstGeom>
          <a:solidFill>
            <a:srgbClr val="CCECF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（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）反应物浓度 </a:t>
            </a:r>
            <a:r>
              <a:rPr kumimoji="0" lang="zh-CN" alt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 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对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化学反应速率的影响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="" xmlns:a16="http://schemas.microsoft.com/office/drawing/2014/main" id="{097909BA-E1AC-49D0-97A2-E30DFB8EF635}"/>
              </a:ext>
            </a:extLst>
          </p:cNvPr>
          <p:cNvCxnSpPr>
            <a:cxnSpLocks/>
          </p:cNvCxnSpPr>
          <p:nvPr/>
        </p:nvCxnSpPr>
        <p:spPr>
          <a:xfrm flipV="1">
            <a:off x="3123388" y="525521"/>
            <a:ext cx="199694" cy="384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2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elvetica Neue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6992"/>
              <a:lumOff val="14363"/>
            </a:schemeClr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 dirty="0" smtClean="0">
            <a:ln>
              <a:noFill/>
            </a:ln>
            <a:solidFill>
              <a:srgbClr val="EDEDEE"/>
            </a:solidFill>
            <a:effectLst/>
            <a:uFillTx/>
            <a:latin typeface="黑体" panose="02010609060101010101" pitchFamily="49" charset="-122"/>
            <a:ea typeface="黑体" panose="02010609060101010101" pitchFamily="49" charset="-122"/>
            <a:sym typeface="Hoefler Tex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elvetica Neue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6992"/>
              <a:lumOff val="14363"/>
            </a:schemeClr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 dirty="0" smtClean="0">
            <a:ln>
              <a:noFill/>
            </a:ln>
            <a:solidFill>
              <a:srgbClr val="EDEDEE"/>
            </a:solidFill>
            <a:effectLst/>
            <a:uFillTx/>
            <a:latin typeface="黑体" panose="02010609060101010101" pitchFamily="49" charset="-122"/>
            <a:ea typeface="黑体" panose="02010609060101010101" pitchFamily="49" charset="-122"/>
            <a:sym typeface="Hoefler Tex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5057</TotalTime>
  <Words>1026</Words>
  <Application>Microsoft Office PowerPoint</Application>
  <PresentationFormat>全屏显示(16:9)</PresentationFormat>
  <Paragraphs>165</Paragraphs>
  <Slides>22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Helvetica Neue</vt:lpstr>
      <vt:lpstr>Hoefler Text</vt:lpstr>
      <vt:lpstr>Palatino</vt:lpstr>
      <vt:lpstr>仿宋_GB2312</vt:lpstr>
      <vt:lpstr>汉仪旗黑-85S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1_Office 主题​​</vt:lpstr>
      <vt:lpstr>Moroccan</vt:lpstr>
      <vt:lpstr>1_Moroccan</vt:lpstr>
      <vt:lpstr>ChemDraw.Document.6.0</vt:lpstr>
      <vt:lpstr>活化能和简单碰撞理论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239</cp:revision>
  <dcterms:created xsi:type="dcterms:W3CDTF">2020-02-01T11:21:00Z</dcterms:created>
  <dcterms:modified xsi:type="dcterms:W3CDTF">2020-08-13T09:28:51Z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