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65" r:id="rId2"/>
    <p:sldId id="272" r:id="rId3"/>
    <p:sldId id="275" r:id="rId4"/>
    <p:sldId id="281" r:id="rId5"/>
    <p:sldId id="278" r:id="rId6"/>
    <p:sldId id="283" r:id="rId7"/>
    <p:sldId id="297" r:id="rId8"/>
    <p:sldId id="298" r:id="rId9"/>
    <p:sldId id="299" r:id="rId10"/>
    <p:sldId id="303" r:id="rId11"/>
    <p:sldId id="294" r:id="rId12"/>
    <p:sldId id="305" r:id="rId13"/>
    <p:sldId id="295" r:id="rId14"/>
    <p:sldId id="300" r:id="rId15"/>
    <p:sldId id="309" r:id="rId16"/>
    <p:sldId id="310" r:id="rId17"/>
    <p:sldId id="306" r:id="rId18"/>
    <p:sldId id="307" r:id="rId19"/>
    <p:sldId id="311" r:id="rId20"/>
    <p:sldId id="312" r:id="rId21"/>
    <p:sldId id="301" r:id="rId22"/>
    <p:sldId id="271" r:id="rId2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  <a:srgbClr val="0033CC"/>
    <a:srgbClr val="CCECFF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85029" autoAdjust="0"/>
  </p:normalViewPr>
  <p:slideViewPr>
    <p:cSldViewPr snapToGrid="0">
      <p:cViewPr varScale="1">
        <p:scale>
          <a:sx n="96" d="100"/>
          <a:sy n="96" d="100"/>
        </p:scale>
        <p:origin x="7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38494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20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1008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(H</a:t>
            </a:r>
            <a:r>
              <a:rPr lang="en-US" altLang="zh-CN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zh-CN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SO</a:t>
            </a:r>
            <a:r>
              <a:rPr lang="en-US" altLang="zh-CN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4</a:t>
            </a:r>
            <a:r>
              <a:rPr lang="en-US" altLang="zh-CN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zh-CN" altLang="en-US" sz="1000" dirty="0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≈</a:t>
            </a:r>
            <a:r>
              <a:rPr lang="en-US" altLang="zh-CN" sz="1000" dirty="0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0.008mol/(</a:t>
            </a:r>
            <a:r>
              <a:rPr lang="en-US" altLang="zh-CN" sz="1000" dirty="0" err="1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L·min</a:t>
            </a:r>
            <a:r>
              <a:rPr lang="en-US" altLang="zh-CN" sz="1000" dirty="0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)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dirty="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1000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(H</a:t>
            </a:r>
            <a:r>
              <a:rPr lang="en-US" altLang="zh-CN" sz="1000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zh-CN" sz="1000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SO</a:t>
            </a:r>
            <a:r>
              <a:rPr lang="en-US" altLang="zh-CN" sz="1000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4</a:t>
            </a:r>
            <a:r>
              <a:rPr lang="en-US" altLang="zh-CN" sz="1000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zh-CN" altLang="en-US" sz="800" dirty="0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≈</a:t>
            </a:r>
            <a:r>
              <a:rPr lang="en-US" altLang="zh-CN" sz="800" dirty="0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0.446mol/(</a:t>
            </a:r>
            <a:r>
              <a:rPr lang="en-US" altLang="zh-CN" sz="800" dirty="0" err="1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L·min</a:t>
            </a:r>
            <a:r>
              <a:rPr lang="en-US" altLang="zh-CN" sz="800" dirty="0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)</a:t>
            </a:r>
            <a:endParaRPr lang="zh-CN" altLang="en-US" sz="800" dirty="0" smtClean="0">
              <a:solidFill>
                <a:srgbClr val="0033CC"/>
              </a:solidFill>
              <a:effectLst/>
              <a:latin typeface="+mn-ea"/>
              <a:ea typeface="+mj-ea"/>
              <a:cs typeface="Times New Roman" panose="02020603050405020304" pitchFamily="18" charset="0"/>
              <a:sym typeface="Calibri" panose="020F0502020204030204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 smtClean="0">
              <a:solidFill>
                <a:srgbClr val="0033CC"/>
              </a:solidFill>
              <a:latin typeface="+mn-ea"/>
              <a:ea typeface="+mj-ea"/>
              <a:cs typeface="Times New Roman" panose="02020603050405020304" pitchFamily="18" charset="0"/>
              <a:sym typeface="Calibri" panose="020F0502020204030204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000" dirty="0" smtClean="0">
              <a:solidFill>
                <a:srgbClr val="0033CC"/>
              </a:solidFill>
              <a:effectLst/>
              <a:latin typeface="+mn-ea"/>
              <a:ea typeface="+mj-ea"/>
              <a:cs typeface="Times New Roman" panose="02020603050405020304" pitchFamily="18" charset="0"/>
              <a:sym typeface="Calibri" panose="020F0502020204030204"/>
            </a:endParaRPr>
          </a:p>
          <a:p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47422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(H</a:t>
            </a:r>
            <a:r>
              <a:rPr lang="en-US" altLang="zh-CN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zh-CN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SO</a:t>
            </a:r>
            <a:r>
              <a:rPr lang="en-US" altLang="zh-CN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4</a:t>
            </a:r>
            <a:r>
              <a:rPr lang="en-US" altLang="zh-CN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zh-CN" altLang="en-US" sz="1000" dirty="0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≈</a:t>
            </a:r>
            <a:r>
              <a:rPr lang="en-US" altLang="zh-CN" sz="1000" dirty="0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0.008mol/(</a:t>
            </a:r>
            <a:r>
              <a:rPr lang="en-US" altLang="zh-CN" sz="1000" dirty="0" err="1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L·min</a:t>
            </a:r>
            <a:r>
              <a:rPr lang="en-US" altLang="zh-CN" sz="1000" dirty="0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)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dirty="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1000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(H</a:t>
            </a:r>
            <a:r>
              <a:rPr lang="en-US" altLang="zh-CN" sz="1000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zh-CN" sz="1000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SO</a:t>
            </a:r>
            <a:r>
              <a:rPr lang="en-US" altLang="zh-CN" sz="1000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4</a:t>
            </a:r>
            <a:r>
              <a:rPr lang="en-US" altLang="zh-CN" sz="1000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zh-CN" altLang="en-US" sz="800" dirty="0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≈</a:t>
            </a:r>
            <a:r>
              <a:rPr lang="en-US" altLang="zh-CN" sz="800" dirty="0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0.0446mol</a:t>
            </a:r>
            <a:r>
              <a:rPr lang="en-US" altLang="zh-CN" sz="800" dirty="0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/(</a:t>
            </a:r>
            <a:r>
              <a:rPr lang="en-US" altLang="zh-CN" sz="800" dirty="0" err="1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L·min</a:t>
            </a:r>
            <a:r>
              <a:rPr lang="en-US" altLang="zh-CN" sz="800" dirty="0" smtClean="0">
                <a:solidFill>
                  <a:srgbClr val="0033CC"/>
                </a:solidFill>
                <a:latin typeface="+mn-ea"/>
                <a:ea typeface="+mj-ea"/>
                <a:cs typeface="Times New Roman" panose="02020603050405020304" pitchFamily="18" charset="0"/>
                <a:sym typeface="Calibri" panose="020F0502020204030204"/>
              </a:rPr>
              <a:t>)</a:t>
            </a:r>
            <a:endParaRPr lang="zh-CN" altLang="en-US" sz="800" dirty="0" smtClean="0">
              <a:solidFill>
                <a:srgbClr val="0033CC"/>
              </a:solidFill>
              <a:effectLst/>
              <a:latin typeface="+mn-ea"/>
              <a:ea typeface="+mj-ea"/>
              <a:cs typeface="Times New Roman" panose="02020603050405020304" pitchFamily="18" charset="0"/>
              <a:sym typeface="Calibri" panose="020F0502020204030204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 smtClean="0">
              <a:solidFill>
                <a:srgbClr val="0033CC"/>
              </a:solidFill>
              <a:latin typeface="+mn-ea"/>
              <a:ea typeface="+mj-ea"/>
              <a:cs typeface="Times New Roman" panose="02020603050405020304" pitchFamily="18" charset="0"/>
              <a:sym typeface="Calibri" panose="020F0502020204030204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000" dirty="0" smtClean="0">
              <a:solidFill>
                <a:srgbClr val="0033CC"/>
              </a:solidFill>
              <a:effectLst/>
              <a:latin typeface="+mn-ea"/>
              <a:ea typeface="+mj-ea"/>
              <a:cs typeface="Times New Roman" panose="02020603050405020304" pitchFamily="18" charset="0"/>
              <a:sym typeface="Calibri" panose="020F0502020204030204"/>
            </a:endParaRPr>
          </a:p>
          <a:p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989988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1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5" Type="http://schemas.openxmlformats.org/officeDocument/2006/relationships/image" Target="../media/image2.png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4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5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4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2020/8/13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2256580" y="2180059"/>
            <a:ext cx="7543800" cy="850942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b="1" spc="300" dirty="0" smtClean="0">
                <a:solidFill>
                  <a:srgbClr val="FF0000"/>
                </a:solidFill>
                <a:latin typeface="+mn-ea"/>
                <a:ea typeface="+mn-ea"/>
                <a:cs typeface="Times New Roman" panose="02020603050405020304" charset="0"/>
                <a:sym typeface="+mn-ea"/>
              </a:rPr>
              <a:t>影响化学反应速率的因素</a:t>
            </a:r>
            <a:endParaRPr lang="zh-CN" altLang="en-US" sz="2800" b="1" spc="300" dirty="0">
              <a:solidFill>
                <a:srgbClr val="FF0000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562597" y="859197"/>
            <a:ext cx="5183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朝阳区同步教学课程 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 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二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（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上）</a:t>
            </a:r>
            <a:endParaRPr lang="en-US" altLang="zh-CN" sz="20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化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学 第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8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课时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14015" y="3688836"/>
            <a:ext cx="46289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北京市陈经纶中学</a:t>
            </a:r>
            <a:r>
              <a:rPr lang="en-US" altLang="zh-CN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杨发丽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D9275A7-B8DB-49F7-A900-CB522B17B7A7}"/>
              </a:ext>
            </a:extLst>
          </p:cNvPr>
          <p:cNvSpPr txBox="1"/>
          <p:nvPr/>
        </p:nvSpPr>
        <p:spPr>
          <a:xfrm>
            <a:off x="200025" y="242323"/>
            <a:ext cx="8734425" cy="1349087"/>
          </a:xfrm>
          <a:prstGeom prst="rect">
            <a:avLst/>
          </a:prstGeom>
          <a:noFill/>
          <a:ln w="12700" cap="flat">
            <a:solidFill>
              <a:srgbClr val="00B0F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实验用品：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mol/L Na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mol/L H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5%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1mol/L FeCl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MnO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粉末、铁粉、铁丝、</a:t>
            </a: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20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℃冷水、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70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℃热水、试管、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烧杯、量筒、温度计、秒表等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94802"/>
              </p:ext>
            </p:extLst>
          </p:nvPr>
        </p:nvGraphicFramePr>
        <p:xfrm>
          <a:off x="200024" y="1758949"/>
          <a:ext cx="8734425" cy="30200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05101"/>
                <a:gridCol w="6029324"/>
              </a:tblGrid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实验目的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研究</a:t>
                      </a:r>
                      <a:r>
                        <a:rPr lang="zh-CN" altLang="en-US" sz="1800" u="sng" baseline="0" dirty="0" smtClean="0"/>
                        <a:t>                         </a:t>
                      </a:r>
                      <a:r>
                        <a:rPr lang="zh-CN" altLang="en-US" sz="1800" baseline="0" dirty="0" smtClean="0"/>
                        <a:t> </a:t>
                      </a:r>
                      <a:r>
                        <a:rPr lang="zh-CN" altLang="en-US" sz="1800" dirty="0" smtClean="0"/>
                        <a:t>对化学反应速率的影响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选择化学反应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确定观测反应快慢的指标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实验方案设计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实验结论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3483440" y="1713963"/>
            <a:ext cx="1338828" cy="455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反应物</a:t>
            </a:r>
            <a:r>
              <a:rPr lang="zh-CN" altLang="en-US" dirty="0" smtClean="0">
                <a:solidFill>
                  <a:srgbClr val="0033CC"/>
                </a:solidFill>
              </a:rPr>
              <a:t>浓度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00349" y="2312543"/>
            <a:ext cx="6048375" cy="45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 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Na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↑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S↓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endParaRPr lang="zh-CN" altLang="en-US" baseline="30000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83440" y="2767796"/>
            <a:ext cx="34163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</a:rPr>
              <a:t>达到相同浑浊程度所需时间长短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483440" y="4263221"/>
            <a:ext cx="387798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</a:rPr>
              <a:t>反应物浓度增大，化学反应速率加快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495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D9275A7-B8DB-49F7-A900-CB522B17B7A7}"/>
              </a:ext>
            </a:extLst>
          </p:cNvPr>
          <p:cNvSpPr txBox="1"/>
          <p:nvPr/>
        </p:nvSpPr>
        <p:spPr>
          <a:xfrm>
            <a:off x="200025" y="242323"/>
            <a:ext cx="8734425" cy="1349087"/>
          </a:xfrm>
          <a:prstGeom prst="rect">
            <a:avLst/>
          </a:prstGeom>
          <a:noFill/>
          <a:ln w="12700" cap="flat">
            <a:solidFill>
              <a:srgbClr val="00B0F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实验用品：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mol/L Na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mol/L H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5%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1mol/L FeCl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MnO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粉末、铁粉、铁丝、</a:t>
            </a: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20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℃冷水、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70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℃热水、试管、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烧杯、量筒、温度计、秒表等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36777"/>
              </p:ext>
            </p:extLst>
          </p:nvPr>
        </p:nvGraphicFramePr>
        <p:xfrm>
          <a:off x="200024" y="1758949"/>
          <a:ext cx="8734425" cy="30200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05101"/>
                <a:gridCol w="6029324"/>
              </a:tblGrid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实验目的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研究</a:t>
                      </a:r>
                      <a:r>
                        <a:rPr lang="zh-CN" altLang="en-US" sz="1800" u="sng" baseline="0" dirty="0" smtClean="0"/>
                        <a:t>                 </a:t>
                      </a:r>
                      <a:r>
                        <a:rPr lang="zh-CN" altLang="en-US" sz="1800" baseline="0" dirty="0" smtClean="0"/>
                        <a:t> </a:t>
                      </a:r>
                      <a:r>
                        <a:rPr lang="zh-CN" altLang="en-US" sz="1800" dirty="0" smtClean="0"/>
                        <a:t>对化学反应速率的影响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选择化学反应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确定观测反应快慢的指标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设计改变影响因素的操作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实验结论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483440" y="1713963"/>
            <a:ext cx="877163" cy="455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催化剂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43049" y="2214754"/>
            <a:ext cx="6048375" cy="580300"/>
            <a:chOff x="2800349" y="2240074"/>
            <a:chExt cx="6048375" cy="580300"/>
          </a:xfrm>
        </p:grpSpPr>
        <p:sp>
          <p:nvSpPr>
            <p:cNvPr id="7" name="矩形 6"/>
            <p:cNvSpPr/>
            <p:nvPr/>
          </p:nvSpPr>
          <p:spPr>
            <a:xfrm>
              <a:off x="2800349" y="2312543"/>
              <a:ext cx="604837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2H</a:t>
              </a:r>
              <a:r>
                <a:rPr lang="en-US" altLang="zh-CN" baseline="-25000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r>
                <a:rPr lang="en-US" altLang="zh-CN" baseline="-25000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  ====   O</a:t>
              </a:r>
              <a:r>
                <a:rPr lang="en-US" altLang="zh-CN" baseline="-25000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↑</a:t>
              </a:r>
              <a:r>
                <a:rPr lang="zh-CN" altLang="en-US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2H</a:t>
              </a:r>
              <a:r>
                <a:rPr lang="en-US" altLang="zh-CN" baseline="-25000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endParaRPr lang="zh-CN" altLang="en-US" baseline="30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226101" y="2240074"/>
              <a:ext cx="72327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hangingPunct="1">
                <a:lnSpc>
                  <a:spcPct val="150000"/>
                </a:lnSpc>
                <a:defRPr/>
              </a:pPr>
              <a:r>
                <a:rPr lang="zh-CN" altLang="en-US" sz="1400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催化剂</a:t>
              </a:r>
              <a:endParaRPr lang="zh-CN" altLang="en-US" sz="1400" dirty="0">
                <a:solidFill>
                  <a:srgbClr val="0033CC"/>
                </a:solidFill>
                <a:latin typeface="+mn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234641" y="2812576"/>
            <a:ext cx="18004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产生气泡的快慢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2" r="541"/>
          <a:stretch/>
        </p:blipFill>
        <p:spPr>
          <a:xfrm>
            <a:off x="5716374" y="2798258"/>
            <a:ext cx="2176448" cy="201838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798964" y="2963060"/>
            <a:ext cx="10056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MnO</a:t>
            </a:r>
            <a:r>
              <a:rPr lang="en-US" altLang="zh-CN" sz="14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粉末</a:t>
            </a:r>
            <a:endParaRPr lang="zh-CN" altLang="en-US" sz="1400" dirty="0"/>
          </a:p>
        </p:txBody>
      </p:sp>
      <p:sp>
        <p:nvSpPr>
          <p:cNvPr id="11" name="下箭头 10"/>
          <p:cNvSpPr/>
          <p:nvPr/>
        </p:nvSpPr>
        <p:spPr>
          <a:xfrm>
            <a:off x="6209969" y="3270837"/>
            <a:ext cx="91812" cy="34700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008178" y="2747617"/>
            <a:ext cx="952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滴</a:t>
            </a:r>
            <a:endParaRPr lang="en-US" altLang="zh-CN" sz="1400" dirty="0" smtClean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FeCl</a:t>
            </a:r>
            <a:r>
              <a:rPr lang="en-US" altLang="zh-CN" sz="14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endParaRPr lang="zh-CN" altLang="en-US" sz="1400" dirty="0"/>
          </a:p>
        </p:txBody>
      </p:sp>
      <p:sp>
        <p:nvSpPr>
          <p:cNvPr id="13" name="下箭头 12"/>
          <p:cNvSpPr/>
          <p:nvPr/>
        </p:nvSpPr>
        <p:spPr>
          <a:xfrm>
            <a:off x="7392618" y="3330185"/>
            <a:ext cx="91812" cy="34700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催化剂对速率的影响P57-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2191" y="3394230"/>
            <a:ext cx="1033047" cy="82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0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5" grpId="0"/>
      <p:bldP spid="9" grpId="0"/>
      <p:bldP spid="10" grpId="0"/>
      <p:bldP spid="11" grpId="0" animBg="1"/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D9275A7-B8DB-49F7-A900-CB522B17B7A7}"/>
              </a:ext>
            </a:extLst>
          </p:cNvPr>
          <p:cNvSpPr txBox="1"/>
          <p:nvPr/>
        </p:nvSpPr>
        <p:spPr>
          <a:xfrm>
            <a:off x="200025" y="242323"/>
            <a:ext cx="8734425" cy="1349087"/>
          </a:xfrm>
          <a:prstGeom prst="rect">
            <a:avLst/>
          </a:prstGeom>
          <a:noFill/>
          <a:ln w="12700" cap="flat">
            <a:solidFill>
              <a:srgbClr val="00B0F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实验用品：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mol/L Na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mol/L H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5%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1mol/L FeCl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MnO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粉末、铁粉、铁丝、</a:t>
            </a: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20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℃冷水、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70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℃热水、试管、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烧杯、量筒、温度计、秒表等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00024" y="1758949"/>
          <a:ext cx="8734425" cy="30200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05101"/>
                <a:gridCol w="6029324"/>
              </a:tblGrid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实验目的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研究</a:t>
                      </a:r>
                      <a:r>
                        <a:rPr lang="zh-CN" altLang="en-US" sz="1800" u="sng" baseline="0" dirty="0" smtClean="0"/>
                        <a:t>                 </a:t>
                      </a:r>
                      <a:r>
                        <a:rPr lang="zh-CN" altLang="en-US" sz="1800" baseline="0" dirty="0" smtClean="0"/>
                        <a:t> </a:t>
                      </a:r>
                      <a:r>
                        <a:rPr lang="zh-CN" altLang="en-US" sz="1800" dirty="0" smtClean="0"/>
                        <a:t>对化学反应速率的影响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选择化学反应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确定观测反应快慢的指标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设计改变影响因素的操作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实验结论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483440" y="1713963"/>
            <a:ext cx="877163" cy="455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催化剂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43049" y="2214754"/>
            <a:ext cx="6048375" cy="580300"/>
            <a:chOff x="2800349" y="2240074"/>
            <a:chExt cx="6048375" cy="580300"/>
          </a:xfrm>
        </p:grpSpPr>
        <p:sp>
          <p:nvSpPr>
            <p:cNvPr id="7" name="矩形 6"/>
            <p:cNvSpPr/>
            <p:nvPr/>
          </p:nvSpPr>
          <p:spPr>
            <a:xfrm>
              <a:off x="2800349" y="2312543"/>
              <a:ext cx="604837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2H</a:t>
              </a:r>
              <a:r>
                <a:rPr lang="en-US" altLang="zh-CN" baseline="-25000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r>
                <a:rPr lang="en-US" altLang="zh-CN" baseline="-25000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  ====   O</a:t>
              </a:r>
              <a:r>
                <a:rPr lang="en-US" altLang="zh-CN" baseline="-25000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↑</a:t>
              </a:r>
              <a:r>
                <a:rPr lang="zh-CN" altLang="en-US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2H</a:t>
              </a:r>
              <a:r>
                <a:rPr lang="en-US" altLang="zh-CN" baseline="-25000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endParaRPr lang="zh-CN" altLang="en-US" baseline="30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226101" y="2240074"/>
              <a:ext cx="72327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hangingPunct="1">
                <a:lnSpc>
                  <a:spcPct val="150000"/>
                </a:lnSpc>
                <a:defRPr/>
              </a:pPr>
              <a:r>
                <a:rPr lang="zh-CN" altLang="en-US" sz="1400" dirty="0" smtClean="0">
                  <a:solidFill>
                    <a:srgbClr val="0033CC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催化剂</a:t>
              </a:r>
              <a:endParaRPr lang="zh-CN" altLang="en-US" sz="1400" dirty="0">
                <a:solidFill>
                  <a:srgbClr val="0033CC"/>
                </a:solidFill>
                <a:latin typeface="+mn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234641" y="2812576"/>
            <a:ext cx="18004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产生气泡的快慢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pic>
        <p:nvPicPr>
          <p:cNvPr id="14" name="催化剂对速率的影响P57-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191" y="3394230"/>
            <a:ext cx="1033047" cy="82643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234640" y="4294490"/>
            <a:ext cx="458149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  <a:latin typeface="+mn-ea"/>
              </a:rPr>
              <a:t>使用</a:t>
            </a:r>
            <a:r>
              <a:rPr lang="zh-CN" altLang="en-US" dirty="0">
                <a:solidFill>
                  <a:srgbClr val="0033CC"/>
                </a:solidFill>
                <a:latin typeface="+mn-ea"/>
              </a:rPr>
              <a:t>催化剂，化学反应</a:t>
            </a:r>
            <a:r>
              <a:rPr lang="zh-CN" altLang="en-US" dirty="0" smtClean="0">
                <a:solidFill>
                  <a:srgbClr val="0033CC"/>
                </a:solidFill>
                <a:latin typeface="+mn-ea"/>
              </a:rPr>
              <a:t>速率加快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071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D9275A7-B8DB-49F7-A900-CB522B17B7A7}"/>
              </a:ext>
            </a:extLst>
          </p:cNvPr>
          <p:cNvSpPr txBox="1"/>
          <p:nvPr/>
        </p:nvSpPr>
        <p:spPr>
          <a:xfrm>
            <a:off x="200025" y="242323"/>
            <a:ext cx="8734425" cy="1349087"/>
          </a:xfrm>
          <a:prstGeom prst="rect">
            <a:avLst/>
          </a:prstGeom>
          <a:noFill/>
          <a:ln w="12700" cap="flat">
            <a:solidFill>
              <a:srgbClr val="00B0F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实验用品：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mol/L Na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mol/L H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5%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1mol/L FeCl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MnO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粉末、铁粉、铁丝、</a:t>
            </a: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20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℃冷水、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70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℃热水、试管、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烧杯、量筒、温度计、秒表等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268563"/>
              </p:ext>
            </p:extLst>
          </p:nvPr>
        </p:nvGraphicFramePr>
        <p:xfrm>
          <a:off x="200024" y="1758949"/>
          <a:ext cx="8734425" cy="30200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05101"/>
                <a:gridCol w="6029324"/>
              </a:tblGrid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实验目的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研究</a:t>
                      </a:r>
                      <a:r>
                        <a:rPr lang="zh-CN" altLang="en-US" sz="1800" u="sng" baseline="0" dirty="0" smtClean="0"/>
                        <a:t>                        </a:t>
                      </a:r>
                      <a:r>
                        <a:rPr lang="zh-CN" altLang="en-US" sz="1800" baseline="0" dirty="0" smtClean="0"/>
                        <a:t> </a:t>
                      </a:r>
                      <a:r>
                        <a:rPr lang="zh-CN" altLang="en-US" sz="1800" dirty="0" smtClean="0"/>
                        <a:t>对化学反应速率的影响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选择化学反应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确定观测反应快慢的指标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设计改变影响因素的操作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实验结论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483440" y="1713963"/>
            <a:ext cx="1569660" cy="455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固体接触面积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7671" y="2292410"/>
            <a:ext cx="44432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</a:t>
            </a:r>
            <a:r>
              <a:rPr lang="en-US" altLang="zh-CN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 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FeSO</a:t>
            </a:r>
            <a:r>
              <a:rPr lang="en-US" altLang="zh-CN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↑</a:t>
            </a:r>
            <a:endParaRPr lang="zh-CN" altLang="en-US" baseline="30000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34641" y="2812576"/>
            <a:ext cx="18004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产生气泡的快慢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pic>
        <p:nvPicPr>
          <p:cNvPr id="9" name="jiechumianji">
            <a:hlinkClick r:id="" action="ppaction://media"/>
            <a:extLst>
              <a:ext uri="{FF2B5EF4-FFF2-40B4-BE49-F238E27FC236}">
                <a16:creationId xmlns="" xmlns:a16="http://schemas.microsoft.com/office/drawing/2014/main" id="{EE083D7E-7FB7-4B14-9B01-EBF41FE831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3920" y="3383072"/>
            <a:ext cx="1581934" cy="88365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234641" y="4422620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增大固体反应物接触面积</a:t>
            </a:r>
            <a:r>
              <a:rPr lang="zh-CN" altLang="en-US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，化学反应速率增大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287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7" grpId="0"/>
      <p:bldP spid="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45799" y="276389"/>
            <a:ext cx="8527856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/>
                </a:solidFill>
              </a:rPr>
              <a:t>定量研究</a:t>
            </a:r>
            <a:r>
              <a:rPr lang="zh-CN" altLang="en-US" sz="2400" dirty="0">
                <a:solidFill>
                  <a:schemeClr val="tx1"/>
                </a:solidFill>
              </a:rPr>
              <a:t>外界条件对化学反应速率的</a:t>
            </a:r>
            <a:r>
              <a:rPr lang="zh-CN" altLang="en-US" sz="2400" dirty="0" smtClean="0">
                <a:solidFill>
                  <a:schemeClr val="tx1"/>
                </a:solidFill>
              </a:rPr>
              <a:t>影响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AD9275A7-B8DB-49F7-A900-CB522B17B7A7}"/>
              </a:ext>
            </a:extLst>
          </p:cNvPr>
          <p:cNvSpPr txBox="1"/>
          <p:nvPr/>
        </p:nvSpPr>
        <p:spPr>
          <a:xfrm>
            <a:off x="345799" y="1120186"/>
            <a:ext cx="8527857" cy="1025922"/>
          </a:xfrm>
          <a:prstGeom prst="rect">
            <a:avLst/>
          </a:prstGeom>
          <a:noFill/>
          <a:ln w="12700" cap="flat">
            <a:solidFill>
              <a:srgbClr val="00B0F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目的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00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通过实验测定并比较</a:t>
            </a:r>
            <a:r>
              <a:rPr lang="en-US" altLang="zh-CN" sz="2000" kern="1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Zn </a:t>
            </a:r>
            <a:r>
              <a:rPr lang="zh-CN" altLang="en-US" sz="2000" kern="1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</a:t>
            </a:r>
            <a:r>
              <a:rPr lang="en-US" altLang="zh-CN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/L 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en-US" altLang="zh-CN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/L 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r>
              <a:rPr lang="zh-CN" altLang="en-US" sz="2000" kern="1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20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反应速率</a:t>
            </a:r>
            <a:r>
              <a:rPr lang="zh-CN" altLang="en-US" sz="20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0287" y="2665552"/>
            <a:ext cx="4025131" cy="71814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反应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容器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选择</a:t>
            </a:r>
            <a:endParaRPr lang="zh-CN" altLang="en-US" sz="2000" i="0" dirty="0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81931" y="2733621"/>
            <a:ext cx="1915909" cy="546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固 </a:t>
            </a:r>
            <a:r>
              <a:rPr lang="en-US" altLang="zh-CN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 </a:t>
            </a:r>
            <a:r>
              <a:rPr lang="zh-CN" altLang="en-US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液；不加热</a:t>
            </a:r>
            <a:endParaRPr lang="en-US" altLang="zh-CN" dirty="0" smtClean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60287" y="2157721"/>
            <a:ext cx="44432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化学反应： 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Zn</a:t>
            </a:r>
            <a:r>
              <a:rPr lang="en-US" altLang="zh-CN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 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ZnSO</a:t>
            </a:r>
            <a:r>
              <a:rPr lang="en-US" altLang="zh-CN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↑</a:t>
            </a:r>
            <a:endParaRPr lang="zh-CN" altLang="en-US" baseline="30000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207456" y="2411636"/>
            <a:ext cx="1555004" cy="2196962"/>
            <a:chOff x="6207456" y="2411636"/>
            <a:chExt cx="1555004" cy="219696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8" t="30498" r="56731" b="25821"/>
            <a:stretch/>
          </p:blipFill>
          <p:spPr>
            <a:xfrm>
              <a:off x="6207456" y="2411636"/>
              <a:ext cx="1266770" cy="2196962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7404652" y="3024624"/>
              <a:ext cx="35780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714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AD9275A7-B8DB-49F7-A900-CB522B17B7A7}"/>
              </a:ext>
            </a:extLst>
          </p:cNvPr>
          <p:cNvSpPr txBox="1"/>
          <p:nvPr/>
        </p:nvSpPr>
        <p:spPr>
          <a:xfrm>
            <a:off x="307699" y="253411"/>
            <a:ext cx="8527857" cy="1025922"/>
          </a:xfrm>
          <a:prstGeom prst="rect">
            <a:avLst/>
          </a:prstGeom>
          <a:noFill/>
          <a:ln w="12700" cap="flat">
            <a:solidFill>
              <a:srgbClr val="00B0F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目的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00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通过实验测定并比较</a:t>
            </a:r>
            <a:r>
              <a:rPr lang="en-US" altLang="zh-CN" sz="2000" kern="1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Zn </a:t>
            </a:r>
            <a:r>
              <a:rPr lang="zh-CN" altLang="en-US" sz="2000" kern="1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</a:t>
            </a:r>
            <a:r>
              <a:rPr lang="en-US" altLang="zh-CN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/L 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en-US" altLang="zh-CN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/L 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r>
              <a:rPr lang="zh-CN" altLang="en-US" sz="2000" kern="1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20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反应速率</a:t>
            </a:r>
            <a:r>
              <a:rPr lang="zh-CN" altLang="en-US" sz="20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2187" y="1798777"/>
            <a:ext cx="4025131" cy="71814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</a:rPr>
              <a:t>确定观测量</a:t>
            </a:r>
            <a:endParaRPr lang="zh-CN" altLang="en-US" sz="2000" i="0" dirty="0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2187" y="1290946"/>
            <a:ext cx="44432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化学反应： 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Zn</a:t>
            </a:r>
            <a:r>
              <a:rPr lang="en-US" altLang="zh-CN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 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ZnSO</a:t>
            </a:r>
            <a:r>
              <a:rPr lang="en-US" altLang="zh-CN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↑</a:t>
            </a:r>
            <a:endParaRPr lang="zh-CN" altLang="en-US" baseline="30000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79881" y="2930297"/>
            <a:ext cx="877789" cy="680386"/>
            <a:chOff x="647849" y="2658432"/>
            <a:chExt cx="877789" cy="680386"/>
          </a:xfrm>
        </p:grpSpPr>
        <p:grpSp>
          <p:nvGrpSpPr>
            <p:cNvPr id="15" name="组合 14"/>
            <p:cNvGrpSpPr/>
            <p:nvPr/>
          </p:nvGrpSpPr>
          <p:grpSpPr>
            <a:xfrm>
              <a:off x="647849" y="2658432"/>
              <a:ext cx="877789" cy="680386"/>
              <a:chOff x="6655613" y="4017776"/>
              <a:chExt cx="877789" cy="585854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6655613" y="4120959"/>
                <a:ext cx="569387" cy="344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zh-CN" altLang="en-US" sz="2000" i="0" dirty="0" smtClean="0">
                    <a:solidFill>
                      <a:srgbClr val="0033CC"/>
                    </a:solidFill>
                    <a:effectLst/>
                    <a:latin typeface="+mn-ea"/>
                    <a:ea typeface="+mn-ea"/>
                    <a:cs typeface="Times New Roman" panose="02020603050405020304" pitchFamily="18" charset="0"/>
                  </a:rPr>
                  <a:t>＝</a:t>
                </a:r>
                <a:endParaRPr lang="zh-CN" altLang="en-US" sz="2000" dirty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7069814" y="4017776"/>
                <a:ext cx="463588" cy="344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zh-CN" sz="2000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0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zh-CN" altLang="en-US" sz="2000" dirty="0">
                  <a:solidFill>
                    <a:srgbClr val="0033CC"/>
                  </a:solidFill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7066562" y="4259111"/>
                <a:ext cx="420308" cy="344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zh-CN" sz="2000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0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zh-CN" altLang="en-US" sz="2000" dirty="0">
                  <a:solidFill>
                    <a:srgbClr val="0033CC"/>
                  </a:solidFill>
                </a:endParaRPr>
              </a:p>
            </p:txBody>
          </p:sp>
        </p:grpSp>
        <p:cxnSp>
          <p:nvCxnSpPr>
            <p:cNvPr id="16" name="直接连接符 15"/>
            <p:cNvCxnSpPr/>
            <p:nvPr/>
          </p:nvCxnSpPr>
          <p:spPr>
            <a:xfrm>
              <a:off x="1087373" y="2978319"/>
              <a:ext cx="4203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2043935" y="2031081"/>
            <a:ext cx="4504228" cy="2356073"/>
            <a:chOff x="2888966" y="2158853"/>
            <a:chExt cx="4504228" cy="2356073"/>
          </a:xfrm>
        </p:grpSpPr>
        <p:sp>
          <p:nvSpPr>
            <p:cNvPr id="21" name="内容占位符 2"/>
            <p:cNvSpPr txBox="1">
              <a:spLocks/>
            </p:cNvSpPr>
            <p:nvPr/>
          </p:nvSpPr>
          <p:spPr>
            <a:xfrm>
              <a:off x="3959019" y="2946379"/>
              <a:ext cx="3392693" cy="841773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 anchor="ctr">
              <a:normAutofit/>
            </a:bodyPr>
            <a:lstStyle>
              <a:lvl1pPr marL="0" marR="0" indent="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Hoefler Text"/>
                  <a:sym typeface="Hoefler Text"/>
                </a:defRPr>
              </a:lvl1pPr>
              <a:lvl2pPr marL="67310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2pPr>
              <a:lvl3pPr marL="673100" marR="0" indent="0" algn="l" defTabSz="41275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Hoefler Text"/>
                </a:defRPr>
              </a:lvl3pPr>
              <a:lvl4pPr marL="1009650" marR="0" indent="0" algn="l" defTabSz="41275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Hoefler Text"/>
                </a:defRPr>
              </a:lvl4pPr>
              <a:lvl5pPr marL="1346200" marR="0" indent="0" algn="l" defTabSz="41275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Hoefler Text"/>
                </a:defRPr>
              </a:lvl5pPr>
              <a:lvl6pPr marL="201930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6pPr>
              <a:lvl7pPr marL="235585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7pPr>
              <a:lvl8pPr marL="269240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8pPr>
              <a:lvl9pPr marL="302895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en-US" altLang="zh-CN" sz="2000" dirty="0" smtClean="0">
                  <a:solidFill>
                    <a:srgbClr val="0033CC"/>
                  </a:solidFill>
                  <a:effectLst/>
                </a:rPr>
                <a:t>2.</a:t>
              </a:r>
              <a:r>
                <a:rPr lang="zh-CN" altLang="en-US" sz="2000" dirty="0" smtClean="0">
                  <a:solidFill>
                    <a:srgbClr val="0033CC"/>
                  </a:solidFill>
                  <a:effectLst/>
                </a:rPr>
                <a:t>气体体积变化</a:t>
              </a:r>
              <a:endParaRPr lang="en-US" altLang="zh-CN" sz="2000" dirty="0" smtClean="0">
                <a:solidFill>
                  <a:srgbClr val="0033CC"/>
                </a:solidFill>
                <a:effectLst/>
              </a:endParaRPr>
            </a:p>
          </p:txBody>
        </p:sp>
        <p:sp>
          <p:nvSpPr>
            <p:cNvPr id="22" name="内容占位符 2"/>
            <p:cNvSpPr txBox="1">
              <a:spLocks/>
            </p:cNvSpPr>
            <p:nvPr/>
          </p:nvSpPr>
          <p:spPr>
            <a:xfrm>
              <a:off x="4000501" y="2158853"/>
              <a:ext cx="3392693" cy="699634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 anchor="ctr">
              <a:noAutofit/>
            </a:bodyPr>
            <a:lstStyle>
              <a:lvl1pPr marL="0" marR="0" indent="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Hoefler Text"/>
                  <a:sym typeface="Hoefler Text"/>
                </a:defRPr>
              </a:lvl1pPr>
              <a:lvl2pPr marL="67310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2pPr>
              <a:lvl3pPr marL="673100" marR="0" indent="0" algn="l" defTabSz="41275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Hoefler Text"/>
                </a:defRPr>
              </a:lvl3pPr>
              <a:lvl4pPr marL="1009650" marR="0" indent="0" algn="l" defTabSz="41275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Hoefler Text"/>
                </a:defRPr>
              </a:lvl4pPr>
              <a:lvl5pPr marL="1346200" marR="0" indent="0" algn="l" defTabSz="41275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Hoefler Text"/>
                </a:defRPr>
              </a:lvl5pPr>
              <a:lvl6pPr marL="201930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6pPr>
              <a:lvl7pPr marL="235585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7pPr>
              <a:lvl8pPr marL="269240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8pPr>
              <a:lvl9pPr marL="302895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en-US" altLang="zh-CN" sz="2000" dirty="0" smtClean="0">
                  <a:solidFill>
                    <a:srgbClr val="0033CC"/>
                  </a:solidFill>
                  <a:effectLst/>
                </a:rPr>
                <a:t>1.</a:t>
              </a:r>
              <a:r>
                <a:rPr lang="zh-CN" altLang="en-US" sz="2000" dirty="0" smtClean="0">
                  <a:solidFill>
                    <a:srgbClr val="0033CC"/>
                  </a:solidFill>
                  <a:effectLst/>
                </a:rPr>
                <a:t>固体质量变化</a:t>
              </a:r>
              <a:endParaRPr lang="en-US" altLang="zh-CN" sz="2000" dirty="0" smtClean="0">
                <a:solidFill>
                  <a:srgbClr val="0033CC"/>
                </a:solidFill>
                <a:effectLst/>
              </a:endParaRPr>
            </a:p>
          </p:txBody>
        </p:sp>
        <p:sp>
          <p:nvSpPr>
            <p:cNvPr id="23" name="内容占位符 2"/>
            <p:cNvSpPr txBox="1">
              <a:spLocks/>
            </p:cNvSpPr>
            <p:nvPr/>
          </p:nvSpPr>
          <p:spPr>
            <a:xfrm>
              <a:off x="3986415" y="3815292"/>
              <a:ext cx="3392693" cy="699634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 anchor="ctr">
              <a:noAutofit/>
            </a:bodyPr>
            <a:lstStyle>
              <a:lvl1pPr marL="0" marR="0" indent="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Hoefler Text"/>
                  <a:sym typeface="Hoefler Text"/>
                </a:defRPr>
              </a:lvl1pPr>
              <a:lvl2pPr marL="67310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2pPr>
              <a:lvl3pPr marL="673100" marR="0" indent="0" algn="l" defTabSz="41275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Hoefler Text"/>
                </a:defRPr>
              </a:lvl3pPr>
              <a:lvl4pPr marL="1009650" marR="0" indent="0" algn="l" defTabSz="41275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Hoefler Text"/>
                </a:defRPr>
              </a:lvl4pPr>
              <a:lvl5pPr marL="1346200" marR="0" indent="0" algn="l" defTabSz="41275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Hoefler Text"/>
                </a:defRPr>
              </a:lvl5pPr>
              <a:lvl6pPr marL="201930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6pPr>
              <a:lvl7pPr marL="235585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7pPr>
              <a:lvl8pPr marL="269240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8pPr>
              <a:lvl9pPr marL="302895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en-US" altLang="zh-CN" sz="2000" dirty="0" smtClean="0">
                  <a:solidFill>
                    <a:srgbClr val="0033CC"/>
                  </a:solidFill>
                  <a:effectLst/>
                </a:rPr>
                <a:t>3.</a:t>
              </a:r>
              <a:r>
                <a:rPr lang="zh-CN" altLang="en-US" sz="2000" dirty="0" smtClean="0">
                  <a:solidFill>
                    <a:srgbClr val="0033CC"/>
                  </a:solidFill>
                  <a:effectLst/>
                </a:rPr>
                <a:t>离子浓度变化</a:t>
              </a:r>
              <a:endParaRPr lang="en-US" altLang="zh-CN" sz="2000" dirty="0" smtClean="0">
                <a:solidFill>
                  <a:srgbClr val="0033CC"/>
                </a:solidFill>
                <a:effectLst/>
              </a:endParaRPr>
            </a:p>
          </p:txBody>
        </p:sp>
        <p:sp>
          <p:nvSpPr>
            <p:cNvPr id="24" name="内容占位符 2"/>
            <p:cNvSpPr txBox="1">
              <a:spLocks/>
            </p:cNvSpPr>
            <p:nvPr/>
          </p:nvSpPr>
          <p:spPr>
            <a:xfrm>
              <a:off x="2888966" y="3011775"/>
              <a:ext cx="1088612" cy="699634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 anchor="ctr">
              <a:noAutofit/>
            </a:bodyPr>
            <a:lstStyle>
              <a:lvl1pPr marL="0" marR="0" indent="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Hoefler Text"/>
                  <a:sym typeface="Hoefler Text"/>
                </a:defRPr>
              </a:lvl1pPr>
              <a:lvl2pPr marL="67310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2pPr>
              <a:lvl3pPr marL="673100" marR="0" indent="0" algn="l" defTabSz="41275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Hoefler Text"/>
                </a:defRPr>
              </a:lvl3pPr>
              <a:lvl4pPr marL="1009650" marR="0" indent="0" algn="l" defTabSz="41275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Hoefler Text"/>
                </a:defRPr>
              </a:lvl4pPr>
              <a:lvl5pPr marL="1346200" marR="0" indent="0" algn="l" defTabSz="41275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 typeface="Arial" panose="020B0604020202020204" pitchFamily="34" charset="0"/>
                <a:buNone/>
                <a:defRPr sz="2900" b="0" i="0" u="none" strike="noStrike" cap="none" spc="0" baseline="0">
                  <a:solidFill>
                    <a:srgbClr val="FFFFFF">
                      <a:alpha val="80000"/>
                    </a:srgbClr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Hoefler Text"/>
                </a:defRPr>
              </a:lvl5pPr>
              <a:lvl6pPr marL="201930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6pPr>
              <a:lvl7pPr marL="235585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7pPr>
              <a:lvl8pPr marL="269240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8pPr>
              <a:lvl9pPr marL="3028950" marR="0" indent="-336550" algn="l" defTabSz="412750" rtl="0" latinLnBrk="0">
                <a:lnSpc>
                  <a:spcPct val="120000"/>
                </a:lnSpc>
                <a:spcBef>
                  <a:spcPct val="450000"/>
                </a:spcBef>
                <a:spcAft>
                  <a:spcPts val="0"/>
                </a:spcAft>
                <a:buClrTx/>
                <a:buSzPct val="50000"/>
                <a:buFontTx/>
                <a:buBlip>
                  <a:blip r:embed="rId2"/>
                </a:buBlip>
                <a:defRPr sz="2900" b="0" i="1" u="none" strike="noStrike" cap="none" spc="0" baseline="0">
                  <a:solidFill>
                    <a:srgbClr val="86837F">
                      <a:alpha val="80000"/>
                    </a:srgbClr>
                  </a:solidFill>
                  <a:effectLst>
                    <a:outerShdw blurRad="25400" dist="12700" dir="5400000" rotWithShape="0">
                      <a:srgbClr val="FFFFFF"/>
                    </a:outerShdw>
                  </a:effectLst>
                  <a:uFillTx/>
                  <a:latin typeface="Hoefler Text"/>
                  <a:ea typeface="Hoefler Text"/>
                  <a:cs typeface="Hoefler Text"/>
                  <a:sym typeface="Hoefler Text"/>
                </a:defRPr>
              </a:lvl9pPr>
            </a:lstStyle>
            <a:p>
              <a:pPr hangingPunct="1"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2000" dirty="0" smtClean="0">
                  <a:solidFill>
                    <a:srgbClr val="0033CC"/>
                  </a:solidFill>
                  <a:effectLst/>
                </a:rPr>
                <a:t>时间 </a:t>
              </a:r>
              <a:r>
                <a:rPr lang="en-US" altLang="zh-CN" sz="2000" dirty="0" smtClean="0">
                  <a:solidFill>
                    <a:srgbClr val="0033CC"/>
                  </a:solidFill>
                  <a:effectLst/>
                </a:rPr>
                <a:t>+ </a:t>
              </a:r>
            </a:p>
          </p:txBody>
        </p:sp>
        <p:sp>
          <p:nvSpPr>
            <p:cNvPr id="25" name="左大括号 24"/>
            <p:cNvSpPr/>
            <p:nvPr/>
          </p:nvSpPr>
          <p:spPr>
            <a:xfrm>
              <a:off x="3917538" y="2508670"/>
              <a:ext cx="82964" cy="1705844"/>
            </a:xfrm>
            <a:prstGeom prst="leftBrace">
              <a:avLst/>
            </a:prstGeom>
            <a:ln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/>
          <a:srcRect t="2386"/>
          <a:stretch/>
        </p:blipFill>
        <p:spPr>
          <a:xfrm>
            <a:off x="1916013" y="4037337"/>
            <a:ext cx="793955" cy="103420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167" y="2626124"/>
            <a:ext cx="1262633" cy="13606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3587" r="2076" b="5255"/>
          <a:stretch/>
        </p:blipFill>
        <p:spPr>
          <a:xfrm>
            <a:off x="5528358" y="3963548"/>
            <a:ext cx="1540582" cy="10921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54" y="1272325"/>
            <a:ext cx="1418915" cy="126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7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AD9275A7-B8DB-49F7-A900-CB522B17B7A7}"/>
              </a:ext>
            </a:extLst>
          </p:cNvPr>
          <p:cNvSpPr txBox="1"/>
          <p:nvPr/>
        </p:nvSpPr>
        <p:spPr>
          <a:xfrm>
            <a:off x="307699" y="253411"/>
            <a:ext cx="8527857" cy="1025922"/>
          </a:xfrm>
          <a:prstGeom prst="rect">
            <a:avLst/>
          </a:prstGeom>
          <a:noFill/>
          <a:ln w="12700" cap="flat">
            <a:solidFill>
              <a:srgbClr val="00B0F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目的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00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通过实验测定并比较</a:t>
            </a:r>
            <a:r>
              <a:rPr lang="en-US" altLang="zh-CN" sz="2000" kern="1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Zn </a:t>
            </a:r>
            <a:r>
              <a:rPr lang="zh-CN" altLang="en-US" sz="2000" kern="1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</a:t>
            </a:r>
            <a:r>
              <a:rPr lang="en-US" altLang="zh-CN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/L 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en-US" altLang="zh-CN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/L 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r>
              <a:rPr lang="zh-CN" altLang="en-US" sz="2000" kern="1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20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反应速率</a:t>
            </a:r>
            <a:r>
              <a:rPr lang="zh-CN" altLang="en-US" sz="20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2187" y="1290946"/>
            <a:ext cx="44432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化学反应： 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Zn</a:t>
            </a:r>
            <a:r>
              <a:rPr lang="en-US" altLang="zh-CN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 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ZnSO</a:t>
            </a:r>
            <a:r>
              <a:rPr lang="en-US" altLang="zh-CN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↑</a:t>
            </a:r>
            <a:endParaRPr lang="zh-CN" altLang="en-US" baseline="30000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标题 2"/>
          <p:cNvSpPr>
            <a:spLocks noGrp="1"/>
          </p:cNvSpPr>
          <p:nvPr>
            <p:ph type="title"/>
          </p:nvPr>
        </p:nvSpPr>
        <p:spPr>
          <a:xfrm>
            <a:off x="822187" y="1637561"/>
            <a:ext cx="7620001" cy="866075"/>
          </a:xfrm>
        </p:spPr>
        <p:txBody>
          <a:bodyPr>
            <a:noAutofit/>
          </a:bodyPr>
          <a:lstStyle/>
          <a:p>
            <a:r>
              <a:rPr lang="zh-CN" altLang="en-US" sz="2000" b="0" dirty="0" smtClean="0">
                <a:solidFill>
                  <a:srgbClr val="FF0000"/>
                </a:solidFill>
                <a:latin typeface="+mn-ea"/>
                <a:ea typeface="+mn-ea"/>
                <a:sym typeface="Hoefler Text"/>
              </a:rPr>
              <a:t>收集 </a:t>
            </a:r>
            <a:r>
              <a:rPr lang="en-US" altLang="zh-CN" sz="2000" b="0" dirty="0" smtClean="0">
                <a:solidFill>
                  <a:srgbClr val="FF0000"/>
                </a:solidFill>
                <a:latin typeface="+mn-ea"/>
                <a:ea typeface="+mn-ea"/>
                <a:sym typeface="Hoefler Text"/>
              </a:rPr>
              <a:t>10 mL</a:t>
            </a:r>
            <a:r>
              <a:rPr lang="zh-CN" altLang="en-US" sz="2000" b="0" dirty="0" smtClean="0">
                <a:solidFill>
                  <a:srgbClr val="FF0000"/>
                </a:solidFill>
                <a:latin typeface="+mn-ea"/>
                <a:ea typeface="+mn-ea"/>
                <a:sym typeface="Hoefler Text"/>
              </a:rPr>
              <a:t>氢气所需的时间</a:t>
            </a:r>
            <a:endParaRPr lang="zh-CN" altLang="en-US" sz="2000" b="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307699" y="2584452"/>
            <a:ext cx="4848223" cy="707886"/>
          </a:xfrm>
          <a:prstGeom prst="rect">
            <a:avLst/>
          </a:prstGeom>
          <a:noFill/>
          <a:ln w="12700" cmpd="sng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 smtClean="0">
                <a:solidFill>
                  <a:srgbClr val="7030A0"/>
                </a:solidFill>
                <a:latin typeface="楷体_GB2312"/>
                <a:ea typeface="楷体_GB2312"/>
                <a:cs typeface="楷体_GB2312"/>
              </a:rPr>
              <a:t>请设计具体的实验方案</a:t>
            </a:r>
            <a:endParaRPr lang="en-US" altLang="zh-CN" sz="2000" dirty="0" smtClean="0">
              <a:solidFill>
                <a:srgbClr val="7030A0"/>
              </a:solidFill>
              <a:latin typeface="楷体_GB2312"/>
              <a:ea typeface="楷体_GB2312"/>
              <a:cs typeface="楷体_GB2312"/>
            </a:endParaRPr>
          </a:p>
          <a:p>
            <a:pPr algn="ctr" eaLnBrk="1" hangingPunct="1"/>
            <a:r>
              <a:rPr lang="zh-CN" altLang="en-US" sz="2000" dirty="0" smtClean="0">
                <a:solidFill>
                  <a:srgbClr val="7030A0"/>
                </a:solidFill>
                <a:latin typeface="楷体_GB2312"/>
                <a:ea typeface="楷体_GB2312"/>
                <a:cs typeface="楷体_GB2312"/>
              </a:rPr>
              <a:t>（使用右图所示装置）</a:t>
            </a:r>
            <a:endParaRPr lang="zh-CN" altLang="zh-CN" sz="2000" dirty="0">
              <a:solidFill>
                <a:srgbClr val="7030A0"/>
              </a:solidFill>
              <a:latin typeface="楷体_GB2312"/>
              <a:ea typeface="楷体_GB2312"/>
              <a:cs typeface="楷体_GB231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21692" r="16479" b="25821"/>
          <a:stretch/>
        </p:blipFill>
        <p:spPr>
          <a:xfrm>
            <a:off x="5997435" y="2379811"/>
            <a:ext cx="2838121" cy="2639864"/>
          </a:xfrm>
          <a:prstGeom prst="rect">
            <a:avLst/>
          </a:prstGeom>
        </p:spPr>
      </p:pic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07699" y="3373154"/>
            <a:ext cx="5130024" cy="123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000" b="0" dirty="0" smtClean="0">
                <a:latin typeface="黑体" panose="02010609060101010101" pitchFamily="49" charset="-122"/>
                <a:ea typeface="黑体" panose="02010609060101010101" pitchFamily="49" charset="-122"/>
                <a:cs typeface="楷体_GB2312"/>
              </a:rPr>
              <a:t>实验设计关键点：</a:t>
            </a:r>
            <a:endParaRPr lang="en-US" altLang="zh-CN" sz="2000" b="0" dirty="0" smtClean="0">
              <a:latin typeface="黑体" panose="02010609060101010101" pitchFamily="49" charset="-122"/>
              <a:ea typeface="黑体" panose="02010609060101010101" pitchFamily="49" charset="-122"/>
              <a:cs typeface="楷体_GB231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2000" b="0" dirty="0" smtClean="0">
                <a:latin typeface="黑体" panose="02010609060101010101" pitchFamily="49" charset="-122"/>
                <a:ea typeface="黑体" panose="02010609060101010101" pitchFamily="49" charset="-122"/>
                <a:cs typeface="楷体_GB2312"/>
              </a:rPr>
              <a:t>两次加入的硫酸浓度不同，体积相同；</a:t>
            </a:r>
            <a:endParaRPr lang="en-US" altLang="zh-CN" sz="2000" b="0" dirty="0" smtClean="0">
              <a:latin typeface="黑体" panose="02010609060101010101" pitchFamily="49" charset="-122"/>
              <a:ea typeface="黑体" panose="02010609060101010101" pitchFamily="49" charset="-122"/>
              <a:cs typeface="楷体_GB231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2000" b="0" dirty="0" smtClean="0">
                <a:latin typeface="黑体" panose="02010609060101010101" pitchFamily="49" charset="-122"/>
                <a:ea typeface="黑体" panose="02010609060101010101" pitchFamily="49" charset="-122"/>
                <a:cs typeface="楷体_GB2312"/>
              </a:rPr>
              <a:t>加入的锌粒大小和总质量相同；</a:t>
            </a:r>
            <a:endParaRPr lang="en-US" altLang="zh-CN" sz="2000" b="0" dirty="0" smtClean="0">
              <a:latin typeface="黑体" panose="02010609060101010101" pitchFamily="49" charset="-122"/>
              <a:ea typeface="黑体" panose="02010609060101010101" pitchFamily="49" charset="-122"/>
              <a:cs typeface="楷体_GB2312"/>
            </a:endParaRPr>
          </a:p>
        </p:txBody>
      </p:sp>
    </p:spTree>
    <p:extLst>
      <p:ext uri="{BB962C8B-B14F-4D97-AF65-F5344CB8AC3E}">
        <p14:creationId xmlns:p14="http://schemas.microsoft.com/office/powerpoint/2010/main" val="48106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AD9275A7-B8DB-49F7-A900-CB522B17B7A7}"/>
              </a:ext>
            </a:extLst>
          </p:cNvPr>
          <p:cNvSpPr txBox="1"/>
          <p:nvPr/>
        </p:nvSpPr>
        <p:spPr>
          <a:xfrm>
            <a:off x="249412" y="944400"/>
            <a:ext cx="8527857" cy="3857466"/>
          </a:xfrm>
          <a:prstGeom prst="rect">
            <a:avLst/>
          </a:prstGeom>
          <a:noFill/>
          <a:ln w="12700" cap="flat">
            <a:solidFill>
              <a:srgbClr val="00B0F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实验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步骤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：</a:t>
            </a:r>
            <a:endParaRPr lang="en-US" altLang="zh-CN" sz="200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95000"/>
              </a:lnSpc>
              <a:spcBef>
                <a:spcPct val="40000"/>
              </a:spcBef>
            </a:pPr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zh-CN" altLang="en-US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、连接实验</a:t>
            </a:r>
            <a:r>
              <a:rPr lang="zh-CN" altLang="en-US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装置；</a:t>
            </a:r>
            <a:endParaRPr lang="zh-CN" altLang="en-US" sz="2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95000"/>
              </a:lnSpc>
              <a:spcBef>
                <a:spcPct val="40000"/>
              </a:spcBef>
            </a:pPr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、检查装置的</a:t>
            </a:r>
            <a:r>
              <a:rPr lang="zh-CN" altLang="en-US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气密性；</a:t>
            </a:r>
            <a:endParaRPr lang="zh-CN" altLang="en-US" sz="2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40000"/>
              </a:spcBef>
            </a:pPr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zh-CN" altLang="en-US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、先向锥形瓶中</a:t>
            </a:r>
            <a:r>
              <a:rPr lang="zh-CN" altLang="en-US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加入</a:t>
            </a:r>
            <a:r>
              <a:rPr lang="en-US" altLang="zh-CN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2g </a:t>
            </a:r>
            <a:r>
              <a:rPr lang="zh-CN" altLang="en-US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锌粒</a:t>
            </a:r>
            <a:r>
              <a:rPr lang="zh-CN" altLang="en-US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，然后再向分液漏斗</a:t>
            </a:r>
            <a:r>
              <a:rPr lang="zh-CN" altLang="en-US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中加入</a:t>
            </a:r>
            <a:r>
              <a:rPr lang="en-US" altLang="zh-CN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40mL 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</a:t>
            </a:r>
            <a:r>
              <a:rPr lang="en-US" altLang="zh-CN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/L H</a:t>
            </a:r>
            <a:r>
              <a:rPr lang="en-US" altLang="zh-CN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；</a:t>
            </a:r>
            <a:endParaRPr lang="en-US" altLang="zh-CN" sz="2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40000"/>
              </a:spcBef>
            </a:pPr>
            <a:r>
              <a:rPr lang="en-US" altLang="zh-CN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lang="zh-CN" altLang="en-US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、</a:t>
            </a:r>
            <a:r>
              <a:rPr lang="zh-CN" altLang="en-US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将</a:t>
            </a:r>
            <a:r>
              <a:rPr lang="zh-CN" altLang="en-US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稀硫酸快速加入锥形瓶中，并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关闭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分液漏斗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活塞；</a:t>
            </a:r>
            <a:endParaRPr lang="zh-CN" altLang="en-US" sz="2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95000"/>
              </a:lnSpc>
              <a:spcBef>
                <a:spcPct val="40000"/>
              </a:spcBef>
            </a:pPr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lang="zh-CN" altLang="en-US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、记录收集</a:t>
            </a:r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10mLH</a:t>
            </a:r>
            <a:r>
              <a:rPr lang="en-US" altLang="zh-CN" sz="2000" baseline="-25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所用的</a:t>
            </a:r>
            <a:r>
              <a:rPr lang="zh-CN" altLang="en-US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时间；</a:t>
            </a:r>
            <a:endParaRPr lang="en-US" altLang="zh-CN" sz="2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95000"/>
              </a:lnSpc>
              <a:spcBef>
                <a:spcPct val="40000"/>
              </a:spcBef>
            </a:pPr>
            <a:r>
              <a:rPr lang="en-US" altLang="zh-CN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lang="zh-CN" altLang="en-US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、将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</a:t>
            </a:r>
            <a:r>
              <a:rPr lang="en-US" altLang="zh-CN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/L 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换成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en-US" altLang="zh-CN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/L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，重复上述实验。</a:t>
            </a:r>
            <a:endParaRPr lang="zh-CN" altLang="en-US" sz="2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21692" r="16479" b="25821"/>
          <a:stretch/>
        </p:blipFill>
        <p:spPr>
          <a:xfrm>
            <a:off x="5900717" y="76200"/>
            <a:ext cx="2495552" cy="232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75747" y="172964"/>
            <a:ext cx="8393921" cy="866075"/>
          </a:xfrm>
        </p:spPr>
        <p:txBody>
          <a:bodyPr>
            <a:normAutofit/>
          </a:bodyPr>
          <a:lstStyle/>
          <a:p>
            <a:r>
              <a:rPr lang="zh-CN" altLang="en-US" sz="2400" b="0" dirty="0" smtClean="0"/>
              <a:t>根据实验数据，你能计算反应速率吗？</a:t>
            </a:r>
            <a:endParaRPr lang="zh-CN" altLang="en-US" sz="2400" b="0" dirty="0"/>
          </a:p>
        </p:txBody>
      </p:sp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650" y="1479674"/>
            <a:ext cx="1553924" cy="213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1942058" y="1481575"/>
            <a:ext cx="2371635" cy="2884035"/>
            <a:chOff x="343" y="-138"/>
            <a:chExt cx="2791" cy="2859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" y="-138"/>
              <a:ext cx="2685" cy="2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343" y="2017"/>
              <a:ext cx="2791" cy="7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defRPr/>
              </a:pPr>
              <a:r>
                <a:rPr lang="zh-CN" altLang="en-US" sz="2000" i="0" dirty="0" smtClean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收集</a:t>
              </a:r>
              <a:r>
                <a:rPr lang="en-US" altLang="zh-CN" sz="2000" i="0" dirty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10 mL</a:t>
              </a:r>
              <a:r>
                <a:rPr lang="zh-CN" altLang="en-US" sz="2000" i="0" dirty="0" smtClean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气体</a:t>
              </a:r>
              <a:endParaRPr lang="en-US" altLang="zh-CN" sz="2000" i="0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defRPr/>
              </a:pPr>
              <a:r>
                <a:rPr lang="zh-CN" altLang="en-US" sz="2000" i="0" dirty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用时</a:t>
              </a:r>
              <a:r>
                <a:rPr lang="en-US" altLang="zh-CN" sz="2000" i="0" dirty="0" smtClean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85 s</a:t>
              </a:r>
              <a:endParaRPr lang="en-US" altLang="zh-CN" sz="20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49" y="927"/>
              <a:ext cx="2094" cy="90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i="0" dirty="0" smtClean="0">
                  <a:solidFill>
                    <a:schemeClr val="bg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40 mL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i="0" dirty="0" smtClean="0">
                  <a:solidFill>
                    <a:schemeClr val="bg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1 </a:t>
              </a:r>
              <a:r>
                <a:rPr lang="en-US" altLang="zh-CN" sz="2000" i="0" dirty="0" err="1" smtClean="0">
                  <a:solidFill>
                    <a:schemeClr val="bg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mol</a:t>
              </a:r>
              <a:r>
                <a:rPr lang="en-US" altLang="zh-CN" sz="2000" i="0" dirty="0" smtClean="0">
                  <a:solidFill>
                    <a:schemeClr val="bg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/L 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i="0" dirty="0" smtClean="0">
                  <a:solidFill>
                    <a:schemeClr val="bg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H</a:t>
              </a:r>
              <a:r>
                <a:rPr lang="en-US" altLang="zh-CN" sz="2000" i="0" baseline="-25000" dirty="0" smtClean="0">
                  <a:solidFill>
                    <a:schemeClr val="bg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en-US" altLang="zh-CN" sz="2000" i="0" dirty="0" smtClean="0">
                  <a:solidFill>
                    <a:schemeClr val="bg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SO</a:t>
              </a:r>
              <a:r>
                <a:rPr lang="en-US" altLang="zh-CN" sz="2000" i="0" baseline="-25000" dirty="0" smtClean="0">
                  <a:solidFill>
                    <a:schemeClr val="bg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en-US" altLang="zh-CN" sz="2000" i="0" dirty="0"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2" name="图片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47" y="1481575"/>
            <a:ext cx="1463387" cy="214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658501" y="3630390"/>
            <a:ext cx="1030592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2g 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锌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178873" y="3639906"/>
            <a:ext cx="1030592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2g 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锌</a:t>
            </a:r>
          </a:p>
        </p:txBody>
      </p:sp>
      <p:grpSp>
        <p:nvGrpSpPr>
          <p:cNvPr id="16" name="Group 37"/>
          <p:cNvGrpSpPr>
            <a:grpSpLocks/>
          </p:cNvGrpSpPr>
          <p:nvPr/>
        </p:nvGrpSpPr>
        <p:grpSpPr bwMode="auto">
          <a:xfrm>
            <a:off x="4407858" y="1518799"/>
            <a:ext cx="2420318" cy="2846397"/>
            <a:chOff x="545" y="-82"/>
            <a:chExt cx="3255" cy="3192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" y="-82"/>
              <a:ext cx="3168" cy="2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545" y="2314"/>
              <a:ext cx="3255" cy="7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defRPr/>
              </a:pPr>
              <a:r>
                <a:rPr lang="zh-CN" altLang="en-US" sz="2000" i="0" dirty="0" smtClean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收集</a:t>
              </a:r>
              <a:r>
                <a:rPr lang="en-US" altLang="zh-CN" sz="2000" i="0" dirty="0" smtClean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10 mL</a:t>
              </a:r>
              <a:r>
                <a:rPr lang="zh-CN" altLang="en-US" sz="2000" i="0" dirty="0" smtClean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气体</a:t>
              </a:r>
              <a:endParaRPr lang="en-US" altLang="zh-CN" sz="2000" i="0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defRPr/>
              </a:pPr>
              <a:r>
                <a:rPr lang="zh-CN" altLang="en-US" sz="2000" i="0" dirty="0" smtClean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用时</a:t>
              </a:r>
              <a:r>
                <a:rPr lang="en-US" altLang="zh-CN" sz="2000" i="0" dirty="0" smtClean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15 s</a:t>
              </a:r>
              <a:endParaRPr lang="en-US" altLang="zh-CN" sz="20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400334" y="2591285"/>
            <a:ext cx="1483756" cy="10178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>
              <a:defRPr/>
            </a:pPr>
            <a:r>
              <a:rPr lang="en-US" altLang="zh-CN" sz="2000" i="0" dirty="0" smtClean="0"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40 </a:t>
            </a:r>
            <a:r>
              <a:rPr lang="en-US" altLang="zh-CN" sz="2000" i="0" dirty="0"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mL</a:t>
            </a:r>
          </a:p>
          <a:p>
            <a:pPr algn="l">
              <a:defRPr/>
            </a:pPr>
            <a:r>
              <a:rPr lang="en-US" altLang="zh-CN" sz="2000" i="0" dirty="0" smtClean="0"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4 </a:t>
            </a:r>
            <a:r>
              <a:rPr lang="en-US" altLang="zh-CN" sz="2000" i="0" dirty="0" err="1" smtClean="0"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mol</a:t>
            </a:r>
            <a:r>
              <a:rPr lang="en-US" altLang="zh-CN" sz="2000" i="0" dirty="0" smtClean="0"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/L</a:t>
            </a:r>
          </a:p>
          <a:p>
            <a:pPr algn="l">
              <a:defRPr/>
            </a:pPr>
            <a:r>
              <a:rPr lang="en-US" altLang="zh-CN" sz="2000" i="0" dirty="0" smtClean="0"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H</a:t>
            </a:r>
            <a:r>
              <a:rPr lang="en-US" altLang="zh-CN" sz="2000" i="0" baseline="-25000" dirty="0" smtClean="0"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sz="2000" i="0" dirty="0" smtClean="0"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SO</a:t>
            </a:r>
            <a:r>
              <a:rPr lang="en-US" altLang="zh-CN" sz="2000" i="0" baseline="-25000" dirty="0" smtClean="0"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en-US" altLang="zh-CN" sz="2000" i="0" dirty="0" smtClean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936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871701"/>
              </p:ext>
            </p:extLst>
          </p:nvPr>
        </p:nvGraphicFramePr>
        <p:xfrm>
          <a:off x="418746" y="673100"/>
          <a:ext cx="8258528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4632"/>
                <a:gridCol w="2064632"/>
                <a:gridCol w="2064632"/>
                <a:gridCol w="20646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加入试剂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反应时间</a:t>
                      </a:r>
                      <a:endParaRPr lang="en-US" altLang="zh-CN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反应速率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结论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CN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mol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/L H</a:t>
                      </a:r>
                      <a:r>
                        <a:rPr lang="en-US" altLang="zh-CN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altLang="zh-CN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1.4min(85s)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altLang="zh-CN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mol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/L H</a:t>
                      </a:r>
                      <a:r>
                        <a:rPr lang="en-US" altLang="zh-CN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altLang="zh-CN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0.25min(15s)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07730" y="-95250"/>
            <a:ext cx="8393921" cy="866075"/>
          </a:xfrm>
        </p:spPr>
        <p:txBody>
          <a:bodyPr>
            <a:normAutofit/>
          </a:bodyPr>
          <a:lstStyle/>
          <a:p>
            <a:r>
              <a:rPr lang="zh-CN" altLang="en-US" sz="2400" b="0" dirty="0"/>
              <a:t>处理</a:t>
            </a:r>
            <a:r>
              <a:rPr lang="zh-CN" altLang="en-US" sz="2400" b="0" dirty="0" smtClean="0"/>
              <a:t>数据，计算反应速率</a:t>
            </a:r>
            <a:endParaRPr lang="zh-CN" altLang="en-US" sz="2400" b="0" dirty="0"/>
          </a:p>
        </p:txBody>
      </p:sp>
      <p:sp>
        <p:nvSpPr>
          <p:cNvPr id="7" name="矩形 6"/>
          <p:cNvSpPr/>
          <p:nvPr/>
        </p:nvSpPr>
        <p:spPr>
          <a:xfrm>
            <a:off x="4033519" y="2084248"/>
            <a:ext cx="2590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i="1" dirty="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000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(H</a:t>
            </a:r>
            <a:r>
              <a:rPr lang="en-US" altLang="zh-CN" sz="2000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zh-CN" sz="2000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SO</a:t>
            </a:r>
            <a:r>
              <a:rPr lang="en-US" altLang="zh-CN" sz="2000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4</a:t>
            </a:r>
            <a:r>
              <a:rPr lang="en-US" altLang="zh-CN" sz="2000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) !</a:t>
            </a:r>
            <a:endParaRPr lang="zh-CN" altLang="en-US" sz="2000" dirty="0">
              <a:solidFill>
                <a:srgbClr val="0033CC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0452" y="2068146"/>
            <a:ext cx="3035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i="1" dirty="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000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(H</a:t>
            </a:r>
            <a:r>
              <a:rPr lang="en-US" altLang="zh-CN" sz="2000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zh-CN" sz="2000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) ?</a:t>
            </a:r>
            <a:endParaRPr lang="zh-CN" altLang="en-US" sz="2000" dirty="0">
              <a:solidFill>
                <a:srgbClr val="0033CC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07728" y="2689984"/>
            <a:ext cx="2874053" cy="793352"/>
            <a:chOff x="5851509" y="3887134"/>
            <a:chExt cx="2094237" cy="793352"/>
          </a:xfrm>
        </p:grpSpPr>
        <p:sp>
          <p:nvSpPr>
            <p:cNvPr id="10" name="矩形 9"/>
            <p:cNvSpPr/>
            <p:nvPr/>
          </p:nvSpPr>
          <p:spPr>
            <a:xfrm>
              <a:off x="5851509" y="4106833"/>
              <a:ext cx="15285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 smtClean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(H</a:t>
              </a:r>
              <a:r>
                <a:rPr lang="en-US" altLang="zh-CN" sz="2000" i="0" baseline="-2500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2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SO</a:t>
              </a:r>
              <a:r>
                <a:rPr lang="en-US" altLang="zh-CN" sz="2000" i="0" baseline="-2500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4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)</a:t>
              </a:r>
              <a:r>
                <a:rPr lang="zh-CN" altLang="en-US" sz="2000" i="0" dirty="0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＝</a:t>
              </a:r>
              <a:endParaRPr lang="zh-CN" altLang="en-US" sz="2000" dirty="0">
                <a:solidFill>
                  <a:srgbClr val="0033CC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922291" y="3887134"/>
              <a:ext cx="10234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2000" i="0" dirty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altLang="zh-CN" sz="2000" dirty="0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c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(</a:t>
              </a:r>
              <a:r>
                <a:rPr lang="en-US" altLang="zh-CN" sz="2000" i="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H</a:t>
              </a:r>
              <a:r>
                <a:rPr lang="en-US" altLang="zh-CN" sz="2000" i="0" baseline="-2500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2</a:t>
              </a:r>
              <a:r>
                <a:rPr lang="en-US" altLang="zh-CN" sz="2000" i="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SO</a:t>
              </a:r>
              <a:r>
                <a:rPr lang="en-US" altLang="zh-CN" sz="2000" i="0" baseline="-2500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4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)</a:t>
              </a:r>
              <a:endParaRPr lang="zh-CN" altLang="en-US" sz="2000" dirty="0">
                <a:solidFill>
                  <a:srgbClr val="0033CC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226943" y="4280376"/>
              <a:ext cx="3062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2000" i="0" dirty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altLang="zh-CN" sz="2000" dirty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zh-CN" altLang="en-US" sz="2000" dirty="0">
                <a:solidFill>
                  <a:srgbClr val="0033CC"/>
                </a:solidFill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 flipV="1">
              <a:off x="6928639" y="4304957"/>
              <a:ext cx="902874" cy="1931"/>
            </a:xfrm>
            <a:prstGeom prst="line">
              <a:avLst/>
            </a:prstGeom>
            <a:noFill/>
            <a:ln w="25400" cap="flat">
              <a:solidFill>
                <a:srgbClr val="0033CC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5" name="组合 14"/>
          <p:cNvGrpSpPr/>
          <p:nvPr/>
        </p:nvGrpSpPr>
        <p:grpSpPr>
          <a:xfrm>
            <a:off x="3397105" y="2666456"/>
            <a:ext cx="3092071" cy="830519"/>
            <a:chOff x="6028746" y="3943782"/>
            <a:chExt cx="3092071" cy="830519"/>
          </a:xfrm>
        </p:grpSpPr>
        <p:sp>
          <p:nvSpPr>
            <p:cNvPr id="16" name="矩形 15"/>
            <p:cNvSpPr/>
            <p:nvPr/>
          </p:nvSpPr>
          <p:spPr>
            <a:xfrm>
              <a:off x="6028746" y="4112992"/>
              <a:ext cx="16610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2000" i="0" dirty="0" smtClean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altLang="zh-CN" sz="2000" dirty="0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c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(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H</a:t>
              </a:r>
              <a:r>
                <a:rPr lang="en-US" altLang="zh-CN" sz="2000" i="0" baseline="-2500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2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SO</a:t>
              </a:r>
              <a:r>
                <a:rPr lang="en-US" altLang="zh-CN" sz="2000" i="0" baseline="-2500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4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)</a:t>
              </a:r>
              <a:r>
                <a:rPr lang="zh-CN" altLang="en-US" sz="2000" i="0" dirty="0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＝</a:t>
              </a:r>
              <a:endParaRPr lang="zh-CN" altLang="en-US" sz="2000" dirty="0">
                <a:solidFill>
                  <a:srgbClr val="0033CC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621689" y="3943782"/>
              <a:ext cx="14991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2000" i="0" dirty="0" smtClean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altLang="zh-CN" sz="200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n</a:t>
              </a:r>
              <a:r>
                <a:rPr lang="en-US" altLang="zh-CN" sz="2000" dirty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i="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(H</a:t>
              </a:r>
              <a:r>
                <a:rPr lang="en-US" altLang="zh-CN" sz="2000" i="0" baseline="-2500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2</a:t>
              </a:r>
              <a:r>
                <a:rPr lang="en-US" altLang="zh-CN" sz="2000" i="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SO</a:t>
              </a:r>
              <a:r>
                <a:rPr lang="en-US" altLang="zh-CN" sz="2000" i="0" baseline="-2500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4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)</a:t>
              </a:r>
              <a:endParaRPr lang="zh-CN" altLang="en-US" sz="2000" dirty="0">
                <a:solidFill>
                  <a:srgbClr val="0033CC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013463" y="4374191"/>
              <a:ext cx="3577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V</a:t>
              </a:r>
              <a:endParaRPr lang="zh-CN" altLang="en-US" sz="2000" dirty="0">
                <a:solidFill>
                  <a:srgbClr val="0033CC"/>
                </a:solidFill>
                <a:latin typeface="+mn-ea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 flipV="1">
              <a:off x="7622736" y="4322572"/>
              <a:ext cx="1466855" cy="1"/>
            </a:xfrm>
            <a:prstGeom prst="line">
              <a:avLst/>
            </a:prstGeom>
            <a:noFill/>
            <a:ln w="25400" cap="flat">
              <a:solidFill>
                <a:srgbClr val="0033CC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1" name="组合 20"/>
          <p:cNvGrpSpPr/>
          <p:nvPr/>
        </p:nvGrpSpPr>
        <p:grpSpPr>
          <a:xfrm>
            <a:off x="6743488" y="2577951"/>
            <a:ext cx="1948209" cy="800220"/>
            <a:chOff x="6182977" y="3847769"/>
            <a:chExt cx="1271257" cy="800220"/>
          </a:xfrm>
        </p:grpSpPr>
        <p:sp>
          <p:nvSpPr>
            <p:cNvPr id="22" name="矩形 21"/>
            <p:cNvSpPr/>
            <p:nvPr/>
          </p:nvSpPr>
          <p:spPr>
            <a:xfrm>
              <a:off x="6182977" y="4094650"/>
              <a:ext cx="12712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n</a:t>
              </a:r>
              <a:r>
                <a:rPr lang="en-US" altLang="zh-CN" sz="2000" dirty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(H</a:t>
              </a:r>
              <a:r>
                <a:rPr lang="en-US" altLang="zh-CN" sz="2000" i="0" baseline="-2500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2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)</a:t>
              </a:r>
              <a:r>
                <a:rPr lang="zh-CN" altLang="en-US" sz="2000" i="0" dirty="0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＝</a:t>
              </a:r>
              <a:endParaRPr lang="zh-CN" altLang="en-US" sz="2000" dirty="0">
                <a:solidFill>
                  <a:srgbClr val="0033CC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818605" y="3847769"/>
              <a:ext cx="5817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V</a:t>
              </a:r>
              <a:r>
                <a:rPr lang="en-US" altLang="zh-CN" sz="2000" dirty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(H</a:t>
              </a:r>
              <a:r>
                <a:rPr lang="en-US" altLang="zh-CN" sz="2000" i="0" baseline="-2500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2</a:t>
              </a:r>
              <a:r>
                <a:rPr lang="en-US" altLang="zh-CN" sz="2000" i="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)</a:t>
              </a:r>
              <a:endParaRPr lang="zh-CN" altLang="en-US" sz="2000" dirty="0">
                <a:solidFill>
                  <a:srgbClr val="0033CC"/>
                </a:solidFill>
                <a:latin typeface="+mn-ea"/>
                <a:ea typeface="+mn-ea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924919" y="4247879"/>
              <a:ext cx="3539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 err="1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V</a:t>
              </a:r>
              <a:r>
                <a:rPr lang="en-US" altLang="zh-CN" sz="2000" i="0" baseline="-25000" dirty="0" err="1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m</a:t>
              </a:r>
              <a:endParaRPr lang="zh-CN" altLang="en-US" sz="2000" baseline="-25000" dirty="0">
                <a:solidFill>
                  <a:srgbClr val="0033CC"/>
                </a:solidFill>
                <a:latin typeface="+mn-ea"/>
                <a:ea typeface="+mn-ea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6871762" y="4294705"/>
              <a:ext cx="460231" cy="0"/>
            </a:xfrm>
            <a:prstGeom prst="line">
              <a:avLst/>
            </a:prstGeom>
            <a:noFill/>
            <a:ln w="25400" cap="flat">
              <a:solidFill>
                <a:srgbClr val="0033CC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7" name="矩形 26"/>
          <p:cNvSpPr/>
          <p:nvPr/>
        </p:nvSpPr>
        <p:spPr>
          <a:xfrm>
            <a:off x="4391025" y="19738"/>
            <a:ext cx="48528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化学反应：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Zn</a:t>
            </a:r>
            <a:r>
              <a:rPr lang="en-US" altLang="zh-CN" sz="2000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2000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sz="2000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ZnSO</a:t>
            </a:r>
            <a:r>
              <a:rPr lang="en-US" altLang="zh-CN" sz="2000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2000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↑</a:t>
            </a:r>
            <a:endParaRPr lang="zh-CN" altLang="en-US" sz="2000" baseline="30000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407728" y="4080701"/>
            <a:ext cx="2722564" cy="757707"/>
            <a:chOff x="5851509" y="3961828"/>
            <a:chExt cx="1983851" cy="757707"/>
          </a:xfrm>
        </p:grpSpPr>
        <p:sp>
          <p:nvSpPr>
            <p:cNvPr id="77" name="矩形 76"/>
            <p:cNvSpPr/>
            <p:nvPr/>
          </p:nvSpPr>
          <p:spPr>
            <a:xfrm>
              <a:off x="5851509" y="4106833"/>
              <a:ext cx="15285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 smtClean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(H</a:t>
              </a:r>
              <a:r>
                <a:rPr lang="en-US" altLang="zh-CN" sz="2000" i="0" baseline="-2500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2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SO</a:t>
              </a:r>
              <a:r>
                <a:rPr lang="en-US" altLang="zh-CN" sz="2000" i="0" baseline="-2500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4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)</a:t>
              </a:r>
              <a:r>
                <a:rPr lang="zh-CN" altLang="en-US" sz="2000" i="0" dirty="0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＝</a:t>
              </a:r>
              <a:endParaRPr lang="zh-CN" altLang="en-US" sz="2000" dirty="0">
                <a:solidFill>
                  <a:srgbClr val="0033CC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6811905" y="3961828"/>
              <a:ext cx="10234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2000" i="0" dirty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altLang="zh-CN" sz="2000" dirty="0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c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rPr>
                <a:t>(</a:t>
              </a:r>
              <a:r>
                <a:rPr lang="en-US" altLang="zh-CN" sz="2000" i="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H</a:t>
              </a:r>
              <a:r>
                <a:rPr lang="en-US" altLang="zh-CN" sz="2000" i="0" baseline="-2500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2</a:t>
              </a:r>
              <a:r>
                <a:rPr lang="en-US" altLang="zh-CN" sz="2000" i="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SO</a:t>
              </a:r>
              <a:r>
                <a:rPr lang="en-US" altLang="zh-CN" sz="2000" i="0" baseline="-25000" dirty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4</a:t>
              </a:r>
              <a:r>
                <a:rPr lang="en-US" altLang="zh-CN" sz="2000" i="0" dirty="0" smtClean="0">
                  <a:solidFill>
                    <a:srgbClr val="0033CC"/>
                  </a:solidFill>
                  <a:effectLst/>
                  <a:latin typeface="+mn-ea"/>
                  <a:cs typeface="Times New Roman" panose="02020603050405020304" pitchFamily="18" charset="0"/>
                </a:rPr>
                <a:t>)</a:t>
              </a:r>
              <a:endParaRPr lang="zh-CN" altLang="en-US" sz="2000" dirty="0">
                <a:solidFill>
                  <a:srgbClr val="0033CC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7195411" y="4319425"/>
              <a:ext cx="3062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2000" i="0" dirty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altLang="zh-CN" sz="2000" dirty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zh-CN" altLang="en-US" sz="2000" dirty="0">
                <a:solidFill>
                  <a:srgbClr val="0033CC"/>
                </a:solidFill>
              </a:endParaRPr>
            </a:p>
          </p:txBody>
        </p:sp>
        <p:cxnSp>
          <p:nvCxnSpPr>
            <p:cNvPr id="80" name="直接连接符 79"/>
            <p:cNvCxnSpPr/>
            <p:nvPr/>
          </p:nvCxnSpPr>
          <p:spPr>
            <a:xfrm flipV="1">
              <a:off x="6865494" y="4335426"/>
              <a:ext cx="922891" cy="11980"/>
            </a:xfrm>
            <a:prstGeom prst="line">
              <a:avLst/>
            </a:prstGeom>
            <a:noFill/>
            <a:ln w="25400" cap="flat">
              <a:solidFill>
                <a:srgbClr val="0033CC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81" name="组合 80"/>
          <p:cNvGrpSpPr/>
          <p:nvPr/>
        </p:nvGrpSpPr>
        <p:grpSpPr>
          <a:xfrm>
            <a:off x="3214536" y="3658775"/>
            <a:ext cx="4012675" cy="1233214"/>
            <a:chOff x="3900467" y="4674389"/>
            <a:chExt cx="4012675" cy="1233214"/>
          </a:xfrm>
        </p:grpSpPr>
        <p:grpSp>
          <p:nvGrpSpPr>
            <p:cNvPr id="82" name="组合 81"/>
            <p:cNvGrpSpPr/>
            <p:nvPr/>
          </p:nvGrpSpPr>
          <p:grpSpPr>
            <a:xfrm>
              <a:off x="3900467" y="4840544"/>
              <a:ext cx="4012675" cy="1067059"/>
              <a:chOff x="7522018" y="3661246"/>
              <a:chExt cx="2563281" cy="1067059"/>
            </a:xfrm>
          </p:grpSpPr>
          <p:sp>
            <p:nvSpPr>
              <p:cNvPr id="87" name="矩形 86"/>
              <p:cNvSpPr/>
              <p:nvPr/>
            </p:nvSpPr>
            <p:spPr>
              <a:xfrm>
                <a:off x="7522018" y="4095747"/>
                <a:ext cx="28180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i="0" dirty="0" smtClean="0">
                    <a:solidFill>
                      <a:srgbClr val="0033CC"/>
                    </a:solidFill>
                    <a:effectLst/>
                    <a:latin typeface="+mn-ea"/>
                    <a:ea typeface="+mn-ea"/>
                    <a:cs typeface="Times New Roman" panose="02020603050405020304" pitchFamily="18" charset="0"/>
                  </a:rPr>
                  <a:t>＝</a:t>
                </a:r>
                <a:endParaRPr lang="zh-CN" altLang="en-US" sz="2000" dirty="0">
                  <a:solidFill>
                    <a:srgbClr val="0033CC"/>
                  </a:solidFill>
                  <a:effectLst/>
                  <a:latin typeface="+mn-ea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矩形 87"/>
              <p:cNvSpPr/>
              <p:nvPr/>
            </p:nvSpPr>
            <p:spPr>
              <a:xfrm>
                <a:off x="8217453" y="4328195"/>
                <a:ext cx="137445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altLang="zh-CN" sz="2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0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zh-CN" altLang="en-US" sz="2000" dirty="0">
                  <a:solidFill>
                    <a:srgbClr val="0033CC"/>
                  </a:solidFill>
                </a:endParaRPr>
              </a:p>
            </p:txBody>
          </p:sp>
          <p:cxnSp>
            <p:nvCxnSpPr>
              <p:cNvPr id="89" name="直接连接符 88"/>
              <p:cNvCxnSpPr/>
              <p:nvPr/>
            </p:nvCxnSpPr>
            <p:spPr>
              <a:xfrm flipV="1">
                <a:off x="7803820" y="4290615"/>
                <a:ext cx="1594254" cy="46"/>
              </a:xfrm>
              <a:prstGeom prst="line">
                <a:avLst/>
              </a:prstGeom>
              <a:noFill/>
              <a:ln w="25400" cap="flat">
                <a:solidFill>
                  <a:srgbClr val="0033CC"/>
                </a:solidFill>
                <a:prstDash val="solid"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90" name="矩形 89"/>
              <p:cNvSpPr/>
              <p:nvPr/>
            </p:nvSpPr>
            <p:spPr>
              <a:xfrm>
                <a:off x="8710848" y="3661246"/>
                <a:ext cx="137445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i="0" dirty="0" smtClean="0">
                    <a:solidFill>
                      <a:srgbClr val="0033CC"/>
                    </a:solidFill>
                    <a:effectLst/>
                    <a:latin typeface="+mn-ea"/>
                    <a:cs typeface="Times New Roman" panose="02020603050405020304" pitchFamily="18" charset="0"/>
                  </a:rPr>
                  <a:t>÷0.04 L</a:t>
                </a:r>
                <a:endParaRPr lang="zh-CN" altLang="en-US" sz="2000" i="0" dirty="0">
                  <a:solidFill>
                    <a:srgbClr val="0033CC"/>
                  </a:solidFill>
                  <a:latin typeface="+mn-ea"/>
                </a:endParaRP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4409825" y="4674389"/>
              <a:ext cx="2076129" cy="756794"/>
              <a:chOff x="6273159" y="3836251"/>
              <a:chExt cx="1354728" cy="756794"/>
            </a:xfrm>
          </p:grpSpPr>
          <p:sp>
            <p:nvSpPr>
              <p:cNvPr id="84" name="矩形 83"/>
              <p:cNvSpPr/>
              <p:nvPr/>
            </p:nvSpPr>
            <p:spPr>
              <a:xfrm>
                <a:off x="6549485" y="3836251"/>
                <a:ext cx="5420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i="0" dirty="0" smtClean="0">
                    <a:solidFill>
                      <a:srgbClr val="0033CC"/>
                    </a:solidFill>
                    <a:effectLst/>
                    <a:latin typeface="+mn-ea"/>
                    <a:ea typeface="+mn-ea"/>
                    <a:cs typeface="Times New Roman" panose="02020603050405020304" pitchFamily="18" charset="0"/>
                  </a:rPr>
                  <a:t>0.01L</a:t>
                </a:r>
                <a:endParaRPr lang="zh-CN" altLang="en-US" sz="2000" i="0" dirty="0">
                  <a:solidFill>
                    <a:srgbClr val="0033CC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5" name="矩形 84"/>
              <p:cNvSpPr/>
              <p:nvPr/>
            </p:nvSpPr>
            <p:spPr>
              <a:xfrm>
                <a:off x="6273159" y="4192935"/>
                <a:ext cx="135472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i="0" dirty="0" smtClean="0">
                    <a:solidFill>
                      <a:srgbClr val="0033CC"/>
                    </a:solidFill>
                    <a:effectLst/>
                    <a:latin typeface="+mn-ea"/>
                    <a:ea typeface="+mn-ea"/>
                    <a:cs typeface="Times New Roman" panose="02020603050405020304" pitchFamily="18" charset="0"/>
                  </a:rPr>
                  <a:t>22.4L/</a:t>
                </a:r>
                <a:r>
                  <a:rPr lang="en-US" altLang="zh-CN" sz="2000" i="0" dirty="0" err="1" smtClean="0">
                    <a:solidFill>
                      <a:srgbClr val="0033CC"/>
                    </a:solidFill>
                    <a:effectLst/>
                    <a:latin typeface="+mn-ea"/>
                    <a:ea typeface="+mn-ea"/>
                    <a:cs typeface="Times New Roman" panose="02020603050405020304" pitchFamily="18" charset="0"/>
                  </a:rPr>
                  <a:t>mol</a:t>
                </a:r>
                <a:endParaRPr lang="zh-CN" altLang="en-US" sz="2000" i="0" baseline="-25000" dirty="0">
                  <a:solidFill>
                    <a:srgbClr val="0033CC"/>
                  </a:solidFill>
                  <a:latin typeface="+mn-ea"/>
                  <a:ea typeface="+mn-ea"/>
                </a:endParaRPr>
              </a:p>
            </p:txBody>
          </p:sp>
          <p:cxnSp>
            <p:nvCxnSpPr>
              <p:cNvPr id="86" name="直接连接符 85"/>
              <p:cNvCxnSpPr/>
              <p:nvPr/>
            </p:nvCxnSpPr>
            <p:spPr>
              <a:xfrm flipV="1">
                <a:off x="6292454" y="4191248"/>
                <a:ext cx="829424" cy="1"/>
              </a:xfrm>
              <a:prstGeom prst="line">
                <a:avLst/>
              </a:prstGeom>
              <a:noFill/>
              <a:ln w="25400" cap="flat">
                <a:solidFill>
                  <a:srgbClr val="0033CC"/>
                </a:solidFill>
                <a:prstDash val="solid"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94" name="圆角矩形标注 93"/>
          <p:cNvSpPr/>
          <p:nvPr/>
        </p:nvSpPr>
        <p:spPr>
          <a:xfrm>
            <a:off x="6916195" y="2017889"/>
            <a:ext cx="1476210" cy="417393"/>
          </a:xfrm>
          <a:prstGeom prst="wedgeRoundRectCallout">
            <a:avLst>
              <a:gd name="adj1" fmla="val 36603"/>
              <a:gd name="adj2" fmla="val 8125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注意单位！</a:t>
            </a:r>
            <a:endParaRPr lang="zh-CN" altLang="en-US" dirty="0"/>
          </a:p>
        </p:txBody>
      </p:sp>
      <p:sp>
        <p:nvSpPr>
          <p:cNvPr id="99" name="右箭头 98"/>
          <p:cNvSpPr/>
          <p:nvPr/>
        </p:nvSpPr>
        <p:spPr>
          <a:xfrm rot="2207982">
            <a:off x="3219996" y="2900297"/>
            <a:ext cx="285564" cy="108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右箭头 99"/>
          <p:cNvSpPr/>
          <p:nvPr/>
        </p:nvSpPr>
        <p:spPr>
          <a:xfrm rot="2207982">
            <a:off x="6420792" y="2872084"/>
            <a:ext cx="285564" cy="108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7" grpId="0"/>
      <p:bldP spid="94" grpId="0" animBg="1"/>
      <p:bldP spid="99" grpId="0" animBg="1"/>
      <p:bldP spid="1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46" y="441200"/>
            <a:ext cx="3061169" cy="2012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" t="8969" b="5588"/>
          <a:stretch/>
        </p:blipFill>
        <p:spPr>
          <a:xfrm>
            <a:off x="5120640" y="2604017"/>
            <a:ext cx="2727297" cy="18707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2" b="41558"/>
          <a:stretch/>
        </p:blipFill>
        <p:spPr>
          <a:xfrm>
            <a:off x="1606245" y="2605728"/>
            <a:ext cx="3061169" cy="1869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951"/>
          <a:stretch/>
        </p:blipFill>
        <p:spPr>
          <a:xfrm>
            <a:off x="5789875" y="441200"/>
            <a:ext cx="1600484" cy="20124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13802" y="939585"/>
            <a:ext cx="492443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/>
              <a:t>火药爆炸</a:t>
            </a:r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7359581" y="708752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/>
              <a:t>某些离子反应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1113801" y="2852029"/>
            <a:ext cx="492443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/>
              <a:t>岩石的风化</a:t>
            </a:r>
            <a:endParaRPr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7808720" y="2852029"/>
            <a:ext cx="492443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/>
              <a:t>溶洞的形成</a:t>
            </a:r>
            <a:endParaRPr lang="zh-CN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1144985" y="240501"/>
            <a:ext cx="7156177" cy="2213134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301162" y="1129380"/>
            <a:ext cx="84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33CC"/>
                </a:solidFill>
              </a:rPr>
              <a:t>很快</a:t>
            </a:r>
            <a:endParaRPr lang="zh-CN" altLang="en-US" dirty="0">
              <a:solidFill>
                <a:srgbClr val="0033CC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44986" y="2557094"/>
            <a:ext cx="7156176" cy="221313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301162" y="3539396"/>
            <a:ext cx="84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很慢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8068" y="240501"/>
            <a:ext cx="581025" cy="14773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观察与思考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22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492294"/>
              </p:ext>
            </p:extLst>
          </p:nvPr>
        </p:nvGraphicFramePr>
        <p:xfrm>
          <a:off x="418746" y="1577974"/>
          <a:ext cx="8258528" cy="2262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4632"/>
                <a:gridCol w="1917172"/>
                <a:gridCol w="2212092"/>
                <a:gridCol w="2064632"/>
              </a:tblGrid>
              <a:tr h="47477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加入试剂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反应时间</a:t>
                      </a:r>
                      <a:endParaRPr lang="en-US" altLang="zh-CN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反应速率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结论</a:t>
                      </a:r>
                      <a:endParaRPr lang="zh-CN" altLang="en-US" sz="2000" dirty="0"/>
                    </a:p>
                  </a:txBody>
                  <a:tcPr/>
                </a:tc>
              </a:tr>
              <a:tr h="9476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CN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mol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/L H</a:t>
                      </a:r>
                      <a:r>
                        <a:rPr lang="en-US" altLang="zh-CN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altLang="zh-CN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1.4min(85s)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000" dirty="0" smtClean="0"/>
                    </a:p>
                    <a:p>
                      <a:pPr algn="ctr"/>
                      <a:endParaRPr lang="zh-CN" altLang="en-US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/>
                </a:tc>
              </a:tr>
              <a:tr h="839989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altLang="zh-CN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mol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/L H</a:t>
                      </a:r>
                      <a:r>
                        <a:rPr lang="en-US" altLang="zh-CN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altLang="zh-CN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0.25min(15s)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000" dirty="0" smtClean="0"/>
                    </a:p>
                    <a:p>
                      <a:pPr algn="ctr"/>
                      <a:endParaRPr lang="zh-CN" alt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07179" y="687604"/>
            <a:ext cx="8393921" cy="866075"/>
          </a:xfrm>
        </p:spPr>
        <p:txBody>
          <a:bodyPr>
            <a:normAutofit/>
          </a:bodyPr>
          <a:lstStyle/>
          <a:p>
            <a:r>
              <a:rPr lang="zh-CN" altLang="en-US" sz="2400" b="0" dirty="0"/>
              <a:t>处理</a:t>
            </a:r>
            <a:r>
              <a:rPr lang="zh-CN" altLang="en-US" sz="2400" b="0" dirty="0" smtClean="0"/>
              <a:t>数据，计算反应速率</a:t>
            </a:r>
            <a:endParaRPr lang="zh-CN" altLang="en-US" sz="2400" b="0" dirty="0"/>
          </a:p>
        </p:txBody>
      </p:sp>
      <p:sp>
        <p:nvSpPr>
          <p:cNvPr id="27" name="矩形 26"/>
          <p:cNvSpPr/>
          <p:nvPr/>
        </p:nvSpPr>
        <p:spPr>
          <a:xfrm>
            <a:off x="4291161" y="795764"/>
            <a:ext cx="48528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化学反应：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Zn</a:t>
            </a:r>
            <a:r>
              <a:rPr lang="en-US" altLang="zh-CN" sz="2000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2000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sz="2000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ZnSO</a:t>
            </a:r>
            <a:r>
              <a:rPr lang="en-US" altLang="zh-CN" sz="2000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2000" baseline="-25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↑</a:t>
            </a:r>
            <a:endParaRPr lang="zh-CN" altLang="en-US" sz="2000" baseline="30000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4391025" y="2009015"/>
            <a:ext cx="2473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i="1" dirty="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 smtClean="0">
                <a:solidFill>
                  <a:srgbClr val="0033CC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(H</a:t>
            </a:r>
            <a:r>
              <a:rPr lang="en-US" altLang="zh-CN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zh-CN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SO</a:t>
            </a:r>
            <a:r>
              <a:rPr lang="en-US" altLang="zh-CN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4</a:t>
            </a:r>
            <a:r>
              <a:rPr lang="en-US" altLang="zh-CN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en-US" altLang="zh-CN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zh-CN" altLang="en-US" dirty="0" smtClean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≈</a:t>
            </a:r>
            <a:r>
              <a:rPr lang="en-US" altLang="zh-CN" dirty="0" smtClean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0.008mol/(</a:t>
            </a:r>
            <a:r>
              <a:rPr lang="en-US" altLang="zh-CN" dirty="0" err="1" smtClean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L·min</a:t>
            </a:r>
            <a:r>
              <a:rPr lang="en-US" altLang="zh-CN" dirty="0" smtClean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  <a:endParaRPr lang="zh-CN" altLang="en-US" dirty="0">
              <a:solidFill>
                <a:srgbClr val="0033CC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391025" y="2976942"/>
            <a:ext cx="2552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i="1" dirty="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 smtClean="0">
                <a:solidFill>
                  <a:srgbClr val="0033CC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(H</a:t>
            </a:r>
            <a:r>
              <a:rPr lang="en-US" altLang="zh-CN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zh-CN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SO</a:t>
            </a:r>
            <a:r>
              <a:rPr lang="en-US" altLang="zh-CN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4</a:t>
            </a:r>
            <a:r>
              <a:rPr lang="en-US" altLang="zh-CN" i="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en-US" altLang="zh-CN" i="0" baseline="-25000" dirty="0" smtClean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zh-CN" altLang="en-US" dirty="0" smtClean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≈</a:t>
            </a:r>
            <a:r>
              <a:rPr lang="en-US" altLang="zh-CN" dirty="0" smtClean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0.045mol</a:t>
            </a:r>
            <a:r>
              <a:rPr lang="en-US" altLang="zh-CN" dirty="0" smtClean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/(</a:t>
            </a:r>
            <a:r>
              <a:rPr lang="en-US" altLang="zh-CN" dirty="0" err="1" smtClean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L·min</a:t>
            </a:r>
            <a:r>
              <a:rPr lang="en-US" altLang="zh-CN" dirty="0" smtClean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  <a:endParaRPr lang="zh-CN" altLang="en-US" dirty="0">
              <a:solidFill>
                <a:srgbClr val="0033CC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645740" y="2318188"/>
            <a:ext cx="2088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</a:rPr>
              <a:t>反应物浓度增大，化学反应速率加快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49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8149DE26-2249-447D-A119-47A2CF553FD9}"/>
              </a:ext>
            </a:extLst>
          </p:cNvPr>
          <p:cNvSpPr txBox="1"/>
          <p:nvPr/>
        </p:nvSpPr>
        <p:spPr>
          <a:xfrm>
            <a:off x="2552639" y="163368"/>
            <a:ext cx="4636700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8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影响化学反应速率的因素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74438601-FB51-45D9-82C8-D9974C92C2D2}"/>
              </a:ext>
            </a:extLst>
          </p:cNvPr>
          <p:cNvSpPr/>
          <p:nvPr/>
        </p:nvSpPr>
        <p:spPr>
          <a:xfrm>
            <a:off x="1692844" y="871657"/>
            <a:ext cx="5903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υ</a:t>
            </a:r>
            <a:r>
              <a:rPr lang="zh-CN" altLang="en-US" sz="2800" i="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＝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f</a:t>
            </a:r>
            <a:r>
              <a:rPr lang="en-US" altLang="zh-CN" sz="2800" i="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T</a:t>
            </a:r>
            <a:r>
              <a:rPr lang="zh-CN" altLang="en-US" sz="2800" i="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c</a:t>
            </a:r>
            <a:r>
              <a:rPr lang="zh-CN" altLang="en-US" sz="2800" i="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、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催化剂、接触面积</a:t>
            </a:r>
            <a:r>
              <a:rPr lang="en-US" altLang="zh-CN" sz="28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i="0" dirty="0">
                <a:solidFill>
                  <a:schemeClr val="tx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…)</a:t>
            </a:r>
            <a:endParaRPr lang="zh-CN" altLang="en-US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1689D27-9465-407E-AB29-B5A276CF546B}"/>
              </a:ext>
            </a:extLst>
          </p:cNvPr>
          <p:cNvSpPr txBox="1"/>
          <p:nvPr/>
        </p:nvSpPr>
        <p:spPr>
          <a:xfrm>
            <a:off x="3112865" y="3139698"/>
            <a:ext cx="1754007" cy="964367"/>
          </a:xfrm>
          <a:prstGeom prst="rect">
            <a:avLst/>
          </a:prstGeom>
          <a:noFill/>
          <a:ln w="12700" cap="flat">
            <a:solidFill>
              <a:srgbClr val="FFFF0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改变单一自变量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B463AF15-A285-490E-82EA-9549A70530D6}"/>
              </a:ext>
            </a:extLst>
          </p:cNvPr>
          <p:cNvSpPr txBox="1"/>
          <p:nvPr/>
        </p:nvSpPr>
        <p:spPr>
          <a:xfrm>
            <a:off x="7121497" y="3138809"/>
            <a:ext cx="1636637" cy="964367"/>
          </a:xfrm>
          <a:prstGeom prst="rect">
            <a:avLst/>
          </a:prstGeom>
          <a:noFill/>
          <a:ln w="12700" cap="flat">
            <a:solidFill>
              <a:srgbClr val="FFFF0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观察因变量变化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242DBA46-F089-461D-9889-DC163D234C8A}"/>
              </a:ext>
            </a:extLst>
          </p:cNvPr>
          <p:cNvSpPr txBox="1"/>
          <p:nvPr/>
        </p:nvSpPr>
        <p:spPr>
          <a:xfrm>
            <a:off x="5117181" y="3139697"/>
            <a:ext cx="1665107" cy="964367"/>
          </a:xfrm>
          <a:prstGeom prst="rect">
            <a:avLst/>
          </a:prstGeom>
          <a:noFill/>
          <a:ln w="12700" cap="flat">
            <a:solidFill>
              <a:srgbClr val="FFFF0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控制</a:t>
            </a:r>
            <a:r>
              <a:rPr lang="zh-CN" altLang="en-US" sz="2800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其他自变量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75585" y="1775260"/>
            <a:ext cx="1944291" cy="1107996"/>
          </a:xfrm>
          <a:prstGeom prst="rect">
            <a:avLst/>
          </a:prstGeom>
          <a:noFill/>
          <a:ln w="9525" cmpd="sng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300" dirty="0" smtClean="0">
                <a:solidFill>
                  <a:srgbClr val="FF0000"/>
                </a:solidFill>
              </a:rPr>
              <a:t>控制变量</a:t>
            </a:r>
            <a:r>
              <a:rPr lang="zh-CN" altLang="en-US" sz="3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思维</a:t>
            </a:r>
            <a:r>
              <a:rPr lang="zh-CN" altLang="en-US" sz="3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模型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75585" y="3139698"/>
            <a:ext cx="2186971" cy="1338828"/>
          </a:xfrm>
          <a:prstGeom prst="rect">
            <a:avLst/>
          </a:prstGeom>
          <a:noFill/>
          <a:ln w="9525" cmpd="sng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dirty="0">
                <a:solidFill>
                  <a:srgbClr val="FF0000"/>
                </a:solidFill>
              </a:rPr>
              <a:t>明确：探究问题，</a:t>
            </a:r>
            <a:r>
              <a:rPr lang="zh-CN" altLang="en-US" sz="2700" dirty="0" smtClean="0">
                <a:solidFill>
                  <a:srgbClr val="FF0000"/>
                </a:solidFill>
              </a:rPr>
              <a:t>确定自变量</a:t>
            </a:r>
            <a:endParaRPr lang="zh-CN" altLang="en-US" sz="2700" dirty="0">
              <a:solidFill>
                <a:srgbClr val="FF0000"/>
              </a:solidFill>
            </a:endParaRPr>
          </a:p>
        </p:txBody>
      </p:sp>
      <p:sp>
        <p:nvSpPr>
          <p:cNvPr id="9" name="右箭头 7"/>
          <p:cNvSpPr>
            <a:spLocks noChangeArrowheads="1"/>
          </p:cNvSpPr>
          <p:nvPr/>
        </p:nvSpPr>
        <p:spPr bwMode="auto">
          <a:xfrm>
            <a:off x="2678841" y="3504798"/>
            <a:ext cx="540544" cy="378619"/>
          </a:xfrm>
          <a:prstGeom prst="rightArrow">
            <a:avLst>
              <a:gd name="adj1" fmla="val 50000"/>
              <a:gd name="adj2" fmla="val 49969"/>
            </a:avLst>
          </a:prstGeom>
          <a:solidFill>
            <a:schemeClr val="accent1"/>
          </a:solidFill>
          <a:ln w="12700" cap="sq" cmpd="sng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50">
              <a:solidFill>
                <a:srgbClr val="FF0000"/>
              </a:solidFill>
            </a:endParaRPr>
          </a:p>
        </p:txBody>
      </p:sp>
      <p:sp>
        <p:nvSpPr>
          <p:cNvPr id="10" name="右箭头 8"/>
          <p:cNvSpPr>
            <a:spLocks noChangeArrowheads="1"/>
          </p:cNvSpPr>
          <p:nvPr/>
        </p:nvSpPr>
        <p:spPr bwMode="auto">
          <a:xfrm>
            <a:off x="4596135" y="3489316"/>
            <a:ext cx="539354" cy="378619"/>
          </a:xfrm>
          <a:prstGeom prst="rightArrow">
            <a:avLst>
              <a:gd name="adj1" fmla="val 50000"/>
              <a:gd name="adj2" fmla="val 49859"/>
            </a:avLst>
          </a:prstGeom>
          <a:solidFill>
            <a:schemeClr val="accent1"/>
          </a:solidFill>
          <a:ln w="12700" cap="sq" cmpd="sng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50">
              <a:solidFill>
                <a:srgbClr val="FF0000"/>
              </a:solidFill>
            </a:endParaRPr>
          </a:p>
        </p:txBody>
      </p:sp>
      <p:sp>
        <p:nvSpPr>
          <p:cNvPr id="11" name="右箭头 11"/>
          <p:cNvSpPr>
            <a:spLocks noChangeArrowheads="1"/>
          </p:cNvSpPr>
          <p:nvPr/>
        </p:nvSpPr>
        <p:spPr bwMode="auto">
          <a:xfrm>
            <a:off x="6588439" y="3430493"/>
            <a:ext cx="540544" cy="378619"/>
          </a:xfrm>
          <a:prstGeom prst="rightArrow">
            <a:avLst>
              <a:gd name="adj1" fmla="val 50000"/>
              <a:gd name="adj2" fmla="val 49969"/>
            </a:avLst>
          </a:prstGeom>
          <a:solidFill>
            <a:schemeClr val="accent1"/>
          </a:solidFill>
          <a:ln w="12700" cap="sq" cmpd="sng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5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52639" y="852761"/>
            <a:ext cx="3952936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36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246054" y="269921"/>
            <a:ext cx="2572534" cy="2373432"/>
            <a:chOff x="4636454" y="288971"/>
            <a:chExt cx="2572534" cy="237343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4" t="16714" r="18607" b="29212"/>
            <a:stretch/>
          </p:blipFill>
          <p:spPr>
            <a:xfrm>
              <a:off x="4636454" y="643103"/>
              <a:ext cx="2572534" cy="20193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文本框 4"/>
            <p:cNvSpPr txBox="1"/>
            <p:nvPr/>
          </p:nvSpPr>
          <p:spPr>
            <a:xfrm>
              <a:off x="4665813" y="288971"/>
              <a:ext cx="2543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rgbClr val="0033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食品包装内放入脱氧剂</a:t>
              </a:r>
              <a:endParaRPr lang="zh-CN" altLang="en-US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832269" y="3173217"/>
            <a:ext cx="2803743" cy="1738012"/>
            <a:chOff x="1222669" y="3192267"/>
            <a:chExt cx="2803743" cy="1738012"/>
          </a:xfrm>
        </p:grpSpPr>
        <p:sp>
          <p:nvSpPr>
            <p:cNvPr id="6" name="矩形 5"/>
            <p:cNvSpPr/>
            <p:nvPr/>
          </p:nvSpPr>
          <p:spPr>
            <a:xfrm>
              <a:off x="1222669" y="3192267"/>
              <a:ext cx="280374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dirty="0" smtClean="0">
                  <a:solidFill>
                    <a:srgbClr val="0033CC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磷精矿制备磷酸</a:t>
              </a:r>
              <a:r>
                <a:rPr lang="zh-CN" altLang="en-US" dirty="0" smtClean="0">
                  <a:solidFill>
                    <a:srgbClr val="0033CC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过程中，要把矿石研磨成粉</a:t>
              </a:r>
              <a:endParaRPr lang="zh-CN" altLang="en-US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222669" y="3861878"/>
              <a:ext cx="2482591" cy="1068401"/>
              <a:chOff x="5416332" y="2442160"/>
              <a:chExt cx="3727668" cy="1263827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6332" y="2447163"/>
                <a:ext cx="1676400" cy="125882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2732" y="2442160"/>
                <a:ext cx="2051268" cy="124977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16" name="组合 15"/>
          <p:cNvGrpSpPr/>
          <p:nvPr/>
        </p:nvGrpSpPr>
        <p:grpSpPr>
          <a:xfrm>
            <a:off x="5246054" y="2812819"/>
            <a:ext cx="2909403" cy="2086534"/>
            <a:chOff x="4636454" y="2831869"/>
            <a:chExt cx="2909403" cy="2086534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89787" y="2831869"/>
              <a:ext cx="1456070" cy="20865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6"/>
            <p:cNvSpPr txBox="1"/>
            <p:nvPr/>
          </p:nvSpPr>
          <p:spPr>
            <a:xfrm>
              <a:off x="4636454" y="3956973"/>
              <a:ext cx="16076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rgbClr val="0033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用双氧水制备氧气时加入二氧化锰粉末</a:t>
              </a:r>
              <a:endParaRPr lang="zh-CN" altLang="en-US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739110" y="307176"/>
            <a:ext cx="2390478" cy="2348053"/>
            <a:chOff x="1129510" y="326226"/>
            <a:chExt cx="2390478" cy="234805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354" y="654979"/>
              <a:ext cx="1878419" cy="20193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矩形 11"/>
            <p:cNvSpPr/>
            <p:nvPr/>
          </p:nvSpPr>
          <p:spPr>
            <a:xfrm>
              <a:off x="1129510" y="326226"/>
              <a:ext cx="23904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rgbClr val="0033CC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食物放入冰箱储存</a:t>
              </a:r>
              <a:endParaRPr lang="zh-CN" altLang="en-US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661218" y="307176"/>
            <a:ext cx="581025" cy="14773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观察与思考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2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4825" y="292210"/>
            <a:ext cx="8277226" cy="111376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化学反应速率与哪些因素有关？这些因素对化学反应会产生怎样的影响？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47600" y="2198310"/>
            <a:ext cx="6523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温度：升高温度，化学反应速率增大；反之减小</a:t>
            </a:r>
            <a:endParaRPr lang="zh-CN" altLang="en-US" sz="2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678605" y="2798475"/>
            <a:ext cx="649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催化剂：使用催化剂，化学反应速率增大</a:t>
            </a:r>
            <a:endParaRPr lang="zh-CN" altLang="en-US" sz="2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78605" y="3348900"/>
            <a:ext cx="6854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浓度：增大反应物浓度，化学反应速率增大；反之减小</a:t>
            </a:r>
            <a:endParaRPr lang="zh-CN" altLang="en-US" sz="2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左大括号 8"/>
          <p:cNvSpPr/>
          <p:nvPr/>
        </p:nvSpPr>
        <p:spPr>
          <a:xfrm>
            <a:off x="1097280" y="1844422"/>
            <a:ext cx="426720" cy="158457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28160" y="1603950"/>
            <a:ext cx="8255920" cy="400110"/>
            <a:chOff x="1528160" y="1603950"/>
            <a:chExt cx="8255920" cy="400110"/>
          </a:xfrm>
        </p:grpSpPr>
        <p:sp>
          <p:nvSpPr>
            <p:cNvPr id="8" name="TextBox 8"/>
            <p:cNvSpPr txBox="1"/>
            <p:nvPr/>
          </p:nvSpPr>
          <p:spPr>
            <a:xfrm>
              <a:off x="1528160" y="1603950"/>
              <a:ext cx="112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内因：</a:t>
              </a:r>
              <a:endParaRPr lang="zh-CN" altLang="en-US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305400" y="1603950"/>
              <a:ext cx="74786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反应物或反应本身的性质或特点</a:t>
              </a:r>
              <a:endParaRPr lang="zh-CN" altLang="en-US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24000" y="3181410"/>
            <a:ext cx="112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外因：</a:t>
            </a:r>
            <a:endParaRPr lang="zh-CN" altLang="en-US" sz="2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2336055" y="2400712"/>
            <a:ext cx="320040" cy="2057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678605" y="3889740"/>
            <a:ext cx="6673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接触面积：增大接触面积，化学反应速率增大，反之减小</a:t>
            </a:r>
            <a:endParaRPr lang="zh-CN" altLang="en-US" sz="2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7040" y="2198310"/>
            <a:ext cx="104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影响化学反应速率的因素</a:t>
            </a:r>
            <a:endParaRPr lang="zh-CN" altLang="en-US" sz="2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2678605" y="4343370"/>
            <a:ext cx="6673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zh-CN" altLang="en-US" sz="2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104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 animBg="1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04824" y="451318"/>
            <a:ext cx="8277226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以下实验用品，</a:t>
            </a:r>
            <a:r>
              <a:rPr lang="zh-CN" altLang="en-US" sz="2400" dirty="0">
                <a:solidFill>
                  <a:schemeClr val="tx1"/>
                </a:solidFill>
              </a:rPr>
              <a:t>定性研究外界条件对化学反应速率的</a:t>
            </a:r>
            <a:r>
              <a:rPr lang="zh-CN" altLang="en-US" sz="2400" dirty="0" smtClean="0">
                <a:solidFill>
                  <a:schemeClr val="tx1"/>
                </a:solidFill>
              </a:rPr>
              <a:t>影响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AD9275A7-B8DB-49F7-A900-CB522B17B7A7}"/>
              </a:ext>
            </a:extLst>
          </p:cNvPr>
          <p:cNvSpPr txBox="1"/>
          <p:nvPr/>
        </p:nvSpPr>
        <p:spPr>
          <a:xfrm>
            <a:off x="504823" y="1390041"/>
            <a:ext cx="8205561" cy="1949252"/>
          </a:xfrm>
          <a:prstGeom prst="rect">
            <a:avLst/>
          </a:prstGeom>
          <a:noFill/>
          <a:ln w="12700" cap="flat">
            <a:solidFill>
              <a:srgbClr val="00B0F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实验用品：</a:t>
            </a:r>
            <a:endParaRPr lang="en-US" altLang="zh-CN" sz="200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</a:t>
            </a:r>
            <a:r>
              <a:rPr lang="en-US" altLang="zh-CN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mol/L Na</a:t>
            </a:r>
            <a:r>
              <a:rPr lang="en-US" altLang="zh-CN" sz="2000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2000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sz="2000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mol/L H</a:t>
            </a:r>
            <a:r>
              <a:rPr lang="en-US" altLang="zh-CN" sz="2000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sz="2000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5%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1mol/L FeCl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MnO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粉末、铁粉、铁丝、</a:t>
            </a:r>
            <a:r>
              <a:rPr kumimoji="0" lang="en-US" altLang="zh-CN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20 </a:t>
            </a: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℃冷水、</a:t>
            </a:r>
            <a:r>
              <a:rPr lang="en-US" altLang="zh-CN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70 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℃热水、试管、</a:t>
            </a:r>
            <a:r>
              <a:rPr lang="zh-CN" altLang="en-US" sz="200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烧杯、量筒、温度计、秒表等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35F024CA-FB10-415F-97B6-5D1E29A8D0BC}"/>
              </a:ext>
            </a:extLst>
          </p:cNvPr>
          <p:cNvSpPr txBox="1"/>
          <p:nvPr/>
        </p:nvSpPr>
        <p:spPr>
          <a:xfrm>
            <a:off x="504824" y="3631686"/>
            <a:ext cx="8205561" cy="933589"/>
          </a:xfrm>
          <a:prstGeom prst="rect">
            <a:avLst/>
          </a:prstGeom>
          <a:solidFill>
            <a:srgbClr val="CCECFF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已知：</a:t>
            </a:r>
            <a:r>
              <a:rPr kumimoji="0" lang="en-US" altLang="zh-CN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Na</a:t>
            </a:r>
            <a:r>
              <a:rPr kumimoji="0" lang="en-US" altLang="zh-CN" b="0" i="0" u="none" strike="noStrike" cap="none" spc="0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</a:t>
            </a:r>
            <a:r>
              <a:rPr kumimoji="0" lang="en-US" altLang="zh-CN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S</a:t>
            </a:r>
            <a:r>
              <a:rPr kumimoji="0" lang="en-US" altLang="zh-CN" b="0" i="0" u="none" strike="noStrike" cap="none" spc="0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</a:t>
            </a:r>
            <a:r>
              <a:rPr kumimoji="0" lang="en-US" altLang="zh-CN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O</a:t>
            </a:r>
            <a:r>
              <a:rPr kumimoji="0" lang="en-US" altLang="zh-CN" b="0" i="0" u="none" strike="noStrike" cap="none" spc="0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3</a:t>
            </a:r>
            <a:r>
              <a:rPr kumimoji="0" lang="en-US" altLang="zh-CN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(</a:t>
            </a:r>
            <a:r>
              <a:rPr kumimoji="0" lang="zh-CN" altLang="en-US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硫代硫酸钠</a:t>
            </a:r>
            <a:r>
              <a:rPr kumimoji="0" lang="en-US" altLang="zh-CN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)</a:t>
            </a:r>
            <a:r>
              <a:rPr kumimoji="0" lang="zh-CN" altLang="en-US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溶液与 </a:t>
            </a:r>
            <a:r>
              <a:rPr kumimoji="0" lang="en-US" altLang="zh-CN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kumimoji="0" lang="en-US" altLang="zh-CN" b="0" i="0" u="none" strike="noStrike" cap="none" spc="0" normalizeH="0" baseline="-2500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</a:t>
            </a:r>
            <a:r>
              <a:rPr kumimoji="0" lang="en-US" altLang="zh-CN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SO</a:t>
            </a:r>
            <a:r>
              <a:rPr kumimoji="0" lang="en-US" altLang="zh-CN" b="0" i="0" u="none" strike="noStrike" cap="none" spc="0" normalizeH="0" baseline="-2500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4 </a:t>
            </a:r>
            <a:r>
              <a:rPr kumimoji="0" lang="zh-CN" altLang="en-US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溶液能发生反应：</a:t>
            </a:r>
            <a:endParaRPr kumimoji="0" lang="en-US" altLang="zh-CN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pPr lvl="0"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 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Na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↑</a:t>
            </a:r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S↓</a:t>
            </a:r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endParaRPr lang="zh-CN" altLang="en-US" baseline="300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7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D9275A7-B8DB-49F7-A900-CB522B17B7A7}"/>
              </a:ext>
            </a:extLst>
          </p:cNvPr>
          <p:cNvSpPr txBox="1"/>
          <p:nvPr/>
        </p:nvSpPr>
        <p:spPr>
          <a:xfrm>
            <a:off x="200025" y="242323"/>
            <a:ext cx="8734425" cy="1349087"/>
          </a:xfrm>
          <a:prstGeom prst="rect">
            <a:avLst/>
          </a:prstGeom>
          <a:noFill/>
          <a:ln w="12700" cap="flat">
            <a:solidFill>
              <a:srgbClr val="00B0F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实验用品：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mol/L Na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mol/L H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5%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1mol/L FeCl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MnO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粉末、铁粉、铁丝、</a:t>
            </a: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20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℃冷水、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70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℃热水、试管、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烧杯、量筒、温度计、秒表等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432342"/>
              </p:ext>
            </p:extLst>
          </p:nvPr>
        </p:nvGraphicFramePr>
        <p:xfrm>
          <a:off x="200024" y="1758949"/>
          <a:ext cx="8734425" cy="30200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05101"/>
                <a:gridCol w="6029324"/>
              </a:tblGrid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实验目的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研究</a:t>
                      </a:r>
                      <a:r>
                        <a:rPr lang="zh-CN" altLang="en-US" sz="1800" u="sng" baseline="0" dirty="0" smtClean="0"/>
                        <a:t>                   </a:t>
                      </a:r>
                      <a:r>
                        <a:rPr lang="zh-CN" altLang="en-US" sz="1800" baseline="0" dirty="0" smtClean="0"/>
                        <a:t> </a:t>
                      </a:r>
                      <a:r>
                        <a:rPr lang="zh-CN" altLang="en-US" sz="1800" dirty="0" smtClean="0"/>
                        <a:t>对化学反应速率的影响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选择化学反应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确定观测反应快慢的指标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实验方案设计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实验结论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3748771" y="1708235"/>
            <a:ext cx="646331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</a:rPr>
              <a:t>温度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00349" y="2312543"/>
            <a:ext cx="6048375" cy="45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 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Na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↑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S↓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endParaRPr lang="zh-CN" altLang="en-US" baseline="30000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83440" y="2767796"/>
            <a:ext cx="34163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</a:rPr>
              <a:t>达到相同浑浊程度所需时间长短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303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D9275A7-B8DB-49F7-A900-CB522B17B7A7}"/>
              </a:ext>
            </a:extLst>
          </p:cNvPr>
          <p:cNvSpPr txBox="1"/>
          <p:nvPr/>
        </p:nvSpPr>
        <p:spPr>
          <a:xfrm>
            <a:off x="200025" y="242323"/>
            <a:ext cx="8734425" cy="1349087"/>
          </a:xfrm>
          <a:prstGeom prst="rect">
            <a:avLst/>
          </a:prstGeom>
          <a:noFill/>
          <a:ln w="12700" cap="flat">
            <a:solidFill>
              <a:srgbClr val="00B0F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实验用品：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mol/L Na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mol/L H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5%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1mol/L FeCl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MnO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粉末、铁粉、铁丝、</a:t>
            </a: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20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℃冷水、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70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℃热水、试管、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烧杯、量筒、温度计、秒表等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00024" y="1758949"/>
          <a:ext cx="8734425" cy="30200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05101"/>
                <a:gridCol w="6029324"/>
              </a:tblGrid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实验目的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研究</a:t>
                      </a:r>
                      <a:r>
                        <a:rPr lang="zh-CN" altLang="en-US" sz="1800" u="sng" baseline="0" dirty="0" smtClean="0"/>
                        <a:t>                   </a:t>
                      </a:r>
                      <a:r>
                        <a:rPr lang="zh-CN" altLang="en-US" sz="1800" baseline="0" dirty="0" smtClean="0"/>
                        <a:t> </a:t>
                      </a:r>
                      <a:r>
                        <a:rPr lang="zh-CN" altLang="en-US" sz="1800" dirty="0" smtClean="0"/>
                        <a:t>对化学反应速率的影响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选择化学反应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确定观测反应快慢的指标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实验方案设计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实验结论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3748771" y="1708235"/>
            <a:ext cx="646331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</a:rPr>
              <a:t>温度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00349" y="2312543"/>
            <a:ext cx="6048375" cy="45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 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Na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↑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S↓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endParaRPr lang="zh-CN" altLang="en-US" baseline="30000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83440" y="2767796"/>
            <a:ext cx="34163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</a:rPr>
              <a:t>达到相同浑浊程度所需时间长短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366406"/>
              </p:ext>
            </p:extLst>
          </p:nvPr>
        </p:nvGraphicFramePr>
        <p:xfrm>
          <a:off x="2983586" y="3338564"/>
          <a:ext cx="5865138" cy="156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930"/>
                <a:gridCol w="871168"/>
                <a:gridCol w="1568995"/>
                <a:gridCol w="1634713"/>
                <a:gridCol w="1084332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黑体" panose="02010609060101010101" pitchFamily="49" charset="-122"/>
                          <a:ea typeface="+mn-ea"/>
                          <a:cs typeface="+mn-cs"/>
                        </a:rPr>
                        <a:t>实验编号</a:t>
                      </a:r>
                      <a:endParaRPr kumimoji="0" lang="zh-CN" altLang="en-US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黑体" panose="02010609060101010101" pitchFamily="49" charset="-122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黑体" panose="02010609060101010101" pitchFamily="49" charset="-122"/>
                          <a:ea typeface="+mn-ea"/>
                          <a:sym typeface="Hoefler Text"/>
                        </a:rPr>
                        <a:t>水浴</a:t>
                      </a:r>
                      <a:endParaRPr kumimoji="0" lang="en-US" altLang="zh-CN" sz="16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黑体" panose="02010609060101010101" pitchFamily="49" charset="-122"/>
                        <a:ea typeface="+mn-ea"/>
                        <a:sym typeface="Hoefler Text"/>
                      </a:endParaRPr>
                    </a:p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黑体" panose="02010609060101010101" pitchFamily="49" charset="-122"/>
                          <a:ea typeface="+mn-ea"/>
                          <a:sym typeface="Hoefler Text"/>
                        </a:rPr>
                        <a:t>温度</a:t>
                      </a:r>
                      <a:r>
                        <a:rPr kumimoji="0" lang="en-US" altLang="zh-CN" sz="1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黑体" panose="02010609060101010101" pitchFamily="49" charset="-122"/>
                          <a:ea typeface="+mn-ea"/>
                          <a:sym typeface="Hoefler Text"/>
                        </a:rPr>
                        <a:t>/</a:t>
                      </a:r>
                      <a:r>
                        <a:rPr kumimoji="0" lang="zh-CN" altLang="en-US" sz="1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黑体" panose="02010609060101010101" pitchFamily="49" charset="-122"/>
                          <a:ea typeface="+mn-ea"/>
                          <a:sym typeface="Hoefler Text"/>
                        </a:rPr>
                        <a:t>℃</a:t>
                      </a:r>
                      <a:endParaRPr lang="zh-CN" altLang="en-US" sz="1600" b="0" dirty="0">
                        <a:ln w="76200"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0.1 mol/L Na</a:t>
                      </a:r>
                      <a:r>
                        <a:rPr lang="en-US" altLang="zh-CN" sz="1600" b="0" i="0" baseline="-2500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2</a:t>
                      </a: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S</a:t>
                      </a:r>
                      <a:r>
                        <a:rPr lang="en-US" altLang="zh-CN" sz="1600" b="0" i="0" baseline="-2500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2</a:t>
                      </a: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O</a:t>
                      </a:r>
                      <a:r>
                        <a:rPr lang="en-US" altLang="zh-CN" sz="1600" b="0" i="0" baseline="-2500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3</a:t>
                      </a:r>
                    </a:p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i="0" baseline="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溶液的体积</a:t>
                      </a:r>
                      <a:r>
                        <a:rPr lang="en-US" altLang="zh-CN" sz="1600" b="0" i="0" baseline="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/mL</a:t>
                      </a: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0.1 mol/L H</a:t>
                      </a:r>
                      <a:r>
                        <a:rPr lang="en-US" altLang="zh-CN" sz="1600" b="0" i="0" baseline="-2500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2</a:t>
                      </a: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SO</a:t>
                      </a:r>
                      <a:r>
                        <a:rPr lang="en-US" altLang="zh-CN" sz="1600" b="0" i="0" baseline="-2500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4</a:t>
                      </a:r>
                    </a:p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i="0" baseline="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溶液的体积</a:t>
                      </a:r>
                      <a:r>
                        <a:rPr lang="en-US" altLang="zh-CN" sz="1600" b="0" i="0" baseline="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/mL</a:t>
                      </a:r>
                      <a:endParaRPr lang="zh-CN" altLang="en-US" sz="1600" b="0" dirty="0">
                        <a:ln w="7620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i="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出现浑浊</a:t>
                      </a:r>
                      <a:endParaRPr lang="en-US" altLang="zh-CN" sz="1600" b="0" i="0" dirty="0"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+mn-ea"/>
                      </a:endParaRPr>
                    </a:p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i="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的时间</a:t>
                      </a: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+mn-ea"/>
                        </a:rPr>
                        <a:t>/s</a:t>
                      </a:r>
                      <a:endParaRPr lang="zh-CN" altLang="en-US" sz="1600" b="0" dirty="0">
                        <a:ln w="7620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B1A5B729-145C-46B6-AAD2-BED7B3E57030}"/>
              </a:ext>
            </a:extLst>
          </p:cNvPr>
          <p:cNvSpPr txBox="1"/>
          <p:nvPr/>
        </p:nvSpPr>
        <p:spPr>
          <a:xfrm>
            <a:off x="4949939" y="4183774"/>
            <a:ext cx="8128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5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E785D6F1-EA79-4882-82AF-EAC8D4CE0FDC}"/>
              </a:ext>
            </a:extLst>
          </p:cNvPr>
          <p:cNvSpPr txBox="1"/>
          <p:nvPr/>
        </p:nvSpPr>
        <p:spPr>
          <a:xfrm>
            <a:off x="3802940" y="4064767"/>
            <a:ext cx="688166" cy="87818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20</a:t>
            </a:r>
          </a:p>
          <a:p>
            <a:pPr marL="0" marR="0" indent="0" algn="ctr" defTabSz="825500" rtl="0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i="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70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AB00F834-1EE0-45B9-8A4C-7B65BF6EB867}"/>
              </a:ext>
            </a:extLst>
          </p:cNvPr>
          <p:cNvSpPr txBox="1"/>
          <p:nvPr/>
        </p:nvSpPr>
        <p:spPr>
          <a:xfrm>
            <a:off x="4949939" y="4563365"/>
            <a:ext cx="8128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5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916CCEE2-D762-44E9-B3FA-F512232C9107}"/>
              </a:ext>
            </a:extLst>
          </p:cNvPr>
          <p:cNvSpPr txBox="1"/>
          <p:nvPr/>
        </p:nvSpPr>
        <p:spPr>
          <a:xfrm>
            <a:off x="6493360" y="4563365"/>
            <a:ext cx="8128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5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F35A0530-7CEC-47CA-81E8-6A5B69869AB4}"/>
              </a:ext>
            </a:extLst>
          </p:cNvPr>
          <p:cNvSpPr txBox="1"/>
          <p:nvPr/>
        </p:nvSpPr>
        <p:spPr>
          <a:xfrm>
            <a:off x="6493360" y="4209016"/>
            <a:ext cx="8128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5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268352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D9275A7-B8DB-49F7-A900-CB522B17B7A7}"/>
              </a:ext>
            </a:extLst>
          </p:cNvPr>
          <p:cNvSpPr txBox="1"/>
          <p:nvPr/>
        </p:nvSpPr>
        <p:spPr>
          <a:xfrm>
            <a:off x="200025" y="242323"/>
            <a:ext cx="8734425" cy="1349087"/>
          </a:xfrm>
          <a:prstGeom prst="rect">
            <a:avLst/>
          </a:prstGeom>
          <a:noFill/>
          <a:ln w="12700" cap="flat">
            <a:solidFill>
              <a:srgbClr val="00B0F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实验用品：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mol/L Na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mol/L H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5%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1mol/L FeCl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MnO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粉末、铁粉、铁丝、</a:t>
            </a: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20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℃冷水、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70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℃热水、试管、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烧杯、量筒、温度计、秒表等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00024" y="1758949"/>
          <a:ext cx="8734425" cy="30200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05101"/>
                <a:gridCol w="6029324"/>
              </a:tblGrid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实验目的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研究</a:t>
                      </a:r>
                      <a:r>
                        <a:rPr lang="zh-CN" altLang="en-US" sz="1800" u="sng" baseline="0" dirty="0" smtClean="0"/>
                        <a:t>                   </a:t>
                      </a:r>
                      <a:r>
                        <a:rPr lang="zh-CN" altLang="en-US" sz="1800" baseline="0" dirty="0" smtClean="0"/>
                        <a:t> </a:t>
                      </a:r>
                      <a:r>
                        <a:rPr lang="zh-CN" altLang="en-US" sz="1800" dirty="0" smtClean="0"/>
                        <a:t>对化学反应速率的影响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选择化学反应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确定观测反应快慢的指标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实验方案设计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实验结论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3748771" y="1708235"/>
            <a:ext cx="646331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</a:rPr>
              <a:t>温度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00349" y="2312543"/>
            <a:ext cx="6048375" cy="45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 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Na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↑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S↓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endParaRPr lang="zh-CN" altLang="en-US" baseline="30000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83440" y="2767796"/>
            <a:ext cx="34163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</a:rPr>
              <a:t>达到相同浑浊程度所需时间长短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pic>
        <p:nvPicPr>
          <p:cNvPr id="10" name="wenduok">
            <a:hlinkClick r:id="" action="ppaction://media"/>
            <a:extLst>
              <a:ext uri="{FF2B5EF4-FFF2-40B4-BE49-F238E27FC236}">
                <a16:creationId xmlns="" xmlns:a16="http://schemas.microsoft.com/office/drawing/2014/main" id="{6C81432E-A8F5-4B1B-9909-65CBF3C2D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6180" y="3375867"/>
            <a:ext cx="1271095" cy="7100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483440" y="4263221"/>
            <a:ext cx="3185487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</a:rPr>
              <a:t>温度升高，化学反应速率加快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6000750" y="3150282"/>
            <a:ext cx="2956557" cy="1161196"/>
          </a:xfrm>
          <a:prstGeom prst="wedgeRoundRectCallout">
            <a:avLst>
              <a:gd name="adj1" fmla="val -62904"/>
              <a:gd name="adj2" fmla="val 2579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思考：实验中为什么要把两种溶液先</a:t>
            </a:r>
            <a:r>
              <a:rPr lang="zh-CN" altLang="zh-CN" dirty="0" smtClean="0">
                <a:solidFill>
                  <a:schemeClr val="tx1"/>
                </a:solidFill>
                <a:sym typeface="Helvetica Neue" panose="02000503000000020004"/>
              </a:rPr>
              <a:t>放</a:t>
            </a:r>
            <a:r>
              <a:rPr lang="zh-CN" altLang="en-US" dirty="0" smtClean="0">
                <a:solidFill>
                  <a:schemeClr val="tx1"/>
                </a:solidFill>
                <a:sym typeface="Helvetica Neue" panose="02000503000000020004"/>
              </a:rPr>
              <a:t>入</a:t>
            </a:r>
            <a:r>
              <a:rPr lang="zh-CN" altLang="zh-CN" dirty="0" smtClean="0">
                <a:solidFill>
                  <a:schemeClr val="tx1"/>
                </a:solidFill>
                <a:sym typeface="Helvetica Neue" panose="02000503000000020004"/>
              </a:rPr>
              <a:t>相应</a:t>
            </a:r>
            <a:r>
              <a:rPr lang="zh-CN" altLang="zh-CN" dirty="0">
                <a:solidFill>
                  <a:schemeClr val="tx1"/>
                </a:solidFill>
                <a:sym typeface="Helvetica Neue" panose="02000503000000020004"/>
              </a:rPr>
              <a:t>的水浴中预热</a:t>
            </a:r>
            <a:r>
              <a:rPr lang="zh-CN" altLang="en-US" dirty="0">
                <a:solidFill>
                  <a:schemeClr val="tx1"/>
                </a:solidFill>
                <a:sym typeface="Helvetica Neue" panose="02000503000000020004"/>
              </a:rPr>
              <a:t>再</a:t>
            </a:r>
            <a:r>
              <a:rPr lang="zh-CN" altLang="zh-CN" dirty="0">
                <a:solidFill>
                  <a:schemeClr val="tx1"/>
                </a:solidFill>
                <a:sym typeface="Helvetica Neue" panose="02000503000000020004"/>
              </a:rPr>
              <a:t>混合呢</a:t>
            </a:r>
            <a:r>
              <a:rPr lang="zh-CN" altLang="zh-CN" dirty="0" smtClean="0">
                <a:solidFill>
                  <a:schemeClr val="tx1"/>
                </a:solidFill>
                <a:sym typeface="Helvetica Neue" panose="02000503000000020004"/>
              </a:rPr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137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D9275A7-B8DB-49F7-A900-CB522B17B7A7}"/>
              </a:ext>
            </a:extLst>
          </p:cNvPr>
          <p:cNvSpPr txBox="1"/>
          <p:nvPr/>
        </p:nvSpPr>
        <p:spPr>
          <a:xfrm>
            <a:off x="200025" y="242323"/>
            <a:ext cx="8734425" cy="1349087"/>
          </a:xfrm>
          <a:prstGeom prst="rect">
            <a:avLst/>
          </a:prstGeom>
          <a:noFill/>
          <a:ln w="12700" cap="flat">
            <a:solidFill>
              <a:srgbClr val="00B0F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实验用品：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mol/L Na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 mol/L H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i="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5%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1mol/L FeCl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溶液、</a:t>
            </a:r>
            <a:r>
              <a:rPr lang="en-US" altLang="zh-CN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MnO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粉末、铁粉、铁丝、</a:t>
            </a: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20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℃冷水、</a:t>
            </a:r>
            <a:r>
              <a:rPr lang="en-US" altLang="zh-CN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70 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℃热水、试管、</a:t>
            </a:r>
            <a:r>
              <a:rPr lang="zh-CN" altLang="en-US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烧杯、量筒、温度计、秒表等</a:t>
            </a:r>
            <a:r>
              <a:rPr lang="zh-CN" altLang="en-US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90688"/>
              </p:ext>
            </p:extLst>
          </p:nvPr>
        </p:nvGraphicFramePr>
        <p:xfrm>
          <a:off x="200024" y="1758949"/>
          <a:ext cx="8734425" cy="30200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05101"/>
                <a:gridCol w="6029324"/>
              </a:tblGrid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实验目的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研究</a:t>
                      </a:r>
                      <a:r>
                        <a:rPr lang="zh-CN" altLang="en-US" sz="1800" u="sng" baseline="0" dirty="0" smtClean="0"/>
                        <a:t>                        </a:t>
                      </a:r>
                      <a:r>
                        <a:rPr lang="zh-CN" altLang="en-US" sz="1800" u="sng" baseline="0" dirty="0" smtClean="0"/>
                        <a:t>             </a:t>
                      </a:r>
                      <a:r>
                        <a:rPr lang="zh-CN" altLang="en-US" sz="1800" baseline="0" dirty="0" smtClean="0"/>
                        <a:t> </a:t>
                      </a:r>
                      <a:r>
                        <a:rPr lang="zh-CN" altLang="en-US" sz="1800" dirty="0" smtClean="0"/>
                        <a:t>对化学反应速率的影响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选择化学反应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确定观测反应快慢的指标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实验方案设计</a:t>
                      </a: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zh-CN" sz="18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264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 smtClean="0"/>
                        <a:t>实验结论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3483440" y="1713963"/>
            <a:ext cx="195438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反应</a:t>
            </a: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物</a:t>
            </a:r>
            <a:r>
              <a:rPr lang="en-US" altLang="zh-CN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硫酸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dirty="0" smtClean="0">
                <a:solidFill>
                  <a:srgbClr val="0033CC"/>
                </a:solidFill>
              </a:rPr>
              <a:t>浓度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00349" y="2312543"/>
            <a:ext cx="6048375" cy="45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 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= Na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↑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S↓</a:t>
            </a:r>
            <a:r>
              <a:rPr lang="zh-CN" altLang="en-US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endParaRPr lang="zh-CN" altLang="en-US" baseline="30000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83440" y="2767796"/>
            <a:ext cx="34163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hangingPunct="1"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rgbClr val="0033CC"/>
                </a:solidFill>
              </a:rPr>
              <a:t>达到相同浑浊程度所需时间长短</a:t>
            </a:r>
            <a:endParaRPr lang="zh-CN" altLang="en-US" dirty="0">
              <a:solidFill>
                <a:srgbClr val="0033CC"/>
              </a:solidFill>
              <a:latin typeface="+mn-ea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040928"/>
              </p:ext>
            </p:extLst>
          </p:nvPr>
        </p:nvGraphicFramePr>
        <p:xfrm>
          <a:off x="2904072" y="3362417"/>
          <a:ext cx="5865138" cy="132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502"/>
                <a:gridCol w="1757238"/>
                <a:gridCol w="826936"/>
                <a:gridCol w="1602130"/>
                <a:gridCol w="1084332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实验编号</a:t>
                      </a:r>
                      <a:endParaRPr kumimoji="0" lang="zh-CN" altLang="en-US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altLang="zh-CN" sz="1600" b="0" i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mol</a:t>
                      </a:r>
                      <a:r>
                        <a:rPr lang="en-US" altLang="zh-CN" sz="16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/LNa</a:t>
                      </a:r>
                      <a:r>
                        <a:rPr lang="en-US" altLang="zh-CN" sz="1600" b="0" i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1600" b="0" i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600" b="0" i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1600" b="0" i="0" baseline="-25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i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溶液的体积</a:t>
                      </a:r>
                      <a:r>
                        <a:rPr lang="en-US" altLang="zh-CN" sz="1600" b="0" i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/mL</a:t>
                      </a: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水的体积</a:t>
                      </a:r>
                      <a:r>
                        <a:rPr lang="en-US" altLang="zh-CN" sz="16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/mL</a:t>
                      </a:r>
                      <a:endParaRPr lang="zh-CN" altLang="en-US" sz="1600" b="0" i="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altLang="zh-CN" sz="1600" b="0" i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mol</a:t>
                      </a:r>
                      <a:r>
                        <a:rPr lang="en-US" altLang="zh-CN" sz="16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/L H</a:t>
                      </a:r>
                      <a:r>
                        <a:rPr lang="en-US" altLang="zh-CN" sz="1600" b="0" i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altLang="zh-CN" sz="1600" b="0" i="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溶液的体积</a:t>
                      </a:r>
                      <a:r>
                        <a:rPr lang="en-US" altLang="zh-CN" sz="1600" b="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/mL</a:t>
                      </a:r>
                      <a:endParaRPr lang="zh-CN" altLang="en-US" sz="1600" b="0" dirty="0" smtClean="0">
                        <a:ln w="7620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出现浑浊</a:t>
                      </a:r>
                      <a:endParaRPr lang="en-US" altLang="zh-CN" sz="16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的时间</a:t>
                      </a:r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/s</a:t>
                      </a:r>
                      <a:endParaRPr lang="zh-CN" altLang="en-US" sz="1600" b="0" dirty="0">
                        <a:ln w="7620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B1A5B729-145C-46B6-AAD2-BED7B3E57030}"/>
              </a:ext>
            </a:extLst>
          </p:cNvPr>
          <p:cNvSpPr txBox="1"/>
          <p:nvPr/>
        </p:nvSpPr>
        <p:spPr>
          <a:xfrm>
            <a:off x="3963977" y="3937283"/>
            <a:ext cx="8128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5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B1A5B729-145C-46B6-AAD2-BED7B3E57030}"/>
              </a:ext>
            </a:extLst>
          </p:cNvPr>
          <p:cNvSpPr txBox="1"/>
          <p:nvPr/>
        </p:nvSpPr>
        <p:spPr>
          <a:xfrm>
            <a:off x="6540200" y="3937283"/>
            <a:ext cx="8128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5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B1A5B729-145C-46B6-AAD2-BED7B3E57030}"/>
              </a:ext>
            </a:extLst>
          </p:cNvPr>
          <p:cNvSpPr txBox="1"/>
          <p:nvPr/>
        </p:nvSpPr>
        <p:spPr>
          <a:xfrm>
            <a:off x="5252088" y="3937283"/>
            <a:ext cx="8128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0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B1A5B729-145C-46B6-AAD2-BED7B3E57030}"/>
              </a:ext>
            </a:extLst>
          </p:cNvPr>
          <p:cNvSpPr txBox="1"/>
          <p:nvPr/>
        </p:nvSpPr>
        <p:spPr>
          <a:xfrm>
            <a:off x="3963977" y="4316874"/>
            <a:ext cx="8128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5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B1A5B729-145C-46B6-AAD2-BED7B3E57030}"/>
              </a:ext>
            </a:extLst>
          </p:cNvPr>
          <p:cNvSpPr txBox="1"/>
          <p:nvPr/>
        </p:nvSpPr>
        <p:spPr>
          <a:xfrm>
            <a:off x="6540199" y="4316873"/>
            <a:ext cx="8128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3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B1A5B729-145C-46B6-AAD2-BED7B3E57030}"/>
              </a:ext>
            </a:extLst>
          </p:cNvPr>
          <p:cNvSpPr txBox="1"/>
          <p:nvPr/>
        </p:nvSpPr>
        <p:spPr>
          <a:xfrm>
            <a:off x="5252088" y="4316872"/>
            <a:ext cx="8128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2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291713" y="2544417"/>
            <a:ext cx="2952419" cy="731210"/>
          </a:xfrm>
          <a:prstGeom prst="wedgeRoundRectCallout">
            <a:avLst>
              <a:gd name="adj1" fmla="val 36603"/>
              <a:gd name="adj2" fmla="val 8125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思考：实验</a:t>
            </a:r>
            <a:r>
              <a:rPr lang="en-US" altLang="zh-CN" dirty="0" smtClean="0">
                <a:solidFill>
                  <a:schemeClr val="tx1"/>
                </a:solidFill>
              </a:rPr>
              <a:t>2</a:t>
            </a:r>
            <a:r>
              <a:rPr lang="zh-CN" altLang="en-US" dirty="0" smtClean="0">
                <a:solidFill>
                  <a:schemeClr val="tx1"/>
                </a:solidFill>
              </a:rPr>
              <a:t>中将三种溶液混合的顺序是</a:t>
            </a:r>
            <a:r>
              <a:rPr lang="zh-CN" altLang="zh-CN" dirty="0" smtClean="0">
                <a:solidFill>
                  <a:schemeClr val="tx1"/>
                </a:solidFill>
                <a:sym typeface="Helvetica Neue" panose="02000503000000020004"/>
              </a:rPr>
              <a:t>？</a:t>
            </a:r>
            <a:r>
              <a:rPr lang="zh-CN" altLang="en-US" dirty="0" smtClean="0">
                <a:solidFill>
                  <a:schemeClr val="tx1"/>
                </a:solidFill>
                <a:sym typeface="Helvetica Neue" panose="02000503000000020004"/>
              </a:rPr>
              <a:t>为什么？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B1A5B729-145C-46B6-AAD2-BED7B3E57030}"/>
              </a:ext>
            </a:extLst>
          </p:cNvPr>
          <p:cNvSpPr txBox="1"/>
          <p:nvPr/>
        </p:nvSpPr>
        <p:spPr>
          <a:xfrm>
            <a:off x="7828310" y="3937281"/>
            <a:ext cx="8128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87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B1A5B729-145C-46B6-AAD2-BED7B3E57030}"/>
              </a:ext>
            </a:extLst>
          </p:cNvPr>
          <p:cNvSpPr txBox="1"/>
          <p:nvPr/>
        </p:nvSpPr>
        <p:spPr>
          <a:xfrm>
            <a:off x="7828310" y="4256658"/>
            <a:ext cx="8128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150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52979" y="1870756"/>
            <a:ext cx="3190821" cy="1338828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41275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水 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H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 defTabSz="41275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水</a:t>
            </a:r>
            <a:endPara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1275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zh-CN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水 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矩形 20"/>
          <p:cNvSpPr/>
          <p:nvPr/>
        </p:nvSpPr>
        <p:spPr>
          <a:xfrm>
            <a:off x="7158572" y="1981026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158572" y="2350358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158572" y="2798404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/>
      <p:bldP spid="20" grpId="0" animBg="1"/>
      <p:bldP spid="20" grpId="1" animBg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3091</TotalTime>
  <Words>1658</Words>
  <Application>Microsoft Office PowerPoint</Application>
  <PresentationFormat>全屏显示(16:9)</PresentationFormat>
  <Paragraphs>269</Paragraphs>
  <Slides>22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Helvetica Neue</vt:lpstr>
      <vt:lpstr>Hoefler Text</vt:lpstr>
      <vt:lpstr>汉仪旗黑-85S</vt:lpstr>
      <vt:lpstr>黑体</vt:lpstr>
      <vt:lpstr>楷体</vt:lpstr>
      <vt:lpstr>楷体_GB2312</vt:lpstr>
      <vt:lpstr>宋体</vt:lpstr>
      <vt:lpstr>微软雅黑</vt:lpstr>
      <vt:lpstr>Arial</vt:lpstr>
      <vt:lpstr>Calibri</vt:lpstr>
      <vt:lpstr>Helvetica</vt:lpstr>
      <vt:lpstr>Times New Roman</vt:lpstr>
      <vt:lpstr>Wingdings</vt:lpstr>
      <vt:lpstr>1_Office 主题​​</vt:lpstr>
      <vt:lpstr>影响化学反应速率的因素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收集 10 mL氢气所需的时间</vt:lpstr>
      <vt:lpstr>PowerPoint 演示文稿</vt:lpstr>
      <vt:lpstr>根据实验数据，你能计算反应速率吗？</vt:lpstr>
      <vt:lpstr>处理数据，计算反应速率</vt:lpstr>
      <vt:lpstr>处理数据，计算反应速率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user</cp:lastModifiedBy>
  <cp:revision>210</cp:revision>
  <dcterms:created xsi:type="dcterms:W3CDTF">2020-02-01T11:21:00Z</dcterms:created>
  <dcterms:modified xsi:type="dcterms:W3CDTF">2020-08-13T07:23:05Z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