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heme/theme2.xml" ContentType="application/vnd.openxmlformats-officedocument.theme+xml"/>
  <Override PartName="/ppt/tags/tag6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265" r:id="rId2"/>
    <p:sldId id="322" r:id="rId3"/>
    <p:sldId id="272" r:id="rId4"/>
    <p:sldId id="286" r:id="rId5"/>
    <p:sldId id="310" r:id="rId6"/>
    <p:sldId id="313" r:id="rId7"/>
    <p:sldId id="283" r:id="rId8"/>
    <p:sldId id="284" r:id="rId9"/>
    <p:sldId id="274" r:id="rId10"/>
    <p:sldId id="314" r:id="rId11"/>
    <p:sldId id="275" r:id="rId12"/>
    <p:sldId id="319" r:id="rId13"/>
    <p:sldId id="325" r:id="rId14"/>
    <p:sldId id="285" r:id="rId15"/>
    <p:sldId id="298" r:id="rId16"/>
    <p:sldId id="299" r:id="rId17"/>
    <p:sldId id="300" r:id="rId18"/>
    <p:sldId id="318" r:id="rId19"/>
    <p:sldId id="305" r:id="rId20"/>
    <p:sldId id="308" r:id="rId21"/>
    <p:sldId id="323" r:id="rId22"/>
    <p:sldId id="292" r:id="rId23"/>
    <p:sldId id="290" r:id="rId24"/>
    <p:sldId id="289" r:id="rId25"/>
    <p:sldId id="291" r:id="rId26"/>
    <p:sldId id="304" r:id="rId27"/>
    <p:sldId id="297" r:id="rId28"/>
    <p:sldId id="324" r:id="rId29"/>
    <p:sldId id="327" r:id="rId30"/>
    <p:sldId id="287" r:id="rId31"/>
    <p:sldId id="316" r:id="rId32"/>
    <p:sldId id="277" r:id="rId33"/>
    <p:sldId id="280" r:id="rId34"/>
    <p:sldId id="317" r:id="rId35"/>
    <p:sldId id="312" r:id="rId36"/>
    <p:sldId id="282" r:id="rId37"/>
    <p:sldId id="271" r:id="rId38"/>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1pPr>
    <a:lvl2pPr marL="0" marR="0" indent="457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2pPr>
    <a:lvl3pPr marL="0" marR="0" indent="914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3pPr>
    <a:lvl4pPr marL="0" marR="0" indent="1371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4pPr>
    <a:lvl5pPr marL="0" marR="0" indent="18288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5pPr>
    <a:lvl6pPr marL="0" marR="0" indent="22860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6pPr>
    <a:lvl7pPr marL="0" marR="0" indent="2743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7pPr>
    <a:lvl8pPr marL="0" marR="0" indent="3200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8pPr>
    <a:lvl9pPr marL="0" marR="0" indent="3657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AE8"/>
    <a:srgbClr val="367BD0"/>
    <a:srgbClr val="CFDCDF"/>
    <a:srgbClr val="2C6690"/>
    <a:srgbClr val="F0EDEE"/>
    <a:srgbClr val="E76085"/>
    <a:srgbClr val="F9D8CF"/>
    <a:srgbClr val="F49B7A"/>
    <a:srgbClr val="FFEFD5"/>
    <a:srgbClr val="F5C3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p:normalViewPr>
    <p:restoredLeft sz="16092" autoAdjust="0"/>
    <p:restoredTop sz="84949" autoAdjust="0"/>
  </p:normalViewPr>
  <p:slideViewPr>
    <p:cSldViewPr snapToGrid="0">
      <p:cViewPr>
        <p:scale>
          <a:sx n="116" d="100"/>
          <a:sy n="116" d="100"/>
        </p:scale>
        <p:origin x="387" y="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381533" y="685800"/>
            <a:ext cx="6094934"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738384947"/>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panose="020F0502020204030204"/>
      </a:defRPr>
    </a:lvl1pPr>
    <a:lvl2pPr indent="228600" latinLnBrk="0">
      <a:defRPr sz="1200">
        <a:latin typeface="+mj-lt"/>
        <a:ea typeface="+mj-ea"/>
        <a:cs typeface="+mj-cs"/>
        <a:sym typeface="Calibri" panose="020F0502020204030204"/>
      </a:defRPr>
    </a:lvl2pPr>
    <a:lvl3pPr indent="457200" latinLnBrk="0">
      <a:defRPr sz="1200">
        <a:latin typeface="+mj-lt"/>
        <a:ea typeface="+mj-ea"/>
        <a:cs typeface="+mj-cs"/>
        <a:sym typeface="Calibri" panose="020F0502020204030204"/>
      </a:defRPr>
    </a:lvl3pPr>
    <a:lvl4pPr indent="685800" latinLnBrk="0">
      <a:defRPr sz="1200">
        <a:latin typeface="+mj-lt"/>
        <a:ea typeface="+mj-ea"/>
        <a:cs typeface="+mj-cs"/>
        <a:sym typeface="Calibri" panose="020F0502020204030204"/>
      </a:defRPr>
    </a:lvl4pPr>
    <a:lvl5pPr indent="914400" latinLnBrk="0">
      <a:defRPr sz="1200">
        <a:latin typeface="+mj-lt"/>
        <a:ea typeface="+mj-ea"/>
        <a:cs typeface="+mj-cs"/>
        <a:sym typeface="Calibri" panose="020F0502020204030204"/>
      </a:defRPr>
    </a:lvl5pPr>
    <a:lvl6pPr indent="1143000" latinLnBrk="0">
      <a:defRPr sz="1200">
        <a:latin typeface="+mj-lt"/>
        <a:ea typeface="+mj-ea"/>
        <a:cs typeface="+mj-cs"/>
        <a:sym typeface="Calibri" panose="020F0502020204030204"/>
      </a:defRPr>
    </a:lvl6pPr>
    <a:lvl7pPr indent="1371600" latinLnBrk="0">
      <a:defRPr sz="1200">
        <a:latin typeface="+mj-lt"/>
        <a:ea typeface="+mj-ea"/>
        <a:cs typeface="+mj-cs"/>
        <a:sym typeface="Calibri" panose="020F0502020204030204"/>
      </a:defRPr>
    </a:lvl7pPr>
    <a:lvl8pPr indent="1600200" latinLnBrk="0">
      <a:defRPr sz="1200">
        <a:latin typeface="+mj-lt"/>
        <a:ea typeface="+mj-ea"/>
        <a:cs typeface="+mj-cs"/>
        <a:sym typeface="Calibri" panose="020F0502020204030204"/>
      </a:defRPr>
    </a:lvl8pPr>
    <a:lvl9pPr indent="1828800" latinLnBrk="0">
      <a:defRPr sz="1200">
        <a:latin typeface="+mj-lt"/>
        <a:ea typeface="+mj-ea"/>
        <a:cs typeface="+mj-cs"/>
        <a:sym typeface="Calibri" panose="020F050202020403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E6FDB6-6D2B-46C1-9FA1-D82906A37C3A}" type="slidenum">
              <a:rPr lang="zh-CN" altLang="en-US" smtClean="0"/>
              <a:t>1</a:t>
            </a:fld>
            <a:endParaRPr lang="zh-CN" altLang="en-US"/>
          </a:p>
        </p:txBody>
      </p:sp>
    </p:spTree>
    <p:extLst>
      <p:ext uri="{BB962C8B-B14F-4D97-AF65-F5344CB8AC3E}">
        <p14:creationId xmlns:p14="http://schemas.microsoft.com/office/powerpoint/2010/main" val="2814204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smtClean="0"/>
              <a:t>与</a:t>
            </a:r>
            <a:r>
              <a:rPr lang="en-US" altLang="zh-CN" dirty="0" smtClean="0"/>
              <a:t>DNA</a:t>
            </a:r>
            <a:r>
              <a:rPr lang="zh-CN" altLang="en-US" dirty="0" smtClean="0"/>
              <a:t>粗提取实验中，洗涤剂破坏膜结构有关</a:t>
            </a:r>
          </a:p>
          <a:p>
            <a:endParaRPr lang="zh-CN" altLang="en-US" dirty="0"/>
          </a:p>
        </p:txBody>
      </p:sp>
    </p:spTree>
    <p:extLst>
      <p:ext uri="{BB962C8B-B14F-4D97-AF65-F5344CB8AC3E}">
        <p14:creationId xmlns:p14="http://schemas.microsoft.com/office/powerpoint/2010/main" val="1257871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催产素 、干扰素、紧密连接、环氧水酶、钠钾泵  </a:t>
            </a:r>
            <a:endParaRPr lang="zh-CN" altLang="en-US" dirty="0"/>
          </a:p>
        </p:txBody>
      </p:sp>
    </p:spTree>
    <p:extLst>
      <p:ext uri="{BB962C8B-B14F-4D97-AF65-F5344CB8AC3E}">
        <p14:creationId xmlns:p14="http://schemas.microsoft.com/office/powerpoint/2010/main" val="3795937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dirty="0" smtClean="0"/>
              <a:t>卵清蛋白结构；</a:t>
            </a:r>
            <a:r>
              <a:rPr lang="zh-CN" altLang="en-US" sz="1200" dirty="0" smtClean="0">
                <a:solidFill>
                  <a:srgbClr val="333333"/>
                </a:solidFill>
                <a:latin typeface="宋体" panose="02010600030101010101" pitchFamily="2" charset="-122"/>
                <a:ea typeface="宋体" panose="02010600030101010101" pitchFamily="2" charset="-122"/>
              </a:rPr>
              <a:t>把蛋白质水解成氨基酸需要多种蛋白酶的共同作用。与蛋白质的结构和氨基酸组成有关</a:t>
            </a:r>
            <a:endParaRPr lang="zh-CN" altLang="en-US" sz="1200" dirty="0" smtClean="0">
              <a:latin typeface="宋体" panose="02010600030101010101" pitchFamily="2" charset="-122"/>
              <a:ea typeface="宋体" panose="02010600030101010101" pitchFamily="2" charset="-122"/>
            </a:endParaRPr>
          </a:p>
          <a:p>
            <a:endParaRPr lang="zh-CN" altLang="en-US" dirty="0"/>
          </a:p>
        </p:txBody>
      </p:sp>
    </p:spTree>
    <p:extLst>
      <p:ext uri="{BB962C8B-B14F-4D97-AF65-F5344CB8AC3E}">
        <p14:creationId xmlns:p14="http://schemas.microsoft.com/office/powerpoint/2010/main" val="2079636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625940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蛋白质因为含有许多和</a:t>
            </a:r>
            <a:r>
              <a:rPr lang="en-US" altLang="zh-CN" dirty="0" err="1" smtClean="0"/>
              <a:t>bai</a:t>
            </a:r>
            <a:r>
              <a:rPr lang="zh-CN" altLang="en-US" dirty="0" smtClean="0"/>
              <a:t>双缩脲结构相似的肽键，所以可</a:t>
            </a:r>
            <a:r>
              <a:rPr lang="en-US" altLang="zh-CN" dirty="0" smtClean="0"/>
              <a:t>du</a:t>
            </a:r>
            <a:r>
              <a:rPr lang="zh-CN" altLang="en-US" dirty="0" smtClean="0"/>
              <a:t>以发生双缩</a:t>
            </a:r>
            <a:r>
              <a:rPr lang="en-US" altLang="zh-CN" dirty="0" err="1" smtClean="0"/>
              <a:t>zhi</a:t>
            </a:r>
            <a:r>
              <a:rPr lang="zh-CN" altLang="en-US" dirty="0" smtClean="0"/>
              <a:t>脲反应。而二肽只有一个肽键，不会发生反应。双缩脲反应条件，含两个或两个以上肽键的多肽或蛋白质，或者其他具有相似结构的化合物。</a:t>
            </a:r>
            <a:endParaRPr lang="zh-CN" altLang="en-US" dirty="0"/>
          </a:p>
        </p:txBody>
      </p:sp>
    </p:spTree>
    <p:extLst>
      <p:ext uri="{BB962C8B-B14F-4D97-AF65-F5344CB8AC3E}">
        <p14:creationId xmlns:p14="http://schemas.microsoft.com/office/powerpoint/2010/main" val="704722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smtClean="0"/>
              <a:t>a</a:t>
            </a:r>
            <a:r>
              <a:rPr lang="zh-CN" altLang="en-US" dirty="0" smtClean="0"/>
              <a:t>螺旋是自发形成，由主链上的氢键来维持稳定的结构，构成肽链的氨基酸的侧链的大小、形状、带电的状态会影响</a:t>
            </a:r>
            <a:r>
              <a:rPr lang="en-US" altLang="zh-CN" dirty="0" smtClean="0"/>
              <a:t>a</a:t>
            </a:r>
            <a:r>
              <a:rPr lang="zh-CN" altLang="en-US" dirty="0" smtClean="0"/>
              <a:t>螺旋的形成和其稳定性。例如多聚天冬氨酸再</a:t>
            </a:r>
            <a:r>
              <a:rPr lang="en-US" altLang="zh-CN" dirty="0" smtClean="0"/>
              <a:t>pH&gt;7</a:t>
            </a:r>
            <a:r>
              <a:rPr lang="zh-CN" altLang="en-US" dirty="0" smtClean="0"/>
              <a:t>时，只能形成无规则的卷曲，在</a:t>
            </a:r>
            <a:r>
              <a:rPr lang="en-US" altLang="zh-CN" dirty="0" smtClean="0"/>
              <a:t>pH&lt;2.5</a:t>
            </a:r>
            <a:r>
              <a:rPr lang="zh-CN" altLang="en-US" dirty="0" smtClean="0"/>
              <a:t>时，能自发的形成</a:t>
            </a:r>
            <a:r>
              <a:rPr lang="en-US" altLang="zh-CN" dirty="0" smtClean="0"/>
              <a:t>a</a:t>
            </a:r>
            <a:r>
              <a:rPr lang="zh-CN" altLang="en-US" dirty="0" smtClean="0"/>
              <a:t>螺旋。在二级结构的基础上，肽链进一步盘曲折叠形成三级结构。一般认为驱动蛋白质折叠的主要动力是形成稳定的结构。因为细胞中是水环境，所以肽链的折叠的结果是疏水基团埋藏在蛋白质分子内部，亲水基团暴露在分子表面。所以蛋白质的结构由自身的氨基酸组成、排序及外部环境共同决定。珠蛋白与血红素结合成为血红蛋白，而单个珠蛋白是利用他们的互补面在红细胞中的高浓度自动结合到血红蛋白四聚体中的。</a:t>
            </a:r>
            <a:endParaRPr lang="zh-CN" altLang="en-US" dirty="0"/>
          </a:p>
        </p:txBody>
      </p:sp>
    </p:spTree>
    <p:extLst>
      <p:ext uri="{BB962C8B-B14F-4D97-AF65-F5344CB8AC3E}">
        <p14:creationId xmlns:p14="http://schemas.microsoft.com/office/powerpoint/2010/main" val="366610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sz="1200" b="0" i="0" dirty="0" smtClean="0">
                <a:effectLst/>
                <a:latin typeface="+mj-lt"/>
                <a:ea typeface="+mj-ea"/>
                <a:cs typeface="+mj-cs"/>
                <a:sym typeface="Calibri" panose="020F0502020204030204"/>
              </a:rPr>
              <a:t>图 </a:t>
            </a:r>
            <a:r>
              <a:rPr lang="en-US" altLang="zh-CN" sz="1200" b="0" i="0" dirty="0" smtClean="0">
                <a:effectLst/>
                <a:latin typeface="+mj-lt"/>
                <a:ea typeface="+mj-ea"/>
                <a:cs typeface="+mj-cs"/>
                <a:sym typeface="Calibri" panose="020F0502020204030204"/>
              </a:rPr>
              <a:t>2 </a:t>
            </a:r>
            <a:r>
              <a:rPr lang="zh-CN" altLang="en-US" sz="1200" b="0" i="0" dirty="0" smtClean="0">
                <a:effectLst/>
                <a:latin typeface="+mj-lt"/>
                <a:ea typeface="+mj-ea"/>
                <a:cs typeface="+mj-cs"/>
                <a:sym typeface="Calibri" panose="020F0502020204030204"/>
              </a:rPr>
              <a:t>脱氧血红蛋白（左）与载氧血红蛋白（右）的空间结构</a:t>
            </a:r>
            <a:endParaRPr lang="zh-CN" altLang="en-US" dirty="0"/>
          </a:p>
        </p:txBody>
      </p:sp>
    </p:spTree>
    <p:extLst>
      <p:ext uri="{BB962C8B-B14F-4D97-AF65-F5344CB8AC3E}">
        <p14:creationId xmlns:p14="http://schemas.microsoft.com/office/powerpoint/2010/main" val="2659252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129357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044869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胰岛素不能口服</a:t>
            </a:r>
            <a:r>
              <a:rPr lang="en-US" altLang="zh-CN" dirty="0" smtClean="0"/>
              <a:t>;</a:t>
            </a:r>
            <a:r>
              <a:rPr lang="zh-CN" altLang="en-US" dirty="0" smtClean="0"/>
              <a:t>胰岛素的一级、二级、三级结构</a:t>
            </a:r>
            <a:endParaRPr lang="zh-CN" altLang="en-US" dirty="0"/>
          </a:p>
        </p:txBody>
      </p:sp>
    </p:spTree>
    <p:extLst>
      <p:ext uri="{BB962C8B-B14F-4D97-AF65-F5344CB8AC3E}">
        <p14:creationId xmlns:p14="http://schemas.microsoft.com/office/powerpoint/2010/main" val="33079203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slideMaster" Target="../slideMasters/slideMaster1.xml"/><Relationship Id="rId4" Type="http://schemas.openxmlformats.org/officeDocument/2006/relationships/tags" Target="../tags/tag6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Master" Target="../slideMasters/slideMaster1.xml"/><Relationship Id="rId5" Type="http://schemas.openxmlformats.org/officeDocument/2006/relationships/tags" Target="../tags/tag66.xml"/><Relationship Id="rId4" Type="http://schemas.openxmlformats.org/officeDocument/2006/relationships/tags" Target="../tags/tag6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Master" Target="../slideMasters/slideMaster1.xml"/><Relationship Id="rId5" Type="http://schemas.openxmlformats.org/officeDocument/2006/relationships/tags" Target="../tags/tag18.xml"/><Relationship Id="rId4" Type="http://schemas.openxmlformats.org/officeDocument/2006/relationships/tags" Target="../tags/tag17.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slideMaster" Target="../slideMasters/slideMaster1.xml"/><Relationship Id="rId4" Type="http://schemas.openxmlformats.org/officeDocument/2006/relationships/tags" Target="../tags/tag22.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image" Target="../media/image1.png"/><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slideMaster" Target="../slideMasters/slideMaster1.xml"/><Relationship Id="rId2" Type="http://schemas.openxmlformats.org/officeDocument/2006/relationships/tags" Target="../tags/tag30.xml"/><Relationship Id="rId16" Type="http://schemas.openxmlformats.org/officeDocument/2006/relationships/image" Target="file:///C:\Users\1V994W2\PycharmProjects\PPT_Background_Generation/pic_temp/1_pic_quater_right_up.png" TargetMode="Externa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tags" Target="../tags/tag39.xml"/><Relationship Id="rId5" Type="http://schemas.openxmlformats.org/officeDocument/2006/relationships/tags" Target="../tags/tag33.xml"/><Relationship Id="rId15" Type="http://schemas.openxmlformats.org/officeDocument/2006/relationships/image" Target="../media/image2.png"/><Relationship Id="rId10" Type="http://schemas.openxmlformats.org/officeDocument/2006/relationships/tags" Target="../tags/tag38.xml"/><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image" Target="file:///C:\Users\1V994W2\PycharmProjects\PPT_Background_Generation/pic_temp/0_pic_quater_left_up.png"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slideMaster" Target="../slideMasters/slideMaster1.xml"/><Relationship Id="rId4" Type="http://schemas.openxmlformats.org/officeDocument/2006/relationships/tags" Target="../tags/tag43.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9.xml"/><Relationship Id="rId7" Type="http://schemas.openxmlformats.org/officeDocument/2006/relationships/slideMaster" Target="../slideMasters/slideMaster1.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1.xml"/><Relationship Id="rId5" Type="http://schemas.openxmlformats.org/officeDocument/2006/relationships/tags" Target="../tags/tag57.xml"/><Relationship Id="rId4" Type="http://schemas.openxmlformats.org/officeDocument/2006/relationships/tags" Target="../tags/tag5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1"/>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2020/8/2</a:t>
            </a:fld>
            <a:endParaRPr lang="zh-CN" altLang="en-US"/>
          </a:p>
        </p:txBody>
      </p:sp>
      <p:sp>
        <p:nvSpPr>
          <p:cNvPr id="17" name="页脚占位符 16"/>
          <p:cNvSpPr>
            <a:spLocks noGrp="1"/>
          </p:cNvSpPr>
          <p:nvPr>
            <p:ph type="ftr" sz="quarter" idx="11"/>
            <p:custDataLst>
              <p:tags r:id="rId2"/>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custDataLst>
              <p:tags r:id="rId3"/>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6" name="文本占位符 5"/>
          <p:cNvSpPr>
            <a:spLocks noGrp="1"/>
          </p:cNvSpPr>
          <p:nvPr>
            <p:ph type="body" sz="quarter" idx="16" hasCustomPrompt="1"/>
            <p:custDataLst>
              <p:tags r:id="rId4"/>
            </p:custDataLst>
          </p:nvPr>
        </p:nvSpPr>
        <p:spPr>
          <a:xfrm>
            <a:off x="4824418" y="3497935"/>
            <a:ext cx="1433036" cy="306743"/>
          </a:xfrm>
          <a:prstGeom prst="rect">
            <a:avLst/>
          </a:prstGeom>
        </p:spPr>
        <p:txBody>
          <a:bodyPr vert="horz" wrap="square" lIns="0" tIns="0" rIns="0" bIns="0" anchor="t" anchorCtr="0">
            <a:normAutofit/>
          </a:bodyPr>
          <a:lstStyle>
            <a:lvl1pPr marL="257175" marR="0" indent="-257175" algn="l" rtl="0" eaLnBrk="1" fontAlgn="auto">
              <a:lnSpc>
                <a:spcPct val="130000"/>
              </a:lnSpc>
              <a:spcBef>
                <a:spcPts val="0"/>
              </a:spcBef>
              <a:spcAft>
                <a:spcPts val="1000"/>
              </a:spcAft>
              <a:buClrTx/>
              <a:buSzPts val="1600"/>
              <a:buFont typeface="Arial" panose="020B0604020202020204" pitchFamily="34" charset="0"/>
              <a:buNone/>
              <a:defRPr sz="1200" b="0" spc="150">
                <a:solidFill>
                  <a:schemeClr val="tx1"/>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p>
        </p:txBody>
      </p:sp>
      <p:sp>
        <p:nvSpPr>
          <p:cNvPr id="4" name="文本占位符 3"/>
          <p:cNvSpPr>
            <a:spLocks noGrp="1"/>
          </p:cNvSpPr>
          <p:nvPr>
            <p:ph type="body" sz="quarter" idx="15" hasCustomPrompt="1"/>
            <p:custDataLst>
              <p:tags r:id="rId5"/>
            </p:custDataLst>
          </p:nvPr>
        </p:nvSpPr>
        <p:spPr>
          <a:xfrm>
            <a:off x="4824418" y="3854214"/>
            <a:ext cx="1433036" cy="306743"/>
          </a:xfrm>
          <a:prstGeom prst="rect">
            <a:avLst/>
          </a:prstGeom>
        </p:spPr>
        <p:txBody>
          <a:bodyPr vert="horz" wrap="square" lIns="0" tIns="0" rIns="0" bIns="0" anchor="t" anchorCtr="0">
            <a:normAutofit/>
          </a:bodyPr>
          <a:lstStyle>
            <a:lvl1pPr marL="257175" marR="0" indent="-257175" algn="l" rtl="0" eaLnBrk="1" fontAlgn="auto">
              <a:lnSpc>
                <a:spcPct val="130000"/>
              </a:lnSpc>
              <a:spcBef>
                <a:spcPts val="0"/>
              </a:spcBef>
              <a:spcAft>
                <a:spcPts val="1000"/>
              </a:spcAft>
              <a:buClrTx/>
              <a:buSzPts val="1600"/>
              <a:buFont typeface="Arial" panose="020B0604020202020204" pitchFamily="34" charset="0"/>
              <a:buNone/>
              <a:defRPr sz="1200" b="0" spc="150">
                <a:solidFill>
                  <a:schemeClr val="tx1"/>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p>
        </p:txBody>
      </p:sp>
      <p:sp>
        <p:nvSpPr>
          <p:cNvPr id="3" name="副标题 2"/>
          <p:cNvSpPr>
            <a:spLocks noGrp="1"/>
          </p:cNvSpPr>
          <p:nvPr>
            <p:ph type="subTitle" idx="14" hasCustomPrompt="1"/>
            <p:custDataLst>
              <p:tags r:id="rId6"/>
            </p:custDataLst>
          </p:nvPr>
        </p:nvSpPr>
        <p:spPr>
          <a:xfrm>
            <a:off x="4824417" y="2391469"/>
            <a:ext cx="3619500" cy="833540"/>
          </a:xfrm>
        </p:spPr>
        <p:txBody>
          <a:bodyPr vert="horz" wrap="square" lIns="0" tIns="0" rIns="0" bIns="0" anchor="t" anchorCtr="0">
            <a:normAutofit/>
          </a:bodyPr>
          <a:lstStyle>
            <a:lvl1pPr marL="0" marR="0" indent="0" algn="l" defTabSz="914400" rtl="0" eaLnBrk="1" fontAlgn="auto" latinLnBrk="0" hangingPunct="1">
              <a:lnSpc>
                <a:spcPct val="120000"/>
              </a:lnSpc>
              <a:spcBef>
                <a:spcPts val="0"/>
              </a:spcBef>
              <a:spcAft>
                <a:spcPts val="0"/>
              </a:spcAft>
              <a:buClrTx/>
              <a:buSzPts val="1800"/>
              <a:buFont typeface="Arial" panose="020B0604020202020204" pitchFamily="34" charset="0"/>
              <a:buNone/>
              <a:defRPr sz="1350" b="0" spc="200">
                <a:solidFill>
                  <a:schemeClr val="tx1"/>
                </a:solidFill>
                <a:latin typeface="Arial" panose="020B0604020202020204" pitchFamily="34" charset="0"/>
                <a:ea typeface="微软雅黑" panose="020B0503020204020204" charset="-122"/>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zh-CN" altLang="en-US"/>
              <a:t>单击此处编辑副标题</a:t>
            </a:r>
          </a:p>
        </p:txBody>
      </p:sp>
      <p:sp>
        <p:nvSpPr>
          <p:cNvPr id="2" name="标题 1"/>
          <p:cNvSpPr>
            <a:spLocks noGrp="1"/>
          </p:cNvSpPr>
          <p:nvPr>
            <p:ph type="ctrTitle" idx="13" hasCustomPrompt="1"/>
            <p:custDataLst>
              <p:tags r:id="rId7"/>
            </p:custDataLst>
          </p:nvPr>
        </p:nvSpPr>
        <p:spPr>
          <a:xfrm>
            <a:off x="4824418" y="1509822"/>
            <a:ext cx="3619024" cy="728276"/>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4050" b="0" spc="600">
                <a:solidFill>
                  <a:schemeClr val="tx1"/>
                </a:solidFill>
                <a:latin typeface="Arial" panose="020B0604020202020204" pitchFamily="34" charset="0"/>
                <a:ea typeface="汉仪旗黑-85S" panose="00020600040101010101" pitchFamily="18" charset="-122"/>
              </a:defRPr>
            </a:lvl1pPr>
          </a:lstStyle>
          <a:p>
            <a:r>
              <a:rPr lang="zh-CN" altLang="en-US" dirty="0"/>
              <a:t>编辑标题</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2020/8/2</a:t>
            </a:fld>
            <a:endParaRPr lang="zh-CN" altLang="en-US"/>
          </a:p>
        </p:txBody>
      </p:sp>
      <p:sp>
        <p:nvSpPr>
          <p:cNvPr id="4" name="页脚占位符 3"/>
          <p:cNvSpPr>
            <a:spLocks noGrp="1"/>
          </p:cNvSpPr>
          <p:nvPr>
            <p:ph type="ftr" sz="quarter" idx="11"/>
            <p:custDataLst>
              <p:tags r:id="rId2"/>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3"/>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502448" y="714469"/>
            <a:ext cx="8139178" cy="4042179"/>
          </a:xfrm>
        </p:spPr>
        <p:txBody>
          <a:bodyPr wrap="square">
            <a:normAutofit/>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2020/8/2</a:t>
            </a:fld>
            <a:endParaRPr lang="zh-CN" altLang="en-US"/>
          </a:p>
        </p:txBody>
      </p:sp>
      <p:sp>
        <p:nvSpPr>
          <p:cNvPr id="4" name="页脚占位符 3"/>
          <p:cNvSpPr>
            <a:spLocks noGrp="1"/>
          </p:cNvSpPr>
          <p:nvPr>
            <p:ph type="ftr" sz="quarter" idx="11"/>
            <p:custDataLst>
              <p:tags r:id="rId2"/>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3"/>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7" name="文本占位符 6"/>
          <p:cNvSpPr>
            <a:spLocks noGrp="1"/>
          </p:cNvSpPr>
          <p:nvPr>
            <p:ph type="body" idx="14" hasCustomPrompt="1"/>
            <p:custDataLst>
              <p:tags r:id="rId4"/>
            </p:custDataLst>
          </p:nvPr>
        </p:nvSpPr>
        <p:spPr>
          <a:xfrm>
            <a:off x="4953000" y="2739014"/>
            <a:ext cx="3619500" cy="833540"/>
          </a:xfrm>
        </p:spPr>
        <p:txBody>
          <a:bodyPr vert="horz" wrap="square" lIns="0" tIns="0" rIns="0" bIns="0" anchor="t" anchorCtr="0">
            <a:normAutofit/>
          </a:bodyPr>
          <a:lstStyle>
            <a:lvl1pPr marL="257175" marR="0" indent="-257175" algn="l" rtl="0" eaLnBrk="1" fontAlgn="auto">
              <a:lnSpc>
                <a:spcPct val="120000"/>
              </a:lnSpc>
              <a:spcBef>
                <a:spcPts val="0"/>
              </a:spcBef>
              <a:spcAft>
                <a:spcPts val="0"/>
              </a:spcAft>
              <a:buClrTx/>
              <a:buSzPts val="1800"/>
              <a:buFont typeface="Arial" panose="020B0604020202020204" pitchFamily="34" charset="0"/>
              <a:buNone/>
              <a:defRPr sz="1350" b="0" spc="200">
                <a:solidFill>
                  <a:schemeClr val="tx1"/>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20000"/>
              </a:lnSpc>
              <a:spcBef>
                <a:spcPts val="0"/>
              </a:spcBef>
              <a:spcAft>
                <a:spcPts val="0"/>
              </a:spcAft>
              <a:buClr>
                <a:schemeClr val="tx1">
                  <a:lumMod val="65000"/>
                  <a:lumOff val="35000"/>
                </a:schemeClr>
              </a:buClr>
              <a:buSzPts val="1800"/>
              <a:buFont typeface="Arial" panose="020B0604020202020204" pitchFamily="34" charset="0"/>
              <a:buNone/>
            </a:pPr>
            <a:r>
              <a:rPr lang="zh-CN" altLang="en-US"/>
              <a:t>单击此处编辑副标题</a:t>
            </a:r>
          </a:p>
        </p:txBody>
      </p:sp>
      <p:sp>
        <p:nvSpPr>
          <p:cNvPr id="2" name="标题 1"/>
          <p:cNvSpPr>
            <a:spLocks noGrp="1"/>
          </p:cNvSpPr>
          <p:nvPr>
            <p:ph type="title" idx="13" hasCustomPrompt="1"/>
            <p:custDataLst>
              <p:tags r:id="rId5"/>
            </p:custDataLst>
          </p:nvPr>
        </p:nvSpPr>
        <p:spPr>
          <a:xfrm>
            <a:off x="4953000" y="1571581"/>
            <a:ext cx="3619024" cy="1014061"/>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6600"/>
              <a:buFont typeface="Arial" panose="020B0604020202020204" pitchFamily="34" charset="0"/>
              <a:buNone/>
              <a:defRPr sz="4950" b="0" spc="700">
                <a:solidFill>
                  <a:schemeClr val="tx1"/>
                </a:solidFill>
                <a:latin typeface="Arial" panose="020B0604020202020204" pitchFamily="34" charset="0"/>
                <a:ea typeface="汉仪旗黑-85S" panose="00020600040101010101" pitchFamily="18" charset="-122"/>
              </a:defRPr>
            </a:lvl1pPr>
          </a:lstStyle>
          <a:p>
            <a:r>
              <a:rPr lang="zh-CN" altLang="en-US"/>
              <a:t>编辑标题</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2020/8/2</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502412" y="332467"/>
            <a:ext cx="8139178" cy="331514"/>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502412" y="714469"/>
            <a:ext cx="8139178" cy="4042179"/>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2020/8/2</a:t>
            </a:fld>
            <a:endParaRPr lang="zh-CN" altLang="en-US"/>
          </a:p>
        </p:txBody>
      </p:sp>
      <p:sp>
        <p:nvSpPr>
          <p:cNvPr id="5" name="页脚占位符 4"/>
          <p:cNvSpPr>
            <a:spLocks noGrp="1"/>
          </p:cNvSpPr>
          <p:nvPr>
            <p:ph type="ftr" sz="quarter" idx="11"/>
            <p:custDataLst>
              <p:tags r:id="rId4"/>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5"/>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1"/>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2020/8/2</a:t>
            </a:fld>
            <a:endParaRPr lang="zh-CN" altLang="en-US"/>
          </a:p>
        </p:txBody>
      </p:sp>
      <p:sp>
        <p:nvSpPr>
          <p:cNvPr id="5" name="页脚占位符 4"/>
          <p:cNvSpPr>
            <a:spLocks noGrp="1"/>
          </p:cNvSpPr>
          <p:nvPr>
            <p:ph type="ftr" sz="quarter" idx="11"/>
            <p:custDataLst>
              <p:tags r:id="rId2"/>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3"/>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2" name="标题 1"/>
          <p:cNvSpPr>
            <a:spLocks noGrp="1"/>
          </p:cNvSpPr>
          <p:nvPr>
            <p:ph type="ctrTitle" idx="13" hasCustomPrompt="1"/>
            <p:custDataLst>
              <p:tags r:id="rId4"/>
            </p:custDataLst>
          </p:nvPr>
        </p:nvSpPr>
        <p:spPr>
          <a:xfrm>
            <a:off x="3569970" y="2185543"/>
            <a:ext cx="3660458" cy="811154"/>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4800"/>
              <a:buFont typeface="Arial" panose="020B0604020202020204" pitchFamily="34" charset="0"/>
              <a:buNone/>
              <a:defRPr sz="3600" b="0" spc="500">
                <a:solidFill>
                  <a:schemeClr val="tx1"/>
                </a:solidFill>
                <a:latin typeface="Arial" panose="020B0604020202020204" pitchFamily="34" charset="0"/>
                <a:ea typeface="汉仪旗黑-85S" panose="00020600040101010101" pitchFamily="18" charset="-122"/>
              </a:defRPr>
            </a:lvl1pPr>
          </a:lstStyle>
          <a:p>
            <a:r>
              <a:rPr lang="zh-CN" altLang="en-US" dirty="0"/>
              <a:t>编辑标题</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502412" y="332467"/>
            <a:ext cx="8139178" cy="33151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2"/>
            </p:custDataLst>
          </p:nvPr>
        </p:nvSpPr>
        <p:spPr>
          <a:xfrm>
            <a:off x="502448" y="714469"/>
            <a:ext cx="3962432" cy="4042179"/>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3"/>
            </p:custDataLst>
          </p:nvPr>
        </p:nvSpPr>
        <p:spPr>
          <a:xfrm>
            <a:off x="4679158" y="714469"/>
            <a:ext cx="3962432" cy="4042179"/>
          </a:xfrm>
        </p:spPr>
        <p:txBody>
          <a:bodyPr wrap="square" lIns="90170" tIns="46990" rIns="90170" bIns="46990">
            <a:normAutofit/>
          </a:bodyPr>
          <a:lstStyle>
            <a:lvl1pPr eaLnBrk="1" fontAlgn="auto" latinLnBrk="0" hangingPunct="1">
              <a:defRPr sz="1200">
                <a:solidFill>
                  <a:schemeClr val="tx1"/>
                </a:solidFill>
                <a:latin typeface="Arial" panose="020B0604020202020204" pitchFamily="34" charset="0"/>
                <a:ea typeface="微软雅黑" panose="020B0503020204020204" charset="-122"/>
              </a:defRPr>
            </a:lvl1pPr>
            <a:lvl2pPr eaLnBrk="1" fontAlgn="auto" latinLnBrk="0" hangingPunct="1">
              <a:defRPr sz="1200">
                <a:solidFill>
                  <a:schemeClr val="tx1"/>
                </a:solidFill>
                <a:latin typeface="Arial" panose="020B0604020202020204" pitchFamily="34" charset="0"/>
                <a:ea typeface="微软雅黑" panose="020B0503020204020204" charset="-122"/>
              </a:defRPr>
            </a:lvl2pPr>
            <a:lvl3pPr eaLnBrk="1" fontAlgn="auto" latinLnBrk="0" hangingPunct="1">
              <a:defRPr sz="1200">
                <a:solidFill>
                  <a:schemeClr val="tx1"/>
                </a:solidFill>
                <a:latin typeface="Arial" panose="020B0604020202020204" pitchFamily="34" charset="0"/>
                <a:ea typeface="微软雅黑" panose="020B0503020204020204" charset="-122"/>
              </a:defRPr>
            </a:lvl3pPr>
            <a:lvl4pPr eaLnBrk="1" fontAlgn="auto" latinLnBrk="0" hangingPunct="1">
              <a:defRPr sz="1200">
                <a:solidFill>
                  <a:schemeClr val="tx1"/>
                </a:solidFill>
                <a:latin typeface="Arial" panose="020B0604020202020204" pitchFamily="34" charset="0"/>
                <a:ea typeface="微软雅黑" panose="020B0503020204020204" charset="-122"/>
              </a:defRPr>
            </a:lvl4pPr>
            <a:lvl5pPr eaLnBrk="1" fontAlgn="auto" latinLnBrk="0" hangingPunct="1">
              <a:defRPr sz="120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2020/8/2</a:t>
            </a:fld>
            <a:endParaRPr lang="zh-CN" altLang="en-US"/>
          </a:p>
        </p:txBody>
      </p:sp>
      <p:sp>
        <p:nvSpPr>
          <p:cNvPr id="6" name="页脚占位符 5"/>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p:custDataLst>
              <p:tags r:id="rId1"/>
            </p:custDataLst>
          </p:nvPr>
        </p:nvGrpSpPr>
        <p:grpSpPr>
          <a:xfrm>
            <a:off x="0" y="0"/>
            <a:ext cx="9144000" cy="441630"/>
            <a:chOff x="0" y="0"/>
            <a:chExt cx="12192000" cy="588767"/>
          </a:xfrm>
        </p:grpSpPr>
        <p:pic>
          <p:nvPicPr>
            <p:cNvPr id="11" name="图片 10"/>
            <p:cNvPicPr/>
            <p:nvPr userDrawn="1">
              <p:custDataLst>
                <p:tags r:id="rId10"/>
              </p:custDataLst>
            </p:nvPr>
          </p:nvPicPr>
          <p:blipFill>
            <a:blip r:embed="rId13" r:link="rId14" cstate="screen"/>
            <a:stretch>
              <a:fillRect/>
            </a:stretch>
          </p:blipFill>
          <p:spPr>
            <a:xfrm>
              <a:off x="0" y="0"/>
              <a:ext cx="720090" cy="588767"/>
            </a:xfrm>
            <a:prstGeom prst="rect">
              <a:avLst/>
            </a:prstGeom>
          </p:spPr>
        </p:pic>
        <p:pic>
          <p:nvPicPr>
            <p:cNvPr id="10" name="图片 9"/>
            <p:cNvPicPr/>
            <p:nvPr userDrawn="1">
              <p:custDataLst>
                <p:tags r:id="rId11"/>
              </p:custDataLst>
            </p:nvPr>
          </p:nvPicPr>
          <p:blipFill>
            <a:blip r:embed="rId15" r:link="rId16"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2" y="332467"/>
            <a:ext cx="8139178" cy="33151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3"/>
            </p:custDataLst>
          </p:nvPr>
        </p:nvSpPr>
        <p:spPr>
          <a:xfrm>
            <a:off x="502448" y="714469"/>
            <a:ext cx="3962432" cy="285788"/>
          </a:xfrm>
        </p:spPr>
        <p:txBody>
          <a:bodyPr wrap="square" lIns="90170" tIns="46990" rIns="90170" bIns="46990" anchor="ctr" anchorCtr="0">
            <a:norm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p>
        </p:txBody>
      </p:sp>
      <p:sp>
        <p:nvSpPr>
          <p:cNvPr id="4" name="内容占位符 3"/>
          <p:cNvSpPr>
            <a:spLocks noGrp="1"/>
          </p:cNvSpPr>
          <p:nvPr>
            <p:ph sz="half" idx="2"/>
            <p:custDataLst>
              <p:tags r:id="rId4"/>
            </p:custDataLst>
          </p:nvPr>
        </p:nvSpPr>
        <p:spPr>
          <a:xfrm>
            <a:off x="502444" y="1055024"/>
            <a:ext cx="3962400" cy="3701521"/>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5"/>
            </p:custDataLst>
          </p:nvPr>
        </p:nvSpPr>
        <p:spPr>
          <a:xfrm>
            <a:off x="4676813" y="714469"/>
            <a:ext cx="3962432" cy="285788"/>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p>
        </p:txBody>
      </p:sp>
      <p:sp>
        <p:nvSpPr>
          <p:cNvPr id="6" name="内容占位符 5"/>
          <p:cNvSpPr>
            <a:spLocks noGrp="1"/>
          </p:cNvSpPr>
          <p:nvPr>
            <p:ph sz="quarter" idx="4"/>
            <p:custDataLst>
              <p:tags r:id="rId6"/>
            </p:custDataLst>
          </p:nvPr>
        </p:nvSpPr>
        <p:spPr>
          <a:xfrm>
            <a:off x="4676813" y="1055024"/>
            <a:ext cx="3962432" cy="3701521"/>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7"/>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2020/8/2</a:t>
            </a:fld>
            <a:endParaRPr lang="zh-CN" altLang="en-US"/>
          </a:p>
        </p:txBody>
      </p:sp>
      <p:sp>
        <p:nvSpPr>
          <p:cNvPr id="8" name="页脚占位符 7"/>
          <p:cNvSpPr>
            <a:spLocks noGrp="1"/>
          </p:cNvSpPr>
          <p:nvPr>
            <p:ph type="ftr" sz="quarter" idx="11"/>
            <p:custDataLst>
              <p:tags r:id="rId8"/>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custDataLst>
              <p:tags r:id="rId9"/>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502412" y="332464"/>
            <a:ext cx="8139178" cy="33151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2020/8/2</a:t>
            </a:fld>
            <a:endParaRPr lang="zh-CN" altLang="en-US"/>
          </a:p>
        </p:txBody>
      </p:sp>
      <p:sp>
        <p:nvSpPr>
          <p:cNvPr id="4" name="页脚占位符 3"/>
          <p:cNvSpPr>
            <a:spLocks noGrp="1"/>
          </p:cNvSpPr>
          <p:nvPr>
            <p:ph type="ftr" sz="quarter" idx="11"/>
            <p:custDataLst>
              <p:tags r:id="rId3"/>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4"/>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2020/8/2</a:t>
            </a:fld>
            <a:endParaRPr lang="zh-CN" altLang="en-US"/>
          </a:p>
        </p:txBody>
      </p:sp>
      <p:sp>
        <p:nvSpPr>
          <p:cNvPr id="3" name="页脚占位符 2"/>
          <p:cNvSpPr>
            <a:spLocks noGrp="1"/>
          </p:cNvSpPr>
          <p:nvPr>
            <p:ph type="ftr" sz="quarter" idx="11"/>
            <p:custDataLst>
              <p:tags r:id="rId2"/>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4" name="灯片编号占位符 3"/>
          <p:cNvSpPr>
            <a:spLocks noGrp="1"/>
          </p:cNvSpPr>
          <p:nvPr>
            <p:ph type="sldNum" sz="quarter" idx="12"/>
            <p:custDataLst>
              <p:tags r:id="rId3"/>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502448" y="332467"/>
            <a:ext cx="8139178" cy="33151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2"/>
            </p:custDataLst>
          </p:nvPr>
        </p:nvSpPr>
        <p:spPr>
          <a:xfrm>
            <a:off x="502448" y="714469"/>
            <a:ext cx="3962432" cy="4042179"/>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4679194" y="714469"/>
            <a:ext cx="3962432" cy="4042179"/>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9EFD9D74-47D9-4702-A33C-335B63B48DBF}" type="datetimeFigureOut">
              <a:rPr lang="zh-CN" altLang="en-US" smtClean="0"/>
              <a:t>2020/8/2</a:t>
            </a:fld>
            <a:endParaRPr lang="zh-CN" altLang="en-US" dirty="0"/>
          </a:p>
        </p:txBody>
      </p:sp>
      <p:sp>
        <p:nvSpPr>
          <p:cNvPr id="6" name="页脚占位符 5"/>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FABC47A4-756D-490B-A52F-7D9E2C9FC05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7928351" y="714469"/>
            <a:ext cx="713238" cy="4042179"/>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502444" y="714463"/>
            <a:ext cx="7371076" cy="4042179"/>
          </a:xfrm>
        </p:spPr>
        <p:txBody>
          <a:bodyPr vert="eaVert" wrap="square">
            <a:normAutofit/>
          </a:bodyPr>
          <a:lstStyle>
            <a:lvl1pPr indent="0" eaLnBrk="1" fontAlgn="auto" latinLnBrk="0" hangingPunct="1">
              <a:defRPr>
                <a:solidFill>
                  <a:schemeClr val="tx1"/>
                </a:solidFill>
                <a:latin typeface="Arial" panose="020B0604020202020204" pitchFamily="34" charset="0"/>
                <a:ea typeface="微软雅黑" panose="020B0503020204020204" charset="-122"/>
              </a:defRPr>
            </a:lvl1pPr>
            <a:lvl2pPr indent="0" eaLnBrk="1" fontAlgn="auto" latinLnBrk="0" hangingPunct="1">
              <a:defRPr>
                <a:solidFill>
                  <a:schemeClr val="tx1"/>
                </a:solidFill>
                <a:latin typeface="Arial" panose="020B0604020202020204" pitchFamily="34" charset="0"/>
                <a:ea typeface="微软雅黑" panose="020B0503020204020204" charset="-122"/>
              </a:defRPr>
            </a:lvl2pPr>
            <a:lvl3pPr indent="0" eaLnBrk="1" fontAlgn="auto" latinLnBrk="0" hangingPunct="1">
              <a:defRPr>
                <a:solidFill>
                  <a:schemeClr val="tx1"/>
                </a:solidFill>
                <a:latin typeface="Arial" panose="020B0604020202020204" pitchFamily="34" charset="0"/>
                <a:ea typeface="微软雅黑" panose="020B0503020204020204" charset="-122"/>
              </a:defRPr>
            </a:lvl3pPr>
            <a:lvl4pPr indent="0" eaLnBrk="1" fontAlgn="auto" latinLnBrk="0" hangingPunct="1">
              <a:defRPr>
                <a:solidFill>
                  <a:schemeClr val="tx1"/>
                </a:solidFill>
                <a:latin typeface="Arial" panose="020B0604020202020204" pitchFamily="34" charset="0"/>
                <a:ea typeface="微软雅黑" panose="020B0503020204020204" charset="-122"/>
              </a:defRPr>
            </a:lvl4pPr>
            <a:lvl5pPr indent="0" eaLnBrk="1" fontAlgn="auto" latinLnBrk="0" hangingPunct="1">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2020/8/2</a:t>
            </a:fld>
            <a:endParaRPr lang="zh-CN" altLang="en-US"/>
          </a:p>
        </p:txBody>
      </p:sp>
      <p:sp>
        <p:nvSpPr>
          <p:cNvPr id="5" name="页脚占位符 4"/>
          <p:cNvSpPr>
            <a:spLocks noGrp="1"/>
          </p:cNvSpPr>
          <p:nvPr>
            <p:ph type="ftr" sz="quarter" idx="11"/>
            <p:custDataLst>
              <p:tags r:id="rId4"/>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5"/>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tags" Target="../tags/tag5.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tags" Target="../tags/tag6.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502412" y="332464"/>
            <a:ext cx="8139178" cy="331514"/>
          </a:xfrm>
          <a:prstGeom prst="rect">
            <a:avLst/>
          </a:prstGeom>
        </p:spPr>
        <p:txBody>
          <a:bodyPr vert="horz" wrap="square"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502412" y="721138"/>
            <a:ext cx="8139178" cy="4042179"/>
          </a:xfrm>
          <a:prstGeom prst="rect">
            <a:avLst/>
          </a:prstGeom>
        </p:spPr>
        <p:txBody>
          <a:bodyPr vert="horz" wrap="square" lIns="90170" tIns="46990" rIns="90170" bIns="4699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59807" y="4762963"/>
            <a:ext cx="2025000" cy="237629"/>
          </a:xfrm>
          <a:prstGeom prst="rect">
            <a:avLst/>
          </a:prstGeom>
        </p:spPr>
        <p:txBody>
          <a:bodyPr vert="horz" wrap="square" lIns="91440" tIns="45720" rIns="91440" bIns="45720" rtlCol="0" anchor="ctr">
            <a:normAutofit/>
          </a:bodyPr>
          <a:lstStyle>
            <a:lvl1pPr algn="l">
              <a:defRPr sz="90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t>2020/8/2</a:t>
            </a:fld>
            <a:endParaRPr lang="zh-CN" altLang="en-US"/>
          </a:p>
        </p:txBody>
      </p:sp>
      <p:sp>
        <p:nvSpPr>
          <p:cNvPr id="5" name="页脚占位符 4"/>
          <p:cNvSpPr>
            <a:spLocks noGrp="1"/>
          </p:cNvSpPr>
          <p:nvPr>
            <p:ph type="ftr" sz="quarter" idx="3"/>
            <p:custDataLst>
              <p:tags r:id="rId17"/>
            </p:custDataLst>
          </p:nvPr>
        </p:nvSpPr>
        <p:spPr>
          <a:xfrm>
            <a:off x="3087000" y="4762963"/>
            <a:ext cx="2970000" cy="237629"/>
          </a:xfrm>
          <a:prstGeom prst="rect">
            <a:avLst/>
          </a:prstGeom>
        </p:spPr>
        <p:txBody>
          <a:bodyPr vert="horz" wrap="square" lIns="91440" tIns="45720" rIns="91440" bIns="45720" rtlCol="0" anchor="ctr">
            <a:normAutofit/>
          </a:bodyPr>
          <a:lstStyle>
            <a:lvl1pPr algn="ctr">
              <a:defRPr sz="90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6457950" y="4762963"/>
            <a:ext cx="2025000" cy="237629"/>
          </a:xfrm>
          <a:prstGeom prst="rect">
            <a:avLst/>
          </a:prstGeom>
        </p:spPr>
        <p:txBody>
          <a:bodyPr vert="horz" wrap="square" lIns="91440" tIns="45720" rIns="91440" bIns="45720" rtlCol="0" anchor="ctr">
            <a:normAutofit/>
          </a:bodyPr>
          <a:lstStyle>
            <a:lvl1pPr algn="r">
              <a:defRPr sz="90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KSO_TEMPLATE" hidden="1"/>
          <p:cNvSpPr/>
          <p:nvPr>
            <p:custDataLst>
              <p:tags r:id="rId19"/>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7" r:id="rId12"/>
  </p:sldLayoutIdLst>
  <p:txStyles>
    <p:titleStyle>
      <a:lvl1pPr algn="l" defTabSz="685800" rtl="0" eaLnBrk="1" fontAlgn="auto" latinLnBrk="0" hangingPunct="1">
        <a:lnSpc>
          <a:spcPct val="100000"/>
        </a:lnSpc>
        <a:spcBef>
          <a:spcPct val="0"/>
        </a:spcBef>
        <a:buNone/>
        <a:defRPr sz="1800" b="1" u="none" strike="noStrike" kern="1200" cap="none" spc="200" normalizeH="0">
          <a:solidFill>
            <a:schemeClr val="tx1"/>
          </a:solidFill>
          <a:uFillTx/>
          <a:latin typeface="Arial" panose="020B0604020202020204" pitchFamily="34" charset="0"/>
          <a:ea typeface="微软雅黑" panose="020B050302020402020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jpeg"/><Relationship Id="rId5"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jpeg"/><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69.xml"/><Relationship Id="rId1" Type="http://schemas.openxmlformats.org/officeDocument/2006/relationships/tags" Target="../tags/tag68.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a:srcRect r="531"/>
          <a:stretch>
            <a:fillRect/>
          </a:stretch>
        </p:blipFill>
        <p:spPr>
          <a:xfrm>
            <a:off x="0" y="0"/>
            <a:ext cx="9144000" cy="5143500"/>
          </a:xfrm>
          <a:prstGeom prst="rect">
            <a:avLst/>
          </a:prstGeom>
        </p:spPr>
      </p:pic>
      <p:sp>
        <p:nvSpPr>
          <p:cNvPr id="15" name="标题 14"/>
          <p:cNvSpPr>
            <a:spLocks noGrp="1"/>
          </p:cNvSpPr>
          <p:nvPr>
            <p:ph type="ctrTitle" idx="13"/>
          </p:nvPr>
        </p:nvSpPr>
        <p:spPr>
          <a:xfrm>
            <a:off x="4874151" y="2180059"/>
            <a:ext cx="2890308" cy="850942"/>
          </a:xfrm>
        </p:spPr>
        <p:txBody>
          <a:bodyPr>
            <a:noAutofit/>
          </a:bodyPr>
          <a:lstStyle/>
          <a:p>
            <a:pPr algn="ctr"/>
            <a:r>
              <a:rPr lang="zh-CN" altLang="en-US" sz="2800" b="1" spc="300" dirty="0" smtClean="0">
                <a:solidFill>
                  <a:srgbClr val="FF0000"/>
                </a:solidFill>
                <a:latin typeface="+mn-ea"/>
                <a:ea typeface="+mn-ea"/>
                <a:cs typeface="Times New Roman" panose="02020603050405020304" charset="0"/>
                <a:sym typeface="+mn-ea"/>
              </a:rPr>
              <a:t>蛋白质</a:t>
            </a:r>
            <a:r>
              <a:rPr lang="en-US" altLang="zh-CN" sz="2800" b="1" spc="300" dirty="0">
                <a:solidFill>
                  <a:srgbClr val="FF0000"/>
                </a:solidFill>
                <a:latin typeface="+mn-ea"/>
                <a:ea typeface="+mn-ea"/>
                <a:cs typeface="Times New Roman" panose="02020603050405020304" charset="0"/>
                <a:sym typeface="+mn-ea"/>
              </a:rPr>
              <a:t/>
            </a:r>
            <a:br>
              <a:rPr lang="en-US" altLang="zh-CN" sz="2800" b="1" spc="300" dirty="0">
                <a:solidFill>
                  <a:srgbClr val="FF0000"/>
                </a:solidFill>
                <a:latin typeface="+mn-ea"/>
                <a:ea typeface="+mn-ea"/>
                <a:cs typeface="Times New Roman" panose="02020603050405020304" charset="0"/>
                <a:sym typeface="+mn-ea"/>
              </a:rPr>
            </a:br>
            <a:endParaRPr lang="zh-CN" altLang="en-US" sz="2800" b="1" spc="300" dirty="0">
              <a:solidFill>
                <a:srgbClr val="FF0000"/>
              </a:solidFill>
              <a:latin typeface="+mn-ea"/>
              <a:ea typeface="+mn-ea"/>
              <a:sym typeface="+mn-ea"/>
            </a:endParaRPr>
          </a:p>
        </p:txBody>
      </p:sp>
      <p:sp>
        <p:nvSpPr>
          <p:cNvPr id="10" name="矩形 9"/>
          <p:cNvSpPr/>
          <p:nvPr/>
        </p:nvSpPr>
        <p:spPr>
          <a:xfrm>
            <a:off x="4871085" y="3635375"/>
            <a:ext cx="3601720" cy="553085"/>
          </a:xfrm>
          <a:prstGeom prst="rect">
            <a:avLst/>
          </a:prstGeom>
        </p:spPr>
        <p:txBody>
          <a:bodyPr wrap="square">
            <a:spAutoFit/>
          </a:bodyPr>
          <a:lstStyle/>
          <a:p>
            <a:pPr algn="l">
              <a:lnSpc>
                <a:spcPct val="150000"/>
              </a:lnSpc>
            </a:pPr>
            <a:r>
              <a:rPr lang="en-US" altLang="zh-CN" b="1" spc="226" dirty="0">
                <a:solidFill>
                  <a:schemeClr val="tx1"/>
                </a:solidFill>
                <a:latin typeface="楷体" panose="02010609060101010101" charset="-122"/>
                <a:ea typeface="楷体" panose="02010609060101010101" charset="-122"/>
                <a:cs typeface="楷体" panose="02010609060101010101" charset="-122"/>
              </a:rPr>
              <a:t>  </a:t>
            </a:r>
            <a:r>
              <a:rPr lang="en-US" altLang="zh-CN" sz="2000" spc="226" dirty="0">
                <a:solidFill>
                  <a:schemeClr val="tx1"/>
                </a:solidFill>
                <a:latin typeface="微软雅黑" panose="020B0503020204020204" charset="-122"/>
                <a:ea typeface="微软雅黑" panose="020B0503020204020204" charset="-122"/>
              </a:rPr>
              <a:t> </a:t>
            </a:r>
          </a:p>
        </p:txBody>
      </p:sp>
      <p:sp>
        <p:nvSpPr>
          <p:cNvPr id="11" name="文本框 10"/>
          <p:cNvSpPr txBox="1"/>
          <p:nvPr/>
        </p:nvSpPr>
        <p:spPr>
          <a:xfrm>
            <a:off x="3562597" y="859197"/>
            <a:ext cx="5183579" cy="707886"/>
          </a:xfrm>
          <a:prstGeom prst="rect">
            <a:avLst/>
          </a:prstGeom>
          <a:noFill/>
        </p:spPr>
        <p:txBody>
          <a:bodyPr wrap="square" rtlCol="0">
            <a:spAutoFit/>
          </a:bodyPr>
          <a:lstStyle/>
          <a:p>
            <a:pPr algn="ctr"/>
            <a:r>
              <a:rPr lang="zh-CN" altLang="en-US" sz="2000" b="1" spc="226" dirty="0">
                <a:solidFill>
                  <a:srgbClr val="002060"/>
                </a:solidFill>
                <a:latin typeface="微软雅黑" panose="020B0503020204020204" charset="-122"/>
                <a:ea typeface="微软雅黑" panose="020B0503020204020204" charset="-122"/>
                <a:cs typeface="楷体" panose="02010609060101010101" charset="-122"/>
                <a:sym typeface="+mn-ea"/>
              </a:rPr>
              <a:t>朝阳区同步教学课程 </a:t>
            </a:r>
            <a:r>
              <a:rPr lang="en-US" altLang="zh-CN" sz="2000" b="1" spc="226" dirty="0">
                <a:solidFill>
                  <a:srgbClr val="002060"/>
                </a:solidFill>
                <a:latin typeface="微软雅黑" panose="020B0503020204020204" charset="-122"/>
                <a:ea typeface="微软雅黑" panose="020B0503020204020204" charset="-122"/>
                <a:cs typeface="楷体" panose="02010609060101010101" charset="-122"/>
                <a:sym typeface="+mn-ea"/>
              </a:rPr>
              <a:t>· </a:t>
            </a:r>
            <a:r>
              <a:rPr lang="zh-CN" altLang="en-US" sz="2000" b="1" spc="226" dirty="0" smtClean="0">
                <a:solidFill>
                  <a:srgbClr val="002060"/>
                </a:solidFill>
                <a:latin typeface="微软雅黑" panose="020B0503020204020204" charset="-122"/>
                <a:ea typeface="微软雅黑" panose="020B0503020204020204" charset="-122"/>
                <a:cs typeface="楷体" panose="02010609060101010101" charset="-122"/>
                <a:sym typeface="+mn-ea"/>
              </a:rPr>
              <a:t>高</a:t>
            </a:r>
            <a:r>
              <a:rPr lang="zh-CN" altLang="en-US" sz="2000" b="1" spc="226" dirty="0">
                <a:solidFill>
                  <a:srgbClr val="002060"/>
                </a:solidFill>
                <a:latin typeface="微软雅黑" panose="020B0503020204020204" charset="-122"/>
                <a:ea typeface="微软雅黑" panose="020B0503020204020204" charset="-122"/>
                <a:cs typeface="楷体" panose="02010609060101010101" charset="-122"/>
                <a:sym typeface="+mn-ea"/>
              </a:rPr>
              <a:t>三</a:t>
            </a:r>
            <a:r>
              <a:rPr lang="zh-CN" altLang="en-US" sz="2000" b="1" spc="226" dirty="0" smtClean="0">
                <a:solidFill>
                  <a:srgbClr val="002060"/>
                </a:solidFill>
                <a:latin typeface="微软雅黑" panose="020B0503020204020204" charset="-122"/>
                <a:ea typeface="微软雅黑" panose="020B0503020204020204" charset="-122"/>
                <a:cs typeface="楷体" panose="02010609060101010101" charset="-122"/>
                <a:sym typeface="+mn-ea"/>
              </a:rPr>
              <a:t>（</a:t>
            </a:r>
            <a:r>
              <a:rPr lang="zh-CN" altLang="en-US" sz="2000" b="1" spc="226" dirty="0">
                <a:solidFill>
                  <a:srgbClr val="002060"/>
                </a:solidFill>
                <a:latin typeface="微软雅黑" panose="020B0503020204020204" charset="-122"/>
                <a:ea typeface="微软雅黑" panose="020B0503020204020204" charset="-122"/>
                <a:cs typeface="楷体" panose="02010609060101010101" charset="-122"/>
                <a:sym typeface="+mn-ea"/>
              </a:rPr>
              <a:t>上）</a:t>
            </a:r>
            <a:endParaRPr lang="en-US" altLang="zh-CN" sz="2000" b="1" spc="226" dirty="0">
              <a:solidFill>
                <a:srgbClr val="002060"/>
              </a:solidFill>
              <a:latin typeface="微软雅黑" panose="020B0503020204020204" charset="-122"/>
              <a:ea typeface="微软雅黑" panose="020B0503020204020204" charset="-122"/>
              <a:cs typeface="楷体" panose="02010609060101010101" charset="-122"/>
              <a:sym typeface="+mn-ea"/>
            </a:endParaRPr>
          </a:p>
          <a:p>
            <a:pPr algn="ctr"/>
            <a:r>
              <a:rPr lang="zh-CN" altLang="en-US" sz="2000" b="1" spc="226" dirty="0">
                <a:solidFill>
                  <a:srgbClr val="002060"/>
                </a:solidFill>
                <a:latin typeface="微软雅黑" panose="020B0503020204020204" charset="-122"/>
                <a:ea typeface="微软雅黑" panose="020B0503020204020204" charset="-122"/>
                <a:cs typeface="楷体" panose="02010609060101010101" charset="-122"/>
                <a:sym typeface="+mn-ea"/>
              </a:rPr>
              <a:t>生物</a:t>
            </a:r>
            <a:r>
              <a:rPr lang="zh-CN" altLang="en-US" sz="2000" b="1" spc="226" dirty="0" smtClean="0">
                <a:solidFill>
                  <a:srgbClr val="002060"/>
                </a:solidFill>
                <a:latin typeface="微软雅黑" panose="020B0503020204020204" charset="-122"/>
                <a:ea typeface="微软雅黑" panose="020B0503020204020204" charset="-122"/>
                <a:cs typeface="楷体" panose="02010609060101010101" charset="-122"/>
                <a:sym typeface="+mn-ea"/>
              </a:rPr>
              <a:t>学 第</a:t>
            </a:r>
            <a:r>
              <a:rPr lang="en-US" altLang="zh-CN" sz="2000" b="1" spc="226" dirty="0" smtClean="0">
                <a:solidFill>
                  <a:srgbClr val="002060"/>
                </a:solidFill>
                <a:latin typeface="微软雅黑" panose="020B0503020204020204" charset="-122"/>
                <a:ea typeface="微软雅黑" panose="020B0503020204020204" charset="-122"/>
                <a:cs typeface="楷体" panose="02010609060101010101" charset="-122"/>
                <a:sym typeface="+mn-ea"/>
              </a:rPr>
              <a:t>3</a:t>
            </a:r>
            <a:r>
              <a:rPr lang="zh-CN" altLang="en-US" sz="2000" b="1" spc="226" dirty="0" smtClean="0">
                <a:solidFill>
                  <a:srgbClr val="002060"/>
                </a:solidFill>
                <a:latin typeface="微软雅黑" panose="020B0503020204020204" charset="-122"/>
                <a:ea typeface="微软雅黑" panose="020B0503020204020204" charset="-122"/>
                <a:cs typeface="楷体" panose="02010609060101010101" charset="-122"/>
                <a:sym typeface="+mn-ea"/>
              </a:rPr>
              <a:t>课时</a:t>
            </a:r>
            <a:endParaRPr lang="zh-CN" altLang="en-US" sz="2400" b="1" spc="226" dirty="0">
              <a:solidFill>
                <a:srgbClr val="002060"/>
              </a:solidFill>
              <a:latin typeface="微软雅黑" panose="020B0503020204020204" charset="-122"/>
              <a:ea typeface="微软雅黑" panose="020B0503020204020204" charset="-122"/>
              <a:cs typeface="楷体" panose="02010609060101010101" charset="-122"/>
              <a:sym typeface="+mn-ea"/>
            </a:endParaRPr>
          </a:p>
        </p:txBody>
      </p:sp>
      <p:sp>
        <p:nvSpPr>
          <p:cNvPr id="9" name="文本框 8"/>
          <p:cNvSpPr txBox="1"/>
          <p:nvPr/>
        </p:nvSpPr>
        <p:spPr>
          <a:xfrm>
            <a:off x="3714015" y="3688836"/>
            <a:ext cx="4628929" cy="499624"/>
          </a:xfrm>
          <a:prstGeom prst="rect">
            <a:avLst/>
          </a:prstGeom>
          <a:noFill/>
        </p:spPr>
        <p:txBody>
          <a:bodyPr wrap="square" rtlCol="0">
            <a:spAutoFit/>
          </a:bodyPr>
          <a:lstStyle/>
          <a:p>
            <a:pPr algn="ctr">
              <a:lnSpc>
                <a:spcPct val="150000"/>
              </a:lnSpc>
            </a:pPr>
            <a:r>
              <a:rPr lang="zh-CN" altLang="en-US" sz="2000" spc="226" dirty="0" smtClean="0">
                <a:solidFill>
                  <a:schemeClr val="bg2">
                    <a:lumMod val="10000"/>
                  </a:schemeClr>
                </a:solidFill>
                <a:latin typeface="微软雅黑" panose="020B0503020204020204" charset="-122"/>
                <a:ea typeface="微软雅黑" panose="020B0503020204020204" charset="-122"/>
              </a:rPr>
              <a:t>北京中学</a:t>
            </a:r>
            <a:r>
              <a:rPr lang="en-US" altLang="zh-CN" sz="2000" spc="226" dirty="0" smtClean="0">
                <a:solidFill>
                  <a:schemeClr val="bg2">
                    <a:lumMod val="10000"/>
                  </a:schemeClr>
                </a:solidFill>
                <a:latin typeface="微软雅黑" panose="020B0503020204020204" charset="-122"/>
                <a:ea typeface="微软雅黑" panose="020B0503020204020204" charset="-122"/>
              </a:rPr>
              <a:t> </a:t>
            </a:r>
            <a:r>
              <a:rPr lang="zh-CN" altLang="en-US" sz="2000" spc="226" dirty="0" smtClean="0">
                <a:solidFill>
                  <a:schemeClr val="bg2">
                    <a:lumMod val="10000"/>
                  </a:schemeClr>
                </a:solidFill>
                <a:latin typeface="微软雅黑" panose="020B0503020204020204" charset="-122"/>
                <a:ea typeface="微软雅黑" panose="020B0503020204020204" charset="-122"/>
              </a:rPr>
              <a:t> 王岳琼</a:t>
            </a:r>
            <a:endParaRPr lang="zh-CN" altLang="en-US" sz="2000" spc="226" dirty="0">
              <a:solidFill>
                <a:schemeClr val="bg2">
                  <a:lumMod val="10000"/>
                </a:schemeClr>
              </a:solidFill>
              <a:latin typeface="微软雅黑" panose="020B0503020204020204" charset="-122"/>
              <a:ea typeface="微软雅黑" panose="020B050302020402020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38307" y="349459"/>
            <a:ext cx="6462169" cy="644502"/>
          </a:xfrm>
        </p:spPr>
        <p:txBody>
          <a:bodyPr>
            <a:noAutofit/>
          </a:bodyPr>
          <a:lstStyle/>
          <a:p>
            <a:r>
              <a:rPr lang="zh-CN" altLang="en-US" sz="3200" dirty="0" smtClean="0"/>
              <a:t>肽链的合成过程的方向是怎样的？</a:t>
            </a:r>
            <a:endParaRPr lang="zh-CN" altLang="en-US" sz="3200" dirty="0"/>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687" y="1254232"/>
            <a:ext cx="2688466" cy="2795057"/>
          </a:xfrm>
          <a:prstGeom prst="rect">
            <a:avLst/>
          </a:prstGeom>
        </p:spPr>
      </p:pic>
      <p:pic>
        <p:nvPicPr>
          <p:cNvPr id="9" name="图片 8"/>
          <p:cNvPicPr>
            <a:picLocks noChangeAspect="1"/>
          </p:cNvPicPr>
          <p:nvPr/>
        </p:nvPicPr>
        <p:blipFill>
          <a:blip r:embed="rId3"/>
          <a:stretch>
            <a:fillRect/>
          </a:stretch>
        </p:blipFill>
        <p:spPr>
          <a:xfrm>
            <a:off x="3937696" y="1327422"/>
            <a:ext cx="4768115" cy="1289736"/>
          </a:xfrm>
          <a:prstGeom prst="rect">
            <a:avLst/>
          </a:prstGeom>
        </p:spPr>
      </p:pic>
      <p:sp>
        <p:nvSpPr>
          <p:cNvPr id="10" name="文本框 9"/>
          <p:cNvSpPr txBox="1"/>
          <p:nvPr/>
        </p:nvSpPr>
        <p:spPr>
          <a:xfrm>
            <a:off x="4150573" y="2908365"/>
            <a:ext cx="755009" cy="369332"/>
          </a:xfrm>
          <a:prstGeom prst="rect">
            <a:avLst/>
          </a:prstGeom>
          <a:noFill/>
        </p:spPr>
        <p:txBody>
          <a:bodyPr wrap="square" rtlCol="0">
            <a:spAutoFit/>
          </a:bodyPr>
          <a:lstStyle/>
          <a:p>
            <a:r>
              <a:rPr lang="en-US" altLang="zh-CN" dirty="0" smtClean="0"/>
              <a:t>N</a:t>
            </a:r>
            <a:r>
              <a:rPr lang="zh-CN" altLang="en-US" dirty="0" smtClean="0"/>
              <a:t>端</a:t>
            </a:r>
            <a:endParaRPr lang="zh-CN" altLang="en-US" dirty="0"/>
          </a:p>
        </p:txBody>
      </p:sp>
      <p:sp>
        <p:nvSpPr>
          <p:cNvPr id="11" name="文本框 10"/>
          <p:cNvSpPr txBox="1"/>
          <p:nvPr/>
        </p:nvSpPr>
        <p:spPr>
          <a:xfrm>
            <a:off x="7712386" y="2908365"/>
            <a:ext cx="755009" cy="369332"/>
          </a:xfrm>
          <a:prstGeom prst="rect">
            <a:avLst/>
          </a:prstGeom>
          <a:noFill/>
        </p:spPr>
        <p:txBody>
          <a:bodyPr wrap="square" rtlCol="0">
            <a:spAutoFit/>
          </a:bodyPr>
          <a:lstStyle/>
          <a:p>
            <a:r>
              <a:rPr lang="en-US" altLang="zh-CN" dirty="0" smtClean="0"/>
              <a:t>C</a:t>
            </a:r>
            <a:r>
              <a:rPr lang="zh-CN" altLang="en-US" dirty="0" smtClean="0"/>
              <a:t>端</a:t>
            </a:r>
            <a:endParaRPr lang="zh-CN" altLang="en-US" dirty="0"/>
          </a:p>
        </p:txBody>
      </p:sp>
    </p:spTree>
    <p:extLst>
      <p:ext uri="{BB962C8B-B14F-4D97-AF65-F5344CB8AC3E}">
        <p14:creationId xmlns:p14="http://schemas.microsoft.com/office/powerpoint/2010/main" val="4539533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p:ph type="title"/>
          </p:nvPr>
        </p:nvSpPr>
        <p:spPr>
          <a:xfrm>
            <a:off x="369542" y="699746"/>
            <a:ext cx="8432224" cy="1739440"/>
          </a:xfrm>
        </p:spPr>
        <p:txBody>
          <a:bodyPr>
            <a:normAutofit fontScale="90000"/>
          </a:bodyPr>
          <a:lstStyle/>
          <a:p>
            <a:r>
              <a:rPr lang="en-US" altLang="zh-CN" b="0" dirty="0" smtClean="0"/>
              <a:t>      </a:t>
            </a:r>
            <a:r>
              <a:rPr lang="zh-CN" altLang="zh-CN" b="0" dirty="0" smtClean="0"/>
              <a:t>为</a:t>
            </a:r>
            <a:r>
              <a:rPr lang="zh-CN" altLang="zh-CN" b="0" dirty="0"/>
              <a:t>分析细胞中肽链合成过程中肽链的延伸方向，研究人员用含</a:t>
            </a:r>
            <a:r>
              <a:rPr lang="en-US" altLang="zh-CN" b="0" baseline="30000" dirty="0"/>
              <a:t>3</a:t>
            </a:r>
            <a:r>
              <a:rPr lang="en-US" altLang="zh-CN" b="0" dirty="0"/>
              <a:t>H</a:t>
            </a:r>
            <a:r>
              <a:rPr lang="zh-CN" altLang="zh-CN" b="0" dirty="0"/>
              <a:t>的亮氨酸标记合成中的蛋白质（氨基酸序列已知）。适宜时间后从细胞中分离出合成完成的此蛋白质的肽链，用蛋白酶处理肽链，获得</a:t>
            </a:r>
            <a:r>
              <a:rPr lang="en-US" altLang="zh-CN" b="0" dirty="0"/>
              <a:t>6</a:t>
            </a:r>
            <a:r>
              <a:rPr lang="zh-CN" altLang="zh-CN" b="0" dirty="0"/>
              <a:t>种肽段，检测不同肽段</a:t>
            </a:r>
            <a:r>
              <a:rPr lang="en-US" altLang="zh-CN" b="0" baseline="30000" dirty="0"/>
              <a:t>3</a:t>
            </a:r>
            <a:r>
              <a:rPr lang="en-US" altLang="zh-CN" b="0" dirty="0"/>
              <a:t>H</a:t>
            </a:r>
            <a:r>
              <a:rPr lang="zh-CN" altLang="zh-CN" b="0" dirty="0"/>
              <a:t>的相对掺入量（肽段的放射性强度占这一肽段所有亮氨酸均被标记后的放射强度的百分比）。用</a:t>
            </a:r>
            <a:r>
              <a:rPr lang="en-US" altLang="zh-CN" b="0" baseline="30000" dirty="0"/>
              <a:t>3</a:t>
            </a:r>
            <a:r>
              <a:rPr lang="en-US" altLang="zh-CN" b="0" dirty="0"/>
              <a:t>H</a:t>
            </a:r>
            <a:r>
              <a:rPr lang="zh-CN" altLang="zh-CN" b="0" dirty="0"/>
              <a:t>的相对掺入量对</a:t>
            </a:r>
            <a:r>
              <a:rPr lang="en-US" altLang="zh-CN" b="0" dirty="0"/>
              <a:t>N</a:t>
            </a:r>
            <a:r>
              <a:rPr lang="zh-CN" altLang="zh-CN" b="0" dirty="0"/>
              <a:t>端至</a:t>
            </a:r>
            <a:r>
              <a:rPr lang="en-US" altLang="zh-CN" b="0" dirty="0"/>
              <a:t>C</a:t>
            </a:r>
            <a:r>
              <a:rPr lang="zh-CN" altLang="zh-CN" b="0" dirty="0"/>
              <a:t>端排序的肽段作图</a:t>
            </a:r>
            <a:r>
              <a:rPr lang="en-US" altLang="zh-CN" b="0" dirty="0"/>
              <a:t>,</a:t>
            </a:r>
            <a:r>
              <a:rPr lang="zh-CN" altLang="zh-CN" b="0" dirty="0"/>
              <a:t>结果如下图所示。关于此实验分析不正确的是</a:t>
            </a:r>
            <a:endParaRPr lang="zh-CN" altLang="en-US" b="0" dirty="0"/>
          </a:p>
        </p:txBody>
      </p:sp>
      <p:sp>
        <p:nvSpPr>
          <p:cNvPr id="6" name="文本框 5"/>
          <p:cNvSpPr txBox="1"/>
          <p:nvPr/>
        </p:nvSpPr>
        <p:spPr>
          <a:xfrm>
            <a:off x="441613" y="330414"/>
            <a:ext cx="3950210" cy="369332"/>
          </a:xfrm>
          <a:prstGeom prst="rect">
            <a:avLst/>
          </a:prstGeom>
          <a:noFill/>
        </p:spPr>
        <p:txBody>
          <a:bodyPr wrap="square" rtlCol="0">
            <a:spAutoFit/>
          </a:bodyPr>
          <a:lstStyle/>
          <a:p>
            <a:r>
              <a:rPr lang="zh-CN" altLang="en-US" dirty="0"/>
              <a:t>习题</a:t>
            </a:r>
            <a:r>
              <a:rPr lang="zh-CN" altLang="en-US" dirty="0" smtClean="0"/>
              <a:t>训练</a:t>
            </a:r>
            <a:r>
              <a:rPr lang="en-US" altLang="zh-CN" dirty="0" smtClean="0"/>
              <a:t>2</a:t>
            </a:r>
            <a:r>
              <a:rPr lang="zh-CN" altLang="en-US" dirty="0" smtClean="0"/>
              <a:t>：</a:t>
            </a:r>
            <a:r>
              <a:rPr lang="en-US" altLang="zh-CN" dirty="0" smtClean="0"/>
              <a:t>2020</a:t>
            </a:r>
            <a:r>
              <a:rPr lang="zh-CN" altLang="en-US" dirty="0" smtClean="0"/>
              <a:t>朝阳二模（</a:t>
            </a:r>
            <a:r>
              <a:rPr lang="en-US" altLang="zh-CN" dirty="0" smtClean="0"/>
              <a:t>6</a:t>
            </a:r>
            <a:r>
              <a:rPr lang="zh-CN" altLang="en-US" dirty="0" smtClean="0"/>
              <a:t>）</a:t>
            </a:r>
            <a:endParaRPr lang="zh-CN" altLang="en-US" dirty="0"/>
          </a:p>
        </p:txBody>
      </p:sp>
      <p:pic>
        <p:nvPicPr>
          <p:cNvPr id="9" name="图片 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48" y="2439186"/>
            <a:ext cx="2821132" cy="2296411"/>
          </a:xfrm>
          <a:prstGeom prst="rect">
            <a:avLst/>
          </a:prstGeom>
          <a:noFill/>
          <a:ln>
            <a:noFill/>
          </a:ln>
        </p:spPr>
      </p:pic>
      <p:sp>
        <p:nvSpPr>
          <p:cNvPr id="8" name="矩形 7"/>
          <p:cNvSpPr/>
          <p:nvPr/>
        </p:nvSpPr>
        <p:spPr>
          <a:xfrm>
            <a:off x="2944094" y="2736728"/>
            <a:ext cx="5818910" cy="2031325"/>
          </a:xfrm>
          <a:prstGeom prst="rect">
            <a:avLst/>
          </a:prstGeom>
        </p:spPr>
        <p:txBody>
          <a:bodyPr wrap="square">
            <a:spAutoFit/>
          </a:bodyPr>
          <a:lstStyle/>
          <a:p>
            <a:pPr indent="266700" algn="just"/>
            <a:r>
              <a:rPr lang="en-US" altLang="zh-CN" kern="100" dirty="0">
                <a:latin typeface="宋体" panose="02010600030101010101" pitchFamily="2" charset="-122"/>
                <a:ea typeface="宋体" panose="02010600030101010101" pitchFamily="2" charset="-122"/>
                <a:cs typeface="Times New Roman" panose="02020603050405020304" pitchFamily="18" charset="0"/>
              </a:rPr>
              <a:t>A</a:t>
            </a:r>
            <a:r>
              <a:rPr lang="zh-CN" altLang="zh-CN" kern="100" dirty="0">
                <a:latin typeface="宋体" panose="02010600030101010101" pitchFamily="2" charset="-122"/>
                <a:ea typeface="宋体" panose="02010600030101010101" pitchFamily="2" charset="-122"/>
                <a:cs typeface="Times New Roman" panose="02020603050405020304" pitchFamily="18" charset="0"/>
              </a:rPr>
              <a:t>．</a:t>
            </a:r>
            <a:r>
              <a:rPr lang="en-US" altLang="zh-CN" kern="100" baseline="30000" dirty="0">
                <a:latin typeface="宋体" panose="02010600030101010101" pitchFamily="2" charset="-122"/>
                <a:ea typeface="宋体" panose="02010600030101010101" pitchFamily="2" charset="-122"/>
                <a:cs typeface="Times New Roman" panose="02020603050405020304" pitchFamily="18" charset="0"/>
              </a:rPr>
              <a:t>3</a:t>
            </a:r>
            <a:r>
              <a:rPr lang="en-US" altLang="zh-CN" kern="100" dirty="0">
                <a:latin typeface="宋体" panose="02010600030101010101" pitchFamily="2" charset="-122"/>
                <a:ea typeface="宋体" panose="02010600030101010101" pitchFamily="2" charset="-122"/>
                <a:cs typeface="Times New Roman" panose="02020603050405020304" pitchFamily="18" charset="0"/>
              </a:rPr>
              <a:t>H</a:t>
            </a:r>
            <a:r>
              <a:rPr lang="zh-CN" altLang="zh-CN" kern="100" dirty="0">
                <a:latin typeface="宋体" panose="02010600030101010101" pitchFamily="2" charset="-122"/>
                <a:ea typeface="宋体" panose="02010600030101010101" pitchFamily="2" charset="-122"/>
                <a:cs typeface="Times New Roman" panose="02020603050405020304" pitchFamily="18" charset="0"/>
              </a:rPr>
              <a:t>标记的亮氨酸会同时掺入多条正在合成的肽链中</a:t>
            </a:r>
          </a:p>
          <a:p>
            <a:pPr marL="466725" indent="-200025" algn="just"/>
            <a:r>
              <a:rPr lang="en-US" altLang="zh-CN" kern="100" dirty="0">
                <a:latin typeface="宋体" panose="02010600030101010101" pitchFamily="2" charset="-122"/>
                <a:ea typeface="宋体" panose="02010600030101010101" pitchFamily="2" charset="-122"/>
                <a:cs typeface="Times New Roman" panose="02020603050405020304" pitchFamily="18" charset="0"/>
              </a:rPr>
              <a:t>B</a:t>
            </a:r>
            <a:r>
              <a:rPr lang="zh-CN" altLang="zh-CN" kern="100" dirty="0">
                <a:latin typeface="宋体" panose="02010600030101010101" pitchFamily="2" charset="-122"/>
                <a:ea typeface="宋体" panose="02010600030101010101" pitchFamily="2" charset="-122"/>
                <a:cs typeface="Times New Roman" panose="02020603050405020304" pitchFamily="18" charset="0"/>
              </a:rPr>
              <a:t>．亮氨酸在肽链中分布不均，故不能直接比较各</a:t>
            </a:r>
            <a:r>
              <a:rPr lang="zh-CN" altLang="zh-CN" kern="100" dirty="0" smtClean="0">
                <a:latin typeface="宋体" panose="02010600030101010101" pitchFamily="2" charset="-122"/>
                <a:ea typeface="宋体" panose="02010600030101010101" pitchFamily="2" charset="-122"/>
                <a:cs typeface="Times New Roman" panose="02020603050405020304" pitchFamily="18" charset="0"/>
              </a:rPr>
              <a:t>肽</a:t>
            </a:r>
            <a:r>
              <a:rPr lang="en-US" altLang="zh-CN" kern="100" dirty="0" smtClean="0">
                <a:latin typeface="宋体" panose="02010600030101010101" pitchFamily="2" charset="-122"/>
                <a:ea typeface="宋体" panose="02010600030101010101" pitchFamily="2" charset="-122"/>
                <a:cs typeface="Times New Roman" panose="02020603050405020304" pitchFamily="18" charset="0"/>
              </a:rPr>
              <a:t>    </a:t>
            </a:r>
          </a:p>
          <a:p>
            <a:pPr marL="466725" indent="-200025" algn="just"/>
            <a:r>
              <a:rPr lang="en-US" altLang="zh-CN" kern="100" dirty="0">
                <a:latin typeface="宋体" panose="02010600030101010101" pitchFamily="2" charset="-122"/>
                <a:ea typeface="宋体" panose="02010600030101010101" pitchFamily="2" charset="-122"/>
                <a:cs typeface="Times New Roman" panose="02020603050405020304" pitchFamily="18" charset="0"/>
              </a:rPr>
              <a:t> </a:t>
            </a:r>
            <a:r>
              <a:rPr lang="en-US" altLang="zh-CN" kern="100" dirty="0" smtClean="0">
                <a:latin typeface="宋体" panose="02010600030101010101" pitchFamily="2" charset="-122"/>
                <a:ea typeface="宋体" panose="02010600030101010101" pitchFamily="2" charset="-122"/>
                <a:cs typeface="Times New Roman" panose="02020603050405020304" pitchFamily="18" charset="0"/>
              </a:rPr>
              <a:t>  </a:t>
            </a:r>
            <a:r>
              <a:rPr lang="zh-CN" altLang="zh-CN" kern="100" dirty="0" smtClean="0">
                <a:latin typeface="宋体" panose="02010600030101010101" pitchFamily="2" charset="-122"/>
                <a:ea typeface="宋体" panose="02010600030101010101" pitchFamily="2" charset="-122"/>
                <a:cs typeface="Times New Roman" panose="02020603050405020304" pitchFamily="18" charset="0"/>
              </a:rPr>
              <a:t>段</a:t>
            </a:r>
            <a:r>
              <a:rPr lang="zh-CN" altLang="zh-CN" kern="100" dirty="0">
                <a:latin typeface="宋体" panose="02010600030101010101" pitchFamily="2" charset="-122"/>
                <a:ea typeface="宋体" panose="02010600030101010101" pitchFamily="2" charset="-122"/>
                <a:cs typeface="Times New Roman" panose="02020603050405020304" pitchFamily="18" charset="0"/>
              </a:rPr>
              <a:t>的放射性强度</a:t>
            </a:r>
          </a:p>
          <a:p>
            <a:pPr marL="466725" indent="-200025" algn="just"/>
            <a:r>
              <a:rPr lang="en-US" altLang="zh-CN" kern="100" dirty="0">
                <a:latin typeface="宋体" panose="02010600030101010101" pitchFamily="2" charset="-122"/>
                <a:ea typeface="宋体" panose="02010600030101010101" pitchFamily="2" charset="-122"/>
                <a:cs typeface="Times New Roman" panose="02020603050405020304" pitchFamily="18" charset="0"/>
              </a:rPr>
              <a:t>C</a:t>
            </a:r>
            <a:r>
              <a:rPr lang="zh-CN" altLang="zh-CN" kern="100" dirty="0">
                <a:latin typeface="宋体" panose="02010600030101010101" pitchFamily="2" charset="-122"/>
                <a:ea typeface="宋体" panose="02010600030101010101" pitchFamily="2" charset="-122"/>
                <a:cs typeface="Times New Roman" panose="02020603050405020304" pitchFamily="18" charset="0"/>
              </a:rPr>
              <a:t>．带</a:t>
            </a:r>
            <a:r>
              <a:rPr lang="en-US" altLang="zh-CN" kern="100" baseline="30000" dirty="0">
                <a:latin typeface="宋体" panose="02010600030101010101" pitchFamily="2" charset="-122"/>
                <a:ea typeface="宋体" panose="02010600030101010101" pitchFamily="2" charset="-122"/>
                <a:cs typeface="Times New Roman" panose="02020603050405020304" pitchFamily="18" charset="0"/>
              </a:rPr>
              <a:t>3</a:t>
            </a:r>
            <a:r>
              <a:rPr lang="en-US" altLang="zh-CN" kern="100" dirty="0">
                <a:latin typeface="宋体" panose="02010600030101010101" pitchFamily="2" charset="-122"/>
                <a:ea typeface="宋体" panose="02010600030101010101" pitchFamily="2" charset="-122"/>
                <a:cs typeface="Times New Roman" panose="02020603050405020304" pitchFamily="18" charset="0"/>
              </a:rPr>
              <a:t>H</a:t>
            </a:r>
            <a:r>
              <a:rPr lang="zh-CN" altLang="zh-CN" kern="100" dirty="0">
                <a:latin typeface="宋体" panose="02010600030101010101" pitchFamily="2" charset="-122"/>
                <a:ea typeface="宋体" panose="02010600030101010101" pitchFamily="2" charset="-122"/>
                <a:cs typeface="Times New Roman" panose="02020603050405020304" pitchFamily="18" charset="0"/>
              </a:rPr>
              <a:t>标记的完整肽链被蛋白酶处理后得到的六个</a:t>
            </a:r>
            <a:r>
              <a:rPr lang="zh-CN" altLang="zh-CN" kern="100" dirty="0" smtClean="0">
                <a:latin typeface="宋体" panose="02010600030101010101" pitchFamily="2" charset="-122"/>
                <a:ea typeface="宋体" panose="02010600030101010101" pitchFamily="2" charset="-122"/>
                <a:cs typeface="Times New Roman" panose="02020603050405020304" pitchFamily="18" charset="0"/>
              </a:rPr>
              <a:t>肽</a:t>
            </a:r>
            <a:endParaRPr lang="en-US" altLang="zh-CN" kern="100" dirty="0" smtClean="0">
              <a:latin typeface="宋体" panose="02010600030101010101" pitchFamily="2" charset="-122"/>
              <a:ea typeface="宋体" panose="02010600030101010101" pitchFamily="2" charset="-122"/>
              <a:cs typeface="Times New Roman" panose="02020603050405020304" pitchFamily="18" charset="0"/>
            </a:endParaRPr>
          </a:p>
          <a:p>
            <a:pPr marL="466725" indent="-200025" algn="just"/>
            <a:r>
              <a:rPr lang="en-US" altLang="zh-CN" kern="100" dirty="0">
                <a:latin typeface="宋体" panose="02010600030101010101" pitchFamily="2" charset="-122"/>
                <a:ea typeface="宋体" panose="02010600030101010101" pitchFamily="2" charset="-122"/>
                <a:cs typeface="Times New Roman" panose="02020603050405020304" pitchFamily="18" charset="0"/>
              </a:rPr>
              <a:t> </a:t>
            </a:r>
            <a:r>
              <a:rPr lang="en-US" altLang="zh-CN" kern="100" dirty="0" smtClean="0">
                <a:latin typeface="宋体" panose="02010600030101010101" pitchFamily="2" charset="-122"/>
                <a:ea typeface="宋体" panose="02010600030101010101" pitchFamily="2" charset="-122"/>
                <a:cs typeface="Times New Roman" panose="02020603050405020304" pitchFamily="18" charset="0"/>
              </a:rPr>
              <a:t>  </a:t>
            </a:r>
            <a:r>
              <a:rPr lang="zh-CN" altLang="zh-CN" kern="100" dirty="0" smtClean="0">
                <a:latin typeface="宋体" panose="02010600030101010101" pitchFamily="2" charset="-122"/>
                <a:ea typeface="宋体" panose="02010600030101010101" pitchFamily="2" charset="-122"/>
                <a:cs typeface="Times New Roman" panose="02020603050405020304" pitchFamily="18" charset="0"/>
              </a:rPr>
              <a:t>段</a:t>
            </a:r>
            <a:r>
              <a:rPr lang="zh-CN" altLang="zh-CN" kern="100" dirty="0">
                <a:latin typeface="宋体" panose="02010600030101010101" pitchFamily="2" charset="-122"/>
                <a:ea typeface="宋体" panose="02010600030101010101" pitchFamily="2" charset="-122"/>
                <a:cs typeface="Times New Roman" panose="02020603050405020304" pitchFamily="18" charset="0"/>
              </a:rPr>
              <a:t>也均具有放射性</a:t>
            </a:r>
          </a:p>
          <a:p>
            <a:pPr indent="266700" algn="just"/>
            <a:r>
              <a:rPr lang="en-US" altLang="zh-CN" kern="100" dirty="0">
                <a:latin typeface="宋体" panose="02010600030101010101" pitchFamily="2" charset="-122"/>
                <a:ea typeface="宋体" panose="02010600030101010101" pitchFamily="2" charset="-122"/>
                <a:cs typeface="Times New Roman" panose="02020603050405020304" pitchFamily="18" charset="0"/>
              </a:rPr>
              <a:t>D</a:t>
            </a:r>
            <a:r>
              <a:rPr lang="zh-CN" altLang="zh-CN" kern="100" dirty="0">
                <a:latin typeface="宋体" panose="02010600030101010101" pitchFamily="2" charset="-122"/>
                <a:ea typeface="宋体" panose="02010600030101010101" pitchFamily="2" charset="-122"/>
                <a:cs typeface="Times New Roman" panose="02020603050405020304" pitchFamily="18" charset="0"/>
              </a:rPr>
              <a:t>．离</a:t>
            </a:r>
            <a:r>
              <a:rPr lang="en-US" altLang="zh-CN" kern="100" dirty="0">
                <a:latin typeface="宋体" panose="02010600030101010101" pitchFamily="2" charset="-122"/>
                <a:ea typeface="宋体" panose="02010600030101010101" pitchFamily="2" charset="-122"/>
                <a:cs typeface="Times New Roman" panose="02020603050405020304" pitchFamily="18" charset="0"/>
              </a:rPr>
              <a:t>C</a:t>
            </a:r>
            <a:r>
              <a:rPr lang="zh-CN" altLang="zh-CN" kern="100" dirty="0">
                <a:latin typeface="宋体" panose="02010600030101010101" pitchFamily="2" charset="-122"/>
                <a:ea typeface="宋体" panose="02010600030101010101" pitchFamily="2" charset="-122"/>
                <a:cs typeface="Times New Roman" panose="02020603050405020304" pitchFamily="18" charset="0"/>
              </a:rPr>
              <a:t>端近的肽段上</a:t>
            </a:r>
            <a:r>
              <a:rPr lang="en-US" altLang="zh-CN" kern="100" baseline="30000" dirty="0">
                <a:latin typeface="宋体" panose="02010600030101010101" pitchFamily="2" charset="-122"/>
                <a:ea typeface="宋体" panose="02010600030101010101" pitchFamily="2" charset="-122"/>
                <a:cs typeface="Times New Roman" panose="02020603050405020304" pitchFamily="18" charset="0"/>
              </a:rPr>
              <a:t>3</a:t>
            </a:r>
            <a:r>
              <a:rPr lang="en-US" altLang="zh-CN" kern="100" dirty="0">
                <a:latin typeface="宋体" panose="02010600030101010101" pitchFamily="2" charset="-122"/>
                <a:ea typeface="宋体" panose="02010600030101010101" pitchFamily="2" charset="-122"/>
                <a:cs typeface="Times New Roman" panose="02020603050405020304" pitchFamily="18" charset="0"/>
              </a:rPr>
              <a:t>H</a:t>
            </a:r>
            <a:r>
              <a:rPr lang="zh-CN" altLang="zh-CN" kern="100" dirty="0">
                <a:latin typeface="宋体" panose="02010600030101010101" pitchFamily="2" charset="-122"/>
                <a:ea typeface="宋体" panose="02010600030101010101" pitchFamily="2" charset="-122"/>
                <a:cs typeface="Times New Roman" panose="02020603050405020304" pitchFamily="18" charset="0"/>
              </a:rPr>
              <a:t>相对掺入量高，可推测肽链</a:t>
            </a:r>
            <a:r>
              <a:rPr lang="zh-CN" altLang="zh-CN" kern="100" dirty="0" smtClean="0">
                <a:latin typeface="宋体" panose="02010600030101010101" pitchFamily="2" charset="-122"/>
                <a:ea typeface="宋体" panose="02010600030101010101" pitchFamily="2" charset="-122"/>
                <a:cs typeface="Times New Roman" panose="02020603050405020304" pitchFamily="18" charset="0"/>
              </a:rPr>
              <a:t>合</a:t>
            </a:r>
            <a:endParaRPr lang="en-US" altLang="zh-CN" kern="100" dirty="0" smtClean="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en-US" altLang="zh-CN" kern="100" dirty="0">
                <a:latin typeface="宋体" panose="02010600030101010101" pitchFamily="2" charset="-122"/>
                <a:ea typeface="宋体" panose="02010600030101010101" pitchFamily="2" charset="-122"/>
                <a:cs typeface="Times New Roman" panose="02020603050405020304" pitchFamily="18" charset="0"/>
              </a:rPr>
              <a:t> </a:t>
            </a:r>
            <a:r>
              <a:rPr lang="en-US" altLang="zh-CN" kern="100" dirty="0" smtClean="0">
                <a:latin typeface="宋体" panose="02010600030101010101" pitchFamily="2" charset="-122"/>
                <a:ea typeface="宋体" panose="02010600030101010101" pitchFamily="2" charset="-122"/>
                <a:cs typeface="Times New Roman" panose="02020603050405020304" pitchFamily="18" charset="0"/>
              </a:rPr>
              <a:t>  </a:t>
            </a:r>
            <a:r>
              <a:rPr lang="zh-CN" altLang="zh-CN" kern="100" dirty="0" smtClean="0">
                <a:latin typeface="宋体" panose="02010600030101010101" pitchFamily="2" charset="-122"/>
                <a:ea typeface="宋体" panose="02010600030101010101" pitchFamily="2" charset="-122"/>
                <a:cs typeface="Times New Roman" panose="02020603050405020304" pitchFamily="18" charset="0"/>
              </a:rPr>
              <a:t>成</a:t>
            </a:r>
            <a:r>
              <a:rPr lang="zh-CN" altLang="zh-CN" kern="100" dirty="0">
                <a:latin typeface="宋体" panose="02010600030101010101" pitchFamily="2" charset="-122"/>
                <a:ea typeface="宋体" panose="02010600030101010101" pitchFamily="2" charset="-122"/>
                <a:cs typeface="Times New Roman" panose="02020603050405020304" pitchFamily="18" charset="0"/>
              </a:rPr>
              <a:t>从</a:t>
            </a:r>
            <a:r>
              <a:rPr lang="en-US" altLang="zh-CN" kern="100" dirty="0">
                <a:latin typeface="宋体" panose="02010600030101010101" pitchFamily="2" charset="-122"/>
                <a:ea typeface="宋体" panose="02010600030101010101" pitchFamily="2" charset="-122"/>
                <a:cs typeface="Times New Roman" panose="02020603050405020304" pitchFamily="18" charset="0"/>
              </a:rPr>
              <a:t>N</a:t>
            </a:r>
            <a:r>
              <a:rPr lang="zh-CN" altLang="zh-CN" kern="100" dirty="0">
                <a:latin typeface="宋体" panose="02010600030101010101" pitchFamily="2" charset="-122"/>
                <a:ea typeface="宋体" panose="02010600030101010101" pitchFamily="2" charset="-122"/>
                <a:cs typeface="Times New Roman" panose="02020603050405020304" pitchFamily="18" charset="0"/>
              </a:rPr>
              <a:t>端开始</a:t>
            </a:r>
          </a:p>
        </p:txBody>
      </p:sp>
    </p:spTree>
    <p:extLst>
      <p:ext uri="{BB962C8B-B14F-4D97-AF65-F5344CB8AC3E}">
        <p14:creationId xmlns:p14="http://schemas.microsoft.com/office/powerpoint/2010/main" val="27589130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372132" y="2472903"/>
            <a:ext cx="2881357" cy="8965"/>
            <a:chOff x="5372132" y="3037682"/>
            <a:chExt cx="2881357" cy="8965"/>
          </a:xfrm>
        </p:grpSpPr>
        <p:cxnSp>
          <p:nvCxnSpPr>
            <p:cNvPr id="6" name="直接连接符 5"/>
            <p:cNvCxnSpPr/>
            <p:nvPr/>
          </p:nvCxnSpPr>
          <p:spPr>
            <a:xfrm flipV="1">
              <a:off x="5372132" y="3042186"/>
              <a:ext cx="720000" cy="446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6093489" y="3037682"/>
              <a:ext cx="2160000" cy="44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5372132" y="2219905"/>
            <a:ext cx="2881357" cy="8965"/>
            <a:chOff x="5372132" y="2658564"/>
            <a:chExt cx="2881357" cy="8965"/>
          </a:xfrm>
        </p:grpSpPr>
        <p:cxnSp>
          <p:nvCxnSpPr>
            <p:cNvPr id="9" name="直接连接符 8"/>
            <p:cNvCxnSpPr/>
            <p:nvPr/>
          </p:nvCxnSpPr>
          <p:spPr>
            <a:xfrm flipV="1">
              <a:off x="5372132" y="2663068"/>
              <a:ext cx="1080000" cy="446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6453489" y="2658564"/>
              <a:ext cx="1800000" cy="44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a:off x="5372132" y="1966908"/>
            <a:ext cx="2881357" cy="8965"/>
            <a:chOff x="5372132" y="2459618"/>
            <a:chExt cx="2881357" cy="8965"/>
          </a:xfrm>
        </p:grpSpPr>
        <p:cxnSp>
          <p:nvCxnSpPr>
            <p:cNvPr id="11" name="直接连接符 10"/>
            <p:cNvCxnSpPr/>
            <p:nvPr/>
          </p:nvCxnSpPr>
          <p:spPr>
            <a:xfrm flipV="1">
              <a:off x="5372132" y="2464122"/>
              <a:ext cx="1440000" cy="446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6813489" y="2459618"/>
              <a:ext cx="1440000" cy="44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5372132" y="1708532"/>
            <a:ext cx="2881357" cy="14344"/>
            <a:chOff x="5372132" y="1708532"/>
            <a:chExt cx="2881357" cy="14344"/>
          </a:xfrm>
        </p:grpSpPr>
        <p:cxnSp>
          <p:nvCxnSpPr>
            <p:cNvPr id="13" name="直接连接符 12"/>
            <p:cNvCxnSpPr/>
            <p:nvPr/>
          </p:nvCxnSpPr>
          <p:spPr>
            <a:xfrm flipV="1">
              <a:off x="5372132" y="1718415"/>
              <a:ext cx="1800000" cy="446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7173489" y="1708532"/>
              <a:ext cx="1080000" cy="44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 name="组合 2"/>
          <p:cNvGrpSpPr/>
          <p:nvPr/>
        </p:nvGrpSpPr>
        <p:grpSpPr>
          <a:xfrm>
            <a:off x="5372132" y="1455535"/>
            <a:ext cx="2881357" cy="14344"/>
            <a:chOff x="5372132" y="1455535"/>
            <a:chExt cx="2881357" cy="14344"/>
          </a:xfrm>
        </p:grpSpPr>
        <p:cxnSp>
          <p:nvCxnSpPr>
            <p:cNvPr id="15" name="直接连接符 14"/>
            <p:cNvCxnSpPr/>
            <p:nvPr/>
          </p:nvCxnSpPr>
          <p:spPr>
            <a:xfrm flipV="1">
              <a:off x="5372132" y="1465418"/>
              <a:ext cx="2160000" cy="446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7533489" y="1455535"/>
              <a:ext cx="720000" cy="44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3" name="直接箭头连接符 22"/>
          <p:cNvCxnSpPr/>
          <p:nvPr/>
        </p:nvCxnSpPr>
        <p:spPr>
          <a:xfrm flipV="1">
            <a:off x="5644055" y="2541228"/>
            <a:ext cx="0" cy="47296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5191071" y="3023198"/>
            <a:ext cx="1013497" cy="369332"/>
          </a:xfrm>
          <a:prstGeom prst="rect">
            <a:avLst/>
          </a:prstGeom>
          <a:noFill/>
        </p:spPr>
        <p:txBody>
          <a:bodyPr wrap="square" rtlCol="0">
            <a:spAutoFit/>
          </a:bodyPr>
          <a:lstStyle/>
          <a:p>
            <a:r>
              <a:rPr lang="zh-CN" altLang="en-US" dirty="0" smtClean="0"/>
              <a:t>未标记</a:t>
            </a:r>
            <a:endParaRPr lang="zh-CN" altLang="en-US" dirty="0"/>
          </a:p>
        </p:txBody>
      </p:sp>
      <p:cxnSp>
        <p:nvCxnSpPr>
          <p:cNvPr id="25" name="直接箭头连接符 24"/>
          <p:cNvCxnSpPr/>
          <p:nvPr/>
        </p:nvCxnSpPr>
        <p:spPr>
          <a:xfrm flipV="1">
            <a:off x="7781405" y="2541228"/>
            <a:ext cx="0" cy="47296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7338931" y="3023198"/>
            <a:ext cx="1013497" cy="369332"/>
          </a:xfrm>
          <a:prstGeom prst="rect">
            <a:avLst/>
          </a:prstGeom>
          <a:noFill/>
        </p:spPr>
        <p:txBody>
          <a:bodyPr wrap="square" rtlCol="0">
            <a:spAutoFit/>
          </a:bodyPr>
          <a:lstStyle/>
          <a:p>
            <a:r>
              <a:rPr lang="zh-CN" altLang="en-US" dirty="0" smtClean="0"/>
              <a:t>被标记</a:t>
            </a:r>
            <a:endParaRPr lang="zh-CN" altLang="en-US" dirty="0"/>
          </a:p>
        </p:txBody>
      </p:sp>
      <p:pic>
        <p:nvPicPr>
          <p:cNvPr id="5" name="图片 4"/>
          <p:cNvPicPr>
            <a:picLocks noChangeAspect="1"/>
          </p:cNvPicPr>
          <p:nvPr/>
        </p:nvPicPr>
        <p:blipFill>
          <a:blip r:embed="rId2"/>
          <a:stretch>
            <a:fillRect/>
          </a:stretch>
        </p:blipFill>
        <p:spPr>
          <a:xfrm>
            <a:off x="403914" y="1267893"/>
            <a:ext cx="4858604" cy="2124637"/>
          </a:xfrm>
          <a:prstGeom prst="rect">
            <a:avLst/>
          </a:prstGeom>
        </p:spPr>
      </p:pic>
    </p:spTree>
    <p:extLst>
      <p:ext uri="{BB962C8B-B14F-4D97-AF65-F5344CB8AC3E}">
        <p14:creationId xmlns:p14="http://schemas.microsoft.com/office/powerpoint/2010/main" val="34083751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p:ph type="title"/>
          </p:nvPr>
        </p:nvSpPr>
        <p:spPr>
          <a:xfrm>
            <a:off x="369542" y="699746"/>
            <a:ext cx="8432224" cy="1739440"/>
          </a:xfrm>
        </p:spPr>
        <p:txBody>
          <a:bodyPr>
            <a:normAutofit fontScale="90000"/>
          </a:bodyPr>
          <a:lstStyle/>
          <a:p>
            <a:r>
              <a:rPr lang="en-US" altLang="zh-CN" b="0" dirty="0" smtClean="0"/>
              <a:t>      </a:t>
            </a:r>
            <a:r>
              <a:rPr lang="zh-CN" altLang="zh-CN" b="0" dirty="0" smtClean="0"/>
              <a:t>为</a:t>
            </a:r>
            <a:r>
              <a:rPr lang="zh-CN" altLang="zh-CN" b="0" dirty="0"/>
              <a:t>分析细胞中肽链合成过程中肽链的延伸方向，研究人员用含</a:t>
            </a:r>
            <a:r>
              <a:rPr lang="en-US" altLang="zh-CN" b="0" baseline="30000" dirty="0"/>
              <a:t>3</a:t>
            </a:r>
            <a:r>
              <a:rPr lang="en-US" altLang="zh-CN" b="0" dirty="0"/>
              <a:t>H</a:t>
            </a:r>
            <a:r>
              <a:rPr lang="zh-CN" altLang="zh-CN" b="0" dirty="0"/>
              <a:t>的亮氨酸标记合成中的蛋白质（氨基酸序列已知）。适宜时间后从细胞中分离出合成完成的此蛋白质的肽链，用蛋白酶处理肽链，获得</a:t>
            </a:r>
            <a:r>
              <a:rPr lang="en-US" altLang="zh-CN" b="0" dirty="0"/>
              <a:t>6</a:t>
            </a:r>
            <a:r>
              <a:rPr lang="zh-CN" altLang="zh-CN" b="0" dirty="0"/>
              <a:t>种肽段，检测不同肽段</a:t>
            </a:r>
            <a:r>
              <a:rPr lang="en-US" altLang="zh-CN" b="0" baseline="30000" dirty="0"/>
              <a:t>3</a:t>
            </a:r>
            <a:r>
              <a:rPr lang="en-US" altLang="zh-CN" b="0" dirty="0"/>
              <a:t>H</a:t>
            </a:r>
            <a:r>
              <a:rPr lang="zh-CN" altLang="zh-CN" b="0" dirty="0"/>
              <a:t>的相对掺入量（肽段的放射性强度占这一肽段所有亮氨酸均被标记后的放射强度的百分比）。用</a:t>
            </a:r>
            <a:r>
              <a:rPr lang="en-US" altLang="zh-CN" b="0" baseline="30000" dirty="0"/>
              <a:t>3</a:t>
            </a:r>
            <a:r>
              <a:rPr lang="en-US" altLang="zh-CN" b="0" dirty="0"/>
              <a:t>H</a:t>
            </a:r>
            <a:r>
              <a:rPr lang="zh-CN" altLang="zh-CN" b="0" dirty="0"/>
              <a:t>的相对掺入量对</a:t>
            </a:r>
            <a:r>
              <a:rPr lang="en-US" altLang="zh-CN" b="0" dirty="0"/>
              <a:t>N</a:t>
            </a:r>
            <a:r>
              <a:rPr lang="zh-CN" altLang="zh-CN" b="0" dirty="0"/>
              <a:t>端至</a:t>
            </a:r>
            <a:r>
              <a:rPr lang="en-US" altLang="zh-CN" b="0" dirty="0"/>
              <a:t>C</a:t>
            </a:r>
            <a:r>
              <a:rPr lang="zh-CN" altLang="zh-CN" b="0" dirty="0"/>
              <a:t>端排序的肽段作图</a:t>
            </a:r>
            <a:r>
              <a:rPr lang="en-US" altLang="zh-CN" b="0" dirty="0"/>
              <a:t>,</a:t>
            </a:r>
            <a:r>
              <a:rPr lang="zh-CN" altLang="zh-CN" b="0" dirty="0"/>
              <a:t>结果如下图所示。关于此实验分析不正确的是</a:t>
            </a:r>
            <a:endParaRPr lang="zh-CN" altLang="en-US" b="0" dirty="0"/>
          </a:p>
        </p:txBody>
      </p:sp>
      <p:sp>
        <p:nvSpPr>
          <p:cNvPr id="6" name="文本框 5"/>
          <p:cNvSpPr txBox="1"/>
          <p:nvPr/>
        </p:nvSpPr>
        <p:spPr>
          <a:xfrm>
            <a:off x="441613" y="330414"/>
            <a:ext cx="3950210" cy="369332"/>
          </a:xfrm>
          <a:prstGeom prst="rect">
            <a:avLst/>
          </a:prstGeom>
          <a:noFill/>
        </p:spPr>
        <p:txBody>
          <a:bodyPr wrap="square" rtlCol="0">
            <a:spAutoFit/>
          </a:bodyPr>
          <a:lstStyle/>
          <a:p>
            <a:r>
              <a:rPr lang="zh-CN" altLang="en-US" dirty="0"/>
              <a:t>习题</a:t>
            </a:r>
            <a:r>
              <a:rPr lang="zh-CN" altLang="en-US" dirty="0" smtClean="0"/>
              <a:t>训练</a:t>
            </a:r>
            <a:r>
              <a:rPr lang="en-US" altLang="zh-CN" dirty="0" smtClean="0"/>
              <a:t>2</a:t>
            </a:r>
            <a:r>
              <a:rPr lang="zh-CN" altLang="en-US" dirty="0" smtClean="0"/>
              <a:t>：</a:t>
            </a:r>
            <a:r>
              <a:rPr lang="en-US" altLang="zh-CN" dirty="0" smtClean="0"/>
              <a:t>2020</a:t>
            </a:r>
            <a:r>
              <a:rPr lang="zh-CN" altLang="en-US" dirty="0" smtClean="0"/>
              <a:t>朝阳二模（</a:t>
            </a:r>
            <a:r>
              <a:rPr lang="en-US" altLang="zh-CN" dirty="0" smtClean="0"/>
              <a:t>6</a:t>
            </a:r>
            <a:r>
              <a:rPr lang="zh-CN" altLang="en-US" dirty="0" smtClean="0"/>
              <a:t>）</a:t>
            </a:r>
            <a:endParaRPr lang="zh-CN" altLang="en-US" dirty="0"/>
          </a:p>
        </p:txBody>
      </p:sp>
      <p:pic>
        <p:nvPicPr>
          <p:cNvPr id="9" name="图片 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48" y="2439186"/>
            <a:ext cx="2821132" cy="2296411"/>
          </a:xfrm>
          <a:prstGeom prst="rect">
            <a:avLst/>
          </a:prstGeom>
          <a:noFill/>
          <a:ln>
            <a:noFill/>
          </a:ln>
        </p:spPr>
      </p:pic>
      <p:sp>
        <p:nvSpPr>
          <p:cNvPr id="8" name="矩形 7"/>
          <p:cNvSpPr/>
          <p:nvPr/>
        </p:nvSpPr>
        <p:spPr>
          <a:xfrm>
            <a:off x="2944094" y="2736728"/>
            <a:ext cx="5818910" cy="2031325"/>
          </a:xfrm>
          <a:prstGeom prst="rect">
            <a:avLst/>
          </a:prstGeom>
        </p:spPr>
        <p:txBody>
          <a:bodyPr wrap="square">
            <a:spAutoFit/>
          </a:bodyPr>
          <a:lstStyle/>
          <a:p>
            <a:pPr indent="266700" algn="just"/>
            <a:r>
              <a:rPr lang="en-US" altLang="zh-CN" kern="100" dirty="0">
                <a:latin typeface="宋体" panose="02010600030101010101" pitchFamily="2" charset="-122"/>
                <a:ea typeface="宋体" panose="02010600030101010101" pitchFamily="2" charset="-122"/>
                <a:cs typeface="Times New Roman" panose="02020603050405020304" pitchFamily="18" charset="0"/>
              </a:rPr>
              <a:t>A</a:t>
            </a:r>
            <a:r>
              <a:rPr lang="zh-CN" altLang="zh-CN" kern="100" dirty="0">
                <a:latin typeface="宋体" panose="02010600030101010101" pitchFamily="2" charset="-122"/>
                <a:ea typeface="宋体" panose="02010600030101010101" pitchFamily="2" charset="-122"/>
                <a:cs typeface="Times New Roman" panose="02020603050405020304" pitchFamily="18" charset="0"/>
              </a:rPr>
              <a:t>．</a:t>
            </a:r>
            <a:r>
              <a:rPr lang="en-US" altLang="zh-CN" kern="100" baseline="30000" dirty="0">
                <a:latin typeface="宋体" panose="02010600030101010101" pitchFamily="2" charset="-122"/>
                <a:ea typeface="宋体" panose="02010600030101010101" pitchFamily="2" charset="-122"/>
                <a:cs typeface="Times New Roman" panose="02020603050405020304" pitchFamily="18" charset="0"/>
              </a:rPr>
              <a:t>3</a:t>
            </a:r>
            <a:r>
              <a:rPr lang="en-US" altLang="zh-CN" kern="100" dirty="0">
                <a:latin typeface="宋体" panose="02010600030101010101" pitchFamily="2" charset="-122"/>
                <a:ea typeface="宋体" panose="02010600030101010101" pitchFamily="2" charset="-122"/>
                <a:cs typeface="Times New Roman" panose="02020603050405020304" pitchFamily="18" charset="0"/>
              </a:rPr>
              <a:t>H</a:t>
            </a:r>
            <a:r>
              <a:rPr lang="zh-CN" altLang="zh-CN" kern="100" dirty="0">
                <a:latin typeface="宋体" panose="02010600030101010101" pitchFamily="2" charset="-122"/>
                <a:ea typeface="宋体" panose="02010600030101010101" pitchFamily="2" charset="-122"/>
                <a:cs typeface="Times New Roman" panose="02020603050405020304" pitchFamily="18" charset="0"/>
              </a:rPr>
              <a:t>标记的亮氨酸会同时掺入多条正在合成的肽链中</a:t>
            </a:r>
          </a:p>
          <a:p>
            <a:pPr marL="466725" indent="-200025" algn="just"/>
            <a:r>
              <a:rPr lang="en-US" altLang="zh-CN" kern="100" dirty="0">
                <a:latin typeface="宋体" panose="02010600030101010101" pitchFamily="2" charset="-122"/>
                <a:ea typeface="宋体" panose="02010600030101010101" pitchFamily="2" charset="-122"/>
                <a:cs typeface="Times New Roman" panose="02020603050405020304" pitchFamily="18" charset="0"/>
              </a:rPr>
              <a:t>B</a:t>
            </a:r>
            <a:r>
              <a:rPr lang="zh-CN" altLang="zh-CN" kern="100" dirty="0">
                <a:latin typeface="宋体" panose="02010600030101010101" pitchFamily="2" charset="-122"/>
                <a:ea typeface="宋体" panose="02010600030101010101" pitchFamily="2" charset="-122"/>
                <a:cs typeface="Times New Roman" panose="02020603050405020304" pitchFamily="18" charset="0"/>
              </a:rPr>
              <a:t>．亮氨酸在肽链中分布不均，故不能直接比较各</a:t>
            </a:r>
            <a:r>
              <a:rPr lang="zh-CN" altLang="zh-CN" kern="100" dirty="0" smtClean="0">
                <a:latin typeface="宋体" panose="02010600030101010101" pitchFamily="2" charset="-122"/>
                <a:ea typeface="宋体" panose="02010600030101010101" pitchFamily="2" charset="-122"/>
                <a:cs typeface="Times New Roman" panose="02020603050405020304" pitchFamily="18" charset="0"/>
              </a:rPr>
              <a:t>肽</a:t>
            </a:r>
            <a:r>
              <a:rPr lang="en-US" altLang="zh-CN" kern="100" dirty="0" smtClean="0">
                <a:latin typeface="宋体" panose="02010600030101010101" pitchFamily="2" charset="-122"/>
                <a:ea typeface="宋体" panose="02010600030101010101" pitchFamily="2" charset="-122"/>
                <a:cs typeface="Times New Roman" panose="02020603050405020304" pitchFamily="18" charset="0"/>
              </a:rPr>
              <a:t>    </a:t>
            </a:r>
          </a:p>
          <a:p>
            <a:pPr marL="466725" indent="-200025" algn="just"/>
            <a:r>
              <a:rPr lang="en-US" altLang="zh-CN" kern="100" dirty="0">
                <a:latin typeface="宋体" panose="02010600030101010101" pitchFamily="2" charset="-122"/>
                <a:ea typeface="宋体" panose="02010600030101010101" pitchFamily="2" charset="-122"/>
                <a:cs typeface="Times New Roman" panose="02020603050405020304" pitchFamily="18" charset="0"/>
              </a:rPr>
              <a:t> </a:t>
            </a:r>
            <a:r>
              <a:rPr lang="en-US" altLang="zh-CN" kern="100" dirty="0" smtClean="0">
                <a:latin typeface="宋体" panose="02010600030101010101" pitchFamily="2" charset="-122"/>
                <a:ea typeface="宋体" panose="02010600030101010101" pitchFamily="2" charset="-122"/>
                <a:cs typeface="Times New Roman" panose="02020603050405020304" pitchFamily="18" charset="0"/>
              </a:rPr>
              <a:t>  </a:t>
            </a:r>
            <a:r>
              <a:rPr lang="zh-CN" altLang="zh-CN" kern="100" dirty="0" smtClean="0">
                <a:latin typeface="宋体" panose="02010600030101010101" pitchFamily="2" charset="-122"/>
                <a:ea typeface="宋体" panose="02010600030101010101" pitchFamily="2" charset="-122"/>
                <a:cs typeface="Times New Roman" panose="02020603050405020304" pitchFamily="18" charset="0"/>
              </a:rPr>
              <a:t>段</a:t>
            </a:r>
            <a:r>
              <a:rPr lang="zh-CN" altLang="zh-CN" kern="100" dirty="0">
                <a:latin typeface="宋体" panose="02010600030101010101" pitchFamily="2" charset="-122"/>
                <a:ea typeface="宋体" panose="02010600030101010101" pitchFamily="2" charset="-122"/>
                <a:cs typeface="Times New Roman" panose="02020603050405020304" pitchFamily="18" charset="0"/>
              </a:rPr>
              <a:t>的放射性强度</a:t>
            </a:r>
          </a:p>
          <a:p>
            <a:pPr marL="466725" indent="-200025" algn="just"/>
            <a:r>
              <a:rPr lang="en-US" altLang="zh-CN" kern="100" dirty="0">
                <a:latin typeface="宋体" panose="02010600030101010101" pitchFamily="2" charset="-122"/>
                <a:ea typeface="宋体" panose="02010600030101010101" pitchFamily="2" charset="-122"/>
                <a:cs typeface="Times New Roman" panose="02020603050405020304" pitchFamily="18" charset="0"/>
              </a:rPr>
              <a:t>C</a:t>
            </a:r>
            <a:r>
              <a:rPr lang="zh-CN" altLang="zh-CN" kern="100" dirty="0">
                <a:latin typeface="宋体" panose="02010600030101010101" pitchFamily="2" charset="-122"/>
                <a:ea typeface="宋体" panose="02010600030101010101" pitchFamily="2" charset="-122"/>
                <a:cs typeface="Times New Roman" panose="02020603050405020304" pitchFamily="18" charset="0"/>
              </a:rPr>
              <a:t>．带</a:t>
            </a:r>
            <a:r>
              <a:rPr lang="en-US" altLang="zh-CN" kern="100" baseline="30000" dirty="0">
                <a:latin typeface="宋体" panose="02010600030101010101" pitchFamily="2" charset="-122"/>
                <a:ea typeface="宋体" panose="02010600030101010101" pitchFamily="2" charset="-122"/>
                <a:cs typeface="Times New Roman" panose="02020603050405020304" pitchFamily="18" charset="0"/>
              </a:rPr>
              <a:t>3</a:t>
            </a:r>
            <a:r>
              <a:rPr lang="en-US" altLang="zh-CN" kern="100" dirty="0">
                <a:latin typeface="宋体" panose="02010600030101010101" pitchFamily="2" charset="-122"/>
                <a:ea typeface="宋体" panose="02010600030101010101" pitchFamily="2" charset="-122"/>
                <a:cs typeface="Times New Roman" panose="02020603050405020304" pitchFamily="18" charset="0"/>
              </a:rPr>
              <a:t>H</a:t>
            </a:r>
            <a:r>
              <a:rPr lang="zh-CN" altLang="zh-CN" kern="100" dirty="0">
                <a:latin typeface="宋体" panose="02010600030101010101" pitchFamily="2" charset="-122"/>
                <a:ea typeface="宋体" panose="02010600030101010101" pitchFamily="2" charset="-122"/>
                <a:cs typeface="Times New Roman" panose="02020603050405020304" pitchFamily="18" charset="0"/>
              </a:rPr>
              <a:t>标记的完整肽链被蛋白酶处理后得到的六个</a:t>
            </a:r>
            <a:r>
              <a:rPr lang="zh-CN" altLang="zh-CN" kern="100" dirty="0" smtClean="0">
                <a:latin typeface="宋体" panose="02010600030101010101" pitchFamily="2" charset="-122"/>
                <a:ea typeface="宋体" panose="02010600030101010101" pitchFamily="2" charset="-122"/>
                <a:cs typeface="Times New Roman" panose="02020603050405020304" pitchFamily="18" charset="0"/>
              </a:rPr>
              <a:t>肽</a:t>
            </a:r>
            <a:endParaRPr lang="en-US" altLang="zh-CN" kern="100" dirty="0" smtClean="0">
              <a:latin typeface="宋体" panose="02010600030101010101" pitchFamily="2" charset="-122"/>
              <a:ea typeface="宋体" panose="02010600030101010101" pitchFamily="2" charset="-122"/>
              <a:cs typeface="Times New Roman" panose="02020603050405020304" pitchFamily="18" charset="0"/>
            </a:endParaRPr>
          </a:p>
          <a:p>
            <a:pPr marL="466725" indent="-200025" algn="just"/>
            <a:r>
              <a:rPr lang="en-US" altLang="zh-CN" kern="100" dirty="0">
                <a:latin typeface="宋体" panose="02010600030101010101" pitchFamily="2" charset="-122"/>
                <a:ea typeface="宋体" panose="02010600030101010101" pitchFamily="2" charset="-122"/>
                <a:cs typeface="Times New Roman" panose="02020603050405020304" pitchFamily="18" charset="0"/>
              </a:rPr>
              <a:t> </a:t>
            </a:r>
            <a:r>
              <a:rPr lang="en-US" altLang="zh-CN" kern="100" dirty="0" smtClean="0">
                <a:latin typeface="宋体" panose="02010600030101010101" pitchFamily="2" charset="-122"/>
                <a:ea typeface="宋体" panose="02010600030101010101" pitchFamily="2" charset="-122"/>
                <a:cs typeface="Times New Roman" panose="02020603050405020304" pitchFamily="18" charset="0"/>
              </a:rPr>
              <a:t>  </a:t>
            </a:r>
            <a:r>
              <a:rPr lang="zh-CN" altLang="zh-CN" kern="100" dirty="0" smtClean="0">
                <a:latin typeface="宋体" panose="02010600030101010101" pitchFamily="2" charset="-122"/>
                <a:ea typeface="宋体" panose="02010600030101010101" pitchFamily="2" charset="-122"/>
                <a:cs typeface="Times New Roman" panose="02020603050405020304" pitchFamily="18" charset="0"/>
              </a:rPr>
              <a:t>段</a:t>
            </a:r>
            <a:r>
              <a:rPr lang="zh-CN" altLang="zh-CN" kern="100" dirty="0">
                <a:latin typeface="宋体" panose="02010600030101010101" pitchFamily="2" charset="-122"/>
                <a:ea typeface="宋体" panose="02010600030101010101" pitchFamily="2" charset="-122"/>
                <a:cs typeface="Times New Roman" panose="02020603050405020304" pitchFamily="18" charset="0"/>
              </a:rPr>
              <a:t>也均具有放射性</a:t>
            </a:r>
          </a:p>
          <a:p>
            <a:pPr indent="266700" algn="just"/>
            <a:r>
              <a:rPr lang="en-US" altLang="zh-CN" kern="100" dirty="0">
                <a:latin typeface="宋体" panose="02010600030101010101" pitchFamily="2" charset="-122"/>
                <a:ea typeface="宋体" panose="02010600030101010101" pitchFamily="2" charset="-122"/>
                <a:cs typeface="Times New Roman" panose="02020603050405020304" pitchFamily="18" charset="0"/>
              </a:rPr>
              <a:t>D</a:t>
            </a:r>
            <a:r>
              <a:rPr lang="zh-CN" altLang="zh-CN" kern="100" dirty="0">
                <a:latin typeface="宋体" panose="02010600030101010101" pitchFamily="2" charset="-122"/>
                <a:ea typeface="宋体" panose="02010600030101010101" pitchFamily="2" charset="-122"/>
                <a:cs typeface="Times New Roman" panose="02020603050405020304" pitchFamily="18" charset="0"/>
              </a:rPr>
              <a:t>．离</a:t>
            </a:r>
            <a:r>
              <a:rPr lang="en-US" altLang="zh-CN" kern="100" dirty="0">
                <a:latin typeface="宋体" panose="02010600030101010101" pitchFamily="2" charset="-122"/>
                <a:ea typeface="宋体" panose="02010600030101010101" pitchFamily="2" charset="-122"/>
                <a:cs typeface="Times New Roman" panose="02020603050405020304" pitchFamily="18" charset="0"/>
              </a:rPr>
              <a:t>C</a:t>
            </a:r>
            <a:r>
              <a:rPr lang="zh-CN" altLang="zh-CN" kern="100" dirty="0">
                <a:latin typeface="宋体" panose="02010600030101010101" pitchFamily="2" charset="-122"/>
                <a:ea typeface="宋体" panose="02010600030101010101" pitchFamily="2" charset="-122"/>
                <a:cs typeface="Times New Roman" panose="02020603050405020304" pitchFamily="18" charset="0"/>
              </a:rPr>
              <a:t>端近的肽段上</a:t>
            </a:r>
            <a:r>
              <a:rPr lang="en-US" altLang="zh-CN" kern="100" baseline="30000" dirty="0">
                <a:latin typeface="宋体" panose="02010600030101010101" pitchFamily="2" charset="-122"/>
                <a:ea typeface="宋体" panose="02010600030101010101" pitchFamily="2" charset="-122"/>
                <a:cs typeface="Times New Roman" panose="02020603050405020304" pitchFamily="18" charset="0"/>
              </a:rPr>
              <a:t>3</a:t>
            </a:r>
            <a:r>
              <a:rPr lang="en-US" altLang="zh-CN" kern="100" dirty="0">
                <a:latin typeface="宋体" panose="02010600030101010101" pitchFamily="2" charset="-122"/>
                <a:ea typeface="宋体" panose="02010600030101010101" pitchFamily="2" charset="-122"/>
                <a:cs typeface="Times New Roman" panose="02020603050405020304" pitchFamily="18" charset="0"/>
              </a:rPr>
              <a:t>H</a:t>
            </a:r>
            <a:r>
              <a:rPr lang="zh-CN" altLang="zh-CN" kern="100" dirty="0">
                <a:latin typeface="宋体" panose="02010600030101010101" pitchFamily="2" charset="-122"/>
                <a:ea typeface="宋体" panose="02010600030101010101" pitchFamily="2" charset="-122"/>
                <a:cs typeface="Times New Roman" panose="02020603050405020304" pitchFamily="18" charset="0"/>
              </a:rPr>
              <a:t>相对掺入量高，可推测肽链</a:t>
            </a:r>
            <a:r>
              <a:rPr lang="zh-CN" altLang="zh-CN" kern="100" dirty="0" smtClean="0">
                <a:latin typeface="宋体" panose="02010600030101010101" pitchFamily="2" charset="-122"/>
                <a:ea typeface="宋体" panose="02010600030101010101" pitchFamily="2" charset="-122"/>
                <a:cs typeface="Times New Roman" panose="02020603050405020304" pitchFamily="18" charset="0"/>
              </a:rPr>
              <a:t>合</a:t>
            </a:r>
            <a:endParaRPr lang="en-US" altLang="zh-CN" kern="100" dirty="0" smtClean="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en-US" altLang="zh-CN" kern="100" dirty="0">
                <a:latin typeface="宋体" panose="02010600030101010101" pitchFamily="2" charset="-122"/>
                <a:ea typeface="宋体" panose="02010600030101010101" pitchFamily="2" charset="-122"/>
                <a:cs typeface="Times New Roman" panose="02020603050405020304" pitchFamily="18" charset="0"/>
              </a:rPr>
              <a:t> </a:t>
            </a:r>
            <a:r>
              <a:rPr lang="en-US" altLang="zh-CN" kern="100" dirty="0" smtClean="0">
                <a:latin typeface="宋体" panose="02010600030101010101" pitchFamily="2" charset="-122"/>
                <a:ea typeface="宋体" panose="02010600030101010101" pitchFamily="2" charset="-122"/>
                <a:cs typeface="Times New Roman" panose="02020603050405020304" pitchFamily="18" charset="0"/>
              </a:rPr>
              <a:t>  </a:t>
            </a:r>
            <a:r>
              <a:rPr lang="zh-CN" altLang="zh-CN" kern="100" dirty="0" smtClean="0">
                <a:latin typeface="宋体" panose="02010600030101010101" pitchFamily="2" charset="-122"/>
                <a:ea typeface="宋体" panose="02010600030101010101" pitchFamily="2" charset="-122"/>
                <a:cs typeface="Times New Roman" panose="02020603050405020304" pitchFamily="18" charset="0"/>
              </a:rPr>
              <a:t>成</a:t>
            </a:r>
            <a:r>
              <a:rPr lang="zh-CN" altLang="zh-CN" kern="100" dirty="0">
                <a:latin typeface="宋体" panose="02010600030101010101" pitchFamily="2" charset="-122"/>
                <a:ea typeface="宋体" panose="02010600030101010101" pitchFamily="2" charset="-122"/>
                <a:cs typeface="Times New Roman" panose="02020603050405020304" pitchFamily="18" charset="0"/>
              </a:rPr>
              <a:t>从</a:t>
            </a:r>
            <a:r>
              <a:rPr lang="en-US" altLang="zh-CN" kern="100" dirty="0">
                <a:latin typeface="宋体" panose="02010600030101010101" pitchFamily="2" charset="-122"/>
                <a:ea typeface="宋体" panose="02010600030101010101" pitchFamily="2" charset="-122"/>
                <a:cs typeface="Times New Roman" panose="02020603050405020304" pitchFamily="18" charset="0"/>
              </a:rPr>
              <a:t>N</a:t>
            </a:r>
            <a:r>
              <a:rPr lang="zh-CN" altLang="zh-CN" kern="100" dirty="0">
                <a:latin typeface="宋体" panose="02010600030101010101" pitchFamily="2" charset="-122"/>
                <a:ea typeface="宋体" panose="02010600030101010101" pitchFamily="2" charset="-122"/>
                <a:cs typeface="Times New Roman" panose="02020603050405020304" pitchFamily="18" charset="0"/>
              </a:rPr>
              <a:t>端开始</a:t>
            </a:r>
          </a:p>
        </p:txBody>
      </p:sp>
      <p:sp>
        <p:nvSpPr>
          <p:cNvPr id="10" name="椭圆 9"/>
          <p:cNvSpPr/>
          <p:nvPr/>
        </p:nvSpPr>
        <p:spPr>
          <a:xfrm>
            <a:off x="3106880" y="3532909"/>
            <a:ext cx="509155" cy="498764"/>
          </a:xfrm>
          <a:prstGeom prst="ellipse">
            <a:avLst/>
          </a:prstGeom>
          <a:noFill/>
          <a:ln w="508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279465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766792" y="999208"/>
            <a:ext cx="4715069" cy="3365098"/>
          </a:xfrm>
          <a:prstGeom prst="rect">
            <a:avLst/>
          </a:prstGeom>
        </p:spPr>
      </p:pic>
      <p:sp>
        <p:nvSpPr>
          <p:cNvPr id="2" name="标题 1"/>
          <p:cNvSpPr>
            <a:spLocks noGrp="1"/>
          </p:cNvSpPr>
          <p:nvPr>
            <p:ph type="title"/>
          </p:nvPr>
        </p:nvSpPr>
        <p:spPr>
          <a:xfrm>
            <a:off x="435482" y="389248"/>
            <a:ext cx="4456865" cy="331514"/>
          </a:xfrm>
        </p:spPr>
        <p:txBody>
          <a:bodyPr>
            <a:normAutofit fontScale="90000"/>
          </a:bodyPr>
          <a:lstStyle/>
          <a:p>
            <a:r>
              <a:rPr lang="zh-CN" altLang="en-US" dirty="0" smtClean="0"/>
              <a:t>蛋白质的鉴定（双缩脲反应）</a:t>
            </a:r>
            <a:endParaRPr lang="zh-CN" altLang="en-US" dirty="0"/>
          </a:p>
        </p:txBody>
      </p:sp>
      <p:cxnSp>
        <p:nvCxnSpPr>
          <p:cNvPr id="5" name="直接箭头连接符 4"/>
          <p:cNvCxnSpPr/>
          <p:nvPr/>
        </p:nvCxnSpPr>
        <p:spPr>
          <a:xfrm flipH="1">
            <a:off x="1899566" y="2034073"/>
            <a:ext cx="1723053" cy="86463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 name="文本框 5"/>
          <p:cNvSpPr txBox="1"/>
          <p:nvPr/>
        </p:nvSpPr>
        <p:spPr>
          <a:xfrm>
            <a:off x="910521" y="4273420"/>
            <a:ext cx="877163" cy="369332"/>
          </a:xfrm>
          <a:prstGeom prst="rect">
            <a:avLst/>
          </a:prstGeom>
          <a:noFill/>
        </p:spPr>
        <p:txBody>
          <a:bodyPr wrap="none" rtlCol="0">
            <a:spAutoFit/>
          </a:bodyPr>
          <a:lstStyle/>
          <a:p>
            <a:r>
              <a:rPr lang="zh-CN" altLang="en-US" dirty="0"/>
              <a:t>双缩脲</a:t>
            </a:r>
          </a:p>
        </p:txBody>
      </p:sp>
      <p:sp>
        <p:nvSpPr>
          <p:cNvPr id="7" name="文本框 6"/>
          <p:cNvSpPr txBox="1"/>
          <p:nvPr/>
        </p:nvSpPr>
        <p:spPr>
          <a:xfrm>
            <a:off x="3784351" y="4273420"/>
            <a:ext cx="1107996" cy="369332"/>
          </a:xfrm>
          <a:prstGeom prst="rect">
            <a:avLst/>
          </a:prstGeom>
          <a:noFill/>
        </p:spPr>
        <p:txBody>
          <a:bodyPr wrap="none" rtlCol="0">
            <a:spAutoFit/>
          </a:bodyPr>
          <a:lstStyle/>
          <a:p>
            <a:r>
              <a:rPr lang="zh-CN" altLang="en-US" dirty="0" smtClean="0">
                <a:solidFill>
                  <a:srgbClr val="7030A0"/>
                </a:solidFill>
              </a:rPr>
              <a:t>紫色</a:t>
            </a:r>
            <a:r>
              <a:rPr lang="zh-CN" altLang="en-US" dirty="0" smtClean="0"/>
              <a:t>物质</a:t>
            </a:r>
            <a:endParaRPr lang="zh-CN" altLang="en-US" dirty="0"/>
          </a:p>
        </p:txBody>
      </p:sp>
      <p:sp>
        <p:nvSpPr>
          <p:cNvPr id="3" name="矩形 2"/>
          <p:cNvSpPr/>
          <p:nvPr/>
        </p:nvSpPr>
        <p:spPr>
          <a:xfrm>
            <a:off x="6061934" y="1264023"/>
            <a:ext cx="2818357" cy="646331"/>
          </a:xfrm>
          <a:prstGeom prst="rect">
            <a:avLst/>
          </a:prstGeom>
        </p:spPr>
        <p:txBody>
          <a:bodyPr wrap="square">
            <a:spAutoFit/>
          </a:bodyPr>
          <a:lstStyle/>
          <a:p>
            <a:r>
              <a:rPr lang="en-US" altLang="zh-CN" b="1" dirty="0" smtClean="0">
                <a:latin typeface="楷体" panose="02010609060101010101" pitchFamily="49" charset="-122"/>
                <a:ea typeface="楷体" panose="02010609060101010101" pitchFamily="49" charset="-122"/>
                <a:cs typeface="Times New Roman" panose="02020603050405020304" pitchFamily="18" charset="0"/>
              </a:rPr>
              <a:t>1.</a:t>
            </a:r>
            <a:r>
              <a:rPr lang="zh-CN" altLang="en-US" b="1" dirty="0" smtClean="0">
                <a:latin typeface="楷体" panose="02010609060101010101" pitchFamily="49" charset="-122"/>
                <a:ea typeface="楷体" panose="02010609060101010101" pitchFamily="49" charset="-122"/>
                <a:cs typeface="Times New Roman" panose="02020603050405020304" pitchFamily="18" charset="0"/>
              </a:rPr>
              <a:t>双缩脲反应</a:t>
            </a:r>
            <a:r>
              <a:rPr lang="zh-CN" altLang="en-US" b="1" dirty="0">
                <a:latin typeface="楷体" panose="02010609060101010101" pitchFamily="49" charset="-122"/>
                <a:ea typeface="楷体" panose="02010609060101010101" pitchFamily="49" charset="-122"/>
                <a:cs typeface="Times New Roman" panose="02020603050405020304" pitchFamily="18" charset="0"/>
              </a:rPr>
              <a:t>为什么</a:t>
            </a:r>
            <a:r>
              <a:rPr lang="zh-CN" altLang="en-US" b="1" dirty="0" smtClean="0">
                <a:latin typeface="楷体" panose="02010609060101010101" pitchFamily="49" charset="-122"/>
                <a:ea typeface="楷体" panose="02010609060101010101" pitchFamily="49" charset="-122"/>
                <a:cs typeface="Times New Roman" panose="02020603050405020304" pitchFamily="18" charset="0"/>
              </a:rPr>
              <a:t>可以用于鉴定</a:t>
            </a:r>
            <a:r>
              <a:rPr lang="zh-CN" altLang="en-US" b="1" dirty="0">
                <a:latin typeface="楷体" panose="02010609060101010101" pitchFamily="49" charset="-122"/>
                <a:ea typeface="楷体" panose="02010609060101010101" pitchFamily="49" charset="-122"/>
                <a:cs typeface="Times New Roman" panose="02020603050405020304" pitchFamily="18" charset="0"/>
              </a:rPr>
              <a:t>蛋白质？</a:t>
            </a:r>
          </a:p>
        </p:txBody>
      </p:sp>
      <p:sp>
        <p:nvSpPr>
          <p:cNvPr id="4" name="矩形 3"/>
          <p:cNvSpPr/>
          <p:nvPr/>
        </p:nvSpPr>
        <p:spPr>
          <a:xfrm>
            <a:off x="6061934" y="2274794"/>
            <a:ext cx="2667896" cy="923330"/>
          </a:xfrm>
          <a:prstGeom prst="rect">
            <a:avLst/>
          </a:prstGeom>
        </p:spPr>
        <p:txBody>
          <a:bodyPr wrap="square">
            <a:spAutoFit/>
          </a:bodyPr>
          <a:lstStyle/>
          <a:p>
            <a:r>
              <a:rPr lang="en-US" altLang="zh-CN" b="1" dirty="0" smtClean="0">
                <a:latin typeface="楷体" panose="02010609060101010101" pitchFamily="49" charset="-122"/>
                <a:ea typeface="楷体" panose="02010609060101010101" pitchFamily="49" charset="-122"/>
                <a:cs typeface="Times New Roman" panose="02020603050405020304" pitchFamily="18" charset="0"/>
              </a:rPr>
              <a:t>2.</a:t>
            </a:r>
            <a:r>
              <a:rPr lang="zh-CN" altLang="zh-CN" b="1" dirty="0" smtClean="0">
                <a:latin typeface="楷体" panose="02010609060101010101" pitchFamily="49" charset="-122"/>
                <a:ea typeface="楷体" panose="02010609060101010101" pitchFamily="49" charset="-122"/>
                <a:cs typeface="Times New Roman" panose="02020603050405020304" pitchFamily="18" charset="0"/>
              </a:rPr>
              <a:t>为什么</a:t>
            </a:r>
            <a:r>
              <a:rPr lang="zh-CN" altLang="zh-CN" b="1" dirty="0">
                <a:latin typeface="楷体" panose="02010609060101010101" pitchFamily="49" charset="-122"/>
                <a:ea typeface="楷体" panose="02010609060101010101" pitchFamily="49" charset="-122"/>
                <a:cs typeface="Times New Roman" panose="02020603050405020304" pitchFamily="18" charset="0"/>
              </a:rPr>
              <a:t>使用双缩脲试剂时要将硫酸铜与</a:t>
            </a:r>
            <a:r>
              <a:rPr lang="en-US" altLang="zh-CN" b="1" dirty="0" err="1">
                <a:latin typeface="楷体" panose="02010609060101010101" pitchFamily="49" charset="-122"/>
                <a:ea typeface="楷体" panose="02010609060101010101" pitchFamily="49" charset="-122"/>
                <a:cs typeface="Times New Roman" panose="02020603050405020304" pitchFamily="18" charset="0"/>
              </a:rPr>
              <a:t>NaOH</a:t>
            </a:r>
            <a:r>
              <a:rPr lang="zh-CN" altLang="zh-CN" b="1" dirty="0">
                <a:latin typeface="楷体" panose="02010609060101010101" pitchFamily="49" charset="-122"/>
                <a:ea typeface="楷体" panose="02010609060101010101" pitchFamily="49" charset="-122"/>
                <a:cs typeface="Times New Roman" panose="02020603050405020304" pitchFamily="18" charset="0"/>
              </a:rPr>
              <a:t>溶液分开</a:t>
            </a:r>
            <a:r>
              <a:rPr lang="zh-CN" altLang="zh-CN" b="1" dirty="0" smtClean="0">
                <a:latin typeface="楷体" panose="02010609060101010101" pitchFamily="49" charset="-122"/>
                <a:ea typeface="楷体" panose="02010609060101010101" pitchFamily="49" charset="-122"/>
                <a:cs typeface="Times New Roman" panose="02020603050405020304" pitchFamily="18" charset="0"/>
              </a:rPr>
              <a:t>使用</a:t>
            </a:r>
            <a:r>
              <a:rPr lang="zh-CN" altLang="en-US" b="1" dirty="0" smtClean="0">
                <a:latin typeface="楷体" panose="02010609060101010101" pitchFamily="49" charset="-122"/>
                <a:ea typeface="楷体" panose="02010609060101010101" pitchFamily="49" charset="-122"/>
                <a:cs typeface="Times New Roman" panose="02020603050405020304" pitchFamily="18" charset="0"/>
              </a:rPr>
              <a:t>？</a:t>
            </a:r>
            <a:endParaRPr lang="zh-CN" altLang="en-US" b="1"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81226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82422" y="978215"/>
            <a:ext cx="6014675" cy="1529671"/>
          </a:xfrm>
        </p:spPr>
        <p:txBody>
          <a:bodyPr>
            <a:noAutofit/>
          </a:bodyPr>
          <a:lstStyle/>
          <a:p>
            <a:r>
              <a:rPr lang="zh-CN" altLang="en-US" sz="3600" dirty="0" smtClean="0"/>
              <a:t>血红蛋白</a:t>
            </a:r>
            <a:r>
              <a:rPr lang="en-US" altLang="zh-CN" sz="3600" dirty="0" smtClean="0"/>
              <a:t>——</a:t>
            </a:r>
            <a:r>
              <a:rPr lang="zh-CN" altLang="en-US" sz="3600" dirty="0" smtClean="0"/>
              <a:t>红细胞内蛋白</a:t>
            </a:r>
            <a:endParaRPr lang="zh-CN" altLang="en-US" sz="3600" dirty="0"/>
          </a:p>
        </p:txBody>
      </p:sp>
      <p:sp>
        <p:nvSpPr>
          <p:cNvPr id="3" name="标题 1"/>
          <p:cNvSpPr txBox="1">
            <a:spLocks/>
          </p:cNvSpPr>
          <p:nvPr/>
        </p:nvSpPr>
        <p:spPr>
          <a:xfrm>
            <a:off x="1545689" y="2620841"/>
            <a:ext cx="6382697" cy="795382"/>
          </a:xfrm>
          <a:prstGeom prst="rect">
            <a:avLst/>
          </a:prstGeom>
        </p:spPr>
        <p:txBody>
          <a:bodyPr vert="horz" wrap="square" lIns="90170" tIns="46990" rIns="90170" bIns="46990" rtlCol="0" anchor="ctr" anchorCtr="0">
            <a:noAutofit/>
          </a:bodyPr>
          <a:lstStyle>
            <a:lvl1pPr marL="0" marR="0" algn="l" defTabSz="914400" rtl="0" eaLnBrk="1" fontAlgn="auto" latinLnBrk="0" hangingPunct="1">
              <a:lnSpc>
                <a:spcPct val="100000"/>
              </a:lnSpc>
              <a:spcBef>
                <a:spcPct val="0"/>
              </a:spcBef>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r>
              <a:rPr lang="zh-CN" altLang="en-US" sz="2400" dirty="0" smtClean="0">
                <a:latin typeface="楷体" panose="02010609060101010101" pitchFamily="49" charset="-122"/>
                <a:ea typeface="楷体" panose="02010609060101010101" pitchFamily="49" charset="-122"/>
              </a:rPr>
              <a:t>血红蛋白的结构和功能之间有怎样的关系？</a:t>
            </a:r>
            <a:endParaRPr lang="zh-CN" altLang="en-US" sz="24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8014892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2412" y="490122"/>
            <a:ext cx="2844382" cy="331514"/>
          </a:xfrm>
        </p:spPr>
        <p:txBody>
          <a:bodyPr>
            <a:noAutofit/>
          </a:bodyPr>
          <a:lstStyle/>
          <a:p>
            <a:r>
              <a:rPr lang="zh-CN" altLang="en-US" sz="2000" dirty="0" smtClean="0"/>
              <a:t>血红蛋白及相关基因</a:t>
            </a:r>
            <a:endParaRPr lang="zh-CN" altLang="en-US" sz="2000" dirty="0"/>
          </a:p>
        </p:txBody>
      </p:sp>
      <p:sp>
        <p:nvSpPr>
          <p:cNvPr id="3" name="内容占位符 2"/>
          <p:cNvSpPr>
            <a:spLocks noGrp="1"/>
          </p:cNvSpPr>
          <p:nvPr>
            <p:ph idx="1"/>
          </p:nvPr>
        </p:nvSpPr>
        <p:spPr>
          <a:xfrm>
            <a:off x="2891847" y="1612051"/>
            <a:ext cx="6055742" cy="1577088"/>
          </a:xfrm>
        </p:spPr>
        <p:txBody>
          <a:bodyPr>
            <a:noAutofit/>
          </a:bodyPr>
          <a:lstStyle/>
          <a:p>
            <a:r>
              <a:rPr lang="zh-CN" altLang="en-US" sz="1800" dirty="0" smtClean="0"/>
              <a:t>珠蛋白：</a:t>
            </a:r>
            <a:r>
              <a:rPr lang="en-US" altLang="zh-CN" sz="1800" dirty="0" smtClean="0"/>
              <a:t>2</a:t>
            </a:r>
            <a:r>
              <a:rPr lang="zh-CN" altLang="en-US" sz="1800" dirty="0"/>
              <a:t>条</a:t>
            </a:r>
            <a:r>
              <a:rPr lang="en-US" altLang="zh-CN" sz="1800" dirty="0" smtClean="0"/>
              <a:t>ɑ</a:t>
            </a:r>
            <a:r>
              <a:rPr lang="zh-CN" altLang="en-US" sz="1800" dirty="0" smtClean="0"/>
              <a:t>链，</a:t>
            </a:r>
            <a:r>
              <a:rPr lang="en-US" altLang="zh-CN" sz="1800" dirty="0" smtClean="0"/>
              <a:t>2</a:t>
            </a:r>
            <a:r>
              <a:rPr lang="zh-CN" altLang="en-US" sz="1800" dirty="0" smtClean="0"/>
              <a:t>条</a:t>
            </a:r>
            <a:r>
              <a:rPr lang="el-GR" altLang="zh-CN" sz="1800" dirty="0" smtClean="0"/>
              <a:t>β</a:t>
            </a:r>
            <a:r>
              <a:rPr lang="zh-CN" altLang="en-US" sz="1800" dirty="0" smtClean="0"/>
              <a:t>链。</a:t>
            </a:r>
            <a:endParaRPr lang="en-US" altLang="zh-CN" sz="1800" dirty="0" smtClean="0"/>
          </a:p>
          <a:p>
            <a:r>
              <a:rPr lang="en-US" altLang="zh-CN" sz="1800" dirty="0"/>
              <a:t>ɑ</a:t>
            </a:r>
            <a:r>
              <a:rPr lang="zh-CN" altLang="en-US" sz="1800" dirty="0" smtClean="0"/>
              <a:t>链有</a:t>
            </a:r>
            <a:r>
              <a:rPr lang="en-US" altLang="zh-CN" sz="1800" dirty="0" smtClean="0"/>
              <a:t>141</a:t>
            </a:r>
            <a:r>
              <a:rPr lang="zh-CN" altLang="en-US" sz="1800" dirty="0" smtClean="0"/>
              <a:t>个氨基酸</a:t>
            </a:r>
            <a:r>
              <a:rPr lang="en-US" altLang="zh-CN" sz="1800" dirty="0" smtClean="0"/>
              <a:t>——</a:t>
            </a:r>
            <a:r>
              <a:rPr lang="zh-CN" altLang="en-US" sz="1800" dirty="0" smtClean="0"/>
              <a:t>对应基因位于</a:t>
            </a:r>
            <a:r>
              <a:rPr lang="en-US" altLang="zh-CN" sz="1800" dirty="0" smtClean="0"/>
              <a:t>16</a:t>
            </a:r>
            <a:r>
              <a:rPr lang="zh-CN" altLang="en-US" sz="1800" dirty="0" smtClean="0"/>
              <a:t>号染色体上</a:t>
            </a:r>
            <a:endParaRPr lang="en-US" altLang="zh-CN" sz="1800" dirty="0" smtClean="0"/>
          </a:p>
          <a:p>
            <a:r>
              <a:rPr lang="el-GR" altLang="zh-CN" sz="1800" dirty="0"/>
              <a:t>β</a:t>
            </a:r>
            <a:r>
              <a:rPr lang="zh-CN" altLang="en-US" sz="1800" dirty="0" smtClean="0"/>
              <a:t>链有</a:t>
            </a:r>
            <a:r>
              <a:rPr lang="en-US" altLang="zh-CN" sz="1800" dirty="0" smtClean="0"/>
              <a:t>146</a:t>
            </a:r>
            <a:r>
              <a:rPr lang="zh-CN" altLang="en-US" sz="1800" dirty="0" smtClean="0"/>
              <a:t>个氨基酸</a:t>
            </a:r>
            <a:r>
              <a:rPr lang="en-US" altLang="zh-CN" sz="1800" dirty="0" smtClean="0"/>
              <a:t>——</a:t>
            </a:r>
            <a:r>
              <a:rPr lang="zh-CN" altLang="en-US" sz="1800" dirty="0" smtClean="0"/>
              <a:t>对应基因位于</a:t>
            </a:r>
            <a:r>
              <a:rPr lang="en-US" altLang="zh-CN" sz="1800" dirty="0" smtClean="0"/>
              <a:t>11</a:t>
            </a:r>
            <a:r>
              <a:rPr lang="zh-CN" altLang="en-US" sz="1800" dirty="0" smtClean="0"/>
              <a:t>号染色体上</a:t>
            </a:r>
            <a:endParaRPr lang="zh-CN" altLang="en-US" sz="1800" dirty="0"/>
          </a:p>
        </p:txBody>
      </p:sp>
      <p:pic>
        <p:nvPicPr>
          <p:cNvPr id="4" name="图片 3"/>
          <p:cNvPicPr>
            <a:picLocks noChangeAspect="1"/>
          </p:cNvPicPr>
          <p:nvPr/>
        </p:nvPicPr>
        <p:blipFill>
          <a:blip r:embed="rId2"/>
          <a:stretch>
            <a:fillRect/>
          </a:stretch>
        </p:blipFill>
        <p:spPr>
          <a:xfrm>
            <a:off x="502412" y="1517227"/>
            <a:ext cx="2025130" cy="1532275"/>
          </a:xfrm>
          <a:prstGeom prst="rect">
            <a:avLst/>
          </a:prstGeom>
        </p:spPr>
      </p:pic>
      <p:sp>
        <p:nvSpPr>
          <p:cNvPr id="5" name="文本框 4"/>
          <p:cNvSpPr txBox="1"/>
          <p:nvPr/>
        </p:nvSpPr>
        <p:spPr>
          <a:xfrm>
            <a:off x="350546" y="3294188"/>
            <a:ext cx="2328862" cy="369332"/>
          </a:xfrm>
          <a:prstGeom prst="rect">
            <a:avLst/>
          </a:prstGeom>
          <a:noFill/>
        </p:spPr>
        <p:txBody>
          <a:bodyPr wrap="square" rtlCol="0">
            <a:spAutoFit/>
          </a:bodyPr>
          <a:lstStyle/>
          <a:p>
            <a:r>
              <a:rPr lang="zh-CN" altLang="en-US" dirty="0" smtClean="0"/>
              <a:t>血红蛋白的空间结构</a:t>
            </a:r>
            <a:endParaRPr lang="zh-CN" altLang="en-US" dirty="0"/>
          </a:p>
        </p:txBody>
      </p:sp>
    </p:spTree>
    <p:extLst>
      <p:ext uri="{BB962C8B-B14F-4D97-AF65-F5344CB8AC3E}">
        <p14:creationId xmlns:p14="http://schemas.microsoft.com/office/powerpoint/2010/main" val="38105709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332147" y="302354"/>
            <a:ext cx="2144723" cy="331514"/>
          </a:xfrm>
        </p:spPr>
        <p:txBody>
          <a:bodyPr>
            <a:noAutofit/>
          </a:bodyPr>
          <a:lstStyle/>
          <a:p>
            <a:r>
              <a:rPr lang="zh-CN" altLang="en-US" sz="2000" dirty="0" smtClean="0"/>
              <a:t>血红蛋白的结构</a:t>
            </a:r>
            <a:endParaRPr lang="zh-CN" altLang="en-US" sz="2000" dirty="0"/>
          </a:p>
        </p:txBody>
      </p:sp>
      <p:pic>
        <p:nvPicPr>
          <p:cNvPr id="6" name="图片 5"/>
          <p:cNvPicPr>
            <a:picLocks noChangeAspect="1"/>
          </p:cNvPicPr>
          <p:nvPr/>
        </p:nvPicPr>
        <p:blipFill>
          <a:blip r:embed="rId3"/>
          <a:stretch>
            <a:fillRect/>
          </a:stretch>
        </p:blipFill>
        <p:spPr>
          <a:xfrm rot="16200000">
            <a:off x="2232993" y="-782232"/>
            <a:ext cx="4011188" cy="6980140"/>
          </a:xfrm>
          <a:prstGeom prst="rect">
            <a:avLst/>
          </a:prstGeom>
        </p:spPr>
      </p:pic>
      <p:sp>
        <p:nvSpPr>
          <p:cNvPr id="4" name="标题 1"/>
          <p:cNvSpPr txBox="1">
            <a:spLocks/>
          </p:cNvSpPr>
          <p:nvPr/>
        </p:nvSpPr>
        <p:spPr>
          <a:xfrm>
            <a:off x="2821293" y="1272707"/>
            <a:ext cx="5985790" cy="331514"/>
          </a:xfrm>
          <a:prstGeom prst="rect">
            <a:avLst/>
          </a:prstGeom>
        </p:spPr>
        <p:txBody>
          <a:bodyPr vert="horz" wrap="square" lIns="90170" tIns="46990" rIns="90170" bIns="46990" rtlCol="0" anchor="ctr" anchorCtr="0">
            <a:noAutofit/>
          </a:bodyPr>
          <a:lstStyle>
            <a:lvl1pPr marL="0" marR="0" algn="l" defTabSz="914400" rtl="0" eaLnBrk="1" fontAlgn="auto" latinLnBrk="0" hangingPunct="1">
              <a:lnSpc>
                <a:spcPct val="100000"/>
              </a:lnSpc>
              <a:spcBef>
                <a:spcPct val="0"/>
              </a:spcBef>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r>
              <a:rPr lang="zh-CN" altLang="en-US" sz="2000" dirty="0" smtClean="0">
                <a:latin typeface="楷体" panose="02010609060101010101" pitchFamily="49" charset="-122"/>
                <a:ea typeface="楷体" panose="02010609060101010101" pitchFamily="49" charset="-122"/>
              </a:rPr>
              <a:t>蛋白质的一级结构与高级结构有怎样的联系？</a:t>
            </a:r>
            <a:endParaRPr lang="zh-CN" altLang="en-US" sz="2000" dirty="0">
              <a:latin typeface="楷体" panose="02010609060101010101" pitchFamily="49" charset="-122"/>
              <a:ea typeface="楷体" panose="02010609060101010101" pitchFamily="49" charset="-122"/>
            </a:endParaRPr>
          </a:p>
        </p:txBody>
      </p:sp>
      <p:pic>
        <p:nvPicPr>
          <p:cNvPr id="5" name="图片 4"/>
          <p:cNvPicPr>
            <a:picLocks noChangeAspect="1"/>
          </p:cNvPicPr>
          <p:nvPr/>
        </p:nvPicPr>
        <p:blipFill>
          <a:blip r:embed="rId4"/>
          <a:stretch>
            <a:fillRect/>
          </a:stretch>
        </p:blipFill>
        <p:spPr>
          <a:xfrm>
            <a:off x="848702" y="1393115"/>
            <a:ext cx="1593286" cy="2975075"/>
          </a:xfrm>
          <a:prstGeom prst="rect">
            <a:avLst/>
          </a:prstGeom>
        </p:spPr>
      </p:pic>
    </p:spTree>
    <p:extLst>
      <p:ext uri="{BB962C8B-B14F-4D97-AF65-F5344CB8AC3E}">
        <p14:creationId xmlns:p14="http://schemas.microsoft.com/office/powerpoint/2010/main" val="337311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蛋白质四级结构的稳定性"/>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l="5215" t="2745" r="4352" b="17603"/>
          <a:stretch>
            <a:fillRect/>
          </a:stretch>
        </p:blipFill>
        <p:spPr bwMode="auto">
          <a:xfrm>
            <a:off x="2682503" y="331094"/>
            <a:ext cx="3532362" cy="29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791029" y="3641417"/>
            <a:ext cx="742519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a:spcBef>
                <a:spcPct val="50000"/>
              </a:spcBef>
            </a:pPr>
            <a:r>
              <a:rPr lang="zh-CN" altLang="en-US" sz="2400" dirty="0">
                <a:solidFill>
                  <a:srgbClr val="000000"/>
                </a:solidFill>
                <a:latin typeface="楷体" panose="02010609060101010101" pitchFamily="49" charset="-122"/>
                <a:ea typeface="楷体" panose="02010609060101010101" pitchFamily="49" charset="-122"/>
              </a:rPr>
              <a:t>氢键、疏水效应、离子作用力</a:t>
            </a:r>
            <a:r>
              <a:rPr lang="zh-CN" altLang="en-US" sz="2400" dirty="0" smtClean="0">
                <a:solidFill>
                  <a:srgbClr val="000000"/>
                </a:solidFill>
                <a:latin typeface="楷体" panose="02010609060101010101" pitchFamily="49" charset="-122"/>
                <a:ea typeface="楷体" panose="02010609060101010101" pitchFamily="49" charset="-122"/>
              </a:rPr>
              <a:t>、范德华力</a:t>
            </a:r>
            <a:r>
              <a:rPr lang="zh-CN" altLang="en-US" sz="2400" dirty="0">
                <a:solidFill>
                  <a:srgbClr val="000000"/>
                </a:solidFill>
                <a:latin typeface="楷体" panose="02010609060101010101" pitchFamily="49" charset="-122"/>
                <a:ea typeface="楷体" panose="02010609060101010101" pitchFamily="49" charset="-122"/>
              </a:rPr>
              <a:t>、</a:t>
            </a:r>
            <a:r>
              <a:rPr lang="zh-CN" altLang="en-US" sz="2400" dirty="0" smtClean="0">
                <a:solidFill>
                  <a:srgbClr val="000000"/>
                </a:solidFill>
                <a:latin typeface="楷体" panose="02010609060101010101" pitchFamily="49" charset="-122"/>
                <a:ea typeface="楷体" panose="02010609060101010101" pitchFamily="49" charset="-122"/>
              </a:rPr>
              <a:t>二硫键</a:t>
            </a:r>
            <a:r>
              <a:rPr lang="zh-CN" altLang="en-US" sz="2400" dirty="0">
                <a:latin typeface="楷体" panose="02010609060101010101" pitchFamily="49" charset="-122"/>
                <a:ea typeface="楷体" panose="02010609060101010101" pitchFamily="49" charset="-122"/>
              </a:rPr>
              <a:t>等</a:t>
            </a:r>
            <a:endParaRPr lang="en-US" altLang="zh-CN" sz="2400" dirty="0" smtClean="0">
              <a:solidFill>
                <a:srgbClr val="000000"/>
              </a:solidFill>
              <a:latin typeface="楷体" panose="02010609060101010101" pitchFamily="49" charset="-122"/>
              <a:ea typeface="楷体" panose="02010609060101010101" pitchFamily="49" charset="-122"/>
            </a:endParaRPr>
          </a:p>
          <a:p>
            <a:pPr algn="ctr" eaLnBrk="0">
              <a:spcBef>
                <a:spcPct val="50000"/>
              </a:spcBef>
            </a:pPr>
            <a:r>
              <a:rPr lang="zh-CN" altLang="en-US" sz="2400" dirty="0" smtClean="0">
                <a:solidFill>
                  <a:srgbClr val="000000"/>
                </a:solidFill>
                <a:latin typeface="楷体" panose="02010609060101010101" pitchFamily="49" charset="-122"/>
                <a:ea typeface="楷体" panose="02010609060101010101" pitchFamily="49" charset="-122"/>
              </a:rPr>
              <a:t>决定</a:t>
            </a:r>
            <a:r>
              <a:rPr lang="zh-CN" altLang="en-US" sz="2400" dirty="0">
                <a:solidFill>
                  <a:srgbClr val="000000"/>
                </a:solidFill>
                <a:latin typeface="楷体" panose="02010609060101010101" pitchFamily="49" charset="-122"/>
                <a:ea typeface="楷体" panose="02010609060101010101" pitchFamily="49" charset="-122"/>
              </a:rPr>
              <a:t>蛋白质的</a:t>
            </a:r>
            <a:r>
              <a:rPr lang="zh-CN" altLang="en-US" sz="2400" dirty="0" smtClean="0">
                <a:latin typeface="楷体" panose="02010609060101010101" pitchFamily="49" charset="-122"/>
                <a:ea typeface="楷体" panose="02010609060101010101" pitchFamily="49" charset="-122"/>
              </a:rPr>
              <a:t>空间结构</a:t>
            </a:r>
            <a:endParaRPr lang="zh-CN" altLang="el-GR" sz="2400" dirty="0">
              <a:solidFill>
                <a:srgbClr val="000000"/>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41456190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64958" y="295334"/>
            <a:ext cx="3288270" cy="331514"/>
          </a:xfrm>
        </p:spPr>
        <p:txBody>
          <a:bodyPr>
            <a:normAutofit fontScale="90000"/>
          </a:bodyPr>
          <a:lstStyle/>
          <a:p>
            <a:r>
              <a:rPr lang="zh-CN" altLang="en-US" dirty="0" smtClean="0"/>
              <a:t>血红蛋白与氧气之间的关系</a:t>
            </a:r>
            <a:endParaRPr lang="zh-CN" altLang="en-US" dirty="0"/>
          </a:p>
        </p:txBody>
      </p:sp>
      <p:pic>
        <p:nvPicPr>
          <p:cNvPr id="2050" name="Picture 2" descr="https://timgsa.baidu.com/timg?image&amp;quality=80&amp;size=b9999_10000&amp;sec=1595253638855&amp;di=1319359b7cc98e2380d9a15118858a31&amp;imgtype=0&amp;src=http%3A%2F%2Fzxxszhjx.pep.com.cn%2Fqkml%2F201802%2F201802swzt%2F201803%2FW0201803205633507899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815" y="1265554"/>
            <a:ext cx="7026557" cy="2931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3064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timgsa.baidu.com/timg?image&amp;quality=80&amp;size=b9999_10000&amp;sec=1595420975063&amp;di=2d3eea8bd5d5f38b68309affec8dd3a8&amp;imgtype=0&amp;src=http%3A%2F%2Fpic.files.mozhan.com%2Fueditor%2Fimage%2F20170217%2F148733953612652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750"/>
          <a:stretch/>
        </p:blipFill>
        <p:spPr bwMode="auto">
          <a:xfrm>
            <a:off x="1166660" y="1131919"/>
            <a:ext cx="3352278" cy="2708964"/>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3"/>
          <a:stretch>
            <a:fillRect/>
          </a:stretch>
        </p:blipFill>
        <p:spPr>
          <a:xfrm rot="808863">
            <a:off x="4751709" y="393661"/>
            <a:ext cx="1724088" cy="1309954"/>
          </a:xfrm>
          <a:prstGeom prst="rect">
            <a:avLst/>
          </a:prstGeom>
        </p:spPr>
      </p:pic>
      <p:sp>
        <p:nvSpPr>
          <p:cNvPr id="7" name="弧形 6"/>
          <p:cNvSpPr/>
          <p:nvPr/>
        </p:nvSpPr>
        <p:spPr>
          <a:xfrm rot="19589746">
            <a:off x="564167" y="1519635"/>
            <a:ext cx="4909292" cy="2270601"/>
          </a:xfrm>
          <a:prstGeom prst="arc">
            <a:avLst>
              <a:gd name="adj1" fmla="val 16200000"/>
              <a:gd name="adj2" fmla="val 21368785"/>
            </a:avLst>
          </a:prstGeom>
          <a:ln>
            <a:tailEnd type="triangle" w="lg" len="lg"/>
          </a:ln>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a:p>
        </p:txBody>
      </p:sp>
      <p:cxnSp>
        <p:nvCxnSpPr>
          <p:cNvPr id="9" name="直接连接符 8"/>
          <p:cNvCxnSpPr/>
          <p:nvPr/>
        </p:nvCxnSpPr>
        <p:spPr>
          <a:xfrm>
            <a:off x="2700809" y="3270040"/>
            <a:ext cx="2307220" cy="102007"/>
          </a:xfrm>
          <a:prstGeom prst="line">
            <a:avLst/>
          </a:prstGeom>
        </p:spPr>
        <p:style>
          <a:lnRef idx="3">
            <a:schemeClr val="dk1"/>
          </a:lnRef>
          <a:fillRef idx="0">
            <a:schemeClr val="dk1"/>
          </a:fillRef>
          <a:effectRef idx="2">
            <a:schemeClr val="dk1"/>
          </a:effectRef>
          <a:fontRef idx="minor">
            <a:schemeClr val="tx1"/>
          </a:fontRef>
        </p:style>
      </p:cxnSp>
      <p:cxnSp>
        <p:nvCxnSpPr>
          <p:cNvPr id="11" name="直接连接符 10"/>
          <p:cNvCxnSpPr/>
          <p:nvPr/>
        </p:nvCxnSpPr>
        <p:spPr>
          <a:xfrm>
            <a:off x="3028239" y="3049410"/>
            <a:ext cx="1967845" cy="313955"/>
          </a:xfrm>
          <a:prstGeom prst="line">
            <a:avLst/>
          </a:prstGeom>
        </p:spPr>
        <p:style>
          <a:lnRef idx="3">
            <a:schemeClr val="dk1"/>
          </a:lnRef>
          <a:fillRef idx="0">
            <a:schemeClr val="dk1"/>
          </a:fillRef>
          <a:effectRef idx="2">
            <a:schemeClr val="dk1"/>
          </a:effectRef>
          <a:fontRef idx="minor">
            <a:schemeClr val="tx1"/>
          </a:fontRef>
        </p:style>
      </p:cxnSp>
      <p:cxnSp>
        <p:nvCxnSpPr>
          <p:cNvPr id="13" name="直接连接符 12"/>
          <p:cNvCxnSpPr/>
          <p:nvPr/>
        </p:nvCxnSpPr>
        <p:spPr>
          <a:xfrm>
            <a:off x="3954175" y="2208754"/>
            <a:ext cx="1022496" cy="1158940"/>
          </a:xfrm>
          <a:prstGeom prst="line">
            <a:avLst/>
          </a:prstGeom>
        </p:spPr>
        <p:style>
          <a:lnRef idx="3">
            <a:schemeClr val="dk1"/>
          </a:lnRef>
          <a:fillRef idx="0">
            <a:schemeClr val="dk1"/>
          </a:fillRef>
          <a:effectRef idx="2">
            <a:schemeClr val="dk1"/>
          </a:effectRef>
          <a:fontRef idx="minor">
            <a:schemeClr val="tx1"/>
          </a:fontRef>
        </p:style>
      </p:cxnSp>
      <p:cxnSp>
        <p:nvCxnSpPr>
          <p:cNvPr id="15" name="直接连接符 14"/>
          <p:cNvCxnSpPr/>
          <p:nvPr/>
        </p:nvCxnSpPr>
        <p:spPr>
          <a:xfrm>
            <a:off x="2660532" y="2017634"/>
            <a:ext cx="2404025" cy="1400056"/>
          </a:xfrm>
          <a:prstGeom prst="line">
            <a:avLst/>
          </a:prstGeom>
        </p:spPr>
        <p:style>
          <a:lnRef idx="3">
            <a:schemeClr val="dk1"/>
          </a:lnRef>
          <a:fillRef idx="0">
            <a:schemeClr val="dk1"/>
          </a:fillRef>
          <a:effectRef idx="2">
            <a:schemeClr val="dk1"/>
          </a:effectRef>
          <a:fontRef idx="minor">
            <a:schemeClr val="tx1"/>
          </a:fontRef>
        </p:style>
      </p:cxnSp>
      <p:pic>
        <p:nvPicPr>
          <p:cNvPr id="22" name="图片 21"/>
          <p:cNvPicPr>
            <a:picLocks noChangeAspect="1"/>
          </p:cNvPicPr>
          <p:nvPr/>
        </p:nvPicPr>
        <p:blipFill>
          <a:blip r:embed="rId4">
            <a:extLst>
              <a:ext uri="{BEBA8EAE-BF5A-486C-A8C5-ECC9F3942E4B}">
                <a14:imgProps xmlns:a14="http://schemas.microsoft.com/office/drawing/2010/main">
                  <a14:imgLayer r:embed="rId5">
                    <a14:imgEffect>
                      <a14:brightnessContrast bright="10000" contrast="30000"/>
                    </a14:imgEffect>
                  </a14:imgLayer>
                </a14:imgProps>
              </a:ext>
            </a:extLst>
          </a:blip>
          <a:stretch>
            <a:fillRect/>
          </a:stretch>
        </p:blipFill>
        <p:spPr>
          <a:xfrm>
            <a:off x="4963754" y="3389508"/>
            <a:ext cx="667565" cy="619539"/>
          </a:xfrm>
          <a:prstGeom prst="rect">
            <a:avLst/>
          </a:prstGeom>
        </p:spPr>
      </p:pic>
      <p:pic>
        <p:nvPicPr>
          <p:cNvPr id="2052" name="Picture 4" descr="https://ss2.bdstatic.com/70cFvnSh_Q1YnxGkpoWK1HF6hhy/it/u=2632000032,2558589702&amp;fm=26&amp;gp=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862234">
            <a:off x="5480406" y="2692340"/>
            <a:ext cx="1043439" cy="884836"/>
          </a:xfrm>
          <a:prstGeom prst="rect">
            <a:avLst/>
          </a:prstGeom>
          <a:noFill/>
          <a:extLst>
            <a:ext uri="{909E8E84-426E-40DD-AFC4-6F175D3DCCD1}">
              <a14:hiddenFill xmlns:a14="http://schemas.microsoft.com/office/drawing/2010/main">
                <a:solidFill>
                  <a:srgbClr val="FFFFFF"/>
                </a:solidFill>
              </a14:hiddenFill>
            </a:ext>
          </a:extLst>
        </p:spPr>
      </p:pic>
      <p:pic>
        <p:nvPicPr>
          <p:cNvPr id="23" name="图片 22"/>
          <p:cNvPicPr>
            <a:picLocks noChangeAspect="1"/>
          </p:cNvPicPr>
          <p:nvPr/>
        </p:nvPicPr>
        <p:blipFill>
          <a:blip r:embed="rId7"/>
          <a:stretch>
            <a:fillRect/>
          </a:stretch>
        </p:blipFill>
        <p:spPr>
          <a:xfrm>
            <a:off x="5625206" y="3699277"/>
            <a:ext cx="901857" cy="790890"/>
          </a:xfrm>
          <a:prstGeom prst="rect">
            <a:avLst/>
          </a:prstGeom>
        </p:spPr>
      </p:pic>
      <p:pic>
        <p:nvPicPr>
          <p:cNvPr id="24" name="图片 23"/>
          <p:cNvPicPr>
            <a:picLocks noChangeAspect="1"/>
          </p:cNvPicPr>
          <p:nvPr/>
        </p:nvPicPr>
        <p:blipFill>
          <a:blip r:embed="rId8"/>
          <a:stretch>
            <a:fillRect/>
          </a:stretch>
        </p:blipFill>
        <p:spPr>
          <a:xfrm rot="4720929">
            <a:off x="6801957" y="3014671"/>
            <a:ext cx="735025" cy="1004759"/>
          </a:xfrm>
          <a:prstGeom prst="rect">
            <a:avLst/>
          </a:prstGeom>
        </p:spPr>
      </p:pic>
      <p:pic>
        <p:nvPicPr>
          <p:cNvPr id="25" name="图片 24"/>
          <p:cNvPicPr>
            <a:picLocks noChangeAspect="1"/>
          </p:cNvPicPr>
          <p:nvPr/>
        </p:nvPicPr>
        <p:blipFill>
          <a:blip r:embed="rId9"/>
          <a:stretch>
            <a:fillRect/>
          </a:stretch>
        </p:blipFill>
        <p:spPr>
          <a:xfrm rot="790697">
            <a:off x="6650950" y="2305406"/>
            <a:ext cx="576035" cy="931820"/>
          </a:xfrm>
          <a:prstGeom prst="rect">
            <a:avLst/>
          </a:prstGeom>
        </p:spPr>
      </p:pic>
      <p:sp>
        <p:nvSpPr>
          <p:cNvPr id="28" name="弧形 27"/>
          <p:cNvSpPr/>
          <p:nvPr/>
        </p:nvSpPr>
        <p:spPr>
          <a:xfrm rot="3332132">
            <a:off x="4239534" y="953589"/>
            <a:ext cx="2653751" cy="1349725"/>
          </a:xfrm>
          <a:prstGeom prst="arc">
            <a:avLst>
              <a:gd name="adj1" fmla="val 16200000"/>
              <a:gd name="adj2" fmla="val 21368785"/>
            </a:avLst>
          </a:prstGeom>
          <a:ln>
            <a:tailEnd type="triangle" w="lg" len="lg"/>
          </a:ln>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10137521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04192" y="292015"/>
            <a:ext cx="3889284" cy="331514"/>
          </a:xfrm>
        </p:spPr>
        <p:txBody>
          <a:bodyPr>
            <a:normAutofit fontScale="90000"/>
          </a:bodyPr>
          <a:lstStyle/>
          <a:p>
            <a:r>
              <a:rPr lang="zh-CN" altLang="en-US" dirty="0" smtClean="0"/>
              <a:t>镰刀型细胞贫血症与蛋白质的关系</a:t>
            </a:r>
            <a:endParaRPr lang="zh-CN" altLang="en-US" dirty="0"/>
          </a:p>
        </p:txBody>
      </p:sp>
      <p:pic>
        <p:nvPicPr>
          <p:cNvPr id="6" name="图片 5"/>
          <p:cNvPicPr>
            <a:picLocks noChangeAspect="1"/>
          </p:cNvPicPr>
          <p:nvPr/>
        </p:nvPicPr>
        <p:blipFill>
          <a:blip r:embed="rId3"/>
          <a:stretch>
            <a:fillRect/>
          </a:stretch>
        </p:blipFill>
        <p:spPr>
          <a:xfrm>
            <a:off x="1403581" y="1623084"/>
            <a:ext cx="3420667" cy="3259717"/>
          </a:xfrm>
          <a:prstGeom prst="rect">
            <a:avLst/>
          </a:prstGeom>
        </p:spPr>
      </p:pic>
      <p:pic>
        <p:nvPicPr>
          <p:cNvPr id="7" name="图片 6"/>
          <p:cNvPicPr>
            <a:picLocks noChangeAspect="1"/>
          </p:cNvPicPr>
          <p:nvPr/>
        </p:nvPicPr>
        <p:blipFill>
          <a:blip r:embed="rId4"/>
          <a:stretch>
            <a:fillRect/>
          </a:stretch>
        </p:blipFill>
        <p:spPr>
          <a:xfrm>
            <a:off x="818252" y="1060406"/>
            <a:ext cx="4388077" cy="657858"/>
          </a:xfrm>
          <a:prstGeom prst="rect">
            <a:avLst/>
          </a:prstGeom>
        </p:spPr>
      </p:pic>
      <p:pic>
        <p:nvPicPr>
          <p:cNvPr id="9" name="图片 8"/>
          <p:cNvPicPr>
            <a:picLocks noChangeAspect="1"/>
          </p:cNvPicPr>
          <p:nvPr/>
        </p:nvPicPr>
        <p:blipFill>
          <a:blip r:embed="rId5"/>
          <a:stretch>
            <a:fillRect/>
          </a:stretch>
        </p:blipFill>
        <p:spPr>
          <a:xfrm>
            <a:off x="5685496" y="918231"/>
            <a:ext cx="2220145" cy="1676534"/>
          </a:xfrm>
          <a:prstGeom prst="rect">
            <a:avLst/>
          </a:prstGeom>
        </p:spPr>
      </p:pic>
      <p:pic>
        <p:nvPicPr>
          <p:cNvPr id="10" name="图片 9"/>
          <p:cNvPicPr>
            <a:picLocks noChangeAspect="1"/>
          </p:cNvPicPr>
          <p:nvPr/>
        </p:nvPicPr>
        <p:blipFill>
          <a:blip r:embed="rId6"/>
          <a:stretch>
            <a:fillRect/>
          </a:stretch>
        </p:blipFill>
        <p:spPr>
          <a:xfrm>
            <a:off x="5696428" y="2889467"/>
            <a:ext cx="2210894" cy="1743060"/>
          </a:xfrm>
          <a:prstGeom prst="rect">
            <a:avLst/>
          </a:prstGeom>
        </p:spPr>
      </p:pic>
      <p:sp>
        <p:nvSpPr>
          <p:cNvPr id="11" name="矩形 10"/>
          <p:cNvSpPr/>
          <p:nvPr/>
        </p:nvSpPr>
        <p:spPr>
          <a:xfrm>
            <a:off x="2247712" y="1111869"/>
            <a:ext cx="261257" cy="1718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441058" y="1111120"/>
            <a:ext cx="287383" cy="154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046290" y="865914"/>
            <a:ext cx="646331" cy="276999"/>
          </a:xfrm>
          <a:prstGeom prst="rect">
            <a:avLst/>
          </a:prstGeom>
          <a:noFill/>
        </p:spPr>
        <p:txBody>
          <a:bodyPr wrap="none" rtlCol="0">
            <a:spAutoFit/>
          </a:bodyPr>
          <a:lstStyle/>
          <a:p>
            <a:r>
              <a:rPr lang="zh-CN" altLang="en-US" sz="1200" smtClean="0"/>
              <a:t>谷氨酸</a:t>
            </a:r>
            <a:endParaRPr lang="zh-CN" altLang="en-US" sz="1200"/>
          </a:p>
        </p:txBody>
      </p:sp>
      <p:sp>
        <p:nvSpPr>
          <p:cNvPr id="13" name="文本框 12"/>
          <p:cNvSpPr txBox="1"/>
          <p:nvPr/>
        </p:nvSpPr>
        <p:spPr>
          <a:xfrm>
            <a:off x="4261583" y="835304"/>
            <a:ext cx="646331" cy="276999"/>
          </a:xfrm>
          <a:prstGeom prst="rect">
            <a:avLst/>
          </a:prstGeom>
          <a:noFill/>
        </p:spPr>
        <p:txBody>
          <a:bodyPr wrap="none" rtlCol="0">
            <a:spAutoFit/>
          </a:bodyPr>
          <a:lstStyle/>
          <a:p>
            <a:r>
              <a:rPr lang="zh-CN" altLang="en-US" sz="1200" dirty="0" smtClean="0"/>
              <a:t>缬氨酸</a:t>
            </a:r>
            <a:endParaRPr lang="zh-CN" altLang="en-US" sz="1200" dirty="0"/>
          </a:p>
        </p:txBody>
      </p:sp>
      <p:sp>
        <p:nvSpPr>
          <p:cNvPr id="4" name="文本框 3"/>
          <p:cNvSpPr txBox="1"/>
          <p:nvPr/>
        </p:nvSpPr>
        <p:spPr>
          <a:xfrm>
            <a:off x="5760797" y="995242"/>
            <a:ext cx="954107" cy="276999"/>
          </a:xfrm>
          <a:prstGeom prst="rect">
            <a:avLst/>
          </a:prstGeom>
          <a:solidFill>
            <a:schemeClr val="bg1"/>
          </a:solidFill>
        </p:spPr>
        <p:txBody>
          <a:bodyPr wrap="none" rtlCol="0">
            <a:spAutoFit/>
          </a:bodyPr>
          <a:lstStyle/>
          <a:p>
            <a:r>
              <a:rPr lang="zh-CN" altLang="en-US" sz="1200" dirty="0" smtClean="0"/>
              <a:t>正常红细胞</a:t>
            </a:r>
            <a:endParaRPr lang="zh-CN" altLang="en-US" sz="1200" dirty="0"/>
          </a:p>
        </p:txBody>
      </p:sp>
      <p:sp>
        <p:nvSpPr>
          <p:cNvPr id="14" name="文本框 13"/>
          <p:cNvSpPr txBox="1"/>
          <p:nvPr/>
        </p:nvSpPr>
        <p:spPr>
          <a:xfrm>
            <a:off x="5773346" y="2954922"/>
            <a:ext cx="954107" cy="276999"/>
          </a:xfrm>
          <a:prstGeom prst="rect">
            <a:avLst/>
          </a:prstGeom>
          <a:solidFill>
            <a:schemeClr val="bg1"/>
          </a:solidFill>
        </p:spPr>
        <p:txBody>
          <a:bodyPr wrap="none" rtlCol="0">
            <a:spAutoFit/>
          </a:bodyPr>
          <a:lstStyle/>
          <a:p>
            <a:r>
              <a:rPr lang="zh-CN" altLang="en-US" sz="1200" dirty="0" smtClean="0"/>
              <a:t>镰型红细胞</a:t>
            </a:r>
            <a:endParaRPr lang="zh-CN" altLang="en-US" sz="1200" dirty="0"/>
          </a:p>
        </p:txBody>
      </p:sp>
    </p:spTree>
    <p:extLst>
      <p:ext uri="{BB962C8B-B14F-4D97-AF65-F5344CB8AC3E}">
        <p14:creationId xmlns:p14="http://schemas.microsoft.com/office/powerpoint/2010/main" val="38708399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1363390" y="1880166"/>
            <a:ext cx="6382697" cy="795382"/>
          </a:xfrm>
          <a:prstGeom prst="rect">
            <a:avLst/>
          </a:prstGeom>
        </p:spPr>
        <p:txBody>
          <a:bodyPr vert="horz" wrap="square" lIns="90170" tIns="46990" rIns="90170" bIns="46990" rtlCol="0" anchor="ctr" anchorCtr="0">
            <a:noAutofit/>
          </a:bodyPr>
          <a:lstStyle>
            <a:lvl1pPr marL="0" marR="0" algn="l" defTabSz="914400" rtl="0" eaLnBrk="1" fontAlgn="auto" latinLnBrk="0" hangingPunct="1">
              <a:lnSpc>
                <a:spcPct val="100000"/>
              </a:lnSpc>
              <a:spcBef>
                <a:spcPct val="0"/>
              </a:spcBef>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r>
              <a:rPr lang="zh-CN" altLang="en-US" sz="2400" dirty="0" smtClean="0">
                <a:latin typeface="楷体" panose="02010609060101010101" pitchFamily="49" charset="-122"/>
                <a:ea typeface="楷体" panose="02010609060101010101" pitchFamily="49" charset="-122"/>
              </a:rPr>
              <a:t>血红蛋白的结构和功能之间有怎样的关系？</a:t>
            </a:r>
            <a:endParaRPr lang="zh-CN" altLang="en-US" sz="24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8315701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28990" y="1120616"/>
            <a:ext cx="4232191" cy="966368"/>
          </a:xfrm>
        </p:spPr>
        <p:txBody>
          <a:bodyPr>
            <a:normAutofit/>
          </a:bodyPr>
          <a:lstStyle/>
          <a:p>
            <a:r>
              <a:rPr lang="zh-CN" altLang="en-US" sz="3200" dirty="0" smtClean="0"/>
              <a:t>胰岛素</a:t>
            </a:r>
            <a:r>
              <a:rPr lang="en-US" altLang="zh-CN" sz="3200" dirty="0" smtClean="0"/>
              <a:t>——</a:t>
            </a:r>
            <a:r>
              <a:rPr lang="zh-CN" altLang="en-US" sz="3200" dirty="0" smtClean="0"/>
              <a:t>分泌蛋白</a:t>
            </a:r>
            <a:endParaRPr lang="zh-CN" altLang="en-US" sz="3200" dirty="0"/>
          </a:p>
        </p:txBody>
      </p:sp>
      <p:sp>
        <p:nvSpPr>
          <p:cNvPr id="3" name="标题 1"/>
          <p:cNvSpPr txBox="1">
            <a:spLocks/>
          </p:cNvSpPr>
          <p:nvPr/>
        </p:nvSpPr>
        <p:spPr>
          <a:xfrm>
            <a:off x="1732924" y="2364825"/>
            <a:ext cx="5947650" cy="1112401"/>
          </a:xfrm>
          <a:prstGeom prst="rect">
            <a:avLst/>
          </a:prstGeom>
        </p:spPr>
        <p:txBody>
          <a:bodyPr vert="horz" wrap="square" lIns="90170" tIns="46990" rIns="90170" bIns="46990" rtlCol="0" anchor="ctr" anchorCtr="0">
            <a:noAutofit/>
          </a:bodyPr>
          <a:lstStyle>
            <a:lvl1pPr marL="0" marR="0" algn="l" defTabSz="914400" rtl="0" eaLnBrk="1" fontAlgn="auto" latinLnBrk="0" hangingPunct="1">
              <a:lnSpc>
                <a:spcPct val="100000"/>
              </a:lnSpc>
              <a:spcBef>
                <a:spcPct val="0"/>
              </a:spcBef>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r>
              <a:rPr lang="zh-CN" altLang="en-US" sz="2000" dirty="0" smtClean="0">
                <a:latin typeface="楷体" panose="02010609060101010101" pitchFamily="49" charset="-122"/>
                <a:ea typeface="楷体" panose="02010609060101010101" pitchFamily="49" charset="-122"/>
              </a:rPr>
              <a:t>胰岛素的形成与细胞内部结构的关系是怎样的？</a:t>
            </a:r>
            <a:endParaRPr lang="en-US" altLang="zh-CN" sz="2000" dirty="0" smtClean="0">
              <a:latin typeface="楷体" panose="02010609060101010101" pitchFamily="49" charset="-122"/>
              <a:ea typeface="楷体" panose="02010609060101010101" pitchFamily="49" charset="-122"/>
            </a:endParaRPr>
          </a:p>
          <a:p>
            <a:r>
              <a:rPr lang="zh-CN" altLang="en-US" sz="2000" dirty="0" smtClean="0">
                <a:latin typeface="楷体" panose="02010609060101010101" pitchFamily="49" charset="-122"/>
                <a:ea typeface="楷体" panose="02010609060101010101" pitchFamily="49" charset="-122"/>
              </a:rPr>
              <a:t>胰岛素的功能与其结构之间有怎样的关联？</a:t>
            </a:r>
            <a:endParaRPr lang="zh-CN" altLang="en-US" sz="20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28691809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a:off x="336858" y="696203"/>
            <a:ext cx="8393766" cy="4148722"/>
          </a:xfrm>
          <a:prstGeom prst="rect">
            <a:avLst/>
          </a:prstGeom>
        </p:spPr>
      </p:pic>
      <p:sp>
        <p:nvSpPr>
          <p:cNvPr id="2" name="标题 1"/>
          <p:cNvSpPr>
            <a:spLocks noGrp="1"/>
          </p:cNvSpPr>
          <p:nvPr>
            <p:ph type="title"/>
          </p:nvPr>
        </p:nvSpPr>
        <p:spPr>
          <a:xfrm>
            <a:off x="3425823" y="228104"/>
            <a:ext cx="2113425" cy="331514"/>
          </a:xfrm>
        </p:spPr>
        <p:txBody>
          <a:bodyPr>
            <a:noAutofit/>
          </a:bodyPr>
          <a:lstStyle/>
          <a:p>
            <a:r>
              <a:rPr lang="zh-CN" altLang="en-US" sz="2000" dirty="0" smtClean="0"/>
              <a:t>胰岛素的合成</a:t>
            </a:r>
            <a:endParaRPr lang="zh-CN" altLang="en-US" sz="2000" dirty="0"/>
          </a:p>
        </p:txBody>
      </p:sp>
      <p:sp>
        <p:nvSpPr>
          <p:cNvPr id="3" name="文本框 2"/>
          <p:cNvSpPr txBox="1"/>
          <p:nvPr/>
        </p:nvSpPr>
        <p:spPr>
          <a:xfrm>
            <a:off x="580053" y="2840929"/>
            <a:ext cx="1554739" cy="369332"/>
          </a:xfrm>
          <a:prstGeom prst="rect">
            <a:avLst/>
          </a:prstGeom>
          <a:noFill/>
        </p:spPr>
        <p:txBody>
          <a:bodyPr wrap="square" rtlCol="0">
            <a:spAutoFit/>
          </a:bodyPr>
          <a:lstStyle/>
          <a:p>
            <a:r>
              <a:rPr lang="zh-CN" altLang="en-US" dirty="0" smtClean="0"/>
              <a:t>细胞质基质</a:t>
            </a:r>
            <a:endParaRPr lang="zh-CN" altLang="en-US" dirty="0"/>
          </a:p>
        </p:txBody>
      </p:sp>
      <p:sp>
        <p:nvSpPr>
          <p:cNvPr id="5" name="文本框 4"/>
          <p:cNvSpPr txBox="1"/>
          <p:nvPr/>
        </p:nvSpPr>
        <p:spPr>
          <a:xfrm>
            <a:off x="580053" y="3824858"/>
            <a:ext cx="1189054" cy="369332"/>
          </a:xfrm>
          <a:prstGeom prst="rect">
            <a:avLst/>
          </a:prstGeom>
          <a:noFill/>
        </p:spPr>
        <p:txBody>
          <a:bodyPr wrap="square" rtlCol="0">
            <a:spAutoFit/>
          </a:bodyPr>
          <a:lstStyle/>
          <a:p>
            <a:r>
              <a:rPr lang="zh-CN" altLang="en-US" dirty="0" smtClean="0"/>
              <a:t>内质网腔</a:t>
            </a:r>
            <a:endParaRPr lang="zh-CN" altLang="en-US" dirty="0"/>
          </a:p>
        </p:txBody>
      </p:sp>
      <p:sp>
        <p:nvSpPr>
          <p:cNvPr id="6" name="文本框 5"/>
          <p:cNvSpPr txBox="1"/>
          <p:nvPr/>
        </p:nvSpPr>
        <p:spPr>
          <a:xfrm>
            <a:off x="2668489" y="3683857"/>
            <a:ext cx="1189054" cy="307777"/>
          </a:xfrm>
          <a:prstGeom prst="rect">
            <a:avLst/>
          </a:prstGeom>
          <a:solidFill>
            <a:schemeClr val="bg1"/>
          </a:solidFill>
        </p:spPr>
        <p:txBody>
          <a:bodyPr wrap="square" rtlCol="0">
            <a:spAutoFit/>
          </a:bodyPr>
          <a:lstStyle/>
          <a:p>
            <a:r>
              <a:rPr lang="en-US" altLang="zh-CN" sz="1400" dirty="0" smtClean="0"/>
              <a:t>SRP </a:t>
            </a:r>
            <a:r>
              <a:rPr lang="zh-CN" altLang="en-US" sz="1400" dirty="0" smtClean="0"/>
              <a:t>受体</a:t>
            </a:r>
            <a:endParaRPr lang="zh-CN" altLang="en-US" sz="1400" dirty="0"/>
          </a:p>
        </p:txBody>
      </p:sp>
      <p:sp>
        <p:nvSpPr>
          <p:cNvPr id="7" name="文本框 6"/>
          <p:cNvSpPr txBox="1"/>
          <p:nvPr/>
        </p:nvSpPr>
        <p:spPr>
          <a:xfrm>
            <a:off x="2653091" y="3951814"/>
            <a:ext cx="1189054" cy="307777"/>
          </a:xfrm>
          <a:prstGeom prst="rect">
            <a:avLst/>
          </a:prstGeom>
          <a:solidFill>
            <a:schemeClr val="bg1"/>
          </a:solidFill>
        </p:spPr>
        <p:txBody>
          <a:bodyPr wrap="square" rtlCol="0">
            <a:spAutoFit/>
          </a:bodyPr>
          <a:lstStyle/>
          <a:p>
            <a:r>
              <a:rPr lang="en-US" altLang="zh-CN" sz="1400" dirty="0" smtClean="0"/>
              <a:t>Sec61 </a:t>
            </a:r>
            <a:r>
              <a:rPr lang="zh-CN" altLang="en-US" sz="1400" dirty="0" smtClean="0"/>
              <a:t>通道</a:t>
            </a:r>
            <a:endParaRPr lang="zh-CN" altLang="en-US" sz="1400" dirty="0"/>
          </a:p>
        </p:txBody>
      </p:sp>
      <p:sp>
        <p:nvSpPr>
          <p:cNvPr id="8" name="文本框 7"/>
          <p:cNvSpPr txBox="1"/>
          <p:nvPr/>
        </p:nvSpPr>
        <p:spPr>
          <a:xfrm>
            <a:off x="2654730" y="4219770"/>
            <a:ext cx="1305066" cy="307777"/>
          </a:xfrm>
          <a:prstGeom prst="rect">
            <a:avLst/>
          </a:prstGeom>
          <a:solidFill>
            <a:schemeClr val="bg1"/>
          </a:solidFill>
        </p:spPr>
        <p:txBody>
          <a:bodyPr wrap="square" rtlCol="0">
            <a:spAutoFit/>
          </a:bodyPr>
          <a:lstStyle/>
          <a:p>
            <a:r>
              <a:rPr lang="zh-CN" altLang="en-US" sz="1400" dirty="0" smtClean="0"/>
              <a:t>信号肽酶</a:t>
            </a:r>
            <a:endParaRPr lang="zh-CN" altLang="en-US" sz="1400" dirty="0"/>
          </a:p>
        </p:txBody>
      </p:sp>
      <p:sp>
        <p:nvSpPr>
          <p:cNvPr id="9" name="文本框 8"/>
          <p:cNvSpPr txBox="1"/>
          <p:nvPr/>
        </p:nvSpPr>
        <p:spPr>
          <a:xfrm>
            <a:off x="4636978" y="3888610"/>
            <a:ext cx="1005507" cy="307777"/>
          </a:xfrm>
          <a:prstGeom prst="rect">
            <a:avLst/>
          </a:prstGeom>
          <a:solidFill>
            <a:schemeClr val="bg1"/>
          </a:solidFill>
        </p:spPr>
        <p:txBody>
          <a:bodyPr wrap="square" rtlCol="0">
            <a:spAutoFit/>
          </a:bodyPr>
          <a:lstStyle/>
          <a:p>
            <a:r>
              <a:rPr lang="zh-CN" altLang="en-US" sz="1400" dirty="0" smtClean="0"/>
              <a:t>前胰岛素</a:t>
            </a:r>
            <a:endParaRPr lang="zh-CN" altLang="en-US" sz="1400" dirty="0"/>
          </a:p>
        </p:txBody>
      </p:sp>
      <p:sp>
        <p:nvSpPr>
          <p:cNvPr id="10" name="文本框 9"/>
          <p:cNvSpPr txBox="1"/>
          <p:nvPr/>
        </p:nvSpPr>
        <p:spPr>
          <a:xfrm>
            <a:off x="6873749" y="4456216"/>
            <a:ext cx="1005507" cy="307777"/>
          </a:xfrm>
          <a:prstGeom prst="rect">
            <a:avLst/>
          </a:prstGeom>
          <a:solidFill>
            <a:schemeClr val="bg1"/>
          </a:solidFill>
        </p:spPr>
        <p:txBody>
          <a:bodyPr wrap="square" rtlCol="0">
            <a:spAutoFit/>
          </a:bodyPr>
          <a:lstStyle/>
          <a:p>
            <a:r>
              <a:rPr lang="zh-CN" altLang="en-US" sz="1400" dirty="0" smtClean="0"/>
              <a:t>胰岛素原</a:t>
            </a:r>
            <a:endParaRPr lang="zh-CN" altLang="en-US" sz="1400" dirty="0"/>
          </a:p>
        </p:txBody>
      </p:sp>
    </p:spTree>
    <p:extLst>
      <p:ext uri="{BB962C8B-B14F-4D97-AF65-F5344CB8AC3E}">
        <p14:creationId xmlns:p14="http://schemas.microsoft.com/office/powerpoint/2010/main" val="23768191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stretch>
            <a:fillRect/>
          </a:stretch>
        </p:blipFill>
        <p:spPr>
          <a:xfrm>
            <a:off x="1114496" y="789350"/>
            <a:ext cx="6008974" cy="3562409"/>
          </a:xfrm>
          <a:prstGeom prst="rect">
            <a:avLst/>
          </a:prstGeom>
        </p:spPr>
      </p:pic>
      <p:sp>
        <p:nvSpPr>
          <p:cNvPr id="6" name="标题 1"/>
          <p:cNvSpPr>
            <a:spLocks noGrp="1"/>
          </p:cNvSpPr>
          <p:nvPr>
            <p:ph type="title"/>
          </p:nvPr>
        </p:nvSpPr>
        <p:spPr>
          <a:xfrm>
            <a:off x="3711160" y="318634"/>
            <a:ext cx="1601071" cy="331514"/>
          </a:xfrm>
        </p:spPr>
        <p:txBody>
          <a:bodyPr>
            <a:normAutofit fontScale="90000"/>
          </a:bodyPr>
          <a:lstStyle/>
          <a:p>
            <a:r>
              <a:rPr lang="zh-CN" altLang="en-US" dirty="0" smtClean="0"/>
              <a:t>胰岛素的合成</a:t>
            </a:r>
            <a:endParaRPr lang="zh-CN" altLang="en-US" dirty="0"/>
          </a:p>
        </p:txBody>
      </p:sp>
      <p:sp>
        <p:nvSpPr>
          <p:cNvPr id="2" name="文本框 1"/>
          <p:cNvSpPr txBox="1"/>
          <p:nvPr/>
        </p:nvSpPr>
        <p:spPr>
          <a:xfrm>
            <a:off x="5312231" y="922397"/>
            <a:ext cx="1236214" cy="369332"/>
          </a:xfrm>
          <a:prstGeom prst="rect">
            <a:avLst/>
          </a:prstGeom>
          <a:noFill/>
        </p:spPr>
        <p:txBody>
          <a:bodyPr wrap="square" rtlCol="0">
            <a:spAutoFit/>
          </a:bodyPr>
          <a:lstStyle/>
          <a:p>
            <a:r>
              <a:rPr lang="zh-CN" altLang="en-US" dirty="0"/>
              <a:t>前</a:t>
            </a:r>
            <a:r>
              <a:rPr lang="zh-CN" altLang="en-US" dirty="0" smtClean="0"/>
              <a:t>胰岛素</a:t>
            </a:r>
            <a:endParaRPr lang="zh-CN" altLang="en-US" dirty="0"/>
          </a:p>
        </p:txBody>
      </p:sp>
      <p:sp>
        <p:nvSpPr>
          <p:cNvPr id="3" name="文本框 2"/>
          <p:cNvSpPr txBox="1"/>
          <p:nvPr/>
        </p:nvSpPr>
        <p:spPr>
          <a:xfrm>
            <a:off x="5377548" y="1959921"/>
            <a:ext cx="1153885" cy="369332"/>
          </a:xfrm>
          <a:prstGeom prst="rect">
            <a:avLst/>
          </a:prstGeom>
          <a:noFill/>
        </p:spPr>
        <p:txBody>
          <a:bodyPr wrap="square" rtlCol="0">
            <a:spAutoFit/>
          </a:bodyPr>
          <a:lstStyle/>
          <a:p>
            <a:r>
              <a:rPr lang="zh-CN" altLang="en-US" dirty="0" smtClean="0"/>
              <a:t>胰岛素原</a:t>
            </a:r>
            <a:endParaRPr lang="zh-CN" altLang="en-US" dirty="0"/>
          </a:p>
        </p:txBody>
      </p:sp>
      <p:sp>
        <p:nvSpPr>
          <p:cNvPr id="5" name="文本框 4"/>
          <p:cNvSpPr txBox="1"/>
          <p:nvPr/>
        </p:nvSpPr>
        <p:spPr>
          <a:xfrm>
            <a:off x="5205661" y="4055487"/>
            <a:ext cx="1869541" cy="646331"/>
          </a:xfrm>
          <a:prstGeom prst="rect">
            <a:avLst/>
          </a:prstGeom>
          <a:noFill/>
        </p:spPr>
        <p:txBody>
          <a:bodyPr wrap="square" rtlCol="0">
            <a:spAutoFit/>
          </a:bodyPr>
          <a:lstStyle/>
          <a:p>
            <a:r>
              <a:rPr lang="zh-CN" altLang="en-US" dirty="0"/>
              <a:t>胰岛素颗粒中</a:t>
            </a:r>
            <a:r>
              <a:rPr lang="zh-CN" altLang="en-US" dirty="0" smtClean="0"/>
              <a:t>的</a:t>
            </a:r>
            <a:endParaRPr lang="en-US" altLang="zh-CN" dirty="0" smtClean="0"/>
          </a:p>
          <a:p>
            <a:r>
              <a:rPr lang="zh-CN" altLang="en-US" dirty="0" smtClean="0"/>
              <a:t>胰岛素和</a:t>
            </a:r>
            <a:r>
              <a:rPr lang="en-US" altLang="zh-CN" dirty="0" smtClean="0"/>
              <a:t>C</a:t>
            </a:r>
            <a:r>
              <a:rPr lang="zh-CN" altLang="en-US" dirty="0" smtClean="0"/>
              <a:t>肽</a:t>
            </a:r>
            <a:endParaRPr lang="zh-CN" altLang="en-US" dirty="0"/>
          </a:p>
        </p:txBody>
      </p:sp>
      <p:sp>
        <p:nvSpPr>
          <p:cNvPr id="8" name="矩形 7"/>
          <p:cNvSpPr/>
          <p:nvPr/>
        </p:nvSpPr>
        <p:spPr>
          <a:xfrm>
            <a:off x="2205620" y="4452471"/>
            <a:ext cx="1505540" cy="369332"/>
          </a:xfrm>
          <a:prstGeom prst="rect">
            <a:avLst/>
          </a:prstGeom>
        </p:spPr>
        <p:txBody>
          <a:bodyPr wrap="none">
            <a:spAutoFit/>
          </a:bodyPr>
          <a:lstStyle/>
          <a:p>
            <a:r>
              <a:rPr lang="zh-CN" altLang="en-US" dirty="0"/>
              <a:t>胰岛素和</a:t>
            </a:r>
            <a:r>
              <a:rPr lang="en-US" altLang="zh-CN" dirty="0"/>
              <a:t>C</a:t>
            </a:r>
            <a:r>
              <a:rPr lang="zh-CN" altLang="en-US" dirty="0"/>
              <a:t>肽</a:t>
            </a:r>
          </a:p>
        </p:txBody>
      </p:sp>
      <p:sp>
        <p:nvSpPr>
          <p:cNvPr id="11" name="矩形 10"/>
          <p:cNvSpPr/>
          <p:nvPr/>
        </p:nvSpPr>
        <p:spPr>
          <a:xfrm>
            <a:off x="3027921" y="1267946"/>
            <a:ext cx="338554" cy="276999"/>
          </a:xfrm>
          <a:prstGeom prst="rect">
            <a:avLst/>
          </a:prstGeom>
        </p:spPr>
        <p:txBody>
          <a:bodyPr wrap="none">
            <a:spAutoFit/>
          </a:bodyPr>
          <a:lstStyle/>
          <a:p>
            <a:r>
              <a:rPr lang="zh-CN" altLang="en-US" sz="1200" dirty="0" smtClean="0"/>
              <a:t>肽</a:t>
            </a:r>
            <a:endParaRPr lang="zh-CN" altLang="en-US" sz="1200" dirty="0"/>
          </a:p>
        </p:txBody>
      </p:sp>
      <p:sp>
        <p:nvSpPr>
          <p:cNvPr id="12" name="矩形 11"/>
          <p:cNvSpPr/>
          <p:nvPr/>
        </p:nvSpPr>
        <p:spPr>
          <a:xfrm>
            <a:off x="3018163" y="654595"/>
            <a:ext cx="338554" cy="276999"/>
          </a:xfrm>
          <a:prstGeom prst="rect">
            <a:avLst/>
          </a:prstGeom>
        </p:spPr>
        <p:txBody>
          <a:bodyPr wrap="none">
            <a:spAutoFit/>
          </a:bodyPr>
          <a:lstStyle/>
          <a:p>
            <a:r>
              <a:rPr lang="zh-CN" altLang="en-US" sz="1200" dirty="0" smtClean="0"/>
              <a:t>链</a:t>
            </a:r>
            <a:endParaRPr lang="zh-CN" altLang="en-US" sz="1200" dirty="0"/>
          </a:p>
        </p:txBody>
      </p:sp>
      <p:sp>
        <p:nvSpPr>
          <p:cNvPr id="13" name="矩形 12"/>
          <p:cNvSpPr/>
          <p:nvPr/>
        </p:nvSpPr>
        <p:spPr>
          <a:xfrm>
            <a:off x="3017415" y="1068245"/>
            <a:ext cx="338554" cy="276999"/>
          </a:xfrm>
          <a:prstGeom prst="rect">
            <a:avLst/>
          </a:prstGeom>
        </p:spPr>
        <p:txBody>
          <a:bodyPr wrap="none">
            <a:spAutoFit/>
          </a:bodyPr>
          <a:lstStyle/>
          <a:p>
            <a:r>
              <a:rPr lang="zh-CN" altLang="en-US" sz="1200" dirty="0" smtClean="0"/>
              <a:t>链</a:t>
            </a:r>
            <a:endParaRPr lang="zh-CN" altLang="en-US" sz="1200" dirty="0"/>
          </a:p>
        </p:txBody>
      </p:sp>
      <p:sp>
        <p:nvSpPr>
          <p:cNvPr id="14" name="矩形 13"/>
          <p:cNvSpPr/>
          <p:nvPr/>
        </p:nvSpPr>
        <p:spPr>
          <a:xfrm>
            <a:off x="1671346" y="951888"/>
            <a:ext cx="646331" cy="276999"/>
          </a:xfrm>
          <a:prstGeom prst="rect">
            <a:avLst/>
          </a:prstGeom>
        </p:spPr>
        <p:txBody>
          <a:bodyPr wrap="none">
            <a:spAutoFit/>
          </a:bodyPr>
          <a:lstStyle/>
          <a:p>
            <a:r>
              <a:rPr lang="zh-CN" altLang="en-US" sz="1200" dirty="0" smtClean="0"/>
              <a:t>信号肽</a:t>
            </a:r>
            <a:endParaRPr lang="zh-CN" altLang="en-US" sz="1200" dirty="0"/>
          </a:p>
        </p:txBody>
      </p:sp>
    </p:spTree>
    <p:extLst>
      <p:ext uri="{BB962C8B-B14F-4D97-AF65-F5344CB8AC3E}">
        <p14:creationId xmlns:p14="http://schemas.microsoft.com/office/powerpoint/2010/main" val="9452246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79947" y="3473417"/>
            <a:ext cx="1944273" cy="650359"/>
          </a:xfrm>
        </p:spPr>
        <p:txBody>
          <a:bodyPr>
            <a:normAutofit/>
          </a:bodyPr>
          <a:lstStyle/>
          <a:p>
            <a:r>
              <a:rPr lang="zh-CN" altLang="en-US" b="0" dirty="0" smtClean="0">
                <a:latin typeface="楷体" panose="02010609060101010101" pitchFamily="49" charset="-122"/>
                <a:ea typeface="楷体" panose="02010609060101010101" pitchFamily="49" charset="-122"/>
              </a:rPr>
              <a:t>胰岛素六聚体</a:t>
            </a:r>
            <a:r>
              <a:rPr lang="en-US" altLang="zh-CN" b="0" dirty="0" smtClean="0">
                <a:latin typeface="楷体" panose="02010609060101010101" pitchFamily="49" charset="-122"/>
                <a:ea typeface="楷体" panose="02010609060101010101" pitchFamily="49" charset="-122"/>
              </a:rPr>
              <a:t/>
            </a:r>
            <a:br>
              <a:rPr lang="en-US" altLang="zh-CN" b="0" dirty="0" smtClean="0">
                <a:latin typeface="楷体" panose="02010609060101010101" pitchFamily="49" charset="-122"/>
                <a:ea typeface="楷体" panose="02010609060101010101" pitchFamily="49" charset="-122"/>
              </a:rPr>
            </a:br>
            <a:r>
              <a:rPr lang="zh-CN" altLang="en-US" b="0" dirty="0" smtClean="0">
                <a:latin typeface="楷体" panose="02010609060101010101" pitchFamily="49" charset="-122"/>
                <a:ea typeface="楷体" panose="02010609060101010101" pitchFamily="49" charset="-122"/>
              </a:rPr>
              <a:t>（教材插图）</a:t>
            </a:r>
            <a:endParaRPr lang="zh-CN" altLang="en-US" b="0" dirty="0">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3"/>
          <a:stretch>
            <a:fillRect/>
          </a:stretch>
        </p:blipFill>
        <p:spPr>
          <a:xfrm>
            <a:off x="1338557" y="936092"/>
            <a:ext cx="2440518" cy="2456680"/>
          </a:xfrm>
          <a:prstGeom prst="rect">
            <a:avLst/>
          </a:prstGeom>
        </p:spPr>
      </p:pic>
      <p:pic>
        <p:nvPicPr>
          <p:cNvPr id="6" name="图片 5"/>
          <p:cNvPicPr>
            <a:picLocks noChangeAspect="1"/>
          </p:cNvPicPr>
          <p:nvPr/>
        </p:nvPicPr>
        <p:blipFill>
          <a:blip r:embed="rId4"/>
          <a:stretch>
            <a:fillRect/>
          </a:stretch>
        </p:blipFill>
        <p:spPr>
          <a:xfrm>
            <a:off x="4684291" y="2460894"/>
            <a:ext cx="1956823" cy="1633086"/>
          </a:xfrm>
          <a:prstGeom prst="rect">
            <a:avLst/>
          </a:prstGeom>
        </p:spPr>
      </p:pic>
      <p:sp>
        <p:nvSpPr>
          <p:cNvPr id="11" name="文本框 10"/>
          <p:cNvSpPr txBox="1"/>
          <p:nvPr/>
        </p:nvSpPr>
        <p:spPr>
          <a:xfrm>
            <a:off x="4908375" y="4188139"/>
            <a:ext cx="1620957" cy="307777"/>
          </a:xfrm>
          <a:prstGeom prst="rect">
            <a:avLst/>
          </a:prstGeom>
          <a:noFill/>
        </p:spPr>
        <p:txBody>
          <a:bodyPr wrap="none" rtlCol="0">
            <a:spAutoFit/>
          </a:bodyPr>
          <a:lstStyle/>
          <a:p>
            <a:r>
              <a:rPr lang="zh-CN" altLang="en-US" sz="1400" dirty="0" smtClean="0">
                <a:latin typeface="楷体" panose="02010609060101010101" pitchFamily="49" charset="-122"/>
                <a:ea typeface="楷体" panose="02010609060101010101" pitchFamily="49" charset="-122"/>
              </a:rPr>
              <a:t>胰岛素的空间结构</a:t>
            </a:r>
            <a:endParaRPr lang="zh-CN" altLang="en-US" sz="1400" dirty="0">
              <a:latin typeface="楷体" panose="02010609060101010101" pitchFamily="49" charset="-122"/>
              <a:ea typeface="楷体" panose="02010609060101010101" pitchFamily="49" charset="-122"/>
            </a:endParaRPr>
          </a:p>
        </p:txBody>
      </p:sp>
      <p:sp>
        <p:nvSpPr>
          <p:cNvPr id="13" name="文本框 12"/>
          <p:cNvSpPr txBox="1"/>
          <p:nvPr/>
        </p:nvSpPr>
        <p:spPr>
          <a:xfrm>
            <a:off x="4871652" y="1918406"/>
            <a:ext cx="1826141" cy="338554"/>
          </a:xfrm>
          <a:prstGeom prst="rect">
            <a:avLst/>
          </a:prstGeom>
          <a:solidFill>
            <a:schemeClr val="bg2"/>
          </a:solidFill>
        </p:spPr>
        <p:txBody>
          <a:bodyPr wrap="none" rtlCol="0">
            <a:spAutoFit/>
          </a:bodyPr>
          <a:lstStyle/>
          <a:p>
            <a:r>
              <a:rPr lang="zh-CN" altLang="en-US" sz="1600" dirty="0" smtClean="0">
                <a:latin typeface="楷体" panose="02010609060101010101" pitchFamily="49" charset="-122"/>
                <a:ea typeface="楷体" panose="02010609060101010101" pitchFamily="49" charset="-122"/>
              </a:rPr>
              <a:t>胰岛素的一级结构</a:t>
            </a:r>
            <a:endParaRPr lang="zh-CN" altLang="en-US" sz="1600" dirty="0">
              <a:latin typeface="楷体" panose="02010609060101010101" pitchFamily="49" charset="-122"/>
              <a:ea typeface="楷体" panose="02010609060101010101" pitchFamily="49" charset="-122"/>
            </a:endParaRPr>
          </a:p>
        </p:txBody>
      </p:sp>
      <p:pic>
        <p:nvPicPr>
          <p:cNvPr id="14" name="图片 13"/>
          <p:cNvPicPr>
            <a:picLocks noChangeAspect="1"/>
          </p:cNvPicPr>
          <p:nvPr/>
        </p:nvPicPr>
        <p:blipFill>
          <a:blip r:embed="rId5"/>
          <a:stretch>
            <a:fillRect/>
          </a:stretch>
        </p:blipFill>
        <p:spPr>
          <a:xfrm>
            <a:off x="4488205" y="438697"/>
            <a:ext cx="2308860" cy="1423405"/>
          </a:xfrm>
          <a:prstGeom prst="rect">
            <a:avLst/>
          </a:prstGeom>
        </p:spPr>
      </p:pic>
    </p:spTree>
    <p:extLst>
      <p:ext uri="{BB962C8B-B14F-4D97-AF65-F5344CB8AC3E}">
        <p14:creationId xmlns:p14="http://schemas.microsoft.com/office/powerpoint/2010/main" val="30594268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82659" y="581387"/>
            <a:ext cx="3922268" cy="331514"/>
          </a:xfrm>
        </p:spPr>
        <p:txBody>
          <a:bodyPr>
            <a:noAutofit/>
          </a:bodyPr>
          <a:lstStyle/>
          <a:p>
            <a:r>
              <a:rPr lang="zh-CN" altLang="en-US" sz="2000" dirty="0" smtClean="0"/>
              <a:t>胰岛素与受体（局部）的关系</a:t>
            </a:r>
            <a:endParaRPr lang="zh-CN" altLang="en-US" sz="2000" dirty="0"/>
          </a:p>
        </p:txBody>
      </p:sp>
      <p:pic>
        <p:nvPicPr>
          <p:cNvPr id="4" name="图片 3"/>
          <p:cNvPicPr>
            <a:picLocks noChangeAspect="1"/>
          </p:cNvPicPr>
          <p:nvPr/>
        </p:nvPicPr>
        <p:blipFill>
          <a:blip r:embed="rId2"/>
          <a:stretch>
            <a:fillRect/>
          </a:stretch>
        </p:blipFill>
        <p:spPr>
          <a:xfrm>
            <a:off x="2394866" y="1060059"/>
            <a:ext cx="4036594" cy="3371532"/>
          </a:xfrm>
          <a:prstGeom prst="rect">
            <a:avLst/>
          </a:prstGeom>
        </p:spPr>
      </p:pic>
    </p:spTree>
    <p:extLst>
      <p:ext uri="{BB962C8B-B14F-4D97-AF65-F5344CB8AC3E}">
        <p14:creationId xmlns:p14="http://schemas.microsoft.com/office/powerpoint/2010/main" val="16982255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99169" y="493832"/>
            <a:ext cx="3386477" cy="331514"/>
          </a:xfrm>
        </p:spPr>
        <p:txBody>
          <a:bodyPr>
            <a:normAutofit fontScale="90000"/>
          </a:bodyPr>
          <a:lstStyle/>
          <a:p>
            <a:r>
              <a:rPr lang="zh-CN" altLang="en-US" dirty="0" smtClean="0"/>
              <a:t>胰岛素的合成</a:t>
            </a:r>
            <a:r>
              <a:rPr lang="en-US" altLang="zh-CN" dirty="0" smtClean="0"/>
              <a:t>——</a:t>
            </a:r>
            <a:r>
              <a:rPr lang="zh-CN" altLang="en-US" dirty="0" smtClean="0"/>
              <a:t>蛋白质工程</a:t>
            </a:r>
            <a:endParaRPr lang="zh-CN" altLang="en-US" dirty="0"/>
          </a:p>
        </p:txBody>
      </p:sp>
      <p:sp>
        <p:nvSpPr>
          <p:cNvPr id="3" name="内容占位符 2"/>
          <p:cNvSpPr>
            <a:spLocks noGrp="1"/>
          </p:cNvSpPr>
          <p:nvPr>
            <p:ph idx="1"/>
          </p:nvPr>
        </p:nvSpPr>
        <p:spPr>
          <a:xfrm>
            <a:off x="546531" y="1047385"/>
            <a:ext cx="8139178" cy="2561805"/>
          </a:xfrm>
        </p:spPr>
        <p:txBody>
          <a:bodyPr>
            <a:noAutofit/>
          </a:bodyPr>
          <a:lstStyle/>
          <a:p>
            <a:r>
              <a:rPr lang="zh-CN" altLang="en-US" sz="1800" dirty="0"/>
              <a:t>实践中的问题：药用胰岛素的浓度都很高</a:t>
            </a:r>
            <a:r>
              <a:rPr lang="en-US" altLang="zh-CN" sz="1800" dirty="0"/>
              <a:t>, </a:t>
            </a:r>
            <a:r>
              <a:rPr lang="zh-CN" altLang="en-US" sz="1800" dirty="0"/>
              <a:t>胰岛素以二聚体、六聚体和结晶的形式存在</a:t>
            </a:r>
            <a:r>
              <a:rPr lang="en-US" altLang="zh-CN" sz="1800" dirty="0"/>
              <a:t>, </a:t>
            </a:r>
            <a:r>
              <a:rPr lang="zh-CN" altLang="en-US" sz="1800" dirty="0"/>
              <a:t>而胰岛素是以单体形式与其专一受体结合后发挥生理功能。皮下注射胰岛素后</a:t>
            </a:r>
            <a:r>
              <a:rPr lang="en-US" altLang="zh-CN" sz="1800" dirty="0"/>
              <a:t>, </a:t>
            </a:r>
            <a:r>
              <a:rPr lang="zh-CN" altLang="en-US" sz="1800" dirty="0"/>
              <a:t>需要逐渐解离成单体方能发挥作用。为了改善常规胰岛素的治疗性能</a:t>
            </a:r>
            <a:r>
              <a:rPr lang="en-US" altLang="zh-CN" sz="1800" dirty="0"/>
              <a:t>, </a:t>
            </a:r>
            <a:r>
              <a:rPr lang="zh-CN" altLang="en-US" sz="1800" dirty="0"/>
              <a:t>人们希望通过蛋白质工程研制</a:t>
            </a:r>
            <a:r>
              <a:rPr lang="zh-CN" altLang="en-US" sz="1800" dirty="0" smtClean="0"/>
              <a:t>出单体</a:t>
            </a:r>
            <a:r>
              <a:rPr lang="zh-CN" altLang="en-US" sz="1800" dirty="0"/>
              <a:t>形式存在的</a:t>
            </a:r>
            <a:r>
              <a:rPr lang="zh-CN" altLang="en-US" sz="1800" dirty="0" smtClean="0"/>
              <a:t>胰岛素。</a:t>
            </a:r>
            <a:endParaRPr lang="en-US" altLang="zh-CN" sz="1800" dirty="0"/>
          </a:p>
          <a:p>
            <a:r>
              <a:rPr lang="zh-CN" altLang="en-US" sz="1800" dirty="0" smtClean="0"/>
              <a:t>改造目的：胰岛素不形成二聚体，以单体形式存在</a:t>
            </a:r>
            <a:endParaRPr lang="en-US" altLang="zh-CN" sz="1800" dirty="0"/>
          </a:p>
        </p:txBody>
      </p:sp>
      <p:sp>
        <p:nvSpPr>
          <p:cNvPr id="9" name="文本框 8"/>
          <p:cNvSpPr txBox="1"/>
          <p:nvPr/>
        </p:nvSpPr>
        <p:spPr>
          <a:xfrm>
            <a:off x="1847751" y="3713351"/>
            <a:ext cx="5709496" cy="461665"/>
          </a:xfrm>
          <a:prstGeom prst="rect">
            <a:avLst/>
          </a:prstGeom>
          <a:noFill/>
        </p:spPr>
        <p:txBody>
          <a:bodyPr wrap="square" rtlCol="0">
            <a:spAutoFit/>
          </a:bodyPr>
          <a:lstStyle/>
          <a:p>
            <a:r>
              <a:rPr lang="zh-CN" altLang="en-US" sz="2400" b="1" dirty="0" smtClean="0">
                <a:latin typeface="楷体" panose="02010609060101010101" pitchFamily="49" charset="-122"/>
                <a:ea typeface="楷体" panose="02010609060101010101" pitchFamily="49" charset="-122"/>
              </a:rPr>
              <a:t>想要解决这一问题，你有怎样的思路？</a:t>
            </a:r>
            <a:endParaRPr lang="zh-CN" altLang="en-US" sz="2400" b="1"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7176088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p:cNvSpPr>
            <a:spLocks noGrp="1"/>
          </p:cNvSpPr>
          <p:nvPr>
            <p:ph idx="1"/>
          </p:nvPr>
        </p:nvSpPr>
        <p:spPr>
          <a:xfrm>
            <a:off x="544055" y="421950"/>
            <a:ext cx="8139178" cy="2848374"/>
          </a:xfrm>
        </p:spPr>
        <p:txBody>
          <a:bodyPr>
            <a:noAutofit/>
          </a:bodyPr>
          <a:lstStyle/>
          <a:p>
            <a:pPr>
              <a:lnSpc>
                <a:spcPct val="150000"/>
              </a:lnSpc>
            </a:pPr>
            <a:r>
              <a:rPr lang="zh-CN" altLang="en-US" sz="1800" dirty="0">
                <a:latin typeface="+mj-ea"/>
              </a:rPr>
              <a:t>改造主要方法：定点突变技术</a:t>
            </a:r>
            <a:endParaRPr lang="en-US" altLang="zh-CN" sz="1800" dirty="0">
              <a:latin typeface="+mj-ea"/>
            </a:endParaRPr>
          </a:p>
          <a:p>
            <a:pPr>
              <a:lnSpc>
                <a:spcPct val="150000"/>
              </a:lnSpc>
            </a:pPr>
            <a:r>
              <a:rPr lang="zh-CN" altLang="en-US" sz="1800" dirty="0">
                <a:latin typeface="+mj-ea"/>
              </a:rPr>
              <a:t>结合胰岛素的结构，了解胰岛素形成二聚体的主要原因是，一个胰岛素的</a:t>
            </a:r>
            <a:r>
              <a:rPr lang="el-GR" altLang="zh-CN" sz="1800" dirty="0">
                <a:latin typeface="+mj-ea"/>
              </a:rPr>
              <a:t>β</a:t>
            </a:r>
            <a:r>
              <a:rPr lang="zh-CN" altLang="en-US" sz="1800" dirty="0">
                <a:latin typeface="+mj-ea"/>
              </a:rPr>
              <a:t>链的</a:t>
            </a:r>
            <a:r>
              <a:rPr lang="en-US" altLang="zh-CN" sz="1800" dirty="0">
                <a:latin typeface="+mj-ea"/>
              </a:rPr>
              <a:t>24</a:t>
            </a:r>
            <a:r>
              <a:rPr lang="zh-CN" altLang="en-US" sz="1800" dirty="0">
                <a:latin typeface="+mj-ea"/>
              </a:rPr>
              <a:t>位苯丙氨酸与另一个胰岛素的</a:t>
            </a:r>
            <a:r>
              <a:rPr lang="el-GR" altLang="zh-CN" sz="1800" dirty="0">
                <a:latin typeface="+mj-ea"/>
              </a:rPr>
              <a:t>β</a:t>
            </a:r>
            <a:r>
              <a:rPr lang="zh-CN" altLang="en-US" sz="1800" dirty="0">
                <a:latin typeface="+mj-ea"/>
              </a:rPr>
              <a:t>链第</a:t>
            </a:r>
            <a:r>
              <a:rPr lang="en-US" altLang="zh-CN" sz="1800" dirty="0">
                <a:latin typeface="+mj-ea"/>
              </a:rPr>
              <a:t>26</a:t>
            </a:r>
            <a:r>
              <a:rPr lang="zh-CN" altLang="en-US" sz="1800" dirty="0">
                <a:latin typeface="+mj-ea"/>
              </a:rPr>
              <a:t>位酪氨酸形成强的相互作用。蛋白质工程中采用定点突变技术，将胰岛素</a:t>
            </a:r>
            <a:r>
              <a:rPr lang="el-GR" altLang="zh-CN" sz="1800" dirty="0">
                <a:latin typeface="+mj-ea"/>
              </a:rPr>
              <a:t>β</a:t>
            </a:r>
            <a:r>
              <a:rPr lang="zh-CN" altLang="en-US" sz="1800" dirty="0">
                <a:latin typeface="+mj-ea"/>
              </a:rPr>
              <a:t>链第</a:t>
            </a:r>
            <a:r>
              <a:rPr lang="en-US" altLang="zh-CN" sz="1800" dirty="0">
                <a:latin typeface="+mj-ea"/>
              </a:rPr>
              <a:t>26</a:t>
            </a:r>
            <a:r>
              <a:rPr lang="zh-CN" altLang="en-US" sz="1800" dirty="0">
                <a:latin typeface="+mj-ea"/>
              </a:rPr>
              <a:t>位酪氨酸改变为丙氨酸。降低胰岛素分子间形成二聚体的可能。从而改善胰岛素的治疗性能。</a:t>
            </a:r>
          </a:p>
        </p:txBody>
      </p:sp>
      <p:pic>
        <p:nvPicPr>
          <p:cNvPr id="5" name="图片 4"/>
          <p:cNvPicPr>
            <a:picLocks noChangeAspect="1"/>
          </p:cNvPicPr>
          <p:nvPr/>
        </p:nvPicPr>
        <p:blipFill>
          <a:blip r:embed="rId2"/>
          <a:stretch>
            <a:fillRect/>
          </a:stretch>
        </p:blipFill>
        <p:spPr>
          <a:xfrm>
            <a:off x="3012767" y="3092121"/>
            <a:ext cx="3001909" cy="567179"/>
          </a:xfrm>
          <a:prstGeom prst="rect">
            <a:avLst/>
          </a:prstGeom>
        </p:spPr>
      </p:pic>
      <p:pic>
        <p:nvPicPr>
          <p:cNvPr id="6" name="图片 5"/>
          <p:cNvPicPr>
            <a:picLocks noChangeAspect="1"/>
          </p:cNvPicPr>
          <p:nvPr/>
        </p:nvPicPr>
        <p:blipFill>
          <a:blip r:embed="rId3"/>
          <a:stretch>
            <a:fillRect/>
          </a:stretch>
        </p:blipFill>
        <p:spPr>
          <a:xfrm>
            <a:off x="3303652" y="3659300"/>
            <a:ext cx="2799075" cy="552218"/>
          </a:xfrm>
          <a:prstGeom prst="rect">
            <a:avLst/>
          </a:prstGeom>
        </p:spPr>
      </p:pic>
      <p:pic>
        <p:nvPicPr>
          <p:cNvPr id="9" name="图片 8"/>
          <p:cNvPicPr>
            <a:picLocks noChangeAspect="1"/>
          </p:cNvPicPr>
          <p:nvPr/>
        </p:nvPicPr>
        <p:blipFill>
          <a:blip r:embed="rId4"/>
          <a:stretch>
            <a:fillRect/>
          </a:stretch>
        </p:blipFill>
        <p:spPr>
          <a:xfrm>
            <a:off x="3811008" y="4341774"/>
            <a:ext cx="1123950" cy="609600"/>
          </a:xfrm>
          <a:prstGeom prst="rect">
            <a:avLst/>
          </a:prstGeom>
        </p:spPr>
      </p:pic>
      <p:pic>
        <p:nvPicPr>
          <p:cNvPr id="10" name="图片 9"/>
          <p:cNvPicPr>
            <a:picLocks noChangeAspect="1"/>
          </p:cNvPicPr>
          <p:nvPr/>
        </p:nvPicPr>
        <p:blipFill>
          <a:blip r:embed="rId5"/>
          <a:stretch>
            <a:fillRect/>
          </a:stretch>
        </p:blipFill>
        <p:spPr>
          <a:xfrm>
            <a:off x="5007684" y="4193179"/>
            <a:ext cx="914400" cy="438150"/>
          </a:xfrm>
          <a:prstGeom prst="rect">
            <a:avLst/>
          </a:prstGeom>
        </p:spPr>
      </p:pic>
      <p:sp>
        <p:nvSpPr>
          <p:cNvPr id="2" name="矩形 1"/>
          <p:cNvSpPr/>
          <p:nvPr/>
        </p:nvSpPr>
        <p:spPr>
          <a:xfrm>
            <a:off x="2837935" y="2920314"/>
            <a:ext cx="3554627" cy="13716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121572" y="3659300"/>
            <a:ext cx="3103555" cy="121900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弧形 3"/>
          <p:cNvSpPr/>
          <p:nvPr/>
        </p:nvSpPr>
        <p:spPr>
          <a:xfrm rot="3122388">
            <a:off x="4797506" y="3205993"/>
            <a:ext cx="1290812" cy="1490900"/>
          </a:xfrm>
          <a:prstGeom prst="arc">
            <a:avLst>
              <a:gd name="adj1" fmla="val 15182234"/>
              <a:gd name="adj2" fmla="val 2"/>
            </a:avLst>
          </a:prstGeom>
          <a:ln w="38100">
            <a:solidFill>
              <a:srgbClr val="92D05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2020879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02412" y="1431161"/>
            <a:ext cx="8139178" cy="1221423"/>
          </a:xfrm>
        </p:spPr>
        <p:txBody>
          <a:bodyPr>
            <a:normAutofit/>
          </a:bodyPr>
          <a:lstStyle/>
          <a:p>
            <a:r>
              <a:rPr lang="zh-CN" altLang="zh-CN" sz="2400" dirty="0"/>
              <a:t>胰岛素的形成与细胞内部结构的关系是怎样的</a:t>
            </a:r>
            <a:r>
              <a:rPr lang="zh-CN" altLang="zh-CN" sz="2400" dirty="0" smtClean="0"/>
              <a:t>？</a:t>
            </a:r>
            <a:endParaRPr lang="en-US" altLang="zh-CN" sz="2400" dirty="0" smtClean="0"/>
          </a:p>
          <a:p>
            <a:r>
              <a:rPr lang="zh-CN" altLang="zh-CN" sz="2400" dirty="0" smtClean="0"/>
              <a:t>胰岛素</a:t>
            </a:r>
            <a:r>
              <a:rPr lang="zh-CN" altLang="zh-CN" sz="2400" dirty="0"/>
              <a:t>的功能与其结构</a:t>
            </a:r>
            <a:r>
              <a:rPr lang="zh-CN" altLang="zh-CN" sz="2400" dirty="0" smtClean="0"/>
              <a:t>之间</a:t>
            </a:r>
            <a:r>
              <a:rPr lang="zh-CN" altLang="en-US" sz="2400" dirty="0" smtClean="0"/>
              <a:t>有怎样</a:t>
            </a:r>
            <a:r>
              <a:rPr lang="zh-CN" altLang="zh-CN" sz="2400" dirty="0" smtClean="0"/>
              <a:t>的</a:t>
            </a:r>
            <a:r>
              <a:rPr lang="zh-CN" altLang="zh-CN" sz="2400" dirty="0"/>
              <a:t>关联？</a:t>
            </a:r>
            <a:endParaRPr lang="zh-CN" altLang="en-US" sz="2400" dirty="0"/>
          </a:p>
        </p:txBody>
      </p:sp>
    </p:spTree>
    <p:extLst>
      <p:ext uri="{BB962C8B-B14F-4D97-AF65-F5344CB8AC3E}">
        <p14:creationId xmlns:p14="http://schemas.microsoft.com/office/powerpoint/2010/main" val="1073035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893375" y="2820202"/>
            <a:ext cx="2503652" cy="2002055"/>
          </a:xfrm>
          <a:prstGeom prst="rect">
            <a:avLst/>
          </a:prstGeom>
        </p:spPr>
      </p:pic>
      <p:sp>
        <p:nvSpPr>
          <p:cNvPr id="7" name="矩形 6"/>
          <p:cNvSpPr/>
          <p:nvPr/>
        </p:nvSpPr>
        <p:spPr>
          <a:xfrm>
            <a:off x="1755748" y="3699058"/>
            <a:ext cx="1874022" cy="276999"/>
          </a:xfrm>
          <a:prstGeom prst="rect">
            <a:avLst/>
          </a:prstGeom>
        </p:spPr>
        <p:txBody>
          <a:bodyPr wrap="square">
            <a:spAutoFit/>
          </a:bodyPr>
          <a:lstStyle/>
          <a:p>
            <a:r>
              <a:rPr lang="zh-CN" altLang="en-US" sz="1200" dirty="0" smtClean="0">
                <a:solidFill>
                  <a:srgbClr val="333333"/>
                </a:solidFill>
                <a:latin typeface="宋体" panose="02010600030101010101" pitchFamily="2" charset="-122"/>
                <a:ea typeface="宋体" panose="02010600030101010101" pitchFamily="2" charset="-122"/>
              </a:rPr>
              <a:t>    </a:t>
            </a:r>
            <a:endParaRPr lang="zh-CN" altLang="en-US" sz="1200" dirty="0">
              <a:latin typeface="宋体" panose="02010600030101010101" pitchFamily="2" charset="-122"/>
              <a:ea typeface="宋体" panose="02010600030101010101" pitchFamily="2" charset="-122"/>
            </a:endParaRPr>
          </a:p>
        </p:txBody>
      </p:sp>
      <p:pic>
        <p:nvPicPr>
          <p:cNvPr id="1026" name="Picture 2" descr="https://iknow-pic.cdn.bcebos.com/77c6a7efce1b9d161dc30d2cffdeb48f8c546473?x-bce-process=image/resize,m_lfit,w_600,h_800,limit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375" y="943634"/>
            <a:ext cx="2316737" cy="159691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接箭头连接符 8"/>
          <p:cNvCxnSpPr/>
          <p:nvPr/>
        </p:nvCxnSpPr>
        <p:spPr>
          <a:xfrm flipV="1">
            <a:off x="3493282" y="1665798"/>
            <a:ext cx="3034741" cy="231"/>
          </a:xfrm>
          <a:prstGeom prst="straightConnector1">
            <a:avLst/>
          </a:prstGeom>
          <a:ln w="25400">
            <a:tailEnd type="stealth" w="lg" len="lg"/>
          </a:ln>
        </p:spPr>
        <p:style>
          <a:lnRef idx="1">
            <a:schemeClr val="dk1"/>
          </a:lnRef>
          <a:fillRef idx="0">
            <a:schemeClr val="dk1"/>
          </a:fillRef>
          <a:effectRef idx="0">
            <a:schemeClr val="dk1"/>
          </a:effectRef>
          <a:fontRef idx="minor">
            <a:schemeClr val="tx1"/>
          </a:fontRef>
        </p:style>
      </p:cxnSp>
      <p:sp>
        <p:nvSpPr>
          <p:cNvPr id="10" name="文本框 9"/>
          <p:cNvSpPr txBox="1"/>
          <p:nvPr/>
        </p:nvSpPr>
        <p:spPr>
          <a:xfrm>
            <a:off x="6611146" y="1490317"/>
            <a:ext cx="1375388" cy="369332"/>
          </a:xfrm>
          <a:prstGeom prst="rect">
            <a:avLst/>
          </a:prstGeom>
          <a:noFill/>
        </p:spPr>
        <p:txBody>
          <a:bodyPr wrap="square" rtlCol="0">
            <a:spAutoFit/>
          </a:bodyPr>
          <a:lstStyle/>
          <a:p>
            <a:r>
              <a:rPr lang="zh-CN" altLang="en-US" dirty="0" smtClean="0"/>
              <a:t>肽、氨基酸</a:t>
            </a:r>
            <a:endParaRPr lang="zh-CN" altLang="en-US" dirty="0"/>
          </a:p>
        </p:txBody>
      </p:sp>
      <p:sp>
        <p:nvSpPr>
          <p:cNvPr id="12" name="矩形 11"/>
          <p:cNvSpPr/>
          <p:nvPr/>
        </p:nvSpPr>
        <p:spPr>
          <a:xfrm>
            <a:off x="3388102" y="1212058"/>
            <a:ext cx="3214119" cy="369332"/>
          </a:xfrm>
          <a:prstGeom prst="rect">
            <a:avLst/>
          </a:prstGeom>
        </p:spPr>
        <p:txBody>
          <a:bodyPr wrap="square">
            <a:spAutoFit/>
          </a:bodyPr>
          <a:lstStyle/>
          <a:p>
            <a:r>
              <a:rPr lang="zh-CN" altLang="en-US" dirty="0" smtClean="0">
                <a:latin typeface="宋体" panose="02010600030101010101" pitchFamily="2" charset="-122"/>
                <a:ea typeface="宋体" panose="02010600030101010101" pitchFamily="2" charset="-122"/>
              </a:rPr>
              <a:t>胃蛋白酶</a:t>
            </a:r>
            <a:r>
              <a:rPr lang="zh-CN" altLang="en-US" dirty="0" smtClean="0">
                <a:solidFill>
                  <a:srgbClr val="333333"/>
                </a:solidFill>
                <a:latin typeface="宋体" panose="02010600030101010101" pitchFamily="2" charset="-122"/>
                <a:ea typeface="宋体" panose="02010600030101010101" pitchFamily="2" charset="-122"/>
              </a:rPr>
              <a:t>、胰蛋白酶、肽酶等</a:t>
            </a:r>
            <a:endParaRPr lang="zh-CN" altLang="en-US" dirty="0"/>
          </a:p>
        </p:txBody>
      </p:sp>
      <p:sp>
        <p:nvSpPr>
          <p:cNvPr id="25" name="椭圆 24"/>
          <p:cNvSpPr/>
          <p:nvPr/>
        </p:nvSpPr>
        <p:spPr>
          <a:xfrm>
            <a:off x="6192856" y="4155928"/>
            <a:ext cx="190816" cy="196452"/>
          </a:xfrm>
          <a:prstGeom prst="ellipse">
            <a:avLst/>
          </a:prstGeom>
          <a:gradFill>
            <a:gsLst>
              <a:gs pos="79000">
                <a:srgbClr val="ABC8E1"/>
              </a:gs>
              <a:gs pos="0">
                <a:srgbClr val="367BD0"/>
              </a:gs>
              <a:gs pos="100000">
                <a:srgbClr val="DEEAE8"/>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1200" b="1" dirty="0" smtClean="0">
                <a:solidFill>
                  <a:schemeClr val="tx1"/>
                </a:solidFill>
              </a:rPr>
              <a:t>W</a:t>
            </a:r>
            <a:endParaRPr lang="zh-CN" altLang="en-US" sz="1200" b="1" dirty="0">
              <a:solidFill>
                <a:schemeClr val="tx1"/>
              </a:solidFill>
            </a:endParaRPr>
          </a:p>
        </p:txBody>
      </p:sp>
      <p:sp>
        <p:nvSpPr>
          <p:cNvPr id="26" name="椭圆 25"/>
          <p:cNvSpPr/>
          <p:nvPr/>
        </p:nvSpPr>
        <p:spPr>
          <a:xfrm>
            <a:off x="6959452" y="4397715"/>
            <a:ext cx="211109" cy="199804"/>
          </a:xfrm>
          <a:prstGeom prst="ellipse">
            <a:avLst/>
          </a:prstGeom>
          <a:gradFill>
            <a:gsLst>
              <a:gs pos="79000">
                <a:srgbClr val="ABC8E1"/>
              </a:gs>
              <a:gs pos="0">
                <a:srgbClr val="367BD0"/>
              </a:gs>
              <a:gs pos="100000">
                <a:srgbClr val="DEEAE8"/>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1200" b="1" dirty="0" smtClean="0">
                <a:solidFill>
                  <a:schemeClr val="tx1"/>
                </a:solidFill>
              </a:rPr>
              <a:t>F</a:t>
            </a:r>
            <a:endParaRPr lang="zh-CN" altLang="en-US" sz="1200" b="1" dirty="0">
              <a:solidFill>
                <a:schemeClr val="tx1"/>
              </a:solidFill>
            </a:endParaRPr>
          </a:p>
        </p:txBody>
      </p:sp>
      <p:sp>
        <p:nvSpPr>
          <p:cNvPr id="27" name="椭圆 26"/>
          <p:cNvSpPr/>
          <p:nvPr/>
        </p:nvSpPr>
        <p:spPr>
          <a:xfrm>
            <a:off x="6661396" y="3758176"/>
            <a:ext cx="162783" cy="160021"/>
          </a:xfrm>
          <a:prstGeom prst="ellipse">
            <a:avLst/>
          </a:prstGeom>
          <a:gradFill>
            <a:gsLst>
              <a:gs pos="79000">
                <a:srgbClr val="ABC8E1"/>
              </a:gs>
              <a:gs pos="0">
                <a:srgbClr val="367BD0"/>
              </a:gs>
              <a:gs pos="100000">
                <a:srgbClr val="DEEAE8"/>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1200" b="1" dirty="0" smtClean="0">
                <a:solidFill>
                  <a:schemeClr val="tx1"/>
                </a:solidFill>
              </a:rPr>
              <a:t>H</a:t>
            </a:r>
            <a:endParaRPr lang="zh-CN" altLang="en-US" sz="1200" b="1" dirty="0">
              <a:solidFill>
                <a:schemeClr val="tx1"/>
              </a:solidFill>
            </a:endParaRPr>
          </a:p>
        </p:txBody>
      </p:sp>
      <p:sp>
        <p:nvSpPr>
          <p:cNvPr id="28" name="椭圆 27"/>
          <p:cNvSpPr/>
          <p:nvPr/>
        </p:nvSpPr>
        <p:spPr>
          <a:xfrm>
            <a:off x="6912895" y="3523850"/>
            <a:ext cx="194910" cy="196805"/>
          </a:xfrm>
          <a:prstGeom prst="ellipse">
            <a:avLst/>
          </a:prstGeom>
          <a:gradFill>
            <a:gsLst>
              <a:gs pos="79000">
                <a:srgbClr val="ABC8E1"/>
              </a:gs>
              <a:gs pos="0">
                <a:srgbClr val="367BD0"/>
              </a:gs>
              <a:gs pos="100000">
                <a:srgbClr val="DEEAE8"/>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1200" b="1" dirty="0" smtClean="0">
                <a:solidFill>
                  <a:schemeClr val="tx1"/>
                </a:solidFill>
              </a:rPr>
              <a:t>M</a:t>
            </a:r>
            <a:endParaRPr lang="zh-CN" altLang="en-US" sz="1200" b="1" dirty="0">
              <a:solidFill>
                <a:schemeClr val="tx1"/>
              </a:solidFill>
            </a:endParaRPr>
          </a:p>
        </p:txBody>
      </p:sp>
      <p:sp>
        <p:nvSpPr>
          <p:cNvPr id="29" name="椭圆 28"/>
          <p:cNvSpPr/>
          <p:nvPr/>
        </p:nvSpPr>
        <p:spPr>
          <a:xfrm>
            <a:off x="7611478" y="4280755"/>
            <a:ext cx="171636" cy="178037"/>
          </a:xfrm>
          <a:prstGeom prst="ellipse">
            <a:avLst/>
          </a:prstGeom>
          <a:gradFill>
            <a:gsLst>
              <a:gs pos="79000">
                <a:srgbClr val="ABC8E1"/>
              </a:gs>
              <a:gs pos="0">
                <a:srgbClr val="367BD0"/>
              </a:gs>
              <a:gs pos="100000">
                <a:srgbClr val="DEEAE8"/>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1200" b="1" dirty="0" smtClean="0">
                <a:solidFill>
                  <a:schemeClr val="tx1"/>
                </a:solidFill>
              </a:rPr>
              <a:t>L</a:t>
            </a:r>
            <a:endParaRPr lang="zh-CN" altLang="en-US" sz="1200" b="1" dirty="0">
              <a:solidFill>
                <a:schemeClr val="tx1"/>
              </a:solidFill>
            </a:endParaRPr>
          </a:p>
        </p:txBody>
      </p:sp>
      <p:sp>
        <p:nvSpPr>
          <p:cNvPr id="30" name="椭圆 29"/>
          <p:cNvSpPr/>
          <p:nvPr/>
        </p:nvSpPr>
        <p:spPr>
          <a:xfrm>
            <a:off x="7666090" y="3734832"/>
            <a:ext cx="176913" cy="193571"/>
          </a:xfrm>
          <a:prstGeom prst="ellipse">
            <a:avLst/>
          </a:prstGeom>
          <a:gradFill>
            <a:gsLst>
              <a:gs pos="79000">
                <a:srgbClr val="ABC8E1"/>
              </a:gs>
              <a:gs pos="0">
                <a:srgbClr val="367BD0"/>
              </a:gs>
              <a:gs pos="100000">
                <a:srgbClr val="DEEAE8"/>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1200" b="1" dirty="0" smtClean="0">
                <a:solidFill>
                  <a:schemeClr val="tx1"/>
                </a:solidFill>
              </a:rPr>
              <a:t>S</a:t>
            </a:r>
          </a:p>
        </p:txBody>
      </p:sp>
      <p:sp>
        <p:nvSpPr>
          <p:cNvPr id="31" name="椭圆 30"/>
          <p:cNvSpPr/>
          <p:nvPr/>
        </p:nvSpPr>
        <p:spPr>
          <a:xfrm>
            <a:off x="6228646" y="3640571"/>
            <a:ext cx="190816" cy="196452"/>
          </a:xfrm>
          <a:prstGeom prst="ellipse">
            <a:avLst/>
          </a:prstGeom>
          <a:gradFill>
            <a:gsLst>
              <a:gs pos="79000">
                <a:srgbClr val="ABC8E1"/>
              </a:gs>
              <a:gs pos="0">
                <a:srgbClr val="367BD0"/>
              </a:gs>
              <a:gs pos="100000">
                <a:srgbClr val="DEEAE8"/>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1200" b="1" dirty="0" smtClean="0">
                <a:solidFill>
                  <a:schemeClr val="tx1"/>
                </a:solidFill>
              </a:rPr>
              <a:t>W</a:t>
            </a:r>
            <a:endParaRPr lang="zh-CN" altLang="en-US" sz="1200" b="1" dirty="0">
              <a:solidFill>
                <a:schemeClr val="tx1"/>
              </a:solidFill>
            </a:endParaRPr>
          </a:p>
        </p:txBody>
      </p:sp>
      <p:sp>
        <p:nvSpPr>
          <p:cNvPr id="32" name="椭圆 31"/>
          <p:cNvSpPr/>
          <p:nvPr/>
        </p:nvSpPr>
        <p:spPr>
          <a:xfrm>
            <a:off x="6391112" y="4472896"/>
            <a:ext cx="211109" cy="199804"/>
          </a:xfrm>
          <a:prstGeom prst="ellipse">
            <a:avLst/>
          </a:prstGeom>
          <a:gradFill>
            <a:gsLst>
              <a:gs pos="79000">
                <a:srgbClr val="ABC8E1"/>
              </a:gs>
              <a:gs pos="0">
                <a:srgbClr val="367BD0"/>
              </a:gs>
              <a:gs pos="100000">
                <a:srgbClr val="DEEAE8"/>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sz="1200" b="1" dirty="0">
              <a:solidFill>
                <a:schemeClr val="tx1"/>
              </a:solidFill>
            </a:endParaRPr>
          </a:p>
        </p:txBody>
      </p:sp>
      <p:sp>
        <p:nvSpPr>
          <p:cNvPr id="33" name="椭圆 32"/>
          <p:cNvSpPr/>
          <p:nvPr/>
        </p:nvSpPr>
        <p:spPr>
          <a:xfrm>
            <a:off x="7400369" y="3166849"/>
            <a:ext cx="211109" cy="199804"/>
          </a:xfrm>
          <a:prstGeom prst="ellipse">
            <a:avLst/>
          </a:prstGeom>
          <a:gradFill>
            <a:gsLst>
              <a:gs pos="79000">
                <a:srgbClr val="ABC8E1"/>
              </a:gs>
              <a:gs pos="0">
                <a:srgbClr val="367BD0"/>
              </a:gs>
              <a:gs pos="100000">
                <a:srgbClr val="DEEAE8"/>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sz="1200" b="1" dirty="0">
              <a:solidFill>
                <a:schemeClr val="tx1"/>
              </a:solidFill>
            </a:endParaRPr>
          </a:p>
        </p:txBody>
      </p:sp>
      <p:sp>
        <p:nvSpPr>
          <p:cNvPr id="34" name="椭圆 33"/>
          <p:cNvSpPr/>
          <p:nvPr/>
        </p:nvSpPr>
        <p:spPr>
          <a:xfrm>
            <a:off x="7237212" y="3406746"/>
            <a:ext cx="211109" cy="199804"/>
          </a:xfrm>
          <a:prstGeom prst="ellipse">
            <a:avLst/>
          </a:prstGeom>
          <a:gradFill>
            <a:gsLst>
              <a:gs pos="79000">
                <a:srgbClr val="ABC8E1"/>
              </a:gs>
              <a:gs pos="0">
                <a:srgbClr val="367BD0"/>
              </a:gs>
              <a:gs pos="100000">
                <a:srgbClr val="DEEAE8"/>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sz="1200" b="1" dirty="0">
              <a:solidFill>
                <a:schemeClr val="tx1"/>
              </a:solidFill>
            </a:endParaRPr>
          </a:p>
        </p:txBody>
      </p:sp>
      <p:sp>
        <p:nvSpPr>
          <p:cNvPr id="35" name="椭圆 34"/>
          <p:cNvSpPr/>
          <p:nvPr/>
        </p:nvSpPr>
        <p:spPr>
          <a:xfrm rot="1024149">
            <a:off x="6507108" y="3266751"/>
            <a:ext cx="211109" cy="199804"/>
          </a:xfrm>
          <a:prstGeom prst="ellipse">
            <a:avLst/>
          </a:prstGeom>
          <a:gradFill>
            <a:gsLst>
              <a:gs pos="79000">
                <a:srgbClr val="ABC8E1"/>
              </a:gs>
              <a:gs pos="0">
                <a:srgbClr val="367BD0"/>
              </a:gs>
              <a:gs pos="100000">
                <a:srgbClr val="DEEAE8"/>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sz="1200" b="1" dirty="0">
              <a:solidFill>
                <a:schemeClr val="tx1"/>
              </a:solidFill>
            </a:endParaRPr>
          </a:p>
        </p:txBody>
      </p:sp>
      <p:sp>
        <p:nvSpPr>
          <p:cNvPr id="36" name="椭圆 35"/>
          <p:cNvSpPr/>
          <p:nvPr/>
        </p:nvSpPr>
        <p:spPr>
          <a:xfrm>
            <a:off x="7917622" y="4071160"/>
            <a:ext cx="211109" cy="199804"/>
          </a:xfrm>
          <a:prstGeom prst="ellipse">
            <a:avLst/>
          </a:prstGeom>
          <a:gradFill>
            <a:gsLst>
              <a:gs pos="79000">
                <a:srgbClr val="ABC8E1"/>
              </a:gs>
              <a:gs pos="0">
                <a:srgbClr val="367BD0"/>
              </a:gs>
              <a:gs pos="100000">
                <a:srgbClr val="DEEAE8"/>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sz="1200" b="1" dirty="0">
              <a:solidFill>
                <a:schemeClr val="tx1"/>
              </a:solidFill>
            </a:endParaRPr>
          </a:p>
        </p:txBody>
      </p:sp>
      <p:sp>
        <p:nvSpPr>
          <p:cNvPr id="37" name="椭圆 36"/>
          <p:cNvSpPr/>
          <p:nvPr/>
        </p:nvSpPr>
        <p:spPr>
          <a:xfrm>
            <a:off x="6799241" y="3075463"/>
            <a:ext cx="211109" cy="199804"/>
          </a:xfrm>
          <a:prstGeom prst="ellipse">
            <a:avLst/>
          </a:prstGeom>
          <a:gradFill>
            <a:gsLst>
              <a:gs pos="79000">
                <a:srgbClr val="ABC8E1"/>
              </a:gs>
              <a:gs pos="0">
                <a:srgbClr val="367BD0"/>
              </a:gs>
              <a:gs pos="100000">
                <a:srgbClr val="DEEAE8"/>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sz="1200" b="1" dirty="0">
              <a:solidFill>
                <a:schemeClr val="tx1"/>
              </a:solidFill>
            </a:endParaRPr>
          </a:p>
        </p:txBody>
      </p:sp>
      <p:cxnSp>
        <p:nvCxnSpPr>
          <p:cNvPr id="16" name="直接连接符 15"/>
          <p:cNvCxnSpPr>
            <a:stCxn id="35" idx="7"/>
            <a:endCxn id="37" idx="3"/>
          </p:cNvCxnSpPr>
          <p:nvPr/>
        </p:nvCxnSpPr>
        <p:spPr>
          <a:xfrm flipV="1">
            <a:off x="6704748" y="3246006"/>
            <a:ext cx="125409" cy="75026"/>
          </a:xfrm>
          <a:prstGeom prst="line">
            <a:avLst/>
          </a:prstGeom>
          <a:ln w="50800"/>
        </p:spPr>
        <p:style>
          <a:lnRef idx="1">
            <a:schemeClr val="dk1"/>
          </a:lnRef>
          <a:fillRef idx="0">
            <a:schemeClr val="dk1"/>
          </a:fillRef>
          <a:effectRef idx="0">
            <a:schemeClr val="dk1"/>
          </a:effectRef>
          <a:fontRef idx="minor">
            <a:schemeClr val="tx1"/>
          </a:fontRef>
        </p:style>
      </p:cxnSp>
      <p:grpSp>
        <p:nvGrpSpPr>
          <p:cNvPr id="3" name="组合 2"/>
          <p:cNvGrpSpPr/>
          <p:nvPr/>
        </p:nvGrpSpPr>
        <p:grpSpPr>
          <a:xfrm rot="4625175">
            <a:off x="6929185" y="3900099"/>
            <a:ext cx="503242" cy="391092"/>
            <a:chOff x="7735841" y="3708882"/>
            <a:chExt cx="503242" cy="391092"/>
          </a:xfrm>
        </p:grpSpPr>
        <p:sp>
          <p:nvSpPr>
            <p:cNvPr id="24" name="椭圆 23"/>
            <p:cNvSpPr/>
            <p:nvPr/>
          </p:nvSpPr>
          <p:spPr>
            <a:xfrm rot="1024149">
              <a:off x="7735841" y="3900170"/>
              <a:ext cx="211109" cy="199804"/>
            </a:xfrm>
            <a:prstGeom prst="ellipse">
              <a:avLst/>
            </a:prstGeom>
            <a:gradFill>
              <a:gsLst>
                <a:gs pos="79000">
                  <a:srgbClr val="ABC8E1"/>
                </a:gs>
                <a:gs pos="0">
                  <a:srgbClr val="367BD0"/>
                </a:gs>
                <a:gs pos="100000">
                  <a:srgbClr val="DEEAE8"/>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sz="1200" b="1" dirty="0">
                <a:solidFill>
                  <a:schemeClr val="tx1"/>
                </a:solidFill>
              </a:endParaRPr>
            </a:p>
          </p:txBody>
        </p:sp>
        <p:sp>
          <p:nvSpPr>
            <p:cNvPr id="38" name="椭圆 37"/>
            <p:cNvSpPr/>
            <p:nvPr/>
          </p:nvSpPr>
          <p:spPr>
            <a:xfrm>
              <a:off x="8027974" y="3708882"/>
              <a:ext cx="211109" cy="199804"/>
            </a:xfrm>
            <a:prstGeom prst="ellipse">
              <a:avLst/>
            </a:prstGeom>
            <a:gradFill>
              <a:gsLst>
                <a:gs pos="79000">
                  <a:srgbClr val="ABC8E1"/>
                </a:gs>
                <a:gs pos="0">
                  <a:srgbClr val="367BD0"/>
                </a:gs>
                <a:gs pos="100000">
                  <a:srgbClr val="DEEAE8"/>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sz="1200" b="1" dirty="0">
                <a:solidFill>
                  <a:schemeClr val="tx1"/>
                </a:solidFill>
              </a:endParaRPr>
            </a:p>
          </p:txBody>
        </p:sp>
        <p:cxnSp>
          <p:nvCxnSpPr>
            <p:cNvPr id="39" name="直接连接符 38"/>
            <p:cNvCxnSpPr>
              <a:stCxn id="24" idx="7"/>
              <a:endCxn id="38" idx="3"/>
            </p:cNvCxnSpPr>
            <p:nvPr/>
          </p:nvCxnSpPr>
          <p:spPr>
            <a:xfrm flipV="1">
              <a:off x="7933481" y="3879425"/>
              <a:ext cx="125409" cy="75026"/>
            </a:xfrm>
            <a:prstGeom prst="line">
              <a:avLst/>
            </a:prstGeom>
            <a:ln w="5080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3871551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94550" y="680302"/>
            <a:ext cx="4111045" cy="331514"/>
          </a:xfrm>
        </p:spPr>
        <p:txBody>
          <a:bodyPr>
            <a:normAutofit fontScale="90000"/>
          </a:bodyPr>
          <a:lstStyle/>
          <a:p>
            <a:r>
              <a:rPr lang="zh-CN" altLang="en-US" dirty="0"/>
              <a:t>习题</a:t>
            </a:r>
            <a:r>
              <a:rPr lang="zh-CN" altLang="en-US" dirty="0" smtClean="0"/>
              <a:t>训练</a:t>
            </a:r>
            <a:r>
              <a:rPr lang="en-US" altLang="zh-CN" dirty="0" smtClean="0"/>
              <a:t>3</a:t>
            </a:r>
            <a:r>
              <a:rPr lang="zh-CN" altLang="en-US" dirty="0" smtClean="0"/>
              <a:t>：</a:t>
            </a:r>
            <a:r>
              <a:rPr lang="zh-CN" altLang="zh-CN" dirty="0"/>
              <a:t>（</a:t>
            </a:r>
            <a:r>
              <a:rPr lang="en-US" altLang="zh-CN" dirty="0"/>
              <a:t>2011 </a:t>
            </a:r>
            <a:r>
              <a:rPr lang="zh-CN" altLang="zh-CN" dirty="0"/>
              <a:t>北京）</a:t>
            </a:r>
            <a:endParaRPr lang="zh-CN" altLang="en-US" dirty="0"/>
          </a:p>
        </p:txBody>
      </p:sp>
      <p:sp>
        <p:nvSpPr>
          <p:cNvPr id="3" name="内容占位符 2"/>
          <p:cNvSpPr>
            <a:spLocks noGrp="1"/>
          </p:cNvSpPr>
          <p:nvPr>
            <p:ph idx="1"/>
          </p:nvPr>
        </p:nvSpPr>
        <p:spPr>
          <a:xfrm>
            <a:off x="930332" y="1307984"/>
            <a:ext cx="8065022" cy="3282034"/>
          </a:xfrm>
        </p:spPr>
        <p:txBody>
          <a:bodyPr>
            <a:noAutofit/>
          </a:bodyPr>
          <a:lstStyle/>
          <a:p>
            <a:r>
              <a:rPr lang="en-US" altLang="zh-CN" sz="2000" dirty="0" smtClean="0"/>
              <a:t>4</a:t>
            </a:r>
            <a:r>
              <a:rPr lang="en-US" altLang="zh-CN" sz="2000" dirty="0"/>
              <a:t>.</a:t>
            </a:r>
            <a:r>
              <a:rPr lang="zh-CN" altLang="zh-CN" sz="2000" dirty="0"/>
              <a:t>胰岛素的</a:t>
            </a:r>
            <a:r>
              <a:rPr lang="en-US" altLang="zh-CN" sz="2000" dirty="0"/>
              <a:t>A</a:t>
            </a:r>
            <a:r>
              <a:rPr lang="zh-CN" altLang="zh-CN" sz="2000" dirty="0"/>
              <a:t>，</a:t>
            </a:r>
            <a:r>
              <a:rPr lang="en-US" altLang="zh-CN" sz="2000" dirty="0"/>
              <a:t>B</a:t>
            </a:r>
            <a:r>
              <a:rPr lang="zh-CN" altLang="zh-CN" sz="2000" dirty="0"/>
              <a:t>两条肽链是由一个基因编码的：下列有关胰岛素的叙述，正确的是</a:t>
            </a:r>
          </a:p>
          <a:p>
            <a:pPr marL="0" indent="0">
              <a:buNone/>
            </a:pPr>
            <a:r>
              <a:rPr lang="en-US" altLang="zh-CN" sz="2000" dirty="0" smtClean="0"/>
              <a:t>     A</a:t>
            </a:r>
            <a:r>
              <a:rPr lang="en-US" altLang="zh-CN" sz="2000" dirty="0"/>
              <a:t>.</a:t>
            </a:r>
            <a:r>
              <a:rPr lang="zh-CN" altLang="zh-CN" sz="2000" dirty="0"/>
              <a:t>胰岛素基因的两条</a:t>
            </a:r>
            <a:r>
              <a:rPr lang="en-US" altLang="zh-CN" sz="2000" dirty="0"/>
              <a:t>DNA</a:t>
            </a:r>
            <a:r>
              <a:rPr lang="zh-CN" altLang="zh-CN" sz="2000" dirty="0"/>
              <a:t>单链分别编码</a:t>
            </a:r>
            <a:r>
              <a:rPr lang="en-US" altLang="zh-CN" sz="2000" dirty="0"/>
              <a:t>A,B</a:t>
            </a:r>
            <a:r>
              <a:rPr lang="zh-CN" altLang="zh-CN" sz="2000" dirty="0"/>
              <a:t>两条肽链</a:t>
            </a:r>
          </a:p>
          <a:p>
            <a:pPr marL="0" indent="0">
              <a:buNone/>
            </a:pPr>
            <a:r>
              <a:rPr lang="en-US" altLang="zh-CN" sz="2000" dirty="0" smtClean="0"/>
              <a:t>     B</a:t>
            </a:r>
            <a:r>
              <a:rPr lang="en-US" altLang="zh-CN" sz="2000" dirty="0"/>
              <a:t>.</a:t>
            </a:r>
            <a:r>
              <a:rPr lang="zh-CN" altLang="zh-CN" sz="2000" dirty="0"/>
              <a:t>沸水浴加热之后，构成胰岛素的肽链充分伸展并</a:t>
            </a:r>
            <a:r>
              <a:rPr lang="zh-CN" altLang="zh-CN" sz="2000" dirty="0" smtClean="0"/>
              <a:t>断裂</a:t>
            </a:r>
            <a:endParaRPr lang="en-US" altLang="zh-CN" sz="2000" dirty="0" smtClean="0"/>
          </a:p>
          <a:p>
            <a:pPr marL="0" indent="0">
              <a:buNone/>
            </a:pPr>
            <a:r>
              <a:rPr lang="en-US" altLang="zh-CN" sz="2000" dirty="0" smtClean="0"/>
              <a:t>     C</a:t>
            </a:r>
            <a:r>
              <a:rPr lang="en-US" altLang="zh-CN" sz="2000" dirty="0"/>
              <a:t>.</a:t>
            </a:r>
            <a:r>
              <a:rPr lang="zh-CN" altLang="zh-CN" sz="2000" dirty="0"/>
              <a:t>胰岛素的功能取决于氨基酸的序列，与空间结构无关。</a:t>
            </a:r>
          </a:p>
          <a:p>
            <a:pPr marL="0" indent="0">
              <a:buNone/>
            </a:pPr>
            <a:r>
              <a:rPr lang="en-US" altLang="zh-CN" sz="2000" dirty="0" smtClean="0"/>
              <a:t>     D</a:t>
            </a:r>
            <a:r>
              <a:rPr lang="en-US" altLang="zh-CN" sz="2000" dirty="0"/>
              <a:t>.</a:t>
            </a:r>
            <a:r>
              <a:rPr lang="zh-CN" altLang="zh-CN" sz="2000" dirty="0"/>
              <a:t>核糖体合成的多肽链需经蛋白酶的作用形成胰岛素。</a:t>
            </a:r>
          </a:p>
          <a:p>
            <a:endParaRPr lang="zh-CN" altLang="en-US" sz="2000" dirty="0"/>
          </a:p>
        </p:txBody>
      </p:sp>
      <p:sp>
        <p:nvSpPr>
          <p:cNvPr id="4" name="椭圆 3"/>
          <p:cNvSpPr/>
          <p:nvPr/>
        </p:nvSpPr>
        <p:spPr>
          <a:xfrm>
            <a:off x="1283823" y="3811001"/>
            <a:ext cx="509155" cy="498764"/>
          </a:xfrm>
          <a:prstGeom prst="ellipse">
            <a:avLst/>
          </a:prstGeom>
          <a:noFill/>
          <a:ln w="508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254131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t>与生活的联系</a:t>
            </a:r>
            <a:endParaRPr lang="zh-CN" altLang="en-US" dirty="0"/>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819875" y="-2518195"/>
            <a:ext cx="1504251" cy="8383835"/>
          </a:xfrm>
          <a:prstGeom prst="rect">
            <a:avLst/>
          </a:prstGeom>
        </p:spPr>
      </p:pic>
      <p:sp>
        <p:nvSpPr>
          <p:cNvPr id="5" name="矩形 4"/>
          <p:cNvSpPr/>
          <p:nvPr/>
        </p:nvSpPr>
        <p:spPr>
          <a:xfrm>
            <a:off x="451821" y="2683464"/>
            <a:ext cx="7874597" cy="923330"/>
          </a:xfrm>
          <a:prstGeom prst="rect">
            <a:avLst/>
          </a:prstGeom>
        </p:spPr>
        <p:txBody>
          <a:bodyPr wrap="square">
            <a:spAutoFit/>
          </a:bodyPr>
          <a:lstStyle/>
          <a:p>
            <a:r>
              <a:rPr lang="zh-CN" altLang="en-US" dirty="0" smtClean="0"/>
              <a:t>盐析：溶液中加入的盐影响了蛋白质表面与水的相互作用，打破了</a:t>
            </a:r>
            <a:r>
              <a:rPr lang="zh-CN" altLang="en-US" dirty="0"/>
              <a:t>它的</a:t>
            </a:r>
            <a:r>
              <a:rPr lang="zh-CN" altLang="en-US" dirty="0" smtClean="0"/>
              <a:t>表面 </a:t>
            </a:r>
            <a:endParaRPr lang="en-US" altLang="zh-CN" dirty="0" smtClean="0"/>
          </a:p>
          <a:p>
            <a:r>
              <a:rPr lang="en-US" altLang="zh-CN" dirty="0"/>
              <a:t> </a:t>
            </a:r>
            <a:r>
              <a:rPr lang="en-US" altLang="zh-CN" dirty="0" smtClean="0"/>
              <a:t>          </a:t>
            </a:r>
            <a:r>
              <a:rPr lang="zh-CN" altLang="en-US" dirty="0" smtClean="0"/>
              <a:t>电荷平衡，导致蛋白质聚集沉淀。但不改变蛋白质的化学性质。蛋白</a:t>
            </a:r>
            <a:endParaRPr lang="en-US" altLang="zh-CN" dirty="0" smtClean="0"/>
          </a:p>
          <a:p>
            <a:r>
              <a:rPr lang="en-US" altLang="zh-CN" dirty="0"/>
              <a:t> </a:t>
            </a:r>
            <a:r>
              <a:rPr lang="en-US" altLang="zh-CN" dirty="0" smtClean="0"/>
              <a:t>          </a:t>
            </a:r>
            <a:r>
              <a:rPr lang="zh-CN" altLang="en-US" dirty="0" smtClean="0"/>
              <a:t>质溶解性可以恢复。</a:t>
            </a:r>
            <a:endParaRPr lang="zh-CN" altLang="en-US" dirty="0"/>
          </a:p>
        </p:txBody>
      </p:sp>
      <p:sp>
        <p:nvSpPr>
          <p:cNvPr id="6" name="矩形 5"/>
          <p:cNvSpPr/>
          <p:nvPr/>
        </p:nvSpPr>
        <p:spPr>
          <a:xfrm>
            <a:off x="451821" y="3828587"/>
            <a:ext cx="7874597" cy="369332"/>
          </a:xfrm>
          <a:prstGeom prst="rect">
            <a:avLst/>
          </a:prstGeom>
        </p:spPr>
        <p:txBody>
          <a:bodyPr wrap="square">
            <a:spAutoFit/>
          </a:bodyPr>
          <a:lstStyle/>
          <a:p>
            <a:r>
              <a:rPr lang="zh-CN" altLang="en-US" dirty="0"/>
              <a:t>不可逆</a:t>
            </a:r>
            <a:r>
              <a:rPr lang="zh-CN" altLang="en-US" dirty="0" smtClean="0"/>
              <a:t>变性：改变了蛋白质的分子结构，失去原有功能。</a:t>
            </a:r>
            <a:endParaRPr lang="zh-CN" altLang="en-US" dirty="0"/>
          </a:p>
        </p:txBody>
      </p:sp>
    </p:spTree>
    <p:extLst>
      <p:ext uri="{BB962C8B-B14F-4D97-AF65-F5344CB8AC3E}">
        <p14:creationId xmlns:p14="http://schemas.microsoft.com/office/powerpoint/2010/main" val="17782429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06055" y="526105"/>
            <a:ext cx="772369" cy="331514"/>
          </a:xfrm>
        </p:spPr>
        <p:txBody>
          <a:bodyPr>
            <a:normAutofit fontScale="90000"/>
          </a:bodyPr>
          <a:lstStyle/>
          <a:p>
            <a:r>
              <a:rPr lang="zh-CN" altLang="en-US" dirty="0" smtClean="0"/>
              <a:t>应用：</a:t>
            </a:r>
            <a:endParaRPr lang="zh-CN" altLang="en-US" dirty="0"/>
          </a:p>
        </p:txBody>
      </p:sp>
      <p:pic>
        <p:nvPicPr>
          <p:cNvPr id="6" name="图片 5"/>
          <p:cNvPicPr>
            <a:picLocks noChangeAspect="1"/>
          </p:cNvPicPr>
          <p:nvPr/>
        </p:nvPicPr>
        <p:blipFill rotWithShape="1">
          <a:blip r:embed="rId3"/>
          <a:srcRect b="35035"/>
          <a:stretch/>
        </p:blipFill>
        <p:spPr>
          <a:xfrm>
            <a:off x="2121063" y="1043315"/>
            <a:ext cx="4999113" cy="2447621"/>
          </a:xfrm>
          <a:prstGeom prst="rect">
            <a:avLst/>
          </a:prstGeom>
        </p:spPr>
      </p:pic>
    </p:spTree>
    <p:extLst>
      <p:ext uri="{BB962C8B-B14F-4D97-AF65-F5344CB8AC3E}">
        <p14:creationId xmlns:p14="http://schemas.microsoft.com/office/powerpoint/2010/main" val="38328579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b="26873"/>
          <a:stretch/>
        </p:blipFill>
        <p:spPr>
          <a:xfrm>
            <a:off x="1807596" y="1124578"/>
            <a:ext cx="4793648" cy="3263676"/>
          </a:xfrm>
          <a:prstGeom prst="rect">
            <a:avLst/>
          </a:prstGeom>
        </p:spPr>
      </p:pic>
      <p:sp>
        <p:nvSpPr>
          <p:cNvPr id="2" name="文本框 1"/>
          <p:cNvSpPr txBox="1"/>
          <p:nvPr/>
        </p:nvSpPr>
        <p:spPr>
          <a:xfrm>
            <a:off x="2562056" y="426196"/>
            <a:ext cx="4134580" cy="369332"/>
          </a:xfrm>
          <a:prstGeom prst="rect">
            <a:avLst/>
          </a:prstGeom>
          <a:noFill/>
        </p:spPr>
        <p:txBody>
          <a:bodyPr wrap="square" rtlCol="0">
            <a:spAutoFit/>
          </a:bodyPr>
          <a:lstStyle/>
          <a:p>
            <a:r>
              <a:rPr lang="zh-CN" altLang="en-US" dirty="0" smtClean="0"/>
              <a:t>氨基酸序列相同但空间结构不同的蛋白</a:t>
            </a:r>
            <a:endParaRPr lang="zh-CN" altLang="en-US" dirty="0"/>
          </a:p>
        </p:txBody>
      </p:sp>
      <p:sp>
        <p:nvSpPr>
          <p:cNvPr id="3" name="矩形 2"/>
          <p:cNvSpPr/>
          <p:nvPr/>
        </p:nvSpPr>
        <p:spPr>
          <a:xfrm>
            <a:off x="2831743" y="4347972"/>
            <a:ext cx="877163" cy="369332"/>
          </a:xfrm>
          <a:prstGeom prst="rect">
            <a:avLst/>
          </a:prstGeom>
        </p:spPr>
        <p:txBody>
          <a:bodyPr wrap="none">
            <a:spAutoFit/>
          </a:bodyPr>
          <a:lstStyle/>
          <a:p>
            <a:r>
              <a:rPr lang="zh-CN" altLang="zh-CN" b="1" dirty="0">
                <a:ea typeface="宋体" panose="02010600030101010101" pitchFamily="2" charset="-122"/>
                <a:cs typeface="Times New Roman" panose="02020603050405020304" pitchFamily="18" charset="0"/>
              </a:rPr>
              <a:t>正常型</a:t>
            </a:r>
            <a:endParaRPr lang="zh-CN" altLang="en-US" b="1" dirty="0"/>
          </a:p>
        </p:txBody>
      </p:sp>
      <p:sp>
        <p:nvSpPr>
          <p:cNvPr id="6" name="矩形 5"/>
          <p:cNvSpPr/>
          <p:nvPr/>
        </p:nvSpPr>
        <p:spPr>
          <a:xfrm>
            <a:off x="5092641" y="4368113"/>
            <a:ext cx="881973" cy="369332"/>
          </a:xfrm>
          <a:prstGeom prst="rect">
            <a:avLst/>
          </a:prstGeom>
        </p:spPr>
        <p:txBody>
          <a:bodyPr wrap="none">
            <a:spAutoFit/>
          </a:bodyPr>
          <a:lstStyle/>
          <a:p>
            <a:r>
              <a:rPr lang="zh-CN" altLang="en-US" b="1" dirty="0" smtClean="0">
                <a:ea typeface="宋体" panose="02010600030101010101" pitchFamily="2" charset="-122"/>
                <a:cs typeface="Times New Roman" panose="02020603050405020304" pitchFamily="18" charset="0"/>
              </a:rPr>
              <a:t>致病</a:t>
            </a:r>
            <a:r>
              <a:rPr lang="zh-CN" altLang="zh-CN" b="1" dirty="0" smtClean="0">
                <a:ea typeface="宋体" panose="02010600030101010101" pitchFamily="2" charset="-122"/>
                <a:cs typeface="Times New Roman" panose="02020603050405020304" pitchFamily="18" charset="0"/>
              </a:rPr>
              <a:t>型</a:t>
            </a:r>
            <a:endParaRPr lang="zh-CN" altLang="en-US" b="1" dirty="0"/>
          </a:p>
        </p:txBody>
      </p:sp>
    </p:spTree>
    <p:extLst>
      <p:ext uri="{BB962C8B-B14F-4D97-AF65-F5344CB8AC3E}">
        <p14:creationId xmlns:p14="http://schemas.microsoft.com/office/powerpoint/2010/main" val="22796817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imgsa.baidu.com/timg?image&amp;quality=80&amp;size=b9999_10000&amp;sec=1595420975063&amp;di=2d3eea8bd5d5f38b68309affec8dd3a8&amp;imgtype=0&amp;src=http%3A%2F%2Fpic.files.mozhan.com%2Fueditor%2Fimage%2F20170217%2F148733953612652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750"/>
          <a:stretch/>
        </p:blipFill>
        <p:spPr bwMode="auto">
          <a:xfrm>
            <a:off x="2553874" y="1051627"/>
            <a:ext cx="3352278" cy="2708964"/>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4"/>
          <a:stretch>
            <a:fillRect/>
          </a:stretch>
        </p:blipFill>
        <p:spPr>
          <a:xfrm>
            <a:off x="4364057" y="124022"/>
            <a:ext cx="1012377" cy="1196818"/>
          </a:xfrm>
          <a:prstGeom prst="ellipse">
            <a:avLst/>
          </a:prstGeom>
          <a:ln>
            <a:noFill/>
          </a:ln>
          <a:effectLst>
            <a:softEdge rad="50800"/>
          </a:effectLst>
        </p:spPr>
      </p:pic>
      <p:pic>
        <p:nvPicPr>
          <p:cNvPr id="5" name="图片 4"/>
          <p:cNvPicPr>
            <a:picLocks noChangeAspect="1"/>
          </p:cNvPicPr>
          <p:nvPr/>
        </p:nvPicPr>
        <p:blipFill>
          <a:blip r:embed="rId5"/>
          <a:stretch>
            <a:fillRect/>
          </a:stretch>
        </p:blipFill>
        <p:spPr>
          <a:xfrm>
            <a:off x="5855467" y="1232812"/>
            <a:ext cx="1145661" cy="869248"/>
          </a:xfrm>
          <a:prstGeom prst="rect">
            <a:avLst/>
          </a:prstGeom>
        </p:spPr>
      </p:pic>
      <p:pic>
        <p:nvPicPr>
          <p:cNvPr id="7" name="图片 6"/>
          <p:cNvPicPr>
            <a:picLocks noChangeAspect="1"/>
          </p:cNvPicPr>
          <p:nvPr/>
        </p:nvPicPr>
        <p:blipFill>
          <a:blip r:embed="rId6"/>
          <a:stretch>
            <a:fillRect/>
          </a:stretch>
        </p:blipFill>
        <p:spPr>
          <a:xfrm rot="4236854">
            <a:off x="6186054" y="2473994"/>
            <a:ext cx="709326" cy="1250830"/>
          </a:xfrm>
          <a:prstGeom prst="rect">
            <a:avLst/>
          </a:prstGeom>
        </p:spPr>
      </p:pic>
      <p:pic>
        <p:nvPicPr>
          <p:cNvPr id="8" name="图片 7"/>
          <p:cNvPicPr>
            <a:picLocks noChangeAspect="1"/>
          </p:cNvPicPr>
          <p:nvPr/>
        </p:nvPicPr>
        <p:blipFill>
          <a:blip r:embed="rId7"/>
          <a:stretch>
            <a:fillRect/>
          </a:stretch>
        </p:blipFill>
        <p:spPr>
          <a:xfrm>
            <a:off x="2029202" y="577896"/>
            <a:ext cx="1239879" cy="828387"/>
          </a:xfrm>
          <a:prstGeom prst="ellipse">
            <a:avLst/>
          </a:prstGeom>
          <a:ln>
            <a:noFill/>
          </a:ln>
          <a:effectLst>
            <a:softEdge rad="25400"/>
          </a:effectLst>
        </p:spPr>
      </p:pic>
      <p:pic>
        <p:nvPicPr>
          <p:cNvPr id="1028" name="Picture 4" descr="https://ss3.bdstatic.com/70cFv8Sh_Q1YnxGkpoWK1HF6hhy/it/u=1498268609,418993816&amp;fm=26&amp;gp=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856" t="2871" r="16403" b="2718"/>
          <a:stretch/>
        </p:blipFill>
        <p:spPr bwMode="auto">
          <a:xfrm>
            <a:off x="1844632" y="2557262"/>
            <a:ext cx="597318" cy="824967"/>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p:cNvSpPr txBox="1"/>
          <p:nvPr/>
        </p:nvSpPr>
        <p:spPr>
          <a:xfrm rot="20155470">
            <a:off x="1555803" y="520225"/>
            <a:ext cx="1614389" cy="369332"/>
          </a:xfrm>
          <a:prstGeom prst="rect">
            <a:avLst/>
          </a:prstGeom>
          <a:noFill/>
        </p:spPr>
        <p:txBody>
          <a:bodyPr wrap="square" rtlCol="0">
            <a:spAutoFit/>
          </a:bodyPr>
          <a:lstStyle/>
          <a:p>
            <a:r>
              <a:rPr lang="zh-CN" altLang="en-US" dirty="0" smtClean="0"/>
              <a:t>信息传递作用</a:t>
            </a:r>
            <a:endParaRPr lang="zh-CN" altLang="en-US" dirty="0"/>
          </a:p>
        </p:txBody>
      </p:sp>
      <p:sp>
        <p:nvSpPr>
          <p:cNvPr id="12" name="文本框 11"/>
          <p:cNvSpPr txBox="1"/>
          <p:nvPr/>
        </p:nvSpPr>
        <p:spPr>
          <a:xfrm rot="20613038">
            <a:off x="1429461" y="2195269"/>
            <a:ext cx="1276920" cy="369332"/>
          </a:xfrm>
          <a:prstGeom prst="rect">
            <a:avLst/>
          </a:prstGeom>
          <a:noFill/>
        </p:spPr>
        <p:txBody>
          <a:bodyPr wrap="square" rtlCol="0">
            <a:spAutoFit/>
          </a:bodyPr>
          <a:lstStyle/>
          <a:p>
            <a:r>
              <a:rPr lang="zh-CN" altLang="en-US" dirty="0" smtClean="0"/>
              <a:t>免疫功能</a:t>
            </a:r>
            <a:endParaRPr lang="zh-CN" altLang="en-US" dirty="0"/>
          </a:p>
        </p:txBody>
      </p:sp>
      <p:sp>
        <p:nvSpPr>
          <p:cNvPr id="13" name="文本框 12"/>
          <p:cNvSpPr txBox="1"/>
          <p:nvPr/>
        </p:nvSpPr>
        <p:spPr>
          <a:xfrm>
            <a:off x="6276997" y="2221443"/>
            <a:ext cx="1559458" cy="369332"/>
          </a:xfrm>
          <a:prstGeom prst="rect">
            <a:avLst/>
          </a:prstGeom>
          <a:noFill/>
        </p:spPr>
        <p:txBody>
          <a:bodyPr wrap="square" rtlCol="0">
            <a:spAutoFit/>
          </a:bodyPr>
          <a:lstStyle/>
          <a:p>
            <a:r>
              <a:rPr lang="zh-CN" altLang="en-US" dirty="0" smtClean="0"/>
              <a:t>组成细胞结构</a:t>
            </a:r>
            <a:endParaRPr lang="zh-CN" altLang="en-US" dirty="0"/>
          </a:p>
        </p:txBody>
      </p:sp>
      <p:sp>
        <p:nvSpPr>
          <p:cNvPr id="14" name="文本框 13"/>
          <p:cNvSpPr txBox="1"/>
          <p:nvPr/>
        </p:nvSpPr>
        <p:spPr>
          <a:xfrm rot="21135021">
            <a:off x="5815679" y="887503"/>
            <a:ext cx="1165873" cy="369332"/>
          </a:xfrm>
          <a:prstGeom prst="rect">
            <a:avLst/>
          </a:prstGeom>
          <a:noFill/>
        </p:spPr>
        <p:txBody>
          <a:bodyPr wrap="square" rtlCol="0">
            <a:spAutoFit/>
          </a:bodyPr>
          <a:lstStyle/>
          <a:p>
            <a:r>
              <a:rPr lang="zh-CN" altLang="en-US" dirty="0" smtClean="0"/>
              <a:t>催化作用</a:t>
            </a:r>
            <a:endParaRPr lang="zh-CN" altLang="en-US" dirty="0"/>
          </a:p>
        </p:txBody>
      </p:sp>
      <p:sp>
        <p:nvSpPr>
          <p:cNvPr id="15" name="文本框 14"/>
          <p:cNvSpPr txBox="1"/>
          <p:nvPr/>
        </p:nvSpPr>
        <p:spPr>
          <a:xfrm>
            <a:off x="3755532" y="124022"/>
            <a:ext cx="1217050" cy="369332"/>
          </a:xfrm>
          <a:prstGeom prst="rect">
            <a:avLst/>
          </a:prstGeom>
          <a:noFill/>
        </p:spPr>
        <p:txBody>
          <a:bodyPr wrap="square" rtlCol="0">
            <a:spAutoFit/>
          </a:bodyPr>
          <a:lstStyle/>
          <a:p>
            <a:r>
              <a:rPr lang="zh-CN" altLang="en-US" dirty="0" smtClean="0"/>
              <a:t>物质运输</a:t>
            </a:r>
            <a:endParaRPr lang="zh-CN" altLang="en-US" dirty="0"/>
          </a:p>
        </p:txBody>
      </p:sp>
      <p:sp>
        <p:nvSpPr>
          <p:cNvPr id="10" name="文本框 9"/>
          <p:cNvSpPr txBox="1"/>
          <p:nvPr/>
        </p:nvSpPr>
        <p:spPr>
          <a:xfrm>
            <a:off x="2257623" y="4031126"/>
            <a:ext cx="3647152" cy="369332"/>
          </a:xfrm>
          <a:prstGeom prst="rect">
            <a:avLst/>
          </a:prstGeom>
          <a:noFill/>
        </p:spPr>
        <p:txBody>
          <a:bodyPr wrap="none" rtlCol="0">
            <a:spAutoFit/>
          </a:bodyPr>
          <a:lstStyle/>
          <a:p>
            <a:r>
              <a:rPr lang="zh-CN" altLang="en-US" dirty="0" smtClean="0"/>
              <a:t>毒蛋白、受体蛋白、细胞骨架</a:t>
            </a:r>
            <a:r>
              <a:rPr lang="en-US" altLang="zh-CN" dirty="0" smtClean="0"/>
              <a:t>……</a:t>
            </a:r>
            <a:endParaRPr lang="zh-CN" altLang="en-US" dirty="0"/>
          </a:p>
        </p:txBody>
      </p:sp>
      <p:sp>
        <p:nvSpPr>
          <p:cNvPr id="17" name="文本框 16"/>
          <p:cNvSpPr txBox="1"/>
          <p:nvPr/>
        </p:nvSpPr>
        <p:spPr>
          <a:xfrm>
            <a:off x="75824" y="139952"/>
            <a:ext cx="8891752" cy="4801314"/>
          </a:xfrm>
          <a:prstGeom prst="rect">
            <a:avLst/>
          </a:prstGeom>
          <a:solidFill>
            <a:schemeClr val="bg1">
              <a:alpha val="90000"/>
            </a:schemeClr>
          </a:solidFill>
        </p:spPr>
        <p:txBody>
          <a:bodyPr wrap="square" rtlCol="0">
            <a:spAutoFit/>
          </a:bodyPr>
          <a:lstStyle/>
          <a:p>
            <a:endParaRPr lang="en-US" altLang="zh-CN" sz="3200" dirty="0" smtClean="0"/>
          </a:p>
          <a:p>
            <a:pPr algn="ctr"/>
            <a:endParaRPr lang="en-US" altLang="zh-CN" sz="3200" dirty="0" smtClean="0"/>
          </a:p>
          <a:p>
            <a:pPr algn="ctr"/>
            <a:endParaRPr lang="en-US" altLang="zh-CN" sz="3200" dirty="0" smtClean="0"/>
          </a:p>
          <a:p>
            <a:pPr algn="ctr"/>
            <a:r>
              <a:rPr lang="zh-CN" altLang="en-US" sz="3200" dirty="0"/>
              <a:t>蛋白质由细胞自身合成，为细胞的生命活动服务</a:t>
            </a:r>
            <a:endParaRPr lang="en-US" altLang="zh-CN" sz="3200" dirty="0"/>
          </a:p>
          <a:p>
            <a:pPr algn="ctr"/>
            <a:endParaRPr lang="en-US" altLang="zh-CN" sz="3200" dirty="0" smtClean="0"/>
          </a:p>
          <a:p>
            <a:pPr algn="ctr"/>
            <a:r>
              <a:rPr lang="zh-CN" altLang="en-US" sz="3200" dirty="0" smtClean="0"/>
              <a:t>结构多样</a:t>
            </a:r>
            <a:r>
              <a:rPr lang="en-US" altLang="zh-CN" sz="3200" dirty="0" smtClean="0"/>
              <a:t>—</a:t>
            </a:r>
            <a:r>
              <a:rPr lang="zh-CN" altLang="en-US" sz="3200" dirty="0" smtClean="0"/>
              <a:t>功能多样</a:t>
            </a:r>
            <a:r>
              <a:rPr lang="en-US" altLang="zh-CN" sz="3200" dirty="0" smtClean="0"/>
              <a:t>——</a:t>
            </a:r>
            <a:r>
              <a:rPr lang="zh-CN" altLang="en-US" sz="3200" dirty="0" smtClean="0"/>
              <a:t>生命活动的承担者</a:t>
            </a:r>
            <a:endParaRPr lang="en-US" altLang="zh-CN" sz="3200" dirty="0" smtClean="0"/>
          </a:p>
          <a:p>
            <a:pPr algn="ctr"/>
            <a:endParaRPr lang="en-US" altLang="zh-CN" sz="3200" dirty="0" smtClean="0"/>
          </a:p>
          <a:p>
            <a:pPr algn="ctr"/>
            <a:endParaRPr lang="en-US" altLang="zh-CN" sz="3200" dirty="0" smtClean="0"/>
          </a:p>
          <a:p>
            <a:pPr algn="ctr"/>
            <a:endParaRPr lang="en-US" altLang="zh-CN" sz="3200" dirty="0" smtClean="0"/>
          </a:p>
          <a:p>
            <a:endParaRPr lang="zh-CN" altLang="en-US" dirty="0"/>
          </a:p>
        </p:txBody>
      </p:sp>
    </p:spTree>
    <p:extLst>
      <p:ext uri="{BB962C8B-B14F-4D97-AF65-F5344CB8AC3E}">
        <p14:creationId xmlns:p14="http://schemas.microsoft.com/office/powerpoint/2010/main" val="46906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70648" y="1222438"/>
            <a:ext cx="8139178" cy="1019738"/>
          </a:xfrm>
        </p:spPr>
        <p:txBody>
          <a:bodyPr>
            <a:normAutofit/>
          </a:bodyPr>
          <a:lstStyle/>
          <a:p>
            <a:r>
              <a:rPr lang="zh-CN" altLang="en-US" sz="2000" dirty="0" smtClean="0"/>
              <a:t>根据蛋白质的一级结构信息预测蛋白质的高级结构，研究蛋白质的结构与功能的关系是蛋白质组学的重要的研究内容。</a:t>
            </a:r>
            <a:endParaRPr lang="zh-CN" altLang="en-US" sz="2000" dirty="0"/>
          </a:p>
        </p:txBody>
      </p:sp>
      <p:sp>
        <p:nvSpPr>
          <p:cNvPr id="4" name="内容占位符 2"/>
          <p:cNvSpPr txBox="1">
            <a:spLocks/>
          </p:cNvSpPr>
          <p:nvPr/>
        </p:nvSpPr>
        <p:spPr>
          <a:xfrm>
            <a:off x="670648" y="2706548"/>
            <a:ext cx="8246286" cy="1019738"/>
          </a:xfrm>
          <a:prstGeom prst="rect">
            <a:avLst/>
          </a:prstGeo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2000" dirty="0" smtClean="0"/>
              <a:t>分子进化树：利用蛋白质的一级结构的相似性，判断生物之间的亲缘关系</a:t>
            </a:r>
            <a:endParaRPr lang="zh-CN" altLang="en-US" sz="2000" dirty="0"/>
          </a:p>
        </p:txBody>
      </p:sp>
    </p:spTree>
    <p:extLst>
      <p:ext uri="{BB962C8B-B14F-4D97-AF65-F5344CB8AC3E}">
        <p14:creationId xmlns:p14="http://schemas.microsoft.com/office/powerpoint/2010/main" val="9856242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t>知识网络图</a:t>
            </a:r>
            <a:endParaRPr lang="zh-CN" altLang="en-US" dirty="0"/>
          </a:p>
        </p:txBody>
      </p:sp>
      <p:sp>
        <p:nvSpPr>
          <p:cNvPr id="4" name="文本框 3"/>
          <p:cNvSpPr txBox="1"/>
          <p:nvPr/>
        </p:nvSpPr>
        <p:spPr>
          <a:xfrm>
            <a:off x="2894042" y="2219331"/>
            <a:ext cx="985838" cy="369332"/>
          </a:xfrm>
          <a:prstGeom prst="rect">
            <a:avLst/>
          </a:prstGeom>
          <a:noFill/>
        </p:spPr>
        <p:txBody>
          <a:bodyPr wrap="square" rtlCol="0">
            <a:spAutoFit/>
          </a:bodyPr>
          <a:lstStyle/>
          <a:p>
            <a:r>
              <a:rPr lang="zh-CN" altLang="en-US" dirty="0" smtClean="0"/>
              <a:t>氨基酸</a:t>
            </a:r>
            <a:endParaRPr lang="zh-CN" altLang="en-US" dirty="0"/>
          </a:p>
        </p:txBody>
      </p:sp>
      <p:cxnSp>
        <p:nvCxnSpPr>
          <p:cNvPr id="6" name="直接箭头连接符 5"/>
          <p:cNvCxnSpPr>
            <a:stCxn id="4" idx="3"/>
          </p:cNvCxnSpPr>
          <p:nvPr/>
        </p:nvCxnSpPr>
        <p:spPr>
          <a:xfrm>
            <a:off x="3879880" y="2403997"/>
            <a:ext cx="11525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5103843" y="2217187"/>
            <a:ext cx="985838" cy="369332"/>
          </a:xfrm>
          <a:prstGeom prst="rect">
            <a:avLst/>
          </a:prstGeom>
          <a:noFill/>
        </p:spPr>
        <p:txBody>
          <a:bodyPr wrap="square" rtlCol="0">
            <a:spAutoFit/>
          </a:bodyPr>
          <a:lstStyle/>
          <a:p>
            <a:r>
              <a:rPr lang="zh-CN" altLang="en-US" dirty="0"/>
              <a:t>蛋白质</a:t>
            </a:r>
          </a:p>
        </p:txBody>
      </p:sp>
      <p:sp>
        <p:nvSpPr>
          <p:cNvPr id="9" name="文本框 8"/>
          <p:cNvSpPr txBox="1"/>
          <p:nvPr/>
        </p:nvSpPr>
        <p:spPr>
          <a:xfrm>
            <a:off x="4087495" y="2032521"/>
            <a:ext cx="646331" cy="369332"/>
          </a:xfrm>
          <a:prstGeom prst="rect">
            <a:avLst/>
          </a:prstGeom>
          <a:noFill/>
        </p:spPr>
        <p:txBody>
          <a:bodyPr wrap="none" rtlCol="0">
            <a:spAutoFit/>
          </a:bodyPr>
          <a:lstStyle/>
          <a:p>
            <a:r>
              <a:rPr lang="zh-CN" altLang="en-US" dirty="0" smtClean="0"/>
              <a:t>翻译</a:t>
            </a:r>
            <a:endParaRPr lang="zh-CN" altLang="en-US" dirty="0"/>
          </a:p>
        </p:txBody>
      </p:sp>
      <p:sp>
        <p:nvSpPr>
          <p:cNvPr id="10" name="文本框 9"/>
          <p:cNvSpPr txBox="1"/>
          <p:nvPr/>
        </p:nvSpPr>
        <p:spPr>
          <a:xfrm>
            <a:off x="3902144" y="2496330"/>
            <a:ext cx="1107996" cy="646331"/>
          </a:xfrm>
          <a:prstGeom prst="rect">
            <a:avLst/>
          </a:prstGeom>
          <a:noFill/>
        </p:spPr>
        <p:txBody>
          <a:bodyPr wrap="none" rtlCol="0">
            <a:spAutoFit/>
          </a:bodyPr>
          <a:lstStyle/>
          <a:p>
            <a:r>
              <a:rPr lang="zh-CN" altLang="en-US" dirty="0"/>
              <a:t>脱水</a:t>
            </a:r>
            <a:r>
              <a:rPr lang="zh-CN" altLang="en-US" dirty="0" smtClean="0"/>
              <a:t>缩合</a:t>
            </a:r>
            <a:endParaRPr lang="en-US" altLang="zh-CN" dirty="0" smtClean="0"/>
          </a:p>
          <a:p>
            <a:r>
              <a:rPr lang="zh-CN" altLang="en-US" dirty="0" smtClean="0"/>
              <a:t>（肽键）</a:t>
            </a:r>
            <a:endParaRPr lang="zh-CN" altLang="en-US" dirty="0"/>
          </a:p>
        </p:txBody>
      </p:sp>
      <p:sp>
        <p:nvSpPr>
          <p:cNvPr id="14" name="右大括号 13"/>
          <p:cNvSpPr/>
          <p:nvPr/>
        </p:nvSpPr>
        <p:spPr>
          <a:xfrm>
            <a:off x="2651155" y="1495431"/>
            <a:ext cx="290512" cy="1828800"/>
          </a:xfrm>
          <a:prstGeom prst="rightBrace">
            <a:avLst>
              <a:gd name="adj1" fmla="val 29983"/>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5" name="右大括号 14"/>
          <p:cNvSpPr/>
          <p:nvPr/>
        </p:nvSpPr>
        <p:spPr>
          <a:xfrm flipH="1">
            <a:off x="5918229" y="1487453"/>
            <a:ext cx="171452" cy="1828800"/>
          </a:xfrm>
          <a:prstGeom prst="rightBrace">
            <a:avLst>
              <a:gd name="adj1" fmla="val 68966"/>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b="1" dirty="0"/>
          </a:p>
        </p:txBody>
      </p:sp>
      <p:sp>
        <p:nvSpPr>
          <p:cNvPr id="16" name="文本框 15"/>
          <p:cNvSpPr txBox="1"/>
          <p:nvPr/>
        </p:nvSpPr>
        <p:spPr>
          <a:xfrm>
            <a:off x="1704192" y="1495431"/>
            <a:ext cx="985838" cy="369332"/>
          </a:xfrm>
          <a:prstGeom prst="rect">
            <a:avLst/>
          </a:prstGeom>
          <a:noFill/>
        </p:spPr>
        <p:txBody>
          <a:bodyPr wrap="square" rtlCol="0">
            <a:spAutoFit/>
          </a:bodyPr>
          <a:lstStyle/>
          <a:p>
            <a:r>
              <a:rPr lang="en-US" altLang="zh-CN" dirty="0" smtClean="0"/>
              <a:t>……</a:t>
            </a:r>
            <a:endParaRPr lang="zh-CN" altLang="en-US" dirty="0"/>
          </a:p>
        </p:txBody>
      </p:sp>
      <p:sp>
        <p:nvSpPr>
          <p:cNvPr id="17" name="文本框 16"/>
          <p:cNvSpPr txBox="1"/>
          <p:nvPr/>
        </p:nvSpPr>
        <p:spPr>
          <a:xfrm>
            <a:off x="1751043" y="2819495"/>
            <a:ext cx="985838" cy="369332"/>
          </a:xfrm>
          <a:prstGeom prst="rect">
            <a:avLst/>
          </a:prstGeom>
          <a:noFill/>
        </p:spPr>
        <p:txBody>
          <a:bodyPr wrap="square" rtlCol="0">
            <a:spAutoFit/>
          </a:bodyPr>
          <a:lstStyle/>
          <a:p>
            <a:r>
              <a:rPr lang="en-US" altLang="zh-CN" dirty="0" smtClean="0"/>
              <a:t>……</a:t>
            </a:r>
            <a:endParaRPr lang="zh-CN" altLang="en-US" dirty="0"/>
          </a:p>
        </p:txBody>
      </p:sp>
      <p:sp>
        <p:nvSpPr>
          <p:cNvPr id="18" name="文本框 17"/>
          <p:cNvSpPr txBox="1"/>
          <p:nvPr/>
        </p:nvSpPr>
        <p:spPr>
          <a:xfrm>
            <a:off x="6169866" y="1404944"/>
            <a:ext cx="985838" cy="369332"/>
          </a:xfrm>
          <a:prstGeom prst="rect">
            <a:avLst/>
          </a:prstGeom>
          <a:noFill/>
        </p:spPr>
        <p:txBody>
          <a:bodyPr wrap="square" rtlCol="0">
            <a:spAutoFit/>
          </a:bodyPr>
          <a:lstStyle/>
          <a:p>
            <a:r>
              <a:rPr lang="en-US" altLang="zh-CN" dirty="0" smtClean="0"/>
              <a:t>……</a:t>
            </a:r>
            <a:endParaRPr lang="zh-CN" altLang="en-US" dirty="0"/>
          </a:p>
        </p:txBody>
      </p:sp>
      <p:sp>
        <p:nvSpPr>
          <p:cNvPr id="19" name="文本框 18"/>
          <p:cNvSpPr txBox="1"/>
          <p:nvPr/>
        </p:nvSpPr>
        <p:spPr>
          <a:xfrm>
            <a:off x="6212045" y="2090744"/>
            <a:ext cx="985838" cy="369332"/>
          </a:xfrm>
          <a:prstGeom prst="rect">
            <a:avLst/>
          </a:prstGeom>
          <a:noFill/>
        </p:spPr>
        <p:txBody>
          <a:bodyPr wrap="square" rtlCol="0">
            <a:spAutoFit/>
          </a:bodyPr>
          <a:lstStyle/>
          <a:p>
            <a:r>
              <a:rPr lang="en-US" altLang="zh-CN" dirty="0" smtClean="0"/>
              <a:t>……</a:t>
            </a:r>
            <a:endParaRPr lang="zh-CN" altLang="en-US" dirty="0"/>
          </a:p>
        </p:txBody>
      </p:sp>
      <p:sp>
        <p:nvSpPr>
          <p:cNvPr id="20" name="文本框 19"/>
          <p:cNvSpPr txBox="1"/>
          <p:nvPr/>
        </p:nvSpPr>
        <p:spPr>
          <a:xfrm>
            <a:off x="6216808" y="2819495"/>
            <a:ext cx="985838" cy="369332"/>
          </a:xfrm>
          <a:prstGeom prst="rect">
            <a:avLst/>
          </a:prstGeom>
          <a:noFill/>
        </p:spPr>
        <p:txBody>
          <a:bodyPr wrap="square" rtlCol="0">
            <a:spAutoFit/>
          </a:bodyPr>
          <a:lstStyle/>
          <a:p>
            <a:r>
              <a:rPr lang="en-US" altLang="zh-CN" dirty="0" smtClean="0"/>
              <a:t>……</a:t>
            </a:r>
            <a:endParaRPr lang="zh-CN" altLang="en-US" dirty="0"/>
          </a:p>
        </p:txBody>
      </p:sp>
    </p:spTree>
    <p:extLst>
      <p:ext uri="{BB962C8B-B14F-4D97-AF65-F5344CB8AC3E}">
        <p14:creationId xmlns:p14="http://schemas.microsoft.com/office/powerpoint/2010/main" val="936711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微信图片_20200201171503"/>
          <p:cNvPicPr>
            <a:picLocks noChangeAspect="1"/>
          </p:cNvPicPr>
          <p:nvPr>
            <p:custDataLst>
              <p:tags r:id="rId2"/>
            </p:custDataLst>
          </p:nvPr>
        </p:nvPicPr>
        <p:blipFill>
          <a:blip r:embed="rId4">
            <a:clrChange>
              <a:clrFrom>
                <a:srgbClr val="FFFFFF">
                  <a:alpha val="100000"/>
                </a:srgbClr>
              </a:clrFrom>
              <a:clrTo>
                <a:srgbClr val="FFFFFF">
                  <a:alpha val="100000"/>
                  <a:alpha val="0"/>
                </a:srgbClr>
              </a:clrTo>
            </a:clrChange>
          </a:blip>
          <a:stretch>
            <a:fillRect/>
          </a:stretch>
        </p:blipFill>
        <p:spPr>
          <a:xfrm>
            <a:off x="3954780" y="793833"/>
            <a:ext cx="1234440" cy="1223010"/>
          </a:xfrm>
          <a:prstGeom prst="rect">
            <a:avLst/>
          </a:prstGeom>
        </p:spPr>
      </p:pic>
      <p:sp>
        <p:nvSpPr>
          <p:cNvPr id="19" name="矩形 18"/>
          <p:cNvSpPr/>
          <p:nvPr/>
        </p:nvSpPr>
        <p:spPr>
          <a:xfrm>
            <a:off x="2376805" y="2360295"/>
            <a:ext cx="4658995" cy="922020"/>
          </a:xfrm>
          <a:prstGeom prst="rect">
            <a:avLst/>
          </a:prstGeom>
        </p:spPr>
        <p:txBody>
          <a:bodyPr wrap="square">
            <a:spAutoFit/>
          </a:bodyPr>
          <a:lstStyle/>
          <a:p>
            <a:pPr algn="r"/>
            <a:r>
              <a:rPr lang="zh-CN" altLang="en-US" sz="5400" b="1" spc="300" dirty="0">
                <a:solidFill>
                  <a:srgbClr val="002060"/>
                </a:solidFill>
                <a:latin typeface="微软雅黑" panose="020B0503020204020204" charset="-122"/>
                <a:ea typeface="微软雅黑" panose="020B0503020204020204" charset="-122"/>
              </a:rPr>
              <a:t>谢谢您的观看</a:t>
            </a:r>
          </a:p>
        </p:txBody>
      </p:sp>
      <p:sp>
        <p:nvSpPr>
          <p:cNvPr id="7" name="矩形 6"/>
          <p:cNvSpPr/>
          <p:nvPr/>
        </p:nvSpPr>
        <p:spPr>
          <a:xfrm>
            <a:off x="2632710" y="3507740"/>
            <a:ext cx="4205412" cy="442878"/>
          </a:xfrm>
          <a:prstGeom prst="rect">
            <a:avLst/>
          </a:prstGeom>
        </p:spPr>
        <p:txBody>
          <a:bodyPr wrap="square">
            <a:spAutoFit/>
          </a:bodyPr>
          <a:lstStyle/>
          <a:p>
            <a:pPr algn="l">
              <a:lnSpc>
                <a:spcPct val="150000"/>
              </a:lnSpc>
            </a:pPr>
            <a:r>
              <a:rPr lang="zh-CN" altLang="en-US" spc="226" dirty="0">
                <a:solidFill>
                  <a:srgbClr val="002060"/>
                </a:solidFill>
                <a:latin typeface="楷体" panose="02010609060101010101" charset="-122"/>
                <a:ea typeface="楷体" panose="02010609060101010101" charset="-122"/>
              </a:rPr>
              <a:t>北京市朝阳区教育研究中心  制作</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xEl>
                                              <p:pRg st="0" end="0"/>
                                            </p:txEl>
                                          </p:spTgt>
                                        </p:tgtEl>
                                      </p:cBhvr>
                                    </p:animEffect>
                                  </p:childTnLst>
                                </p:cTn>
                              </p:par>
                            </p:childTnLst>
                          </p:cTn>
                        </p:par>
                        <p:par>
                          <p:cTn id="12" fill="hold">
                            <p:stCondLst>
                              <p:cond delay="750"/>
                            </p:stCondLst>
                            <p:childTnLst>
                              <p:par>
                                <p:cTn id="13" presetID="22" presetClass="entr" presetSubtype="8" fill="hold"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2412" y="304637"/>
            <a:ext cx="8139178" cy="331514"/>
          </a:xfrm>
        </p:spPr>
        <p:txBody>
          <a:bodyPr>
            <a:normAutofit fontScale="90000"/>
          </a:bodyPr>
          <a:lstStyle/>
          <a:p>
            <a:r>
              <a:rPr lang="zh-CN" altLang="en-US" dirty="0" smtClean="0"/>
              <a:t>习题训练</a:t>
            </a:r>
            <a:r>
              <a:rPr lang="en-US" altLang="zh-CN" dirty="0" smtClean="0"/>
              <a:t>1</a:t>
            </a:r>
            <a:endParaRPr lang="zh-CN" altLang="en-US" dirty="0"/>
          </a:p>
        </p:txBody>
      </p:sp>
      <p:sp>
        <p:nvSpPr>
          <p:cNvPr id="3" name="内容占位符 2"/>
          <p:cNvSpPr>
            <a:spLocks noGrp="1"/>
          </p:cNvSpPr>
          <p:nvPr>
            <p:ph idx="1"/>
          </p:nvPr>
        </p:nvSpPr>
        <p:spPr>
          <a:xfrm>
            <a:off x="502412" y="714469"/>
            <a:ext cx="8139178" cy="3911584"/>
          </a:xfrm>
        </p:spPr>
        <p:txBody>
          <a:bodyPr>
            <a:noAutofit/>
          </a:bodyPr>
          <a:lstStyle/>
          <a:p>
            <a:r>
              <a:rPr lang="en-US" altLang="zh-CN" sz="2000" dirty="0"/>
              <a:t>(2010 </a:t>
            </a:r>
            <a:r>
              <a:rPr lang="zh-CN" altLang="zh-CN" sz="2000" dirty="0"/>
              <a:t>上海</a:t>
            </a:r>
            <a:r>
              <a:rPr lang="en-US" altLang="zh-CN" sz="2000" dirty="0"/>
              <a:t>)</a:t>
            </a:r>
            <a:r>
              <a:rPr lang="en-US" altLang="zh-CN" sz="2000" dirty="0" smtClean="0"/>
              <a:t>5.</a:t>
            </a:r>
            <a:r>
              <a:rPr lang="zh-CN" altLang="en-US" sz="2000" dirty="0" smtClean="0"/>
              <a:t>下</a:t>
            </a:r>
            <a:r>
              <a:rPr lang="zh-CN" altLang="zh-CN" sz="2000" dirty="0" smtClean="0"/>
              <a:t>图</a:t>
            </a:r>
            <a:r>
              <a:rPr lang="zh-CN" altLang="zh-CN" sz="2000" dirty="0"/>
              <a:t>表示生物体内的某化学反应，下列有关该反应的叙述中错误的</a:t>
            </a:r>
            <a:r>
              <a:rPr lang="zh-CN" altLang="zh-CN" sz="2000" dirty="0" smtClean="0"/>
              <a:t>是</a:t>
            </a:r>
            <a:endParaRPr lang="en-US" altLang="zh-CN" sz="2000" dirty="0" smtClean="0"/>
          </a:p>
          <a:p>
            <a:endParaRPr lang="en-US" altLang="zh-CN" sz="2000" dirty="0"/>
          </a:p>
          <a:p>
            <a:endParaRPr lang="en-US" altLang="zh-CN" sz="2000" dirty="0" smtClean="0"/>
          </a:p>
          <a:p>
            <a:pPr marL="0" indent="0">
              <a:buNone/>
            </a:pPr>
            <a:endParaRPr lang="en-US" altLang="zh-CN" sz="2000" dirty="0" smtClean="0"/>
          </a:p>
          <a:p>
            <a:pPr marL="0" indent="0">
              <a:buNone/>
            </a:pPr>
            <a:endParaRPr lang="en-US" altLang="zh-CN" sz="2000" dirty="0" smtClean="0"/>
          </a:p>
          <a:p>
            <a:pPr marL="0" indent="0">
              <a:buNone/>
            </a:pPr>
            <a:r>
              <a:rPr lang="en-US" altLang="zh-CN" sz="2000" dirty="0" smtClean="0"/>
              <a:t>            A</a:t>
            </a:r>
            <a:r>
              <a:rPr lang="zh-CN" altLang="zh-CN" sz="2000" dirty="0"/>
              <a:t>．需要解旋酶</a:t>
            </a:r>
            <a:r>
              <a:rPr lang="en-US" altLang="zh-CN" sz="2000" dirty="0"/>
              <a:t>                 </a:t>
            </a:r>
            <a:r>
              <a:rPr lang="en-US" altLang="zh-CN" sz="2000" dirty="0" smtClean="0"/>
              <a:t> </a:t>
            </a:r>
            <a:r>
              <a:rPr lang="en-US" altLang="zh-CN" sz="2000" dirty="0"/>
              <a:t>B</a:t>
            </a:r>
            <a:r>
              <a:rPr lang="zh-CN" altLang="zh-CN" sz="2000" dirty="0"/>
              <a:t>．属于水解反应</a:t>
            </a:r>
          </a:p>
          <a:p>
            <a:pPr marL="0" indent="0">
              <a:buNone/>
            </a:pPr>
            <a:r>
              <a:rPr lang="en-US" altLang="zh-CN" sz="2000" dirty="0" smtClean="0"/>
              <a:t>           C</a:t>
            </a:r>
            <a:r>
              <a:rPr lang="zh-CN" altLang="zh-CN" sz="2000" dirty="0"/>
              <a:t>．会有能量变化</a:t>
            </a:r>
            <a:r>
              <a:rPr lang="en-US" altLang="zh-CN" sz="2000" dirty="0"/>
              <a:t>               </a:t>
            </a:r>
            <a:r>
              <a:rPr lang="en-US" altLang="zh-CN" sz="2000" dirty="0" smtClean="0"/>
              <a:t> D</a:t>
            </a:r>
            <a:r>
              <a:rPr lang="en-US" altLang="zh-CN" sz="2000" dirty="0"/>
              <a:t>.</a:t>
            </a:r>
            <a:r>
              <a:rPr lang="zh-CN" altLang="zh-CN" sz="2000" dirty="0"/>
              <a:t>反应速度与温度有关</a:t>
            </a:r>
            <a:endParaRPr lang="zh-CN" altLang="en-US" sz="2000" dirty="0"/>
          </a:p>
        </p:txBody>
      </p:sp>
      <p:grpSp>
        <p:nvGrpSpPr>
          <p:cNvPr id="10" name="组合 9"/>
          <p:cNvGrpSpPr>
            <a:grpSpLocks/>
          </p:cNvGrpSpPr>
          <p:nvPr/>
        </p:nvGrpSpPr>
        <p:grpSpPr bwMode="auto">
          <a:xfrm>
            <a:off x="2256877" y="1677798"/>
            <a:ext cx="4513039" cy="1783423"/>
            <a:chOff x="0" y="0"/>
            <a:chExt cx="6714" cy="2828"/>
          </a:xfrm>
        </p:grpSpPr>
        <p:sp>
          <p:nvSpPr>
            <p:cNvPr id="11" name="AutoShape 3"/>
            <p:cNvSpPr>
              <a:spLocks noChangeAspect="1" noChangeArrowheads="1" noTextEdit="1"/>
            </p:cNvSpPr>
            <p:nvPr/>
          </p:nvSpPr>
          <p:spPr bwMode="auto">
            <a:xfrm>
              <a:off x="0" y="0"/>
              <a:ext cx="6714" cy="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zh-CN" altLang="en-US"/>
            </a:p>
          </p:txBody>
        </p:sp>
        <p:pic>
          <p:nvPicPr>
            <p:cNvPr id="12" name="Picture 4"/>
            <p:cNvPicPr>
              <a:picLocks noChangeAspect="1" noChangeArrowheads="1"/>
            </p:cNvPicPr>
            <p:nvPr/>
          </p:nvPicPr>
          <p:blipFill>
            <a:blip r:embed="rId2">
              <a:lum bright="12000" contrast="10000"/>
              <a:extLst>
                <a:ext uri="{28A0092B-C50C-407E-A947-70E740481C1C}">
                  <a14:useLocalDpi xmlns:a14="http://schemas.microsoft.com/office/drawing/2010/main" val="0"/>
                </a:ext>
              </a:extLst>
            </a:blip>
            <a:srcRect/>
            <a:stretch>
              <a:fillRect/>
            </a:stretch>
          </p:blipFill>
          <p:spPr bwMode="auto">
            <a:xfrm>
              <a:off x="0" y="0"/>
              <a:ext cx="6714" cy="2828"/>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Text Box 5"/>
            <p:cNvSpPr txBox="1">
              <a:spLocks noChangeArrowheads="1"/>
            </p:cNvSpPr>
            <p:nvPr/>
          </p:nvSpPr>
          <p:spPr bwMode="auto">
            <a:xfrm>
              <a:off x="103" y="215"/>
              <a:ext cx="538" cy="23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just">
                <a:spcAft>
                  <a:spcPts val="0"/>
                </a:spcAft>
              </a:pPr>
              <a:r>
                <a:rPr lang="zh-CN" sz="100" kern="100">
                  <a:solidFill>
                    <a:srgbClr val="FFFFFF"/>
                  </a:solidFill>
                  <a:effectLst/>
                  <a:latin typeface="Times New Roman" panose="02020603050405020304" pitchFamily="18" charset="0"/>
                  <a:ea typeface="Arial" panose="020B0604020202020204" pitchFamily="34" charset="0"/>
                </a:rPr>
                <a:t>“</a:t>
              </a:r>
              <a:r>
                <a:rPr lang="zh-CN" sz="100" kern="100">
                  <a:solidFill>
                    <a:srgbClr val="FFFFFF"/>
                  </a:solidFill>
                  <a:effectLst/>
                  <a:latin typeface="Arial" panose="020B0604020202020204" pitchFamily="34" charset="0"/>
                  <a:ea typeface="宋体" panose="02010600030101010101" pitchFamily="2" charset="-122"/>
                  <a:cs typeface="宋体" panose="02010600030101010101" pitchFamily="2" charset="-122"/>
                </a:rPr>
                <a:t>汉水丑生的生物同行</a:t>
              </a:r>
              <a:r>
                <a:rPr lang="zh-CN" sz="100" kern="100">
                  <a:solidFill>
                    <a:srgbClr val="FFFFFF"/>
                  </a:solidFill>
                  <a:effectLst/>
                  <a:latin typeface="Times New Roman" panose="02020603050405020304" pitchFamily="18" charset="0"/>
                  <a:ea typeface="Arial" panose="020B0604020202020204" pitchFamily="34" charset="0"/>
                </a:rPr>
                <a:t>”</a:t>
              </a:r>
              <a:r>
                <a:rPr lang="zh-CN" sz="100" kern="100">
                  <a:solidFill>
                    <a:srgbClr val="FFFFFF"/>
                  </a:solidFill>
                  <a:effectLst/>
                  <a:latin typeface="Arial" panose="020B0604020202020204" pitchFamily="34" charset="0"/>
                  <a:ea typeface="宋体" panose="02010600030101010101" pitchFamily="2" charset="-122"/>
                  <a:cs typeface="宋体" panose="02010600030101010101" pitchFamily="2" charset="-122"/>
                </a:rPr>
                <a:t>超级群大型公益活动：历年高考题</a:t>
              </a:r>
              <a:r>
                <a:rPr lang="en-US" sz="100" kern="100">
                  <a:solidFill>
                    <a:srgbClr val="FFFFFF"/>
                  </a:solidFill>
                  <a:effectLst/>
                  <a:latin typeface="Arial" panose="020B0604020202020204" pitchFamily="34" charset="0"/>
                  <a:ea typeface="宋体" panose="02010600030101010101" pitchFamily="2" charset="-122"/>
                </a:rPr>
                <a:t>PPT</a:t>
              </a:r>
              <a:r>
                <a:rPr lang="zh-CN" sz="100" kern="100">
                  <a:solidFill>
                    <a:srgbClr val="FFFFFF"/>
                  </a:solidFill>
                  <a:effectLst/>
                  <a:latin typeface="Arial" panose="020B0604020202020204" pitchFamily="34" charset="0"/>
                  <a:ea typeface="宋体" panose="02010600030101010101" pitchFamily="2" charset="-122"/>
                  <a:cs typeface="宋体" panose="02010600030101010101" pitchFamily="2" charset="-122"/>
                </a:rPr>
                <a:t>版制作。本课件为公益作品，版权所有，不得以任何形式用于商业目的。</a:t>
              </a:r>
              <a:r>
                <a:rPr lang="en-US" sz="100" kern="100">
                  <a:solidFill>
                    <a:srgbClr val="FFFFFF"/>
                  </a:solidFill>
                  <a:effectLst/>
                  <a:latin typeface="Arial" panose="020B0604020202020204" pitchFamily="34" charset="0"/>
                  <a:ea typeface="宋体" panose="02010600030101010101" pitchFamily="2" charset="-122"/>
                </a:rPr>
                <a:t>2012</a:t>
              </a:r>
              <a:r>
                <a:rPr lang="zh-CN" sz="100" kern="100">
                  <a:solidFill>
                    <a:srgbClr val="FFFFFF"/>
                  </a:solidFill>
                  <a:effectLst/>
                  <a:latin typeface="Arial" panose="020B0604020202020204" pitchFamily="34" charset="0"/>
                  <a:ea typeface="宋体" panose="02010600030101010101" pitchFamily="2" charset="-122"/>
                  <a:cs typeface="宋体" panose="02010600030101010101" pitchFamily="2" charset="-122"/>
                </a:rPr>
                <a:t>年</a:t>
              </a:r>
              <a:r>
                <a:rPr lang="en-US" sz="100" kern="100">
                  <a:solidFill>
                    <a:srgbClr val="FFFFFF"/>
                  </a:solidFill>
                  <a:effectLst/>
                  <a:latin typeface="Arial" panose="020B0604020202020204" pitchFamily="34" charset="0"/>
                  <a:ea typeface="宋体" panose="02010600030101010101" pitchFamily="2" charset="-122"/>
                </a:rPr>
                <a:t>1</a:t>
              </a:r>
              <a:r>
                <a:rPr lang="zh-CN" sz="100" kern="100">
                  <a:solidFill>
                    <a:srgbClr val="FFFFFF"/>
                  </a:solidFill>
                  <a:effectLst/>
                  <a:latin typeface="Arial" panose="020B0604020202020204" pitchFamily="34" charset="0"/>
                  <a:ea typeface="宋体" panose="02010600030101010101" pitchFamily="2" charset="-122"/>
                  <a:cs typeface="宋体" panose="02010600030101010101" pitchFamily="2" charset="-122"/>
                </a:rPr>
                <a:t>月</a:t>
              </a:r>
              <a:r>
                <a:rPr lang="en-US" sz="100" kern="100">
                  <a:solidFill>
                    <a:srgbClr val="FFFFFF"/>
                  </a:solidFill>
                  <a:effectLst/>
                  <a:latin typeface="Arial" panose="020B0604020202020204" pitchFamily="34" charset="0"/>
                  <a:ea typeface="宋体" panose="02010600030101010101" pitchFamily="2" charset="-122"/>
                </a:rPr>
                <a:t>15</a:t>
              </a:r>
              <a:r>
                <a:rPr lang="zh-CN" sz="100" kern="100">
                  <a:solidFill>
                    <a:srgbClr val="FFFFFF"/>
                  </a:solidFill>
                  <a:effectLst/>
                  <a:latin typeface="Arial" panose="020B0604020202020204" pitchFamily="34" charset="0"/>
                  <a:ea typeface="宋体" panose="02010600030101010101" pitchFamily="2" charset="-122"/>
                  <a:cs typeface="宋体" panose="02010600030101010101" pitchFamily="2" charset="-122"/>
                </a:rPr>
                <a:t>日，汉水丑生标记。</a:t>
              </a:r>
              <a:endParaRPr lang="zh-CN" sz="1050" kern="100">
                <a:effectLst/>
                <a:latin typeface="Times New Roman" panose="02020603050405020304" pitchFamily="18" charset="0"/>
                <a:ea typeface="宋体" panose="02010600030101010101" pitchFamily="2" charset="-122"/>
              </a:endParaRPr>
            </a:p>
          </p:txBody>
        </p:sp>
      </p:grpSp>
      <p:sp>
        <p:nvSpPr>
          <p:cNvPr id="14" name="椭圆 13"/>
          <p:cNvSpPr/>
          <p:nvPr/>
        </p:nvSpPr>
        <p:spPr>
          <a:xfrm>
            <a:off x="1549249" y="3754140"/>
            <a:ext cx="431861" cy="450695"/>
          </a:xfrm>
          <a:prstGeom prst="ellipse">
            <a:avLst/>
          </a:prstGeom>
          <a:noFill/>
          <a:ln w="508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23240428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9753" y="577401"/>
            <a:ext cx="2668995" cy="331514"/>
          </a:xfrm>
        </p:spPr>
        <p:txBody>
          <a:bodyPr>
            <a:noAutofit/>
          </a:bodyPr>
          <a:lstStyle/>
          <a:p>
            <a:r>
              <a:rPr lang="zh-CN" altLang="en-US" sz="2400" dirty="0" smtClean="0"/>
              <a:t>请</a:t>
            </a:r>
            <a:r>
              <a:rPr lang="zh-CN" altLang="en-US" sz="2400" dirty="0"/>
              <a:t>思考</a:t>
            </a:r>
            <a:r>
              <a:rPr lang="zh-CN" altLang="en-US" sz="2400" dirty="0" smtClean="0"/>
              <a:t>：</a:t>
            </a:r>
            <a:endParaRPr lang="zh-CN" altLang="en-US" sz="2400" dirty="0"/>
          </a:p>
        </p:txBody>
      </p:sp>
      <p:sp>
        <p:nvSpPr>
          <p:cNvPr id="3" name="内容占位符 2"/>
          <p:cNvSpPr>
            <a:spLocks noGrp="1"/>
          </p:cNvSpPr>
          <p:nvPr>
            <p:ph idx="1"/>
          </p:nvPr>
        </p:nvSpPr>
        <p:spPr>
          <a:xfrm>
            <a:off x="1545248" y="1417912"/>
            <a:ext cx="4868015" cy="2384373"/>
          </a:xfrm>
        </p:spPr>
        <p:txBody>
          <a:bodyPr>
            <a:noAutofit/>
          </a:bodyPr>
          <a:lstStyle/>
          <a:p>
            <a:r>
              <a:rPr lang="zh-CN" altLang="en-US" sz="2000" dirty="0" smtClean="0"/>
              <a:t>氨基、羧基与氨基酸、肽链的关系</a:t>
            </a:r>
            <a:endParaRPr lang="en-US" altLang="zh-CN" sz="2000" dirty="0" smtClean="0"/>
          </a:p>
          <a:p>
            <a:r>
              <a:rPr lang="zh-CN" altLang="en-US" sz="2000" dirty="0" smtClean="0"/>
              <a:t>肽键与脱水缩合反应的关系</a:t>
            </a:r>
            <a:endParaRPr lang="en-US" altLang="zh-CN" sz="2000" dirty="0" smtClean="0"/>
          </a:p>
          <a:p>
            <a:r>
              <a:rPr lang="zh-CN" altLang="en-US" sz="2000" dirty="0"/>
              <a:t>脱水</a:t>
            </a:r>
            <a:r>
              <a:rPr lang="zh-CN" altLang="en-US" sz="2000" dirty="0" smtClean="0"/>
              <a:t>缩合与翻译的关系</a:t>
            </a:r>
            <a:endParaRPr lang="en-US" altLang="zh-CN" sz="2000" dirty="0" smtClean="0"/>
          </a:p>
          <a:p>
            <a:r>
              <a:rPr lang="zh-CN" altLang="en-US" sz="2000" dirty="0" smtClean="0"/>
              <a:t>肽与蛋白质的关系</a:t>
            </a:r>
            <a:endParaRPr lang="en-US" altLang="zh-CN" sz="2000" dirty="0" smtClean="0"/>
          </a:p>
        </p:txBody>
      </p:sp>
    </p:spTree>
    <p:extLst>
      <p:ext uri="{BB962C8B-B14F-4D97-AF65-F5344CB8AC3E}">
        <p14:creationId xmlns:p14="http://schemas.microsoft.com/office/powerpoint/2010/main" val="23843285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08078" y="185180"/>
            <a:ext cx="3848659" cy="901053"/>
          </a:xfrm>
        </p:spPr>
        <p:txBody>
          <a:bodyPr>
            <a:noAutofit/>
          </a:bodyPr>
          <a:lstStyle/>
          <a:p>
            <a:r>
              <a:rPr lang="zh-CN" altLang="en-US" sz="2800" dirty="0" smtClean="0"/>
              <a:t>氨基酸分子结构通式</a:t>
            </a:r>
            <a:endParaRPr lang="zh-CN" altLang="en-US" sz="2800" dirty="0"/>
          </a:p>
        </p:txBody>
      </p:sp>
      <p:pic>
        <p:nvPicPr>
          <p:cNvPr id="4" name="图片 3"/>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50000"/>
                    </a14:imgEffect>
                  </a14:imgLayer>
                </a14:imgProps>
              </a:ext>
              <a:ext uri="{28A0092B-C50C-407E-A947-70E740481C1C}">
                <a14:useLocalDpi xmlns:a14="http://schemas.microsoft.com/office/drawing/2010/main" val="0"/>
              </a:ext>
            </a:extLst>
          </a:blip>
          <a:stretch>
            <a:fillRect/>
          </a:stretch>
        </p:blipFill>
        <p:spPr>
          <a:xfrm rot="16200000">
            <a:off x="2815625" y="778904"/>
            <a:ext cx="3298955" cy="38473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560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41106" y="327962"/>
            <a:ext cx="2781321" cy="331514"/>
          </a:xfrm>
        </p:spPr>
        <p:txBody>
          <a:bodyPr>
            <a:noAutofit/>
          </a:bodyPr>
          <a:lstStyle/>
          <a:p>
            <a:pPr algn="ctr"/>
            <a:r>
              <a:rPr lang="zh-CN" altLang="en-US" sz="2000" dirty="0" smtClean="0"/>
              <a:t>氨基酸的种类</a:t>
            </a:r>
            <a:endParaRPr lang="zh-CN" altLang="en-US" sz="2000" dirty="0"/>
          </a:p>
        </p:txBody>
      </p:sp>
      <p:sp>
        <p:nvSpPr>
          <p:cNvPr id="3" name="内容占位符 2"/>
          <p:cNvSpPr>
            <a:spLocks noGrp="1"/>
          </p:cNvSpPr>
          <p:nvPr>
            <p:ph idx="1"/>
          </p:nvPr>
        </p:nvSpPr>
        <p:spPr>
          <a:xfrm>
            <a:off x="655956" y="1034218"/>
            <a:ext cx="8139178" cy="3497182"/>
          </a:xfrm>
        </p:spPr>
        <p:txBody>
          <a:bodyPr>
            <a:normAutofit/>
          </a:bodyPr>
          <a:lstStyle/>
          <a:p>
            <a:r>
              <a:rPr lang="zh-CN" altLang="en-US" sz="1500" dirty="0"/>
              <a:t>根据对人的营养价值</a:t>
            </a:r>
            <a:endParaRPr lang="en-US" altLang="zh-CN" sz="1500" dirty="0"/>
          </a:p>
          <a:p>
            <a:pPr marL="0" indent="0">
              <a:buNone/>
            </a:pPr>
            <a:r>
              <a:rPr lang="en-US" altLang="zh-CN" sz="1500" dirty="0"/>
              <a:t>  </a:t>
            </a:r>
            <a:r>
              <a:rPr lang="zh-CN" altLang="en-US" sz="1500" dirty="0"/>
              <a:t>（</a:t>
            </a:r>
            <a:r>
              <a:rPr lang="en-US" altLang="zh-CN" sz="1500" dirty="0"/>
              <a:t>1</a:t>
            </a:r>
            <a:r>
              <a:rPr lang="zh-CN" altLang="en-US" sz="1500" dirty="0"/>
              <a:t>）必需氨基酸：</a:t>
            </a:r>
            <a:r>
              <a:rPr lang="en-US" altLang="zh-CN" sz="1500" dirty="0"/>
              <a:t>8</a:t>
            </a:r>
            <a:r>
              <a:rPr lang="zh-CN" altLang="en-US" sz="1500" dirty="0"/>
              <a:t>种；人体细胞不能合成的，必须从外界环境中直接获取。</a:t>
            </a:r>
            <a:endParaRPr lang="en-US" altLang="zh-CN" sz="1500" dirty="0"/>
          </a:p>
          <a:p>
            <a:pPr marL="0" indent="0">
              <a:buNone/>
            </a:pPr>
            <a:r>
              <a:rPr lang="en-US" altLang="zh-CN" sz="1500" dirty="0"/>
              <a:t>  </a:t>
            </a:r>
            <a:r>
              <a:rPr lang="zh-CN" altLang="en-US" sz="1500" dirty="0"/>
              <a:t>（</a:t>
            </a:r>
            <a:r>
              <a:rPr lang="en-US" altLang="zh-CN" sz="1500" dirty="0"/>
              <a:t>2</a:t>
            </a:r>
            <a:r>
              <a:rPr lang="zh-CN" altLang="en-US" sz="1500" dirty="0"/>
              <a:t>）非必需氨基酸：</a:t>
            </a:r>
            <a:r>
              <a:rPr lang="en-US" altLang="zh-CN" sz="1500" dirty="0"/>
              <a:t>12</a:t>
            </a:r>
            <a:r>
              <a:rPr lang="zh-CN" altLang="en-US" sz="1500" dirty="0"/>
              <a:t>种；人体细胞能够合成的。</a:t>
            </a:r>
            <a:endParaRPr lang="en-US" altLang="zh-CN" sz="1500" dirty="0"/>
          </a:p>
          <a:p>
            <a:r>
              <a:rPr lang="zh-CN" altLang="en-US" sz="1500" dirty="0" smtClean="0"/>
              <a:t>根据</a:t>
            </a:r>
            <a:r>
              <a:rPr lang="en-US" altLang="zh-CN" sz="1500" dirty="0" smtClean="0"/>
              <a:t>R</a:t>
            </a:r>
            <a:r>
              <a:rPr lang="zh-CN" altLang="en-US" sz="1500" dirty="0" smtClean="0"/>
              <a:t>基团对水分子的亲和性</a:t>
            </a:r>
            <a:endParaRPr lang="en-US" altLang="zh-CN" sz="1500" dirty="0" smtClean="0"/>
          </a:p>
          <a:p>
            <a:pPr marL="0" indent="0">
              <a:buNone/>
            </a:pPr>
            <a:r>
              <a:rPr lang="zh-CN" altLang="en-US" sz="1500" dirty="0" smtClean="0"/>
              <a:t>  （</a:t>
            </a:r>
            <a:r>
              <a:rPr lang="en-US" altLang="zh-CN" sz="1500" dirty="0" smtClean="0"/>
              <a:t>1</a:t>
            </a:r>
            <a:r>
              <a:rPr lang="zh-CN" altLang="en-US" sz="1500" dirty="0" smtClean="0"/>
              <a:t>）亲水氨基酸：亲水氨基酸的</a:t>
            </a:r>
            <a:r>
              <a:rPr lang="en-US" altLang="zh-CN" sz="1500" dirty="0" smtClean="0"/>
              <a:t>R</a:t>
            </a:r>
            <a:r>
              <a:rPr lang="zh-CN" altLang="en-US" sz="1500" dirty="0" smtClean="0"/>
              <a:t>基团有极性，对水分子具有一定的亲和性。</a:t>
            </a:r>
            <a:endParaRPr lang="en-US" altLang="zh-CN" sz="1500" dirty="0" smtClean="0"/>
          </a:p>
          <a:p>
            <a:pPr marL="0" indent="0">
              <a:buNone/>
            </a:pPr>
            <a:r>
              <a:rPr lang="en-US" altLang="zh-CN" sz="1500" dirty="0"/>
              <a:t> </a:t>
            </a:r>
            <a:r>
              <a:rPr lang="en-US" altLang="zh-CN" sz="1500" dirty="0" smtClean="0"/>
              <a:t>                         </a:t>
            </a:r>
            <a:r>
              <a:rPr lang="zh-CN" altLang="en-US" sz="1500" dirty="0" smtClean="0"/>
              <a:t>一般能和水分子之间形成氢键。</a:t>
            </a:r>
            <a:endParaRPr lang="en-US" altLang="zh-CN" sz="1500" dirty="0" smtClean="0"/>
          </a:p>
          <a:p>
            <a:pPr marL="0" indent="0">
              <a:buNone/>
            </a:pPr>
            <a:r>
              <a:rPr lang="zh-CN" altLang="en-US" sz="1500" dirty="0" smtClean="0"/>
              <a:t>  （</a:t>
            </a:r>
            <a:r>
              <a:rPr lang="en-US" altLang="zh-CN" sz="1500" dirty="0" smtClean="0"/>
              <a:t>2</a:t>
            </a:r>
            <a:r>
              <a:rPr lang="zh-CN" altLang="en-US" sz="1500" dirty="0" smtClean="0"/>
              <a:t>）疏水氨基酸：疏水氨基酸的</a:t>
            </a:r>
            <a:r>
              <a:rPr lang="en-US" altLang="zh-CN" sz="1500" dirty="0" smtClean="0"/>
              <a:t>R</a:t>
            </a:r>
            <a:r>
              <a:rPr lang="zh-CN" altLang="en-US" sz="1500" dirty="0" smtClean="0"/>
              <a:t>基团呈非极性，对水分子的亲和性不高，</a:t>
            </a:r>
            <a:endParaRPr lang="en-US" altLang="zh-CN" sz="1500" dirty="0" smtClean="0"/>
          </a:p>
          <a:p>
            <a:pPr marL="0" indent="0">
              <a:buNone/>
            </a:pPr>
            <a:r>
              <a:rPr lang="en-US" altLang="zh-CN" sz="1500" dirty="0"/>
              <a:t> </a:t>
            </a:r>
            <a:r>
              <a:rPr lang="en-US" altLang="zh-CN" sz="1500" dirty="0" smtClean="0"/>
              <a:t>                         </a:t>
            </a:r>
            <a:r>
              <a:rPr lang="zh-CN" altLang="en-US" sz="1500" dirty="0" smtClean="0"/>
              <a:t>但对脂溶性物质的亲和性较高。</a:t>
            </a:r>
            <a:endParaRPr lang="en-US" altLang="zh-CN" sz="1500" dirty="0" smtClean="0"/>
          </a:p>
        </p:txBody>
      </p:sp>
    </p:spTree>
    <p:extLst>
      <p:ext uri="{BB962C8B-B14F-4D97-AF65-F5344CB8AC3E}">
        <p14:creationId xmlns:p14="http://schemas.microsoft.com/office/powerpoint/2010/main" val="21269175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BEBA8EAE-BF5A-486C-A8C5-ECC9F3942E4B}">
                <a14:imgProps xmlns:a14="http://schemas.microsoft.com/office/drawing/2010/main">
                  <a14:imgLayer r:embed="rId3">
                    <a14:imgEffect>
                      <a14:brightnessContrast contrast="50000"/>
                    </a14:imgEffect>
                  </a14:imgLayer>
                </a14:imgProps>
              </a:ext>
            </a:extLst>
          </a:blip>
          <a:stretch>
            <a:fillRect/>
          </a:stretch>
        </p:blipFill>
        <p:spPr>
          <a:xfrm>
            <a:off x="1121734" y="663981"/>
            <a:ext cx="6303589" cy="1594884"/>
          </a:xfrm>
          <a:prstGeom prst="rect">
            <a:avLst/>
          </a:prstGeom>
        </p:spPr>
      </p:pic>
      <p:sp>
        <p:nvSpPr>
          <p:cNvPr id="8" name="标题 1"/>
          <p:cNvSpPr>
            <a:spLocks noGrp="1"/>
          </p:cNvSpPr>
          <p:nvPr>
            <p:ph type="title"/>
          </p:nvPr>
        </p:nvSpPr>
        <p:spPr>
          <a:xfrm>
            <a:off x="502412" y="332467"/>
            <a:ext cx="8139178" cy="331514"/>
          </a:xfrm>
        </p:spPr>
        <p:txBody>
          <a:bodyPr>
            <a:normAutofit fontScale="90000"/>
          </a:bodyPr>
          <a:lstStyle/>
          <a:p>
            <a:r>
              <a:rPr lang="zh-CN" altLang="en-US" dirty="0" smtClean="0"/>
              <a:t>疏水氨基酸</a:t>
            </a:r>
            <a:endParaRPr lang="zh-CN" altLang="en-US" dirty="0"/>
          </a:p>
        </p:txBody>
      </p:sp>
      <p:pic>
        <p:nvPicPr>
          <p:cNvPr id="9" name="图片 8"/>
          <p:cNvPicPr>
            <a:picLocks noChangeAspect="1"/>
          </p:cNvPicPr>
          <p:nvPr/>
        </p:nvPicPr>
        <p:blipFill>
          <a:blip r:embed="rId4">
            <a:extLst>
              <a:ext uri="{BEBA8EAE-BF5A-486C-A8C5-ECC9F3942E4B}">
                <a14:imgProps xmlns:a14="http://schemas.microsoft.com/office/drawing/2010/main">
                  <a14:imgLayer r:embed="rId5">
                    <a14:imgEffect>
                      <a14:brightnessContrast contrast="50000"/>
                    </a14:imgEffect>
                  </a14:imgLayer>
                </a14:imgProps>
              </a:ext>
            </a:extLst>
          </a:blip>
          <a:stretch>
            <a:fillRect/>
          </a:stretch>
        </p:blipFill>
        <p:spPr>
          <a:xfrm>
            <a:off x="1121734" y="2778619"/>
            <a:ext cx="5818454" cy="1922168"/>
          </a:xfrm>
          <a:prstGeom prst="rect">
            <a:avLst/>
          </a:prstGeom>
        </p:spPr>
      </p:pic>
      <p:sp>
        <p:nvSpPr>
          <p:cNvPr id="10" name="标题 1"/>
          <p:cNvSpPr txBox="1">
            <a:spLocks/>
          </p:cNvSpPr>
          <p:nvPr/>
        </p:nvSpPr>
        <p:spPr>
          <a:xfrm>
            <a:off x="502412" y="2447105"/>
            <a:ext cx="8139178" cy="331514"/>
          </a:xfrm>
          <a:prstGeom prst="rect">
            <a:avLst/>
          </a:prstGeom>
        </p:spPr>
        <p:txBody>
          <a:bodyPr vert="horz" wrap="square" lIns="90170" tIns="46990" rIns="90170" bIns="46990" rtlCol="0" anchor="ctr" anchorCtr="0">
            <a:normAutofit fontScale="90000" lnSpcReduction="10000"/>
          </a:bodyPr>
          <a:lstStyle>
            <a:lvl1pPr marL="0" marR="0" algn="l" defTabSz="914400" rtl="0" eaLnBrk="1" fontAlgn="auto" latinLnBrk="0" hangingPunct="1">
              <a:lnSpc>
                <a:spcPct val="100000"/>
              </a:lnSpc>
              <a:spcBef>
                <a:spcPct val="0"/>
              </a:spcBef>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r>
              <a:rPr lang="zh-CN" altLang="en-US" dirty="0" smtClean="0"/>
              <a:t>亲水氨基酸</a:t>
            </a:r>
            <a:endParaRPr lang="zh-CN" altLang="en-US" dirty="0"/>
          </a:p>
        </p:txBody>
      </p:sp>
    </p:spTree>
    <p:extLst>
      <p:ext uri="{BB962C8B-B14F-4D97-AF65-F5344CB8AC3E}">
        <p14:creationId xmlns:p14="http://schemas.microsoft.com/office/powerpoint/2010/main" val="17252419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1546368" y="835067"/>
            <a:ext cx="4706" cy="3924000"/>
          </a:xfrm>
          <a:prstGeom prst="line">
            <a:avLst/>
          </a:prstGeom>
          <a:ln w="25400"/>
        </p:spPr>
        <p:style>
          <a:lnRef idx="1">
            <a:schemeClr val="dk1"/>
          </a:lnRef>
          <a:fillRef idx="0">
            <a:schemeClr val="dk1"/>
          </a:fillRef>
          <a:effectRef idx="0">
            <a:schemeClr val="dk1"/>
          </a:effectRef>
          <a:fontRef idx="minor">
            <a:schemeClr val="tx1"/>
          </a:fontRef>
        </p:style>
      </p:cxnSp>
      <p:sp>
        <p:nvSpPr>
          <p:cNvPr id="18" name="文本框 17"/>
          <p:cNvSpPr txBox="1"/>
          <p:nvPr/>
        </p:nvSpPr>
        <p:spPr>
          <a:xfrm>
            <a:off x="195809" y="1334718"/>
            <a:ext cx="1350559" cy="646331"/>
          </a:xfrm>
          <a:prstGeom prst="rect">
            <a:avLst/>
          </a:prstGeom>
          <a:noFill/>
        </p:spPr>
        <p:txBody>
          <a:bodyPr wrap="square" rtlCol="0">
            <a:spAutoFit/>
          </a:bodyPr>
          <a:lstStyle/>
          <a:p>
            <a:r>
              <a:rPr lang="zh-CN" altLang="en-US" dirty="0" smtClean="0"/>
              <a:t>细胞外液中的氨基酸</a:t>
            </a:r>
            <a:endParaRPr lang="zh-CN" altLang="en-US" dirty="0"/>
          </a:p>
        </p:txBody>
      </p:sp>
      <p:sp>
        <p:nvSpPr>
          <p:cNvPr id="19" name="文本框 18"/>
          <p:cNvSpPr txBox="1"/>
          <p:nvPr/>
        </p:nvSpPr>
        <p:spPr>
          <a:xfrm>
            <a:off x="1112439" y="279829"/>
            <a:ext cx="896316" cy="369332"/>
          </a:xfrm>
          <a:prstGeom prst="rect">
            <a:avLst/>
          </a:prstGeom>
          <a:noFill/>
        </p:spPr>
        <p:txBody>
          <a:bodyPr wrap="square" rtlCol="0">
            <a:spAutoFit/>
          </a:bodyPr>
          <a:lstStyle/>
          <a:p>
            <a:r>
              <a:rPr lang="zh-CN" altLang="en-US" dirty="0" smtClean="0"/>
              <a:t>细胞膜</a:t>
            </a:r>
            <a:endParaRPr lang="zh-CN" altLang="en-US" dirty="0"/>
          </a:p>
        </p:txBody>
      </p:sp>
      <p:sp>
        <p:nvSpPr>
          <p:cNvPr id="21" name="虚尾箭头 20"/>
          <p:cNvSpPr/>
          <p:nvPr/>
        </p:nvSpPr>
        <p:spPr>
          <a:xfrm>
            <a:off x="1461498" y="2701521"/>
            <a:ext cx="274320" cy="250255"/>
          </a:xfrm>
          <a:prstGeom prst="strip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pic>
        <p:nvPicPr>
          <p:cNvPr id="45" name="图片 4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3000"/>
                    </a14:imgEffect>
                  </a14:imgLayer>
                </a14:imgProps>
              </a:ext>
              <a:ext uri="{28A0092B-C50C-407E-A947-70E740481C1C}">
                <a14:useLocalDpi xmlns:a14="http://schemas.microsoft.com/office/drawing/2010/main" val="0"/>
              </a:ext>
            </a:extLst>
          </a:blip>
          <a:srcRect l="16422" t="19059" r="13608" b="23755"/>
          <a:stretch/>
        </p:blipFill>
        <p:spPr>
          <a:xfrm rot="16200000">
            <a:off x="3624651" y="-81405"/>
            <a:ext cx="1997650" cy="3478575"/>
          </a:xfrm>
          <a:prstGeom prst="rect">
            <a:avLst/>
          </a:prstGeom>
        </p:spPr>
      </p:pic>
      <p:sp>
        <p:nvSpPr>
          <p:cNvPr id="49" name="椭圆 48"/>
          <p:cNvSpPr/>
          <p:nvPr/>
        </p:nvSpPr>
        <p:spPr>
          <a:xfrm>
            <a:off x="436725" y="2961159"/>
            <a:ext cx="190816" cy="196452"/>
          </a:xfrm>
          <a:prstGeom prst="ellipse">
            <a:avLst/>
          </a:prstGeom>
          <a:gradFill>
            <a:gsLst>
              <a:gs pos="79000">
                <a:srgbClr val="ABC8E1"/>
              </a:gs>
              <a:gs pos="0">
                <a:srgbClr val="367BD0"/>
              </a:gs>
              <a:gs pos="100000">
                <a:srgbClr val="DEEAE8"/>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1200" b="1" dirty="0" smtClean="0">
                <a:solidFill>
                  <a:schemeClr val="tx1"/>
                </a:solidFill>
              </a:rPr>
              <a:t>W</a:t>
            </a:r>
            <a:endParaRPr lang="zh-CN" altLang="en-US" sz="1200" b="1" dirty="0">
              <a:solidFill>
                <a:schemeClr val="tx1"/>
              </a:solidFill>
            </a:endParaRPr>
          </a:p>
        </p:txBody>
      </p:sp>
      <p:sp>
        <p:nvSpPr>
          <p:cNvPr id="50" name="椭圆 49"/>
          <p:cNvSpPr/>
          <p:nvPr/>
        </p:nvSpPr>
        <p:spPr>
          <a:xfrm>
            <a:off x="806419" y="3174017"/>
            <a:ext cx="211109" cy="199804"/>
          </a:xfrm>
          <a:prstGeom prst="ellipse">
            <a:avLst/>
          </a:prstGeom>
          <a:gradFill>
            <a:gsLst>
              <a:gs pos="79000">
                <a:srgbClr val="ABC8E1"/>
              </a:gs>
              <a:gs pos="0">
                <a:srgbClr val="367BD0"/>
              </a:gs>
              <a:gs pos="100000">
                <a:srgbClr val="DEEAE8"/>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1200" b="1" dirty="0" smtClean="0">
                <a:solidFill>
                  <a:schemeClr val="tx1"/>
                </a:solidFill>
              </a:rPr>
              <a:t>F</a:t>
            </a:r>
            <a:endParaRPr lang="zh-CN" altLang="en-US" sz="1200" b="1" dirty="0">
              <a:solidFill>
                <a:schemeClr val="tx1"/>
              </a:solidFill>
            </a:endParaRPr>
          </a:p>
        </p:txBody>
      </p:sp>
      <p:sp>
        <p:nvSpPr>
          <p:cNvPr id="51" name="椭圆 50"/>
          <p:cNvSpPr/>
          <p:nvPr/>
        </p:nvSpPr>
        <p:spPr>
          <a:xfrm>
            <a:off x="666031" y="2781376"/>
            <a:ext cx="162783" cy="160021"/>
          </a:xfrm>
          <a:prstGeom prst="ellipse">
            <a:avLst/>
          </a:prstGeom>
          <a:gradFill>
            <a:gsLst>
              <a:gs pos="79000">
                <a:srgbClr val="ABC8E1"/>
              </a:gs>
              <a:gs pos="0">
                <a:srgbClr val="367BD0"/>
              </a:gs>
              <a:gs pos="100000">
                <a:srgbClr val="DEEAE8"/>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1200" b="1" dirty="0" smtClean="0">
                <a:solidFill>
                  <a:schemeClr val="tx1"/>
                </a:solidFill>
              </a:rPr>
              <a:t>H</a:t>
            </a:r>
            <a:endParaRPr lang="zh-CN" altLang="en-US" sz="1200" b="1" dirty="0">
              <a:solidFill>
                <a:schemeClr val="tx1"/>
              </a:solidFill>
            </a:endParaRPr>
          </a:p>
        </p:txBody>
      </p:sp>
      <p:sp>
        <p:nvSpPr>
          <p:cNvPr id="52" name="椭圆 51"/>
          <p:cNvSpPr/>
          <p:nvPr/>
        </p:nvSpPr>
        <p:spPr>
          <a:xfrm>
            <a:off x="917530" y="2424775"/>
            <a:ext cx="194910" cy="196805"/>
          </a:xfrm>
          <a:prstGeom prst="ellipse">
            <a:avLst/>
          </a:prstGeom>
          <a:gradFill>
            <a:gsLst>
              <a:gs pos="79000">
                <a:srgbClr val="ABC8E1"/>
              </a:gs>
              <a:gs pos="0">
                <a:srgbClr val="367BD0"/>
              </a:gs>
              <a:gs pos="100000">
                <a:srgbClr val="DEEAE8"/>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1200" b="1" dirty="0" smtClean="0">
                <a:solidFill>
                  <a:schemeClr val="tx1"/>
                </a:solidFill>
              </a:rPr>
              <a:t>M</a:t>
            </a:r>
            <a:endParaRPr lang="zh-CN" altLang="en-US" sz="1200" b="1" dirty="0">
              <a:solidFill>
                <a:schemeClr val="tx1"/>
              </a:solidFill>
            </a:endParaRPr>
          </a:p>
        </p:txBody>
      </p:sp>
      <p:sp>
        <p:nvSpPr>
          <p:cNvPr id="53" name="椭圆 52"/>
          <p:cNvSpPr/>
          <p:nvPr/>
        </p:nvSpPr>
        <p:spPr>
          <a:xfrm>
            <a:off x="940804" y="2848943"/>
            <a:ext cx="171636" cy="178037"/>
          </a:xfrm>
          <a:prstGeom prst="ellipse">
            <a:avLst/>
          </a:prstGeom>
          <a:gradFill>
            <a:gsLst>
              <a:gs pos="79000">
                <a:srgbClr val="ABC8E1"/>
              </a:gs>
              <a:gs pos="0">
                <a:srgbClr val="367BD0"/>
              </a:gs>
              <a:gs pos="100000">
                <a:srgbClr val="DEEAE8"/>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1200" b="1" dirty="0" smtClean="0">
                <a:solidFill>
                  <a:schemeClr val="tx1"/>
                </a:solidFill>
              </a:rPr>
              <a:t>L</a:t>
            </a:r>
            <a:endParaRPr lang="zh-CN" altLang="en-US" sz="1200" b="1" dirty="0">
              <a:solidFill>
                <a:schemeClr val="tx1"/>
              </a:solidFill>
            </a:endParaRPr>
          </a:p>
        </p:txBody>
      </p:sp>
      <p:sp>
        <p:nvSpPr>
          <p:cNvPr id="54" name="椭圆 53"/>
          <p:cNvSpPr/>
          <p:nvPr/>
        </p:nvSpPr>
        <p:spPr>
          <a:xfrm>
            <a:off x="606856" y="2441520"/>
            <a:ext cx="176913" cy="193571"/>
          </a:xfrm>
          <a:prstGeom prst="ellipse">
            <a:avLst/>
          </a:prstGeom>
          <a:gradFill>
            <a:gsLst>
              <a:gs pos="79000">
                <a:srgbClr val="ABC8E1"/>
              </a:gs>
              <a:gs pos="0">
                <a:srgbClr val="367BD0"/>
              </a:gs>
              <a:gs pos="100000">
                <a:srgbClr val="DEEAE8"/>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1200" b="1" dirty="0" smtClean="0">
                <a:solidFill>
                  <a:schemeClr val="tx1"/>
                </a:solidFill>
              </a:rPr>
              <a:t>S</a:t>
            </a:r>
          </a:p>
        </p:txBody>
      </p:sp>
      <p:sp>
        <p:nvSpPr>
          <p:cNvPr id="55" name="椭圆 54"/>
          <p:cNvSpPr/>
          <p:nvPr/>
        </p:nvSpPr>
        <p:spPr>
          <a:xfrm>
            <a:off x="1183707" y="2181146"/>
            <a:ext cx="190816" cy="196452"/>
          </a:xfrm>
          <a:prstGeom prst="ellipse">
            <a:avLst/>
          </a:prstGeom>
          <a:gradFill>
            <a:gsLst>
              <a:gs pos="79000">
                <a:srgbClr val="ABC8E1"/>
              </a:gs>
              <a:gs pos="0">
                <a:srgbClr val="367BD0"/>
              </a:gs>
              <a:gs pos="100000">
                <a:srgbClr val="DEEAE8"/>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1200" b="1" dirty="0" smtClean="0">
                <a:solidFill>
                  <a:schemeClr val="tx1"/>
                </a:solidFill>
              </a:rPr>
              <a:t>W</a:t>
            </a:r>
            <a:endParaRPr lang="zh-CN" altLang="en-US" sz="1200" b="1" dirty="0">
              <a:solidFill>
                <a:schemeClr val="tx1"/>
              </a:solidFill>
            </a:endParaRPr>
          </a:p>
        </p:txBody>
      </p:sp>
      <p:sp>
        <p:nvSpPr>
          <p:cNvPr id="56" name="文本框 55"/>
          <p:cNvSpPr txBox="1"/>
          <p:nvPr/>
        </p:nvSpPr>
        <p:spPr>
          <a:xfrm>
            <a:off x="2920019" y="1712661"/>
            <a:ext cx="441434" cy="369332"/>
          </a:xfrm>
          <a:prstGeom prst="rect">
            <a:avLst/>
          </a:prstGeom>
          <a:noFill/>
        </p:spPr>
        <p:txBody>
          <a:bodyPr wrap="square" rtlCol="0">
            <a:spAutoFit/>
          </a:bodyPr>
          <a:lstStyle/>
          <a:p>
            <a:r>
              <a:rPr lang="en-US" altLang="zh-CN" dirty="0" smtClean="0"/>
              <a:t>5’</a:t>
            </a:r>
            <a:endParaRPr lang="zh-CN" altLang="en-US" dirty="0"/>
          </a:p>
        </p:txBody>
      </p:sp>
      <p:sp>
        <p:nvSpPr>
          <p:cNvPr id="57" name="文本框 56"/>
          <p:cNvSpPr txBox="1"/>
          <p:nvPr/>
        </p:nvSpPr>
        <p:spPr>
          <a:xfrm>
            <a:off x="6142047" y="1710822"/>
            <a:ext cx="441434" cy="369332"/>
          </a:xfrm>
          <a:prstGeom prst="rect">
            <a:avLst/>
          </a:prstGeom>
          <a:noFill/>
        </p:spPr>
        <p:txBody>
          <a:bodyPr wrap="square" rtlCol="0">
            <a:spAutoFit/>
          </a:bodyPr>
          <a:lstStyle/>
          <a:p>
            <a:r>
              <a:rPr lang="en-US" altLang="zh-CN" dirty="0" smtClean="0"/>
              <a:t>3’</a:t>
            </a:r>
            <a:endParaRPr lang="zh-CN" altLang="en-US" dirty="0"/>
          </a:p>
        </p:txBody>
      </p:sp>
      <p:pic>
        <p:nvPicPr>
          <p:cNvPr id="62" name="图片 61"/>
          <p:cNvPicPr>
            <a:picLocks noChangeAspect="1"/>
          </p:cNvPicPr>
          <p:nvPr/>
        </p:nvPicPr>
        <p:blipFill>
          <a:blip r:embed="rId5"/>
          <a:stretch>
            <a:fillRect/>
          </a:stretch>
        </p:blipFill>
        <p:spPr>
          <a:xfrm>
            <a:off x="3353146" y="2797067"/>
            <a:ext cx="2505404" cy="1876175"/>
          </a:xfrm>
          <a:prstGeom prst="rect">
            <a:avLst/>
          </a:prstGeom>
        </p:spPr>
      </p:pic>
    </p:spTree>
    <p:extLst>
      <p:ext uri="{BB962C8B-B14F-4D97-AF65-F5344CB8AC3E}">
        <p14:creationId xmlns:p14="http://schemas.microsoft.com/office/powerpoint/2010/main" val="309397312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538"/>
</p:tagLst>
</file>

<file path=ppt/tags/tag10.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53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4、7、9、11、16、19、20、21、22、23、26、29、34、38"/>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453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4538"/>
  <p:tag name="KSO_WM_TAG_VERSION" val="1.0"/>
  <p:tag name="KSO_WM_SLIDE_ID" val="custom20186579_1"/>
  <p:tag name="KSO_WM_SLIDE_INDEX" val="1"/>
  <p:tag name="KSO_WM_SLIDE_ITEM_CNT" val="0"/>
  <p:tag name="KSO_WM_SLIDE_LAYOUT" val="a_b"/>
  <p:tag name="KSO_WM_SLIDE_LAYOUT_CNT" val="1_1"/>
  <p:tag name="KSO_WM_SLIDE_TYPE" val="title"/>
  <p:tag name="KSO_WM_SLIDE_SUBTYPE" val="pureTxt"/>
  <p:tag name="KSO_WM_TEMPLATE_THUMBS_INDEX" val="1、5、6、7、8、10、13、14、16、17、18、19"/>
  <p:tag name="KSO_WM_BEAUTIFY_FLAG" val="#wm#"/>
  <p:tag name="KSO_WM_TEMPLATE_TOPIC_ID" val="2869567"/>
  <p:tag name="KSO_WM_TEMPLATE_OUTLINE_ID" val="6"/>
  <p:tag name="KSO_WM_TEMPLATE_SCENE_ID" val="1"/>
  <p:tag name="KSO_WM_TEMPLATE_JOB_ID" val="6"/>
  <p:tag name="KSO_WM_TEMPLATE_TOPIC_DEFAULT" val="0"/>
  <p:tag name="KSO_WM_TEMPLATE_SUBCATEGORY" val="0"/>
  <p:tag name="KSO_WM_TEMPLATE_MASTER_TYPE" val="1"/>
  <p:tag name="KSO_WM_TEMPLATE_COLOR_TYPE" val="1"/>
  <p:tag name="KSO_WM_TEMPLATE_MASTER_THUMB_INDEX" val="12"/>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4538"/>
</p:tagLst>
</file>

<file path=ppt/tags/tag6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6,&quot;width&quot;:1944}"/>
</p:tagLst>
</file>

<file path=ppt/tags/tag7.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WPS主题色">
      <a:dk1>
        <a:srgbClr val="000000"/>
      </a:dk1>
      <a:lt1>
        <a:srgbClr val="FFFFFF"/>
      </a:lt1>
      <a:dk2>
        <a:srgbClr val="ECEEEF"/>
      </a:dk2>
      <a:lt2>
        <a:srgbClr val="FCFDFD"/>
      </a:lt2>
      <a:accent1>
        <a:srgbClr val="547D9D"/>
      </a:accent1>
      <a:accent2>
        <a:srgbClr val="437F81"/>
      </a:accent2>
      <a:accent3>
        <a:srgbClr val="4F7A5C"/>
      </a:accent3>
      <a:accent4>
        <a:srgbClr val="6E6D45"/>
      </a:accent4>
      <a:accent5>
        <a:srgbClr val="905E43"/>
      </a:accent5>
      <a:accent6>
        <a:srgbClr val="9D5458"/>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8148</TotalTime>
  <Words>1826</Words>
  <Application>Microsoft Office PowerPoint</Application>
  <PresentationFormat>全屏显示(16:9)</PresentationFormat>
  <Paragraphs>183</Paragraphs>
  <Slides>37</Slides>
  <Notes>11</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37</vt:i4>
      </vt:variant>
    </vt:vector>
  </HeadingPairs>
  <TitlesOfParts>
    <vt:vector size="45" baseType="lpstr">
      <vt:lpstr>汉仪旗黑-85S</vt:lpstr>
      <vt:lpstr>楷体</vt:lpstr>
      <vt:lpstr>宋体</vt:lpstr>
      <vt:lpstr>微软雅黑</vt:lpstr>
      <vt:lpstr>Arial</vt:lpstr>
      <vt:lpstr>Calibri</vt:lpstr>
      <vt:lpstr>Times New Roman</vt:lpstr>
      <vt:lpstr>1_Office 主题​​</vt:lpstr>
      <vt:lpstr>蛋白质 </vt:lpstr>
      <vt:lpstr>PowerPoint 演示文稿</vt:lpstr>
      <vt:lpstr>PowerPoint 演示文稿</vt:lpstr>
      <vt:lpstr>习题训练1</vt:lpstr>
      <vt:lpstr>请思考：</vt:lpstr>
      <vt:lpstr>氨基酸分子结构通式</vt:lpstr>
      <vt:lpstr>氨基酸的种类</vt:lpstr>
      <vt:lpstr>疏水氨基酸</vt:lpstr>
      <vt:lpstr>PowerPoint 演示文稿</vt:lpstr>
      <vt:lpstr>肽链的合成过程的方向是怎样的？</vt:lpstr>
      <vt:lpstr>      为分析细胞中肽链合成过程中肽链的延伸方向，研究人员用含3H的亮氨酸标记合成中的蛋白质（氨基酸序列已知）。适宜时间后从细胞中分离出合成完成的此蛋白质的肽链，用蛋白酶处理肽链，获得6种肽段，检测不同肽段3H的相对掺入量（肽段的放射性强度占这一肽段所有亮氨酸均被标记后的放射强度的百分比）。用3H的相对掺入量对N端至C端排序的肽段作图,结果如下图所示。关于此实验分析不正确的是</vt:lpstr>
      <vt:lpstr>PowerPoint 演示文稿</vt:lpstr>
      <vt:lpstr>      为分析细胞中肽链合成过程中肽链的延伸方向，研究人员用含3H的亮氨酸标记合成中的蛋白质（氨基酸序列已知）。适宜时间后从细胞中分离出合成完成的此蛋白质的肽链，用蛋白酶处理肽链，获得6种肽段，检测不同肽段3H的相对掺入量（肽段的放射性强度占这一肽段所有亮氨酸均被标记后的放射强度的百分比）。用3H的相对掺入量对N端至C端排序的肽段作图,结果如下图所示。关于此实验分析不正确的是</vt:lpstr>
      <vt:lpstr>蛋白质的鉴定（双缩脲反应）</vt:lpstr>
      <vt:lpstr>血红蛋白——红细胞内蛋白</vt:lpstr>
      <vt:lpstr>血红蛋白及相关基因</vt:lpstr>
      <vt:lpstr>血红蛋白的结构</vt:lpstr>
      <vt:lpstr>PowerPoint 演示文稿</vt:lpstr>
      <vt:lpstr>血红蛋白与氧气之间的关系</vt:lpstr>
      <vt:lpstr>镰刀型细胞贫血症与蛋白质的关系</vt:lpstr>
      <vt:lpstr>PowerPoint 演示文稿</vt:lpstr>
      <vt:lpstr>胰岛素——分泌蛋白</vt:lpstr>
      <vt:lpstr>胰岛素的合成</vt:lpstr>
      <vt:lpstr>胰岛素的合成</vt:lpstr>
      <vt:lpstr>胰岛素六聚体 （教材插图）</vt:lpstr>
      <vt:lpstr>胰岛素与受体（局部）的关系</vt:lpstr>
      <vt:lpstr>胰岛素的合成——蛋白质工程</vt:lpstr>
      <vt:lpstr>PowerPoint 演示文稿</vt:lpstr>
      <vt:lpstr>PowerPoint 演示文稿</vt:lpstr>
      <vt:lpstr>习题训练3：（2011 北京）</vt:lpstr>
      <vt:lpstr>与生活的联系</vt:lpstr>
      <vt:lpstr>应用：</vt:lpstr>
      <vt:lpstr>PowerPoint 演示文稿</vt:lpstr>
      <vt:lpstr>PowerPoint 演示文稿</vt:lpstr>
      <vt:lpstr>PowerPoint 演示文稿</vt:lpstr>
      <vt:lpstr>知识网络图</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微课名称：XXX微课</dc:title>
  <dc:creator>User</dc:creator>
  <cp:lastModifiedBy>yueqiong</cp:lastModifiedBy>
  <cp:revision>364</cp:revision>
  <dcterms:created xsi:type="dcterms:W3CDTF">2020-02-01T11:21:00Z</dcterms:created>
  <dcterms:modified xsi:type="dcterms:W3CDTF">2020-08-02T03:49:04Z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2052-11.1.0.9339</vt:lpwstr>
  </property>
</Properties>
</file>