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65" r:id="rId2"/>
    <p:sldId id="272" r:id="rId3"/>
    <p:sldId id="273" r:id="rId4"/>
    <p:sldId id="406" r:id="rId5"/>
    <p:sldId id="275" r:id="rId6"/>
    <p:sldId id="279" r:id="rId7"/>
    <p:sldId id="278" r:id="rId8"/>
    <p:sldId id="281" r:id="rId9"/>
    <p:sldId id="282" r:id="rId10"/>
    <p:sldId id="334" r:id="rId11"/>
    <p:sldId id="354" r:id="rId12"/>
    <p:sldId id="353" r:id="rId13"/>
    <p:sldId id="365" r:id="rId14"/>
    <p:sldId id="309" r:id="rId15"/>
    <p:sldId id="358" r:id="rId16"/>
    <p:sldId id="363" r:id="rId17"/>
    <p:sldId id="366" r:id="rId18"/>
    <p:sldId id="372" r:id="rId19"/>
    <p:sldId id="377" r:id="rId20"/>
    <p:sldId id="378" r:id="rId21"/>
    <p:sldId id="381" r:id="rId22"/>
    <p:sldId id="384" r:id="rId23"/>
    <p:sldId id="385" r:id="rId24"/>
    <p:sldId id="376" r:id="rId25"/>
    <p:sldId id="371" r:id="rId26"/>
    <p:sldId id="387" r:id="rId27"/>
    <p:sldId id="386" r:id="rId28"/>
    <p:sldId id="382" r:id="rId29"/>
    <p:sldId id="403" r:id="rId30"/>
    <p:sldId id="405" r:id="rId31"/>
    <p:sldId id="389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9071" autoAdjust="0"/>
  </p:normalViewPr>
  <p:slideViewPr>
    <p:cSldViewPr snapToGrid="0">
      <p:cViewPr varScale="1">
        <p:scale>
          <a:sx n="85" d="100"/>
          <a:sy n="85" d="100"/>
        </p:scale>
        <p:origin x="-91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420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需从物质的生成和消耗两个方面综合分析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pPr defTabSz="1217295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505002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1</a:t>
            </a:r>
            <a:r>
              <a:rPr lang="zh-CN" altLang="en-US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）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通过光呼吸代谢循环合成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PGA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，重新加入卡尔文循环，而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1/ 4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的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PG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则以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latin typeface="+mn-ea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的形式释放。</a:t>
            </a:r>
            <a:r>
              <a:rPr lang="zh-CN" altLang="en-US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所以光呼吸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可以将</a:t>
            </a:r>
            <a:r>
              <a:rPr lang="en-US" altLang="zh-CN" sz="1200" dirty="0" err="1" smtClean="0">
                <a:latin typeface="+mn-ea"/>
                <a:ea typeface="+mj-ea"/>
                <a:cs typeface="+mj-cs"/>
                <a:sym typeface="Calibri" panose="020F0502020204030204"/>
              </a:rPr>
              <a:t>Rubisco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催化产生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PG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中</a:t>
            </a:r>
            <a:r>
              <a:rPr lang="en-US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3/4</a:t>
            </a:r>
            <a:r>
              <a:rPr lang="zh-CN" altLang="zh-CN" sz="1200" dirty="0" smtClean="0">
                <a:latin typeface="+mn-ea"/>
                <a:ea typeface="+mj-ea"/>
                <a:cs typeface="+mj-cs"/>
                <a:sym typeface="Calibri" panose="020F0502020204030204"/>
              </a:rPr>
              <a:t>（用比值表示）的碳重新利用，从而将光呼吸所造成的负面效应最小化。</a:t>
            </a:r>
            <a:endParaRPr lang="en-US" altLang="zh-CN" sz="1200" dirty="0" smtClean="0">
              <a:latin typeface="+mn-ea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）光呼吸对植物有保护作用（如减少自由基产生、减少乙醇酸对细胞有毒害作用等）；光呼吸过程产生的甘氨酸和丝氨酸也可为蛋白质合成提供部分原料；光呼吸过程产生的</a:t>
            </a:r>
            <a:r>
              <a:rPr lang="en-US" altLang="zh-CN" dirty="0" smtClean="0"/>
              <a:t>CO2</a:t>
            </a:r>
            <a:r>
              <a:rPr lang="zh-CN" altLang="zh-CN" dirty="0" smtClean="0"/>
              <a:t>保持</a:t>
            </a:r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r>
              <a:rPr lang="zh-CN" altLang="zh-CN" dirty="0" smtClean="0"/>
              <a:t>缺少时卡尔文循环的运转等。（合理即得分）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dirty="0" smtClean="0">
                <a:latin typeface="+mj-lt"/>
                <a:ea typeface="+mj-ea"/>
                <a:cs typeface="+mj-cs"/>
                <a:sym typeface="Calibri" panose="020F0502020204030204"/>
              </a:rPr>
              <a:t> 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能够进行光合作用的生物有绿色植物和蓝细菌等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蓝细菌（也称蓝藻），属于哪类生物？原核生物，没有成形的细胞核，细胞中没有叶绿体，但是具有光合色素和相关的酶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2020/8/4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1671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256580" y="2180059"/>
            <a:ext cx="754380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>光合作用</a:t>
            </a:r>
            <a: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</a:br>
            <a:endParaRPr lang="zh-CN" altLang="en-US" sz="2800" b="1" spc="3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高三（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生物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学 第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10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吕琳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/>
              <a:t>光合色素如何吸收、传递、转换光能？</a:t>
            </a:r>
            <a:endParaRPr lang="zh-CN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380" y="780410"/>
            <a:ext cx="5822795" cy="417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28" y="519113"/>
            <a:ext cx="8429625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28625" y="3947097"/>
            <a:ext cx="4000500" cy="9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阶段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：电子传递的能量被利用来泵送质子跨膜</a:t>
            </a: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4970346" y="3924939"/>
            <a:ext cx="4000500" cy="9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阶段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：质子梯度被</a:t>
            </a:r>
            <a:r>
              <a:rPr lang="en-US" altLang="zh-CN" sz="2000" b="1" dirty="0"/>
              <a:t>ATP</a:t>
            </a:r>
            <a:r>
              <a:rPr lang="zh-CN" altLang="en-US" sz="2000" b="1" dirty="0"/>
              <a:t>合成酶用来生产</a:t>
            </a:r>
            <a:r>
              <a:rPr lang="en-US" altLang="zh-CN" sz="2000" b="1" dirty="0"/>
              <a:t>ATP</a:t>
            </a:r>
            <a:endParaRPr lang="zh-CN" altLang="en-US" sz="2000" b="1" dirty="0"/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4643438" y="1553767"/>
            <a:ext cx="50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膜</a:t>
            </a:r>
          </a:p>
        </p:txBody>
      </p:sp>
      <p:sp>
        <p:nvSpPr>
          <p:cNvPr id="7" name="标题 8"/>
          <p:cNvSpPr>
            <a:spLocks noGrp="1"/>
          </p:cNvSpPr>
          <p:nvPr>
            <p:ph type="title" idx="4294967295"/>
          </p:nvPr>
        </p:nvSpPr>
        <p:spPr>
          <a:xfrm>
            <a:off x="2784075" y="296884"/>
            <a:ext cx="3575852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latin typeface="+mn-ea"/>
              </a:rPr>
              <a:t>请解释</a:t>
            </a:r>
            <a:r>
              <a:rPr lang="en-US" altLang="zh-CN" sz="2000" b="1" dirty="0" smtClean="0"/>
              <a:t>ATP</a:t>
            </a:r>
            <a:r>
              <a:rPr lang="zh-CN" altLang="en-US" sz="2000" b="1" dirty="0" smtClean="0"/>
              <a:t>是如何形成的。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1444" y="211873"/>
            <a:ext cx="11079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提出假说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"/>
          <p:cNvSpPr>
            <a:spLocks noGrp="1"/>
          </p:cNvSpPr>
          <p:nvPr>
            <p:ph type="title" idx="4294967295"/>
          </p:nvPr>
        </p:nvSpPr>
        <p:spPr>
          <a:xfrm>
            <a:off x="2962493" y="285733"/>
            <a:ext cx="3575852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latin typeface="+mn-ea"/>
              </a:rPr>
              <a:t>请解释</a:t>
            </a:r>
            <a:r>
              <a:rPr lang="en-US" altLang="zh-CN" sz="2000" b="1" dirty="0" smtClean="0"/>
              <a:t>ATP</a:t>
            </a:r>
            <a:r>
              <a:rPr lang="zh-CN" altLang="en-US" sz="2000" b="1" dirty="0" smtClean="0"/>
              <a:t>是如何形成的。</a:t>
            </a:r>
            <a:endParaRPr lang="zh-CN" altLang="en-US" sz="2000" b="1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870" y="1102499"/>
            <a:ext cx="7205515" cy="281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8"/>
          <p:cNvSpPr>
            <a:spLocks noGrp="1"/>
          </p:cNvSpPr>
          <p:nvPr>
            <p:ph type="title" idx="4294967295"/>
          </p:nvPr>
        </p:nvSpPr>
        <p:spPr>
          <a:xfrm>
            <a:off x="849171" y="3843714"/>
            <a:ext cx="6791475" cy="1018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证明：</a:t>
            </a:r>
            <a:r>
              <a:rPr lang="en-US" altLang="zh-CN" sz="2000" b="1" dirty="0" smtClean="0"/>
              <a:t>ATP</a:t>
            </a:r>
            <a:r>
              <a:rPr lang="zh-CN" altLang="en-US" sz="2000" b="1" dirty="0" smtClean="0"/>
              <a:t>的形成</a:t>
            </a:r>
            <a:r>
              <a:rPr lang="zh-CN" altLang="zh-CN" sz="2000" dirty="0" smtClean="0"/>
              <a:t>是</a:t>
            </a:r>
            <a:r>
              <a:rPr lang="zh-CN" altLang="en-US" sz="2000" dirty="0" smtClean="0"/>
              <a:t>因</a:t>
            </a:r>
            <a:r>
              <a:rPr lang="zh-CN" altLang="zh-CN" sz="2000" dirty="0" smtClean="0"/>
              <a:t>类囊体膜</a:t>
            </a:r>
            <a:r>
              <a:rPr lang="zh-CN" altLang="en-US" sz="2000" dirty="0" smtClean="0"/>
              <a:t>外</a:t>
            </a:r>
            <a:r>
              <a:rPr lang="zh-CN" altLang="zh-CN" sz="2000" dirty="0" smtClean="0"/>
              <a:t>侧</a:t>
            </a:r>
            <a:r>
              <a:rPr lang="en-US" altLang="zh-CN" sz="2000" dirty="0" smtClean="0"/>
              <a:t>pH</a:t>
            </a:r>
            <a:r>
              <a:rPr lang="zh-CN" altLang="zh-CN" sz="2000" dirty="0" smtClean="0"/>
              <a:t>值大于</a:t>
            </a:r>
            <a:r>
              <a:rPr lang="zh-CN" altLang="en-US" sz="2000" dirty="0" smtClean="0"/>
              <a:t>内</a:t>
            </a:r>
            <a:r>
              <a:rPr lang="zh-CN" altLang="zh-CN" sz="2000" dirty="0" smtClean="0"/>
              <a:t>侧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         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H</a:t>
            </a:r>
            <a:r>
              <a:rPr lang="en-US" altLang="zh-CN" sz="2000" baseline="30000" dirty="0" smtClean="0"/>
              <a:t>+</a:t>
            </a:r>
            <a:r>
              <a:rPr lang="zh-CN" altLang="en-US" sz="2000" dirty="0" smtClean="0"/>
              <a:t>由内侧向外侧运输的过程中产生了</a:t>
            </a:r>
            <a:r>
              <a:rPr lang="en-US" altLang="zh-CN" sz="2000" dirty="0" smtClean="0"/>
              <a:t>ATP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6049" y="713678"/>
            <a:ext cx="11079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实验验证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2000" dirty="0" smtClean="0"/>
              <a:t>ATP</a:t>
            </a:r>
            <a:r>
              <a:rPr lang="zh-CN" altLang="en-US" sz="2000" dirty="0" smtClean="0"/>
              <a:t>合成酶</a:t>
            </a:r>
            <a:endParaRPr lang="zh-CN" altLang="en-US" sz="20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 l="2922" r="6866" b="48448"/>
          <a:stretch>
            <a:fillRect/>
          </a:stretch>
        </p:blipFill>
        <p:spPr bwMode="auto">
          <a:xfrm rot="-60000">
            <a:off x="725263" y="970584"/>
            <a:ext cx="3455184" cy="323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1151"/>
          <a:stretch>
            <a:fillRect/>
          </a:stretch>
        </p:blipFill>
        <p:spPr bwMode="auto">
          <a:xfrm rot="-60000">
            <a:off x="4323109" y="1126273"/>
            <a:ext cx="3837195" cy="306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26" y="0"/>
            <a:ext cx="1873404" cy="9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8db1f90df59bf7d6a2451cac7ade9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820" y="949467"/>
            <a:ext cx="7281745" cy="3832498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516357" y="241131"/>
            <a:ext cx="3003386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/>
              <a:t>请描述光反应的过程。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暗反应是如何被发现的？</a:t>
            </a:r>
            <a:endParaRPr lang="zh-CN" altLang="en-US" sz="20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1893" y="782662"/>
            <a:ext cx="5585715" cy="400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93" y="335328"/>
            <a:ext cx="8351658" cy="40421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/>
              <a:t>资料分析：</a:t>
            </a:r>
            <a:r>
              <a:rPr lang="en-US" altLang="zh-CN" sz="2000" b="1" dirty="0" smtClean="0"/>
              <a:t>20</a:t>
            </a:r>
            <a:r>
              <a:rPr lang="zh-CN" altLang="zh-CN" sz="2000" b="1" dirty="0" smtClean="0"/>
              <a:t>世纪</a:t>
            </a:r>
            <a:r>
              <a:rPr lang="en-US" altLang="zh-CN" sz="2000" b="1" dirty="0" smtClean="0"/>
              <a:t>40</a:t>
            </a:r>
            <a:r>
              <a:rPr lang="zh-CN" altLang="zh-CN" sz="2000" b="1" dirty="0" smtClean="0"/>
              <a:t>年代卡尔文将</a:t>
            </a:r>
            <a:r>
              <a:rPr lang="en-US" altLang="zh-CN" sz="2000" b="1" baseline="30000" dirty="0" smtClean="0"/>
              <a:t>14</a:t>
            </a:r>
            <a:r>
              <a:rPr lang="en-US" altLang="zh-CN" sz="2000" b="1" dirty="0" smtClean="0"/>
              <a:t>CO</a:t>
            </a:r>
            <a:r>
              <a:rPr lang="en-US" altLang="zh-CN" sz="2000" b="1" baseline="-25000" dirty="0" smtClean="0"/>
              <a:t>2</a:t>
            </a:r>
            <a:r>
              <a:rPr lang="zh-CN" altLang="zh-CN" sz="2000" b="1" dirty="0" smtClean="0"/>
              <a:t>注入小球藻悬浮液，给予实验装置不同时间（</a:t>
            </a:r>
            <a:r>
              <a:rPr lang="en-US" altLang="zh-CN" sz="2000" b="1" dirty="0" smtClean="0"/>
              <a:t>0&lt;</a:t>
            </a:r>
            <a:r>
              <a:rPr lang="en-US" altLang="zh-CN" sz="2000" b="1" dirty="0" err="1" smtClean="0"/>
              <a:t>t</a:t>
            </a:r>
            <a:r>
              <a:rPr lang="en-US" altLang="zh-CN" sz="2000" b="1" baseline="-25000" dirty="0" err="1" smtClean="0"/>
              <a:t>l</a:t>
            </a:r>
            <a:r>
              <a:rPr lang="en-US" altLang="zh-CN" sz="2000" b="1" dirty="0" smtClean="0"/>
              <a:t>&lt;t</a:t>
            </a:r>
            <a:r>
              <a:rPr lang="en-US" altLang="zh-CN" sz="2000" b="1" baseline="-25000" dirty="0" smtClean="0"/>
              <a:t>2</a:t>
            </a:r>
            <a:r>
              <a:rPr lang="en-US" altLang="zh-CN" sz="2000" b="1" dirty="0" smtClean="0"/>
              <a:t>&lt;t</a:t>
            </a:r>
            <a:r>
              <a:rPr lang="en-US" altLang="zh-CN" sz="2000" b="1" baseline="-25000" dirty="0" smtClean="0"/>
              <a:t>3</a:t>
            </a:r>
            <a:r>
              <a:rPr lang="en-US" altLang="zh-CN" sz="2000" b="1" dirty="0" smtClean="0"/>
              <a:t>&lt;t</a:t>
            </a:r>
            <a:r>
              <a:rPr lang="en-US" altLang="zh-CN" sz="2000" b="1" baseline="-25000" dirty="0" smtClean="0"/>
              <a:t>4</a:t>
            </a:r>
            <a:r>
              <a:rPr lang="en-US" altLang="zh-CN" sz="2000" b="1" dirty="0" smtClean="0"/>
              <a:t>&lt;t</a:t>
            </a:r>
            <a:r>
              <a:rPr lang="en-US" altLang="zh-CN" sz="2000" b="1" baseline="-25000" dirty="0" smtClean="0"/>
              <a:t>5</a:t>
            </a:r>
            <a:r>
              <a:rPr lang="zh-CN" altLang="zh-CN" sz="2000" b="1" dirty="0" smtClean="0"/>
              <a:t>）的光照，探明</a:t>
            </a:r>
            <a:r>
              <a:rPr lang="en-US" altLang="zh-CN" sz="2000" b="1" baseline="30000" dirty="0" smtClean="0"/>
              <a:t>14</a:t>
            </a:r>
            <a:r>
              <a:rPr lang="en-US" altLang="zh-CN" sz="2000" b="1" dirty="0" smtClean="0"/>
              <a:t>CO</a:t>
            </a:r>
            <a:r>
              <a:rPr lang="en-US" altLang="zh-CN" sz="2000" b="1" baseline="-25000" dirty="0" smtClean="0"/>
              <a:t>2</a:t>
            </a:r>
            <a:r>
              <a:rPr lang="zh-CN" altLang="zh-CN" sz="2000" b="1" dirty="0" smtClean="0"/>
              <a:t>去向，结果见下表。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据表分析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并写出</a:t>
            </a:r>
            <a:r>
              <a:rPr lang="en-US" altLang="zh-CN" sz="2000" b="1" baseline="30000" dirty="0" smtClean="0">
                <a:solidFill>
                  <a:srgbClr val="0000FF"/>
                </a:solidFill>
              </a:rPr>
              <a:t>14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C</a:t>
            </a:r>
            <a:r>
              <a:rPr lang="zh-CN" altLang="zh-CN" sz="2000" b="1" dirty="0" smtClean="0">
                <a:solidFill>
                  <a:srgbClr val="0000FF"/>
                </a:solidFill>
              </a:rPr>
              <a:t>的转移途径（用序号和箭头表示）</a:t>
            </a:r>
            <a:r>
              <a:rPr lang="zh-CN" altLang="zh-CN" sz="2000" b="1" dirty="0" smtClean="0"/>
              <a:t>。</a:t>
            </a:r>
            <a:endParaRPr lang="zh-CN" altLang="en-US" sz="2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7194" y="2142149"/>
          <a:ext cx="8229606" cy="1220315"/>
        </p:xfrm>
        <a:graphic>
          <a:graphicData uri="http://schemas.openxmlformats.org/drawingml/2006/table">
            <a:tbl>
              <a:tblPr/>
              <a:tblGrid>
                <a:gridCol w="1175658"/>
                <a:gridCol w="1175658"/>
                <a:gridCol w="1175658"/>
                <a:gridCol w="1175658"/>
                <a:gridCol w="1175658"/>
                <a:gridCol w="1175658"/>
                <a:gridCol w="1175658"/>
              </a:tblGrid>
              <a:tr h="397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Times New Roman"/>
                          <a:ea typeface="宋体"/>
                          <a:cs typeface="Times New Roman"/>
                        </a:rPr>
                        <a:t>光照时间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宋体"/>
                          <a:ea typeface="宋体"/>
                          <a:cs typeface="Times New Roman"/>
                        </a:rPr>
                        <a:t>0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宋体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800" kern="100" baseline="-25000">
                          <a:latin typeface="宋体"/>
                          <a:ea typeface="宋体"/>
                          <a:cs typeface="Times New Roman"/>
                        </a:rPr>
                        <a:t>1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800" kern="100" baseline="-25000" dirty="0">
                          <a:latin typeface="宋体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宋体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800" kern="100" baseline="-2500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800" kern="100" baseline="-25000" dirty="0">
                          <a:latin typeface="宋体"/>
                          <a:ea typeface="宋体"/>
                          <a:cs typeface="Times New Roman"/>
                        </a:rPr>
                        <a:t>4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宋体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800" kern="100" baseline="-25000">
                          <a:latin typeface="宋体"/>
                          <a:ea typeface="宋体"/>
                          <a:cs typeface="Times New Roman"/>
                        </a:rPr>
                        <a:t>5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Times New Roman"/>
                          <a:ea typeface="宋体"/>
                          <a:cs typeface="Times New Roman"/>
                        </a:rPr>
                        <a:t>分离出的放射性化合物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Times New Roman"/>
                          <a:ea typeface="宋体"/>
                          <a:cs typeface="Times New Roman"/>
                        </a:rPr>
                        <a:t>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①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①②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①②③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①②③④⑤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宋体"/>
                          <a:ea typeface="宋体"/>
                          <a:cs typeface="Times New Roman"/>
                        </a:rPr>
                        <a:t>①②③④⑤⑥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6049" y="3459381"/>
            <a:ext cx="819614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+mj-ea"/>
              </a:rPr>
              <a:t>注：表中</a:t>
            </a:r>
            <a:r>
              <a:rPr lang="en-US" altLang="zh-CN" sz="1600" dirty="0" smtClean="0">
                <a:latin typeface="+mj-ea"/>
              </a:rPr>
              <a:t>①</a:t>
            </a:r>
            <a:r>
              <a:rPr lang="zh-CN" altLang="zh-CN" sz="1600" dirty="0" smtClean="0">
                <a:latin typeface="+mj-ea"/>
              </a:rPr>
              <a:t>～</a:t>
            </a:r>
            <a:r>
              <a:rPr lang="en-US" altLang="zh-CN" sz="1600" dirty="0" smtClean="0">
                <a:latin typeface="+mj-ea"/>
              </a:rPr>
              <a:t>⑥</a:t>
            </a:r>
            <a:r>
              <a:rPr lang="zh-CN" altLang="zh-CN" sz="1600" dirty="0" smtClean="0">
                <a:latin typeface="+mj-ea"/>
              </a:rPr>
              <a:t>依次表示</a:t>
            </a:r>
            <a:r>
              <a:rPr lang="en-US" altLang="zh-CN" sz="1600" dirty="0" smtClean="0">
                <a:latin typeface="+mj-ea"/>
              </a:rPr>
              <a:t>3-</a:t>
            </a:r>
            <a:r>
              <a:rPr lang="zh-CN" altLang="zh-CN" sz="1600" dirty="0" smtClean="0">
                <a:latin typeface="+mj-ea"/>
              </a:rPr>
              <a:t>磷酸甘油酸、</a:t>
            </a:r>
            <a:r>
              <a:rPr lang="en-US" altLang="zh-CN" sz="1600" dirty="0" smtClean="0">
                <a:latin typeface="+mj-ea"/>
              </a:rPr>
              <a:t>l</a:t>
            </a:r>
            <a:r>
              <a:rPr lang="zh-CN" altLang="zh-CN" sz="1600" dirty="0" smtClean="0">
                <a:latin typeface="+mj-ea"/>
              </a:rPr>
              <a:t>，</a:t>
            </a:r>
            <a:r>
              <a:rPr lang="en-US" altLang="zh-CN" sz="1600" dirty="0" smtClean="0">
                <a:latin typeface="+mj-ea"/>
              </a:rPr>
              <a:t>3-</a:t>
            </a:r>
            <a:r>
              <a:rPr lang="zh-CN" altLang="zh-CN" sz="1600" dirty="0" smtClean="0">
                <a:latin typeface="+mj-ea"/>
              </a:rPr>
              <a:t>二磷酸甘油酸、</a:t>
            </a:r>
            <a:r>
              <a:rPr lang="pt-BR" altLang="zh-CN" sz="1600" dirty="0" smtClean="0">
                <a:latin typeface="+mj-ea"/>
              </a:rPr>
              <a:t>3-</a:t>
            </a:r>
            <a:r>
              <a:rPr lang="zh-CN" altLang="zh-CN" sz="1600" dirty="0" smtClean="0">
                <a:latin typeface="+mj-ea"/>
              </a:rPr>
              <a:t>磷酸甘油醛、己糖、</a:t>
            </a:r>
            <a:r>
              <a:rPr lang="pt-BR" altLang="zh-CN" sz="1600" dirty="0" smtClean="0">
                <a:latin typeface="+mj-ea"/>
              </a:rPr>
              <a:t>C</a:t>
            </a:r>
            <a:r>
              <a:rPr lang="pt-BR" altLang="zh-CN" sz="1600" baseline="-25000" dirty="0" smtClean="0">
                <a:latin typeface="+mj-ea"/>
              </a:rPr>
              <a:t>5</a:t>
            </a:r>
            <a:r>
              <a:rPr lang="zh-CN" altLang="zh-CN" sz="1600" dirty="0" smtClean="0">
                <a:latin typeface="+mj-ea"/>
              </a:rPr>
              <a:t>化合物、淀粉</a:t>
            </a:r>
            <a:endParaRPr lang="zh-CN" altLang="en-US" sz="1600" dirty="0">
              <a:latin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3317" y="4266956"/>
            <a:ext cx="819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aseline="30000" dirty="0" smtClean="0">
                <a:solidFill>
                  <a:srgbClr val="FF0000"/>
                </a:solidFill>
                <a:latin typeface="+mn-ea"/>
                <a:ea typeface="+mn-ea"/>
              </a:rPr>
              <a:t>14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CO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→ ①→②→③→④⑤→⑥  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（或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+mn-ea"/>
                <a:ea typeface="+mn-ea"/>
              </a:rPr>
              <a:t>14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CO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→ ①→②→③→④→⑥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图7--16 Calvin循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3" y="0"/>
            <a:ext cx="6296720" cy="48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1579755" y="2441450"/>
            <a:ext cx="52129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</a:rPr>
              <a:t>C</a:t>
            </a:r>
            <a:r>
              <a:rPr lang="en-US" altLang="zh-CN" sz="2400" b="1" baseline="-25000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064619" y="1138820"/>
            <a:ext cx="52129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</a:rPr>
              <a:t>C</a:t>
            </a:r>
            <a:r>
              <a:rPr lang="en-US" altLang="zh-CN" sz="2400" b="1" baseline="-25000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558993" y="1820437"/>
            <a:ext cx="97815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C</a:t>
            </a:r>
            <a:r>
              <a:rPr lang="en-US" altLang="zh-CN" sz="2000" b="1" baseline="-25000" dirty="0">
                <a:solidFill>
                  <a:srgbClr val="0000FF"/>
                </a:solidFill>
              </a:rPr>
              <a:t>3</a:t>
            </a:r>
            <a:r>
              <a:rPr lang="zh-CN" altLang="en-US" sz="2000" b="1" dirty="0">
                <a:solidFill>
                  <a:srgbClr val="0000FF"/>
                </a:solidFill>
              </a:rPr>
              <a:t>还原</a:t>
            </a:r>
            <a:endParaRPr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19038" y="1842740"/>
            <a:ext cx="117692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CO</a:t>
            </a:r>
            <a:r>
              <a:rPr lang="en-US" altLang="zh-CN" sz="2000" b="1" baseline="-25000" dirty="0">
                <a:solidFill>
                  <a:srgbClr val="0000FF"/>
                </a:solidFill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</a:rPr>
              <a:t>固定</a:t>
            </a:r>
            <a:endParaRPr lang="en-US" altLang="zh-CN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 animBg="1"/>
      <p:bldP spid="14951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06" y="299012"/>
            <a:ext cx="8173237" cy="5596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/>
              <a:t>请用简图总结光合作用的过程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表示出：场所、条件、原料、产物、能量变化</a:t>
            </a:r>
            <a:endParaRPr lang="zh-CN" altLang="en-US" sz="2000" dirty="0"/>
          </a:p>
        </p:txBody>
      </p:sp>
      <p:pic>
        <p:nvPicPr>
          <p:cNvPr id="6" name="Picture 2" descr="C:\Users\liujie\Desktop\第13课\第13课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87" t="10989"/>
          <a:stretch>
            <a:fillRect/>
          </a:stretch>
        </p:blipFill>
        <p:spPr bwMode="auto">
          <a:xfrm>
            <a:off x="1661532" y="1059366"/>
            <a:ext cx="5885770" cy="371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>
                <a:latin typeface="+mn-ea"/>
                <a:ea typeface="+mn-ea"/>
              </a:rPr>
              <a:t>光反应与暗反应有何关系？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矩形 16"/>
          <p:cNvSpPr>
            <a:spLocks noGrp="1" noChangeArrowheads="1"/>
          </p:cNvSpPr>
          <p:nvPr>
            <p:ph idx="1"/>
          </p:nvPr>
        </p:nvSpPr>
        <p:spPr bwMode="auto">
          <a:xfrm>
            <a:off x="435504" y="881737"/>
            <a:ext cx="2909862" cy="22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b="1" dirty="0" smtClean="0">
                <a:latin typeface="+mn-ea"/>
                <a:ea typeface="+mn-ea"/>
              </a:rPr>
              <a:t>1.</a:t>
            </a:r>
            <a:r>
              <a:rPr lang="zh-CN" altLang="en-US" sz="2000" b="1" dirty="0" smtClean="0">
                <a:latin typeface="+mn-ea"/>
                <a:ea typeface="+mn-ea"/>
              </a:rPr>
              <a:t>光反应</a:t>
            </a:r>
            <a:r>
              <a:rPr lang="zh-CN" altLang="en-US" sz="2000" b="1" dirty="0">
                <a:latin typeface="+mn-ea"/>
                <a:ea typeface="+mn-ea"/>
              </a:rPr>
              <a:t>为暗反应</a:t>
            </a:r>
            <a:r>
              <a:rPr lang="zh-CN" altLang="en-US" sz="2000" b="1" dirty="0" smtClean="0">
                <a:latin typeface="+mn-ea"/>
                <a:ea typeface="+mn-ea"/>
              </a:rPr>
              <a:t>提供</a:t>
            </a:r>
            <a:r>
              <a:rPr lang="en-US" altLang="zh-CN" sz="2000" b="1" dirty="0" smtClean="0">
                <a:latin typeface="+mn-ea"/>
                <a:ea typeface="+mn-ea"/>
              </a:rPr>
              <a:t>NADPH</a:t>
            </a:r>
            <a:r>
              <a:rPr lang="zh-CN" altLang="en-US" sz="2000" b="1" dirty="0" smtClean="0">
                <a:latin typeface="+mn-ea"/>
                <a:ea typeface="+mn-ea"/>
              </a:rPr>
              <a:t>，即</a:t>
            </a:r>
            <a:r>
              <a:rPr lang="en-US" altLang="zh-CN" sz="2000" b="1" dirty="0" smtClean="0">
                <a:latin typeface="+mn-ea"/>
                <a:ea typeface="+mn-ea"/>
              </a:rPr>
              <a:t>[H]</a:t>
            </a:r>
            <a:r>
              <a:rPr lang="zh-CN" altLang="en-US" sz="2000" b="1" dirty="0" smtClean="0">
                <a:latin typeface="+mn-ea"/>
                <a:ea typeface="+mn-ea"/>
              </a:rPr>
              <a:t>和</a:t>
            </a:r>
            <a:r>
              <a:rPr lang="en-US" altLang="zh-CN" sz="2000" b="1" dirty="0" smtClean="0">
                <a:latin typeface="+mn-ea"/>
                <a:ea typeface="+mn-ea"/>
              </a:rPr>
              <a:t>ATP</a:t>
            </a:r>
            <a:endParaRPr lang="zh-CN" altLang="en-US" sz="2000" b="1" dirty="0">
              <a:latin typeface="+mn-ea"/>
              <a:ea typeface="+mn-ea"/>
            </a:endParaRPr>
          </a:p>
          <a:p>
            <a:pPr>
              <a:buNone/>
            </a:pPr>
            <a:r>
              <a:rPr lang="en-US" altLang="zh-CN" sz="2000" b="1" dirty="0" smtClean="0">
                <a:latin typeface="+mn-ea"/>
                <a:ea typeface="+mn-ea"/>
              </a:rPr>
              <a:t>2.</a:t>
            </a:r>
            <a:r>
              <a:rPr lang="zh-CN" altLang="en-US" sz="2000" b="1" dirty="0" smtClean="0">
                <a:latin typeface="+mn-ea"/>
                <a:ea typeface="+mn-ea"/>
              </a:rPr>
              <a:t>暗反应为</a:t>
            </a:r>
            <a:r>
              <a:rPr lang="zh-CN" altLang="en-US" sz="2000" b="1" dirty="0">
                <a:latin typeface="+mn-ea"/>
                <a:ea typeface="+mn-ea"/>
              </a:rPr>
              <a:t>光反应提供</a:t>
            </a:r>
            <a:r>
              <a:rPr lang="en-US" altLang="zh-CN" sz="2000" b="1" dirty="0">
                <a:latin typeface="+mn-ea"/>
                <a:ea typeface="+mn-ea"/>
              </a:rPr>
              <a:t>ADP</a:t>
            </a:r>
            <a:r>
              <a:rPr lang="zh-CN" altLang="en-US" sz="2000" b="1" dirty="0">
                <a:latin typeface="+mn-ea"/>
                <a:ea typeface="+mn-ea"/>
              </a:rPr>
              <a:t>和</a:t>
            </a:r>
            <a:r>
              <a:rPr lang="en-US" altLang="zh-CN" sz="2000" b="1" dirty="0">
                <a:latin typeface="+mn-ea"/>
                <a:ea typeface="+mn-ea"/>
              </a:rPr>
              <a:t>Pi</a:t>
            </a:r>
            <a:endParaRPr lang="zh-CN" altLang="en-US" sz="2000" b="1" dirty="0">
              <a:latin typeface="+mn-ea"/>
              <a:ea typeface="+mn-ea"/>
            </a:endParaRPr>
          </a:p>
        </p:txBody>
      </p:sp>
      <p:pic>
        <p:nvPicPr>
          <p:cNvPr id="6" name="Picture 2" descr="C:\Users\liujie\Desktop\第13课\第13课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87" t="10989"/>
          <a:stretch>
            <a:fillRect/>
          </a:stretch>
        </p:blipFill>
        <p:spPr bwMode="auto">
          <a:xfrm>
            <a:off x="3088889" y="925552"/>
            <a:ext cx="5885770" cy="371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问题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：我们为何要建造绿水青山，建设生态文明？</a:t>
            </a:r>
            <a:endParaRPr lang="zh-CN" altLang="en-US" sz="2400" dirty="0"/>
          </a:p>
        </p:txBody>
      </p:sp>
      <p:pic>
        <p:nvPicPr>
          <p:cNvPr id="5" name="内容占位符 4" descr="u=1831363986,327076016&amp;fm=26&amp;gp=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9848" y="1256564"/>
            <a:ext cx="3945956" cy="2624060"/>
          </a:xfrm>
        </p:spPr>
      </p:pic>
      <p:pic>
        <p:nvPicPr>
          <p:cNvPr id="7" name="图片 6" descr="t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1637" y="1245090"/>
            <a:ext cx="4440811" cy="264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请分析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环境条件改变时光合作用中相关物质的含量变化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900" y="937493"/>
            <a:ext cx="8139178" cy="4042179"/>
          </a:xfrm>
        </p:spPr>
        <p:txBody>
          <a:bodyPr/>
          <a:lstStyle/>
          <a:p>
            <a:pPr lvl="0" defTabSz="685800">
              <a:buNone/>
              <a:defRPr/>
            </a:pPr>
            <a:r>
              <a:rPr lang="en-US" altLang="zh-CN" sz="1800" b="1" noProof="0" dirty="0" smtClean="0">
                <a:latin typeface="+mn-ea"/>
              </a:rPr>
              <a:t>1.</a:t>
            </a:r>
            <a:r>
              <a:rPr lang="zh-CN" altLang="en-US" sz="1800" b="1" noProof="0" dirty="0" smtClean="0">
                <a:latin typeface="+mn-ea"/>
              </a:rPr>
              <a:t>突然停止光照，但给以充分</a:t>
            </a:r>
            <a:r>
              <a:rPr lang="en-US" altLang="zh-CN" sz="1800" b="1" noProof="0" dirty="0" smtClean="0">
                <a:latin typeface="+mn-ea"/>
              </a:rPr>
              <a:t>CO</a:t>
            </a:r>
            <a:r>
              <a:rPr lang="en-US" altLang="zh-CN" sz="1800" b="1" baseline="-25000" noProof="0" dirty="0" smtClean="0">
                <a:latin typeface="+mn-ea"/>
              </a:rPr>
              <a:t>2</a:t>
            </a:r>
            <a:r>
              <a:rPr lang="en-US" altLang="zh-CN" sz="1800" b="1" noProof="0" dirty="0" smtClean="0">
                <a:latin typeface="+mn-ea"/>
              </a:rPr>
              <a:t> </a:t>
            </a:r>
          </a:p>
          <a:p>
            <a:pPr lvl="0" defTabSz="685800">
              <a:buNone/>
              <a:defRPr/>
            </a:pPr>
            <a:endParaRPr lang="zh-CN" altLang="en-US" sz="1800" b="1" noProof="0" dirty="0" smtClean="0">
              <a:latin typeface="+mn-ea"/>
            </a:endParaRPr>
          </a:p>
          <a:p>
            <a:pPr lvl="0" defTabSz="685800">
              <a:buNone/>
              <a:defRPr/>
            </a:pPr>
            <a:r>
              <a:rPr lang="en-US" altLang="zh-CN" sz="1800" b="1" noProof="0" dirty="0" smtClean="0">
                <a:latin typeface="+mn-ea"/>
              </a:rPr>
              <a:t>2.</a:t>
            </a:r>
            <a:r>
              <a:rPr lang="zh-CN" altLang="en-US" sz="1800" b="1" noProof="0" dirty="0" smtClean="0">
                <a:latin typeface="+mn-ea"/>
              </a:rPr>
              <a:t>光照正常，突然停止</a:t>
            </a:r>
            <a:r>
              <a:rPr lang="en-US" altLang="zh-CN" sz="1800" b="1" noProof="0" dirty="0" smtClean="0">
                <a:latin typeface="+mn-ea"/>
              </a:rPr>
              <a:t>CO</a:t>
            </a:r>
            <a:r>
              <a:rPr lang="en-US" altLang="zh-CN" sz="1800" b="1" baseline="-25000" noProof="0" dirty="0" smtClean="0">
                <a:latin typeface="+mn-ea"/>
              </a:rPr>
              <a:t>2</a:t>
            </a:r>
            <a:r>
              <a:rPr lang="zh-CN" altLang="en-US" sz="1800" b="1" noProof="0" dirty="0" smtClean="0">
                <a:latin typeface="+mn-ea"/>
              </a:rPr>
              <a:t>供应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9316" y="1439232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增多，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减少</a:t>
            </a:r>
            <a:r>
              <a:rPr lang="zh-CN" altLang="en-US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429" y="243168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>
              <a:spcBef>
                <a:spcPct val="2000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减少，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增多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7" name="Picture 2" descr="1-244+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88" y="3148314"/>
            <a:ext cx="5104188" cy="15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iujie\Desktop\第13课\第13课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64" t="10989" r="8332" b="38279"/>
          <a:stretch>
            <a:fillRect/>
          </a:stretch>
        </p:blipFill>
        <p:spPr bwMode="auto">
          <a:xfrm>
            <a:off x="4192859" y="1193181"/>
            <a:ext cx="4650058" cy="206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问题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：对比两种类型的碳固定模式，说出这两种模式的异同点。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92096" y="802887"/>
            <a:ext cx="7370957" cy="3869473"/>
            <a:chOff x="1416205" y="2007220"/>
            <a:chExt cx="6021658" cy="2721120"/>
          </a:xfrm>
        </p:grpSpPr>
        <p:pic>
          <p:nvPicPr>
            <p:cNvPr id="4" name="图片 3"/>
            <p:cNvPicPr/>
            <p:nvPr/>
          </p:nvPicPr>
          <p:blipFill>
            <a:blip r:embed="rId3" cstate="print">
              <a:lum bright="-30000"/>
            </a:blip>
            <a:srcRect b="8948"/>
            <a:stretch>
              <a:fillRect/>
            </a:stretch>
          </p:blipFill>
          <p:spPr>
            <a:xfrm>
              <a:off x="1416205" y="2007220"/>
              <a:ext cx="6021658" cy="27211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95707" y="394753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 smtClean="0"/>
                <a:t>糖类</a:t>
              </a:r>
              <a:endParaRPr lang="zh-CN" alt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313026"/>
            <a:ext cx="8139178" cy="40421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 smtClean="0">
                <a:latin typeface="+mn-ea"/>
                <a:ea typeface="+mn-ea"/>
              </a:rPr>
              <a:t>资料分析：</a:t>
            </a:r>
            <a:r>
              <a:rPr lang="zh-CN" altLang="zh-CN" sz="1800" b="1" dirty="0" smtClean="0">
                <a:latin typeface="+mn-ea"/>
                <a:ea typeface="+mn-ea"/>
              </a:rPr>
              <a:t>为确定德国景天的碳固定模式，研究人员将德国景天分为甲、乙两组，一次性浇足水后，甲组正常浇水，乙组停止浇水，每隔</a:t>
            </a:r>
            <a:r>
              <a:rPr lang="en-US" altLang="zh-CN" sz="1800" b="1" dirty="0" smtClean="0">
                <a:latin typeface="+mn-ea"/>
                <a:ea typeface="+mn-ea"/>
              </a:rPr>
              <a:t>10</a:t>
            </a:r>
            <a:r>
              <a:rPr lang="zh-CN" altLang="zh-CN" sz="1800" b="1" dirty="0" smtClean="0">
                <a:latin typeface="+mn-ea"/>
                <a:ea typeface="+mn-ea"/>
              </a:rPr>
              <a:t>天，测定叶片的胞间</a:t>
            </a:r>
            <a:r>
              <a:rPr lang="en-US" altLang="zh-CN" sz="1800" b="1" dirty="0" smtClean="0">
                <a:latin typeface="+mn-ea"/>
                <a:ea typeface="+mn-ea"/>
              </a:rPr>
              <a:t>CO</a:t>
            </a:r>
            <a:r>
              <a:rPr lang="en-US" altLang="zh-CN" sz="1800" b="1" baseline="-25000" dirty="0" smtClean="0">
                <a:latin typeface="+mn-ea"/>
                <a:ea typeface="+mn-ea"/>
              </a:rPr>
              <a:t>2</a:t>
            </a:r>
            <a:r>
              <a:rPr lang="zh-CN" altLang="zh-CN" sz="1800" b="1" dirty="0" smtClean="0">
                <a:latin typeface="+mn-ea"/>
                <a:ea typeface="+mn-ea"/>
              </a:rPr>
              <a:t>浓度和</a:t>
            </a:r>
            <a:r>
              <a:rPr lang="en-US" altLang="zh-CN" sz="1800" b="1" dirty="0" smtClean="0">
                <a:latin typeface="+mn-ea"/>
                <a:ea typeface="+mn-ea"/>
              </a:rPr>
              <a:t>PEP</a:t>
            </a:r>
            <a:r>
              <a:rPr lang="zh-CN" altLang="zh-CN" sz="1800" b="1" dirty="0" smtClean="0">
                <a:latin typeface="+mn-ea"/>
                <a:ea typeface="+mn-ea"/>
              </a:rPr>
              <a:t>羧化酶的活性，结果如图</a:t>
            </a:r>
            <a:r>
              <a:rPr lang="zh-CN" altLang="en-US" sz="1800" b="1" dirty="0" smtClean="0">
                <a:latin typeface="+mn-ea"/>
                <a:ea typeface="+mn-ea"/>
              </a:rPr>
              <a:t>。</a:t>
            </a:r>
            <a:r>
              <a:rPr lang="zh-CN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据实验结果分析，德国景天的碳固定模式为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哪种类型？</a:t>
            </a:r>
            <a:r>
              <a:rPr lang="zh-CN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请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根据实验结果说出判断的依据</a:t>
            </a:r>
            <a:r>
              <a:rPr lang="zh-CN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800" b="1" dirty="0">
              <a:latin typeface="+mn-ea"/>
              <a:ea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 b="8454"/>
          <a:stretch>
            <a:fillRect/>
          </a:stretch>
        </p:blipFill>
        <p:spPr>
          <a:xfrm>
            <a:off x="1538870" y="2196789"/>
            <a:ext cx="5999355" cy="240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25" y="334536"/>
            <a:ext cx="8720254" cy="574771"/>
          </a:xfrm>
        </p:spPr>
        <p:txBody>
          <a:bodyPr>
            <a:noAutofit/>
          </a:bodyPr>
          <a:lstStyle/>
          <a:p>
            <a:pPr algn="ctr"/>
            <a:r>
              <a:rPr lang="zh-CN" altLang="zh-CN" sz="2000" dirty="0" smtClean="0">
                <a:latin typeface="+mn-ea"/>
                <a:ea typeface="+mn-ea"/>
              </a:rPr>
              <a:t>德国景天可以生活在高温、干旱的环境中</a:t>
            </a:r>
            <a:r>
              <a:rPr lang="zh-CN" altLang="en-US" sz="2000" dirty="0" smtClean="0">
                <a:latin typeface="+mn-ea"/>
                <a:ea typeface="+mn-ea"/>
              </a:rPr>
              <a:t>，请根据以上信息进行解释。</a:t>
            </a:r>
            <a:r>
              <a:rPr lang="en-US" altLang="zh-CN" sz="2000" dirty="0" smtClean="0">
                <a:latin typeface="+mn-ea"/>
                <a:ea typeface="+mn-ea"/>
              </a:rPr>
              <a:t/>
            </a:r>
            <a:br>
              <a:rPr lang="en-US" altLang="zh-CN" sz="2000" dirty="0" smtClean="0">
                <a:latin typeface="+mn-ea"/>
                <a:ea typeface="+mn-ea"/>
              </a:rPr>
            </a:b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655" y="867145"/>
            <a:ext cx="8139178" cy="40421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夜间气孔打开，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PEP</a:t>
            </a:r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羧化酶活性高，固定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CO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zh-CN" sz="2000" b="1" dirty="0" smtClean="0">
                <a:solidFill>
                  <a:srgbClr val="FF0000"/>
                </a:solidFill>
                <a:latin typeface="+mn-ea"/>
                <a:ea typeface="+mn-ea"/>
              </a:rPr>
              <a:t>形成苹果酸，储存在液泡中；白天气孔关闭、减少水分散失，但苹果酸分解提供暗（碳）反应所需的二氧化碳，不影响光合作用进行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03609" y="2453268"/>
            <a:ext cx="7025268" cy="2375209"/>
            <a:chOff x="1416205" y="2007220"/>
            <a:chExt cx="6021658" cy="2721120"/>
          </a:xfrm>
        </p:grpSpPr>
        <p:pic>
          <p:nvPicPr>
            <p:cNvPr id="5" name="图片 4"/>
            <p:cNvPicPr/>
            <p:nvPr/>
          </p:nvPicPr>
          <p:blipFill>
            <a:blip r:embed="rId2" cstate="print">
              <a:lum bright="-30000"/>
            </a:blip>
            <a:srcRect b="8948"/>
            <a:stretch>
              <a:fillRect/>
            </a:stretch>
          </p:blipFill>
          <p:spPr>
            <a:xfrm>
              <a:off x="1416205" y="2007220"/>
              <a:ext cx="6021658" cy="27211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95707" y="394753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 smtClean="0"/>
                <a:t>糖类</a:t>
              </a:r>
              <a:endParaRPr lang="zh-CN" alt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91943" y="-50990"/>
            <a:ext cx="8560114" cy="53090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>
              <a:lnSpc>
                <a:spcPct val="150000"/>
              </a:lnSpc>
              <a:tabLst>
                <a:tab pos="1553051" algn="l"/>
              </a:tabLst>
            </a:pPr>
            <a:r>
              <a:rPr lang="zh-CN" altLang="en-US" sz="2000" b="1" dirty="0" smtClean="0">
                <a:latin typeface="+mj-ea"/>
              </a:rPr>
              <a:t>问题</a:t>
            </a:r>
            <a:r>
              <a:rPr lang="en-US" altLang="zh-CN" sz="2000" b="1" dirty="0" smtClean="0">
                <a:latin typeface="+mj-ea"/>
              </a:rPr>
              <a:t>6</a:t>
            </a:r>
            <a:r>
              <a:rPr lang="zh-CN" altLang="en-US" sz="2000" b="1" dirty="0" smtClean="0">
                <a:latin typeface="+mj-ea"/>
              </a:rPr>
              <a:t>：光合作用是如何被发现的？</a:t>
            </a:r>
            <a:endParaRPr lang="zh-CN" altLang="zh-CN" sz="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6434" name="Picture 2" descr="1-238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171" y="419152"/>
            <a:ext cx="3887658" cy="46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421949" y="1045648"/>
            <a:ext cx="2700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24050" y="1045648"/>
            <a:ext cx="673591" cy="5002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92489" y="1592725"/>
            <a:ext cx="324042" cy="4588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146366" y="916234"/>
            <a:ext cx="567074" cy="11607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093108" y="3208531"/>
            <a:ext cx="620332" cy="5510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66780" y="2126113"/>
            <a:ext cx="549752" cy="10395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84463" y="2694021"/>
            <a:ext cx="432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285462" y="1977822"/>
            <a:ext cx="427978" cy="7430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290012" y="3238550"/>
            <a:ext cx="305716" cy="6290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341966" y="3086260"/>
            <a:ext cx="371474" cy="10527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184463" y="1592725"/>
            <a:ext cx="430475" cy="2338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157511" y="1639576"/>
            <a:ext cx="567074" cy="8655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184463" y="4698923"/>
            <a:ext cx="4050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299751" y="4698923"/>
            <a:ext cx="4050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798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资料分析：光呼吸现象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 smtClean="0"/>
              <a:t>         </a:t>
            </a:r>
            <a:r>
              <a:rPr lang="en-US" altLang="zh-CN" sz="1800" dirty="0" smtClean="0">
                <a:latin typeface="+mn-ea"/>
                <a:ea typeface="+mn-ea"/>
              </a:rPr>
              <a:t>20</a:t>
            </a:r>
            <a:r>
              <a:rPr lang="zh-CN" altLang="zh-CN" sz="1800" dirty="0" smtClean="0">
                <a:latin typeface="+mn-ea"/>
                <a:ea typeface="+mn-ea"/>
              </a:rPr>
              <a:t>世纪</a:t>
            </a:r>
            <a:r>
              <a:rPr lang="en-US" altLang="zh-CN" sz="1800" dirty="0" smtClean="0">
                <a:latin typeface="+mn-ea"/>
                <a:ea typeface="+mn-ea"/>
              </a:rPr>
              <a:t>60</a:t>
            </a:r>
            <a:r>
              <a:rPr lang="zh-CN" altLang="zh-CN" sz="1800" dirty="0" smtClean="0">
                <a:latin typeface="+mn-ea"/>
                <a:ea typeface="+mn-ea"/>
              </a:rPr>
              <a:t>年代，科研人员利用红外线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分析技术研究烟草、大豆等作物的光合动态，发现这些作物的叶照光后移至黑暗环境，短时间内（约</a:t>
            </a:r>
            <a:r>
              <a:rPr lang="en-US" altLang="zh-CN" sz="1800" dirty="0" smtClean="0">
                <a:latin typeface="+mn-ea"/>
                <a:ea typeface="+mn-ea"/>
              </a:rPr>
              <a:t>1</a:t>
            </a:r>
            <a:r>
              <a:rPr lang="zh-CN" altLang="zh-CN" sz="1800" dirty="0" smtClean="0">
                <a:latin typeface="+mn-ea"/>
                <a:ea typeface="+mn-ea"/>
              </a:rPr>
              <a:t>分钟）出现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释放量急剧增高的现象，随后释放量减少至与黑暗环境一致。由此科研人员提出，植物的叶肉细胞在光下必有一个与呼吸作用不同的生理过程，即在光照下叶肉细胞吸收</a:t>
            </a:r>
            <a:r>
              <a:rPr lang="en-US" altLang="zh-CN" sz="1800" dirty="0" smtClean="0">
                <a:latin typeface="+mn-ea"/>
                <a:ea typeface="+mn-ea"/>
              </a:rPr>
              <a:t>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，释放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。由于这种反应需叶绿体参与，并与光合作用同时发生，故称光呼吸。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 smtClean="0"/>
              <a:t>     </a:t>
            </a:r>
            <a:endParaRPr lang="zh-CN" altLang="zh-CN" dirty="0" smtClean="0"/>
          </a:p>
        </p:txBody>
      </p:sp>
      <p:pic>
        <p:nvPicPr>
          <p:cNvPr id="5" name="图片 4" descr="E:\19-20\区考\t1\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925" y="3296346"/>
            <a:ext cx="3238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光呼吸现象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7017" y="413387"/>
            <a:ext cx="8139178" cy="34114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 smtClean="0"/>
              <a:t>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 smtClean="0"/>
              <a:t>          </a:t>
            </a:r>
            <a:r>
              <a:rPr lang="zh-CN" altLang="zh-CN" sz="1800" dirty="0" smtClean="0">
                <a:latin typeface="+mn-ea"/>
                <a:ea typeface="+mn-ea"/>
              </a:rPr>
              <a:t>光呼吸现象存在的根本原因在于</a:t>
            </a:r>
            <a:r>
              <a:rPr lang="en-US" altLang="zh-CN" sz="1800" dirty="0" err="1" smtClean="0">
                <a:latin typeface="+mn-ea"/>
                <a:ea typeface="+mn-ea"/>
              </a:rPr>
              <a:t>Rubisco</a:t>
            </a:r>
            <a:r>
              <a:rPr lang="zh-CN" altLang="zh-CN" sz="1800" dirty="0" smtClean="0">
                <a:latin typeface="+mn-ea"/>
                <a:ea typeface="+mn-ea"/>
              </a:rPr>
              <a:t>是一个双功能的酶，具有催化羧化反应和加氧反应两种功能，其催化方向取决于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和</a:t>
            </a:r>
            <a:r>
              <a:rPr lang="en-US" altLang="zh-CN" sz="1800" dirty="0" smtClean="0">
                <a:latin typeface="+mn-ea"/>
                <a:ea typeface="+mn-ea"/>
              </a:rPr>
              <a:t>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的浓度。当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浓度高而</a:t>
            </a:r>
            <a:r>
              <a:rPr lang="en-US" altLang="zh-CN" sz="1800" dirty="0" smtClean="0">
                <a:latin typeface="+mn-ea"/>
                <a:ea typeface="+mn-ea"/>
              </a:rPr>
              <a:t>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浓度低时，</a:t>
            </a:r>
            <a:r>
              <a:rPr lang="en-US" altLang="zh-CN" sz="1800" dirty="0" err="1" smtClean="0">
                <a:latin typeface="+mn-ea"/>
                <a:ea typeface="+mn-ea"/>
              </a:rPr>
              <a:t>RuBP</a:t>
            </a:r>
            <a:r>
              <a:rPr lang="zh-CN" altLang="zh-CN" sz="1800" dirty="0" smtClean="0">
                <a:latin typeface="+mn-ea"/>
                <a:ea typeface="+mn-ea"/>
              </a:rPr>
              <a:t>（</a:t>
            </a:r>
            <a:r>
              <a:rPr lang="en-US" altLang="zh-CN" sz="1800" dirty="0" smtClean="0">
                <a:latin typeface="+mn-ea"/>
                <a:ea typeface="+mn-ea"/>
              </a:rPr>
              <a:t>1,5-</a:t>
            </a:r>
            <a:r>
              <a:rPr lang="zh-CN" altLang="zh-CN" sz="1800" dirty="0" smtClean="0">
                <a:latin typeface="+mn-ea"/>
                <a:ea typeface="+mn-ea"/>
              </a:rPr>
              <a:t>二磷酸核酮糖，</a:t>
            </a:r>
            <a:r>
              <a:rPr lang="en-US" altLang="zh-CN" sz="1800" dirty="0" smtClean="0">
                <a:latin typeface="+mn-ea"/>
                <a:ea typeface="+mn-ea"/>
              </a:rPr>
              <a:t>C</a:t>
            </a:r>
            <a:r>
              <a:rPr lang="en-US" altLang="zh-CN" sz="1800" baseline="-25000" dirty="0" smtClean="0">
                <a:latin typeface="+mn-ea"/>
                <a:ea typeface="+mn-ea"/>
              </a:rPr>
              <a:t>5</a:t>
            </a:r>
            <a:r>
              <a:rPr lang="zh-CN" altLang="zh-CN" sz="1800" dirty="0" smtClean="0">
                <a:latin typeface="+mn-ea"/>
                <a:ea typeface="+mn-ea"/>
              </a:rPr>
              <a:t>）与进入叶绿体的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结合，经此酶催化生成</a:t>
            </a:r>
            <a:r>
              <a:rPr lang="en-US" altLang="zh-CN" sz="18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分子的</a:t>
            </a:r>
            <a:r>
              <a:rPr lang="en-US" altLang="zh-CN" sz="1800" dirty="0" smtClean="0">
                <a:latin typeface="+mn-ea"/>
                <a:ea typeface="+mn-ea"/>
              </a:rPr>
              <a:t>PGA</a:t>
            </a:r>
            <a:r>
              <a:rPr lang="zh-CN" altLang="zh-CN" sz="1800" dirty="0" smtClean="0">
                <a:latin typeface="+mn-ea"/>
                <a:ea typeface="+mn-ea"/>
              </a:rPr>
              <a:t>（</a:t>
            </a:r>
            <a:r>
              <a:rPr lang="en-US" altLang="zh-CN" sz="1800" dirty="0" smtClean="0">
                <a:latin typeface="+mn-ea"/>
                <a:ea typeface="+mn-ea"/>
              </a:rPr>
              <a:t>3-</a:t>
            </a:r>
            <a:r>
              <a:rPr lang="zh-CN" altLang="zh-CN" sz="1800" dirty="0" smtClean="0">
                <a:latin typeface="+mn-ea"/>
                <a:ea typeface="+mn-ea"/>
              </a:rPr>
              <a:t>磷酸甘油酸，</a:t>
            </a:r>
            <a:r>
              <a:rPr lang="en-US" altLang="zh-CN" sz="1800" dirty="0" smtClean="0">
                <a:latin typeface="+mn-ea"/>
                <a:ea typeface="+mn-ea"/>
              </a:rPr>
              <a:t>C</a:t>
            </a:r>
            <a:r>
              <a:rPr lang="en-US" altLang="zh-CN" sz="1800" baseline="-25000" dirty="0" smtClean="0">
                <a:latin typeface="+mn-ea"/>
                <a:ea typeface="+mn-ea"/>
              </a:rPr>
              <a:t>3</a:t>
            </a:r>
            <a:r>
              <a:rPr lang="zh-CN" altLang="zh-CN" sz="1800" dirty="0" smtClean="0">
                <a:latin typeface="+mn-ea"/>
                <a:ea typeface="+mn-ea"/>
              </a:rPr>
              <a:t>），进行光合作用；反之，</a:t>
            </a:r>
            <a:r>
              <a:rPr lang="en-US" altLang="zh-CN" sz="1800" dirty="0" err="1" smtClean="0">
                <a:latin typeface="+mn-ea"/>
                <a:ea typeface="+mn-ea"/>
              </a:rPr>
              <a:t>RuBP</a:t>
            </a:r>
            <a:r>
              <a:rPr lang="zh-CN" altLang="zh-CN" sz="1800" dirty="0" smtClean="0">
                <a:latin typeface="+mn-ea"/>
                <a:ea typeface="+mn-ea"/>
              </a:rPr>
              <a:t>与</a:t>
            </a:r>
            <a:r>
              <a:rPr lang="en-US" altLang="zh-CN" sz="1800" dirty="0" smtClean="0">
                <a:latin typeface="+mn-ea"/>
                <a:ea typeface="+mn-ea"/>
              </a:rPr>
              <a:t>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在此酶催化下生成</a:t>
            </a:r>
            <a:r>
              <a:rPr lang="en-US" altLang="zh-CN" sz="1800" dirty="0" smtClean="0">
                <a:latin typeface="+mn-ea"/>
                <a:ea typeface="+mn-ea"/>
              </a:rPr>
              <a:t>1</a:t>
            </a:r>
            <a:r>
              <a:rPr lang="zh-CN" altLang="zh-CN" sz="1800" dirty="0" smtClean="0">
                <a:latin typeface="+mn-ea"/>
                <a:ea typeface="+mn-ea"/>
              </a:rPr>
              <a:t>分子</a:t>
            </a:r>
            <a:r>
              <a:rPr lang="en-US" altLang="zh-CN" sz="1800" dirty="0" smtClean="0">
                <a:latin typeface="+mn-ea"/>
                <a:ea typeface="+mn-ea"/>
              </a:rPr>
              <a:t>PGA</a:t>
            </a:r>
            <a:r>
              <a:rPr lang="zh-CN" altLang="zh-CN" sz="1800" dirty="0" smtClean="0">
                <a:latin typeface="+mn-ea"/>
                <a:ea typeface="+mn-ea"/>
              </a:rPr>
              <a:t>和</a:t>
            </a:r>
            <a:r>
              <a:rPr lang="en-US" altLang="zh-CN" sz="1800" dirty="0" smtClean="0">
                <a:latin typeface="+mn-ea"/>
                <a:ea typeface="+mn-ea"/>
              </a:rPr>
              <a:t>1</a:t>
            </a:r>
            <a:r>
              <a:rPr lang="zh-CN" altLang="zh-CN" sz="1800" dirty="0" smtClean="0">
                <a:latin typeface="+mn-ea"/>
                <a:ea typeface="+mn-ea"/>
              </a:rPr>
              <a:t>分子</a:t>
            </a:r>
            <a:r>
              <a:rPr lang="en-US" altLang="zh-CN" sz="1800" dirty="0" smtClean="0">
                <a:latin typeface="+mn-ea"/>
                <a:ea typeface="+mn-ea"/>
              </a:rPr>
              <a:t>PG</a:t>
            </a:r>
            <a:r>
              <a:rPr lang="zh-CN" altLang="zh-CN" sz="1800" dirty="0" smtClean="0">
                <a:latin typeface="+mn-ea"/>
                <a:ea typeface="+mn-ea"/>
              </a:rPr>
              <a:t>（</a:t>
            </a:r>
            <a:r>
              <a:rPr lang="en-US" altLang="zh-CN" sz="1800" dirty="0" smtClean="0">
                <a:latin typeface="+mn-ea"/>
                <a:ea typeface="+mn-ea"/>
              </a:rPr>
              <a:t>2-</a:t>
            </a:r>
            <a:r>
              <a:rPr lang="zh-CN" altLang="zh-CN" sz="1800" dirty="0" smtClean="0">
                <a:latin typeface="+mn-ea"/>
                <a:ea typeface="+mn-ea"/>
              </a:rPr>
              <a:t>磷酸乙醇酸，</a:t>
            </a:r>
            <a:r>
              <a:rPr lang="en-US" altLang="zh-CN" sz="1800" dirty="0" smtClean="0">
                <a:latin typeface="+mn-ea"/>
                <a:ea typeface="+mn-ea"/>
              </a:rPr>
              <a:t>C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），后者在相关酶的作用下生成乙醇酸（光呼吸的底物），通过光呼吸代谢循环合成</a:t>
            </a:r>
            <a:r>
              <a:rPr lang="en-US" altLang="zh-CN" sz="1800" dirty="0" smtClean="0">
                <a:latin typeface="+mn-ea"/>
                <a:ea typeface="+mn-ea"/>
              </a:rPr>
              <a:t>PGA</a:t>
            </a:r>
            <a:r>
              <a:rPr lang="zh-CN" altLang="zh-CN" sz="1800" dirty="0" smtClean="0">
                <a:latin typeface="+mn-ea"/>
                <a:ea typeface="+mn-ea"/>
              </a:rPr>
              <a:t>，重新加入卡尔文循环，而</a:t>
            </a:r>
            <a:r>
              <a:rPr lang="en-US" altLang="zh-CN" sz="1800" dirty="0" smtClean="0">
                <a:latin typeface="+mn-ea"/>
                <a:ea typeface="+mn-ea"/>
              </a:rPr>
              <a:t>1/ 4</a:t>
            </a:r>
            <a:r>
              <a:rPr lang="zh-CN" altLang="zh-CN" sz="1800" dirty="0" smtClean="0">
                <a:latin typeface="+mn-ea"/>
                <a:ea typeface="+mn-ea"/>
              </a:rPr>
              <a:t>的</a:t>
            </a:r>
            <a:r>
              <a:rPr lang="en-US" altLang="zh-CN" sz="1800" dirty="0" smtClean="0">
                <a:latin typeface="+mn-ea"/>
                <a:ea typeface="+mn-ea"/>
              </a:rPr>
              <a:t>PG</a:t>
            </a:r>
            <a:r>
              <a:rPr lang="zh-CN" altLang="zh-CN" sz="1800" dirty="0" smtClean="0">
                <a:latin typeface="+mn-ea"/>
                <a:ea typeface="+mn-ea"/>
              </a:rPr>
              <a:t>则以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的形式释放。</a:t>
            </a:r>
          </a:p>
        </p:txBody>
      </p:sp>
      <p:pic>
        <p:nvPicPr>
          <p:cNvPr id="5" name="图片 4" descr="E:\19-20\区考\t1\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438" y="3340951"/>
            <a:ext cx="3238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602166" y="1895707"/>
            <a:ext cx="2274849" cy="33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850459" y="1516566"/>
            <a:ext cx="713678" cy="11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156010" y="2639122"/>
            <a:ext cx="713678" cy="11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箭头 11">
            <a:hlinkClick r:id="rId3" action="ppaction://hlinksldjump"/>
          </p:cNvPr>
          <p:cNvSpPr/>
          <p:nvPr/>
        </p:nvSpPr>
        <p:spPr>
          <a:xfrm>
            <a:off x="7973121" y="4516244"/>
            <a:ext cx="6021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光呼吸现象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        </a:t>
            </a:r>
            <a:r>
              <a:rPr lang="zh-CN" altLang="zh-CN" sz="1800" dirty="0" smtClean="0">
                <a:latin typeface="+mn-ea"/>
                <a:ea typeface="+mn-ea"/>
              </a:rPr>
              <a:t>有人认为光呼吸将植物体已固定的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又释放出来，而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重新利用又需要消耗</a:t>
            </a:r>
            <a:r>
              <a:rPr lang="en-US" altLang="zh-CN" sz="1800" dirty="0" smtClean="0">
                <a:latin typeface="+mn-ea"/>
                <a:ea typeface="+mn-ea"/>
              </a:rPr>
              <a:t>ATP</a:t>
            </a:r>
            <a:r>
              <a:rPr lang="zh-CN" altLang="zh-CN" sz="1800" dirty="0" smtClean="0">
                <a:latin typeface="+mn-ea"/>
                <a:ea typeface="+mn-ea"/>
              </a:rPr>
              <a:t>和</a:t>
            </a:r>
            <a:r>
              <a:rPr lang="en-US" altLang="zh-CN" sz="1800" dirty="0" smtClean="0">
                <a:latin typeface="+mn-ea"/>
                <a:ea typeface="+mn-ea"/>
              </a:rPr>
              <a:t>[H]</a:t>
            </a:r>
            <a:r>
              <a:rPr lang="zh-CN" altLang="zh-CN" sz="1800" dirty="0" smtClean="0">
                <a:latin typeface="+mn-ea"/>
                <a:ea typeface="+mn-ea"/>
              </a:rPr>
              <a:t>，因此认为光呼吸是地球上最浪费能源的一个过程，限制了作物产量。</a:t>
            </a:r>
          </a:p>
          <a:p>
            <a:pPr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        </a:t>
            </a:r>
            <a:r>
              <a:rPr lang="zh-CN" altLang="zh-CN" sz="1800" dirty="0" smtClean="0">
                <a:latin typeface="+mn-ea"/>
                <a:ea typeface="+mn-ea"/>
              </a:rPr>
              <a:t>近年来，科研人员发现若较长时间或较大程度的抑制光呼吸，植物均不能正常生长甚至死亡。有数据表明</a:t>
            </a:r>
            <a:r>
              <a:rPr lang="en-US" altLang="zh-CN" sz="1800" dirty="0" smtClean="0">
                <a:latin typeface="+mn-ea"/>
                <a:ea typeface="+mn-ea"/>
              </a:rPr>
              <a:t>PG</a:t>
            </a:r>
            <a:r>
              <a:rPr lang="zh-CN" altLang="zh-CN" sz="1800" dirty="0" smtClean="0">
                <a:latin typeface="+mn-ea"/>
                <a:ea typeface="+mn-ea"/>
              </a:rPr>
              <a:t>是叶片中的一种有害产物，其合成与</a:t>
            </a:r>
            <a:r>
              <a:rPr lang="en-US" altLang="zh-CN" sz="1800" dirty="0" err="1" smtClean="0">
                <a:latin typeface="+mn-ea"/>
                <a:ea typeface="+mn-ea"/>
              </a:rPr>
              <a:t>Rubisco</a:t>
            </a:r>
            <a:r>
              <a:rPr lang="zh-CN" altLang="zh-CN" sz="1800" dirty="0" smtClean="0">
                <a:latin typeface="+mn-ea"/>
                <a:ea typeface="+mn-ea"/>
              </a:rPr>
              <a:t>具有羧化和加氧反应的特性有关，而光呼吸可清除</a:t>
            </a:r>
            <a:r>
              <a:rPr lang="en-US" altLang="zh-CN" sz="1800" dirty="0" smtClean="0">
                <a:latin typeface="+mn-ea"/>
                <a:ea typeface="+mn-ea"/>
              </a:rPr>
              <a:t>PG</a:t>
            </a:r>
            <a:r>
              <a:rPr lang="zh-CN" altLang="zh-CN" sz="1800" dirty="0" smtClean="0">
                <a:latin typeface="+mn-ea"/>
                <a:ea typeface="+mn-ea"/>
              </a:rPr>
              <a:t>。同时植物体在低浓度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情况下，叶绿体内</a:t>
            </a:r>
            <a:r>
              <a:rPr lang="en-US" altLang="zh-CN" sz="1800" dirty="0" smtClean="0">
                <a:latin typeface="+mn-ea"/>
                <a:ea typeface="+mn-ea"/>
              </a:rPr>
              <a:t>NADPH/NADP</a:t>
            </a:r>
            <a:r>
              <a:rPr lang="en-US" altLang="zh-CN" sz="1800" baseline="30000" dirty="0" smtClean="0">
                <a:latin typeface="+mn-ea"/>
                <a:ea typeface="+mn-ea"/>
              </a:rPr>
              <a:t>+</a:t>
            </a:r>
            <a:r>
              <a:rPr lang="zh-CN" altLang="zh-CN" sz="1800" dirty="0" smtClean="0">
                <a:latin typeface="+mn-ea"/>
                <a:ea typeface="+mn-ea"/>
              </a:rPr>
              <a:t>比值较高，会导致更多自由基生成，使叶绿体的结构和功能受到损伤。光呼吸可使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 </a:t>
            </a:r>
            <a:r>
              <a:rPr lang="zh-CN" altLang="zh-CN" sz="1800" dirty="0" smtClean="0">
                <a:latin typeface="+mn-ea"/>
                <a:ea typeface="+mn-ea"/>
              </a:rPr>
              <a:t>不断释放，并在叶绿体中重新被固定，有助于降低自由基的形成，从而起保护作用。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4" name="右箭头 3">
            <a:hlinkClick r:id="rId2" action="ppaction://hlinksldjump"/>
          </p:cNvPr>
          <p:cNvSpPr/>
          <p:nvPr/>
        </p:nvSpPr>
        <p:spPr>
          <a:xfrm>
            <a:off x="7973121" y="4516244"/>
            <a:ext cx="6021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000" dirty="0" smtClean="0"/>
              <a:t>请根据上文内容回答下列问题：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1800" dirty="0" smtClean="0">
                <a:latin typeface="+mn-ea"/>
                <a:ea typeface="+mn-ea"/>
              </a:rPr>
              <a:t>（</a:t>
            </a:r>
            <a:r>
              <a:rPr lang="en-US" altLang="zh-CN" sz="1800" dirty="0" smtClean="0">
                <a:latin typeface="+mn-ea"/>
                <a:ea typeface="+mn-ea"/>
              </a:rPr>
              <a:t>1</a:t>
            </a:r>
            <a:r>
              <a:rPr lang="zh-CN" altLang="zh-CN" sz="1800" dirty="0" smtClean="0">
                <a:latin typeface="+mn-ea"/>
                <a:ea typeface="+mn-ea"/>
              </a:rPr>
              <a:t>）</a:t>
            </a:r>
            <a:r>
              <a:rPr lang="en-US" altLang="zh-CN" sz="1800" dirty="0" err="1" smtClean="0">
                <a:latin typeface="+mn-ea"/>
                <a:ea typeface="+mn-ea"/>
              </a:rPr>
              <a:t>Rubisco</a:t>
            </a:r>
            <a:r>
              <a:rPr lang="zh-CN" altLang="zh-CN" sz="1800" dirty="0" smtClean="0">
                <a:latin typeface="+mn-ea"/>
                <a:ea typeface="+mn-ea"/>
              </a:rPr>
              <a:t>是一种存在于</a:t>
            </a:r>
            <a:r>
              <a:rPr lang="en-US" altLang="zh-CN" sz="1800" u="sng" dirty="0" smtClean="0">
                <a:latin typeface="+mn-ea"/>
                <a:ea typeface="+mn-ea"/>
              </a:rPr>
              <a:t>                </a:t>
            </a:r>
            <a:r>
              <a:rPr lang="zh-CN" altLang="zh-CN" sz="1800" dirty="0" smtClean="0">
                <a:latin typeface="+mn-ea"/>
                <a:ea typeface="+mn-ea"/>
              </a:rPr>
              <a:t>的酶，在光照条件下，可以催化</a:t>
            </a:r>
            <a:r>
              <a:rPr lang="en-US" altLang="zh-CN" sz="1800" dirty="0" err="1" smtClean="0">
                <a:latin typeface="+mn-ea"/>
                <a:ea typeface="+mn-ea"/>
              </a:rPr>
              <a:t>RuBP</a:t>
            </a:r>
            <a:r>
              <a:rPr lang="zh-CN" altLang="zh-CN" sz="1800" dirty="0" smtClean="0">
                <a:latin typeface="+mn-ea"/>
                <a:ea typeface="+mn-ea"/>
              </a:rPr>
              <a:t>与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生成</a:t>
            </a:r>
            <a:r>
              <a:rPr lang="en-US" altLang="zh-CN" sz="1800" dirty="0" smtClean="0">
                <a:latin typeface="+mn-ea"/>
                <a:ea typeface="+mn-ea"/>
              </a:rPr>
              <a:t>PGA</a:t>
            </a:r>
            <a:r>
              <a:rPr lang="zh-CN" altLang="zh-CN" sz="1800" dirty="0" smtClean="0">
                <a:latin typeface="+mn-ea"/>
                <a:ea typeface="+mn-ea"/>
              </a:rPr>
              <a:t>，再利用光反应产生的</a:t>
            </a:r>
            <a:r>
              <a:rPr lang="en-US" altLang="zh-CN" sz="1800" u="sng" dirty="0" smtClean="0">
                <a:latin typeface="+mn-ea"/>
                <a:ea typeface="+mn-ea"/>
              </a:rPr>
              <a:t>        </a:t>
            </a:r>
            <a:r>
              <a:rPr lang="zh-CN" altLang="zh-CN" sz="1800" dirty="0" smtClean="0">
                <a:latin typeface="+mn-ea"/>
                <a:ea typeface="+mn-ea"/>
              </a:rPr>
              <a:t>将其还原；也可以催化</a:t>
            </a:r>
            <a:r>
              <a:rPr lang="en-US" altLang="zh-CN" sz="1800" dirty="0" err="1" smtClean="0">
                <a:latin typeface="+mn-ea"/>
                <a:ea typeface="+mn-ea"/>
              </a:rPr>
              <a:t>RuBP</a:t>
            </a:r>
            <a:r>
              <a:rPr lang="zh-CN" altLang="zh-CN" sz="1800" dirty="0" smtClean="0">
                <a:latin typeface="+mn-ea"/>
                <a:ea typeface="+mn-ea"/>
              </a:rPr>
              <a:t>与</a:t>
            </a:r>
            <a:r>
              <a:rPr lang="en-US" altLang="zh-CN" sz="1800" dirty="0" smtClean="0">
                <a:latin typeface="+mn-ea"/>
                <a:ea typeface="+mn-ea"/>
              </a:rPr>
              <a:t>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反应，推测</a:t>
            </a:r>
            <a:r>
              <a:rPr lang="en-US" altLang="zh-CN" sz="1800" dirty="0" smtClean="0">
                <a:latin typeface="+mn-ea"/>
                <a:ea typeface="+mn-ea"/>
              </a:rPr>
              <a:t>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与</a:t>
            </a:r>
            <a:r>
              <a:rPr lang="en-US" altLang="zh-CN" sz="1800" dirty="0" smtClean="0">
                <a:latin typeface="+mn-ea"/>
                <a:ea typeface="+mn-ea"/>
              </a:rPr>
              <a:t>CO</a:t>
            </a:r>
            <a:r>
              <a:rPr lang="en-US" altLang="zh-CN" sz="1800" baseline="-250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比值</a:t>
            </a:r>
            <a:r>
              <a:rPr lang="en-US" altLang="zh-CN" sz="1800" u="sng" dirty="0" smtClean="0">
                <a:latin typeface="+mn-ea"/>
                <a:ea typeface="+mn-ea"/>
              </a:rPr>
              <a:t>        </a:t>
            </a:r>
            <a:r>
              <a:rPr lang="zh-CN" altLang="zh-CN" sz="1800" dirty="0" smtClean="0">
                <a:latin typeface="+mn-ea"/>
                <a:ea typeface="+mn-ea"/>
              </a:rPr>
              <a:t>时，有利于光呼吸而不利于光合作用。通过光呼吸可以将</a:t>
            </a:r>
            <a:r>
              <a:rPr lang="en-US" altLang="zh-CN" sz="1800" dirty="0" err="1" smtClean="0">
                <a:latin typeface="+mn-ea"/>
                <a:ea typeface="+mn-ea"/>
              </a:rPr>
              <a:t>Rubisco</a:t>
            </a:r>
            <a:r>
              <a:rPr lang="zh-CN" altLang="zh-CN" sz="1800" dirty="0" smtClean="0">
                <a:latin typeface="+mn-ea"/>
                <a:ea typeface="+mn-ea"/>
              </a:rPr>
              <a:t>催化产生</a:t>
            </a:r>
            <a:r>
              <a:rPr lang="en-US" altLang="zh-CN" sz="1800" dirty="0" smtClean="0">
                <a:latin typeface="+mn-ea"/>
                <a:ea typeface="+mn-ea"/>
              </a:rPr>
              <a:t>PG</a:t>
            </a:r>
            <a:r>
              <a:rPr lang="zh-CN" altLang="zh-CN" sz="1800" dirty="0" smtClean="0">
                <a:latin typeface="+mn-ea"/>
                <a:ea typeface="+mn-ea"/>
              </a:rPr>
              <a:t>中</a:t>
            </a:r>
            <a:r>
              <a:rPr lang="en-US" altLang="zh-CN" sz="1800" u="sng" dirty="0" smtClean="0">
                <a:latin typeface="+mn-ea"/>
                <a:ea typeface="+mn-ea"/>
              </a:rPr>
              <a:t>          </a:t>
            </a:r>
            <a:r>
              <a:rPr lang="zh-CN" altLang="zh-CN" sz="1800" dirty="0" smtClean="0">
                <a:latin typeface="+mn-ea"/>
                <a:ea typeface="+mn-ea"/>
              </a:rPr>
              <a:t>（用比值表示）的碳重新利用，从而将光呼吸所造成的负面效应最小化。</a:t>
            </a:r>
            <a:endParaRPr lang="en-US" altLang="zh-CN" sz="1800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800" dirty="0" smtClean="0">
                <a:latin typeface="+mn-ea"/>
                <a:ea typeface="+mn-ea"/>
              </a:rPr>
              <a:t>（</a:t>
            </a:r>
            <a:r>
              <a:rPr lang="en-US" altLang="zh-CN" sz="1800" dirty="0" smtClean="0">
                <a:latin typeface="+mn-ea"/>
                <a:ea typeface="+mn-ea"/>
              </a:rPr>
              <a:t>2</a:t>
            </a:r>
            <a:r>
              <a:rPr lang="zh-CN" altLang="zh-CN" sz="1800" dirty="0" smtClean="0">
                <a:latin typeface="+mn-ea"/>
                <a:ea typeface="+mn-ea"/>
              </a:rPr>
              <a:t>）请结合本文内容，提出光呼吸对植物体的重要意义。</a:t>
            </a:r>
            <a:r>
              <a:rPr lang="en-US" altLang="zh-CN" sz="1800" u="sng" dirty="0" smtClean="0">
                <a:latin typeface="+mn-ea"/>
                <a:ea typeface="+mn-ea"/>
              </a:rPr>
              <a:t> </a:t>
            </a:r>
            <a:endParaRPr lang="zh-CN" altLang="en-US" sz="1800" dirty="0">
              <a:latin typeface="+mn-ea"/>
              <a:ea typeface="+mn-ea"/>
            </a:endParaRPr>
          </a:p>
        </p:txBody>
      </p:sp>
      <p:pic>
        <p:nvPicPr>
          <p:cNvPr id="6" name="图片 5" descr="E:\19-20\区考\t1\8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870" y="3378357"/>
            <a:ext cx="3238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657600" y="76502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200" spc="20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叶绿体基质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8409" y="1146705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[H]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3528" y="15758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27838" y="199266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3/4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右箭头 10">
            <a:hlinkClick r:id="rId4" action="ppaction://hlinksldjump"/>
          </p:cNvPr>
          <p:cNvSpPr/>
          <p:nvPr/>
        </p:nvSpPr>
        <p:spPr>
          <a:xfrm>
            <a:off x="7839307" y="2386362"/>
            <a:ext cx="6021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>
            <a:hlinkClick r:id="rId5" action="ppaction://hlinksldjump"/>
          </p:cNvPr>
          <p:cNvSpPr/>
          <p:nvPr/>
        </p:nvSpPr>
        <p:spPr>
          <a:xfrm>
            <a:off x="6999249" y="2929054"/>
            <a:ext cx="6021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总结</a:t>
            </a:r>
            <a:endParaRPr lang="zh-CN" altLang="en-US" sz="24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044390" y="682083"/>
            <a:ext cx="5429479" cy="4305300"/>
            <a:chOff x="1096536" y="670932"/>
            <a:chExt cx="5429479" cy="4305300"/>
          </a:xfrm>
        </p:grpSpPr>
        <p:pic>
          <p:nvPicPr>
            <p:cNvPr id="1269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6536" y="670932"/>
              <a:ext cx="4876800" cy="430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044176" y="1624361"/>
              <a:ext cx="172354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合成有机物，储存能量</a:t>
              </a:r>
              <a:endParaRPr lang="zh-CN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3025" y="2784086"/>
              <a:ext cx="249299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提供物质、能量；维持气体平衡等</a:t>
              </a:r>
              <a:endParaRPr lang="zh-CN" altLang="en-US" sz="1200" dirty="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3479180" y="1973766"/>
              <a:ext cx="512957" cy="234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3434576" y="2598234"/>
              <a:ext cx="490653" cy="289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3379295" y="276147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/>
                <a:t>意义</a:t>
              </a:r>
              <a:endParaRPr lang="zh-CN" altLang="en-US" sz="12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35253" y="1764701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/>
                <a:t>实质</a:t>
              </a:r>
              <a:endParaRPr lang="zh-CN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问题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：为什么生产者是生态系统中最重要的生物成分？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356" y="696756"/>
            <a:ext cx="2868352" cy="42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46655" y="681015"/>
            <a:ext cx="8139178" cy="40421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b="1" dirty="0" smtClean="0">
                <a:latin typeface="+mn-ea"/>
                <a:ea typeface="+mn-ea"/>
              </a:rPr>
              <a:t>光合作用的实质：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b="1" dirty="0" smtClean="0">
                <a:latin typeface="+mn-ea"/>
                <a:ea typeface="+mn-ea"/>
              </a:rPr>
              <a:t>合成有机物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b="1" dirty="0" smtClean="0">
                <a:latin typeface="+mn-ea"/>
                <a:ea typeface="+mn-ea"/>
              </a:rPr>
              <a:t>储存能量</a:t>
            </a:r>
            <a:endParaRPr lang="zh-CN" altLang="en-US" sz="2000" dirty="0">
              <a:latin typeface="+mn-ea"/>
              <a:ea typeface="+mn-ea"/>
            </a:endParaRPr>
          </a:p>
        </p:txBody>
      </p:sp>
      <p:grpSp>
        <p:nvGrpSpPr>
          <p:cNvPr id="9" name="Group 1050"/>
          <p:cNvGrpSpPr>
            <a:grpSpLocks/>
          </p:cNvGrpSpPr>
          <p:nvPr/>
        </p:nvGrpSpPr>
        <p:grpSpPr bwMode="auto">
          <a:xfrm>
            <a:off x="908828" y="4194562"/>
            <a:ext cx="7532794" cy="685800"/>
            <a:chOff x="158" y="2236"/>
            <a:chExt cx="4669" cy="432"/>
          </a:xfrm>
        </p:grpSpPr>
        <p:sp>
          <p:nvSpPr>
            <p:cNvPr id="11" name="Text Box 1034"/>
            <p:cNvSpPr txBox="1">
              <a:spLocks noChangeArrowheads="1"/>
            </p:cNvSpPr>
            <p:nvPr/>
          </p:nvSpPr>
          <p:spPr bwMode="auto">
            <a:xfrm>
              <a:off x="158" y="2264"/>
              <a:ext cx="4669" cy="4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3200" b="1" dirty="0" smtClean="0">
                  <a:ea typeface="黑体" pitchFamily="49" charset="-122"/>
                  <a:cs typeface="Arial" pitchFamily="34" charset="0"/>
                </a:rPr>
                <a:t>      CO</a:t>
              </a:r>
              <a:r>
                <a:rPr lang="en-US" altLang="zh-CN" sz="3200" b="1" baseline="-25000" dirty="0" smtClean="0">
                  <a:ea typeface="黑体" pitchFamily="49" charset="-122"/>
                  <a:cs typeface="Arial" pitchFamily="34" charset="0"/>
                </a:rPr>
                <a:t>2  </a:t>
              </a:r>
              <a:r>
                <a:rPr lang="en-US" altLang="zh-CN" sz="3200" b="1" dirty="0">
                  <a:ea typeface="黑体" pitchFamily="49" charset="-122"/>
                  <a:cs typeface="Arial" pitchFamily="34" charset="0"/>
                </a:rPr>
                <a:t>+ </a:t>
              </a:r>
              <a:r>
                <a:rPr lang="en-US" altLang="zh-CN" sz="3200" b="1" dirty="0" smtClean="0">
                  <a:ea typeface="黑体" pitchFamily="49" charset="-122"/>
                  <a:cs typeface="Arial" pitchFamily="34" charset="0"/>
                </a:rPr>
                <a:t>H</a:t>
              </a:r>
              <a:r>
                <a:rPr lang="en-US" altLang="zh-CN" sz="3200" b="1" baseline="-25000" dirty="0" smtClean="0">
                  <a:ea typeface="黑体" pitchFamily="49" charset="-122"/>
                  <a:cs typeface="Arial" pitchFamily="34" charset="0"/>
                </a:rPr>
                <a:t>2</a:t>
              </a:r>
              <a:r>
                <a:rPr lang="en-US" altLang="zh-CN" sz="3200" b="1" dirty="0" smtClean="0">
                  <a:solidFill>
                    <a:schemeClr val="tx1"/>
                  </a:solidFill>
                  <a:ea typeface="黑体" pitchFamily="49" charset="-122"/>
                  <a:cs typeface="Arial" pitchFamily="34" charset="0"/>
                </a:rPr>
                <a:t>O</a:t>
              </a:r>
              <a:r>
                <a:rPr lang="en-US" altLang="zh-CN" sz="3200" b="1" dirty="0" smtClean="0">
                  <a:solidFill>
                    <a:srgbClr val="FF0000"/>
                  </a:solidFill>
                  <a:ea typeface="黑体" pitchFamily="49" charset="-122"/>
                  <a:cs typeface="Arial" pitchFamily="34" charset="0"/>
                </a:rPr>
                <a:t>        </a:t>
              </a:r>
              <a:r>
                <a:rPr lang="zh-CN" altLang="en-US" sz="3200" b="1" dirty="0" smtClean="0">
                  <a:solidFill>
                    <a:schemeClr val="tx1"/>
                  </a:solidFill>
                  <a:ea typeface="黑体" pitchFamily="49" charset="-122"/>
                  <a:cs typeface="Arial" pitchFamily="34" charset="0"/>
                </a:rPr>
                <a:t>（</a:t>
              </a:r>
              <a:r>
                <a:rPr lang="en-US" altLang="zh-CN" sz="3200" b="1" dirty="0" smtClean="0">
                  <a:ea typeface="黑体" pitchFamily="49" charset="-122"/>
                  <a:cs typeface="Arial" pitchFamily="34" charset="0"/>
                </a:rPr>
                <a:t>CH</a:t>
              </a:r>
              <a:r>
                <a:rPr lang="en-US" altLang="zh-CN" sz="3200" b="1" baseline="-25000" dirty="0" smtClean="0">
                  <a:ea typeface="黑体" pitchFamily="49" charset="-122"/>
                  <a:cs typeface="Arial" pitchFamily="34" charset="0"/>
                </a:rPr>
                <a:t>2</a:t>
              </a:r>
              <a:r>
                <a:rPr lang="en-US" altLang="zh-CN" sz="3200" b="1" dirty="0" smtClean="0">
                  <a:ea typeface="黑体" pitchFamily="49" charset="-122"/>
                  <a:cs typeface="Arial" pitchFamily="34" charset="0"/>
                </a:rPr>
                <a:t>O</a:t>
              </a:r>
              <a:r>
                <a:rPr lang="zh-CN" altLang="en-US" sz="3200" b="1" dirty="0" smtClean="0">
                  <a:ea typeface="黑体" pitchFamily="49" charset="-122"/>
                  <a:cs typeface="Arial" pitchFamily="34" charset="0"/>
                </a:rPr>
                <a:t>）</a:t>
              </a:r>
              <a:r>
                <a:rPr lang="en-US" altLang="zh-CN" sz="3200" b="1" dirty="0" smtClean="0">
                  <a:ea typeface="黑体" pitchFamily="49" charset="-122"/>
                  <a:cs typeface="Arial" pitchFamily="34" charset="0"/>
                </a:rPr>
                <a:t> +</a:t>
              </a:r>
              <a:r>
                <a:rPr lang="en-US" altLang="zh-CN" sz="3200" b="1" dirty="0" smtClean="0">
                  <a:solidFill>
                    <a:schemeClr val="tx1"/>
                  </a:solidFill>
                  <a:ea typeface="黑体" pitchFamily="49" charset="-122"/>
                  <a:cs typeface="Arial" pitchFamily="34" charset="0"/>
                </a:rPr>
                <a:t>O</a:t>
              </a:r>
              <a:r>
                <a:rPr lang="en-US" altLang="zh-CN" sz="3200" b="1" baseline="-25000" dirty="0" smtClean="0">
                  <a:solidFill>
                    <a:schemeClr val="tx1"/>
                  </a:solidFill>
                  <a:ea typeface="黑体" pitchFamily="49" charset="-122"/>
                  <a:cs typeface="Arial" pitchFamily="34" charset="0"/>
                </a:rPr>
                <a:t>2</a:t>
              </a:r>
              <a:endParaRPr lang="en-US" altLang="zh-CN" sz="3200" b="1" dirty="0">
                <a:ea typeface="黑体" pitchFamily="49" charset="-122"/>
                <a:cs typeface="Arial" pitchFamily="34" charset="0"/>
              </a:endParaRPr>
            </a:p>
          </p:txBody>
        </p:sp>
        <p:sp>
          <p:nvSpPr>
            <p:cNvPr id="12" name="Line 1039"/>
            <p:cNvSpPr>
              <a:spLocks noChangeShapeType="1"/>
            </p:cNvSpPr>
            <p:nvPr/>
          </p:nvSpPr>
          <p:spPr bwMode="auto">
            <a:xfrm>
              <a:off x="1921" y="2474"/>
              <a:ext cx="4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Text Box 1049"/>
            <p:cNvSpPr txBox="1">
              <a:spLocks noChangeArrowheads="1"/>
            </p:cNvSpPr>
            <p:nvPr/>
          </p:nvSpPr>
          <p:spPr bwMode="auto">
            <a:xfrm>
              <a:off x="1915" y="2236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000" b="1" dirty="0">
                  <a:ea typeface="黑体" pitchFamily="49" charset="-122"/>
                  <a:cs typeface="Arial" pitchFamily="34" charset="0"/>
                </a:rPr>
                <a:t>光能</a:t>
              </a:r>
              <a:endParaRPr lang="zh-CN" altLang="en-US" sz="2000" dirty="0">
                <a:ea typeface="黑体" pitchFamily="49" charset="-122"/>
                <a:cs typeface="Arial" pitchFamily="34" charset="0"/>
              </a:endParaRPr>
            </a:p>
          </p:txBody>
        </p:sp>
      </p:grpSp>
      <p:sp>
        <p:nvSpPr>
          <p:cNvPr id="14" name="左大括号 13"/>
          <p:cNvSpPr/>
          <p:nvPr/>
        </p:nvSpPr>
        <p:spPr>
          <a:xfrm>
            <a:off x="356839" y="1884558"/>
            <a:ext cx="156117" cy="6690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>
                <a:latin typeface="+mn-ea"/>
                <a:ea typeface="+mn-ea"/>
              </a:rPr>
              <a:t>总结</a:t>
            </a:r>
            <a:endParaRPr lang="zh-CN" altLang="en-US" sz="2400" dirty="0">
              <a:latin typeface="+mn-ea"/>
              <a:ea typeface="+mn-ea"/>
            </a:endParaRPr>
          </a:p>
        </p:txBody>
      </p:sp>
      <p:grpSp>
        <p:nvGrpSpPr>
          <p:cNvPr id="4" name="Group 1050"/>
          <p:cNvGrpSpPr>
            <a:grpSpLocks/>
          </p:cNvGrpSpPr>
          <p:nvPr/>
        </p:nvGrpSpPr>
        <p:grpSpPr bwMode="auto">
          <a:xfrm>
            <a:off x="994506" y="2399326"/>
            <a:ext cx="7453813" cy="1399006"/>
            <a:chOff x="158" y="2175"/>
            <a:chExt cx="4549" cy="841"/>
          </a:xfrm>
        </p:grpSpPr>
        <p:sp>
          <p:nvSpPr>
            <p:cNvPr id="5" name="Text Box 1034"/>
            <p:cNvSpPr txBox="1">
              <a:spLocks noChangeArrowheads="1"/>
            </p:cNvSpPr>
            <p:nvPr/>
          </p:nvSpPr>
          <p:spPr bwMode="auto">
            <a:xfrm>
              <a:off x="158" y="2264"/>
              <a:ext cx="4549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2400" b="1" dirty="0">
                  <a:latin typeface="+mn-ea"/>
                  <a:ea typeface="+mn-ea"/>
                  <a:cs typeface="Arial" pitchFamily="34" charset="0"/>
                </a:rPr>
                <a:t>6CO</a:t>
              </a:r>
              <a:r>
                <a:rPr lang="en-US" altLang="zh-CN" sz="2400" b="1" baseline="-25000" dirty="0">
                  <a:latin typeface="+mn-ea"/>
                  <a:ea typeface="+mn-ea"/>
                  <a:cs typeface="Arial" pitchFamily="34" charset="0"/>
                </a:rPr>
                <a:t>2  </a:t>
              </a:r>
              <a:r>
                <a:rPr lang="en-US" altLang="zh-CN" sz="2400" b="1" dirty="0">
                  <a:latin typeface="+mn-ea"/>
                  <a:ea typeface="+mn-ea"/>
                  <a:cs typeface="Arial" pitchFamily="34" charset="0"/>
                </a:rPr>
                <a:t>+ 12H</a:t>
              </a:r>
              <a:r>
                <a:rPr lang="en-US" altLang="zh-CN" sz="2400" b="1" baseline="-25000" dirty="0">
                  <a:latin typeface="+mn-ea"/>
                  <a:ea typeface="+mn-ea"/>
                  <a:cs typeface="Arial" pitchFamily="34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 pitchFamily="34" charset="0"/>
                </a:rPr>
                <a:t>O*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+mn-ea"/>
                  <a:ea typeface="+mn-ea"/>
                  <a:cs typeface="Arial" pitchFamily="34" charset="0"/>
                </a:rPr>
                <a:t>         </a:t>
              </a:r>
              <a:r>
                <a:rPr lang="en-US" altLang="zh-CN" sz="2400" b="1" dirty="0" smtClean="0">
                  <a:latin typeface="+mn-ea"/>
                  <a:ea typeface="+mn-ea"/>
                  <a:cs typeface="Arial" pitchFamily="34" charset="0"/>
                </a:rPr>
                <a:t>C</a:t>
              </a:r>
              <a:r>
                <a:rPr lang="en-US" altLang="zh-CN" sz="2400" b="1" baseline="-25000" dirty="0" smtClean="0">
                  <a:latin typeface="+mn-ea"/>
                  <a:ea typeface="+mn-ea"/>
                  <a:cs typeface="Arial" pitchFamily="34" charset="0"/>
                </a:rPr>
                <a:t>6</a:t>
              </a:r>
              <a:r>
                <a:rPr lang="en-US" altLang="zh-CN" sz="2400" b="1" dirty="0" smtClean="0">
                  <a:latin typeface="+mn-ea"/>
                  <a:ea typeface="+mn-ea"/>
                  <a:cs typeface="Arial" pitchFamily="34" charset="0"/>
                </a:rPr>
                <a:t>H</a:t>
              </a:r>
              <a:r>
                <a:rPr lang="en-US" altLang="zh-CN" sz="2400" b="1" baseline="-25000" dirty="0" smtClean="0">
                  <a:latin typeface="+mn-ea"/>
                  <a:ea typeface="+mn-ea"/>
                  <a:cs typeface="Arial" pitchFamily="34" charset="0"/>
                </a:rPr>
                <a:t>12</a:t>
              </a:r>
              <a:r>
                <a:rPr lang="en-US" altLang="zh-CN" sz="2400" b="1" dirty="0" smtClean="0">
                  <a:latin typeface="+mn-ea"/>
                  <a:ea typeface="+mn-ea"/>
                  <a:cs typeface="Arial" pitchFamily="34" charset="0"/>
                </a:rPr>
                <a:t>O</a:t>
              </a:r>
              <a:r>
                <a:rPr lang="en-US" altLang="zh-CN" sz="2400" b="1" baseline="-25000" dirty="0" smtClean="0">
                  <a:latin typeface="+mn-ea"/>
                  <a:ea typeface="+mn-ea"/>
                  <a:cs typeface="Arial" pitchFamily="34" charset="0"/>
                </a:rPr>
                <a:t>6</a:t>
              </a:r>
              <a:r>
                <a:rPr lang="en-US" altLang="zh-CN" sz="2400" b="1" dirty="0" smtClean="0">
                  <a:latin typeface="+mn-ea"/>
                  <a:ea typeface="+mn-ea"/>
                  <a:cs typeface="Arial" pitchFamily="34" charset="0"/>
                </a:rPr>
                <a:t> </a:t>
              </a:r>
              <a:r>
                <a:rPr lang="en-US" altLang="zh-CN" sz="2400" b="1" dirty="0">
                  <a:latin typeface="+mn-ea"/>
                  <a:ea typeface="+mn-ea"/>
                  <a:cs typeface="Arial" pitchFamily="34" charset="0"/>
                </a:rPr>
                <a:t>+6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 pitchFamily="34" charset="0"/>
                </a:rPr>
                <a:t>O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+mn-ea"/>
                  <a:ea typeface="+mn-ea"/>
                  <a:cs typeface="Arial" pitchFamily="34" charset="0"/>
                </a:rPr>
                <a:t>2 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+mn-ea"/>
                  <a:ea typeface="+mn-ea"/>
                  <a:cs typeface="Arial" pitchFamily="34" charset="0"/>
                </a:rPr>
                <a:t>* </a:t>
              </a:r>
              <a:r>
                <a:rPr lang="en-US" altLang="zh-CN" sz="2400" b="1" dirty="0" smtClean="0">
                  <a:latin typeface="+mn-ea"/>
                  <a:ea typeface="+mn-ea"/>
                  <a:cs typeface="Arial" pitchFamily="34" charset="0"/>
                </a:rPr>
                <a:t>+ </a:t>
              </a:r>
              <a:r>
                <a:rPr lang="en-US" altLang="zh-CN" sz="2400" b="1" dirty="0">
                  <a:latin typeface="+mn-ea"/>
                  <a:ea typeface="+mn-ea"/>
                  <a:cs typeface="Arial" pitchFamily="34" charset="0"/>
                </a:rPr>
                <a:t>6H</a:t>
              </a:r>
              <a:r>
                <a:rPr lang="en-US" altLang="zh-CN" sz="2400" b="1" baseline="-25000" dirty="0">
                  <a:latin typeface="+mn-ea"/>
                  <a:ea typeface="+mn-ea"/>
                  <a:cs typeface="Arial" pitchFamily="34" charset="0"/>
                </a:rPr>
                <a:t>2</a:t>
              </a:r>
              <a:r>
                <a:rPr lang="en-US" altLang="zh-CN" sz="2400" b="1" dirty="0">
                  <a:latin typeface="+mn-ea"/>
                  <a:ea typeface="+mn-ea"/>
                  <a:cs typeface="Arial" pitchFamily="34" charset="0"/>
                </a:rPr>
                <a:t>O</a:t>
              </a:r>
            </a:p>
          </p:txBody>
        </p:sp>
        <p:sp>
          <p:nvSpPr>
            <p:cNvPr id="6" name="Text Box 1033"/>
            <p:cNvSpPr txBox="1">
              <a:spLocks noChangeArrowheads="1"/>
            </p:cNvSpPr>
            <p:nvPr/>
          </p:nvSpPr>
          <p:spPr bwMode="auto">
            <a:xfrm>
              <a:off x="1589" y="2420"/>
              <a:ext cx="61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000" b="1" dirty="0">
                  <a:latin typeface="+mn-ea"/>
                  <a:ea typeface="+mn-ea"/>
                  <a:cs typeface="Arial" pitchFamily="34" charset="0"/>
                </a:rPr>
                <a:t>叶绿体</a:t>
              </a:r>
              <a:endParaRPr lang="zh-CN" altLang="en-US" sz="200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7" name="Line 1039"/>
            <p:cNvSpPr>
              <a:spLocks noChangeShapeType="1"/>
            </p:cNvSpPr>
            <p:nvPr/>
          </p:nvSpPr>
          <p:spPr bwMode="auto">
            <a:xfrm>
              <a:off x="1646" y="2411"/>
              <a:ext cx="4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8" name="Text Box 1049"/>
            <p:cNvSpPr txBox="1">
              <a:spLocks noChangeArrowheads="1"/>
            </p:cNvSpPr>
            <p:nvPr/>
          </p:nvSpPr>
          <p:spPr bwMode="auto">
            <a:xfrm>
              <a:off x="1633" y="2175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000" b="1" dirty="0">
                  <a:latin typeface="+mn-ea"/>
                  <a:ea typeface="+mn-ea"/>
                  <a:cs typeface="Arial" pitchFamily="34" charset="0"/>
                </a:rPr>
                <a:t>光能</a:t>
              </a:r>
              <a:endParaRPr lang="zh-CN" altLang="en-US" sz="2000" dirty="0">
                <a:latin typeface="+mn-ea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4584" y="1128132"/>
            <a:ext cx="7532794" cy="867913"/>
            <a:chOff x="964584" y="1128132"/>
            <a:chExt cx="7532794" cy="867913"/>
          </a:xfrm>
        </p:grpSpPr>
        <p:grpSp>
          <p:nvGrpSpPr>
            <p:cNvPr id="14" name="Group 1050"/>
            <p:cNvGrpSpPr>
              <a:grpSpLocks/>
            </p:cNvGrpSpPr>
            <p:nvPr/>
          </p:nvGrpSpPr>
          <p:grpSpPr bwMode="auto">
            <a:xfrm>
              <a:off x="964584" y="1128132"/>
              <a:ext cx="7532794" cy="730250"/>
              <a:chOff x="158" y="2208"/>
              <a:chExt cx="4669" cy="460"/>
            </a:xfrm>
            <a:noFill/>
          </p:grpSpPr>
          <p:sp>
            <p:nvSpPr>
              <p:cNvPr id="15" name="Text Box 1034"/>
              <p:cNvSpPr txBox="1">
                <a:spLocks noChangeArrowheads="1"/>
              </p:cNvSpPr>
              <p:nvPr/>
            </p:nvSpPr>
            <p:spPr bwMode="auto">
              <a:xfrm>
                <a:off x="158" y="2264"/>
                <a:ext cx="4669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en-US" altLang="zh-CN" sz="2400" b="1" dirty="0" smtClean="0">
                    <a:latin typeface="+mn-ea"/>
                    <a:ea typeface="+mn-ea"/>
                    <a:cs typeface="Arial" pitchFamily="34" charset="0"/>
                  </a:rPr>
                  <a:t>      CO</a:t>
                </a:r>
                <a:r>
                  <a:rPr lang="en-US" altLang="zh-CN" sz="2400" b="1" baseline="-25000" dirty="0" smtClean="0">
                    <a:latin typeface="+mn-ea"/>
                    <a:ea typeface="+mn-ea"/>
                    <a:cs typeface="Arial" pitchFamily="34" charset="0"/>
                  </a:rPr>
                  <a:t>2  </a:t>
                </a:r>
                <a:r>
                  <a:rPr lang="en-US" altLang="zh-CN" sz="2400" b="1" dirty="0">
                    <a:latin typeface="+mn-ea"/>
                    <a:ea typeface="+mn-ea"/>
                    <a:cs typeface="Arial" pitchFamily="34" charset="0"/>
                  </a:rPr>
                  <a:t>+ </a:t>
                </a:r>
                <a:r>
                  <a:rPr lang="en-US" altLang="zh-CN" sz="2400" b="1" dirty="0" smtClean="0">
                    <a:latin typeface="+mn-ea"/>
                    <a:ea typeface="+mn-ea"/>
                    <a:cs typeface="Arial" pitchFamily="34" charset="0"/>
                  </a:rPr>
                  <a:t>H</a:t>
                </a:r>
                <a:r>
                  <a:rPr lang="en-US" altLang="zh-CN" sz="2400" b="1" baseline="-25000" dirty="0" smtClean="0">
                    <a:latin typeface="+mn-ea"/>
                    <a:ea typeface="+mn-ea"/>
                    <a:cs typeface="Arial" pitchFamily="34" charset="0"/>
                  </a:rPr>
                  <a:t>2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+mn-ea"/>
                    <a:ea typeface="+mn-ea"/>
                    <a:cs typeface="Arial" pitchFamily="34" charset="0"/>
                  </a:rPr>
                  <a:t>O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+mn-ea"/>
                    <a:ea typeface="+mn-ea"/>
                    <a:cs typeface="Arial" pitchFamily="34" charset="0"/>
                  </a:rPr>
                  <a:t>        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+mn-ea"/>
                    <a:ea typeface="+mn-ea"/>
                    <a:cs typeface="Arial" pitchFamily="34" charset="0"/>
                  </a:rPr>
                  <a:t>（</a:t>
                </a:r>
                <a:r>
                  <a:rPr lang="en-US" altLang="zh-CN" sz="2400" b="1" dirty="0" smtClean="0">
                    <a:latin typeface="+mn-ea"/>
                    <a:ea typeface="+mn-ea"/>
                    <a:cs typeface="Arial" pitchFamily="34" charset="0"/>
                  </a:rPr>
                  <a:t>CH</a:t>
                </a:r>
                <a:r>
                  <a:rPr lang="en-US" altLang="zh-CN" sz="2400" b="1" baseline="-25000" dirty="0" smtClean="0">
                    <a:latin typeface="+mn-ea"/>
                    <a:ea typeface="+mn-ea"/>
                    <a:cs typeface="Arial" pitchFamily="34" charset="0"/>
                  </a:rPr>
                  <a:t>2</a:t>
                </a:r>
                <a:r>
                  <a:rPr lang="en-US" altLang="zh-CN" sz="2400" b="1" dirty="0" smtClean="0">
                    <a:latin typeface="+mn-ea"/>
                    <a:ea typeface="+mn-ea"/>
                    <a:cs typeface="Arial" pitchFamily="34" charset="0"/>
                  </a:rPr>
                  <a:t>O</a:t>
                </a:r>
                <a:r>
                  <a:rPr lang="zh-CN" altLang="en-US" sz="2400" b="1" dirty="0" smtClean="0">
                    <a:latin typeface="+mn-ea"/>
                    <a:ea typeface="+mn-ea"/>
                    <a:cs typeface="Arial" pitchFamily="34" charset="0"/>
                  </a:rPr>
                  <a:t>）</a:t>
                </a:r>
                <a:r>
                  <a:rPr lang="en-US" altLang="zh-CN" sz="2400" b="1" dirty="0" smtClean="0">
                    <a:latin typeface="+mn-ea"/>
                    <a:ea typeface="+mn-ea"/>
                    <a:cs typeface="Arial" pitchFamily="34" charset="0"/>
                  </a:rPr>
                  <a:t> +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+mn-ea"/>
                    <a:ea typeface="+mn-ea"/>
                    <a:cs typeface="Arial" pitchFamily="34" charset="0"/>
                  </a:rPr>
                  <a:t>O</a:t>
                </a:r>
                <a:r>
                  <a:rPr lang="en-US" altLang="zh-CN" sz="2400" b="1" baseline="-25000" dirty="0" smtClean="0">
                    <a:solidFill>
                      <a:schemeClr val="tx1"/>
                    </a:solidFill>
                    <a:latin typeface="+mn-ea"/>
                    <a:ea typeface="+mn-ea"/>
                    <a:cs typeface="Arial" pitchFamily="34" charset="0"/>
                  </a:rPr>
                  <a:t>2</a:t>
                </a:r>
                <a:endParaRPr lang="en-US" altLang="zh-CN" sz="2400" b="1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Line 1039"/>
              <p:cNvSpPr>
                <a:spLocks noChangeShapeType="1"/>
              </p:cNvSpPr>
              <p:nvPr/>
            </p:nvSpPr>
            <p:spPr bwMode="auto">
              <a:xfrm>
                <a:off x="1631" y="2439"/>
                <a:ext cx="44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17" name="Text Box 1049"/>
              <p:cNvSpPr txBox="1">
                <a:spLocks noChangeArrowheads="1"/>
              </p:cNvSpPr>
              <p:nvPr/>
            </p:nvSpPr>
            <p:spPr bwMode="auto">
              <a:xfrm>
                <a:off x="1652" y="2208"/>
                <a:ext cx="510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2000" b="1" dirty="0">
                    <a:latin typeface="+mn-ea"/>
                    <a:ea typeface="+mn-ea"/>
                    <a:cs typeface="Arial" pitchFamily="34" charset="0"/>
                  </a:rPr>
                  <a:t>光能</a:t>
                </a:r>
                <a:endParaRPr lang="zh-CN" altLang="en-US" sz="2000" dirty="0">
                  <a:latin typeface="+mn-ea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8" name="Text Box 1033"/>
            <p:cNvSpPr txBox="1">
              <a:spLocks noChangeArrowheads="1"/>
            </p:cNvSpPr>
            <p:nvPr/>
          </p:nvSpPr>
          <p:spPr bwMode="auto">
            <a:xfrm>
              <a:off x="3257510" y="1531928"/>
              <a:ext cx="1001161" cy="464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000" b="1" dirty="0">
                  <a:latin typeface="+mn-ea"/>
                  <a:ea typeface="+mn-ea"/>
                  <a:cs typeface="Arial" pitchFamily="34" charset="0"/>
                </a:rPr>
                <a:t>叶绿体</a:t>
              </a:r>
              <a:endParaRPr lang="zh-CN" altLang="en-US" sz="2000" dirty="0">
                <a:latin typeface="+mn-ea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zh-CN" altLang="en-US" sz="2400" b="1" dirty="0" smtClean="0"/>
              <a:t>对比化能合成作用与光合作用有何异同点？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108" y="818222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z="2000" b="1" dirty="0" smtClean="0"/>
              <a:t>硝化细菌</a:t>
            </a:r>
          </a:p>
          <a:p>
            <a:pPr eaLnBrk="1" hangingPunct="1"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硝化作用</a:t>
            </a:r>
            <a:r>
              <a:rPr lang="zh-CN" altLang="en-US" sz="2000" b="1" dirty="0" smtClean="0"/>
              <a:t>与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化能合成作用有何</a:t>
            </a:r>
            <a:r>
              <a:rPr lang="zh-CN" altLang="en-US" sz="2000" b="1" dirty="0" smtClean="0"/>
              <a:t>关系？</a:t>
            </a:r>
          </a:p>
        </p:txBody>
      </p:sp>
      <p:pic>
        <p:nvPicPr>
          <p:cNvPr id="58373" name="图片 4" descr="tim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658" y="1979380"/>
            <a:ext cx="6155164" cy="21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问题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：为什么光合作用是地球上最重要的化学反应？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sz="2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000" b="1" dirty="0" smtClean="0">
                <a:latin typeface="+mn-ea"/>
                <a:ea typeface="+mn-ea"/>
              </a:rPr>
              <a:t>光合作用的意义：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latin typeface="+mn-ea"/>
                <a:ea typeface="+mn-ea"/>
              </a:rPr>
              <a:t>为生物提供有机物和能量来源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latin typeface="+mn-ea"/>
                <a:ea typeface="+mn-ea"/>
              </a:rPr>
              <a:t>维持大气中</a:t>
            </a:r>
            <a:r>
              <a:rPr kumimoji="1" lang="en-US" altLang="zh-CN" sz="2000" b="1" dirty="0" smtClean="0">
                <a:latin typeface="+mn-ea"/>
                <a:ea typeface="+mn-ea"/>
              </a:rPr>
              <a:t>O</a:t>
            </a:r>
            <a:r>
              <a:rPr kumimoji="1" lang="en-US" altLang="zh-CN" sz="2000" b="1" baseline="-25000" dirty="0" smtClean="0">
                <a:latin typeface="+mn-ea"/>
                <a:ea typeface="+mn-ea"/>
              </a:rPr>
              <a:t>2</a:t>
            </a:r>
            <a:r>
              <a:rPr kumimoji="1" lang="zh-CN" altLang="en-US" sz="2000" b="1" dirty="0" smtClean="0">
                <a:latin typeface="+mn-ea"/>
                <a:ea typeface="+mn-ea"/>
              </a:rPr>
              <a:t>和</a:t>
            </a:r>
            <a:r>
              <a:rPr kumimoji="1" lang="en-US" altLang="zh-CN" sz="2000" b="1" dirty="0" smtClean="0">
                <a:latin typeface="+mn-ea"/>
                <a:ea typeface="+mn-ea"/>
              </a:rPr>
              <a:t>CO</a:t>
            </a:r>
            <a:r>
              <a:rPr kumimoji="1" lang="en-US" altLang="zh-CN" sz="2000" b="1" baseline="-25000" dirty="0" smtClean="0">
                <a:latin typeface="+mn-ea"/>
                <a:ea typeface="+mn-ea"/>
              </a:rPr>
              <a:t>2</a:t>
            </a:r>
            <a:r>
              <a:rPr kumimoji="1" lang="zh-CN" altLang="en-US" sz="2000" b="1" dirty="0" smtClean="0">
                <a:latin typeface="+mn-ea"/>
                <a:ea typeface="+mn-ea"/>
              </a:rPr>
              <a:t>量的稳定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latin typeface="+mn-ea"/>
                <a:ea typeface="+mn-ea"/>
              </a:rPr>
              <a:t>在生物进化过程中有重要作用（臭氧层隔离紫外线：水生进化到陆生）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6" name="左大括号 5"/>
          <p:cNvSpPr/>
          <p:nvPr/>
        </p:nvSpPr>
        <p:spPr>
          <a:xfrm>
            <a:off x="379142" y="1996069"/>
            <a:ext cx="189570" cy="11820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pic_54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729" y="937632"/>
            <a:ext cx="2565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261" y="209802"/>
            <a:ext cx="8128632" cy="726899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问题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：能进行光合作用的生物有哪些？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它们为什么可以进行光合作用？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图片 8" descr="4967d7aaf4b553ad30e28534deee9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5483" y="1218145"/>
            <a:ext cx="2356838" cy="326743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527" y="1207583"/>
            <a:ext cx="3600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261" y="209802"/>
            <a:ext cx="8128632" cy="7268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问题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：能进行光合作用的生物有哪些？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它们为什么可以进行光合作用？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7086" y="1205053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</a:rPr>
              <a:t>有光合色素和相关的酶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图片 6" descr="4967d7aaf4b553ad30e28534deee9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249" y="1586134"/>
            <a:ext cx="2356838" cy="32674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3989" y="1863068"/>
            <a:ext cx="4581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261" y="209802"/>
            <a:ext cx="8128632" cy="7268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问题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：能进行光合作用的生物有哪些？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它们为什么可以进行光合作用？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13201" y="967506"/>
            <a:ext cx="8139178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有光合色素和相关的酶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519818"/>
            <a:ext cx="3600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内容占位符 3" descr="6a83ada9170e0b3c9e55d09d15cfd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8976" y="1146331"/>
            <a:ext cx="4383712" cy="383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261" y="209802"/>
            <a:ext cx="8128632" cy="7268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问题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：能进行光合作用的生物有哪些？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它们如何进行光合作用？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701" y="114929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</a:rPr>
              <a:t>光合色素：吸收、传递、转换光能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51" y="1533524"/>
            <a:ext cx="38671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71e3698a1c28fd5fda4572cfde45177.jpg"/>
          <p:cNvPicPr>
            <a:picLocks noChangeAspect="1"/>
          </p:cNvPicPr>
          <p:nvPr/>
        </p:nvPicPr>
        <p:blipFill>
          <a:blip r:embed="rId4" cstate="print"/>
          <a:srcRect t="3674"/>
          <a:stretch>
            <a:fillRect/>
          </a:stretch>
        </p:blipFill>
        <p:spPr>
          <a:xfrm>
            <a:off x="4817327" y="1155598"/>
            <a:ext cx="3603236" cy="3809484"/>
          </a:xfrm>
          <a:prstGeom prst="rect">
            <a:avLst/>
          </a:prstGeom>
        </p:spPr>
      </p:pic>
      <p:pic>
        <p:nvPicPr>
          <p:cNvPr id="8" name="内容占位符 5" descr="596f05c1450f7fac43a2dfd2757fb71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260087" y="3571790"/>
            <a:ext cx="2252702" cy="143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1443</Words>
  <Application>Microsoft Office PowerPoint</Application>
  <PresentationFormat>全屏显示(16:9)</PresentationFormat>
  <Paragraphs>117</Paragraphs>
  <Slides>31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1_Office 主题​​</vt:lpstr>
      <vt:lpstr>光合作用 </vt:lpstr>
      <vt:lpstr>问题1：我们为何要建造绿水青山，建设生态文明？</vt:lpstr>
      <vt:lpstr>问题2：为什么生产者是生态系统中最重要的生物成分？</vt:lpstr>
      <vt:lpstr>对比化能合成作用与光合作用有何异同点？</vt:lpstr>
      <vt:lpstr>问题3：为什么光合作用是地球上最重要的化学反应？</vt:lpstr>
      <vt:lpstr>问题4：能进行光合作用的生物有哪些？           ——它们为什么可以进行光合作用？</vt:lpstr>
      <vt:lpstr>问题4：能进行光合作用的生物有哪些？           ——它们为什么可以进行光合作用？</vt:lpstr>
      <vt:lpstr>问题4：能进行光合作用的生物有哪些？           ——它们为什么可以进行光合作用？</vt:lpstr>
      <vt:lpstr>问题4：能进行光合作用的生物有哪些？           ——它们如何进行光合作用？</vt:lpstr>
      <vt:lpstr>光合色素如何吸收、传递、转换光能？</vt:lpstr>
      <vt:lpstr>请解释ATP是如何形成的。</vt:lpstr>
      <vt:lpstr>请解释ATP是如何形成的。</vt:lpstr>
      <vt:lpstr>ATP合成酶</vt:lpstr>
      <vt:lpstr>请描述光反应的过程。</vt:lpstr>
      <vt:lpstr>暗反应是如何被发现的？</vt:lpstr>
      <vt:lpstr>幻灯片 16</vt:lpstr>
      <vt:lpstr>幻灯片 17</vt:lpstr>
      <vt:lpstr>请用简图总结光合作用的过程 表示出：场所、条件、原料、产物、能量变化</vt:lpstr>
      <vt:lpstr>光反应与暗反应有何关系？</vt:lpstr>
      <vt:lpstr>请分析环境条件改变时光合作用中相关物质的含量变化</vt:lpstr>
      <vt:lpstr>问题5：对比两种类型的碳固定模式，说出这两种模式的异同点。</vt:lpstr>
      <vt:lpstr>幻灯片 22</vt:lpstr>
      <vt:lpstr>德国景天可以生活在高温、干旱的环境中，请根据以上信息进行解释。 </vt:lpstr>
      <vt:lpstr>幻灯片 24</vt:lpstr>
      <vt:lpstr>资料分析：光呼吸现象</vt:lpstr>
      <vt:lpstr>光呼吸现象</vt:lpstr>
      <vt:lpstr>光呼吸现象</vt:lpstr>
      <vt:lpstr>请根据上文内容回答下列问题：</vt:lpstr>
      <vt:lpstr>总结</vt:lpstr>
      <vt:lpstr>总结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226</cp:revision>
  <dcterms:created xsi:type="dcterms:W3CDTF">2020-02-01T11:21:00Z</dcterms:created>
  <dcterms:modified xsi:type="dcterms:W3CDTF">2020-08-04T08:05:24Z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