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heme/theme5.xml" ContentType="application/vnd.openxmlformats-officedocument.theme+xml"/>
  <Override PartName="/ppt/tags/tag134.xml" ContentType="application/vnd.openxmlformats-officedocument.presentationml.tags+xml"/>
  <Override PartName="/ppt/notesSlides/notesSlide1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988" r:id="rId2"/>
    <p:sldMasterId id="2147484002" r:id="rId3"/>
    <p:sldMasterId id="2147484015" r:id="rId4"/>
  </p:sldMasterIdLst>
  <p:notesMasterIdLst>
    <p:notesMasterId r:id="rId40"/>
  </p:notesMasterIdLst>
  <p:sldIdLst>
    <p:sldId id="457" r:id="rId5"/>
    <p:sldId id="423" r:id="rId6"/>
    <p:sldId id="461" r:id="rId7"/>
    <p:sldId id="406" r:id="rId8"/>
    <p:sldId id="421" r:id="rId9"/>
    <p:sldId id="424" r:id="rId10"/>
    <p:sldId id="407" r:id="rId11"/>
    <p:sldId id="408" r:id="rId12"/>
    <p:sldId id="409" r:id="rId13"/>
    <p:sldId id="442" r:id="rId14"/>
    <p:sldId id="410" r:id="rId15"/>
    <p:sldId id="444" r:id="rId16"/>
    <p:sldId id="411" r:id="rId17"/>
    <p:sldId id="412" r:id="rId18"/>
    <p:sldId id="455" r:id="rId19"/>
    <p:sldId id="413" r:id="rId20"/>
    <p:sldId id="414" r:id="rId21"/>
    <p:sldId id="445" r:id="rId22"/>
    <p:sldId id="465" r:id="rId23"/>
    <p:sldId id="436" r:id="rId24"/>
    <p:sldId id="446" r:id="rId25"/>
    <p:sldId id="448" r:id="rId26"/>
    <p:sldId id="450" r:id="rId27"/>
    <p:sldId id="451" r:id="rId28"/>
    <p:sldId id="449" r:id="rId29"/>
    <p:sldId id="456" r:id="rId30"/>
    <p:sldId id="467" r:id="rId31"/>
    <p:sldId id="462" r:id="rId32"/>
    <p:sldId id="427" r:id="rId33"/>
    <p:sldId id="452" r:id="rId34"/>
    <p:sldId id="453" r:id="rId35"/>
    <p:sldId id="459" r:id="rId36"/>
    <p:sldId id="460" r:id="rId37"/>
    <p:sldId id="466" r:id="rId38"/>
    <p:sldId id="458" r:id="rId39"/>
  </p:sldIdLst>
  <p:sldSz cx="9144000" cy="5143500" type="screen16x9"/>
  <p:notesSz cx="6858000" cy="9144000"/>
  <p:embeddedFontLst>
    <p:embeddedFont>
      <p:font typeface="楷体" pitchFamily="49" charset="-122"/>
      <p:regular r:id="rId41"/>
    </p:embeddedFon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黑体" pitchFamily="49" charset="-122"/>
      <p:regular r:id="rId46"/>
    </p:embeddedFont>
    <p:embeddedFont>
      <p:font typeface="微软雅黑" pitchFamily="34" charset="-122"/>
      <p:regular r:id="rId47"/>
      <p:bold r:id="rId48"/>
    </p:embeddedFont>
  </p:embeddedFontLst>
  <p:custDataLst>
    <p:tags r:id="rId4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23A"/>
    <a:srgbClr val="0033CC"/>
    <a:srgbClr val="FFFFFF"/>
    <a:srgbClr val="1A3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96" autoAdjust="0"/>
    <p:restoredTop sz="90099" autoAdjust="0"/>
  </p:normalViewPr>
  <p:slideViewPr>
    <p:cSldViewPr snapToGrid="0">
      <p:cViewPr varScale="1">
        <p:scale>
          <a:sx n="63" d="100"/>
          <a:sy n="63" d="100"/>
        </p:scale>
        <p:origin x="-686" y="-67"/>
      </p:cViewPr>
      <p:guideLst>
        <p:guide orient="horz" pos="1743"/>
        <p:guide pos="30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FB94844-A9FF-41DA-A1B4-88F0DB9C6211}" type="datetimeFigureOut">
              <a:rPr lang="zh-CN" altLang="en-US"/>
              <a:pPr>
                <a:defRPr/>
              </a:pPr>
              <a:t>2020/8/17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85DDC345-13AA-4428-A019-4ACEAC3183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284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20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2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31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image" Target="../media/image3.png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6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89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image" Target="../media/image2.png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9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5" Type="http://schemas.openxmlformats.org/officeDocument/2006/relationships/image" Target="../media/image3.png"/><Relationship Id="rId10" Type="http://schemas.openxmlformats.org/officeDocument/2006/relationships/tags" Target="../tags/tag105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10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24.xml"/><Relationship Id="rId4" Type="http://schemas.openxmlformats.org/officeDocument/2006/relationships/tags" Target="../tags/tag12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2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33.xml"/><Relationship Id="rId4" Type="http://schemas.openxmlformats.org/officeDocument/2006/relationships/tags" Target="../tags/tag13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8E6C2-0A92-471C-99A8-DF5F5F959CA2}" type="datetimeFigureOut">
              <a:rPr lang="zh-CN" altLang="en-US"/>
              <a:pPr>
                <a:defRPr/>
              </a:pPr>
              <a:t>2020/8/17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50EE0-B325-4AD7-9773-CD86494E16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389450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EBEB-1BB5-492F-9BA8-F3AD37EE41C9}" type="datetimeFigureOut">
              <a:rPr lang="zh-CN" altLang="en-US"/>
              <a:pPr>
                <a:defRPr/>
              </a:pPr>
              <a:t>2020/8/17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281E3-1DF0-40AF-A561-C824D4BDCE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868140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A112B-F994-417C-A071-EE5D1A1C3892}" type="datetimeFigureOut">
              <a:rPr lang="zh-CN" altLang="en-US"/>
              <a:pPr>
                <a:defRPr/>
              </a:pPr>
              <a:t>2020/8/17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67883-8F49-4D94-8D2E-66AAAB4D4C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476131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700088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-20638"/>
            <a:ext cx="1704975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901009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030543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E6FB5-AD06-4709-AD6A-810530B37E1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43600-542D-4C14-9370-28C724B45C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469184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140EC-845B-4EE4-B675-D7D110BA082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8A6CA-ACAE-44A1-A147-30FBD82707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7651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68767-B240-431B-8B0E-97E9583FB9F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6E70F-97E9-481B-AE9C-7CBDC2B1B4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797842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C9BCA-342D-4EA7-9974-847C7FC9991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AF1DE-C8B4-4EFE-AFE4-38B45ED1FA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987779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B6A08-CC04-4EC4-BF04-39BA622FF9F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C330A-8B7C-44C2-B0FD-B98F94786D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043022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EDB45-6B4D-4FEC-9656-452CDEEE7B4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666B7-A711-423E-828C-86D0839628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607970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B99BB-E3E5-4054-A01B-D00B547EEB79}" type="datetimeFigureOut">
              <a:rPr lang="zh-CN" altLang="en-US"/>
              <a:pPr>
                <a:defRPr/>
              </a:pPr>
              <a:t>2020/8/17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D7022-82B0-4F2B-970E-9E322EA95F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434055"/>
      </p:ext>
    </p:extLst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1C6CA-E098-48A9-81E7-D9EA0E2C6D0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67D1B-E909-4781-A351-4ACE8EC5D6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761682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F4DB-382D-403C-B62C-3DEE42333ED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1DA02-960D-49D0-8341-1266019B7C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351972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AD5C4-6D46-4AA2-91BF-13B5FCD327E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59A55-35D0-4F85-BB95-B6B02F77AE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313542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04150-129F-4F70-81CE-A8AC7B7D560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36B3D-303D-4D52-AFFE-3EA9C5C8AA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732998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B6600-0213-4CEA-BFF6-F454FCF325E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C25EC-15DF-42BD-B360-2EF255A220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34319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700088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-20638"/>
            <a:ext cx="1704975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252727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97093045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2020/8/17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64739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2020/8/17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808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2020/8/17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4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53221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706B-D861-4A84-B34C-011384B24FD8}" type="datetimeFigureOut">
              <a:rPr lang="zh-CN" altLang="en-US"/>
              <a:pPr>
                <a:defRPr/>
              </a:pPr>
              <a:t>2020/8/17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8A9D0-51B8-48EA-BF30-9CCDC44E33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816301"/>
      </p:ext>
    </p:extLst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2020/8/17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91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2020/8/17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5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2020/8/17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24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2020/8/17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76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2020/8/17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08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2020/8/17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945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2020/8/17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088287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2020/8/17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4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5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811293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2020/8/17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133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2020/8/17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159508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06B6-7548-4BEC-8266-DE77AA7C5530}" type="datetimeFigureOut">
              <a:rPr lang="zh-CN" altLang="en-US"/>
              <a:pPr>
                <a:defRPr/>
              </a:pPr>
              <a:t>2020/8/17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BBEE3-1999-42F1-B26B-D5C723C2C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654661"/>
      </p:ext>
    </p:extLst>
  </p:cSld>
  <p:clrMapOvr>
    <a:masterClrMapping/>
  </p:clrMapOvr>
  <p:transition spd="slow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2020/8/17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66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2020/8/17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4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8184676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2020/8/17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59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2020/8/17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735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2020/8/17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086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2020/8/17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251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2020/8/17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62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2020/8/17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932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2020/8/17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50729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2020/8/17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4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5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63192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EDDB4-CF7C-4460-A37E-FDC6349676D1}" type="datetimeFigureOut">
              <a:rPr lang="zh-CN" altLang="en-US"/>
              <a:pPr>
                <a:defRPr/>
              </a:pPr>
              <a:t>2020/8/17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D58C8-A7A2-47D0-A340-843AA9946B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899357"/>
      </p:ext>
    </p:extLst>
  </p:cSld>
  <p:clrMapOvr>
    <a:masterClrMapping/>
  </p:clrMapOvr>
  <p:transition spd="slow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2020/8/17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0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4A85C-4D5A-42D2-B838-04287C76AE1E}" type="datetimeFigureOut">
              <a:rPr lang="zh-CN" altLang="en-US"/>
              <a:pPr>
                <a:defRPr/>
              </a:pPr>
              <a:t>2020/8/17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13221-C228-4BC1-B688-BCAE1C6680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546798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8F031-F129-4E7B-9130-9A6A56E6B47A}" type="datetimeFigureOut">
              <a:rPr lang="zh-CN" altLang="en-US"/>
              <a:pPr>
                <a:defRPr/>
              </a:pPr>
              <a:t>2020/8/17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5B4FB-B2E6-4907-A631-51C603135A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52550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D50B-DC3E-4AFF-8213-31A9ABF8F833}" type="datetimeFigureOut">
              <a:rPr lang="zh-CN" altLang="en-US"/>
              <a:pPr>
                <a:defRPr/>
              </a:pPr>
              <a:t>2020/8/17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9BB6E-C078-4001-853D-8522EDB676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877235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6844D-5C69-4A10-A3A4-04E9F34BDB9B}" type="datetimeFigureOut">
              <a:rPr lang="zh-CN" altLang="en-US"/>
              <a:pPr>
                <a:defRPr/>
              </a:pPr>
              <a:t>2020/8/17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3A60F-9DB8-4725-9E43-FB94235B84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022573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8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36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ags" Target="../tags/tag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18" Type="http://schemas.openxmlformats.org/officeDocument/2006/relationships/tags" Target="../tags/tag72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ags" Target="../tags/tag71.xml"/><Relationship Id="rId2" Type="http://schemas.openxmlformats.org/officeDocument/2006/relationships/slideLayout" Target="../slideLayouts/slideLayout40.xml"/><Relationship Id="rId16" Type="http://schemas.openxmlformats.org/officeDocument/2006/relationships/tags" Target="../tags/tag7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ags" Target="../tags/tag69.xml"/><Relationship Id="rId10" Type="http://schemas.openxmlformats.org/officeDocument/2006/relationships/slideLayout" Target="../slideLayouts/slideLayout48.xml"/><Relationship Id="rId19" Type="http://schemas.openxmlformats.org/officeDocument/2006/relationships/tags" Target="../tags/tag73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ags" Target="../tags/tag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D6D43B1-87D7-42A5-8CA6-0825BABCD009}" type="datetimeFigureOut">
              <a:rPr lang="zh-CN" altLang="en-US"/>
              <a:pPr>
                <a:defRPr/>
              </a:pPr>
              <a:t>2020/8/17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33E13C6B-22EB-4410-AE4D-2A832C10DE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B5DFB75-DA82-4E63-9A61-C14DE65C80A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639856D0-17B8-469C-B6B2-8222D5AE9C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76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eaLnBrk="1" fontAlgn="auto">
                <a:spcBef>
                  <a:spcPts val="0"/>
                </a:spcBef>
                <a:spcAft>
                  <a:spcPts val="0"/>
                </a:spcAft>
              </a:pPr>
              <a:t>2020/8/17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eaLnBrk="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4487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eaLnBrk="1" fontAlgn="auto">
                <a:spcBef>
                  <a:spcPts val="0"/>
                </a:spcBef>
                <a:spcAft>
                  <a:spcPts val="0"/>
                </a:spcAft>
              </a:pPr>
              <a:t>2020/8/17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eaLnBrk="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4164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3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Electron_Transport.mov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Electron_Transport.mov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1671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256580" y="2180059"/>
            <a:ext cx="7543800" cy="850942"/>
          </a:xfrm>
        </p:spPr>
        <p:txBody>
          <a:bodyPr>
            <a:noAutofit/>
          </a:bodyPr>
          <a:lstStyle/>
          <a:p>
            <a:pPr algn="ctr"/>
            <a:r>
              <a:rPr lang="zh-CN" altLang="en-US" sz="2800" b="1" spc="300" dirty="0" smtClean="0">
                <a:solidFill>
                  <a:srgbClr val="FF0000"/>
                </a:solidFill>
                <a:latin typeface="+mn-ea"/>
                <a:ea typeface="+mn-ea"/>
                <a:cs typeface="Times New Roman" panose="02020603050405020304" charset="0"/>
                <a:sym typeface="+mn-ea"/>
              </a:rPr>
              <a:t>细胞呼吸</a:t>
            </a:r>
            <a:r>
              <a:rPr lang="en-US" altLang="zh-CN" sz="2800" b="1" spc="3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charset="0"/>
                <a:sym typeface="+mn-ea"/>
              </a:rPr>
              <a:t/>
            </a:r>
            <a:br>
              <a:rPr lang="en-US" altLang="zh-CN" sz="2800" b="1" spc="3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charset="0"/>
                <a:sym typeface="+mn-ea"/>
              </a:rPr>
            </a:br>
            <a:endParaRPr lang="zh-CN" altLang="en-US" sz="2800" b="1" spc="300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kern="0" spc="226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  </a:t>
            </a:r>
            <a:r>
              <a:rPr lang="en-US" altLang="zh-CN" sz="2000" kern="0" spc="226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62597" y="859197"/>
            <a:ext cx="5183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kern="0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朝阳区同步教学课程 </a:t>
            </a:r>
            <a:r>
              <a:rPr lang="en-US" altLang="zh-CN" sz="2000" b="1" kern="0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 </a:t>
            </a:r>
            <a:r>
              <a:rPr lang="zh-CN" altLang="en-US" sz="2000" b="1" kern="0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高三（</a:t>
            </a:r>
            <a:r>
              <a:rPr lang="zh-CN" altLang="en-US" sz="2000" b="1" kern="0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上）</a:t>
            </a:r>
            <a:endParaRPr lang="en-US" altLang="zh-CN" sz="2000" b="1" kern="0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kern="0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生物</a:t>
            </a:r>
            <a:r>
              <a:rPr lang="zh-CN" altLang="en-US" sz="2000" b="1" kern="0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学 第</a:t>
            </a:r>
            <a:r>
              <a:rPr lang="en-US" altLang="zh-CN" sz="2000" b="1" kern="0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9</a:t>
            </a:r>
            <a:r>
              <a:rPr lang="zh-CN" altLang="en-US" sz="2000" b="1" kern="0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课时</a:t>
            </a:r>
            <a:endParaRPr lang="zh-CN" altLang="en-US" sz="2400" b="1" kern="0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01207" y="3688836"/>
            <a:ext cx="53470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kern="0" spc="226" dirty="0" smtClean="0">
                <a:solidFill>
                  <a:srgbClr val="FCFDFD">
                    <a:lumMod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中国人民大学附属中学朝阳学校 张霄</a:t>
            </a:r>
            <a:endParaRPr lang="zh-CN" altLang="en-US" sz="2000" kern="0" spc="226" dirty="0">
              <a:solidFill>
                <a:srgbClr val="FCFDFD">
                  <a:lumMod val="1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424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31275" y="216482"/>
            <a:ext cx="8229600" cy="557973"/>
          </a:xfrm>
          <a:noFill/>
          <a:ln>
            <a:noFill/>
          </a:ln>
        </p:spPr>
        <p:txBody>
          <a:bodyPr lIns="68580" tIns="34290" rIns="68580" bIns="3429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材料：三羧酸循环的研究过程</a:t>
            </a:r>
          </a:p>
        </p:txBody>
      </p:sp>
      <p:pic>
        <p:nvPicPr>
          <p:cNvPr id="27650" name="Picture 2" descr="åé·å¸æ¯ä¸ä¸ç¾§é¸å¾ªç¯çåç°åå½å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1814" y="942330"/>
            <a:ext cx="4964166" cy="39909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980253" y="2552068"/>
            <a:ext cx="2781300" cy="117724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楷体" pitchFamily="49" charset="-122"/>
                <a:ea typeface="楷体" pitchFamily="49" charset="-122"/>
              </a:defRPr>
            </a:lvl1pPr>
            <a:lvl2pPr>
              <a:defRPr>
                <a:ea typeface="宋体" charset="-122"/>
              </a:defRPr>
            </a:lvl2pPr>
            <a:lvl3pPr>
              <a:defRPr>
                <a:ea typeface="宋体" charset="-122"/>
              </a:defRPr>
            </a:lvl3pPr>
            <a:lvl4pPr>
              <a:defRPr>
                <a:ea typeface="宋体" charset="-122"/>
              </a:defRPr>
            </a:lvl4pPr>
            <a:lvl5pPr>
              <a:defRPr>
                <a:ea typeface="宋体" charset="-122"/>
              </a:defRPr>
            </a:lvl5pPr>
            <a:lvl6pPr>
              <a:defRPr>
                <a:ea typeface="宋体" charset="-122"/>
              </a:defRPr>
            </a:lvl6pPr>
            <a:lvl7pPr>
              <a:defRPr>
                <a:ea typeface="宋体" charset="-122"/>
              </a:defRPr>
            </a:lvl7pPr>
            <a:lvl8pPr>
              <a:defRPr>
                <a:ea typeface="宋体" charset="-122"/>
              </a:defRPr>
            </a:lvl8pPr>
            <a:lvl9pPr>
              <a:defRPr>
                <a:ea typeface="宋体" charset="-122"/>
              </a:defRPr>
            </a:lvl9pPr>
          </a:lstStyle>
          <a:p>
            <a:r>
              <a:rPr lang="en-US" altLang="zh-CN" dirty="0"/>
              <a:t>Hans Adolf Krebs</a:t>
            </a:r>
            <a:r>
              <a:rPr lang="zh-CN" altLang="en-US" dirty="0"/>
              <a:t>（左）</a:t>
            </a:r>
          </a:p>
        </p:txBody>
      </p:sp>
    </p:spTree>
    <p:extLst>
      <p:ext uri="{BB962C8B-B14F-4D97-AF65-F5344CB8AC3E}">
        <p14:creationId xmlns:p14="http://schemas.microsoft.com/office/powerpoint/2010/main" val="4896862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457200" y="-8536"/>
            <a:ext cx="8229600" cy="1285801"/>
          </a:xfrm>
          <a:noFill/>
          <a:ln>
            <a:noFill/>
          </a:ln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克雷布斯（</a:t>
            </a:r>
            <a: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Krebs</a:t>
            </a: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）循环</a:t>
            </a:r>
            <a: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/>
            </a:r>
            <a:b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</a:br>
            <a: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[</a:t>
            </a: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三羧酸循环、柠檬酸循环</a:t>
            </a:r>
            <a: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]</a:t>
            </a:r>
            <a:endParaRPr lang="zh-CN" altLang="en-US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760163" y="1337132"/>
            <a:ext cx="698817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以发现者</a:t>
            </a:r>
            <a:r>
              <a:rPr lang="en-US" altLang="zh-CN" dirty="0"/>
              <a:t>Hans  Krebs</a:t>
            </a:r>
            <a:r>
              <a:rPr lang="zh-CN" altLang="en-US" dirty="0"/>
              <a:t>的姓氏命名。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94094" y="1867009"/>
            <a:ext cx="8220912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他的投稿被</a:t>
            </a:r>
            <a:r>
              <a:rPr lang="en-US" altLang="zh-CN" dirty="0"/>
              <a:t>Nature</a:t>
            </a:r>
            <a:r>
              <a:rPr lang="zh-CN" altLang="en-US" dirty="0"/>
              <a:t>杂志社以“档期已满”的理由婉拒后，不得不改投</a:t>
            </a:r>
            <a:r>
              <a:rPr lang="en-US" altLang="zh-CN" dirty="0"/>
              <a:t>《</a:t>
            </a:r>
            <a:r>
              <a:rPr lang="zh-CN" altLang="en-US" dirty="0"/>
              <a:t>酶学</a:t>
            </a:r>
            <a:r>
              <a:rPr lang="en-US" altLang="zh-CN" dirty="0"/>
              <a:t>》</a:t>
            </a:r>
            <a:r>
              <a:rPr lang="zh-CN" altLang="en-US" dirty="0"/>
              <a:t>杂志。克雷布斯因为这项研究获</a:t>
            </a:r>
            <a:r>
              <a:rPr lang="en-US" altLang="zh-CN" dirty="0"/>
              <a:t>1953</a:t>
            </a:r>
            <a:r>
              <a:rPr lang="zh-CN" altLang="en-US" dirty="0"/>
              <a:t>年诺贝尔生理学或医学奖。</a:t>
            </a:r>
          </a:p>
        </p:txBody>
      </p:sp>
    </p:spTree>
    <p:extLst>
      <p:ext uri="{BB962C8B-B14F-4D97-AF65-F5344CB8AC3E}">
        <p14:creationId xmlns:p14="http://schemas.microsoft.com/office/powerpoint/2010/main" val="16384617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0882" y="1541298"/>
            <a:ext cx="395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→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→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→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→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E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→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→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G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→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H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422" y="517566"/>
            <a:ext cx="8580730" cy="85132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/>
              <a:t>20</a:t>
            </a:r>
            <a:r>
              <a:rPr lang="zh-CN" altLang="en-US" dirty="0"/>
              <a:t>世纪</a:t>
            </a:r>
            <a:r>
              <a:rPr lang="en-US" altLang="zh-CN" dirty="0"/>
              <a:t>30</a:t>
            </a:r>
            <a:r>
              <a:rPr lang="zh-CN" altLang="en-US" dirty="0"/>
              <a:t>年代早期，</a:t>
            </a:r>
            <a:r>
              <a:rPr lang="en-US" altLang="zh-CN" dirty="0"/>
              <a:t>Krebs</a:t>
            </a:r>
            <a:r>
              <a:rPr lang="zh-CN" altLang="en-US" dirty="0"/>
              <a:t>和其他研究者已经发现，在有氧条件</a:t>
            </a:r>
            <a:r>
              <a:rPr lang="zh-CN" altLang="en-US" dirty="0" smtClean="0"/>
              <a:t>下线粒体</a:t>
            </a:r>
            <a:r>
              <a:rPr lang="zh-CN" altLang="en-US" dirty="0"/>
              <a:t>内存</a:t>
            </a:r>
            <a:r>
              <a:rPr lang="zh-CN" altLang="en-US" dirty="0" smtClean="0"/>
              <a:t>在的反应</a:t>
            </a:r>
            <a:r>
              <a:rPr lang="zh-CN" altLang="en-US" dirty="0"/>
              <a:t>过程，他们用字母代表不同的中间产物，表示</a:t>
            </a:r>
            <a:r>
              <a:rPr lang="zh-CN" altLang="en-US" dirty="0" smtClean="0"/>
              <a:t>如下：</a:t>
            </a:r>
            <a:endParaRPr lang="zh-CN" altLang="en-US" dirty="0"/>
          </a:p>
        </p:txBody>
      </p:sp>
      <p:sp>
        <p:nvSpPr>
          <p:cNvPr id="52226" name="AutoShape 2" descr="https://wx2.qq.com/cgi-bin/mmwebwx-bin/webwxgetmsgimg?&amp;MsgID=6596402731103342222&amp;skey=%40crypt_24bf51c5_f8ead36428f9dc1a824c378b8c039ad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228" name="AutoShape 4" descr="https://wx2.qq.com/cgi-bin/mmwebwx-bin/webwxgetmsgimg?&amp;MsgID=6596402731103342222&amp;skey=%40crypt_24bf51c5_f8ead36428f9dc1a824c378b8c039ad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230" name="AutoShape 6" descr="https://wx2.qq.com/cgi-bin/mmwebwx-bin/webwxgetmsgimg?&amp;MsgID=6596402731103342222&amp;skey=%40crypt_24bf51c5_f8ead36428f9dc1a824c378b8c039ad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232" name="AutoShape 8" descr="https://wx2.qq.com/cgi-bin/mmwebwx-bin/webwxgetmsgimg?&amp;MsgID=6596402731103342222&amp;skey=%40crypt_24bf51c5_f8ead36428f9dc1a824c378b8c039ad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360119" y="2097447"/>
            <a:ext cx="8988425" cy="484748"/>
            <a:chOff x="702259" y="3271122"/>
            <a:chExt cx="2735885" cy="903874"/>
          </a:xfrm>
        </p:grpSpPr>
        <p:sp>
          <p:nvSpPr>
            <p:cNvPr id="13" name="TextBox 12"/>
            <p:cNvSpPr txBox="1"/>
            <p:nvPr/>
          </p:nvSpPr>
          <p:spPr>
            <a:xfrm>
              <a:off x="702259" y="3271122"/>
              <a:ext cx="2735885" cy="903874"/>
            </a:xfrm>
            <a:prstGeom prst="rect">
              <a:avLst/>
            </a:prstGeom>
            <a:noFill/>
            <a:ln>
              <a:noFill/>
            </a:ln>
          </p:spPr>
          <p:txBody>
            <a:bodyPr lIns="68580" tIns="34290" rIns="68580" bIns="34290" anchor="ctr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b="1"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/>
                <a:t>已知丙二酸能抑制</a:t>
              </a:r>
              <a:r>
                <a:rPr lang="en-US" altLang="zh-CN" dirty="0"/>
                <a:t>E  </a:t>
              </a:r>
              <a:r>
                <a:rPr lang="en-US" altLang="zh-CN" dirty="0" smtClean="0"/>
                <a:t>  F</a:t>
              </a:r>
              <a:r>
                <a:rPr lang="zh-CN" altLang="en-US" dirty="0"/>
                <a:t>的转化。当向反应体系中加入丙二酸时，会引起</a:t>
              </a:r>
              <a:r>
                <a:rPr lang="en-US" altLang="zh-CN" dirty="0"/>
                <a:t>E</a:t>
              </a:r>
              <a:r>
                <a:rPr lang="zh-CN" altLang="en-US" dirty="0"/>
                <a:t>的积累。</a:t>
              </a:r>
            </a:p>
          </p:txBody>
        </p:sp>
        <p:cxnSp>
          <p:nvCxnSpPr>
            <p:cNvPr id="15" name="直接箭头连接符 14"/>
            <p:cNvCxnSpPr/>
            <p:nvPr/>
          </p:nvCxnSpPr>
          <p:spPr>
            <a:xfrm>
              <a:off x="1324807" y="3743210"/>
              <a:ext cx="670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354030" y="2546427"/>
            <a:ext cx="8789970" cy="1414285"/>
            <a:chOff x="354030" y="2546427"/>
            <a:chExt cx="8789970" cy="1414285"/>
          </a:xfrm>
        </p:grpSpPr>
        <p:sp>
          <p:nvSpPr>
            <p:cNvPr id="22" name="TextBox 21"/>
            <p:cNvSpPr txBox="1"/>
            <p:nvPr/>
          </p:nvSpPr>
          <p:spPr>
            <a:xfrm>
              <a:off x="354030" y="3023843"/>
              <a:ext cx="3804685" cy="900246"/>
            </a:xfrm>
            <a:prstGeom prst="rect">
              <a:avLst/>
            </a:prstGeom>
            <a:noFill/>
            <a:ln>
              <a:noFill/>
            </a:ln>
          </p:spPr>
          <p:txBody>
            <a:bodyPr lIns="68580" tIns="34290" rIns="68580" bIns="34290" anchor="ctr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b="1"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/>
                <a:t>在丙二酸毒害的肌肉中加入</a:t>
              </a:r>
              <a:r>
                <a:rPr lang="en-US" altLang="zh-CN" dirty="0"/>
                <a:t>A</a:t>
              </a:r>
              <a:r>
                <a:rPr lang="zh-CN" altLang="en-US" dirty="0"/>
                <a:t>、</a:t>
              </a:r>
              <a:r>
                <a:rPr lang="en-US" altLang="zh-CN" dirty="0"/>
                <a:t>B</a:t>
              </a:r>
              <a:r>
                <a:rPr lang="zh-CN" altLang="en-US" dirty="0"/>
                <a:t>或</a:t>
              </a:r>
              <a:r>
                <a:rPr lang="en-US" altLang="zh-CN" dirty="0"/>
                <a:t>C</a:t>
              </a:r>
              <a:r>
                <a:rPr lang="zh-CN" altLang="en-US" dirty="0"/>
                <a:t>会引起</a:t>
              </a:r>
              <a:r>
                <a:rPr lang="en-US" altLang="zh-CN" dirty="0"/>
                <a:t>E</a:t>
              </a:r>
              <a:r>
                <a:rPr lang="zh-CN" altLang="en-US" dirty="0"/>
                <a:t>积累，</a:t>
              </a:r>
            </a:p>
          </p:txBody>
        </p:sp>
        <p:pic>
          <p:nvPicPr>
            <p:cNvPr id="23" name="图片 22" descr="webwxgetmsgimg (2)"/>
            <p:cNvPicPr>
              <a:picLocks noChangeAspect="1"/>
            </p:cNvPicPr>
            <p:nvPr/>
          </p:nvPicPr>
          <p:blipFill rotWithShape="1">
            <a:blip r:embed="rId2" cstate="print">
              <a:lum bright="30000" contrast="40000"/>
            </a:blip>
            <a:srcRect l="65911" r="13459"/>
            <a:stretch/>
          </p:blipFill>
          <p:spPr>
            <a:xfrm rot="16200000">
              <a:off x="5866007" y="682719"/>
              <a:ext cx="1414285" cy="5141701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344380" y="3960711"/>
            <a:ext cx="8794501" cy="1182788"/>
            <a:chOff x="344380" y="3960711"/>
            <a:chExt cx="8794501" cy="1182788"/>
          </a:xfrm>
        </p:grpSpPr>
        <p:sp>
          <p:nvSpPr>
            <p:cNvPr id="18" name="TextBox 17"/>
            <p:cNvSpPr txBox="1"/>
            <p:nvPr/>
          </p:nvSpPr>
          <p:spPr>
            <a:xfrm>
              <a:off x="344380" y="4018194"/>
              <a:ext cx="3804685" cy="484748"/>
            </a:xfrm>
            <a:prstGeom prst="rect">
              <a:avLst/>
            </a:prstGeom>
            <a:noFill/>
            <a:ln>
              <a:noFill/>
            </a:ln>
          </p:spPr>
          <p:txBody>
            <a:bodyPr lIns="68580" tIns="34290" rIns="68580" bIns="34290" anchor="ctr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b="1"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/>
                <a:t>加入</a:t>
              </a:r>
              <a:r>
                <a:rPr lang="en-US" altLang="zh-CN" dirty="0"/>
                <a:t>F</a:t>
              </a:r>
              <a:r>
                <a:rPr lang="zh-CN" altLang="en-US" dirty="0"/>
                <a:t>、</a:t>
              </a:r>
              <a:r>
                <a:rPr lang="en-US" altLang="zh-CN" dirty="0"/>
                <a:t>G</a:t>
              </a:r>
              <a:r>
                <a:rPr lang="zh-CN" altLang="en-US" dirty="0"/>
                <a:t>或</a:t>
              </a:r>
              <a:r>
                <a:rPr lang="en-US" altLang="zh-CN" dirty="0"/>
                <a:t>H</a:t>
              </a:r>
              <a:r>
                <a:rPr lang="zh-CN" altLang="en-US" dirty="0"/>
                <a:t>也会引起</a:t>
              </a:r>
              <a:r>
                <a:rPr lang="en-US" altLang="zh-CN" dirty="0"/>
                <a:t>E</a:t>
              </a:r>
              <a:r>
                <a:rPr lang="zh-CN" altLang="en-US" dirty="0"/>
                <a:t>的积累。</a:t>
              </a:r>
            </a:p>
          </p:txBody>
        </p:sp>
        <p:pic>
          <p:nvPicPr>
            <p:cNvPr id="19" name="图片 18" descr="webwxgetmsgimg (2)"/>
            <p:cNvPicPr>
              <a:picLocks noChangeAspect="1"/>
            </p:cNvPicPr>
            <p:nvPr/>
          </p:nvPicPr>
          <p:blipFill rotWithShape="1">
            <a:blip r:embed="rId2" cstate="print">
              <a:lum bright="30000" contrast="40000"/>
            </a:blip>
            <a:srcRect l="48658" r="34089"/>
            <a:stretch/>
          </p:blipFill>
          <p:spPr>
            <a:xfrm rot="16200000">
              <a:off x="5976637" y="1981254"/>
              <a:ext cx="1182788" cy="5141701"/>
            </a:xfrm>
            <a:prstGeom prst="rect">
              <a:avLst/>
            </a:prstGeom>
          </p:spPr>
        </p:pic>
      </p:grpSp>
      <p:sp>
        <p:nvSpPr>
          <p:cNvPr id="9" name="圆角矩形标注 8"/>
          <p:cNvSpPr/>
          <p:nvPr/>
        </p:nvSpPr>
        <p:spPr>
          <a:xfrm>
            <a:off x="5571919" y="419118"/>
            <a:ext cx="3368233" cy="1678329"/>
          </a:xfrm>
          <a:prstGeom prst="wedgeRoundRectCallout">
            <a:avLst>
              <a:gd name="adj1" fmla="val 5411"/>
              <a:gd name="adj2" fmla="val 7761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请推测：这一实验结果说明什么？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柠檬酸循环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11" y="0"/>
            <a:ext cx="728501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8580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>
            <a:spLocks noChangeArrowheads="1"/>
          </p:cNvSpPr>
          <p:nvPr/>
        </p:nvSpPr>
        <p:spPr bwMode="auto">
          <a:xfrm>
            <a:off x="1141272" y="280254"/>
            <a:ext cx="8748712" cy="111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材料：有氧呼吸三阶段中的特殊物质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                          </a:t>
            </a:r>
            <a:r>
              <a:rPr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——</a:t>
            </a: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辅酶和电子传递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体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45" name="Text Box 8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1299276" y="1621827"/>
            <a:ext cx="9265284" cy="13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参与细胞呼吸的两种辅酶：</a:t>
            </a:r>
            <a:endParaRPr lang="en-US" altLang="zh-CN" b="1" dirty="0">
              <a:solidFill>
                <a:srgbClr val="0033CC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NAD</a:t>
            </a:r>
            <a:r>
              <a:rPr lang="zh-CN" altLang="en-US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（辅酶</a:t>
            </a:r>
            <a:r>
              <a:rPr lang="en-US" altLang="zh-CN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I</a:t>
            </a:r>
            <a:r>
              <a:rPr lang="zh-CN" altLang="en-US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：烟酰胺腺嘌呤二核苷酸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氧化型：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NAD</a:t>
            </a:r>
            <a:r>
              <a:rPr lang="en-US" altLang="zh-CN" b="1" baseline="30000" dirty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还原型：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NADH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8" name="Text Box 8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1299276" y="3030454"/>
            <a:ext cx="9265284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FAD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：黄素腺嘌呤二核苷酸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氧化型：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FAD    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还原型：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FADH</a:t>
            </a:r>
            <a:r>
              <a:rPr lang="en-US" altLang="zh-CN" b="1" baseline="-25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84346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utoUpdateAnimBg="0"/>
      <p:bldP spid="8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6"/>
          <p:cNvSpPr>
            <a:spLocks noChangeArrowheads="1"/>
          </p:cNvSpPr>
          <p:nvPr/>
        </p:nvSpPr>
        <p:spPr bwMode="auto">
          <a:xfrm>
            <a:off x="720152" y="1554367"/>
            <a:ext cx="763270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  <a:sym typeface="Arial" charset="0"/>
              </a:rPr>
              <a:t>第一阶段：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  <a:sym typeface="Arial" charset="0"/>
              </a:rPr>
              <a:t>NAD</a:t>
            </a:r>
            <a:r>
              <a:rPr lang="en-US" altLang="zh-CN" b="1" baseline="30000" dirty="0">
                <a:latin typeface="微软雅黑" pitchFamily="34" charset="-122"/>
                <a:ea typeface="微软雅黑" pitchFamily="34" charset="-122"/>
                <a:sym typeface="Arial" charset="0"/>
              </a:rPr>
              <a:t>+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  <a:sym typeface="Arial" charset="0"/>
              </a:rPr>
              <a:t>→ NADH + H</a:t>
            </a:r>
            <a:r>
              <a:rPr lang="en-US" altLang="zh-CN" b="1" baseline="30000" dirty="0">
                <a:latin typeface="微软雅黑" pitchFamily="34" charset="-122"/>
                <a:ea typeface="微软雅黑" pitchFamily="34" charset="-122"/>
                <a:sym typeface="Arial" charset="0"/>
              </a:rPr>
              <a:t>+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  <a:sym typeface="Arial" charset="0"/>
              </a:rPr>
              <a:t> 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sym typeface="Arial" charset="0"/>
              </a:rPr>
              <a:t>。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44" name="Text Box 7"/>
          <p:cNvSpPr>
            <a:spLocks noChangeArrowheads="1"/>
          </p:cNvSpPr>
          <p:nvPr/>
        </p:nvSpPr>
        <p:spPr bwMode="auto">
          <a:xfrm>
            <a:off x="744216" y="2040142"/>
            <a:ext cx="763270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  <a:sym typeface="Arial" charset="0"/>
              </a:rPr>
              <a:t>第二阶段：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  <a:sym typeface="Arial" charset="0"/>
              </a:rPr>
              <a:t>NAD</a:t>
            </a:r>
            <a:r>
              <a:rPr lang="en-US" altLang="zh-CN" b="1" baseline="30000" dirty="0">
                <a:latin typeface="微软雅黑" pitchFamily="34" charset="-122"/>
                <a:ea typeface="微软雅黑" pitchFamily="34" charset="-122"/>
                <a:sym typeface="Arial" charset="0"/>
              </a:rPr>
              <a:t>+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  <a:sym typeface="Arial" charset="0"/>
              </a:rPr>
              <a:t>→ NADH + H</a:t>
            </a:r>
            <a:r>
              <a:rPr lang="en-US" altLang="zh-CN" b="1" baseline="30000" dirty="0">
                <a:latin typeface="微软雅黑" pitchFamily="34" charset="-122"/>
                <a:ea typeface="微软雅黑" pitchFamily="34" charset="-122"/>
                <a:sym typeface="Arial" charset="0"/>
              </a:rPr>
              <a:t>+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  <a:sym typeface="Arial" charset="0"/>
              </a:rPr>
              <a:t> 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sym typeface="Arial" charset="0"/>
              </a:rPr>
              <a:t>。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45" name="Text Box 8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745804" y="3032613"/>
            <a:ext cx="9265284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  <a:sym typeface="Arial" charset="0"/>
              </a:rPr>
              <a:t>第三阶段：由多种蛋白质组成电子传递链。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46" name="Text Box 9"/>
          <p:cNvSpPr>
            <a:spLocks noChangeArrowheads="1"/>
          </p:cNvSpPr>
          <p:nvPr/>
        </p:nvSpPr>
        <p:spPr bwMode="auto">
          <a:xfrm>
            <a:off x="1924814" y="2496800"/>
            <a:ext cx="4681537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  <a:sym typeface="Arial" charset="0"/>
              </a:rPr>
              <a:t>FAD→ FADH</a:t>
            </a:r>
            <a:r>
              <a:rPr lang="en-US" altLang="zh-CN" b="1" baseline="-25000" dirty="0">
                <a:latin typeface="微软雅黑" pitchFamily="34" charset="-122"/>
                <a:ea typeface="微软雅黑" pitchFamily="34" charset="-122"/>
                <a:sym typeface="Arial" charset="0"/>
              </a:rPr>
              <a:t>2</a:t>
            </a:r>
            <a:endParaRPr lang="zh-CN" altLang="en-US" b="1" baseline="-25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47" name="Text Box 15"/>
          <p:cNvSpPr>
            <a:spLocks noChangeArrowheads="1"/>
          </p:cNvSpPr>
          <p:nvPr/>
        </p:nvSpPr>
        <p:spPr bwMode="auto">
          <a:xfrm>
            <a:off x="663191" y="3582002"/>
            <a:ext cx="828040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  <a:sym typeface="Arial" charset="0"/>
              </a:rPr>
              <a:t> NADH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sym typeface="Arial" charset="0"/>
              </a:rPr>
              <a:t>和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  <a:sym typeface="Arial" charset="0"/>
              </a:rPr>
              <a:t>FADH</a:t>
            </a:r>
            <a:r>
              <a:rPr lang="en-US" altLang="zh-CN" b="1" baseline="-25000" dirty="0">
                <a:latin typeface="微软雅黑" pitchFamily="34" charset="-122"/>
                <a:ea typeface="微软雅黑" pitchFamily="34" charset="-122"/>
                <a:sym typeface="Arial" charset="0"/>
              </a:rPr>
              <a:t>2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sym typeface="Arial" charset="0"/>
              </a:rPr>
              <a:t>在电子传递体处释放电子（</a:t>
            </a:r>
            <a:r>
              <a:rPr lang="zh-CN" altLang="zh-CN" b="1" dirty="0">
                <a:latin typeface="微软雅黑" pitchFamily="34" charset="-122"/>
                <a:ea typeface="微软雅黑" pitchFamily="34" charset="-122"/>
              </a:rPr>
              <a:t>e</a:t>
            </a:r>
            <a:r>
              <a:rPr lang="zh-CN" altLang="zh-CN" b="1" baseline="30000" dirty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sym typeface="Arial" charset="0"/>
              </a:rPr>
              <a:t>）和质子（</a:t>
            </a:r>
            <a:r>
              <a:rPr lang="zh-CN" altLang="zh-CN" b="1" dirty="0">
                <a:latin typeface="微软雅黑" pitchFamily="34" charset="-122"/>
                <a:ea typeface="微软雅黑" pitchFamily="34" charset="-122"/>
              </a:rPr>
              <a:t>H</a:t>
            </a:r>
            <a:r>
              <a:rPr lang="zh-CN" altLang="zh-CN" b="1" baseline="30000" dirty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sym typeface="Arial" charset="0"/>
              </a:rPr>
              <a:t>）。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 Box 5"/>
          <p:cNvSpPr>
            <a:spLocks noChangeArrowheads="1"/>
          </p:cNvSpPr>
          <p:nvPr/>
        </p:nvSpPr>
        <p:spPr bwMode="auto">
          <a:xfrm>
            <a:off x="1141272" y="280254"/>
            <a:ext cx="8748712" cy="111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材料：有氧呼吸三阶段中的特殊物质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                          </a:t>
            </a:r>
            <a:r>
              <a:rPr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——</a:t>
            </a: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辅酶和电子传递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体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54048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ldLvl="0" autoUpdateAnimBg="0"/>
      <p:bldP spid="10244" grpId="0" bldLvl="0" autoUpdateAnimBg="0"/>
      <p:bldP spid="10245" grpId="0" bldLvl="0" autoUpdateAnimBg="0"/>
      <p:bldP spid="10246" grpId="0" bldLvl="0" autoUpdateAnimBg="0"/>
      <p:bldP spid="10247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215901" y="1545432"/>
            <a:ext cx="8748713" cy="1674019"/>
            <a:chOff x="0" y="0"/>
            <a:chExt cx="5511" cy="1406"/>
          </a:xfrm>
        </p:grpSpPr>
        <p:pic>
          <p:nvPicPr>
            <p:cNvPr id="2356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65" r="39366" b="29907"/>
            <a:stretch>
              <a:fillRect/>
            </a:stretch>
          </p:blipFill>
          <p:spPr bwMode="auto">
            <a:xfrm>
              <a:off x="0" y="0"/>
              <a:ext cx="5511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4" name="Rectangle 4"/>
            <p:cNvSpPr>
              <a:spLocks noChangeArrowheads="1"/>
            </p:cNvSpPr>
            <p:nvPr/>
          </p:nvSpPr>
          <p:spPr bwMode="auto">
            <a:xfrm>
              <a:off x="3969" y="46"/>
              <a:ext cx="635" cy="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331913" y="189211"/>
            <a:ext cx="5004001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楷体" pitchFamily="49" charset="-122"/>
                <a:ea typeface="楷体" pitchFamily="49" charset="-122"/>
              </a:defRPr>
            </a:lvl1pPr>
            <a:lvl2pPr>
              <a:defRPr>
                <a:ea typeface="宋体" charset="-122"/>
              </a:defRPr>
            </a:lvl2pPr>
            <a:lvl3pPr>
              <a:defRPr>
                <a:ea typeface="宋体" charset="-122"/>
              </a:defRPr>
            </a:lvl3pPr>
            <a:lvl4pPr>
              <a:defRPr>
                <a:ea typeface="宋体" charset="-122"/>
              </a:defRPr>
            </a:lvl4pPr>
            <a:lvl5pPr>
              <a:defRPr>
                <a:ea typeface="宋体" charset="-122"/>
              </a:defRPr>
            </a:lvl5pPr>
            <a:lvl6pPr>
              <a:defRPr>
                <a:ea typeface="宋体" charset="-122"/>
              </a:defRPr>
            </a:lvl6pPr>
            <a:lvl7pPr>
              <a:defRPr>
                <a:ea typeface="宋体" charset="-122"/>
              </a:defRPr>
            </a:lvl7pPr>
            <a:lvl8pPr>
              <a:defRPr>
                <a:ea typeface="宋体" charset="-122"/>
              </a:defRPr>
            </a:lvl8pPr>
            <a:lvl9pPr>
              <a:defRPr>
                <a:ea typeface="宋体" charset="-122"/>
              </a:defRPr>
            </a:lvl9pPr>
          </a:lstStyle>
          <a:p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细胞呼吸：电子传递链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187450" y="3917157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zh-CN" b="1">
                <a:solidFill>
                  <a:srgbClr val="FF0000"/>
                </a:solidFill>
              </a:rPr>
              <a:t>H</a:t>
            </a:r>
            <a:r>
              <a:rPr lang="zh-CN" altLang="zh-CN" b="1" baseline="30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258888" y="3750469"/>
            <a:ext cx="518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zh-CN" b="1">
                <a:solidFill>
                  <a:srgbClr val="FF0000"/>
                </a:solidFill>
              </a:rPr>
              <a:t>2e-</a:t>
            </a:r>
            <a:endParaRPr lang="zh-CN" altLang="zh-CN" b="1" baseline="30000">
              <a:solidFill>
                <a:srgbClr val="FF0000"/>
              </a:solidFill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50825" y="3808810"/>
            <a:ext cx="1081088" cy="369093"/>
            <a:chOff x="0" y="0"/>
            <a:chExt cx="681" cy="310"/>
          </a:xfrm>
        </p:grpSpPr>
        <p:sp>
          <p:nvSpPr>
            <p:cNvPr id="23561" name="Oval 9"/>
            <p:cNvSpPr>
              <a:spLocks noChangeArrowheads="1"/>
            </p:cNvSpPr>
            <p:nvPr/>
          </p:nvSpPr>
          <p:spPr bwMode="auto">
            <a:xfrm>
              <a:off x="0" y="4"/>
              <a:ext cx="681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>
              <a:off x="45" y="0"/>
              <a:ext cx="53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r>
                <a:rPr lang="zh-CN" altLang="zh-CN" b="1" dirty="0"/>
                <a:t>NAD</a:t>
              </a:r>
            </a:p>
          </p:txBody>
        </p:sp>
      </p:grp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893763" y="3808810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zh-CN" b="1">
                <a:solidFill>
                  <a:srgbClr val="FF0000"/>
                </a:solidFill>
              </a:rPr>
              <a:t>H</a:t>
            </a:r>
            <a:r>
              <a:rPr lang="zh-CN" altLang="zh-CN" b="1" baseline="30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3560" name="Text Box 12"/>
          <p:cNvSpPr txBox="1">
            <a:spLocks noChangeArrowheads="1"/>
          </p:cNvSpPr>
          <p:nvPr/>
        </p:nvSpPr>
        <p:spPr bwMode="auto">
          <a:xfrm>
            <a:off x="1331913" y="812459"/>
            <a:ext cx="433965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dirty="0"/>
              <a:t>NAD</a:t>
            </a:r>
            <a:r>
              <a:rPr lang="zh-CN" altLang="en-US" dirty="0"/>
              <a:t>在电子传递链上释放</a:t>
            </a:r>
            <a:r>
              <a:rPr lang="zh-CN" altLang="zh-CN" dirty="0"/>
              <a:t>H</a:t>
            </a:r>
            <a:r>
              <a:rPr lang="zh-CN" altLang="zh-CN" baseline="30000" dirty="0"/>
              <a:t>+</a:t>
            </a:r>
            <a:r>
              <a:rPr lang="zh-CN" altLang="en-US" dirty="0"/>
              <a:t>和</a:t>
            </a:r>
            <a:r>
              <a:rPr lang="zh-CN" altLang="zh-CN" dirty="0"/>
              <a:t>e</a:t>
            </a:r>
            <a:r>
              <a:rPr lang="zh-CN" altLang="zh-CN" baseline="30000" dirty="0"/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16689" y="1540041"/>
            <a:ext cx="105619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膜间腔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24463" y="2041725"/>
            <a:ext cx="145582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线粒体内膜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51644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934 -0.03884 0.05885 -0.07746 0.07552 -0.15283 C 0.09218 -0.22821 0.09531 -0.3889 0.1 -0.45179 C 0.10468 -0.51468 0.10399 -0.52254 0.10329 -0.53041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23699E-6 C 0.02465 -0.04323 0.04965 -0.08624 0.06667 -0.17433 C 0.08368 -0.26242 0.09288 -0.39583 0.10208 -0.52901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100" y="-26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4138 C 0.03889 -0.1163 0.07239 -0.19121 0.10538 -0.18543 C 0.13837 -0.17965 0.18489 -0.04069 0.20364 -0.00647 C 0.22239 0.02775 0.22031 0.02359 0.2184 0.01966 " pathEditMode="relative" rAng="0" ptsTypes="aaaA">
                                      <p:cBhvr>
                                        <p:cTn id="20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2948E-6 C 0.02048 -0.11422 0.04114 -0.2282 0.07864 -0.27375 C 0.11614 -0.31953 0.17118 -0.283 0.22465 -0.27375 C 0.27812 -0.26474 0.36476 -0.21017 0.4 -0.21919 C 0.43524 -0.2282 0.39548 -0.30844 0.43611 -0.32855 C 0.47673 -0.34867 0.60104 -0.34982 0.64427 -0.34034 C 0.6875 -0.33086 0.69462 -0.30751 0.69514 -0.27144 C 0.69566 -0.2356 0.67153 -0.17988 0.64757 -0.12393 " pathEditMode="relative" rAng="0" ptsTypes="aaaaaaaA">
                                      <p:cBhvr>
                                        <p:cTn id="22" dur="3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48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utoUpdateAnimBg="0"/>
      <p:bldP spid="7174" grpId="1" autoUpdateAnimBg="0"/>
      <p:bldP spid="7175" grpId="0" autoUpdateAnimBg="0"/>
      <p:bldP spid="7175" grpId="1" autoUpdateAnimBg="0"/>
      <p:bldP spid="7179" grpId="0" autoUpdateAnimBg="0"/>
      <p:bldP spid="7179" grpId="1" autoUpdateAnimBg="0"/>
      <p:bldP spid="7179" grpId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250826" y="1545432"/>
            <a:ext cx="8748713" cy="1674019"/>
            <a:chOff x="0" y="0"/>
            <a:chExt cx="5511" cy="1406"/>
          </a:xfrm>
        </p:grpSpPr>
        <p:pic>
          <p:nvPicPr>
            <p:cNvPr id="2458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65" r="39366" b="29907"/>
            <a:stretch>
              <a:fillRect/>
            </a:stretch>
          </p:blipFill>
          <p:spPr bwMode="auto">
            <a:xfrm>
              <a:off x="0" y="0"/>
              <a:ext cx="5511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8" name="Rectangle 4"/>
            <p:cNvSpPr>
              <a:spLocks noChangeArrowheads="1"/>
            </p:cNvSpPr>
            <p:nvPr/>
          </p:nvSpPr>
          <p:spPr bwMode="auto">
            <a:xfrm>
              <a:off x="3969" y="46"/>
              <a:ext cx="635" cy="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434298" y="156380"/>
            <a:ext cx="5004001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楷体" pitchFamily="49" charset="-122"/>
                <a:ea typeface="楷体" pitchFamily="49" charset="-122"/>
              </a:defRPr>
            </a:lvl1pPr>
            <a:lvl2pPr>
              <a:defRPr>
                <a:ea typeface="宋体" charset="-122"/>
              </a:defRPr>
            </a:lvl2pPr>
            <a:lvl3pPr>
              <a:defRPr>
                <a:ea typeface="宋体" charset="-122"/>
              </a:defRPr>
            </a:lvl3pPr>
            <a:lvl4pPr>
              <a:defRPr>
                <a:ea typeface="宋体" charset="-122"/>
              </a:defRPr>
            </a:lvl4pPr>
            <a:lvl5pPr>
              <a:defRPr>
                <a:ea typeface="宋体" charset="-122"/>
              </a:defRPr>
            </a:lvl5pPr>
            <a:lvl6pPr>
              <a:defRPr>
                <a:ea typeface="宋体" charset="-122"/>
              </a:defRPr>
            </a:lvl6pPr>
            <a:lvl7pPr>
              <a:defRPr>
                <a:ea typeface="宋体" charset="-122"/>
              </a:defRPr>
            </a:lvl7pPr>
            <a:lvl8pPr>
              <a:defRPr>
                <a:ea typeface="宋体" charset="-122"/>
              </a:defRPr>
            </a:lvl8pPr>
            <a:lvl9pPr>
              <a:defRPr>
                <a:ea typeface="宋体" charset="-122"/>
              </a:defRPr>
            </a:lvl9pPr>
          </a:lstStyle>
          <a:p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细胞呼吸：电子传递链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476375" y="3868341"/>
            <a:ext cx="514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zh-CN" b="1">
                <a:solidFill>
                  <a:srgbClr val="FF0000"/>
                </a:solidFill>
              </a:rPr>
              <a:t>2e-</a:t>
            </a:r>
            <a:endParaRPr lang="zh-CN" altLang="zh-CN" b="1" baseline="30000">
              <a:solidFill>
                <a:srgbClr val="FF0000"/>
              </a:solidFill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116013" y="3813572"/>
            <a:ext cx="569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zh-CN" b="1">
                <a:solidFill>
                  <a:srgbClr val="FF0000"/>
                </a:solidFill>
              </a:rPr>
              <a:t>2H</a:t>
            </a:r>
            <a:r>
              <a:rPr lang="zh-CN" altLang="zh-CN" b="1" baseline="30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1476376" y="797778"/>
            <a:ext cx="433965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dirty="0"/>
              <a:t>FAD</a:t>
            </a:r>
            <a:r>
              <a:rPr lang="zh-CN" altLang="en-US" dirty="0"/>
              <a:t>在电子传递链上释放</a:t>
            </a:r>
            <a:r>
              <a:rPr lang="zh-CN" altLang="zh-CN" dirty="0"/>
              <a:t>H</a:t>
            </a:r>
            <a:r>
              <a:rPr lang="zh-CN" altLang="zh-CN" baseline="30000" dirty="0"/>
              <a:t>+</a:t>
            </a:r>
            <a:r>
              <a:rPr lang="zh-CN" altLang="en-US" dirty="0"/>
              <a:t>和</a:t>
            </a:r>
            <a:r>
              <a:rPr lang="zh-CN" altLang="zh-CN" dirty="0"/>
              <a:t>e</a:t>
            </a:r>
            <a:r>
              <a:rPr lang="zh-CN" altLang="zh-CN" baseline="30000" dirty="0"/>
              <a:t>-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042989" y="3813572"/>
            <a:ext cx="1081087" cy="369093"/>
            <a:chOff x="0" y="0"/>
            <a:chExt cx="681" cy="310"/>
          </a:xfrm>
        </p:grpSpPr>
        <p:sp>
          <p:nvSpPr>
            <p:cNvPr id="24585" name="Oval 10"/>
            <p:cNvSpPr>
              <a:spLocks noChangeArrowheads="1"/>
            </p:cNvSpPr>
            <p:nvPr/>
          </p:nvSpPr>
          <p:spPr bwMode="auto">
            <a:xfrm>
              <a:off x="0" y="4"/>
              <a:ext cx="681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86" name="Text Box 11"/>
            <p:cNvSpPr txBox="1">
              <a:spLocks noChangeArrowheads="1"/>
            </p:cNvSpPr>
            <p:nvPr/>
          </p:nvSpPr>
          <p:spPr bwMode="auto">
            <a:xfrm>
              <a:off x="45" y="0"/>
              <a:ext cx="53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r>
                <a:rPr lang="zh-CN" altLang="zh-CN" b="1"/>
                <a:t>FAD</a:t>
              </a:r>
            </a:p>
          </p:txBody>
        </p:sp>
      </p:grp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619250" y="3868341"/>
            <a:ext cx="433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zh-CN" b="1">
                <a:solidFill>
                  <a:srgbClr val="FF0000"/>
                </a:solidFill>
              </a:rPr>
              <a:t>H</a:t>
            </a:r>
            <a:r>
              <a:rPr lang="zh-CN" altLang="zh-CN" b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6689" y="1540041"/>
            <a:ext cx="105619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膜间腔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24463" y="2041725"/>
            <a:ext cx="145582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线粒体内膜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93633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2682 C 0.06198 -0.11514 0.11667 -0.20323 0.16302 -0.1993 C 0.20938 -0.19537 0.24757 -0.09919 0.28594 -0.00277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3 C 0.03924 -0.0652 0.09115 -0.12716 0.11875 -0.16901 C 0.14636 -0.21086 0.14219 -0.23445 0.15313 -0.2541 C 0.16407 -0.27375 0.15417 -0.28948 0.1842 -0.28693 C 0.21424 -0.28439 0.29914 -0.23052 0.33351 -0.23884 C 0.36789 -0.24716 0.35174 -0.32231 0.3908 -0.33711 C 0.42986 -0.3519 0.52882 -0.33803 0.56789 -0.32832 C 0.60695 -0.31861 0.62049 -0.30474 0.62518 -0.27815 C 0.62986 -0.25156 0.61268 -0.2104 0.59566 -0.16901 " pathEditMode="relative" rAng="0" ptsTypes="aaaaaaaaA">
                                      <p:cBhvr>
                                        <p:cTn id="22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2100" y="-173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2636 C 0.0533 -0.10012 0.10625 -0.17388 0.17917 -0.18151 C 0.25208 -0.18914 0.39583 -0.02659 0.4382 -0.07237 C 0.48056 -0.11815 0.4342 -0.39237 0.43333 -0.45642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4000" y="-21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utoUpdateAnimBg="0"/>
      <p:bldP spid="8198" grpId="1" autoUpdateAnimBg="0"/>
      <p:bldP spid="8199" grpId="0" autoUpdateAnimBg="0"/>
      <p:bldP spid="8199" grpId="1" autoUpdateAnimBg="0"/>
      <p:bldP spid="8199" grpId="2" autoUpdateAnimBg="0"/>
      <p:bldP spid="8204" grpId="0" autoUpdateAnimBg="0"/>
      <p:bldP spid="8204" grpId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012呼吸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2663"/>
            <a:ext cx="914400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7"/>
          <p:cNvSpPr>
            <a:spLocks noChangeArrowheads="1"/>
          </p:cNvSpPr>
          <p:nvPr/>
        </p:nvSpPr>
        <p:spPr bwMode="auto">
          <a:xfrm>
            <a:off x="2442275" y="164027"/>
            <a:ext cx="5291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总结：有氧呼吸的具体过程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045390" y="842205"/>
            <a:ext cx="3477114" cy="1319831"/>
            <a:chOff x="1636302" y="842205"/>
            <a:chExt cx="3477114" cy="1319831"/>
          </a:xfrm>
        </p:grpSpPr>
        <p:grpSp>
          <p:nvGrpSpPr>
            <p:cNvPr id="18" name="组合 17"/>
            <p:cNvGrpSpPr/>
            <p:nvPr/>
          </p:nvGrpSpPr>
          <p:grpSpPr>
            <a:xfrm>
              <a:off x="1636302" y="842205"/>
              <a:ext cx="3477114" cy="974563"/>
              <a:chOff x="1636302" y="842205"/>
              <a:chExt cx="3477114" cy="974563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2767262" y="842205"/>
                <a:ext cx="12994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/>
                  <a:t>葡萄糖</a:t>
                </a:r>
                <a:endParaRPr lang="zh-CN" altLang="en-US" dirty="0"/>
              </a:p>
            </p:txBody>
          </p:sp>
          <p:cxnSp>
            <p:nvCxnSpPr>
              <p:cNvPr id="4" name="直接箭头连接符 3"/>
              <p:cNvCxnSpPr/>
              <p:nvPr/>
            </p:nvCxnSpPr>
            <p:spPr>
              <a:xfrm>
                <a:off x="3236495" y="1211537"/>
                <a:ext cx="9" cy="60523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" name="TextBox 4"/>
              <p:cNvSpPr txBox="1"/>
              <p:nvPr/>
            </p:nvSpPr>
            <p:spPr>
              <a:xfrm>
                <a:off x="3031966" y="1263315"/>
                <a:ext cx="3850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I</a:t>
                </a:r>
                <a:endParaRPr lang="zh-CN" altLang="en-US" sz="1600" dirty="0"/>
              </a:p>
            </p:txBody>
          </p:sp>
          <p:cxnSp>
            <p:nvCxnSpPr>
              <p:cNvPr id="7" name="肘形连接符 6"/>
              <p:cNvCxnSpPr/>
              <p:nvPr/>
            </p:nvCxnSpPr>
            <p:spPr>
              <a:xfrm rot="16200000" flipH="1" flipV="1">
                <a:off x="2827007" y="1107321"/>
                <a:ext cx="169279" cy="649714"/>
              </a:xfrm>
              <a:prstGeom prst="bentConnector4">
                <a:avLst>
                  <a:gd name="adj1" fmla="val -28429"/>
                  <a:gd name="adj2" fmla="val 64815"/>
                </a:avLst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肘形连接符 13"/>
              <p:cNvCxnSpPr/>
              <p:nvPr/>
            </p:nvCxnSpPr>
            <p:spPr>
              <a:xfrm rot="16200000" flipH="1">
                <a:off x="3561350" y="1215204"/>
                <a:ext cx="84223" cy="733917"/>
              </a:xfrm>
              <a:prstGeom prst="bentConnector4">
                <a:avLst>
                  <a:gd name="adj1" fmla="val -171425"/>
                  <a:gd name="adj2" fmla="val 63115"/>
                </a:avLst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1636302" y="1347539"/>
                <a:ext cx="1155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/>
                  <a:t>少量</a:t>
                </a:r>
                <a:r>
                  <a:rPr lang="en-US" altLang="zh-CN" dirty="0" smtClean="0"/>
                  <a:t>ATP</a:t>
                </a:r>
                <a:endParaRPr lang="zh-CN" alt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58385" y="1427747"/>
                <a:ext cx="1155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[H]</a:t>
                </a:r>
                <a:endParaRPr lang="zh-CN" altLang="en-US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827421" y="1792704"/>
              <a:ext cx="133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丙酮酸</a:t>
              </a:r>
              <a:endParaRPr lang="zh-CN" altLang="en-US" dirty="0"/>
            </a:p>
          </p:txBody>
        </p:sp>
      </p:grpSp>
      <p:grpSp>
        <p:nvGrpSpPr>
          <p:cNvPr id="3082" name="组合 3081"/>
          <p:cNvGrpSpPr/>
          <p:nvPr/>
        </p:nvGrpSpPr>
        <p:grpSpPr>
          <a:xfrm>
            <a:off x="1467843" y="2227078"/>
            <a:ext cx="6256421" cy="2561491"/>
            <a:chOff x="1467843" y="2234228"/>
            <a:chExt cx="6256421" cy="2843101"/>
          </a:xfrm>
        </p:grpSpPr>
        <p:sp>
          <p:nvSpPr>
            <p:cNvPr id="22" name="椭圆 21"/>
            <p:cNvSpPr/>
            <p:nvPr/>
          </p:nvSpPr>
          <p:spPr>
            <a:xfrm>
              <a:off x="1467843" y="2234228"/>
              <a:ext cx="6256421" cy="2843101"/>
            </a:xfrm>
            <a:prstGeom prst="ellipse">
              <a:avLst/>
            </a:prstGeom>
            <a:noFill/>
            <a:ln>
              <a:solidFill>
                <a:srgbClr val="0E22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1564105" y="2334126"/>
              <a:ext cx="6015803" cy="2658979"/>
            </a:xfrm>
            <a:custGeom>
              <a:avLst/>
              <a:gdLst>
                <a:gd name="connsiteX0" fmla="*/ 1552074 w 6015803"/>
                <a:gd name="connsiteY0" fmla="*/ 168442 h 2658979"/>
                <a:gd name="connsiteX1" fmla="*/ 1552074 w 6015803"/>
                <a:gd name="connsiteY1" fmla="*/ 168442 h 2658979"/>
                <a:gd name="connsiteX2" fmla="*/ 1660358 w 6015803"/>
                <a:gd name="connsiteY2" fmla="*/ 156411 h 2658979"/>
                <a:gd name="connsiteX3" fmla="*/ 1732548 w 6015803"/>
                <a:gd name="connsiteY3" fmla="*/ 132348 h 2658979"/>
                <a:gd name="connsiteX4" fmla="*/ 1804737 w 6015803"/>
                <a:gd name="connsiteY4" fmla="*/ 108285 h 2658979"/>
                <a:gd name="connsiteX5" fmla="*/ 1840832 w 6015803"/>
                <a:gd name="connsiteY5" fmla="*/ 96253 h 2658979"/>
                <a:gd name="connsiteX6" fmla="*/ 1925053 w 6015803"/>
                <a:gd name="connsiteY6" fmla="*/ 84221 h 2658979"/>
                <a:gd name="connsiteX7" fmla="*/ 1973179 w 6015803"/>
                <a:gd name="connsiteY7" fmla="*/ 72190 h 2658979"/>
                <a:gd name="connsiteX8" fmla="*/ 2093495 w 6015803"/>
                <a:gd name="connsiteY8" fmla="*/ 60158 h 2658979"/>
                <a:gd name="connsiteX9" fmla="*/ 2201779 w 6015803"/>
                <a:gd name="connsiteY9" fmla="*/ 36095 h 2658979"/>
                <a:gd name="connsiteX10" fmla="*/ 2310063 w 6015803"/>
                <a:gd name="connsiteY10" fmla="*/ 48127 h 2658979"/>
                <a:gd name="connsiteX11" fmla="*/ 2322095 w 6015803"/>
                <a:gd name="connsiteY11" fmla="*/ 84221 h 2658979"/>
                <a:gd name="connsiteX12" fmla="*/ 2310063 w 6015803"/>
                <a:gd name="connsiteY12" fmla="*/ 240632 h 2658979"/>
                <a:gd name="connsiteX13" fmla="*/ 2322095 w 6015803"/>
                <a:gd name="connsiteY13" fmla="*/ 336885 h 2658979"/>
                <a:gd name="connsiteX14" fmla="*/ 2358190 w 6015803"/>
                <a:gd name="connsiteY14" fmla="*/ 348916 h 2658979"/>
                <a:gd name="connsiteX15" fmla="*/ 2382253 w 6015803"/>
                <a:gd name="connsiteY15" fmla="*/ 312821 h 2658979"/>
                <a:gd name="connsiteX16" fmla="*/ 2430379 w 6015803"/>
                <a:gd name="connsiteY16" fmla="*/ 204537 h 2658979"/>
                <a:gd name="connsiteX17" fmla="*/ 2454442 w 6015803"/>
                <a:gd name="connsiteY17" fmla="*/ 120316 h 2658979"/>
                <a:gd name="connsiteX18" fmla="*/ 2514600 w 6015803"/>
                <a:gd name="connsiteY18" fmla="*/ 84221 h 2658979"/>
                <a:gd name="connsiteX19" fmla="*/ 2550695 w 6015803"/>
                <a:gd name="connsiteY19" fmla="*/ 60158 h 2658979"/>
                <a:gd name="connsiteX20" fmla="*/ 2707106 w 6015803"/>
                <a:gd name="connsiteY20" fmla="*/ 24063 h 2658979"/>
                <a:gd name="connsiteX21" fmla="*/ 2743200 w 6015803"/>
                <a:gd name="connsiteY21" fmla="*/ 12032 h 2658979"/>
                <a:gd name="connsiteX22" fmla="*/ 2779295 w 6015803"/>
                <a:gd name="connsiteY22" fmla="*/ 24063 h 2658979"/>
                <a:gd name="connsiteX23" fmla="*/ 2815390 w 6015803"/>
                <a:gd name="connsiteY23" fmla="*/ 12032 h 2658979"/>
                <a:gd name="connsiteX24" fmla="*/ 2923674 w 6015803"/>
                <a:gd name="connsiteY24" fmla="*/ 0 h 2658979"/>
                <a:gd name="connsiteX25" fmla="*/ 3031958 w 6015803"/>
                <a:gd name="connsiteY25" fmla="*/ 0 h 2658979"/>
                <a:gd name="connsiteX26" fmla="*/ 3296653 w 6015803"/>
                <a:gd name="connsiteY26" fmla="*/ 12032 h 2658979"/>
                <a:gd name="connsiteX27" fmla="*/ 3320716 w 6015803"/>
                <a:gd name="connsiteY27" fmla="*/ 48127 h 2658979"/>
                <a:gd name="connsiteX28" fmla="*/ 3308684 w 6015803"/>
                <a:gd name="connsiteY28" fmla="*/ 96253 h 2658979"/>
                <a:gd name="connsiteX29" fmla="*/ 3260558 w 6015803"/>
                <a:gd name="connsiteY29" fmla="*/ 192506 h 2658979"/>
                <a:gd name="connsiteX30" fmla="*/ 3248527 w 6015803"/>
                <a:gd name="connsiteY30" fmla="*/ 228600 h 2658979"/>
                <a:gd name="connsiteX31" fmla="*/ 3272590 w 6015803"/>
                <a:gd name="connsiteY31" fmla="*/ 300790 h 2658979"/>
                <a:gd name="connsiteX32" fmla="*/ 3308684 w 6015803"/>
                <a:gd name="connsiteY32" fmla="*/ 276727 h 2658979"/>
                <a:gd name="connsiteX33" fmla="*/ 3332748 w 6015803"/>
                <a:gd name="connsiteY33" fmla="*/ 204537 h 2658979"/>
                <a:gd name="connsiteX34" fmla="*/ 3356811 w 6015803"/>
                <a:gd name="connsiteY34" fmla="*/ 168442 h 2658979"/>
                <a:gd name="connsiteX35" fmla="*/ 3380874 w 6015803"/>
                <a:gd name="connsiteY35" fmla="*/ 96253 h 2658979"/>
                <a:gd name="connsiteX36" fmla="*/ 3453063 w 6015803"/>
                <a:gd name="connsiteY36" fmla="*/ 48127 h 2658979"/>
                <a:gd name="connsiteX37" fmla="*/ 3525253 w 6015803"/>
                <a:gd name="connsiteY37" fmla="*/ 48127 h 2658979"/>
                <a:gd name="connsiteX38" fmla="*/ 3765884 w 6015803"/>
                <a:gd name="connsiteY38" fmla="*/ 60158 h 2658979"/>
                <a:gd name="connsiteX39" fmla="*/ 4150895 w 6015803"/>
                <a:gd name="connsiteY39" fmla="*/ 84221 h 2658979"/>
                <a:gd name="connsiteX40" fmla="*/ 4319337 w 6015803"/>
                <a:gd name="connsiteY40" fmla="*/ 132348 h 2658979"/>
                <a:gd name="connsiteX41" fmla="*/ 4355432 w 6015803"/>
                <a:gd name="connsiteY41" fmla="*/ 144379 h 2658979"/>
                <a:gd name="connsiteX42" fmla="*/ 4415590 w 6015803"/>
                <a:gd name="connsiteY42" fmla="*/ 192506 h 2658979"/>
                <a:gd name="connsiteX43" fmla="*/ 4367463 w 6015803"/>
                <a:gd name="connsiteY43" fmla="*/ 288758 h 2658979"/>
                <a:gd name="connsiteX44" fmla="*/ 4355432 w 6015803"/>
                <a:gd name="connsiteY44" fmla="*/ 324853 h 2658979"/>
                <a:gd name="connsiteX45" fmla="*/ 4307306 w 6015803"/>
                <a:gd name="connsiteY45" fmla="*/ 397042 h 2658979"/>
                <a:gd name="connsiteX46" fmla="*/ 4283242 w 6015803"/>
                <a:gd name="connsiteY46" fmla="*/ 469232 h 2658979"/>
                <a:gd name="connsiteX47" fmla="*/ 4295274 w 6015803"/>
                <a:gd name="connsiteY47" fmla="*/ 529390 h 2658979"/>
                <a:gd name="connsiteX48" fmla="*/ 4307306 w 6015803"/>
                <a:gd name="connsiteY48" fmla="*/ 565485 h 2658979"/>
                <a:gd name="connsiteX49" fmla="*/ 4343400 w 6015803"/>
                <a:gd name="connsiteY49" fmla="*/ 553453 h 2658979"/>
                <a:gd name="connsiteX50" fmla="*/ 4355432 w 6015803"/>
                <a:gd name="connsiteY50" fmla="*/ 517358 h 2658979"/>
                <a:gd name="connsiteX51" fmla="*/ 4403558 w 6015803"/>
                <a:gd name="connsiteY51" fmla="*/ 445169 h 2658979"/>
                <a:gd name="connsiteX52" fmla="*/ 4415590 w 6015803"/>
                <a:gd name="connsiteY52" fmla="*/ 409074 h 2658979"/>
                <a:gd name="connsiteX53" fmla="*/ 4451684 w 6015803"/>
                <a:gd name="connsiteY53" fmla="*/ 385011 h 2658979"/>
                <a:gd name="connsiteX54" fmla="*/ 4463716 w 6015803"/>
                <a:gd name="connsiteY54" fmla="*/ 348916 h 2658979"/>
                <a:gd name="connsiteX55" fmla="*/ 4535906 w 6015803"/>
                <a:gd name="connsiteY55" fmla="*/ 300790 h 2658979"/>
                <a:gd name="connsiteX56" fmla="*/ 4836695 w 6015803"/>
                <a:gd name="connsiteY56" fmla="*/ 324853 h 2658979"/>
                <a:gd name="connsiteX57" fmla="*/ 4872790 w 6015803"/>
                <a:gd name="connsiteY57" fmla="*/ 336885 h 2658979"/>
                <a:gd name="connsiteX58" fmla="*/ 4993106 w 6015803"/>
                <a:gd name="connsiteY58" fmla="*/ 360948 h 2658979"/>
                <a:gd name="connsiteX59" fmla="*/ 5101390 w 6015803"/>
                <a:gd name="connsiteY59" fmla="*/ 385011 h 2658979"/>
                <a:gd name="connsiteX60" fmla="*/ 5173579 w 6015803"/>
                <a:gd name="connsiteY60" fmla="*/ 409074 h 2658979"/>
                <a:gd name="connsiteX61" fmla="*/ 5209674 w 6015803"/>
                <a:gd name="connsiteY61" fmla="*/ 421106 h 2658979"/>
                <a:gd name="connsiteX62" fmla="*/ 5281863 w 6015803"/>
                <a:gd name="connsiteY62" fmla="*/ 457200 h 2658979"/>
                <a:gd name="connsiteX63" fmla="*/ 5305927 w 6015803"/>
                <a:gd name="connsiteY63" fmla="*/ 481263 h 2658979"/>
                <a:gd name="connsiteX64" fmla="*/ 5378116 w 6015803"/>
                <a:gd name="connsiteY64" fmla="*/ 505327 h 2658979"/>
                <a:gd name="connsiteX65" fmla="*/ 5450306 w 6015803"/>
                <a:gd name="connsiteY65" fmla="*/ 553453 h 2658979"/>
                <a:gd name="connsiteX66" fmla="*/ 5486400 w 6015803"/>
                <a:gd name="connsiteY66" fmla="*/ 577516 h 2658979"/>
                <a:gd name="connsiteX67" fmla="*/ 5510463 w 6015803"/>
                <a:gd name="connsiteY67" fmla="*/ 673769 h 2658979"/>
                <a:gd name="connsiteX68" fmla="*/ 5498432 w 6015803"/>
                <a:gd name="connsiteY68" fmla="*/ 721895 h 2658979"/>
                <a:gd name="connsiteX69" fmla="*/ 5474369 w 6015803"/>
                <a:gd name="connsiteY69" fmla="*/ 794085 h 2658979"/>
                <a:gd name="connsiteX70" fmla="*/ 5450306 w 6015803"/>
                <a:gd name="connsiteY70" fmla="*/ 830179 h 2658979"/>
                <a:gd name="connsiteX71" fmla="*/ 5426242 w 6015803"/>
                <a:gd name="connsiteY71" fmla="*/ 902369 h 2658979"/>
                <a:gd name="connsiteX72" fmla="*/ 5474369 w 6015803"/>
                <a:gd name="connsiteY72" fmla="*/ 962527 h 2658979"/>
                <a:gd name="connsiteX73" fmla="*/ 5486400 w 6015803"/>
                <a:gd name="connsiteY73" fmla="*/ 926432 h 2658979"/>
                <a:gd name="connsiteX74" fmla="*/ 5510463 w 6015803"/>
                <a:gd name="connsiteY74" fmla="*/ 890337 h 2658979"/>
                <a:gd name="connsiteX75" fmla="*/ 5522495 w 6015803"/>
                <a:gd name="connsiteY75" fmla="*/ 854242 h 2658979"/>
                <a:gd name="connsiteX76" fmla="*/ 5546558 w 6015803"/>
                <a:gd name="connsiteY76" fmla="*/ 818148 h 2658979"/>
                <a:gd name="connsiteX77" fmla="*/ 5558590 w 6015803"/>
                <a:gd name="connsiteY77" fmla="*/ 782053 h 2658979"/>
                <a:gd name="connsiteX78" fmla="*/ 5594684 w 6015803"/>
                <a:gd name="connsiteY78" fmla="*/ 757990 h 2658979"/>
                <a:gd name="connsiteX79" fmla="*/ 5666874 w 6015803"/>
                <a:gd name="connsiteY79" fmla="*/ 770021 h 2658979"/>
                <a:gd name="connsiteX80" fmla="*/ 5739063 w 6015803"/>
                <a:gd name="connsiteY80" fmla="*/ 794085 h 2658979"/>
                <a:gd name="connsiteX81" fmla="*/ 5763127 w 6015803"/>
                <a:gd name="connsiteY81" fmla="*/ 818148 h 2658979"/>
                <a:gd name="connsiteX82" fmla="*/ 5799221 w 6015803"/>
                <a:gd name="connsiteY82" fmla="*/ 842211 h 2658979"/>
                <a:gd name="connsiteX83" fmla="*/ 5823284 w 6015803"/>
                <a:gd name="connsiteY83" fmla="*/ 878306 h 2658979"/>
                <a:gd name="connsiteX84" fmla="*/ 5847348 w 6015803"/>
                <a:gd name="connsiteY84" fmla="*/ 902369 h 2658979"/>
                <a:gd name="connsiteX85" fmla="*/ 5871411 w 6015803"/>
                <a:gd name="connsiteY85" fmla="*/ 938463 h 2658979"/>
                <a:gd name="connsiteX86" fmla="*/ 5931569 w 6015803"/>
                <a:gd name="connsiteY86" fmla="*/ 986590 h 2658979"/>
                <a:gd name="connsiteX87" fmla="*/ 5943600 w 6015803"/>
                <a:gd name="connsiteY87" fmla="*/ 1022685 h 2658979"/>
                <a:gd name="connsiteX88" fmla="*/ 5991727 w 6015803"/>
                <a:gd name="connsiteY88" fmla="*/ 1082842 h 2658979"/>
                <a:gd name="connsiteX89" fmla="*/ 6015790 w 6015803"/>
                <a:gd name="connsiteY89" fmla="*/ 1251285 h 2658979"/>
                <a:gd name="connsiteX90" fmla="*/ 5991727 w 6015803"/>
                <a:gd name="connsiteY90" fmla="*/ 1503948 h 2658979"/>
                <a:gd name="connsiteX91" fmla="*/ 5955632 w 6015803"/>
                <a:gd name="connsiteY91" fmla="*/ 1636295 h 2658979"/>
                <a:gd name="connsiteX92" fmla="*/ 5883442 w 6015803"/>
                <a:gd name="connsiteY92" fmla="*/ 1684421 h 2658979"/>
                <a:gd name="connsiteX93" fmla="*/ 5859379 w 6015803"/>
                <a:gd name="connsiteY93" fmla="*/ 1708485 h 2658979"/>
                <a:gd name="connsiteX94" fmla="*/ 5823284 w 6015803"/>
                <a:gd name="connsiteY94" fmla="*/ 1720516 h 2658979"/>
                <a:gd name="connsiteX95" fmla="*/ 5787190 w 6015803"/>
                <a:gd name="connsiteY95" fmla="*/ 1744579 h 2658979"/>
                <a:gd name="connsiteX96" fmla="*/ 5702969 w 6015803"/>
                <a:gd name="connsiteY96" fmla="*/ 1768642 h 2658979"/>
                <a:gd name="connsiteX97" fmla="*/ 5570621 w 6015803"/>
                <a:gd name="connsiteY97" fmla="*/ 1732548 h 2658979"/>
                <a:gd name="connsiteX98" fmla="*/ 5534527 w 6015803"/>
                <a:gd name="connsiteY98" fmla="*/ 1720516 h 2658979"/>
                <a:gd name="connsiteX99" fmla="*/ 5498432 w 6015803"/>
                <a:gd name="connsiteY99" fmla="*/ 1708485 h 2658979"/>
                <a:gd name="connsiteX100" fmla="*/ 5462337 w 6015803"/>
                <a:gd name="connsiteY100" fmla="*/ 1732548 h 2658979"/>
                <a:gd name="connsiteX101" fmla="*/ 5522495 w 6015803"/>
                <a:gd name="connsiteY101" fmla="*/ 1780674 h 2658979"/>
                <a:gd name="connsiteX102" fmla="*/ 5618748 w 6015803"/>
                <a:gd name="connsiteY102" fmla="*/ 1852863 h 2658979"/>
                <a:gd name="connsiteX103" fmla="*/ 5630779 w 6015803"/>
                <a:gd name="connsiteY103" fmla="*/ 1961148 h 2658979"/>
                <a:gd name="connsiteX104" fmla="*/ 5606716 w 6015803"/>
                <a:gd name="connsiteY104" fmla="*/ 1997242 h 2658979"/>
                <a:gd name="connsiteX105" fmla="*/ 5582653 w 6015803"/>
                <a:gd name="connsiteY105" fmla="*/ 2021306 h 2658979"/>
                <a:gd name="connsiteX106" fmla="*/ 5570621 w 6015803"/>
                <a:gd name="connsiteY106" fmla="*/ 2057400 h 2658979"/>
                <a:gd name="connsiteX107" fmla="*/ 5534527 w 6015803"/>
                <a:gd name="connsiteY107" fmla="*/ 2081463 h 2658979"/>
                <a:gd name="connsiteX108" fmla="*/ 5510463 w 6015803"/>
                <a:gd name="connsiteY108" fmla="*/ 2105527 h 2658979"/>
                <a:gd name="connsiteX109" fmla="*/ 5438274 w 6015803"/>
                <a:gd name="connsiteY109" fmla="*/ 2141621 h 2658979"/>
                <a:gd name="connsiteX110" fmla="*/ 5414211 w 6015803"/>
                <a:gd name="connsiteY110" fmla="*/ 2165685 h 2658979"/>
                <a:gd name="connsiteX111" fmla="*/ 5305927 w 6015803"/>
                <a:gd name="connsiteY111" fmla="*/ 2213811 h 2658979"/>
                <a:gd name="connsiteX112" fmla="*/ 5209674 w 6015803"/>
                <a:gd name="connsiteY112" fmla="*/ 2237874 h 2658979"/>
                <a:gd name="connsiteX113" fmla="*/ 5137484 w 6015803"/>
                <a:gd name="connsiteY113" fmla="*/ 2286000 h 2658979"/>
                <a:gd name="connsiteX114" fmla="*/ 5065295 w 6015803"/>
                <a:gd name="connsiteY114" fmla="*/ 2322095 h 2658979"/>
                <a:gd name="connsiteX115" fmla="*/ 4993106 w 6015803"/>
                <a:gd name="connsiteY115" fmla="*/ 2334127 h 2658979"/>
                <a:gd name="connsiteX116" fmla="*/ 4944979 w 6015803"/>
                <a:gd name="connsiteY116" fmla="*/ 2189748 h 2658979"/>
                <a:gd name="connsiteX117" fmla="*/ 4932948 w 6015803"/>
                <a:gd name="connsiteY117" fmla="*/ 2153653 h 2658979"/>
                <a:gd name="connsiteX118" fmla="*/ 4896853 w 6015803"/>
                <a:gd name="connsiteY118" fmla="*/ 2141621 h 2658979"/>
                <a:gd name="connsiteX119" fmla="*/ 4884821 w 6015803"/>
                <a:gd name="connsiteY119" fmla="*/ 2225842 h 2658979"/>
                <a:gd name="connsiteX120" fmla="*/ 4872790 w 6015803"/>
                <a:gd name="connsiteY120" fmla="*/ 2310063 h 2658979"/>
                <a:gd name="connsiteX121" fmla="*/ 4848727 w 6015803"/>
                <a:gd name="connsiteY121" fmla="*/ 2382253 h 2658979"/>
                <a:gd name="connsiteX122" fmla="*/ 4776537 w 6015803"/>
                <a:gd name="connsiteY122" fmla="*/ 2406316 h 2658979"/>
                <a:gd name="connsiteX123" fmla="*/ 4740442 w 6015803"/>
                <a:gd name="connsiteY123" fmla="*/ 2442411 h 2658979"/>
                <a:gd name="connsiteX124" fmla="*/ 4704348 w 6015803"/>
                <a:gd name="connsiteY124" fmla="*/ 2454442 h 2658979"/>
                <a:gd name="connsiteX125" fmla="*/ 4584032 w 6015803"/>
                <a:gd name="connsiteY125" fmla="*/ 2466474 h 2658979"/>
                <a:gd name="connsiteX126" fmla="*/ 4547937 w 6015803"/>
                <a:gd name="connsiteY126" fmla="*/ 2478506 h 2658979"/>
                <a:gd name="connsiteX127" fmla="*/ 4511842 w 6015803"/>
                <a:gd name="connsiteY127" fmla="*/ 2502569 h 2658979"/>
                <a:gd name="connsiteX128" fmla="*/ 4415590 w 6015803"/>
                <a:gd name="connsiteY128" fmla="*/ 2526632 h 2658979"/>
                <a:gd name="connsiteX129" fmla="*/ 4367463 w 6015803"/>
                <a:gd name="connsiteY129" fmla="*/ 2538663 h 2658979"/>
                <a:gd name="connsiteX130" fmla="*/ 4319337 w 6015803"/>
                <a:gd name="connsiteY130" fmla="*/ 2550695 h 2658979"/>
                <a:gd name="connsiteX131" fmla="*/ 4235116 w 6015803"/>
                <a:gd name="connsiteY131" fmla="*/ 2538663 h 2658979"/>
                <a:gd name="connsiteX132" fmla="*/ 4247148 w 6015803"/>
                <a:gd name="connsiteY132" fmla="*/ 2502569 h 2658979"/>
                <a:gd name="connsiteX133" fmla="*/ 4235116 w 6015803"/>
                <a:gd name="connsiteY133" fmla="*/ 2430379 h 2658979"/>
                <a:gd name="connsiteX134" fmla="*/ 4211053 w 6015803"/>
                <a:gd name="connsiteY134" fmla="*/ 2358190 h 2658979"/>
                <a:gd name="connsiteX135" fmla="*/ 4174958 w 6015803"/>
                <a:gd name="connsiteY135" fmla="*/ 2286000 h 2658979"/>
                <a:gd name="connsiteX136" fmla="*/ 4138863 w 6015803"/>
                <a:gd name="connsiteY136" fmla="*/ 2261937 h 2658979"/>
                <a:gd name="connsiteX137" fmla="*/ 4114800 w 6015803"/>
                <a:gd name="connsiteY137" fmla="*/ 2298032 h 2658979"/>
                <a:gd name="connsiteX138" fmla="*/ 4138863 w 6015803"/>
                <a:gd name="connsiteY138" fmla="*/ 2382253 h 2658979"/>
                <a:gd name="connsiteX139" fmla="*/ 4126832 w 6015803"/>
                <a:gd name="connsiteY139" fmla="*/ 2466474 h 2658979"/>
                <a:gd name="connsiteX140" fmla="*/ 4114800 w 6015803"/>
                <a:gd name="connsiteY140" fmla="*/ 2514600 h 2658979"/>
                <a:gd name="connsiteX141" fmla="*/ 4078706 w 6015803"/>
                <a:gd name="connsiteY141" fmla="*/ 2526632 h 2658979"/>
                <a:gd name="connsiteX142" fmla="*/ 3982453 w 6015803"/>
                <a:gd name="connsiteY142" fmla="*/ 2574758 h 2658979"/>
                <a:gd name="connsiteX143" fmla="*/ 3910263 w 6015803"/>
                <a:gd name="connsiteY143" fmla="*/ 2598821 h 2658979"/>
                <a:gd name="connsiteX144" fmla="*/ 3874169 w 6015803"/>
                <a:gd name="connsiteY144" fmla="*/ 2610853 h 2658979"/>
                <a:gd name="connsiteX145" fmla="*/ 3814011 w 6015803"/>
                <a:gd name="connsiteY145" fmla="*/ 2622885 h 2658979"/>
                <a:gd name="connsiteX146" fmla="*/ 3777916 w 6015803"/>
                <a:gd name="connsiteY146" fmla="*/ 2634916 h 2658979"/>
                <a:gd name="connsiteX147" fmla="*/ 3669632 w 6015803"/>
                <a:gd name="connsiteY147" fmla="*/ 2646948 h 2658979"/>
                <a:gd name="connsiteX148" fmla="*/ 3537284 w 6015803"/>
                <a:gd name="connsiteY148" fmla="*/ 2634916 h 2658979"/>
                <a:gd name="connsiteX149" fmla="*/ 3501190 w 6015803"/>
                <a:gd name="connsiteY149" fmla="*/ 2526632 h 2658979"/>
                <a:gd name="connsiteX150" fmla="*/ 3441032 w 6015803"/>
                <a:gd name="connsiteY150" fmla="*/ 2442411 h 2658979"/>
                <a:gd name="connsiteX151" fmla="*/ 3429000 w 6015803"/>
                <a:gd name="connsiteY151" fmla="*/ 2478506 h 2658979"/>
                <a:gd name="connsiteX152" fmla="*/ 3416969 w 6015803"/>
                <a:gd name="connsiteY152" fmla="*/ 2622885 h 2658979"/>
                <a:gd name="connsiteX153" fmla="*/ 3344779 w 6015803"/>
                <a:gd name="connsiteY153" fmla="*/ 2658979 h 2658979"/>
                <a:gd name="connsiteX154" fmla="*/ 3248527 w 6015803"/>
                <a:gd name="connsiteY154" fmla="*/ 2634916 h 2658979"/>
                <a:gd name="connsiteX155" fmla="*/ 3212432 w 6015803"/>
                <a:gd name="connsiteY155" fmla="*/ 2622885 h 2658979"/>
                <a:gd name="connsiteX156" fmla="*/ 3104148 w 6015803"/>
                <a:gd name="connsiteY156" fmla="*/ 2622885 h 2658979"/>
                <a:gd name="connsiteX157" fmla="*/ 2923674 w 6015803"/>
                <a:gd name="connsiteY157" fmla="*/ 2634916 h 2658979"/>
                <a:gd name="connsiteX158" fmla="*/ 2887579 w 6015803"/>
                <a:gd name="connsiteY158" fmla="*/ 2646948 h 2658979"/>
                <a:gd name="connsiteX159" fmla="*/ 2719137 w 6015803"/>
                <a:gd name="connsiteY159" fmla="*/ 2622885 h 2658979"/>
                <a:gd name="connsiteX160" fmla="*/ 2731169 w 6015803"/>
                <a:gd name="connsiteY160" fmla="*/ 2586790 h 2658979"/>
                <a:gd name="connsiteX161" fmla="*/ 2779295 w 6015803"/>
                <a:gd name="connsiteY161" fmla="*/ 2526632 h 2658979"/>
                <a:gd name="connsiteX162" fmla="*/ 2743200 w 6015803"/>
                <a:gd name="connsiteY162" fmla="*/ 2430379 h 2658979"/>
                <a:gd name="connsiteX163" fmla="*/ 2707106 w 6015803"/>
                <a:gd name="connsiteY163" fmla="*/ 2442411 h 2658979"/>
                <a:gd name="connsiteX164" fmla="*/ 2695074 w 6015803"/>
                <a:gd name="connsiteY164" fmla="*/ 2490537 h 2658979"/>
                <a:gd name="connsiteX165" fmla="*/ 2658979 w 6015803"/>
                <a:gd name="connsiteY165" fmla="*/ 2562727 h 2658979"/>
                <a:gd name="connsiteX166" fmla="*/ 2622884 w 6015803"/>
                <a:gd name="connsiteY166" fmla="*/ 2586790 h 2658979"/>
                <a:gd name="connsiteX167" fmla="*/ 2550695 w 6015803"/>
                <a:gd name="connsiteY167" fmla="*/ 2610853 h 2658979"/>
                <a:gd name="connsiteX168" fmla="*/ 2478506 w 6015803"/>
                <a:gd name="connsiteY168" fmla="*/ 2586790 h 2658979"/>
                <a:gd name="connsiteX169" fmla="*/ 2273969 w 6015803"/>
                <a:gd name="connsiteY169" fmla="*/ 2610853 h 2658979"/>
                <a:gd name="connsiteX170" fmla="*/ 2213811 w 6015803"/>
                <a:gd name="connsiteY170" fmla="*/ 2598821 h 2658979"/>
                <a:gd name="connsiteX171" fmla="*/ 2129590 w 6015803"/>
                <a:gd name="connsiteY171" fmla="*/ 2586790 h 2658979"/>
                <a:gd name="connsiteX172" fmla="*/ 2081463 w 6015803"/>
                <a:gd name="connsiteY172" fmla="*/ 2574758 h 2658979"/>
                <a:gd name="connsiteX173" fmla="*/ 2009274 w 6015803"/>
                <a:gd name="connsiteY173" fmla="*/ 2586790 h 2658979"/>
                <a:gd name="connsiteX174" fmla="*/ 1937084 w 6015803"/>
                <a:gd name="connsiteY174" fmla="*/ 2562727 h 2658979"/>
                <a:gd name="connsiteX175" fmla="*/ 1804737 w 6015803"/>
                <a:gd name="connsiteY175" fmla="*/ 2538663 h 2658979"/>
                <a:gd name="connsiteX176" fmla="*/ 1756611 w 6015803"/>
                <a:gd name="connsiteY176" fmla="*/ 2526632 h 2658979"/>
                <a:gd name="connsiteX177" fmla="*/ 1828800 w 6015803"/>
                <a:gd name="connsiteY177" fmla="*/ 2478506 h 2658979"/>
                <a:gd name="connsiteX178" fmla="*/ 1852863 w 6015803"/>
                <a:gd name="connsiteY178" fmla="*/ 2454442 h 2658979"/>
                <a:gd name="connsiteX179" fmla="*/ 1888958 w 6015803"/>
                <a:gd name="connsiteY179" fmla="*/ 2442411 h 2658979"/>
                <a:gd name="connsiteX180" fmla="*/ 1949116 w 6015803"/>
                <a:gd name="connsiteY180" fmla="*/ 2334127 h 2658979"/>
                <a:gd name="connsiteX181" fmla="*/ 1937084 w 6015803"/>
                <a:gd name="connsiteY181" fmla="*/ 2298032 h 2658979"/>
                <a:gd name="connsiteX182" fmla="*/ 1900990 w 6015803"/>
                <a:gd name="connsiteY182" fmla="*/ 2322095 h 2658979"/>
                <a:gd name="connsiteX183" fmla="*/ 1864895 w 6015803"/>
                <a:gd name="connsiteY183" fmla="*/ 2394285 h 2658979"/>
                <a:gd name="connsiteX184" fmla="*/ 1828800 w 6015803"/>
                <a:gd name="connsiteY184" fmla="*/ 2406316 h 2658979"/>
                <a:gd name="connsiteX185" fmla="*/ 1732548 w 6015803"/>
                <a:gd name="connsiteY185" fmla="*/ 2466474 h 2658979"/>
                <a:gd name="connsiteX186" fmla="*/ 1696453 w 6015803"/>
                <a:gd name="connsiteY186" fmla="*/ 2478506 h 2658979"/>
                <a:gd name="connsiteX187" fmla="*/ 1576137 w 6015803"/>
                <a:gd name="connsiteY187" fmla="*/ 2454442 h 2658979"/>
                <a:gd name="connsiteX188" fmla="*/ 1503948 w 6015803"/>
                <a:gd name="connsiteY188" fmla="*/ 2418348 h 2658979"/>
                <a:gd name="connsiteX189" fmla="*/ 1323474 w 6015803"/>
                <a:gd name="connsiteY189" fmla="*/ 2394285 h 2658979"/>
                <a:gd name="connsiteX190" fmla="*/ 1251284 w 6015803"/>
                <a:gd name="connsiteY190" fmla="*/ 2370221 h 2658979"/>
                <a:gd name="connsiteX191" fmla="*/ 1215190 w 6015803"/>
                <a:gd name="connsiteY191" fmla="*/ 2358190 h 2658979"/>
                <a:gd name="connsiteX192" fmla="*/ 1155032 w 6015803"/>
                <a:gd name="connsiteY192" fmla="*/ 2346158 h 2658979"/>
                <a:gd name="connsiteX193" fmla="*/ 1106906 w 6015803"/>
                <a:gd name="connsiteY193" fmla="*/ 2334127 h 2658979"/>
                <a:gd name="connsiteX194" fmla="*/ 1034716 w 6015803"/>
                <a:gd name="connsiteY194" fmla="*/ 2310063 h 2658979"/>
                <a:gd name="connsiteX195" fmla="*/ 1022684 w 6015803"/>
                <a:gd name="connsiteY195" fmla="*/ 2273969 h 2658979"/>
                <a:gd name="connsiteX196" fmla="*/ 1130969 w 6015803"/>
                <a:gd name="connsiteY196" fmla="*/ 2237874 h 2658979"/>
                <a:gd name="connsiteX197" fmla="*/ 1191127 w 6015803"/>
                <a:gd name="connsiteY197" fmla="*/ 2189748 h 2658979"/>
                <a:gd name="connsiteX198" fmla="*/ 1227221 w 6015803"/>
                <a:gd name="connsiteY198" fmla="*/ 2165685 h 2658979"/>
                <a:gd name="connsiteX199" fmla="*/ 1215190 w 6015803"/>
                <a:gd name="connsiteY199" fmla="*/ 2129590 h 2658979"/>
                <a:gd name="connsiteX200" fmla="*/ 1167063 w 6015803"/>
                <a:gd name="connsiteY200" fmla="*/ 2141621 h 2658979"/>
                <a:gd name="connsiteX201" fmla="*/ 1058779 w 6015803"/>
                <a:gd name="connsiteY201" fmla="*/ 2189748 h 2658979"/>
                <a:gd name="connsiteX202" fmla="*/ 986590 w 6015803"/>
                <a:gd name="connsiteY202" fmla="*/ 2177716 h 2658979"/>
                <a:gd name="connsiteX203" fmla="*/ 866274 w 6015803"/>
                <a:gd name="connsiteY203" fmla="*/ 2165685 h 2658979"/>
                <a:gd name="connsiteX204" fmla="*/ 782053 w 6015803"/>
                <a:gd name="connsiteY204" fmla="*/ 2153653 h 2658979"/>
                <a:gd name="connsiteX205" fmla="*/ 673769 w 6015803"/>
                <a:gd name="connsiteY205" fmla="*/ 2105527 h 2658979"/>
                <a:gd name="connsiteX206" fmla="*/ 637674 w 6015803"/>
                <a:gd name="connsiteY206" fmla="*/ 2093495 h 2658979"/>
                <a:gd name="connsiteX207" fmla="*/ 601579 w 6015803"/>
                <a:gd name="connsiteY207" fmla="*/ 2081463 h 2658979"/>
                <a:gd name="connsiteX208" fmla="*/ 529390 w 6015803"/>
                <a:gd name="connsiteY208" fmla="*/ 2069432 h 2658979"/>
                <a:gd name="connsiteX209" fmla="*/ 457200 w 6015803"/>
                <a:gd name="connsiteY209" fmla="*/ 2033337 h 2658979"/>
                <a:gd name="connsiteX210" fmla="*/ 433137 w 6015803"/>
                <a:gd name="connsiteY210" fmla="*/ 1997242 h 2658979"/>
                <a:gd name="connsiteX211" fmla="*/ 397042 w 6015803"/>
                <a:gd name="connsiteY211" fmla="*/ 1973179 h 2658979"/>
                <a:gd name="connsiteX212" fmla="*/ 336884 w 6015803"/>
                <a:gd name="connsiteY212" fmla="*/ 1913021 h 2658979"/>
                <a:gd name="connsiteX213" fmla="*/ 348916 w 6015803"/>
                <a:gd name="connsiteY213" fmla="*/ 1816769 h 2658979"/>
                <a:gd name="connsiteX214" fmla="*/ 385011 w 6015803"/>
                <a:gd name="connsiteY214" fmla="*/ 1828800 h 2658979"/>
                <a:gd name="connsiteX215" fmla="*/ 457200 w 6015803"/>
                <a:gd name="connsiteY215" fmla="*/ 1792706 h 2658979"/>
                <a:gd name="connsiteX216" fmla="*/ 445169 w 6015803"/>
                <a:gd name="connsiteY216" fmla="*/ 1708485 h 2658979"/>
                <a:gd name="connsiteX217" fmla="*/ 409074 w 6015803"/>
                <a:gd name="connsiteY217" fmla="*/ 1732548 h 2658979"/>
                <a:gd name="connsiteX218" fmla="*/ 360948 w 6015803"/>
                <a:gd name="connsiteY218" fmla="*/ 1744579 h 2658979"/>
                <a:gd name="connsiteX219" fmla="*/ 324853 w 6015803"/>
                <a:gd name="connsiteY219" fmla="*/ 1756611 h 2658979"/>
                <a:gd name="connsiteX220" fmla="*/ 288758 w 6015803"/>
                <a:gd name="connsiteY220" fmla="*/ 1744579 h 2658979"/>
                <a:gd name="connsiteX221" fmla="*/ 204537 w 6015803"/>
                <a:gd name="connsiteY221" fmla="*/ 1720516 h 2658979"/>
                <a:gd name="connsiteX222" fmla="*/ 132348 w 6015803"/>
                <a:gd name="connsiteY222" fmla="*/ 1684421 h 2658979"/>
                <a:gd name="connsiteX223" fmla="*/ 108284 w 6015803"/>
                <a:gd name="connsiteY223" fmla="*/ 1660358 h 2658979"/>
                <a:gd name="connsiteX224" fmla="*/ 60158 w 6015803"/>
                <a:gd name="connsiteY224" fmla="*/ 1588169 h 2658979"/>
                <a:gd name="connsiteX225" fmla="*/ 36095 w 6015803"/>
                <a:gd name="connsiteY225" fmla="*/ 1515979 h 2658979"/>
                <a:gd name="connsiteX226" fmla="*/ 24063 w 6015803"/>
                <a:gd name="connsiteY226" fmla="*/ 1479885 h 2658979"/>
                <a:gd name="connsiteX227" fmla="*/ 0 w 6015803"/>
                <a:gd name="connsiteY227" fmla="*/ 1371600 h 2658979"/>
                <a:gd name="connsiteX228" fmla="*/ 12032 w 6015803"/>
                <a:gd name="connsiteY228" fmla="*/ 1251285 h 2658979"/>
                <a:gd name="connsiteX229" fmla="*/ 36095 w 6015803"/>
                <a:gd name="connsiteY229" fmla="*/ 1179095 h 2658979"/>
                <a:gd name="connsiteX230" fmla="*/ 60158 w 6015803"/>
                <a:gd name="connsiteY230" fmla="*/ 1106906 h 2658979"/>
                <a:gd name="connsiteX231" fmla="*/ 72190 w 6015803"/>
                <a:gd name="connsiteY231" fmla="*/ 1070811 h 2658979"/>
                <a:gd name="connsiteX232" fmla="*/ 96253 w 6015803"/>
                <a:gd name="connsiteY232" fmla="*/ 1034716 h 2658979"/>
                <a:gd name="connsiteX233" fmla="*/ 180474 w 6015803"/>
                <a:gd name="connsiteY233" fmla="*/ 1070811 h 2658979"/>
                <a:gd name="connsiteX234" fmla="*/ 240632 w 6015803"/>
                <a:gd name="connsiteY234" fmla="*/ 1130969 h 2658979"/>
                <a:gd name="connsiteX235" fmla="*/ 276727 w 6015803"/>
                <a:gd name="connsiteY235" fmla="*/ 1106906 h 2658979"/>
                <a:gd name="connsiteX236" fmla="*/ 228600 w 6015803"/>
                <a:gd name="connsiteY236" fmla="*/ 1034716 h 2658979"/>
                <a:gd name="connsiteX237" fmla="*/ 204537 w 6015803"/>
                <a:gd name="connsiteY237" fmla="*/ 998621 h 2658979"/>
                <a:gd name="connsiteX238" fmla="*/ 228600 w 6015803"/>
                <a:gd name="connsiteY238" fmla="*/ 926432 h 2658979"/>
                <a:gd name="connsiteX239" fmla="*/ 288758 w 6015803"/>
                <a:gd name="connsiteY239" fmla="*/ 854242 h 2658979"/>
                <a:gd name="connsiteX240" fmla="*/ 348916 w 6015803"/>
                <a:gd name="connsiteY240" fmla="*/ 745958 h 2658979"/>
                <a:gd name="connsiteX241" fmla="*/ 360948 w 6015803"/>
                <a:gd name="connsiteY241" fmla="*/ 709863 h 2658979"/>
                <a:gd name="connsiteX242" fmla="*/ 397042 w 6015803"/>
                <a:gd name="connsiteY242" fmla="*/ 685800 h 2658979"/>
                <a:gd name="connsiteX243" fmla="*/ 421106 w 6015803"/>
                <a:gd name="connsiteY243" fmla="*/ 661737 h 2658979"/>
                <a:gd name="connsiteX244" fmla="*/ 445169 w 6015803"/>
                <a:gd name="connsiteY244" fmla="*/ 625642 h 2658979"/>
                <a:gd name="connsiteX245" fmla="*/ 517358 w 6015803"/>
                <a:gd name="connsiteY245" fmla="*/ 577516 h 2658979"/>
                <a:gd name="connsiteX246" fmla="*/ 589548 w 6015803"/>
                <a:gd name="connsiteY246" fmla="*/ 553453 h 2658979"/>
                <a:gd name="connsiteX247" fmla="*/ 625642 w 6015803"/>
                <a:gd name="connsiteY247" fmla="*/ 529390 h 2658979"/>
                <a:gd name="connsiteX248" fmla="*/ 697832 w 6015803"/>
                <a:gd name="connsiteY248" fmla="*/ 505327 h 2658979"/>
                <a:gd name="connsiteX249" fmla="*/ 770021 w 6015803"/>
                <a:gd name="connsiteY249" fmla="*/ 541421 h 2658979"/>
                <a:gd name="connsiteX250" fmla="*/ 818148 w 6015803"/>
                <a:gd name="connsiteY250" fmla="*/ 589548 h 2658979"/>
                <a:gd name="connsiteX251" fmla="*/ 830179 w 6015803"/>
                <a:gd name="connsiteY251" fmla="*/ 625642 h 2658979"/>
                <a:gd name="connsiteX252" fmla="*/ 914400 w 6015803"/>
                <a:gd name="connsiteY252" fmla="*/ 685800 h 2658979"/>
                <a:gd name="connsiteX253" fmla="*/ 950495 w 6015803"/>
                <a:gd name="connsiteY253" fmla="*/ 673769 h 2658979"/>
                <a:gd name="connsiteX254" fmla="*/ 938463 w 6015803"/>
                <a:gd name="connsiteY254" fmla="*/ 625642 h 2658979"/>
                <a:gd name="connsiteX255" fmla="*/ 902369 w 6015803"/>
                <a:gd name="connsiteY255" fmla="*/ 553453 h 2658979"/>
                <a:gd name="connsiteX256" fmla="*/ 914400 w 6015803"/>
                <a:gd name="connsiteY256" fmla="*/ 517358 h 2658979"/>
                <a:gd name="connsiteX257" fmla="*/ 986590 w 6015803"/>
                <a:gd name="connsiteY257" fmla="*/ 469232 h 2658979"/>
                <a:gd name="connsiteX258" fmla="*/ 1010653 w 6015803"/>
                <a:gd name="connsiteY258" fmla="*/ 433137 h 2658979"/>
                <a:gd name="connsiteX259" fmla="*/ 1022684 w 6015803"/>
                <a:gd name="connsiteY259" fmla="*/ 397042 h 2658979"/>
                <a:gd name="connsiteX260" fmla="*/ 1058779 w 6015803"/>
                <a:gd name="connsiteY260" fmla="*/ 385011 h 2658979"/>
                <a:gd name="connsiteX261" fmla="*/ 1118937 w 6015803"/>
                <a:gd name="connsiteY261" fmla="*/ 336885 h 2658979"/>
                <a:gd name="connsiteX262" fmla="*/ 1143000 w 6015803"/>
                <a:gd name="connsiteY262" fmla="*/ 312821 h 2658979"/>
                <a:gd name="connsiteX263" fmla="*/ 1215190 w 6015803"/>
                <a:gd name="connsiteY263" fmla="*/ 288758 h 2658979"/>
                <a:gd name="connsiteX264" fmla="*/ 1323474 w 6015803"/>
                <a:gd name="connsiteY264" fmla="*/ 252663 h 2658979"/>
                <a:gd name="connsiteX265" fmla="*/ 1359569 w 6015803"/>
                <a:gd name="connsiteY265" fmla="*/ 240632 h 2658979"/>
                <a:gd name="connsiteX266" fmla="*/ 1455821 w 6015803"/>
                <a:gd name="connsiteY266" fmla="*/ 216569 h 2658979"/>
                <a:gd name="connsiteX267" fmla="*/ 1503948 w 6015803"/>
                <a:gd name="connsiteY267" fmla="*/ 204537 h 2658979"/>
                <a:gd name="connsiteX268" fmla="*/ 1540042 w 6015803"/>
                <a:gd name="connsiteY268" fmla="*/ 192506 h 2658979"/>
                <a:gd name="connsiteX269" fmla="*/ 1576137 w 6015803"/>
                <a:gd name="connsiteY269" fmla="*/ 204537 h 2658979"/>
                <a:gd name="connsiteX270" fmla="*/ 1552074 w 6015803"/>
                <a:gd name="connsiteY270" fmla="*/ 168442 h 265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</a:cxnLst>
              <a:rect l="l" t="t" r="r" b="b"/>
              <a:pathLst>
                <a:path w="6015803" h="2658979">
                  <a:moveTo>
                    <a:pt x="1552074" y="168442"/>
                  </a:moveTo>
                  <a:lnTo>
                    <a:pt x="1552074" y="168442"/>
                  </a:lnTo>
                  <a:cubicBezTo>
                    <a:pt x="1588169" y="164432"/>
                    <a:pt x="1624746" y="163533"/>
                    <a:pt x="1660358" y="156411"/>
                  </a:cubicBezTo>
                  <a:cubicBezTo>
                    <a:pt x="1685230" y="151437"/>
                    <a:pt x="1708485" y="140369"/>
                    <a:pt x="1732548" y="132348"/>
                  </a:cubicBezTo>
                  <a:lnTo>
                    <a:pt x="1804737" y="108285"/>
                  </a:lnTo>
                  <a:cubicBezTo>
                    <a:pt x="1816769" y="104274"/>
                    <a:pt x="1828277" y="98047"/>
                    <a:pt x="1840832" y="96253"/>
                  </a:cubicBezTo>
                  <a:cubicBezTo>
                    <a:pt x="1868906" y="92242"/>
                    <a:pt x="1897152" y="89294"/>
                    <a:pt x="1925053" y="84221"/>
                  </a:cubicBezTo>
                  <a:cubicBezTo>
                    <a:pt x="1941322" y="81263"/>
                    <a:pt x="1956810" y="74528"/>
                    <a:pt x="1973179" y="72190"/>
                  </a:cubicBezTo>
                  <a:cubicBezTo>
                    <a:pt x="2013079" y="66490"/>
                    <a:pt x="2053543" y="65485"/>
                    <a:pt x="2093495" y="60158"/>
                  </a:cubicBezTo>
                  <a:cubicBezTo>
                    <a:pt x="2126236" y="55793"/>
                    <a:pt x="2169094" y="44266"/>
                    <a:pt x="2201779" y="36095"/>
                  </a:cubicBezTo>
                  <a:cubicBezTo>
                    <a:pt x="2237874" y="40106"/>
                    <a:pt x="2276344" y="34639"/>
                    <a:pt x="2310063" y="48127"/>
                  </a:cubicBezTo>
                  <a:cubicBezTo>
                    <a:pt x="2321838" y="52837"/>
                    <a:pt x="2322095" y="71539"/>
                    <a:pt x="2322095" y="84221"/>
                  </a:cubicBezTo>
                  <a:cubicBezTo>
                    <a:pt x="2322095" y="136512"/>
                    <a:pt x="2314074" y="188495"/>
                    <a:pt x="2310063" y="240632"/>
                  </a:cubicBezTo>
                  <a:cubicBezTo>
                    <a:pt x="2314074" y="272716"/>
                    <a:pt x="2308963" y="307338"/>
                    <a:pt x="2322095" y="336885"/>
                  </a:cubicBezTo>
                  <a:cubicBezTo>
                    <a:pt x="2327246" y="348474"/>
                    <a:pt x="2346415" y="353626"/>
                    <a:pt x="2358190" y="348916"/>
                  </a:cubicBezTo>
                  <a:cubicBezTo>
                    <a:pt x="2371616" y="343545"/>
                    <a:pt x="2374232" y="324853"/>
                    <a:pt x="2382253" y="312821"/>
                  </a:cubicBezTo>
                  <a:cubicBezTo>
                    <a:pt x="2410889" y="226914"/>
                    <a:pt x="2392246" y="261737"/>
                    <a:pt x="2430379" y="204537"/>
                  </a:cubicBezTo>
                  <a:cubicBezTo>
                    <a:pt x="2432625" y="195553"/>
                    <a:pt x="2447047" y="132641"/>
                    <a:pt x="2454442" y="120316"/>
                  </a:cubicBezTo>
                  <a:cubicBezTo>
                    <a:pt x="2474584" y="86746"/>
                    <a:pt x="2482155" y="100444"/>
                    <a:pt x="2514600" y="84221"/>
                  </a:cubicBezTo>
                  <a:cubicBezTo>
                    <a:pt x="2527534" y="77754"/>
                    <a:pt x="2537105" y="65100"/>
                    <a:pt x="2550695" y="60158"/>
                  </a:cubicBezTo>
                  <a:cubicBezTo>
                    <a:pt x="2616569" y="36204"/>
                    <a:pt x="2645571" y="39447"/>
                    <a:pt x="2707106" y="24063"/>
                  </a:cubicBezTo>
                  <a:cubicBezTo>
                    <a:pt x="2719409" y="20987"/>
                    <a:pt x="2731169" y="16042"/>
                    <a:pt x="2743200" y="12032"/>
                  </a:cubicBezTo>
                  <a:cubicBezTo>
                    <a:pt x="2755232" y="16042"/>
                    <a:pt x="2766613" y="24063"/>
                    <a:pt x="2779295" y="24063"/>
                  </a:cubicBezTo>
                  <a:cubicBezTo>
                    <a:pt x="2791977" y="24063"/>
                    <a:pt x="2802880" y="14117"/>
                    <a:pt x="2815390" y="12032"/>
                  </a:cubicBezTo>
                  <a:cubicBezTo>
                    <a:pt x="2851213" y="6062"/>
                    <a:pt x="2887579" y="4011"/>
                    <a:pt x="2923674" y="0"/>
                  </a:cubicBezTo>
                  <a:cubicBezTo>
                    <a:pt x="3004929" y="27086"/>
                    <a:pt x="2904909" y="0"/>
                    <a:pt x="3031958" y="0"/>
                  </a:cubicBezTo>
                  <a:cubicBezTo>
                    <a:pt x="3120281" y="0"/>
                    <a:pt x="3208421" y="8021"/>
                    <a:pt x="3296653" y="12032"/>
                  </a:cubicBezTo>
                  <a:cubicBezTo>
                    <a:pt x="3304674" y="24064"/>
                    <a:pt x="3318671" y="33812"/>
                    <a:pt x="3320716" y="48127"/>
                  </a:cubicBezTo>
                  <a:cubicBezTo>
                    <a:pt x="3323054" y="64497"/>
                    <a:pt x="3313436" y="80415"/>
                    <a:pt x="3308684" y="96253"/>
                  </a:cubicBezTo>
                  <a:cubicBezTo>
                    <a:pt x="3284983" y="175254"/>
                    <a:pt x="3300790" y="152273"/>
                    <a:pt x="3260558" y="192506"/>
                  </a:cubicBezTo>
                  <a:cubicBezTo>
                    <a:pt x="3256548" y="204537"/>
                    <a:pt x="3247126" y="215995"/>
                    <a:pt x="3248527" y="228600"/>
                  </a:cubicBezTo>
                  <a:cubicBezTo>
                    <a:pt x="3251328" y="253810"/>
                    <a:pt x="3272590" y="300790"/>
                    <a:pt x="3272590" y="300790"/>
                  </a:cubicBezTo>
                  <a:cubicBezTo>
                    <a:pt x="3284621" y="292769"/>
                    <a:pt x="3301020" y="288989"/>
                    <a:pt x="3308684" y="276727"/>
                  </a:cubicBezTo>
                  <a:cubicBezTo>
                    <a:pt x="3322127" y="255217"/>
                    <a:pt x="3318678" y="225642"/>
                    <a:pt x="3332748" y="204537"/>
                  </a:cubicBezTo>
                  <a:lnTo>
                    <a:pt x="3356811" y="168442"/>
                  </a:lnTo>
                  <a:cubicBezTo>
                    <a:pt x="3364832" y="144379"/>
                    <a:pt x="3359769" y="110323"/>
                    <a:pt x="3380874" y="96253"/>
                  </a:cubicBezTo>
                  <a:lnTo>
                    <a:pt x="3453063" y="48127"/>
                  </a:lnTo>
                  <a:cubicBezTo>
                    <a:pt x="3549316" y="80210"/>
                    <a:pt x="3429000" y="48127"/>
                    <a:pt x="3525253" y="48127"/>
                  </a:cubicBezTo>
                  <a:cubicBezTo>
                    <a:pt x="3605564" y="48127"/>
                    <a:pt x="3685691" y="55823"/>
                    <a:pt x="3765884" y="60158"/>
                  </a:cubicBezTo>
                  <a:lnTo>
                    <a:pt x="4150895" y="84221"/>
                  </a:lnTo>
                  <a:cubicBezTo>
                    <a:pt x="4271765" y="114440"/>
                    <a:pt x="4215766" y="97825"/>
                    <a:pt x="4319337" y="132348"/>
                  </a:cubicBezTo>
                  <a:lnTo>
                    <a:pt x="4355432" y="144379"/>
                  </a:lnTo>
                  <a:cubicBezTo>
                    <a:pt x="4357258" y="145596"/>
                    <a:pt x="4415590" y="181075"/>
                    <a:pt x="4415590" y="192506"/>
                  </a:cubicBezTo>
                  <a:cubicBezTo>
                    <a:pt x="4415590" y="247807"/>
                    <a:pt x="4397097" y="259125"/>
                    <a:pt x="4367463" y="288758"/>
                  </a:cubicBezTo>
                  <a:cubicBezTo>
                    <a:pt x="4363453" y="300790"/>
                    <a:pt x="4361591" y="313767"/>
                    <a:pt x="4355432" y="324853"/>
                  </a:cubicBezTo>
                  <a:cubicBezTo>
                    <a:pt x="4341387" y="350134"/>
                    <a:pt x="4316452" y="369606"/>
                    <a:pt x="4307306" y="397042"/>
                  </a:cubicBezTo>
                  <a:lnTo>
                    <a:pt x="4283242" y="469232"/>
                  </a:lnTo>
                  <a:cubicBezTo>
                    <a:pt x="4287253" y="489285"/>
                    <a:pt x="4290314" y="509551"/>
                    <a:pt x="4295274" y="529390"/>
                  </a:cubicBezTo>
                  <a:cubicBezTo>
                    <a:pt x="4298350" y="541694"/>
                    <a:pt x="4295962" y="559813"/>
                    <a:pt x="4307306" y="565485"/>
                  </a:cubicBezTo>
                  <a:cubicBezTo>
                    <a:pt x="4318649" y="571157"/>
                    <a:pt x="4331369" y="557464"/>
                    <a:pt x="4343400" y="553453"/>
                  </a:cubicBezTo>
                  <a:cubicBezTo>
                    <a:pt x="4347411" y="541421"/>
                    <a:pt x="4349273" y="528445"/>
                    <a:pt x="4355432" y="517358"/>
                  </a:cubicBezTo>
                  <a:cubicBezTo>
                    <a:pt x="4369477" y="492077"/>
                    <a:pt x="4394412" y="472605"/>
                    <a:pt x="4403558" y="445169"/>
                  </a:cubicBezTo>
                  <a:cubicBezTo>
                    <a:pt x="4407569" y="433137"/>
                    <a:pt x="4407667" y="418977"/>
                    <a:pt x="4415590" y="409074"/>
                  </a:cubicBezTo>
                  <a:cubicBezTo>
                    <a:pt x="4424623" y="397783"/>
                    <a:pt x="4439653" y="393032"/>
                    <a:pt x="4451684" y="385011"/>
                  </a:cubicBezTo>
                  <a:cubicBezTo>
                    <a:pt x="4455695" y="372979"/>
                    <a:pt x="4454748" y="357884"/>
                    <a:pt x="4463716" y="348916"/>
                  </a:cubicBezTo>
                  <a:cubicBezTo>
                    <a:pt x="4484166" y="328466"/>
                    <a:pt x="4535906" y="300790"/>
                    <a:pt x="4535906" y="300790"/>
                  </a:cubicBezTo>
                  <a:cubicBezTo>
                    <a:pt x="4612681" y="305306"/>
                    <a:pt x="4748441" y="308806"/>
                    <a:pt x="4836695" y="324853"/>
                  </a:cubicBezTo>
                  <a:cubicBezTo>
                    <a:pt x="4849173" y="327122"/>
                    <a:pt x="4860432" y="334033"/>
                    <a:pt x="4872790" y="336885"/>
                  </a:cubicBezTo>
                  <a:cubicBezTo>
                    <a:pt x="4912642" y="346082"/>
                    <a:pt x="4953001" y="352927"/>
                    <a:pt x="4993106" y="360948"/>
                  </a:cubicBezTo>
                  <a:cubicBezTo>
                    <a:pt x="5027460" y="367819"/>
                    <a:pt x="5067401" y="374814"/>
                    <a:pt x="5101390" y="385011"/>
                  </a:cubicBezTo>
                  <a:cubicBezTo>
                    <a:pt x="5125685" y="392300"/>
                    <a:pt x="5149516" y="401053"/>
                    <a:pt x="5173579" y="409074"/>
                  </a:cubicBezTo>
                  <a:cubicBezTo>
                    <a:pt x="5185611" y="413085"/>
                    <a:pt x="5199121" y="414071"/>
                    <a:pt x="5209674" y="421106"/>
                  </a:cubicBezTo>
                  <a:cubicBezTo>
                    <a:pt x="5256321" y="452204"/>
                    <a:pt x="5232051" y="440596"/>
                    <a:pt x="5281863" y="457200"/>
                  </a:cubicBezTo>
                  <a:cubicBezTo>
                    <a:pt x="5289884" y="465221"/>
                    <a:pt x="5295781" y="476190"/>
                    <a:pt x="5305927" y="481263"/>
                  </a:cubicBezTo>
                  <a:cubicBezTo>
                    <a:pt x="5328614" y="492607"/>
                    <a:pt x="5357011" y="491257"/>
                    <a:pt x="5378116" y="505327"/>
                  </a:cubicBezTo>
                  <a:lnTo>
                    <a:pt x="5450306" y="553453"/>
                  </a:lnTo>
                  <a:lnTo>
                    <a:pt x="5486400" y="577516"/>
                  </a:lnTo>
                  <a:cubicBezTo>
                    <a:pt x="5495895" y="606000"/>
                    <a:pt x="5510463" y="644728"/>
                    <a:pt x="5510463" y="673769"/>
                  </a:cubicBezTo>
                  <a:cubicBezTo>
                    <a:pt x="5510463" y="690305"/>
                    <a:pt x="5503183" y="706057"/>
                    <a:pt x="5498432" y="721895"/>
                  </a:cubicBezTo>
                  <a:cubicBezTo>
                    <a:pt x="5491144" y="746190"/>
                    <a:pt x="5488439" y="772980"/>
                    <a:pt x="5474369" y="794085"/>
                  </a:cubicBezTo>
                  <a:cubicBezTo>
                    <a:pt x="5466348" y="806116"/>
                    <a:pt x="5456179" y="816965"/>
                    <a:pt x="5450306" y="830179"/>
                  </a:cubicBezTo>
                  <a:cubicBezTo>
                    <a:pt x="5440004" y="853358"/>
                    <a:pt x="5426242" y="902369"/>
                    <a:pt x="5426242" y="902369"/>
                  </a:cubicBezTo>
                  <a:cubicBezTo>
                    <a:pt x="5428847" y="912788"/>
                    <a:pt x="5432177" y="983623"/>
                    <a:pt x="5474369" y="962527"/>
                  </a:cubicBezTo>
                  <a:cubicBezTo>
                    <a:pt x="5485713" y="956855"/>
                    <a:pt x="5480728" y="937776"/>
                    <a:pt x="5486400" y="926432"/>
                  </a:cubicBezTo>
                  <a:cubicBezTo>
                    <a:pt x="5492867" y="913498"/>
                    <a:pt x="5503996" y="903271"/>
                    <a:pt x="5510463" y="890337"/>
                  </a:cubicBezTo>
                  <a:cubicBezTo>
                    <a:pt x="5516135" y="878993"/>
                    <a:pt x="5516823" y="865586"/>
                    <a:pt x="5522495" y="854242"/>
                  </a:cubicBezTo>
                  <a:cubicBezTo>
                    <a:pt x="5528962" y="841309"/>
                    <a:pt x="5540091" y="831081"/>
                    <a:pt x="5546558" y="818148"/>
                  </a:cubicBezTo>
                  <a:cubicBezTo>
                    <a:pt x="5552230" y="806804"/>
                    <a:pt x="5550667" y="791956"/>
                    <a:pt x="5558590" y="782053"/>
                  </a:cubicBezTo>
                  <a:cubicBezTo>
                    <a:pt x="5567623" y="770762"/>
                    <a:pt x="5582653" y="766011"/>
                    <a:pt x="5594684" y="757990"/>
                  </a:cubicBezTo>
                  <a:cubicBezTo>
                    <a:pt x="5618747" y="762000"/>
                    <a:pt x="5643207" y="764104"/>
                    <a:pt x="5666874" y="770021"/>
                  </a:cubicBezTo>
                  <a:cubicBezTo>
                    <a:pt x="5691481" y="776173"/>
                    <a:pt x="5739063" y="794085"/>
                    <a:pt x="5739063" y="794085"/>
                  </a:cubicBezTo>
                  <a:cubicBezTo>
                    <a:pt x="5747084" y="802106"/>
                    <a:pt x="5754269" y="811062"/>
                    <a:pt x="5763127" y="818148"/>
                  </a:cubicBezTo>
                  <a:cubicBezTo>
                    <a:pt x="5774418" y="827181"/>
                    <a:pt x="5788996" y="831986"/>
                    <a:pt x="5799221" y="842211"/>
                  </a:cubicBezTo>
                  <a:cubicBezTo>
                    <a:pt x="5809446" y="852436"/>
                    <a:pt x="5814251" y="867015"/>
                    <a:pt x="5823284" y="878306"/>
                  </a:cubicBezTo>
                  <a:cubicBezTo>
                    <a:pt x="5830370" y="887164"/>
                    <a:pt x="5840262" y="893511"/>
                    <a:pt x="5847348" y="902369"/>
                  </a:cubicBezTo>
                  <a:cubicBezTo>
                    <a:pt x="5856381" y="913660"/>
                    <a:pt x="5862378" y="927172"/>
                    <a:pt x="5871411" y="938463"/>
                  </a:cubicBezTo>
                  <a:cubicBezTo>
                    <a:pt x="5891006" y="962957"/>
                    <a:pt x="5904764" y="968721"/>
                    <a:pt x="5931569" y="986590"/>
                  </a:cubicBezTo>
                  <a:cubicBezTo>
                    <a:pt x="5935579" y="998622"/>
                    <a:pt x="5935677" y="1012782"/>
                    <a:pt x="5943600" y="1022685"/>
                  </a:cubicBezTo>
                  <a:cubicBezTo>
                    <a:pt x="6005798" y="1100434"/>
                    <a:pt x="5961483" y="992115"/>
                    <a:pt x="5991727" y="1082842"/>
                  </a:cubicBezTo>
                  <a:cubicBezTo>
                    <a:pt x="5997713" y="1118757"/>
                    <a:pt x="6015790" y="1221178"/>
                    <a:pt x="6015790" y="1251285"/>
                  </a:cubicBezTo>
                  <a:cubicBezTo>
                    <a:pt x="6015790" y="1472842"/>
                    <a:pt x="6017173" y="1389439"/>
                    <a:pt x="5991727" y="1503948"/>
                  </a:cubicBezTo>
                  <a:cubicBezTo>
                    <a:pt x="5987486" y="1523035"/>
                    <a:pt x="5970329" y="1626497"/>
                    <a:pt x="5955632" y="1636295"/>
                  </a:cubicBezTo>
                  <a:cubicBezTo>
                    <a:pt x="5931569" y="1652337"/>
                    <a:pt x="5903891" y="1663971"/>
                    <a:pt x="5883442" y="1684421"/>
                  </a:cubicBezTo>
                  <a:cubicBezTo>
                    <a:pt x="5875421" y="1692442"/>
                    <a:pt x="5869106" y="1702649"/>
                    <a:pt x="5859379" y="1708485"/>
                  </a:cubicBezTo>
                  <a:cubicBezTo>
                    <a:pt x="5848504" y="1715010"/>
                    <a:pt x="5835316" y="1716506"/>
                    <a:pt x="5823284" y="1720516"/>
                  </a:cubicBezTo>
                  <a:cubicBezTo>
                    <a:pt x="5811253" y="1728537"/>
                    <a:pt x="5800123" y="1738112"/>
                    <a:pt x="5787190" y="1744579"/>
                  </a:cubicBezTo>
                  <a:cubicBezTo>
                    <a:pt x="5769926" y="1753211"/>
                    <a:pt x="5718393" y="1764786"/>
                    <a:pt x="5702969" y="1768642"/>
                  </a:cubicBezTo>
                  <a:cubicBezTo>
                    <a:pt x="5617943" y="1751638"/>
                    <a:pt x="5662206" y="1763077"/>
                    <a:pt x="5570621" y="1732548"/>
                  </a:cubicBezTo>
                  <a:lnTo>
                    <a:pt x="5534527" y="1720516"/>
                  </a:lnTo>
                  <a:lnTo>
                    <a:pt x="5498432" y="1708485"/>
                  </a:lnTo>
                  <a:cubicBezTo>
                    <a:pt x="5486400" y="1716506"/>
                    <a:pt x="5465173" y="1718369"/>
                    <a:pt x="5462337" y="1732548"/>
                  </a:cubicBezTo>
                  <a:cubicBezTo>
                    <a:pt x="5454778" y="1770339"/>
                    <a:pt x="5506587" y="1771836"/>
                    <a:pt x="5522495" y="1780674"/>
                  </a:cubicBezTo>
                  <a:cubicBezTo>
                    <a:pt x="5583714" y="1814685"/>
                    <a:pt x="5582239" y="1816356"/>
                    <a:pt x="5618748" y="1852863"/>
                  </a:cubicBezTo>
                  <a:cubicBezTo>
                    <a:pt x="5638801" y="1913022"/>
                    <a:pt x="5654843" y="1913021"/>
                    <a:pt x="5630779" y="1961148"/>
                  </a:cubicBezTo>
                  <a:cubicBezTo>
                    <a:pt x="5624312" y="1974081"/>
                    <a:pt x="5615749" y="1985951"/>
                    <a:pt x="5606716" y="1997242"/>
                  </a:cubicBezTo>
                  <a:cubicBezTo>
                    <a:pt x="5599630" y="2006100"/>
                    <a:pt x="5590674" y="2013285"/>
                    <a:pt x="5582653" y="2021306"/>
                  </a:cubicBezTo>
                  <a:cubicBezTo>
                    <a:pt x="5578642" y="2033337"/>
                    <a:pt x="5578544" y="2047497"/>
                    <a:pt x="5570621" y="2057400"/>
                  </a:cubicBezTo>
                  <a:cubicBezTo>
                    <a:pt x="5561588" y="2068691"/>
                    <a:pt x="5545818" y="2072430"/>
                    <a:pt x="5534527" y="2081463"/>
                  </a:cubicBezTo>
                  <a:cubicBezTo>
                    <a:pt x="5525669" y="2088550"/>
                    <a:pt x="5519321" y="2098440"/>
                    <a:pt x="5510463" y="2105527"/>
                  </a:cubicBezTo>
                  <a:cubicBezTo>
                    <a:pt x="5477143" y="2132183"/>
                    <a:pt x="5476398" y="2128914"/>
                    <a:pt x="5438274" y="2141621"/>
                  </a:cubicBezTo>
                  <a:cubicBezTo>
                    <a:pt x="5430253" y="2149642"/>
                    <a:pt x="5423069" y="2158599"/>
                    <a:pt x="5414211" y="2165685"/>
                  </a:cubicBezTo>
                  <a:cubicBezTo>
                    <a:pt x="5380608" y="2192568"/>
                    <a:pt x="5350444" y="2204908"/>
                    <a:pt x="5305927" y="2213811"/>
                  </a:cubicBezTo>
                  <a:cubicBezTo>
                    <a:pt x="5289255" y="2217145"/>
                    <a:pt x="5230487" y="2226311"/>
                    <a:pt x="5209674" y="2237874"/>
                  </a:cubicBezTo>
                  <a:cubicBezTo>
                    <a:pt x="5184393" y="2251919"/>
                    <a:pt x="5161547" y="2269958"/>
                    <a:pt x="5137484" y="2286000"/>
                  </a:cubicBezTo>
                  <a:cubicBezTo>
                    <a:pt x="5105035" y="2307632"/>
                    <a:pt x="5102655" y="2313792"/>
                    <a:pt x="5065295" y="2322095"/>
                  </a:cubicBezTo>
                  <a:cubicBezTo>
                    <a:pt x="5041481" y="2327387"/>
                    <a:pt x="5017169" y="2330116"/>
                    <a:pt x="4993106" y="2334127"/>
                  </a:cubicBezTo>
                  <a:lnTo>
                    <a:pt x="4944979" y="2189748"/>
                  </a:lnTo>
                  <a:cubicBezTo>
                    <a:pt x="4940968" y="2177716"/>
                    <a:pt x="4944980" y="2157664"/>
                    <a:pt x="4932948" y="2153653"/>
                  </a:cubicBezTo>
                  <a:lnTo>
                    <a:pt x="4896853" y="2141621"/>
                  </a:lnTo>
                  <a:cubicBezTo>
                    <a:pt x="4850423" y="2188053"/>
                    <a:pt x="4884821" y="2140305"/>
                    <a:pt x="4884821" y="2225842"/>
                  </a:cubicBezTo>
                  <a:cubicBezTo>
                    <a:pt x="4884821" y="2254201"/>
                    <a:pt x="4879167" y="2282431"/>
                    <a:pt x="4872790" y="2310063"/>
                  </a:cubicBezTo>
                  <a:cubicBezTo>
                    <a:pt x="4867087" y="2334778"/>
                    <a:pt x="4872790" y="2374232"/>
                    <a:pt x="4848727" y="2382253"/>
                  </a:cubicBezTo>
                  <a:lnTo>
                    <a:pt x="4776537" y="2406316"/>
                  </a:lnTo>
                  <a:cubicBezTo>
                    <a:pt x="4764505" y="2418348"/>
                    <a:pt x="4754600" y="2432973"/>
                    <a:pt x="4740442" y="2442411"/>
                  </a:cubicBezTo>
                  <a:cubicBezTo>
                    <a:pt x="4729890" y="2449446"/>
                    <a:pt x="4716883" y="2452514"/>
                    <a:pt x="4704348" y="2454442"/>
                  </a:cubicBezTo>
                  <a:cubicBezTo>
                    <a:pt x="4664511" y="2460571"/>
                    <a:pt x="4624137" y="2462463"/>
                    <a:pt x="4584032" y="2466474"/>
                  </a:cubicBezTo>
                  <a:cubicBezTo>
                    <a:pt x="4572000" y="2470485"/>
                    <a:pt x="4559281" y="2472834"/>
                    <a:pt x="4547937" y="2478506"/>
                  </a:cubicBezTo>
                  <a:cubicBezTo>
                    <a:pt x="4535003" y="2484973"/>
                    <a:pt x="4525432" y="2497627"/>
                    <a:pt x="4511842" y="2502569"/>
                  </a:cubicBezTo>
                  <a:cubicBezTo>
                    <a:pt x="4480762" y="2513871"/>
                    <a:pt x="4447674" y="2518611"/>
                    <a:pt x="4415590" y="2526632"/>
                  </a:cubicBezTo>
                  <a:lnTo>
                    <a:pt x="4367463" y="2538663"/>
                  </a:lnTo>
                  <a:lnTo>
                    <a:pt x="4319337" y="2550695"/>
                  </a:lnTo>
                  <a:cubicBezTo>
                    <a:pt x="4291263" y="2546684"/>
                    <a:pt x="4258712" y="2554394"/>
                    <a:pt x="4235116" y="2538663"/>
                  </a:cubicBezTo>
                  <a:cubicBezTo>
                    <a:pt x="4224564" y="2531628"/>
                    <a:pt x="4247148" y="2515251"/>
                    <a:pt x="4247148" y="2502569"/>
                  </a:cubicBezTo>
                  <a:cubicBezTo>
                    <a:pt x="4247148" y="2478174"/>
                    <a:pt x="4241033" y="2454046"/>
                    <a:pt x="4235116" y="2430379"/>
                  </a:cubicBezTo>
                  <a:cubicBezTo>
                    <a:pt x="4228964" y="2405772"/>
                    <a:pt x="4219074" y="2382253"/>
                    <a:pt x="4211053" y="2358190"/>
                  </a:cubicBezTo>
                  <a:cubicBezTo>
                    <a:pt x="4201268" y="2328834"/>
                    <a:pt x="4198280" y="2309322"/>
                    <a:pt x="4174958" y="2286000"/>
                  </a:cubicBezTo>
                  <a:cubicBezTo>
                    <a:pt x="4164733" y="2275775"/>
                    <a:pt x="4150895" y="2269958"/>
                    <a:pt x="4138863" y="2261937"/>
                  </a:cubicBezTo>
                  <a:cubicBezTo>
                    <a:pt x="4130842" y="2273969"/>
                    <a:pt x="4116845" y="2283717"/>
                    <a:pt x="4114800" y="2298032"/>
                  </a:cubicBezTo>
                  <a:cubicBezTo>
                    <a:pt x="4113290" y="2308604"/>
                    <a:pt x="4134349" y="2368710"/>
                    <a:pt x="4138863" y="2382253"/>
                  </a:cubicBezTo>
                  <a:cubicBezTo>
                    <a:pt x="4134853" y="2410327"/>
                    <a:pt x="4131905" y="2438573"/>
                    <a:pt x="4126832" y="2466474"/>
                  </a:cubicBezTo>
                  <a:cubicBezTo>
                    <a:pt x="4123874" y="2482743"/>
                    <a:pt x="4125130" y="2501688"/>
                    <a:pt x="4114800" y="2514600"/>
                  </a:cubicBezTo>
                  <a:cubicBezTo>
                    <a:pt x="4106878" y="2524503"/>
                    <a:pt x="4090737" y="2522621"/>
                    <a:pt x="4078706" y="2526632"/>
                  </a:cubicBezTo>
                  <a:cubicBezTo>
                    <a:pt x="4036706" y="2568630"/>
                    <a:pt x="4065404" y="2547107"/>
                    <a:pt x="3982453" y="2574758"/>
                  </a:cubicBezTo>
                  <a:lnTo>
                    <a:pt x="3910263" y="2598821"/>
                  </a:lnTo>
                  <a:cubicBezTo>
                    <a:pt x="3898232" y="2602831"/>
                    <a:pt x="3886605" y="2608366"/>
                    <a:pt x="3874169" y="2610853"/>
                  </a:cubicBezTo>
                  <a:cubicBezTo>
                    <a:pt x="3854116" y="2614864"/>
                    <a:pt x="3833850" y="2617925"/>
                    <a:pt x="3814011" y="2622885"/>
                  </a:cubicBezTo>
                  <a:cubicBezTo>
                    <a:pt x="3801707" y="2625961"/>
                    <a:pt x="3790426" y="2632831"/>
                    <a:pt x="3777916" y="2634916"/>
                  </a:cubicBezTo>
                  <a:cubicBezTo>
                    <a:pt x="3742093" y="2640886"/>
                    <a:pt x="3705727" y="2642937"/>
                    <a:pt x="3669632" y="2646948"/>
                  </a:cubicBezTo>
                  <a:cubicBezTo>
                    <a:pt x="3625516" y="2642937"/>
                    <a:pt x="3579623" y="2647944"/>
                    <a:pt x="3537284" y="2634916"/>
                  </a:cubicBezTo>
                  <a:cubicBezTo>
                    <a:pt x="3507203" y="2625660"/>
                    <a:pt x="3502923" y="2533563"/>
                    <a:pt x="3501190" y="2526632"/>
                  </a:cubicBezTo>
                  <a:cubicBezTo>
                    <a:pt x="3480773" y="2444962"/>
                    <a:pt x="3497362" y="2461187"/>
                    <a:pt x="3441032" y="2442411"/>
                  </a:cubicBezTo>
                  <a:cubicBezTo>
                    <a:pt x="3437021" y="2454443"/>
                    <a:pt x="3430676" y="2465935"/>
                    <a:pt x="3429000" y="2478506"/>
                  </a:cubicBezTo>
                  <a:cubicBezTo>
                    <a:pt x="3422617" y="2526376"/>
                    <a:pt x="3430236" y="2576450"/>
                    <a:pt x="3416969" y="2622885"/>
                  </a:cubicBezTo>
                  <a:cubicBezTo>
                    <a:pt x="3412059" y="2640071"/>
                    <a:pt x="3357986" y="2654577"/>
                    <a:pt x="3344779" y="2658979"/>
                  </a:cubicBezTo>
                  <a:cubicBezTo>
                    <a:pt x="3262271" y="2631478"/>
                    <a:pt x="3364677" y="2663953"/>
                    <a:pt x="3248527" y="2634916"/>
                  </a:cubicBezTo>
                  <a:cubicBezTo>
                    <a:pt x="3236223" y="2631840"/>
                    <a:pt x="3224464" y="2626895"/>
                    <a:pt x="3212432" y="2622885"/>
                  </a:cubicBezTo>
                  <a:cubicBezTo>
                    <a:pt x="3131177" y="2649969"/>
                    <a:pt x="3231197" y="2622885"/>
                    <a:pt x="3104148" y="2622885"/>
                  </a:cubicBezTo>
                  <a:cubicBezTo>
                    <a:pt x="3043856" y="2622885"/>
                    <a:pt x="2983832" y="2630906"/>
                    <a:pt x="2923674" y="2634916"/>
                  </a:cubicBezTo>
                  <a:cubicBezTo>
                    <a:pt x="2911642" y="2638927"/>
                    <a:pt x="2900262" y="2646948"/>
                    <a:pt x="2887579" y="2646948"/>
                  </a:cubicBezTo>
                  <a:cubicBezTo>
                    <a:pt x="2857473" y="2646948"/>
                    <a:pt x="2755051" y="2628870"/>
                    <a:pt x="2719137" y="2622885"/>
                  </a:cubicBezTo>
                  <a:cubicBezTo>
                    <a:pt x="2723148" y="2610853"/>
                    <a:pt x="2723246" y="2596693"/>
                    <a:pt x="2731169" y="2586790"/>
                  </a:cubicBezTo>
                  <a:cubicBezTo>
                    <a:pt x="2793365" y="2509044"/>
                    <a:pt x="2749052" y="2617359"/>
                    <a:pt x="2779295" y="2526632"/>
                  </a:cubicBezTo>
                  <a:cubicBezTo>
                    <a:pt x="2776401" y="2512165"/>
                    <a:pt x="2770139" y="2441155"/>
                    <a:pt x="2743200" y="2430379"/>
                  </a:cubicBezTo>
                  <a:cubicBezTo>
                    <a:pt x="2731425" y="2425669"/>
                    <a:pt x="2719137" y="2438400"/>
                    <a:pt x="2707106" y="2442411"/>
                  </a:cubicBezTo>
                  <a:cubicBezTo>
                    <a:pt x="2703095" y="2458453"/>
                    <a:pt x="2699617" y="2474638"/>
                    <a:pt x="2695074" y="2490537"/>
                  </a:cubicBezTo>
                  <a:cubicBezTo>
                    <a:pt x="2687245" y="2517936"/>
                    <a:pt x="2680070" y="2541636"/>
                    <a:pt x="2658979" y="2562727"/>
                  </a:cubicBezTo>
                  <a:cubicBezTo>
                    <a:pt x="2648754" y="2572952"/>
                    <a:pt x="2636098" y="2580917"/>
                    <a:pt x="2622884" y="2586790"/>
                  </a:cubicBezTo>
                  <a:cubicBezTo>
                    <a:pt x="2599705" y="2597092"/>
                    <a:pt x="2550695" y="2610853"/>
                    <a:pt x="2550695" y="2610853"/>
                  </a:cubicBezTo>
                  <a:cubicBezTo>
                    <a:pt x="2526632" y="2602832"/>
                    <a:pt x="2503378" y="2581816"/>
                    <a:pt x="2478506" y="2586790"/>
                  </a:cubicBezTo>
                  <a:cubicBezTo>
                    <a:pt x="2370993" y="2608292"/>
                    <a:pt x="2438727" y="2597123"/>
                    <a:pt x="2273969" y="2610853"/>
                  </a:cubicBezTo>
                  <a:cubicBezTo>
                    <a:pt x="2253916" y="2606842"/>
                    <a:pt x="2233983" y="2602183"/>
                    <a:pt x="2213811" y="2598821"/>
                  </a:cubicBezTo>
                  <a:cubicBezTo>
                    <a:pt x="2185838" y="2594159"/>
                    <a:pt x="2157491" y="2591863"/>
                    <a:pt x="2129590" y="2586790"/>
                  </a:cubicBezTo>
                  <a:cubicBezTo>
                    <a:pt x="2113321" y="2583832"/>
                    <a:pt x="2097505" y="2578769"/>
                    <a:pt x="2081463" y="2574758"/>
                  </a:cubicBezTo>
                  <a:cubicBezTo>
                    <a:pt x="2057400" y="2578769"/>
                    <a:pt x="2033585" y="2588816"/>
                    <a:pt x="2009274" y="2586790"/>
                  </a:cubicBezTo>
                  <a:cubicBezTo>
                    <a:pt x="1983997" y="2584684"/>
                    <a:pt x="1962104" y="2566897"/>
                    <a:pt x="1937084" y="2562727"/>
                  </a:cubicBezTo>
                  <a:cubicBezTo>
                    <a:pt x="1884835" y="2554018"/>
                    <a:pt x="1855191" y="2549875"/>
                    <a:pt x="1804737" y="2538663"/>
                  </a:cubicBezTo>
                  <a:cubicBezTo>
                    <a:pt x="1788595" y="2535076"/>
                    <a:pt x="1772653" y="2530642"/>
                    <a:pt x="1756611" y="2526632"/>
                  </a:cubicBezTo>
                  <a:cubicBezTo>
                    <a:pt x="1780674" y="2510590"/>
                    <a:pt x="1808351" y="2498956"/>
                    <a:pt x="1828800" y="2478506"/>
                  </a:cubicBezTo>
                  <a:cubicBezTo>
                    <a:pt x="1836821" y="2470485"/>
                    <a:pt x="1843136" y="2460278"/>
                    <a:pt x="1852863" y="2454442"/>
                  </a:cubicBezTo>
                  <a:cubicBezTo>
                    <a:pt x="1863738" y="2447917"/>
                    <a:pt x="1876926" y="2446421"/>
                    <a:pt x="1888958" y="2442411"/>
                  </a:cubicBezTo>
                  <a:cubicBezTo>
                    <a:pt x="1944119" y="2359669"/>
                    <a:pt x="1927938" y="2397657"/>
                    <a:pt x="1949116" y="2334127"/>
                  </a:cubicBezTo>
                  <a:cubicBezTo>
                    <a:pt x="1945105" y="2322095"/>
                    <a:pt x="1949388" y="2301108"/>
                    <a:pt x="1937084" y="2298032"/>
                  </a:cubicBezTo>
                  <a:cubicBezTo>
                    <a:pt x="1923056" y="2294525"/>
                    <a:pt x="1910023" y="2310804"/>
                    <a:pt x="1900990" y="2322095"/>
                  </a:cubicBezTo>
                  <a:cubicBezTo>
                    <a:pt x="1862244" y="2370527"/>
                    <a:pt x="1921237" y="2349212"/>
                    <a:pt x="1864895" y="2394285"/>
                  </a:cubicBezTo>
                  <a:cubicBezTo>
                    <a:pt x="1854992" y="2402208"/>
                    <a:pt x="1840832" y="2402306"/>
                    <a:pt x="1828800" y="2406316"/>
                  </a:cubicBezTo>
                  <a:cubicBezTo>
                    <a:pt x="1790667" y="2463516"/>
                    <a:pt x="1818455" y="2437838"/>
                    <a:pt x="1732548" y="2466474"/>
                  </a:cubicBezTo>
                  <a:lnTo>
                    <a:pt x="1696453" y="2478506"/>
                  </a:lnTo>
                  <a:cubicBezTo>
                    <a:pt x="1665412" y="2474071"/>
                    <a:pt x="1609737" y="2471242"/>
                    <a:pt x="1576137" y="2454442"/>
                  </a:cubicBezTo>
                  <a:cubicBezTo>
                    <a:pt x="1505830" y="2419289"/>
                    <a:pt x="1574510" y="2438509"/>
                    <a:pt x="1503948" y="2418348"/>
                  </a:cubicBezTo>
                  <a:cubicBezTo>
                    <a:pt x="1429545" y="2397090"/>
                    <a:pt x="1427556" y="2403747"/>
                    <a:pt x="1323474" y="2394285"/>
                  </a:cubicBezTo>
                  <a:lnTo>
                    <a:pt x="1251284" y="2370221"/>
                  </a:lnTo>
                  <a:cubicBezTo>
                    <a:pt x="1239253" y="2366211"/>
                    <a:pt x="1227626" y="2360677"/>
                    <a:pt x="1215190" y="2358190"/>
                  </a:cubicBezTo>
                  <a:cubicBezTo>
                    <a:pt x="1195137" y="2354179"/>
                    <a:pt x="1174995" y="2350594"/>
                    <a:pt x="1155032" y="2346158"/>
                  </a:cubicBezTo>
                  <a:cubicBezTo>
                    <a:pt x="1138890" y="2342571"/>
                    <a:pt x="1122744" y="2338879"/>
                    <a:pt x="1106906" y="2334127"/>
                  </a:cubicBezTo>
                  <a:cubicBezTo>
                    <a:pt x="1082611" y="2326838"/>
                    <a:pt x="1034716" y="2310063"/>
                    <a:pt x="1034716" y="2310063"/>
                  </a:cubicBezTo>
                  <a:cubicBezTo>
                    <a:pt x="1030705" y="2298032"/>
                    <a:pt x="1013716" y="2282937"/>
                    <a:pt x="1022684" y="2273969"/>
                  </a:cubicBezTo>
                  <a:cubicBezTo>
                    <a:pt x="1058778" y="2237876"/>
                    <a:pt x="1094875" y="2261937"/>
                    <a:pt x="1130969" y="2237874"/>
                  </a:cubicBezTo>
                  <a:cubicBezTo>
                    <a:pt x="1242061" y="2163812"/>
                    <a:pt x="1105408" y="2258323"/>
                    <a:pt x="1191127" y="2189748"/>
                  </a:cubicBezTo>
                  <a:cubicBezTo>
                    <a:pt x="1202418" y="2180715"/>
                    <a:pt x="1215190" y="2173706"/>
                    <a:pt x="1227221" y="2165685"/>
                  </a:cubicBezTo>
                  <a:cubicBezTo>
                    <a:pt x="1223211" y="2153653"/>
                    <a:pt x="1226965" y="2134300"/>
                    <a:pt x="1215190" y="2129590"/>
                  </a:cubicBezTo>
                  <a:cubicBezTo>
                    <a:pt x="1199837" y="2123449"/>
                    <a:pt x="1182902" y="2136869"/>
                    <a:pt x="1167063" y="2141621"/>
                  </a:cubicBezTo>
                  <a:cubicBezTo>
                    <a:pt x="1088969" y="2165049"/>
                    <a:pt x="1111525" y="2154585"/>
                    <a:pt x="1058779" y="2189748"/>
                  </a:cubicBezTo>
                  <a:cubicBezTo>
                    <a:pt x="1034716" y="2185737"/>
                    <a:pt x="1010797" y="2180742"/>
                    <a:pt x="986590" y="2177716"/>
                  </a:cubicBezTo>
                  <a:cubicBezTo>
                    <a:pt x="946596" y="2172717"/>
                    <a:pt x="906303" y="2170394"/>
                    <a:pt x="866274" y="2165685"/>
                  </a:cubicBezTo>
                  <a:cubicBezTo>
                    <a:pt x="838110" y="2162372"/>
                    <a:pt x="810127" y="2157664"/>
                    <a:pt x="782053" y="2153653"/>
                  </a:cubicBezTo>
                  <a:cubicBezTo>
                    <a:pt x="724853" y="2115520"/>
                    <a:pt x="759677" y="2134163"/>
                    <a:pt x="673769" y="2105527"/>
                  </a:cubicBezTo>
                  <a:lnTo>
                    <a:pt x="637674" y="2093495"/>
                  </a:lnTo>
                  <a:cubicBezTo>
                    <a:pt x="625642" y="2089484"/>
                    <a:pt x="614089" y="2083548"/>
                    <a:pt x="601579" y="2081463"/>
                  </a:cubicBezTo>
                  <a:lnTo>
                    <a:pt x="529390" y="2069432"/>
                  </a:lnTo>
                  <a:cubicBezTo>
                    <a:pt x="500034" y="2059646"/>
                    <a:pt x="480523" y="2056660"/>
                    <a:pt x="457200" y="2033337"/>
                  </a:cubicBezTo>
                  <a:cubicBezTo>
                    <a:pt x="446975" y="2023112"/>
                    <a:pt x="443362" y="2007467"/>
                    <a:pt x="433137" y="1997242"/>
                  </a:cubicBezTo>
                  <a:cubicBezTo>
                    <a:pt x="422912" y="1987017"/>
                    <a:pt x="407924" y="1982701"/>
                    <a:pt x="397042" y="1973179"/>
                  </a:cubicBezTo>
                  <a:cubicBezTo>
                    <a:pt x="375700" y="1954505"/>
                    <a:pt x="336884" y="1913021"/>
                    <a:pt x="336884" y="1913021"/>
                  </a:cubicBezTo>
                  <a:cubicBezTo>
                    <a:pt x="308248" y="1827114"/>
                    <a:pt x="291716" y="1854902"/>
                    <a:pt x="348916" y="1816769"/>
                  </a:cubicBezTo>
                  <a:cubicBezTo>
                    <a:pt x="360948" y="1820779"/>
                    <a:pt x="372329" y="1828800"/>
                    <a:pt x="385011" y="1828800"/>
                  </a:cubicBezTo>
                  <a:cubicBezTo>
                    <a:pt x="409919" y="1828800"/>
                    <a:pt x="438949" y="1804874"/>
                    <a:pt x="457200" y="1792706"/>
                  </a:cubicBezTo>
                  <a:cubicBezTo>
                    <a:pt x="485273" y="1708485"/>
                    <a:pt x="505326" y="1728537"/>
                    <a:pt x="445169" y="1708485"/>
                  </a:cubicBezTo>
                  <a:cubicBezTo>
                    <a:pt x="433137" y="1716506"/>
                    <a:pt x="422365" y="1726852"/>
                    <a:pt x="409074" y="1732548"/>
                  </a:cubicBezTo>
                  <a:cubicBezTo>
                    <a:pt x="393875" y="1739062"/>
                    <a:pt x="376847" y="1740036"/>
                    <a:pt x="360948" y="1744579"/>
                  </a:cubicBezTo>
                  <a:cubicBezTo>
                    <a:pt x="348753" y="1748063"/>
                    <a:pt x="336885" y="1752600"/>
                    <a:pt x="324853" y="1756611"/>
                  </a:cubicBezTo>
                  <a:cubicBezTo>
                    <a:pt x="312821" y="1752600"/>
                    <a:pt x="300953" y="1748063"/>
                    <a:pt x="288758" y="1744579"/>
                  </a:cubicBezTo>
                  <a:cubicBezTo>
                    <a:pt x="270762" y="1739437"/>
                    <a:pt x="223773" y="1730134"/>
                    <a:pt x="204537" y="1720516"/>
                  </a:cubicBezTo>
                  <a:cubicBezTo>
                    <a:pt x="111240" y="1673867"/>
                    <a:pt x="223074" y="1714665"/>
                    <a:pt x="132348" y="1684421"/>
                  </a:cubicBezTo>
                  <a:cubicBezTo>
                    <a:pt x="124327" y="1676400"/>
                    <a:pt x="115090" y="1669433"/>
                    <a:pt x="108284" y="1660358"/>
                  </a:cubicBezTo>
                  <a:cubicBezTo>
                    <a:pt x="90932" y="1637222"/>
                    <a:pt x="60158" y="1588169"/>
                    <a:pt x="60158" y="1588169"/>
                  </a:cubicBezTo>
                  <a:lnTo>
                    <a:pt x="36095" y="1515979"/>
                  </a:lnTo>
                  <a:cubicBezTo>
                    <a:pt x="32084" y="1503948"/>
                    <a:pt x="27139" y="1492189"/>
                    <a:pt x="24063" y="1479885"/>
                  </a:cubicBezTo>
                  <a:cubicBezTo>
                    <a:pt x="7072" y="1411919"/>
                    <a:pt x="15275" y="1447973"/>
                    <a:pt x="0" y="1371600"/>
                  </a:cubicBezTo>
                  <a:cubicBezTo>
                    <a:pt x="4011" y="1331495"/>
                    <a:pt x="4604" y="1290900"/>
                    <a:pt x="12032" y="1251285"/>
                  </a:cubicBezTo>
                  <a:cubicBezTo>
                    <a:pt x="16707" y="1226355"/>
                    <a:pt x="28074" y="1203158"/>
                    <a:pt x="36095" y="1179095"/>
                  </a:cubicBezTo>
                  <a:lnTo>
                    <a:pt x="60158" y="1106906"/>
                  </a:lnTo>
                  <a:cubicBezTo>
                    <a:pt x="64169" y="1094874"/>
                    <a:pt x="65155" y="1081364"/>
                    <a:pt x="72190" y="1070811"/>
                  </a:cubicBezTo>
                  <a:lnTo>
                    <a:pt x="96253" y="1034716"/>
                  </a:lnTo>
                  <a:cubicBezTo>
                    <a:pt x="133069" y="1043920"/>
                    <a:pt x="152778" y="1043115"/>
                    <a:pt x="180474" y="1070811"/>
                  </a:cubicBezTo>
                  <a:cubicBezTo>
                    <a:pt x="260685" y="1151022"/>
                    <a:pt x="144379" y="1066801"/>
                    <a:pt x="240632" y="1130969"/>
                  </a:cubicBezTo>
                  <a:cubicBezTo>
                    <a:pt x="252664" y="1122948"/>
                    <a:pt x="272154" y="1120624"/>
                    <a:pt x="276727" y="1106906"/>
                  </a:cubicBezTo>
                  <a:cubicBezTo>
                    <a:pt x="290853" y="1064527"/>
                    <a:pt x="252513" y="1050658"/>
                    <a:pt x="228600" y="1034716"/>
                  </a:cubicBezTo>
                  <a:cubicBezTo>
                    <a:pt x="220579" y="1022684"/>
                    <a:pt x="204537" y="1013081"/>
                    <a:pt x="204537" y="998621"/>
                  </a:cubicBezTo>
                  <a:cubicBezTo>
                    <a:pt x="204537" y="973256"/>
                    <a:pt x="210664" y="944368"/>
                    <a:pt x="228600" y="926432"/>
                  </a:cubicBezTo>
                  <a:cubicBezTo>
                    <a:pt x="251268" y="903764"/>
                    <a:pt x="275357" y="884394"/>
                    <a:pt x="288758" y="854242"/>
                  </a:cubicBezTo>
                  <a:cubicBezTo>
                    <a:pt x="335868" y="748245"/>
                    <a:pt x="283035" y="811839"/>
                    <a:pt x="348916" y="745958"/>
                  </a:cubicBezTo>
                  <a:cubicBezTo>
                    <a:pt x="352927" y="733926"/>
                    <a:pt x="353025" y="719766"/>
                    <a:pt x="360948" y="709863"/>
                  </a:cubicBezTo>
                  <a:cubicBezTo>
                    <a:pt x="369981" y="698572"/>
                    <a:pt x="385751" y="694833"/>
                    <a:pt x="397042" y="685800"/>
                  </a:cubicBezTo>
                  <a:cubicBezTo>
                    <a:pt x="405900" y="678714"/>
                    <a:pt x="414020" y="670595"/>
                    <a:pt x="421106" y="661737"/>
                  </a:cubicBezTo>
                  <a:cubicBezTo>
                    <a:pt x="430139" y="650446"/>
                    <a:pt x="434287" y="635164"/>
                    <a:pt x="445169" y="625642"/>
                  </a:cubicBezTo>
                  <a:cubicBezTo>
                    <a:pt x="466934" y="606598"/>
                    <a:pt x="489922" y="586661"/>
                    <a:pt x="517358" y="577516"/>
                  </a:cubicBezTo>
                  <a:cubicBezTo>
                    <a:pt x="541421" y="569495"/>
                    <a:pt x="568443" y="567523"/>
                    <a:pt x="589548" y="553453"/>
                  </a:cubicBezTo>
                  <a:cubicBezTo>
                    <a:pt x="601579" y="545432"/>
                    <a:pt x="612428" y="535263"/>
                    <a:pt x="625642" y="529390"/>
                  </a:cubicBezTo>
                  <a:cubicBezTo>
                    <a:pt x="648821" y="519088"/>
                    <a:pt x="697832" y="505327"/>
                    <a:pt x="697832" y="505327"/>
                  </a:cubicBezTo>
                  <a:cubicBezTo>
                    <a:pt x="732769" y="516972"/>
                    <a:pt x="740336" y="515976"/>
                    <a:pt x="770021" y="541421"/>
                  </a:cubicBezTo>
                  <a:cubicBezTo>
                    <a:pt x="787246" y="556186"/>
                    <a:pt x="818148" y="589548"/>
                    <a:pt x="818148" y="589548"/>
                  </a:cubicBezTo>
                  <a:cubicBezTo>
                    <a:pt x="822158" y="601579"/>
                    <a:pt x="822808" y="615322"/>
                    <a:pt x="830179" y="625642"/>
                  </a:cubicBezTo>
                  <a:cubicBezTo>
                    <a:pt x="865863" y="675600"/>
                    <a:pt x="868751" y="670584"/>
                    <a:pt x="914400" y="685800"/>
                  </a:cubicBezTo>
                  <a:cubicBezTo>
                    <a:pt x="926432" y="681790"/>
                    <a:pt x="945785" y="685544"/>
                    <a:pt x="950495" y="673769"/>
                  </a:cubicBezTo>
                  <a:cubicBezTo>
                    <a:pt x="956636" y="658416"/>
                    <a:pt x="943006" y="641542"/>
                    <a:pt x="938463" y="625642"/>
                  </a:cubicBezTo>
                  <a:cubicBezTo>
                    <a:pt x="926010" y="582055"/>
                    <a:pt x="928734" y="593002"/>
                    <a:pt x="902369" y="553453"/>
                  </a:cubicBezTo>
                  <a:cubicBezTo>
                    <a:pt x="906379" y="541421"/>
                    <a:pt x="905432" y="526326"/>
                    <a:pt x="914400" y="517358"/>
                  </a:cubicBezTo>
                  <a:cubicBezTo>
                    <a:pt x="934850" y="496908"/>
                    <a:pt x="986590" y="469232"/>
                    <a:pt x="986590" y="469232"/>
                  </a:cubicBezTo>
                  <a:cubicBezTo>
                    <a:pt x="994611" y="457200"/>
                    <a:pt x="1004186" y="446071"/>
                    <a:pt x="1010653" y="433137"/>
                  </a:cubicBezTo>
                  <a:cubicBezTo>
                    <a:pt x="1016325" y="421793"/>
                    <a:pt x="1013716" y="406010"/>
                    <a:pt x="1022684" y="397042"/>
                  </a:cubicBezTo>
                  <a:cubicBezTo>
                    <a:pt x="1031652" y="388074"/>
                    <a:pt x="1046747" y="389021"/>
                    <a:pt x="1058779" y="385011"/>
                  </a:cubicBezTo>
                  <a:cubicBezTo>
                    <a:pt x="1106706" y="313119"/>
                    <a:pt x="1054363" y="375629"/>
                    <a:pt x="1118937" y="336885"/>
                  </a:cubicBezTo>
                  <a:cubicBezTo>
                    <a:pt x="1128664" y="331049"/>
                    <a:pt x="1132854" y="317894"/>
                    <a:pt x="1143000" y="312821"/>
                  </a:cubicBezTo>
                  <a:cubicBezTo>
                    <a:pt x="1165687" y="301477"/>
                    <a:pt x="1191127" y="296779"/>
                    <a:pt x="1215190" y="288758"/>
                  </a:cubicBezTo>
                  <a:lnTo>
                    <a:pt x="1323474" y="252663"/>
                  </a:lnTo>
                  <a:cubicBezTo>
                    <a:pt x="1335506" y="248653"/>
                    <a:pt x="1347265" y="243708"/>
                    <a:pt x="1359569" y="240632"/>
                  </a:cubicBezTo>
                  <a:lnTo>
                    <a:pt x="1455821" y="216569"/>
                  </a:lnTo>
                  <a:cubicBezTo>
                    <a:pt x="1471863" y="212558"/>
                    <a:pt x="1488260" y="209766"/>
                    <a:pt x="1503948" y="204537"/>
                  </a:cubicBezTo>
                  <a:lnTo>
                    <a:pt x="1540042" y="192506"/>
                  </a:lnTo>
                  <a:cubicBezTo>
                    <a:pt x="1552074" y="196516"/>
                    <a:pt x="1564794" y="210209"/>
                    <a:pt x="1576137" y="204537"/>
                  </a:cubicBezTo>
                  <a:cubicBezTo>
                    <a:pt x="1587481" y="198865"/>
                    <a:pt x="1556084" y="174458"/>
                    <a:pt x="1552074" y="168442"/>
                  </a:cubicBezTo>
                  <a:close/>
                </a:path>
              </a:pathLst>
            </a:custGeom>
            <a:noFill/>
            <a:ln>
              <a:solidFill>
                <a:srgbClr val="0E22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762979" y="1601869"/>
            <a:ext cx="3258217" cy="3411648"/>
            <a:chOff x="4762979" y="1601869"/>
            <a:chExt cx="3258217" cy="3411648"/>
          </a:xfrm>
        </p:grpSpPr>
        <p:sp>
          <p:nvSpPr>
            <p:cNvPr id="3093" name="TextBox 3092"/>
            <p:cNvSpPr txBox="1"/>
            <p:nvPr/>
          </p:nvSpPr>
          <p:spPr>
            <a:xfrm>
              <a:off x="6069905" y="4644185"/>
              <a:ext cx="1070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O</a:t>
              </a:r>
              <a:r>
                <a:rPr lang="en-US" altLang="zh-CN" baseline="-25000" dirty="0" smtClean="0"/>
                <a:t>2</a:t>
              </a:r>
              <a:endParaRPr lang="zh-CN" altLang="en-US" baseline="-25000" dirty="0"/>
            </a:p>
          </p:txBody>
        </p:sp>
        <p:cxnSp>
          <p:nvCxnSpPr>
            <p:cNvPr id="34" name="曲线连接符 33"/>
            <p:cNvCxnSpPr/>
            <p:nvPr/>
          </p:nvCxnSpPr>
          <p:spPr>
            <a:xfrm>
              <a:off x="5089358" y="3252708"/>
              <a:ext cx="1419696" cy="12700"/>
            </a:xfrm>
            <a:prstGeom prst="curvedConnector3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6866165" y="3352624"/>
              <a:ext cx="1155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H</a:t>
              </a:r>
              <a:r>
                <a:rPr lang="en-US" altLang="zh-CN" baseline="-25000" dirty="0" smtClean="0"/>
                <a:t>2</a:t>
              </a:r>
              <a:r>
                <a:rPr lang="en-US" altLang="zh-CN" dirty="0" smtClean="0"/>
                <a:t>O</a:t>
              </a:r>
              <a:endParaRPr lang="zh-CN" altLang="en-US" dirty="0"/>
            </a:p>
          </p:txBody>
        </p:sp>
        <p:cxnSp>
          <p:nvCxnSpPr>
            <p:cNvPr id="41" name="曲线连接符 40"/>
            <p:cNvCxnSpPr/>
            <p:nvPr/>
          </p:nvCxnSpPr>
          <p:spPr>
            <a:xfrm>
              <a:off x="4762979" y="1601869"/>
              <a:ext cx="1746075" cy="1514310"/>
            </a:xfrm>
            <a:prstGeom prst="curvedConnector3">
              <a:avLst>
                <a:gd name="adj1" fmla="val 82386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曲线连接符 50"/>
            <p:cNvCxnSpPr/>
            <p:nvPr/>
          </p:nvCxnSpPr>
          <p:spPr>
            <a:xfrm rot="5400000" flipH="1" flipV="1">
              <a:off x="6093652" y="3665622"/>
              <a:ext cx="1197804" cy="896328"/>
            </a:xfrm>
            <a:prstGeom prst="curvedConnector3">
              <a:avLst>
                <a:gd name="adj1" fmla="val 137389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曲线连接符 63"/>
            <p:cNvCxnSpPr/>
            <p:nvPr/>
          </p:nvCxnSpPr>
          <p:spPr>
            <a:xfrm rot="5400000" flipH="1" flipV="1">
              <a:off x="6365310" y="2467079"/>
              <a:ext cx="889101" cy="409101"/>
            </a:xfrm>
            <a:prstGeom prst="curvedConnector3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6472972" y="1886187"/>
              <a:ext cx="1155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大量</a:t>
              </a:r>
              <a:r>
                <a:rPr lang="en-US" altLang="zh-CN" dirty="0" smtClean="0"/>
                <a:t>ATP</a:t>
              </a:r>
              <a:endParaRPr lang="zh-CN" altLang="en-US" dirty="0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33926" y="697832"/>
            <a:ext cx="7567863" cy="4315685"/>
            <a:chOff x="733926" y="697832"/>
            <a:chExt cx="7567863" cy="4315685"/>
          </a:xfrm>
        </p:grpSpPr>
        <p:sp>
          <p:nvSpPr>
            <p:cNvPr id="65" name="圆角矩形 64"/>
            <p:cNvSpPr/>
            <p:nvPr/>
          </p:nvSpPr>
          <p:spPr>
            <a:xfrm>
              <a:off x="733926" y="697832"/>
              <a:ext cx="7567863" cy="4315685"/>
            </a:xfrm>
            <a:prstGeom prst="roundRect">
              <a:avLst/>
            </a:prstGeom>
            <a:noFill/>
            <a:ln>
              <a:solidFill>
                <a:srgbClr val="0E22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7736" y="1167058"/>
              <a:ext cx="461665" cy="142481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dirty="0" smtClean="0"/>
                <a:t>细胞质基质</a:t>
              </a:r>
              <a:endParaRPr lang="zh-CN" altLang="en-US" dirty="0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25694" y="4227271"/>
            <a:ext cx="1472197" cy="369332"/>
            <a:chOff x="825694" y="4227271"/>
            <a:chExt cx="1472197" cy="369332"/>
          </a:xfrm>
        </p:grpSpPr>
        <p:sp>
          <p:nvSpPr>
            <p:cNvPr id="68" name="TextBox 67"/>
            <p:cNvSpPr txBox="1"/>
            <p:nvPr/>
          </p:nvSpPr>
          <p:spPr>
            <a:xfrm>
              <a:off x="825694" y="4227271"/>
              <a:ext cx="976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线粒体</a:t>
              </a:r>
              <a:endParaRPr lang="zh-CN" altLang="en-US" dirty="0"/>
            </a:p>
          </p:txBody>
        </p:sp>
        <p:cxnSp>
          <p:nvCxnSpPr>
            <p:cNvPr id="70" name="直接连接符 69"/>
            <p:cNvCxnSpPr/>
            <p:nvPr/>
          </p:nvCxnSpPr>
          <p:spPr>
            <a:xfrm>
              <a:off x="1600201" y="4399905"/>
              <a:ext cx="69769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2117575" y="1764999"/>
            <a:ext cx="3692148" cy="2827414"/>
            <a:chOff x="2117575" y="1764999"/>
            <a:chExt cx="3692148" cy="2827414"/>
          </a:xfrm>
        </p:grpSpPr>
        <p:grpSp>
          <p:nvGrpSpPr>
            <p:cNvPr id="74" name="组合 73"/>
            <p:cNvGrpSpPr/>
            <p:nvPr/>
          </p:nvGrpSpPr>
          <p:grpSpPr>
            <a:xfrm>
              <a:off x="2117575" y="2162037"/>
              <a:ext cx="3692148" cy="2430376"/>
              <a:chOff x="2117575" y="2162037"/>
              <a:chExt cx="3692148" cy="2430376"/>
            </a:xfrm>
          </p:grpSpPr>
          <p:cxnSp>
            <p:nvCxnSpPr>
              <p:cNvPr id="27" name="直接箭头连接符 26"/>
              <p:cNvCxnSpPr/>
              <p:nvPr/>
            </p:nvCxnSpPr>
            <p:spPr>
              <a:xfrm flipH="1">
                <a:off x="3633560" y="2162037"/>
                <a:ext cx="24055" cy="7496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087" name="组合 3086"/>
              <p:cNvGrpSpPr/>
              <p:nvPr/>
            </p:nvGrpSpPr>
            <p:grpSpPr>
              <a:xfrm>
                <a:off x="2117575" y="2911640"/>
                <a:ext cx="3692148" cy="1680773"/>
                <a:chOff x="2117575" y="2911640"/>
                <a:chExt cx="3692148" cy="1680773"/>
              </a:xfrm>
            </p:grpSpPr>
            <p:sp>
              <p:nvSpPr>
                <p:cNvPr id="3077" name="椭圆 3076"/>
                <p:cNvSpPr/>
                <p:nvPr/>
              </p:nvSpPr>
              <p:spPr>
                <a:xfrm>
                  <a:off x="3104158" y="2911640"/>
                  <a:ext cx="1251282" cy="1179097"/>
                </a:xfrm>
                <a:prstGeom prst="ellipse">
                  <a:avLst/>
                </a:prstGeom>
                <a:noFill/>
                <a:ln>
                  <a:solidFill>
                    <a:srgbClr val="0E223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079" name="曲线连接符 3078"/>
                <p:cNvCxnSpPr/>
                <p:nvPr/>
              </p:nvCxnSpPr>
              <p:spPr>
                <a:xfrm flipV="1">
                  <a:off x="2610861" y="3356811"/>
                  <a:ext cx="493297" cy="264692"/>
                </a:xfrm>
                <a:prstGeom prst="curvedConnector3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81" name="曲线连接符 3080"/>
                <p:cNvCxnSpPr/>
                <p:nvPr/>
              </p:nvCxnSpPr>
              <p:spPr>
                <a:xfrm flipV="1">
                  <a:off x="4355420" y="3200406"/>
                  <a:ext cx="407560" cy="336885"/>
                </a:xfrm>
                <a:prstGeom prst="curvedConnector3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/>
                <p:cNvSpPr txBox="1"/>
                <p:nvPr/>
              </p:nvSpPr>
              <p:spPr>
                <a:xfrm>
                  <a:off x="4654692" y="3015742"/>
                  <a:ext cx="115503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[H]</a:t>
                  </a:r>
                  <a:endParaRPr lang="zh-CN" altLang="en-US" dirty="0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2117575" y="3433188"/>
                  <a:ext cx="115503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H</a:t>
                  </a:r>
                  <a:r>
                    <a:rPr lang="en-US" altLang="zh-CN" baseline="-25000" dirty="0" smtClean="0"/>
                    <a:t>2</a:t>
                  </a:r>
                  <a:r>
                    <a:rPr lang="en-US" altLang="zh-CN" dirty="0" smtClean="0"/>
                    <a:t>O</a:t>
                  </a:r>
                  <a:endParaRPr lang="zh-CN" altLang="en-US" dirty="0"/>
                </a:p>
              </p:txBody>
            </p:sp>
            <p:sp>
              <p:nvSpPr>
                <p:cNvPr id="3084" name="TextBox 3083"/>
                <p:cNvSpPr txBox="1"/>
                <p:nvPr/>
              </p:nvSpPr>
              <p:spPr>
                <a:xfrm>
                  <a:off x="3453086" y="3252708"/>
                  <a:ext cx="9143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 smtClean="0"/>
                    <a:t>II</a:t>
                  </a:r>
                  <a:endParaRPr lang="zh-CN" altLang="en-US" dirty="0"/>
                </a:p>
              </p:txBody>
            </p:sp>
            <p:cxnSp>
              <p:nvCxnSpPr>
                <p:cNvPr id="3086" name="曲线连接符 3085"/>
                <p:cNvCxnSpPr/>
                <p:nvPr/>
              </p:nvCxnSpPr>
              <p:spPr>
                <a:xfrm rot="16200000" flipH="1">
                  <a:off x="4204536" y="3845116"/>
                  <a:ext cx="504785" cy="299272"/>
                </a:xfrm>
                <a:prstGeom prst="curvedConnector3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/>
                <p:cNvSpPr txBox="1"/>
                <p:nvPr/>
              </p:nvSpPr>
              <p:spPr>
                <a:xfrm>
                  <a:off x="4185464" y="4223081"/>
                  <a:ext cx="115503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dirty="0" smtClean="0"/>
                    <a:t>少量</a:t>
                  </a:r>
                  <a:r>
                    <a:rPr lang="en-US" altLang="zh-CN" dirty="0" smtClean="0"/>
                    <a:t>ATP</a:t>
                  </a:r>
                  <a:endParaRPr lang="zh-CN" altLang="en-US" dirty="0"/>
                </a:p>
              </p:txBody>
            </p:sp>
          </p:grpSp>
        </p:grpSp>
        <p:grpSp>
          <p:nvGrpSpPr>
            <p:cNvPr id="11" name="组合 10"/>
            <p:cNvGrpSpPr/>
            <p:nvPr/>
          </p:nvGrpSpPr>
          <p:grpSpPr>
            <a:xfrm>
              <a:off x="4205031" y="1764999"/>
              <a:ext cx="1436244" cy="1351182"/>
              <a:chOff x="4205031" y="1764999"/>
              <a:chExt cx="1436244" cy="1351182"/>
            </a:xfrm>
          </p:grpSpPr>
          <p:cxnSp>
            <p:nvCxnSpPr>
              <p:cNvPr id="6" name="曲线连接符 5"/>
              <p:cNvCxnSpPr/>
              <p:nvPr/>
            </p:nvCxnSpPr>
            <p:spPr>
              <a:xfrm rot="5400000" flipH="1" flipV="1">
                <a:off x="4036536" y="2239349"/>
                <a:ext cx="1045327" cy="708337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4744920" y="1764999"/>
                <a:ext cx="8963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CO</a:t>
                </a:r>
                <a:r>
                  <a:rPr lang="en-US" altLang="zh-CN" baseline="-25000" dirty="0" smtClean="0"/>
                  <a:t>2</a:t>
                </a:r>
                <a:endParaRPr lang="zh-CN" altLang="en-US" baseline="-25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22352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6"/>
          <p:cNvSpPr>
            <a:spLocks noChangeArrowheads="1"/>
          </p:cNvSpPr>
          <p:nvPr/>
        </p:nvSpPr>
        <p:spPr bwMode="auto">
          <a:xfrm>
            <a:off x="2016167" y="905801"/>
            <a:ext cx="8403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细胞代谢：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细胞中有序的化学反应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2598821" y="2058148"/>
            <a:ext cx="3498617" cy="949747"/>
          </a:xfrm>
          <a:prstGeom prst="wedgeRoundRectCallout">
            <a:avLst>
              <a:gd name="adj1" fmla="val 17730"/>
              <a:gd name="adj2" fmla="val -13654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谁，在哪儿，变成什么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2606837" y="2066164"/>
            <a:ext cx="3498617" cy="949747"/>
          </a:xfrm>
          <a:prstGeom prst="wedgeRoundRectCallout">
            <a:avLst>
              <a:gd name="adj1" fmla="val 17730"/>
              <a:gd name="adj2" fmla="val -13654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反应物，场所，产物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90796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ldLvl="0" autoUpdateAnimBg="0"/>
      <p:bldP spid="3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988" y="446017"/>
            <a:ext cx="9067800" cy="1454244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例题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zh-CN" altLang="zh-CN" sz="2000" dirty="0"/>
              <a:t>有学者欲研究影响玉米根尖细胞线粒体耗氧速率的因素，按图示顺序依次向测定仪中加入线粒体及相应物质，测定氧气浓度的变化，结果如图所</a:t>
            </a:r>
            <a:r>
              <a:rPr lang="zh-CN" altLang="zh-CN" sz="2000" dirty="0" smtClean="0"/>
              <a:t>示</a:t>
            </a:r>
            <a:r>
              <a:rPr lang="zh-CN" altLang="en-US" sz="2000" dirty="0" smtClean="0"/>
              <a:t>（</a:t>
            </a:r>
            <a:r>
              <a:rPr lang="zh-CN" altLang="zh-CN" sz="2000" dirty="0" smtClean="0"/>
              <a:t>注</a:t>
            </a:r>
            <a:r>
              <a:rPr lang="zh-CN" altLang="en-US" sz="2000" dirty="0"/>
              <a:t>：</a:t>
            </a:r>
            <a:r>
              <a:rPr lang="zh-CN" altLang="zh-CN" sz="2000" dirty="0" smtClean="0"/>
              <a:t>呼吸</a:t>
            </a:r>
            <a:r>
              <a:rPr lang="zh-CN" altLang="zh-CN" sz="2000" dirty="0"/>
              <a:t>底物是指在呼吸过程中被氧化的</a:t>
            </a:r>
            <a:r>
              <a:rPr lang="zh-CN" altLang="zh-CN" sz="2000" dirty="0" smtClean="0"/>
              <a:t>物质</a:t>
            </a:r>
            <a:r>
              <a:rPr lang="zh-CN" altLang="en-US" sz="2000" dirty="0"/>
              <a:t>）</a:t>
            </a:r>
            <a:r>
              <a:rPr lang="zh-CN" altLang="zh-CN" sz="2000" dirty="0" smtClean="0"/>
              <a:t>。</a:t>
            </a:r>
            <a:r>
              <a:rPr lang="zh-CN" altLang="zh-CN" sz="2000" dirty="0"/>
              <a:t>下列分析正确的</a:t>
            </a:r>
            <a:r>
              <a:rPr lang="zh-CN" altLang="zh-CN" sz="2000" dirty="0" smtClean="0"/>
              <a:t>是</a:t>
            </a:r>
            <a:r>
              <a:rPr lang="zh-CN" altLang="en-US" sz="2000" dirty="0" smtClean="0">
                <a:sym typeface="Wingdings" pitchFamily="2" charset="2"/>
              </a:rPr>
              <a:t>（     </a:t>
            </a:r>
            <a:r>
              <a:rPr lang="zh-CN" altLang="en-US" sz="2000" dirty="0" smtClean="0"/>
              <a:t>）</a:t>
            </a:r>
            <a:endParaRPr lang="zh-CN" altLang="zh-CN" sz="2000" dirty="0"/>
          </a:p>
        </p:txBody>
      </p:sp>
      <p:pic>
        <p:nvPicPr>
          <p:cNvPr id="81922" name="图片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44602"/>
            <a:ext cx="3876988" cy="226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6987" y="1988454"/>
            <a:ext cx="534828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dirty="0" smtClean="0"/>
              <a:t>A.</a:t>
            </a:r>
            <a:r>
              <a:rPr lang="zh-CN" altLang="zh-CN" sz="2000" dirty="0" smtClean="0"/>
              <a:t>实验</a:t>
            </a:r>
            <a:r>
              <a:rPr lang="zh-CN" altLang="zh-CN" sz="2000" dirty="0"/>
              <a:t>中加入的呼吸底物是葡萄糖</a:t>
            </a:r>
            <a:r>
              <a:rPr lang="en-US" altLang="zh-CN" sz="2000" dirty="0"/>
              <a:t>              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B.</a:t>
            </a:r>
            <a:r>
              <a:rPr lang="zh-CN" altLang="zh-CN" sz="2000" dirty="0" smtClean="0"/>
              <a:t>过程</a:t>
            </a:r>
            <a:r>
              <a:rPr lang="en-US" altLang="zh-CN" sz="2000" dirty="0"/>
              <a:t>①</a:t>
            </a:r>
            <a:r>
              <a:rPr lang="zh-CN" altLang="zh-CN" sz="2000" dirty="0"/>
              <a:t>没有进行有氧呼吸第三阶段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C.</a:t>
            </a:r>
            <a:r>
              <a:rPr lang="zh-CN" altLang="zh-CN" sz="2000" dirty="0" smtClean="0"/>
              <a:t>过程</a:t>
            </a:r>
            <a:r>
              <a:rPr lang="en-US" altLang="zh-CN" sz="2000" dirty="0"/>
              <a:t>②</a:t>
            </a:r>
            <a:r>
              <a:rPr lang="zh-CN" altLang="zh-CN" sz="2000" dirty="0"/>
              <a:t>比</a:t>
            </a:r>
            <a:r>
              <a:rPr lang="en-US" altLang="zh-CN" sz="2000" dirty="0"/>
              <a:t>⑤</a:t>
            </a:r>
            <a:r>
              <a:rPr lang="zh-CN" altLang="zh-CN" sz="2000" dirty="0"/>
              <a:t>耗氧速率低的原因可能是</a:t>
            </a:r>
            <a:r>
              <a:rPr lang="en-US" altLang="zh-CN" sz="2000" dirty="0"/>
              <a:t>[H]</a:t>
            </a:r>
            <a:r>
              <a:rPr lang="zh-CN" altLang="zh-CN" sz="2000" dirty="0"/>
              <a:t>不足</a:t>
            </a:r>
            <a:r>
              <a:rPr lang="en-US" altLang="zh-CN" sz="2000" dirty="0"/>
              <a:t>   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D.</a:t>
            </a:r>
            <a:r>
              <a:rPr lang="zh-CN" altLang="zh-CN" sz="2000" dirty="0" smtClean="0"/>
              <a:t>过程</a:t>
            </a:r>
            <a:r>
              <a:rPr lang="en-US" altLang="zh-CN" sz="2000" dirty="0"/>
              <a:t>④</a:t>
            </a:r>
            <a:r>
              <a:rPr lang="zh-CN" altLang="zh-CN" sz="2000" dirty="0"/>
              <a:t>比</a:t>
            </a:r>
            <a:r>
              <a:rPr lang="en-US" altLang="zh-CN" sz="2000" dirty="0"/>
              <a:t>③</a:t>
            </a:r>
            <a:r>
              <a:rPr lang="zh-CN" altLang="zh-CN" sz="2000" dirty="0"/>
              <a:t>耗氧速率低的主要原因是呼吸底物不足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96148" y="1450385"/>
            <a:ext cx="587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C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195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69314" y="324290"/>
            <a:ext cx="8481974" cy="369332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任务三：探究酵母菌的呼吸方式</a:t>
            </a:r>
          </a:p>
        </p:txBody>
      </p:sp>
      <p:sp>
        <p:nvSpPr>
          <p:cNvPr id="3" name="矩形 2"/>
          <p:cNvSpPr/>
          <p:nvPr/>
        </p:nvSpPr>
        <p:spPr>
          <a:xfrm>
            <a:off x="160934" y="1152228"/>
            <a:ext cx="8763609" cy="214674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．实验</a:t>
            </a:r>
            <a:r>
              <a:rPr lang="zh-CN" altLang="zh-CN" b="1" dirty="0" smtClean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原理</a:t>
            </a:r>
            <a:endParaRPr lang="zh-CN" altLang="zh-CN" b="1" dirty="0">
              <a:solidFill>
                <a:srgbClr val="0033CC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）酵母菌是一种单细胞真菌，在有氧和无氧的条件下都能生存，属于</a:t>
            </a:r>
            <a:r>
              <a:rPr lang="zh-CN" altLang="en-US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兼性厌氧</a:t>
            </a:r>
            <a:r>
              <a:rPr lang="zh-CN" altLang="zh-CN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菌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，因此常用来研究细胞呼吸的不同方式。</a:t>
            </a: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CO</a:t>
            </a:r>
            <a:r>
              <a:rPr lang="en-US" altLang="zh-CN" baseline="-25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的检测方法：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澄清石灰水变浑浊；或溴麝香草酚蓝的水溶液，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蓝→绿→黄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乙醇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检测方法：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酸化的重铬酸钾，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橙色→灰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绿色。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331" y="221886"/>
            <a:ext cx="8481974" cy="369332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任务三：探究酵母菌的呼吸方式</a:t>
            </a:r>
          </a:p>
        </p:txBody>
      </p:sp>
      <p:pic>
        <p:nvPicPr>
          <p:cNvPr id="4" name="图片 3" descr="u=179099031,2930347506&amp;fm=26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28" y="3257549"/>
            <a:ext cx="4695552" cy="1878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973" y="659040"/>
            <a:ext cx="2721254" cy="48474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楷体" pitchFamily="49" charset="-122"/>
                <a:ea typeface="楷体" pitchFamily="49" charset="-122"/>
              </a:defRPr>
            </a:lvl1pPr>
            <a:lvl2pPr>
              <a:defRPr>
                <a:ea typeface="宋体" charset="-122"/>
              </a:defRPr>
            </a:lvl2pPr>
            <a:lvl3pPr>
              <a:defRPr>
                <a:ea typeface="宋体" charset="-122"/>
              </a:defRPr>
            </a:lvl3pPr>
            <a:lvl4pPr>
              <a:defRPr>
                <a:ea typeface="宋体" charset="-122"/>
              </a:defRPr>
            </a:lvl4pPr>
            <a:lvl5pPr>
              <a:defRPr>
                <a:ea typeface="宋体" charset="-122"/>
              </a:defRPr>
            </a:lvl5pPr>
            <a:lvl6pPr>
              <a:defRPr>
                <a:ea typeface="宋体" charset="-122"/>
              </a:defRPr>
            </a:lvl6pPr>
            <a:lvl7pPr>
              <a:defRPr>
                <a:ea typeface="宋体" charset="-122"/>
              </a:defRPr>
            </a:lvl7pPr>
            <a:lvl8pPr>
              <a:defRPr>
                <a:ea typeface="宋体" charset="-122"/>
              </a:defRPr>
            </a:lvl8pPr>
            <a:lvl9pPr>
              <a:defRPr>
                <a:ea typeface="宋体" charset="-122"/>
              </a:defRPr>
            </a:lvl9pPr>
          </a:lstStyle>
          <a:p>
            <a:r>
              <a:rPr lang="en-US" altLang="zh-CN" sz="1800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1800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实验</a:t>
            </a:r>
            <a:r>
              <a:rPr lang="zh-CN" altLang="en-US" sz="1800" b="1" dirty="0" smtClean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思路</a:t>
            </a:r>
            <a:endParaRPr lang="zh-CN" altLang="en-US" sz="1800" b="1" dirty="0">
              <a:solidFill>
                <a:srgbClr val="0033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799" y="1132104"/>
            <a:ext cx="6978701" cy="48474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楷体" pitchFamily="49" charset="-122"/>
                <a:ea typeface="楷体" pitchFamily="49" charset="-122"/>
              </a:defRPr>
            </a:lvl1pPr>
            <a:lvl2pPr>
              <a:defRPr>
                <a:ea typeface="宋体" charset="-122"/>
              </a:defRPr>
            </a:lvl2pPr>
            <a:lvl3pPr>
              <a:defRPr>
                <a:ea typeface="宋体" charset="-122"/>
              </a:defRPr>
            </a:lvl3pPr>
            <a:lvl4pPr>
              <a:defRPr>
                <a:ea typeface="宋体" charset="-122"/>
              </a:defRPr>
            </a:lvl4pPr>
            <a:lvl5pPr>
              <a:defRPr>
                <a:ea typeface="宋体" charset="-122"/>
              </a:defRPr>
            </a:lvl5pPr>
            <a:lvl6pPr>
              <a:defRPr>
                <a:ea typeface="宋体" charset="-122"/>
              </a:defRPr>
            </a:lvl6pPr>
            <a:lvl7pPr>
              <a:defRPr>
                <a:ea typeface="宋体" charset="-122"/>
              </a:defRPr>
            </a:lvl7pPr>
            <a:lvl8pPr>
              <a:defRPr>
                <a:ea typeface="宋体" charset="-122"/>
              </a:defRPr>
            </a:lvl8pPr>
            <a:lvl9pPr>
              <a:defRPr>
                <a:ea typeface="宋体" charset="-122"/>
              </a:defRPr>
            </a:lvl9pPr>
          </a:lstStyle>
          <a:p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装置甲用于研究酵母菌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1800" u="sng" dirty="0" smtClean="0">
                <a:latin typeface="微软雅黑" pitchFamily="34" charset="-122"/>
                <a:ea typeface="微软雅黑" pitchFamily="34" charset="-122"/>
              </a:rPr>
              <a:t>                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3231" y="1106560"/>
            <a:ext cx="6799170" cy="48474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楷体" pitchFamily="49" charset="-122"/>
                <a:ea typeface="楷体" pitchFamily="49" charset="-122"/>
              </a:defRPr>
            </a:lvl1pPr>
            <a:lvl2pPr>
              <a:defRPr>
                <a:ea typeface="宋体" charset="-122"/>
              </a:defRPr>
            </a:lvl2pPr>
            <a:lvl3pPr>
              <a:defRPr>
                <a:ea typeface="宋体" charset="-122"/>
              </a:defRPr>
            </a:lvl3pPr>
            <a:lvl4pPr>
              <a:defRPr>
                <a:ea typeface="宋体" charset="-122"/>
              </a:defRPr>
            </a:lvl4pPr>
            <a:lvl5pPr>
              <a:defRPr>
                <a:ea typeface="宋体" charset="-122"/>
              </a:defRPr>
            </a:lvl5pPr>
            <a:lvl6pPr>
              <a:defRPr>
                <a:ea typeface="宋体" charset="-122"/>
              </a:defRPr>
            </a:lvl6pPr>
            <a:lvl7pPr>
              <a:defRPr>
                <a:ea typeface="宋体" charset="-122"/>
              </a:defRPr>
            </a:lvl7pPr>
            <a:lvl8pPr>
              <a:defRPr>
                <a:ea typeface="宋体" charset="-122"/>
              </a:defRPr>
            </a:lvl8pPr>
            <a:lvl9pPr>
              <a:defRPr>
                <a:ea typeface="宋体" charset="-122"/>
              </a:defRPr>
            </a:lvl9pPr>
          </a:lstStyle>
          <a:p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装置乙用于研究酵母菌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1800" u="sng" dirty="0" smtClean="0">
                <a:latin typeface="微软雅黑" pitchFamily="34" charset="-122"/>
                <a:ea typeface="微软雅黑" pitchFamily="34" charset="-122"/>
              </a:rPr>
              <a:t>                 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0797" y="1104006"/>
            <a:ext cx="1523329" cy="48474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楷体" pitchFamily="49" charset="-122"/>
                <a:ea typeface="楷体" pitchFamily="49" charset="-122"/>
              </a:defRPr>
            </a:lvl1pPr>
            <a:lvl2pPr>
              <a:defRPr>
                <a:ea typeface="宋体" charset="-122"/>
              </a:defRPr>
            </a:lvl2pPr>
            <a:lvl3pPr>
              <a:defRPr>
                <a:ea typeface="宋体" charset="-122"/>
              </a:defRPr>
            </a:lvl3pPr>
            <a:lvl4pPr>
              <a:defRPr>
                <a:ea typeface="宋体" charset="-122"/>
              </a:defRPr>
            </a:lvl4pPr>
            <a:lvl5pPr>
              <a:defRPr>
                <a:ea typeface="宋体" charset="-122"/>
              </a:defRPr>
            </a:lvl5pPr>
            <a:lvl6pPr>
              <a:defRPr>
                <a:ea typeface="宋体" charset="-122"/>
              </a:defRPr>
            </a:lvl6pPr>
            <a:lvl7pPr>
              <a:defRPr>
                <a:ea typeface="宋体" charset="-122"/>
              </a:defRPr>
            </a:lvl7pPr>
            <a:lvl8pPr>
              <a:defRPr>
                <a:ea typeface="宋体" charset="-122"/>
              </a:defRPr>
            </a:lvl8pPr>
            <a:lvl9pPr>
              <a:defRPr>
                <a:ea typeface="宋体" charset="-122"/>
              </a:defRPr>
            </a:lvl9pPr>
          </a:lstStyle>
          <a:p>
            <a:r>
              <a:rPr lang="zh-CN" altLang="en-US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有氧呼吸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75277" y="1076125"/>
            <a:ext cx="1540110" cy="48474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楷体" pitchFamily="49" charset="-122"/>
                <a:ea typeface="楷体" pitchFamily="49" charset="-122"/>
              </a:defRPr>
            </a:lvl1pPr>
            <a:lvl2pPr>
              <a:defRPr>
                <a:ea typeface="宋体" charset="-122"/>
              </a:defRPr>
            </a:lvl2pPr>
            <a:lvl3pPr>
              <a:defRPr>
                <a:ea typeface="宋体" charset="-122"/>
              </a:defRPr>
            </a:lvl3pPr>
            <a:lvl4pPr>
              <a:defRPr>
                <a:ea typeface="宋体" charset="-122"/>
              </a:defRPr>
            </a:lvl4pPr>
            <a:lvl5pPr>
              <a:defRPr>
                <a:ea typeface="宋体" charset="-122"/>
              </a:defRPr>
            </a:lvl5pPr>
            <a:lvl6pPr>
              <a:defRPr>
                <a:ea typeface="宋体" charset="-122"/>
              </a:defRPr>
            </a:lvl6pPr>
            <a:lvl7pPr>
              <a:defRPr>
                <a:ea typeface="宋体" charset="-122"/>
              </a:defRPr>
            </a:lvl7pPr>
            <a:lvl8pPr>
              <a:defRPr>
                <a:ea typeface="宋体" charset="-122"/>
              </a:defRPr>
            </a:lvl8pPr>
            <a:lvl9pPr>
              <a:defRPr>
                <a:ea typeface="宋体" charset="-122"/>
              </a:defRPr>
            </a:lvl9pPr>
          </a:lstStyle>
          <a:p>
            <a:r>
              <a:rPr lang="zh-CN" altLang="en-US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无氧呼吸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999" y="1681087"/>
            <a:ext cx="2074030" cy="43582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楷体" pitchFamily="49" charset="-122"/>
                <a:ea typeface="楷体" pitchFamily="49" charset="-122"/>
              </a:defRPr>
            </a:lvl1pPr>
            <a:lvl2pPr>
              <a:defRPr>
                <a:ea typeface="宋体" charset="-122"/>
              </a:defRPr>
            </a:lvl2pPr>
            <a:lvl3pPr>
              <a:defRPr>
                <a:ea typeface="宋体" charset="-122"/>
              </a:defRPr>
            </a:lvl3pPr>
            <a:lvl4pPr>
              <a:defRPr>
                <a:ea typeface="宋体" charset="-122"/>
              </a:defRPr>
            </a:lvl4pPr>
            <a:lvl5pPr>
              <a:defRPr>
                <a:ea typeface="宋体" charset="-122"/>
              </a:defRPr>
            </a:lvl5pPr>
            <a:lvl6pPr>
              <a:defRPr>
                <a:ea typeface="宋体" charset="-122"/>
              </a:defRPr>
            </a:lvl6pPr>
            <a:lvl7pPr>
              <a:defRPr>
                <a:ea typeface="宋体" charset="-122"/>
              </a:defRPr>
            </a:lvl7pPr>
            <a:lvl8pPr>
              <a:defRPr>
                <a:ea typeface="宋体" charset="-122"/>
              </a:defRPr>
            </a:lvl8pPr>
            <a:lvl9pPr>
              <a:defRPr>
                <a:ea typeface="宋体" charset="-122"/>
              </a:defRPr>
            </a:lvl9pPr>
          </a:lstStyle>
          <a:p>
            <a:r>
              <a:rPr lang="en-US" altLang="zh-CN" sz="1800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1800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实验</a:t>
            </a:r>
            <a:r>
              <a:rPr lang="zh-CN" altLang="en-US" sz="1800" b="1" dirty="0" smtClean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结果</a:t>
            </a:r>
            <a:endParaRPr lang="zh-CN" altLang="en-US" sz="1800" b="1" dirty="0">
              <a:solidFill>
                <a:srgbClr val="0033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76" y="2213399"/>
            <a:ext cx="7251804" cy="48474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楷体" pitchFamily="49" charset="-122"/>
                <a:ea typeface="楷体" pitchFamily="49" charset="-122"/>
              </a:defRPr>
            </a:lvl1pPr>
            <a:lvl2pPr>
              <a:defRPr>
                <a:ea typeface="宋体" charset="-122"/>
              </a:defRPr>
            </a:lvl2pPr>
            <a:lvl3pPr>
              <a:defRPr>
                <a:ea typeface="宋体" charset="-122"/>
              </a:defRPr>
            </a:lvl3pPr>
            <a:lvl4pPr>
              <a:defRPr>
                <a:ea typeface="宋体" charset="-122"/>
              </a:defRPr>
            </a:lvl4pPr>
            <a:lvl5pPr>
              <a:defRPr>
                <a:ea typeface="宋体" charset="-122"/>
              </a:defRPr>
            </a:lvl5pPr>
            <a:lvl6pPr>
              <a:defRPr>
                <a:ea typeface="宋体" charset="-122"/>
              </a:defRPr>
            </a:lvl6pPr>
            <a:lvl7pPr>
              <a:defRPr>
                <a:ea typeface="宋体" charset="-122"/>
              </a:defRPr>
            </a:lvl7pPr>
            <a:lvl8pPr>
              <a:defRPr>
                <a:ea typeface="宋体" charset="-122"/>
              </a:defRPr>
            </a:lvl8pPr>
            <a:lvl9pPr>
              <a:defRPr>
                <a:ea typeface="宋体" charset="-122"/>
              </a:defRPr>
            </a:lvl9pPr>
          </a:lstStyle>
          <a:p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装置甲中澄清石灰水的浑浊程度</a:t>
            </a:r>
            <a:r>
              <a:rPr lang="zh-CN" altLang="en-US" sz="1800" u="sng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800" u="sng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装置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乙，说明：      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661" y="2748681"/>
            <a:ext cx="8755443" cy="48474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楷体" pitchFamily="49" charset="-122"/>
                <a:ea typeface="楷体" pitchFamily="49" charset="-122"/>
              </a:defRPr>
            </a:lvl1pPr>
            <a:lvl2pPr>
              <a:defRPr>
                <a:ea typeface="宋体" charset="-122"/>
              </a:defRPr>
            </a:lvl2pPr>
            <a:lvl3pPr>
              <a:defRPr>
                <a:ea typeface="宋体" charset="-122"/>
              </a:defRPr>
            </a:lvl3pPr>
            <a:lvl4pPr>
              <a:defRPr>
                <a:ea typeface="宋体" charset="-122"/>
              </a:defRPr>
            </a:lvl4pPr>
            <a:lvl5pPr>
              <a:defRPr>
                <a:ea typeface="宋体" charset="-122"/>
              </a:defRPr>
            </a:lvl5pPr>
            <a:lvl6pPr>
              <a:defRPr>
                <a:ea typeface="宋体" charset="-122"/>
              </a:defRPr>
            </a:lvl6pPr>
            <a:lvl7pPr>
              <a:defRPr>
                <a:ea typeface="宋体" charset="-122"/>
              </a:defRPr>
            </a:lvl7pPr>
            <a:lvl8pPr>
              <a:defRPr>
                <a:ea typeface="宋体" charset="-122"/>
              </a:defRPr>
            </a:lvl8pPr>
            <a:lvl9pPr>
              <a:defRPr>
                <a:ea typeface="宋体" charset="-122"/>
              </a:defRPr>
            </a:lvl9pPr>
          </a:lstStyle>
          <a:p>
            <a:r>
              <a:rPr lang="zh-CN" altLang="en-US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酵母菌有氧呼吸产生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大量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CO</a:t>
            </a:r>
            <a:r>
              <a:rPr lang="en-US" altLang="zh-CN" sz="1800" baseline="-25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无氧呼吸产生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CO</a:t>
            </a:r>
            <a:r>
              <a:rPr lang="en-US" altLang="zh-CN" sz="1800" baseline="-25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少</a:t>
            </a:r>
            <a:r>
              <a:rPr lang="zh-CN" altLang="en-US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8425" y="2203224"/>
            <a:ext cx="1540110" cy="48474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楷体" pitchFamily="49" charset="-122"/>
                <a:ea typeface="楷体" pitchFamily="49" charset="-122"/>
              </a:defRPr>
            </a:lvl1pPr>
            <a:lvl2pPr>
              <a:defRPr>
                <a:ea typeface="宋体" charset="-122"/>
              </a:defRPr>
            </a:lvl2pPr>
            <a:lvl3pPr>
              <a:defRPr>
                <a:ea typeface="宋体" charset="-122"/>
              </a:defRPr>
            </a:lvl3pPr>
            <a:lvl4pPr>
              <a:defRPr>
                <a:ea typeface="宋体" charset="-122"/>
              </a:defRPr>
            </a:lvl4pPr>
            <a:lvl5pPr>
              <a:defRPr>
                <a:ea typeface="宋体" charset="-122"/>
              </a:defRPr>
            </a:lvl5pPr>
            <a:lvl6pPr>
              <a:defRPr>
                <a:ea typeface="宋体" charset="-122"/>
              </a:defRPr>
            </a:lvl6pPr>
            <a:lvl7pPr>
              <a:defRPr>
                <a:ea typeface="宋体" charset="-122"/>
              </a:defRPr>
            </a:lvl7pPr>
            <a:lvl8pPr>
              <a:defRPr>
                <a:ea typeface="宋体" charset="-122"/>
              </a:defRPr>
            </a:lvl8pPr>
            <a:lvl9pPr>
              <a:defRPr>
                <a:ea typeface="宋体" charset="-122"/>
              </a:defRPr>
            </a:lvl9pPr>
          </a:lstStyle>
          <a:p>
            <a:r>
              <a:rPr lang="zh-CN" altLang="en-US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大于</a:t>
            </a:r>
            <a:endParaRPr lang="zh-CN" altLang="en-US" sz="1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7740" y="3283478"/>
            <a:ext cx="4370185" cy="900246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楷体" pitchFamily="49" charset="-122"/>
                <a:ea typeface="楷体" pitchFamily="49" charset="-122"/>
              </a:defRPr>
            </a:lvl1pPr>
            <a:lvl2pPr>
              <a:defRPr>
                <a:ea typeface="宋体" charset="-122"/>
              </a:defRPr>
            </a:lvl2pPr>
            <a:lvl3pPr>
              <a:defRPr>
                <a:ea typeface="宋体" charset="-122"/>
              </a:defRPr>
            </a:lvl3pPr>
            <a:lvl4pPr>
              <a:defRPr>
                <a:ea typeface="宋体" charset="-122"/>
              </a:defRPr>
            </a:lvl4pPr>
            <a:lvl5pPr>
              <a:defRPr>
                <a:ea typeface="宋体" charset="-122"/>
              </a:defRPr>
            </a:lvl5pPr>
            <a:lvl6pPr>
              <a:defRPr>
                <a:ea typeface="宋体" charset="-122"/>
              </a:defRPr>
            </a:lvl6pPr>
            <a:lvl7pPr>
              <a:defRPr>
                <a:ea typeface="宋体" charset="-122"/>
              </a:defRPr>
            </a:lvl7pPr>
            <a:lvl8pPr>
              <a:defRPr>
                <a:ea typeface="宋体" charset="-122"/>
              </a:defRPr>
            </a:lvl8pPr>
            <a:lvl9pPr>
              <a:defRPr>
                <a:ea typeface="宋体" charset="-122"/>
              </a:defRPr>
            </a:lvl9pPr>
          </a:lstStyle>
          <a:p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装置乙的酵母菌培养液可以使酸化的重铬酸钾变色，说明：      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0993" y="4167721"/>
            <a:ext cx="4377721" cy="48474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楷体" pitchFamily="49" charset="-122"/>
                <a:ea typeface="楷体" pitchFamily="49" charset="-122"/>
              </a:defRPr>
            </a:lvl1pPr>
            <a:lvl2pPr>
              <a:defRPr>
                <a:ea typeface="宋体" charset="-122"/>
              </a:defRPr>
            </a:lvl2pPr>
            <a:lvl3pPr>
              <a:defRPr>
                <a:ea typeface="宋体" charset="-122"/>
              </a:defRPr>
            </a:lvl3pPr>
            <a:lvl4pPr>
              <a:defRPr>
                <a:ea typeface="宋体" charset="-122"/>
              </a:defRPr>
            </a:lvl4pPr>
            <a:lvl5pPr>
              <a:defRPr>
                <a:ea typeface="宋体" charset="-122"/>
              </a:defRPr>
            </a:lvl5pPr>
            <a:lvl6pPr>
              <a:defRPr>
                <a:ea typeface="宋体" charset="-122"/>
              </a:defRPr>
            </a:lvl6pPr>
            <a:lvl7pPr>
              <a:defRPr>
                <a:ea typeface="宋体" charset="-122"/>
              </a:defRPr>
            </a:lvl7pPr>
            <a:lvl8pPr>
              <a:defRPr>
                <a:ea typeface="宋体" charset="-122"/>
              </a:defRPr>
            </a:lvl8pPr>
            <a:lvl9pPr>
              <a:defRPr>
                <a:ea typeface="宋体" charset="-122"/>
              </a:defRPr>
            </a:lvl9pPr>
          </a:lstStyle>
          <a:p>
            <a:r>
              <a:rPr lang="zh-CN" altLang="en-US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酵母菌无氧呼吸产生了乙醇。</a:t>
            </a:r>
            <a:endParaRPr lang="en-US" altLang="zh-CN" sz="1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3884" y="183676"/>
            <a:ext cx="8481974" cy="369332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任务三：探究酵母菌的呼吸方式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748" y="595904"/>
            <a:ext cx="9028252" cy="131574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楷体" pitchFamily="49" charset="-122"/>
                <a:ea typeface="楷体" pitchFamily="49" charset="-122"/>
              </a:defRPr>
            </a:lvl1pPr>
            <a:lvl2pPr>
              <a:defRPr>
                <a:ea typeface="宋体" charset="-122"/>
              </a:defRPr>
            </a:lvl2pPr>
            <a:lvl3pPr>
              <a:defRPr>
                <a:ea typeface="宋体" charset="-122"/>
              </a:defRPr>
            </a:lvl3pPr>
            <a:lvl4pPr>
              <a:defRPr>
                <a:ea typeface="宋体" charset="-122"/>
              </a:defRPr>
            </a:lvl4pPr>
            <a:lvl5pPr>
              <a:defRPr>
                <a:ea typeface="宋体" charset="-122"/>
              </a:defRPr>
            </a:lvl5pPr>
            <a:lvl6pPr>
              <a:defRPr>
                <a:ea typeface="宋体" charset="-122"/>
              </a:defRPr>
            </a:lvl6pPr>
            <a:lvl7pPr>
              <a:defRPr>
                <a:ea typeface="宋体" charset="-122"/>
              </a:defRPr>
            </a:lvl7pPr>
            <a:lvl8pPr>
              <a:defRPr>
                <a:ea typeface="宋体" charset="-122"/>
              </a:defRPr>
            </a:lvl8pPr>
            <a:lvl9pPr>
              <a:defRPr>
                <a:ea typeface="宋体" charset="-122"/>
              </a:defRPr>
            </a:lvl9pPr>
          </a:lstStyle>
          <a:p>
            <a:r>
              <a:rPr lang="en-US" altLang="zh-CN" sz="1800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en-US" altLang="zh-CN" sz="1800" b="1" dirty="0" smtClean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800" b="1" dirty="0" smtClean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实验拓展</a:t>
            </a:r>
            <a:endParaRPr lang="en-US" altLang="zh-CN" sz="1800" b="1" dirty="0" smtClean="0">
              <a:solidFill>
                <a:srgbClr val="0033CC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如果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利用同样的装置探究乳酸菌的呼吸方式，实验结果会出现什么样的变化？研究醋酸菌的呼吸方式呢？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747" y="1891306"/>
            <a:ext cx="9028252" cy="48474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楷体" pitchFamily="49" charset="-122"/>
                <a:ea typeface="楷体" pitchFamily="49" charset="-122"/>
              </a:defRPr>
            </a:lvl1pPr>
            <a:lvl2pPr>
              <a:defRPr>
                <a:ea typeface="宋体" charset="-122"/>
              </a:defRPr>
            </a:lvl2pPr>
            <a:lvl3pPr>
              <a:defRPr>
                <a:ea typeface="宋体" charset="-122"/>
              </a:defRPr>
            </a:lvl3pPr>
            <a:lvl4pPr>
              <a:defRPr>
                <a:ea typeface="宋体" charset="-122"/>
              </a:defRPr>
            </a:lvl4pPr>
            <a:lvl5pPr>
              <a:defRPr>
                <a:ea typeface="宋体" charset="-122"/>
              </a:defRPr>
            </a:lvl5pPr>
            <a:lvl6pPr>
              <a:defRPr>
                <a:ea typeface="宋体" charset="-122"/>
              </a:defRPr>
            </a:lvl6pPr>
            <a:lvl7pPr>
              <a:defRPr>
                <a:ea typeface="宋体" charset="-122"/>
              </a:defRPr>
            </a:lvl7pPr>
            <a:lvl8pPr>
              <a:defRPr>
                <a:ea typeface="宋体" charset="-122"/>
              </a:defRPr>
            </a:lvl8pPr>
            <a:lvl9pPr>
              <a:defRPr>
                <a:ea typeface="宋体" charset="-122"/>
              </a:defRPr>
            </a:lvl9pPr>
          </a:lstStyle>
          <a:p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乳酸菌是</a:t>
            </a:r>
            <a:r>
              <a:rPr lang="zh-CN" altLang="en-US" sz="1800" u="sng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800" u="sng" dirty="0" smtClean="0">
                <a:latin typeface="微软雅黑" pitchFamily="34" charset="-122"/>
                <a:ea typeface="微软雅黑" pitchFamily="34" charset="-122"/>
              </a:rPr>
              <a:t>         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且无氧呼吸生成</a:t>
            </a:r>
            <a:r>
              <a:rPr lang="zh-CN" altLang="en-US" sz="1800" u="sng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800" u="sng" dirty="0" smtClean="0">
                <a:latin typeface="微软雅黑" pitchFamily="34" charset="-122"/>
                <a:ea typeface="微软雅黑" pitchFamily="34" charset="-122"/>
              </a:rPr>
              <a:t>           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因此装置甲和装置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乙</a:t>
            </a:r>
            <a:r>
              <a:rPr lang="zh-CN" altLang="en-US" sz="1800" u="sng" dirty="0" smtClean="0">
                <a:latin typeface="微软雅黑" pitchFamily="34" charset="-122"/>
                <a:ea typeface="微软雅黑" pitchFamily="34" charset="-122"/>
              </a:rPr>
              <a:t>                        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1684" y="1930327"/>
            <a:ext cx="118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厌氧菌</a:t>
            </a:r>
            <a:endParaRPr lang="zh-CN" alt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98697" y="1938098"/>
            <a:ext cx="75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乳酸</a:t>
            </a:r>
            <a:endParaRPr lang="zh-CN" alt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7201" y="2418497"/>
            <a:ext cx="8807614" cy="900246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楷体" pitchFamily="49" charset="-122"/>
                <a:ea typeface="楷体" pitchFamily="49" charset="-122"/>
              </a:defRPr>
            </a:lvl1pPr>
            <a:lvl2pPr>
              <a:defRPr>
                <a:ea typeface="宋体" charset="-122"/>
              </a:defRPr>
            </a:lvl2pPr>
            <a:lvl3pPr>
              <a:defRPr>
                <a:ea typeface="宋体" charset="-122"/>
              </a:defRPr>
            </a:lvl3pPr>
            <a:lvl4pPr>
              <a:defRPr>
                <a:ea typeface="宋体" charset="-122"/>
              </a:defRPr>
            </a:lvl4pPr>
            <a:lvl5pPr>
              <a:defRPr>
                <a:ea typeface="宋体" charset="-122"/>
              </a:defRPr>
            </a:lvl5pPr>
            <a:lvl6pPr>
              <a:defRPr>
                <a:ea typeface="宋体" charset="-122"/>
              </a:defRPr>
            </a:lvl6pPr>
            <a:lvl7pPr>
              <a:defRPr>
                <a:ea typeface="宋体" charset="-122"/>
              </a:defRPr>
            </a:lvl7pPr>
            <a:lvl8pPr>
              <a:defRPr>
                <a:ea typeface="宋体" charset="-122"/>
              </a:defRPr>
            </a:lvl8pPr>
            <a:lvl9pPr>
              <a:defRPr>
                <a:ea typeface="宋体" charset="-122"/>
              </a:defRPr>
            </a:lvl9pPr>
          </a:lstStyle>
          <a:p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醋酸菌是</a:t>
            </a:r>
            <a:r>
              <a:rPr lang="zh-CN" altLang="en-US" sz="1800" u="sng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800" u="sng" dirty="0" smtClean="0">
                <a:latin typeface="微软雅黑" pitchFamily="34" charset="-122"/>
                <a:ea typeface="微软雅黑" pitchFamily="34" charset="-122"/>
              </a:rPr>
              <a:t>        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呼吸作用生成</a:t>
            </a:r>
            <a:r>
              <a:rPr lang="zh-CN" altLang="en-US" sz="1800" u="sng" dirty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1800" u="sng" dirty="0" smtClean="0">
                <a:latin typeface="微软雅黑" pitchFamily="34" charset="-122"/>
                <a:ea typeface="微软雅黑" pitchFamily="34" charset="-122"/>
              </a:rPr>
              <a:t>                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因此装置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乙</a:t>
            </a:r>
            <a:r>
              <a:rPr lang="zh-CN" altLang="en-US" sz="1800" u="sng" dirty="0" smtClean="0">
                <a:latin typeface="微软雅黑" pitchFamily="34" charset="-122"/>
                <a:ea typeface="微软雅黑" pitchFamily="34" charset="-122"/>
              </a:rPr>
              <a:t>                      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装置甲</a:t>
            </a:r>
            <a:r>
              <a:rPr lang="zh-CN" altLang="en-US" sz="1800" u="sng" dirty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1800" u="sng" dirty="0" smtClean="0">
                <a:latin typeface="微软雅黑" pitchFamily="34" charset="-122"/>
                <a:ea typeface="微软雅黑" pitchFamily="34" charset="-122"/>
              </a:rPr>
              <a:t>                                             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8856" y="2395414"/>
            <a:ext cx="1011937" cy="43858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楷体" pitchFamily="49" charset="-122"/>
                <a:ea typeface="楷体" pitchFamily="49" charset="-122"/>
              </a:defRPr>
            </a:lvl1pPr>
            <a:lvl2pPr>
              <a:defRPr>
                <a:ea typeface="宋体" charset="-122"/>
              </a:defRPr>
            </a:lvl2pPr>
            <a:lvl3pPr>
              <a:defRPr>
                <a:ea typeface="宋体" charset="-122"/>
              </a:defRPr>
            </a:lvl3pPr>
            <a:lvl4pPr>
              <a:defRPr>
                <a:ea typeface="宋体" charset="-122"/>
              </a:defRPr>
            </a:lvl4pPr>
            <a:lvl5pPr>
              <a:defRPr>
                <a:ea typeface="宋体" charset="-122"/>
              </a:defRPr>
            </a:lvl5pPr>
            <a:lvl6pPr>
              <a:defRPr>
                <a:ea typeface="宋体" charset="-122"/>
              </a:defRPr>
            </a:lvl6pPr>
            <a:lvl7pPr>
              <a:defRPr>
                <a:ea typeface="宋体" charset="-122"/>
              </a:defRPr>
            </a:lvl7pPr>
            <a:lvl8pPr>
              <a:defRPr>
                <a:ea typeface="宋体" charset="-122"/>
              </a:defRPr>
            </a:lvl8pPr>
            <a:lvl9pPr>
              <a:defRPr>
                <a:ea typeface="宋体" charset="-122"/>
              </a:defRPr>
            </a:lvl9pPr>
          </a:lstStyle>
          <a:p>
            <a:r>
              <a:rPr lang="zh-CN" altLang="en-US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需氧菌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27763" y="2367462"/>
            <a:ext cx="1344511" cy="48474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楷体" pitchFamily="49" charset="-122"/>
                <a:ea typeface="楷体" pitchFamily="49" charset="-122"/>
              </a:defRPr>
            </a:lvl1pPr>
            <a:lvl2pPr>
              <a:defRPr>
                <a:ea typeface="宋体" charset="-122"/>
              </a:defRPr>
            </a:lvl2pPr>
            <a:lvl3pPr>
              <a:defRPr>
                <a:ea typeface="宋体" charset="-122"/>
              </a:defRPr>
            </a:lvl3pPr>
            <a:lvl4pPr>
              <a:defRPr>
                <a:ea typeface="宋体" charset="-122"/>
              </a:defRPr>
            </a:lvl4pPr>
            <a:lvl5pPr>
              <a:defRPr>
                <a:ea typeface="宋体" charset="-122"/>
              </a:defRPr>
            </a:lvl5pPr>
            <a:lvl6pPr>
              <a:defRPr>
                <a:ea typeface="宋体" charset="-122"/>
              </a:defRPr>
            </a:lvl6pPr>
            <a:lvl7pPr>
              <a:defRPr>
                <a:ea typeface="宋体" charset="-122"/>
              </a:defRPr>
            </a:lvl7pPr>
            <a:lvl8pPr>
              <a:defRPr>
                <a:ea typeface="宋体" charset="-122"/>
              </a:defRPr>
            </a:lvl8pPr>
            <a:lvl9pPr>
              <a:defRPr>
                <a:ea typeface="宋体" charset="-122"/>
              </a:defRPr>
            </a:lvl9pPr>
          </a:lstStyle>
          <a:p>
            <a:r>
              <a:rPr lang="zh-CN" altLang="en-US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水和</a:t>
            </a:r>
            <a:r>
              <a:rPr lang="en-US" altLang="zh-CN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CO</a:t>
            </a:r>
            <a:r>
              <a:rPr lang="en-US" altLang="zh-CN" sz="1800" baseline="-25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1800" baseline="-25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75927" y="1863297"/>
            <a:ext cx="2281605" cy="43582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楷体" pitchFamily="49" charset="-122"/>
                <a:ea typeface="楷体" pitchFamily="49" charset="-122"/>
              </a:defRPr>
            </a:lvl1pPr>
            <a:lvl2pPr>
              <a:defRPr>
                <a:ea typeface="宋体" charset="-122"/>
              </a:defRPr>
            </a:lvl2pPr>
            <a:lvl3pPr>
              <a:defRPr>
                <a:ea typeface="宋体" charset="-122"/>
              </a:defRPr>
            </a:lvl3pPr>
            <a:lvl4pPr>
              <a:defRPr>
                <a:ea typeface="宋体" charset="-122"/>
              </a:defRPr>
            </a:lvl4pPr>
            <a:lvl5pPr>
              <a:defRPr>
                <a:ea typeface="宋体" charset="-122"/>
              </a:defRPr>
            </a:lvl5pPr>
            <a:lvl6pPr>
              <a:defRPr>
                <a:ea typeface="宋体" charset="-122"/>
              </a:defRPr>
            </a:lvl6pPr>
            <a:lvl7pPr>
              <a:defRPr>
                <a:ea typeface="宋体" charset="-122"/>
              </a:defRPr>
            </a:lvl7pPr>
            <a:lvl8pPr>
              <a:defRPr>
                <a:ea typeface="宋体" charset="-122"/>
              </a:defRPr>
            </a:lvl8pPr>
            <a:lvl9pPr>
              <a:defRPr>
                <a:ea typeface="宋体" charset="-122"/>
              </a:defRPr>
            </a:lvl9pPr>
          </a:lstStyle>
          <a:p>
            <a:r>
              <a:rPr lang="zh-CN" altLang="en-US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无明显变化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97428" y="2815800"/>
            <a:ext cx="3822975" cy="43582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楷体" pitchFamily="49" charset="-122"/>
                <a:ea typeface="楷体" pitchFamily="49" charset="-122"/>
              </a:defRPr>
            </a:lvl1pPr>
            <a:lvl2pPr>
              <a:defRPr>
                <a:ea typeface="宋体" charset="-122"/>
              </a:defRPr>
            </a:lvl2pPr>
            <a:lvl3pPr>
              <a:defRPr>
                <a:ea typeface="宋体" charset="-122"/>
              </a:defRPr>
            </a:lvl3pPr>
            <a:lvl4pPr>
              <a:defRPr>
                <a:ea typeface="宋体" charset="-122"/>
              </a:defRPr>
            </a:lvl4pPr>
            <a:lvl5pPr>
              <a:defRPr>
                <a:ea typeface="宋体" charset="-122"/>
              </a:defRPr>
            </a:lvl5pPr>
            <a:lvl6pPr>
              <a:defRPr>
                <a:ea typeface="宋体" charset="-122"/>
              </a:defRPr>
            </a:lvl6pPr>
            <a:lvl7pPr>
              <a:defRPr>
                <a:ea typeface="宋体" charset="-122"/>
              </a:defRPr>
            </a:lvl7pPr>
            <a:lvl8pPr>
              <a:defRPr>
                <a:ea typeface="宋体" charset="-122"/>
              </a:defRPr>
            </a:lvl8pPr>
            <a:lvl9pPr>
              <a:defRPr>
                <a:ea typeface="宋体" charset="-122"/>
              </a:defRPr>
            </a:lvl9pPr>
          </a:lstStyle>
          <a:p>
            <a:r>
              <a:rPr lang="zh-CN" altLang="en-US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澄清石灰水变浑浊</a:t>
            </a:r>
          </a:p>
        </p:txBody>
      </p:sp>
      <p:sp>
        <p:nvSpPr>
          <p:cNvPr id="22" name="矩形 21"/>
          <p:cNvSpPr/>
          <p:nvPr/>
        </p:nvSpPr>
        <p:spPr>
          <a:xfrm>
            <a:off x="139233" y="3377930"/>
            <a:ext cx="8933153" cy="48474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因此，我们在进行传统发酵制作果酒、果醋或酸奶时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，要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注意为菌种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创造</a:t>
            </a:r>
            <a:r>
              <a:rPr lang="en-US" altLang="zh-CN" u="sng" dirty="0" smtClean="0">
                <a:latin typeface="微软雅黑" pitchFamily="34" charset="-122"/>
                <a:ea typeface="微软雅黑" pitchFamily="34" charset="-122"/>
              </a:rPr>
              <a:t>                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                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70884" y="3396275"/>
            <a:ext cx="3354891" cy="39510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楷体" pitchFamily="49" charset="-122"/>
                <a:ea typeface="楷体" pitchFamily="49" charset="-122"/>
              </a:defRPr>
            </a:lvl1pPr>
            <a:lvl2pPr>
              <a:defRPr>
                <a:ea typeface="宋体" charset="-122"/>
              </a:defRPr>
            </a:lvl2pPr>
            <a:lvl3pPr>
              <a:defRPr>
                <a:ea typeface="宋体" charset="-122"/>
              </a:defRPr>
            </a:lvl3pPr>
            <a:lvl4pPr>
              <a:defRPr>
                <a:ea typeface="宋体" charset="-122"/>
              </a:defRPr>
            </a:lvl4pPr>
            <a:lvl5pPr>
              <a:defRPr>
                <a:ea typeface="宋体" charset="-122"/>
              </a:defRPr>
            </a:lvl5pPr>
            <a:lvl6pPr>
              <a:defRPr>
                <a:ea typeface="宋体" charset="-122"/>
              </a:defRPr>
            </a:lvl6pPr>
            <a:lvl7pPr>
              <a:defRPr>
                <a:ea typeface="宋体" charset="-122"/>
              </a:defRPr>
            </a:lvl7pPr>
            <a:lvl8pPr>
              <a:defRPr>
                <a:ea typeface="宋体" charset="-122"/>
              </a:defRPr>
            </a:lvl8pPr>
            <a:lvl9pPr>
              <a:defRPr>
                <a:ea typeface="宋体" charset="-122"/>
              </a:defRPr>
            </a:lvl9pPr>
          </a:lstStyle>
          <a:p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适宜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的气体</a:t>
            </a: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环境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90469" y="2393885"/>
            <a:ext cx="1370915" cy="43582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楷体" pitchFamily="49" charset="-122"/>
                <a:ea typeface="楷体" pitchFamily="49" charset="-122"/>
              </a:defRPr>
            </a:lvl1pPr>
            <a:lvl2pPr>
              <a:defRPr>
                <a:ea typeface="宋体" charset="-122"/>
              </a:defRPr>
            </a:lvl2pPr>
            <a:lvl3pPr>
              <a:defRPr>
                <a:ea typeface="宋体" charset="-122"/>
              </a:defRPr>
            </a:lvl3pPr>
            <a:lvl4pPr>
              <a:defRPr>
                <a:ea typeface="宋体" charset="-122"/>
              </a:defRPr>
            </a:lvl4pPr>
            <a:lvl5pPr>
              <a:defRPr>
                <a:ea typeface="宋体" charset="-122"/>
              </a:defRPr>
            </a:lvl5pPr>
            <a:lvl6pPr>
              <a:defRPr>
                <a:ea typeface="宋体" charset="-122"/>
              </a:defRPr>
            </a:lvl6pPr>
            <a:lvl7pPr>
              <a:defRPr>
                <a:ea typeface="宋体" charset="-122"/>
              </a:defRPr>
            </a:lvl7pPr>
            <a:lvl8pPr>
              <a:defRPr>
                <a:ea typeface="宋体" charset="-122"/>
              </a:defRPr>
            </a:lvl8pPr>
            <a:lvl9pPr>
              <a:defRPr>
                <a:ea typeface="宋体" charset="-122"/>
              </a:defRPr>
            </a:lvl9pPr>
          </a:lstStyle>
          <a:p>
            <a:r>
              <a:rPr lang="zh-CN" altLang="en-US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无明显变化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 build="allAtOnce"/>
      <p:bldP spid="18" grpId="0" build="allAtOnce"/>
      <p:bldP spid="19" grpId="0" build="allAtOnce"/>
      <p:bldP spid="20" grpId="0" build="allAtOnce"/>
      <p:bldP spid="21" grpId="0" build="allAtOnce"/>
      <p:bldP spid="23" grpId="0" build="allAtOnce"/>
      <p:bldP spid="24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06235" y="329956"/>
            <a:ext cx="8229600" cy="369332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总结三个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方程式：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30036" y="1090713"/>
            <a:ext cx="8218723" cy="946431"/>
            <a:chOff x="277632" y="1090713"/>
            <a:chExt cx="8218723" cy="94643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048" y="1090713"/>
              <a:ext cx="6942307" cy="946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77632" y="1346015"/>
              <a:ext cx="1840375" cy="435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 anchor="ctr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400">
                  <a:latin typeface="楷体" pitchFamily="49" charset="-122"/>
                  <a:ea typeface="楷体" pitchFamily="49" charset="-122"/>
                </a:defRPr>
              </a:lvl1pPr>
              <a:lvl2pPr>
                <a:defRPr>
                  <a:ea typeface="宋体" charset="-122"/>
                </a:defRPr>
              </a:lvl2pPr>
              <a:lvl3pPr>
                <a:defRPr>
                  <a:ea typeface="宋体" charset="-122"/>
                </a:defRPr>
              </a:lvl3pPr>
              <a:lvl4pPr>
                <a:defRPr>
                  <a:ea typeface="宋体" charset="-122"/>
                </a:defRPr>
              </a:lvl4pPr>
              <a:lvl5pPr>
                <a:defRPr>
                  <a:ea typeface="宋体" charset="-122"/>
                </a:defRPr>
              </a:lvl5pPr>
              <a:lvl6pPr>
                <a:defRPr>
                  <a:ea typeface="宋体" charset="-122"/>
                </a:defRPr>
              </a:lvl6pPr>
              <a:lvl7pPr>
                <a:defRPr>
                  <a:ea typeface="宋体" charset="-122"/>
                </a:defRPr>
              </a:lvl7pPr>
              <a:lvl8pPr>
                <a:defRPr>
                  <a:ea typeface="宋体" charset="-122"/>
                </a:defRPr>
              </a:lvl8pPr>
              <a:lvl9pPr>
                <a:defRPr>
                  <a:ea typeface="宋体" charset="-122"/>
                </a:defRPr>
              </a:lvl9pPr>
            </a:lstStyle>
            <a:p>
              <a:r>
                <a:rPr lang="zh-CN" altLang="en-US" sz="1800" b="1" dirty="0">
                  <a:solidFill>
                    <a:srgbClr val="0033CC"/>
                  </a:solidFill>
                  <a:latin typeface="微软雅黑" pitchFamily="34" charset="-122"/>
                  <a:ea typeface="微软雅黑" pitchFamily="34" charset="-122"/>
                </a:rPr>
                <a:t>有氧呼吸：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30036" y="2003867"/>
            <a:ext cx="8033024" cy="1007208"/>
            <a:chOff x="430036" y="1927667"/>
            <a:chExt cx="8033024" cy="100720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541" y="1927667"/>
              <a:ext cx="6672519" cy="1007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30036" y="2309214"/>
              <a:ext cx="1840375" cy="435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 anchor="ctr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400">
                  <a:latin typeface="楷体" pitchFamily="49" charset="-122"/>
                  <a:ea typeface="楷体" pitchFamily="49" charset="-122"/>
                </a:defRPr>
              </a:lvl1pPr>
              <a:lvl2pPr>
                <a:defRPr>
                  <a:ea typeface="宋体" charset="-122"/>
                </a:defRPr>
              </a:lvl2pPr>
              <a:lvl3pPr>
                <a:defRPr>
                  <a:ea typeface="宋体" charset="-122"/>
                </a:defRPr>
              </a:lvl3pPr>
              <a:lvl4pPr>
                <a:defRPr>
                  <a:ea typeface="宋体" charset="-122"/>
                </a:defRPr>
              </a:lvl4pPr>
              <a:lvl5pPr>
                <a:defRPr>
                  <a:ea typeface="宋体" charset="-122"/>
                </a:defRPr>
              </a:lvl5pPr>
              <a:lvl6pPr>
                <a:defRPr>
                  <a:ea typeface="宋体" charset="-122"/>
                </a:defRPr>
              </a:lvl6pPr>
              <a:lvl7pPr>
                <a:defRPr>
                  <a:ea typeface="宋体" charset="-122"/>
                </a:defRPr>
              </a:lvl7pPr>
              <a:lvl8pPr>
                <a:defRPr>
                  <a:ea typeface="宋体" charset="-122"/>
                </a:defRPr>
              </a:lvl8pPr>
              <a:lvl9pPr>
                <a:defRPr>
                  <a:ea typeface="宋体" charset="-122"/>
                </a:defRPr>
              </a:lvl9pPr>
            </a:lstStyle>
            <a:p>
              <a:r>
                <a:rPr lang="zh-CN" altLang="en-US" sz="1800" b="1" dirty="0">
                  <a:solidFill>
                    <a:srgbClr val="0033CC"/>
                  </a:solidFill>
                  <a:latin typeface="微软雅黑" pitchFamily="34" charset="-122"/>
                  <a:ea typeface="微软雅黑" pitchFamily="34" charset="-122"/>
                </a:rPr>
                <a:t>乳酸发酵：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5436" y="3114361"/>
            <a:ext cx="8322558" cy="984269"/>
            <a:chOff x="444550" y="3054489"/>
            <a:chExt cx="8322558" cy="98426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541" y="3054489"/>
              <a:ext cx="6976567" cy="984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44550" y="3401323"/>
              <a:ext cx="1851950" cy="435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 anchor="ctr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400">
                  <a:latin typeface="楷体" pitchFamily="49" charset="-122"/>
                  <a:ea typeface="楷体" pitchFamily="49" charset="-122"/>
                </a:defRPr>
              </a:lvl1pPr>
              <a:lvl2pPr>
                <a:defRPr>
                  <a:ea typeface="宋体" charset="-122"/>
                </a:defRPr>
              </a:lvl2pPr>
              <a:lvl3pPr>
                <a:defRPr>
                  <a:ea typeface="宋体" charset="-122"/>
                </a:defRPr>
              </a:lvl3pPr>
              <a:lvl4pPr>
                <a:defRPr>
                  <a:ea typeface="宋体" charset="-122"/>
                </a:defRPr>
              </a:lvl4pPr>
              <a:lvl5pPr>
                <a:defRPr>
                  <a:ea typeface="宋体" charset="-122"/>
                </a:defRPr>
              </a:lvl5pPr>
              <a:lvl6pPr>
                <a:defRPr>
                  <a:ea typeface="宋体" charset="-122"/>
                </a:defRPr>
              </a:lvl6pPr>
              <a:lvl7pPr>
                <a:defRPr>
                  <a:ea typeface="宋体" charset="-122"/>
                </a:defRPr>
              </a:lvl7pPr>
              <a:lvl8pPr>
                <a:defRPr>
                  <a:ea typeface="宋体" charset="-122"/>
                </a:defRPr>
              </a:lvl8pPr>
              <a:lvl9pPr>
                <a:defRPr>
                  <a:ea typeface="宋体" charset="-122"/>
                </a:defRPr>
              </a:lvl9pPr>
            </a:lstStyle>
            <a:p>
              <a:r>
                <a:rPr lang="zh-CN" altLang="en-US" sz="1800" b="1" dirty="0">
                  <a:solidFill>
                    <a:srgbClr val="0033CC"/>
                  </a:solidFill>
                  <a:latin typeface="微软雅黑" pitchFamily="34" charset="-122"/>
                  <a:ea typeface="微软雅黑" pitchFamily="34" charset="-122"/>
                </a:rPr>
                <a:t>乙醇发酵：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4980" y="267097"/>
            <a:ext cx="8229600" cy="738664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zh-CN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任务四：列表比较有氧呼吸和无氧呼吸各阶段的反应场所、底物、产物。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480581"/>
              </p:ext>
            </p:extLst>
          </p:nvPr>
        </p:nvGraphicFramePr>
        <p:xfrm>
          <a:off x="138988" y="1119222"/>
          <a:ext cx="8887968" cy="4001418"/>
        </p:xfrm>
        <a:graphic>
          <a:graphicData uri="http://schemas.openxmlformats.org/drawingml/2006/table">
            <a:tbl>
              <a:tblPr/>
              <a:tblGrid>
                <a:gridCol w="936346"/>
                <a:gridCol w="1631290"/>
                <a:gridCol w="1697126"/>
                <a:gridCol w="1659314"/>
                <a:gridCol w="1481946"/>
                <a:gridCol w="1481946"/>
              </a:tblGrid>
              <a:tr h="365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latin typeface="Calibri"/>
                          <a:ea typeface="宋体"/>
                          <a:cs typeface="Times New Roman"/>
                        </a:rPr>
                        <a:t>呼吸方式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Calibri"/>
                          <a:ea typeface="宋体"/>
                          <a:cs typeface="Times New Roman"/>
                        </a:rPr>
                        <a:t>有氧呼吸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Calibri"/>
                          <a:ea typeface="宋体"/>
                          <a:cs typeface="Times New Roman"/>
                        </a:rPr>
                        <a:t>无氧呼吸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5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latin typeface="Calibri"/>
                          <a:ea typeface="宋体"/>
                          <a:cs typeface="Times New Roman"/>
                        </a:rPr>
                        <a:t>阶段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latin typeface="Calibri"/>
                          <a:ea typeface="宋体"/>
                          <a:cs typeface="Times New Roman"/>
                        </a:rPr>
                        <a:t>第一阶段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latin typeface="Calibri"/>
                          <a:ea typeface="宋体"/>
                          <a:cs typeface="Times New Roman"/>
                        </a:rPr>
                        <a:t>第二阶段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latin typeface="Calibri"/>
                          <a:ea typeface="宋体"/>
                          <a:cs typeface="Times New Roman"/>
                        </a:rPr>
                        <a:t>第三阶段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Calibri"/>
                          <a:ea typeface="宋体"/>
                          <a:cs typeface="Times New Roman"/>
                        </a:rPr>
                        <a:t>第一阶段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Calibri"/>
                          <a:ea typeface="宋体"/>
                          <a:cs typeface="Times New Roman"/>
                        </a:rPr>
                        <a:t>第二阶段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latin typeface="Calibri"/>
                          <a:ea typeface="宋体"/>
                          <a:cs typeface="Times New Roman"/>
                        </a:rPr>
                        <a:t>底物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latin typeface="Calibri"/>
                          <a:ea typeface="宋体"/>
                          <a:cs typeface="Times New Roman"/>
                        </a:rPr>
                        <a:t>产物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latin typeface="Calibri"/>
                          <a:ea typeface="宋体"/>
                          <a:cs typeface="Times New Roman"/>
                        </a:rPr>
                        <a:t>反应场所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latin typeface="Calibri"/>
                          <a:ea typeface="宋体"/>
                          <a:cs typeface="Times New Roman"/>
                        </a:rPr>
                        <a:t>能量变化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26464" y="2099463"/>
            <a:ext cx="122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葡萄糖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88669" y="2837079"/>
            <a:ext cx="1228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丙酮酸，少量</a:t>
            </a:r>
            <a:r>
              <a:rPr lang="en-US" altLang="zh-CN" dirty="0" smtClean="0"/>
              <a:t>[H]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20420" y="3795370"/>
            <a:ext cx="144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细胞质基质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59408" y="4556151"/>
            <a:ext cx="122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少量</a:t>
            </a:r>
            <a:r>
              <a:rPr lang="en-US" altLang="zh-CN" dirty="0" smtClean="0"/>
              <a:t>ATP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27274" y="1988516"/>
            <a:ext cx="1228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丙酮酸，水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68751" y="2924862"/>
            <a:ext cx="122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</a:t>
            </a:r>
            <a:r>
              <a:rPr lang="en-US" altLang="zh-CN" baseline="-25000" dirty="0" smtClean="0"/>
              <a:t>2</a:t>
            </a:r>
            <a:r>
              <a:rPr lang="zh-CN" altLang="en-US" dirty="0" smtClean="0"/>
              <a:t>，</a:t>
            </a:r>
            <a:r>
              <a:rPr lang="en-US" altLang="zh-CN" dirty="0" smtClean="0"/>
              <a:t>[H]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43175" y="3794151"/>
            <a:ext cx="144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线粒体基质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30957" y="4576877"/>
            <a:ext cx="122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少量</a:t>
            </a:r>
            <a:r>
              <a:rPr lang="en-US" altLang="zh-CN" dirty="0" smtClean="0"/>
              <a:t>ATP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71974" y="2089709"/>
            <a:ext cx="122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[H]</a:t>
            </a:r>
            <a:r>
              <a:rPr lang="zh-CN" altLang="en-US" dirty="0" smtClean="0"/>
              <a:t>，</a:t>
            </a:r>
            <a:r>
              <a:rPr lang="en-US" altLang="zh-CN" dirty="0" smtClean="0"/>
              <a:t>O</a:t>
            </a:r>
            <a:r>
              <a:rPr lang="en-US" altLang="zh-CN" baseline="-25000" dirty="0" smtClean="0"/>
              <a:t>2</a:t>
            </a:r>
            <a:endParaRPr lang="zh-CN" alt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4957267" y="2945587"/>
            <a:ext cx="122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水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61027" y="3785616"/>
            <a:ext cx="144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线粒体内膜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41494" y="4564106"/>
            <a:ext cx="122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大量</a:t>
            </a:r>
            <a:r>
              <a:rPr lang="en-US" altLang="zh-CN" dirty="0" smtClean="0"/>
              <a:t>ATP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45962" y="2090928"/>
            <a:ext cx="122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葡萄糖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7316" y="3128469"/>
            <a:ext cx="122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酒精，</a:t>
            </a:r>
            <a:r>
              <a:rPr lang="en-US" altLang="zh-CN" dirty="0" smtClean="0"/>
              <a:t>CO</a:t>
            </a:r>
            <a:r>
              <a:rPr lang="en-US" altLang="zh-CN" baseline="-25000" dirty="0" smtClean="0"/>
              <a:t>2</a:t>
            </a:r>
            <a:endParaRPr lang="zh-CN" alt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6120384" y="3779520"/>
            <a:ext cx="144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细胞质基质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00852" y="4560128"/>
            <a:ext cx="122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少量</a:t>
            </a:r>
            <a:r>
              <a:rPr lang="en-US" altLang="zh-CN" dirty="0" smtClean="0"/>
              <a:t>ATP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728509" y="1956817"/>
            <a:ext cx="1228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丙酮酸，少量</a:t>
            </a:r>
            <a:r>
              <a:rPr lang="en-US" altLang="zh-CN" dirty="0" smtClean="0"/>
              <a:t>[H]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816292" y="2754174"/>
            <a:ext cx="122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乳酸</a:t>
            </a:r>
            <a:endParaRPr lang="en-US" altLang="zh-CN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6272784" y="2812696"/>
            <a:ext cx="1228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丙酮酸，少量</a:t>
            </a:r>
            <a:r>
              <a:rPr lang="en-US" altLang="zh-CN" dirty="0" smtClean="0"/>
              <a:t>[H]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82205" y="3792931"/>
            <a:ext cx="144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细胞质基质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765086" y="4568343"/>
            <a:ext cx="122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无</a:t>
            </a:r>
            <a:r>
              <a:rPr lang="en-US" altLang="zh-CN" dirty="0" smtClean="0"/>
              <a:t>ATP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  <p:bldP spid="2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914400" y="449699"/>
            <a:ext cx="8229600" cy="369332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zh-CN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有</a:t>
            </a:r>
            <a:r>
              <a:rPr lang="zh-CN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氧呼吸和</a:t>
            </a:r>
            <a:r>
              <a:rPr lang="zh-CN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无氧呼吸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的异同点：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" name="Text Box 9"/>
          <p:cNvSpPr>
            <a:spLocks noChangeArrowheads="1"/>
          </p:cNvSpPr>
          <p:nvPr/>
        </p:nvSpPr>
        <p:spPr bwMode="auto">
          <a:xfrm>
            <a:off x="550842" y="1163602"/>
            <a:ext cx="7993062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相同</a:t>
            </a:r>
            <a:r>
              <a:rPr lang="zh-CN" altLang="en-US" b="1" dirty="0" smtClean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点：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Arial" charset="0"/>
              </a:rPr>
              <a:t>都分解有机物，释放能量；</a:t>
            </a:r>
            <a:endParaRPr lang="en-US" altLang="zh-CN" dirty="0" smtClean="0">
              <a:latin typeface="微软雅黑" pitchFamily="34" charset="-122"/>
              <a:ea typeface="微软雅黑" pitchFamily="34" charset="-122"/>
              <a:sym typeface="Arial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sym typeface="Arial" charset="0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Arial" charset="0"/>
              </a:rPr>
              <a:t>           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Arial" charset="0"/>
              </a:rPr>
              <a:t>第一阶段完全相同。</a:t>
            </a:r>
            <a:endParaRPr lang="en-US" altLang="zh-CN" dirty="0">
              <a:latin typeface="微软雅黑" pitchFamily="34" charset="-122"/>
              <a:ea typeface="微软雅黑" pitchFamily="34" charset="-122"/>
              <a:sym typeface="Arial" charset="0"/>
            </a:endParaRPr>
          </a:p>
        </p:txBody>
      </p:sp>
      <p:sp>
        <p:nvSpPr>
          <p:cNvPr id="5" name="Text Box 9"/>
          <p:cNvSpPr>
            <a:spLocks noChangeArrowheads="1"/>
          </p:cNvSpPr>
          <p:nvPr/>
        </p:nvSpPr>
        <p:spPr bwMode="auto">
          <a:xfrm>
            <a:off x="549753" y="2145544"/>
            <a:ext cx="8269394" cy="17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不同点：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Arial" charset="0"/>
              </a:rPr>
              <a:t>有机物的分解程度不同。   </a:t>
            </a:r>
            <a:endParaRPr lang="en-US" altLang="zh-CN" dirty="0" smtClean="0">
              <a:latin typeface="微软雅黑" pitchFamily="34" charset="-122"/>
              <a:ea typeface="微软雅黑" pitchFamily="34" charset="-122"/>
              <a:sym typeface="Arial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Arial" charset="0"/>
              </a:rPr>
              <a:t>             有氧呼吸彻底分解有机物，</a:t>
            </a:r>
            <a:endParaRPr lang="en-US" altLang="zh-CN" dirty="0" smtClean="0">
              <a:latin typeface="微软雅黑" pitchFamily="34" charset="-122"/>
              <a:ea typeface="微软雅黑" pitchFamily="34" charset="-122"/>
              <a:sym typeface="Arial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Arial" charset="0"/>
              </a:rPr>
              <a:t>           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Arial" charset="0"/>
              </a:rPr>
              <a:t>无氧呼吸结束后，大量能量还保留在</a:t>
            </a:r>
            <a:r>
              <a:rPr lang="zh-CN" altLang="en-US" dirty="0" smtClean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不彻底的呼吸产物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Arial" charset="0"/>
              </a:rPr>
              <a:t>中。       </a:t>
            </a:r>
            <a:endParaRPr lang="en-US" altLang="zh-CN" dirty="0" smtClean="0">
              <a:latin typeface="微软雅黑" pitchFamily="34" charset="-122"/>
              <a:ea typeface="微软雅黑" pitchFamily="34" charset="-122"/>
              <a:sym typeface="Arial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sym typeface="Arial" charset="0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Arial" charset="0"/>
              </a:rPr>
              <a:t>          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Arial" charset="0"/>
              </a:rPr>
              <a:t>因此，有氧呼吸释放的能量远远大于无氧呼吸释放的能量。</a:t>
            </a:r>
            <a:endParaRPr lang="en-US" altLang="zh-CN" dirty="0">
              <a:latin typeface="微软雅黑" pitchFamily="34" charset="-122"/>
              <a:ea typeface="微软雅黑" pitchFamily="34" charset="-122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633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utoUpdateAnimBg="0"/>
      <p:bldP spid="5" grpId="0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866284" y="878299"/>
            <a:ext cx="4752464" cy="3525259"/>
            <a:chOff x="757995" y="529371"/>
            <a:chExt cx="5450305" cy="3801978"/>
          </a:xfrm>
        </p:grpSpPr>
        <p:sp>
          <p:nvSpPr>
            <p:cNvPr id="3" name="矩形 2"/>
            <p:cNvSpPr/>
            <p:nvPr/>
          </p:nvSpPr>
          <p:spPr>
            <a:xfrm>
              <a:off x="757995" y="529371"/>
              <a:ext cx="5450305" cy="38019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757995" y="2574758"/>
              <a:ext cx="15640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760003" y="705853"/>
              <a:ext cx="15640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任意多边形 8"/>
            <p:cNvSpPr/>
            <p:nvPr/>
          </p:nvSpPr>
          <p:spPr>
            <a:xfrm>
              <a:off x="770020" y="1520622"/>
              <a:ext cx="1443457" cy="2774652"/>
            </a:xfrm>
            <a:custGeom>
              <a:avLst/>
              <a:gdLst>
                <a:gd name="connsiteX0" fmla="*/ 0 w 2057400"/>
                <a:gd name="connsiteY0" fmla="*/ 3202660 h 3202660"/>
                <a:gd name="connsiteX1" fmla="*/ 120316 w 2057400"/>
                <a:gd name="connsiteY1" fmla="*/ 2637175 h 3202660"/>
                <a:gd name="connsiteX2" fmla="*/ 421105 w 2057400"/>
                <a:gd name="connsiteY2" fmla="*/ 2023565 h 3202660"/>
                <a:gd name="connsiteX3" fmla="*/ 854242 w 2057400"/>
                <a:gd name="connsiteY3" fmla="*/ 1205418 h 3202660"/>
                <a:gd name="connsiteX4" fmla="*/ 1443790 w 2057400"/>
                <a:gd name="connsiteY4" fmla="*/ 483523 h 3202660"/>
                <a:gd name="connsiteX5" fmla="*/ 1925053 w 2057400"/>
                <a:gd name="connsiteY5" fmla="*/ 50386 h 3202660"/>
                <a:gd name="connsiteX6" fmla="*/ 2057400 w 2057400"/>
                <a:gd name="connsiteY6" fmla="*/ 26323 h 320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7400" h="3202660">
                  <a:moveTo>
                    <a:pt x="0" y="3202660"/>
                  </a:moveTo>
                  <a:cubicBezTo>
                    <a:pt x="25066" y="3018175"/>
                    <a:pt x="50132" y="2833691"/>
                    <a:pt x="120316" y="2637175"/>
                  </a:cubicBezTo>
                  <a:cubicBezTo>
                    <a:pt x="190500" y="2440659"/>
                    <a:pt x="298784" y="2262191"/>
                    <a:pt x="421105" y="2023565"/>
                  </a:cubicBezTo>
                  <a:cubicBezTo>
                    <a:pt x="543426" y="1784939"/>
                    <a:pt x="683795" y="1462092"/>
                    <a:pt x="854242" y="1205418"/>
                  </a:cubicBezTo>
                  <a:cubicBezTo>
                    <a:pt x="1024689" y="948744"/>
                    <a:pt x="1265322" y="676028"/>
                    <a:pt x="1443790" y="483523"/>
                  </a:cubicBezTo>
                  <a:cubicBezTo>
                    <a:pt x="1622258" y="291018"/>
                    <a:pt x="1822785" y="126586"/>
                    <a:pt x="1925053" y="50386"/>
                  </a:cubicBezTo>
                  <a:cubicBezTo>
                    <a:pt x="2027321" y="-25814"/>
                    <a:pt x="2042360" y="254"/>
                    <a:pt x="2057400" y="26323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5691" y="1596848"/>
            <a:ext cx="461665" cy="23800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气体</a:t>
            </a:r>
            <a:r>
              <a:rPr lang="zh-CN" altLang="en-US" dirty="0" smtClean="0"/>
              <a:t>交换相对值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34916" y="4632156"/>
            <a:ext cx="135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</a:t>
            </a:r>
            <a:r>
              <a:rPr lang="en-US" altLang="zh-CN" baseline="-25000" dirty="0" smtClean="0"/>
              <a:t>2</a:t>
            </a:r>
            <a:r>
              <a:rPr lang="zh-CN" altLang="en-US" dirty="0" smtClean="0"/>
              <a:t>（</a:t>
            </a:r>
            <a:r>
              <a:rPr lang="en-US" altLang="zh-CN" dirty="0"/>
              <a:t>%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5301920" y="4289258"/>
            <a:ext cx="0" cy="1022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987760" y="4297274"/>
            <a:ext cx="0" cy="1022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4575984" y="4297274"/>
            <a:ext cx="0" cy="1022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3817968" y="4297274"/>
            <a:ext cx="0" cy="1022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2209696" y="4301290"/>
            <a:ext cx="0" cy="1022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1499808" y="4301290"/>
            <a:ext cx="0" cy="1022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任意多边形 25"/>
          <p:cNvSpPr/>
          <p:nvPr/>
        </p:nvSpPr>
        <p:spPr>
          <a:xfrm>
            <a:off x="878307" y="1082842"/>
            <a:ext cx="1331390" cy="3308687"/>
          </a:xfrm>
          <a:custGeom>
            <a:avLst/>
            <a:gdLst>
              <a:gd name="connsiteX0" fmla="*/ 0 w 1515979"/>
              <a:gd name="connsiteY0" fmla="*/ 0 h 3308684"/>
              <a:gd name="connsiteX1" fmla="*/ 132348 w 1515979"/>
              <a:gd name="connsiteY1" fmla="*/ 1431758 h 3308684"/>
              <a:gd name="connsiteX2" fmla="*/ 276727 w 1515979"/>
              <a:gd name="connsiteY2" fmla="*/ 2009274 h 3308684"/>
              <a:gd name="connsiteX3" fmla="*/ 673769 w 1515979"/>
              <a:gd name="connsiteY3" fmla="*/ 2526632 h 3308684"/>
              <a:gd name="connsiteX4" fmla="*/ 1082842 w 1515979"/>
              <a:gd name="connsiteY4" fmla="*/ 2959769 h 3308684"/>
              <a:gd name="connsiteX5" fmla="*/ 1515979 w 1515979"/>
              <a:gd name="connsiteY5" fmla="*/ 3308684 h 3308684"/>
              <a:gd name="connsiteX6" fmla="*/ 1515979 w 1515979"/>
              <a:gd name="connsiteY6" fmla="*/ 3308684 h 330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5979" h="3308684">
                <a:moveTo>
                  <a:pt x="0" y="0"/>
                </a:moveTo>
                <a:cubicBezTo>
                  <a:pt x="43113" y="548439"/>
                  <a:pt x="86227" y="1096879"/>
                  <a:pt x="132348" y="1431758"/>
                </a:cubicBezTo>
                <a:cubicBezTo>
                  <a:pt x="178469" y="1766637"/>
                  <a:pt x="186490" y="1826795"/>
                  <a:pt x="276727" y="2009274"/>
                </a:cubicBezTo>
                <a:cubicBezTo>
                  <a:pt x="366964" y="2191753"/>
                  <a:pt x="539417" y="2368216"/>
                  <a:pt x="673769" y="2526632"/>
                </a:cubicBezTo>
                <a:cubicBezTo>
                  <a:pt x="808121" y="2685048"/>
                  <a:pt x="942474" y="2829427"/>
                  <a:pt x="1082842" y="2959769"/>
                </a:cubicBezTo>
                <a:cubicBezTo>
                  <a:pt x="1223210" y="3090111"/>
                  <a:pt x="1515979" y="3308684"/>
                  <a:pt x="1515979" y="3308684"/>
                </a:cubicBezTo>
                <a:lnTo>
                  <a:pt x="1515979" y="3308684"/>
                </a:lnTo>
              </a:path>
            </a:pathLst>
          </a:cu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397038" y="854821"/>
            <a:ext cx="69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1.0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97037" y="2602183"/>
            <a:ext cx="69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0.5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69526" y="4161379"/>
            <a:ext cx="69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347538" y="4343401"/>
            <a:ext cx="69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997241" y="4346045"/>
            <a:ext cx="69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785304" y="4339202"/>
            <a:ext cx="69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15</a:t>
            </a:r>
            <a:endParaRPr lang="zh-CN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601392" y="4326356"/>
            <a:ext cx="69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371440" y="4319334"/>
            <a:ext cx="69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25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097376" y="4339202"/>
            <a:ext cx="69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30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684421" y="3597444"/>
            <a:ext cx="148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曲线</a:t>
            </a:r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615240" y="2395676"/>
            <a:ext cx="148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曲线</a:t>
            </a:r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647228" y="1353793"/>
            <a:ext cx="148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曲线</a:t>
            </a:r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39" name="标题 1"/>
          <p:cNvSpPr>
            <a:spLocks noGrp="1"/>
          </p:cNvSpPr>
          <p:nvPr>
            <p:ph type="title"/>
          </p:nvPr>
        </p:nvSpPr>
        <p:spPr>
          <a:xfrm>
            <a:off x="1712330" y="275527"/>
            <a:ext cx="8305800" cy="369332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任务五：有氧呼吸和无氧呼吸的关系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05482" y="887492"/>
            <a:ext cx="4465320" cy="43582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楷体" pitchFamily="49" charset="-122"/>
                <a:ea typeface="楷体" pitchFamily="49" charset="-122"/>
              </a:defRPr>
            </a:lvl1pPr>
            <a:lvl2pPr>
              <a:defRPr>
                <a:ea typeface="宋体" charset="-122"/>
              </a:defRPr>
            </a:lvl2pPr>
            <a:lvl3pPr>
              <a:defRPr>
                <a:ea typeface="宋体" charset="-122"/>
              </a:defRPr>
            </a:lvl3pPr>
            <a:lvl4pPr>
              <a:defRPr>
                <a:ea typeface="宋体" charset="-122"/>
              </a:defRPr>
            </a:lvl4pPr>
            <a:lvl5pPr>
              <a:defRPr>
                <a:ea typeface="宋体" charset="-122"/>
              </a:defRPr>
            </a:lvl5pPr>
            <a:lvl6pPr>
              <a:defRPr>
                <a:ea typeface="宋体" charset="-122"/>
              </a:defRPr>
            </a:lvl6pPr>
            <a:lvl7pPr>
              <a:defRPr>
                <a:ea typeface="宋体" charset="-122"/>
              </a:defRPr>
            </a:lvl7pPr>
            <a:lvl8pPr>
              <a:defRPr>
                <a:ea typeface="宋体" charset="-122"/>
              </a:defRPr>
            </a:lvl8pPr>
            <a:lvl9pPr>
              <a:defRPr>
                <a:ea typeface="宋体" charset="-122"/>
              </a:defRPr>
            </a:lvl9pPr>
          </a:lstStyle>
          <a:p>
            <a:r>
              <a:rPr lang="en-US" altLang="zh-CN" sz="1800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800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三条曲线的含义？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70880" y="2794672"/>
            <a:ext cx="3182620" cy="900246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楷体" pitchFamily="49" charset="-122"/>
                <a:ea typeface="楷体" pitchFamily="49" charset="-122"/>
              </a:defRPr>
            </a:lvl1pPr>
            <a:lvl2pPr>
              <a:defRPr>
                <a:ea typeface="宋体" charset="-122"/>
              </a:defRPr>
            </a:lvl2pPr>
            <a:lvl3pPr>
              <a:defRPr>
                <a:ea typeface="宋体" charset="-122"/>
              </a:defRPr>
            </a:lvl3pPr>
            <a:lvl4pPr>
              <a:defRPr>
                <a:ea typeface="宋体" charset="-122"/>
              </a:defRPr>
            </a:lvl4pPr>
            <a:lvl5pPr>
              <a:defRPr>
                <a:ea typeface="宋体" charset="-122"/>
              </a:defRPr>
            </a:lvl5pPr>
            <a:lvl6pPr>
              <a:defRPr>
                <a:ea typeface="宋体" charset="-122"/>
              </a:defRPr>
            </a:lvl6pPr>
            <a:lvl7pPr>
              <a:defRPr>
                <a:ea typeface="宋体" charset="-122"/>
              </a:defRPr>
            </a:lvl7pPr>
            <a:lvl8pPr>
              <a:defRPr>
                <a:ea typeface="宋体" charset="-122"/>
              </a:defRPr>
            </a:lvl8pPr>
            <a:lvl9pPr>
              <a:defRPr>
                <a:ea typeface="宋体" charset="-122"/>
              </a:defRPr>
            </a:lvl9pPr>
          </a:lstStyle>
          <a:p>
            <a:r>
              <a:rPr lang="en-US" altLang="zh-CN" sz="1800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1800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什么样的氧气浓度适宜于水果、蔬菜的保鲜？为什么？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42347" y="2272411"/>
            <a:ext cx="4926264" cy="48474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楷体" pitchFamily="49" charset="-122"/>
                <a:ea typeface="楷体" pitchFamily="49" charset="-122"/>
              </a:defRPr>
            </a:lvl1pPr>
            <a:lvl2pPr>
              <a:defRPr>
                <a:ea typeface="宋体" charset="-122"/>
              </a:defRPr>
            </a:lvl2pPr>
            <a:lvl3pPr>
              <a:defRPr>
                <a:ea typeface="宋体" charset="-122"/>
              </a:defRPr>
            </a:lvl3pPr>
            <a:lvl4pPr>
              <a:defRPr>
                <a:ea typeface="宋体" charset="-122"/>
              </a:defRPr>
            </a:lvl4pPr>
            <a:lvl5pPr>
              <a:defRPr>
                <a:ea typeface="宋体" charset="-122"/>
              </a:defRPr>
            </a:lvl5pPr>
            <a:lvl6pPr>
              <a:defRPr>
                <a:ea typeface="宋体" charset="-122"/>
              </a:defRPr>
            </a:lvl6pPr>
            <a:lvl7pPr>
              <a:defRPr>
                <a:ea typeface="宋体" charset="-122"/>
              </a:defRPr>
            </a:lvl7pPr>
            <a:lvl8pPr>
              <a:defRPr>
                <a:ea typeface="宋体" charset="-122"/>
              </a:defRPr>
            </a:lvl8pPr>
            <a:lvl9pPr>
              <a:defRPr>
                <a:ea typeface="宋体" charset="-122"/>
              </a:defRPr>
            </a:lvl9pPr>
          </a:lstStyle>
          <a:p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曲线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：呼吸作用的总强度。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51052" y="1770968"/>
            <a:ext cx="4446684" cy="48474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楷体" pitchFamily="49" charset="-122"/>
                <a:ea typeface="楷体" pitchFamily="49" charset="-122"/>
              </a:defRPr>
            </a:lvl1pPr>
            <a:lvl2pPr>
              <a:defRPr>
                <a:ea typeface="宋体" charset="-122"/>
              </a:defRPr>
            </a:lvl2pPr>
            <a:lvl3pPr>
              <a:defRPr>
                <a:ea typeface="宋体" charset="-122"/>
              </a:defRPr>
            </a:lvl3pPr>
            <a:lvl4pPr>
              <a:defRPr>
                <a:ea typeface="宋体" charset="-122"/>
              </a:defRPr>
            </a:lvl4pPr>
            <a:lvl5pPr>
              <a:defRPr>
                <a:ea typeface="宋体" charset="-122"/>
              </a:defRPr>
            </a:lvl5pPr>
            <a:lvl6pPr>
              <a:defRPr>
                <a:ea typeface="宋体" charset="-122"/>
              </a:defRPr>
            </a:lvl6pPr>
            <a:lvl7pPr>
              <a:defRPr>
                <a:ea typeface="宋体" charset="-122"/>
              </a:defRPr>
            </a:lvl7pPr>
            <a:lvl8pPr>
              <a:defRPr>
                <a:ea typeface="宋体" charset="-122"/>
              </a:defRPr>
            </a:lvl8pPr>
            <a:lvl9pPr>
              <a:defRPr>
                <a:ea typeface="宋体" charset="-122"/>
              </a:defRPr>
            </a:lvl9pPr>
          </a:lstStyle>
          <a:p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曲线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：有氧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呼吸强度。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39427" y="1254737"/>
            <a:ext cx="4508515" cy="48474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楷体" pitchFamily="49" charset="-122"/>
                <a:ea typeface="楷体" pitchFamily="49" charset="-122"/>
              </a:defRPr>
            </a:lvl1pPr>
            <a:lvl2pPr>
              <a:defRPr>
                <a:ea typeface="宋体" charset="-122"/>
              </a:defRPr>
            </a:lvl2pPr>
            <a:lvl3pPr>
              <a:defRPr>
                <a:ea typeface="宋体" charset="-122"/>
              </a:defRPr>
            </a:lvl3pPr>
            <a:lvl4pPr>
              <a:defRPr>
                <a:ea typeface="宋体" charset="-122"/>
              </a:defRPr>
            </a:lvl4pPr>
            <a:lvl5pPr>
              <a:defRPr>
                <a:ea typeface="宋体" charset="-122"/>
              </a:defRPr>
            </a:lvl5pPr>
            <a:lvl6pPr>
              <a:defRPr>
                <a:ea typeface="宋体" charset="-122"/>
              </a:defRPr>
            </a:lvl6pPr>
            <a:lvl7pPr>
              <a:defRPr>
                <a:ea typeface="宋体" charset="-122"/>
              </a:defRPr>
            </a:lvl7pPr>
            <a:lvl8pPr>
              <a:defRPr>
                <a:ea typeface="宋体" charset="-122"/>
              </a:defRPr>
            </a:lvl8pPr>
            <a:lvl9pPr>
              <a:defRPr>
                <a:ea typeface="宋体" charset="-122"/>
              </a:defRPr>
            </a:lvl9pPr>
          </a:lstStyle>
          <a:p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曲线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：无氧呼吸强度。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16590" y="3639392"/>
            <a:ext cx="3825850" cy="900246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楷体" pitchFamily="49" charset="-122"/>
                <a:ea typeface="楷体" pitchFamily="49" charset="-122"/>
              </a:defRPr>
            </a:lvl1pPr>
            <a:lvl2pPr>
              <a:defRPr>
                <a:ea typeface="宋体" charset="-122"/>
              </a:defRPr>
            </a:lvl2pPr>
            <a:lvl3pPr>
              <a:defRPr>
                <a:ea typeface="宋体" charset="-122"/>
              </a:defRPr>
            </a:lvl3pPr>
            <a:lvl4pPr>
              <a:defRPr>
                <a:ea typeface="宋体" charset="-122"/>
              </a:defRPr>
            </a:lvl4pPr>
            <a:lvl5pPr>
              <a:defRPr>
                <a:ea typeface="宋体" charset="-122"/>
              </a:defRPr>
            </a:lvl5pPr>
            <a:lvl6pPr>
              <a:defRPr>
                <a:ea typeface="宋体" charset="-122"/>
              </a:defRPr>
            </a:lvl6pPr>
            <a:lvl7pPr>
              <a:defRPr>
                <a:ea typeface="宋体" charset="-122"/>
              </a:defRPr>
            </a:lvl7pPr>
            <a:lvl8pPr>
              <a:defRPr>
                <a:ea typeface="宋体" charset="-122"/>
              </a:defRPr>
            </a:lvl8pPr>
            <a:lvl9pPr>
              <a:defRPr>
                <a:ea typeface="宋体" charset="-122"/>
              </a:defRPr>
            </a:lvl9pPr>
          </a:lstStyle>
          <a:p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点对应的氧气浓度。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此时有机物的消耗量最少。</a:t>
            </a:r>
          </a:p>
        </p:txBody>
      </p:sp>
      <p:sp>
        <p:nvSpPr>
          <p:cNvPr id="46" name="椭圆 45"/>
          <p:cNvSpPr/>
          <p:nvPr/>
        </p:nvSpPr>
        <p:spPr>
          <a:xfrm>
            <a:off x="878305" y="98717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39" y="1082842"/>
            <a:ext cx="49213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椭圆 48"/>
          <p:cNvSpPr/>
          <p:nvPr/>
        </p:nvSpPr>
        <p:spPr>
          <a:xfrm>
            <a:off x="950485" y="174810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917384" y="406745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911613" y="411566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910385" y="113957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1322456" y="305274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1322456" y="239098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1912024" y="187361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2112552" y="1797404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2774312" y="138831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2774312" y="1316124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3748904" y="114767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4482856" y="102735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5284984" y="97521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48" name="组合 2047"/>
          <p:cNvGrpSpPr/>
          <p:nvPr/>
        </p:nvGrpSpPr>
        <p:grpSpPr>
          <a:xfrm>
            <a:off x="1055963" y="2278046"/>
            <a:ext cx="331622" cy="2133218"/>
            <a:chOff x="1152219" y="2278046"/>
            <a:chExt cx="331622" cy="2133218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1299228" y="2580342"/>
              <a:ext cx="0" cy="1830922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1152219" y="2278046"/>
              <a:ext cx="3316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A</a:t>
              </a:r>
              <a:endPara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" name="任意多边形 1"/>
          <p:cNvSpPr/>
          <p:nvPr/>
        </p:nvSpPr>
        <p:spPr>
          <a:xfrm>
            <a:off x="890337" y="974557"/>
            <a:ext cx="4562466" cy="1605785"/>
          </a:xfrm>
          <a:custGeom>
            <a:avLst/>
            <a:gdLst>
              <a:gd name="connsiteX0" fmla="*/ 0 w 4562466"/>
              <a:gd name="connsiteY0" fmla="*/ 36095 h 1324878"/>
              <a:gd name="connsiteX1" fmla="*/ 84221 w 4562466"/>
              <a:gd name="connsiteY1" fmla="*/ 589547 h 1324878"/>
              <a:gd name="connsiteX2" fmla="*/ 132347 w 4562466"/>
              <a:gd name="connsiteY2" fmla="*/ 938463 h 1324878"/>
              <a:gd name="connsiteX3" fmla="*/ 216568 w 4562466"/>
              <a:gd name="connsiteY3" fmla="*/ 1275347 h 1324878"/>
              <a:gd name="connsiteX4" fmla="*/ 409074 w 4562466"/>
              <a:gd name="connsiteY4" fmla="*/ 1299410 h 1324878"/>
              <a:gd name="connsiteX5" fmla="*/ 637674 w 4562466"/>
              <a:gd name="connsiteY5" fmla="*/ 1046747 h 1324878"/>
              <a:gd name="connsiteX6" fmla="*/ 1010652 w 4562466"/>
              <a:gd name="connsiteY6" fmla="*/ 757989 h 1324878"/>
              <a:gd name="connsiteX7" fmla="*/ 1443789 w 4562466"/>
              <a:gd name="connsiteY7" fmla="*/ 577516 h 1324878"/>
              <a:gd name="connsiteX8" fmla="*/ 2033337 w 4562466"/>
              <a:gd name="connsiteY8" fmla="*/ 288758 h 1324878"/>
              <a:gd name="connsiteX9" fmla="*/ 2947737 w 4562466"/>
              <a:gd name="connsiteY9" fmla="*/ 180474 h 1324878"/>
              <a:gd name="connsiteX10" fmla="*/ 3717758 w 4562466"/>
              <a:gd name="connsiteY10" fmla="*/ 60158 h 1324878"/>
              <a:gd name="connsiteX11" fmla="*/ 4511842 w 4562466"/>
              <a:gd name="connsiteY11" fmla="*/ 12031 h 1324878"/>
              <a:gd name="connsiteX12" fmla="*/ 4415589 w 4562466"/>
              <a:gd name="connsiteY12" fmla="*/ 0 h 132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62466" h="1324878">
                <a:moveTo>
                  <a:pt x="0" y="36095"/>
                </a:moveTo>
                <a:cubicBezTo>
                  <a:pt x="31081" y="237623"/>
                  <a:pt x="62163" y="439152"/>
                  <a:pt x="84221" y="589547"/>
                </a:cubicBezTo>
                <a:cubicBezTo>
                  <a:pt x="106279" y="739942"/>
                  <a:pt x="110289" y="824163"/>
                  <a:pt x="132347" y="938463"/>
                </a:cubicBezTo>
                <a:cubicBezTo>
                  <a:pt x="154405" y="1052763"/>
                  <a:pt x="170447" y="1215189"/>
                  <a:pt x="216568" y="1275347"/>
                </a:cubicBezTo>
                <a:cubicBezTo>
                  <a:pt x="262689" y="1335505"/>
                  <a:pt x="338890" y="1337510"/>
                  <a:pt x="409074" y="1299410"/>
                </a:cubicBezTo>
                <a:cubicBezTo>
                  <a:pt x="479258" y="1261310"/>
                  <a:pt x="537411" y="1136984"/>
                  <a:pt x="637674" y="1046747"/>
                </a:cubicBezTo>
                <a:cubicBezTo>
                  <a:pt x="737937" y="956510"/>
                  <a:pt x="876300" y="836194"/>
                  <a:pt x="1010652" y="757989"/>
                </a:cubicBezTo>
                <a:cubicBezTo>
                  <a:pt x="1145004" y="679784"/>
                  <a:pt x="1273342" y="655721"/>
                  <a:pt x="1443789" y="577516"/>
                </a:cubicBezTo>
                <a:cubicBezTo>
                  <a:pt x="1614236" y="499311"/>
                  <a:pt x="1782679" y="354932"/>
                  <a:pt x="2033337" y="288758"/>
                </a:cubicBezTo>
                <a:cubicBezTo>
                  <a:pt x="2283995" y="222584"/>
                  <a:pt x="2667000" y="218574"/>
                  <a:pt x="2947737" y="180474"/>
                </a:cubicBezTo>
                <a:cubicBezTo>
                  <a:pt x="3228474" y="142374"/>
                  <a:pt x="3457074" y="88232"/>
                  <a:pt x="3717758" y="60158"/>
                </a:cubicBezTo>
                <a:cubicBezTo>
                  <a:pt x="3978442" y="32084"/>
                  <a:pt x="4395537" y="22057"/>
                  <a:pt x="4511842" y="12031"/>
                </a:cubicBezTo>
                <a:cubicBezTo>
                  <a:pt x="4628147" y="2005"/>
                  <a:pt x="4521868" y="1002"/>
                  <a:pt x="4415589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0948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/>
      <p:bldP spid="43" grpId="0" build="p"/>
      <p:bldP spid="44" grpId="0" build="p"/>
      <p:bldP spid="4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041" y="457208"/>
            <a:ext cx="8542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分析：若酵母菌呼吸作用消耗的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2000" baseline="-25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en-US" altLang="zh-CN" sz="2000" dirty="0" err="1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mol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，生成的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CO</a:t>
            </a:r>
            <a:r>
              <a:rPr lang="en-US" altLang="zh-CN" sz="2000" baseline="-25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en-US" altLang="zh-CN" sz="2000" dirty="0" err="1" smtClean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mol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，请判断下面三种情况的呼吸方式，并尝试计算葡萄糖的消耗量。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089" y="1343560"/>
            <a:ext cx="85424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A=0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≠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A=B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，且都不为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都不为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，且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＜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7989" y="1937089"/>
            <a:ext cx="7652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不消耗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baseline="-25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，说明酵母菌</a:t>
            </a:r>
            <a:r>
              <a:rPr lang="zh-CN" altLang="en-US" dirty="0" smtClean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只进行无氧呼吸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，消耗的葡萄糖是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B/2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746" y="3208428"/>
            <a:ext cx="8097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baseline="-25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消耗等于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CO</a:t>
            </a:r>
            <a:r>
              <a:rPr lang="en-US" altLang="zh-CN" baseline="-25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生成，说明酵母菌</a:t>
            </a:r>
            <a:r>
              <a:rPr lang="zh-CN" altLang="en-US" dirty="0" smtClean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只进行有氧呼吸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，消耗的葡萄糖是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A/6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858" y="4287292"/>
            <a:ext cx="8097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baseline="-25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消耗小于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CO</a:t>
            </a:r>
            <a:r>
              <a:rPr lang="en-US" altLang="zh-CN" baseline="-25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生成，说明酵母菌同时</a:t>
            </a:r>
            <a:r>
              <a:rPr lang="zh-CN" altLang="en-US" dirty="0" smtClean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进行有氧呼吸和无氧呼吸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，有氧呼吸产生的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CO</a:t>
            </a:r>
            <a:r>
              <a:rPr lang="en-US" altLang="zh-CN" baseline="-25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，无氧呼吸产生的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CO</a:t>
            </a:r>
            <a:r>
              <a:rPr lang="en-US" altLang="zh-CN" baseline="-25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B-A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，葡萄糖的消耗量为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A/6+(B-A)/2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73092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>
            <a:spLocks noGrp="1" noChangeArrowheads="1"/>
          </p:cNvSpPr>
          <p:nvPr>
            <p:ph type="title"/>
          </p:nvPr>
        </p:nvSpPr>
        <p:spPr bwMode="auto">
          <a:xfrm>
            <a:off x="2411886" y="362612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  <a:sym typeface="Arial" charset="0"/>
              </a:rPr>
              <a:t>任务六：细胞呼吸的意义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" name="Text Box 9"/>
          <p:cNvSpPr>
            <a:spLocks noChangeArrowheads="1"/>
          </p:cNvSpPr>
          <p:nvPr/>
        </p:nvSpPr>
        <p:spPr bwMode="auto">
          <a:xfrm>
            <a:off x="1919572" y="1259498"/>
            <a:ext cx="7993062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1.</a:t>
            </a:r>
            <a:r>
              <a:rPr lang="zh-CN" altLang="en-US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为细胞内的化学反应提供能量。</a:t>
            </a:r>
            <a:endParaRPr lang="zh-CN" altLang="en-US" b="1" dirty="0">
              <a:solidFill>
                <a:srgbClr val="0033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 Box 9"/>
          <p:cNvSpPr>
            <a:spLocks noChangeArrowheads="1"/>
          </p:cNvSpPr>
          <p:nvPr/>
        </p:nvSpPr>
        <p:spPr bwMode="auto">
          <a:xfrm>
            <a:off x="2013856" y="1994600"/>
            <a:ext cx="799306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  <a:sym typeface="Arial" charset="0"/>
              </a:rPr>
              <a:t>有氧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Arial" charset="0"/>
              </a:rPr>
              <a:t>呼吸消耗一分子葡萄糖，约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sym typeface="Arial" charset="0"/>
              </a:rPr>
              <a:t>净生成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sym typeface="Arial" charset="0"/>
              </a:rPr>
              <a:t>30~32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sym typeface="Arial" charset="0"/>
              </a:rPr>
              <a:t>个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sym typeface="Arial" charset="0"/>
              </a:rPr>
              <a:t>ATP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sym typeface="Arial" charset="0"/>
              </a:rPr>
              <a:t>。</a:t>
            </a:r>
            <a:endParaRPr lang="en-US" altLang="zh-CN" dirty="0">
              <a:latin typeface="微软雅黑" pitchFamily="34" charset="-122"/>
              <a:ea typeface="微软雅黑" pitchFamily="34" charset="-122"/>
              <a:sym typeface="Arial" charset="0"/>
            </a:endParaRPr>
          </a:p>
        </p:txBody>
      </p:sp>
      <p:sp>
        <p:nvSpPr>
          <p:cNvPr id="9" name="Text Box 9"/>
          <p:cNvSpPr>
            <a:spLocks noChangeArrowheads="1"/>
          </p:cNvSpPr>
          <p:nvPr/>
        </p:nvSpPr>
        <p:spPr bwMode="auto">
          <a:xfrm>
            <a:off x="2027267" y="2734731"/>
            <a:ext cx="7993062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  <a:sym typeface="Arial" charset="0"/>
              </a:rPr>
              <a:t>另外约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sym typeface="Arial" charset="0"/>
              </a:rPr>
              <a:t>70%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sym typeface="Arial" charset="0"/>
              </a:rPr>
              <a:t>的能量以热能形式耗散。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 Box 9"/>
          <p:cNvSpPr>
            <a:spLocks noChangeArrowheads="1"/>
          </p:cNvSpPr>
          <p:nvPr/>
        </p:nvSpPr>
        <p:spPr bwMode="auto">
          <a:xfrm>
            <a:off x="2042507" y="3435771"/>
            <a:ext cx="7993062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Arial" charset="0"/>
              </a:rPr>
              <a:t>无氧呼吸为细胞</a:t>
            </a:r>
            <a:r>
              <a:rPr lang="zh-CN" altLang="en-US" dirty="0" smtClean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补充能量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Arial" charset="0"/>
              </a:rPr>
              <a:t>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30344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utoUpdateAnimBg="0"/>
      <p:bldP spid="5" grpId="0" bldLvl="0" autoUpdateAnimBg="0"/>
      <p:bldP spid="8" grpId="0" bldLvl="0" autoUpdateAnimBg="0"/>
      <p:bldP spid="9" grpId="0" bldLvl="0" autoUpdateAnimBg="0"/>
      <p:bldP spid="6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6"/>
          <p:cNvSpPr>
            <a:spLocks noChangeArrowheads="1"/>
          </p:cNvSpPr>
          <p:nvPr/>
        </p:nvSpPr>
        <p:spPr bwMode="auto">
          <a:xfrm>
            <a:off x="608472" y="905801"/>
            <a:ext cx="8403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任务一：科学家如何研究酵母菌细胞呼吸的场所和反应过程？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6756" y="1679997"/>
            <a:ext cx="6407991" cy="131574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楷体" pitchFamily="49" charset="-122"/>
                <a:ea typeface="楷体" pitchFamily="49" charset="-122"/>
              </a:defRPr>
            </a:lvl1pPr>
            <a:lvl2pPr>
              <a:defRPr>
                <a:ea typeface="宋体" charset="-122"/>
              </a:defRPr>
            </a:lvl2pPr>
            <a:lvl3pPr>
              <a:defRPr>
                <a:ea typeface="宋体" charset="-122"/>
              </a:defRPr>
            </a:lvl3pPr>
            <a:lvl4pPr>
              <a:defRPr>
                <a:ea typeface="宋体" charset="-122"/>
              </a:defRPr>
            </a:lvl4pPr>
            <a:lvl5pPr>
              <a:defRPr>
                <a:ea typeface="宋体" charset="-122"/>
              </a:defRPr>
            </a:lvl5pPr>
            <a:lvl6pPr>
              <a:defRPr>
                <a:ea typeface="宋体" charset="-122"/>
              </a:defRPr>
            </a:lvl6pPr>
            <a:lvl7pPr>
              <a:defRPr>
                <a:ea typeface="宋体" charset="-122"/>
              </a:defRPr>
            </a:lvl7pPr>
            <a:lvl8pPr>
              <a:defRPr>
                <a:ea typeface="宋体" charset="-122"/>
              </a:defRPr>
            </a:lvl8pPr>
            <a:lvl9pPr>
              <a:defRPr>
                <a:ea typeface="宋体" charset="-122"/>
              </a:defRPr>
            </a:lvl9pPr>
          </a:lstStyle>
          <a:p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科学家按照什么样的研究思路来展开对有氧呼吸的研究？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科学家如何建立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无细胞体系？如何获得研究对象？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科学家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采用什么研究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方法来追踪反应物到产物分子的变化？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12358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ldLvl="0" autoUpdateAnimBg="0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09058" y="309008"/>
            <a:ext cx="5823856" cy="47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latin typeface="楷体" pitchFamily="49" charset="-122"/>
                <a:ea typeface="楷体" pitchFamily="49" charset="-122"/>
              </a:defRPr>
            </a:lvl1pPr>
          </a:lstStyle>
          <a:p>
            <a:pPr algn="ctr"/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任务六：细胞呼吸的意义</a:t>
            </a:r>
            <a:endParaRPr lang="zh-CN" altLang="en-US" sz="2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 Box 10"/>
          <p:cNvSpPr>
            <a:spLocks noChangeArrowheads="1"/>
          </p:cNvSpPr>
          <p:nvPr/>
        </p:nvSpPr>
        <p:spPr bwMode="auto">
          <a:xfrm>
            <a:off x="751397" y="1155112"/>
            <a:ext cx="7993062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2.</a:t>
            </a:r>
            <a:r>
              <a:rPr lang="zh-CN" altLang="en-US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为细胞内的化学反应提供物质。</a:t>
            </a:r>
            <a:endParaRPr lang="zh-CN" altLang="en-US" b="1" dirty="0">
              <a:solidFill>
                <a:srgbClr val="0033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3296132" y="2090738"/>
            <a:ext cx="5327650" cy="647700"/>
          </a:xfrm>
          <a:prstGeom prst="wedgeEllipseCallout">
            <a:avLst>
              <a:gd name="adj1" fmla="val -23521"/>
              <a:gd name="adj2" fmla="val -11596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拆分、修改碳骨架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5058" name="Picture 2" descr="H:\18-19年高一\教学用图\细胞生物学\线粒体包围脂肪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r="6430" b="6844"/>
          <a:stretch>
            <a:fillRect/>
          </a:stretch>
        </p:blipFill>
        <p:spPr bwMode="auto">
          <a:xfrm>
            <a:off x="9171" y="17876"/>
            <a:ext cx="6298387" cy="513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webwxgetmsgimg (3)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6400" b="17486"/>
          <a:stretch>
            <a:fillRect/>
          </a:stretch>
        </p:blipFill>
        <p:spPr>
          <a:xfrm>
            <a:off x="5365698" y="24064"/>
            <a:ext cx="3787474" cy="512496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0"/>
          <p:cNvSpPr>
            <a:spLocks noChangeArrowheads="1"/>
          </p:cNvSpPr>
          <p:nvPr/>
        </p:nvSpPr>
        <p:spPr bwMode="auto">
          <a:xfrm>
            <a:off x="669033" y="2577131"/>
            <a:ext cx="423984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</a:rPr>
              <a:t>三羧酸循环是细胞内物质代谢的中心。</a:t>
            </a:r>
          </a:p>
        </p:txBody>
      </p:sp>
    </p:spTree>
    <p:extLst>
      <p:ext uri="{BB962C8B-B14F-4D97-AF65-F5344CB8AC3E}">
        <p14:creationId xmlns:p14="http://schemas.microsoft.com/office/powerpoint/2010/main" val="27030344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utoUpdateAnimBg="0"/>
      <p:bldP spid="7" grpId="0" bldLvl="0" animBg="1" autoUpdateAnimBg="0"/>
      <p:bldP spid="9" grpId="0" bldLvl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>
            <a:spLocks noGrp="1" noChangeArrowheads="1"/>
          </p:cNvSpPr>
          <p:nvPr>
            <p:ph type="title"/>
          </p:nvPr>
        </p:nvSpPr>
        <p:spPr bwMode="auto">
          <a:xfrm>
            <a:off x="529836" y="336258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  <a:sym typeface="Arial" charset="0"/>
              </a:rPr>
              <a:t>任务六：细胞呼吸的意义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" name="Text Box 8"/>
          <p:cNvSpPr>
            <a:spLocks noChangeArrowheads="1"/>
          </p:cNvSpPr>
          <p:nvPr/>
        </p:nvSpPr>
        <p:spPr bwMode="auto">
          <a:xfrm>
            <a:off x="648700" y="1276439"/>
            <a:ext cx="7920037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  <a:sym typeface="Arial" charset="0"/>
              </a:rPr>
              <a:t>细胞呼吸是细胞代谢的中心。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 Box 9"/>
          <p:cNvSpPr>
            <a:spLocks noChangeArrowheads="1"/>
          </p:cNvSpPr>
          <p:nvPr/>
        </p:nvSpPr>
        <p:spPr bwMode="auto">
          <a:xfrm>
            <a:off x="566200" y="2128964"/>
            <a:ext cx="7993062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  <a:sym typeface="Arial" charset="0"/>
              </a:rPr>
              <a:t>1.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sym typeface="Arial" charset="0"/>
              </a:rPr>
              <a:t>为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  <a:sym typeface="Arial" charset="0"/>
              </a:rPr>
              <a:t>细胞代谢提供</a:t>
            </a:r>
            <a:r>
              <a:rPr lang="zh-CN" altLang="en-US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能量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sym typeface="Arial" charset="0"/>
              </a:rPr>
              <a:t>。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 Box 10"/>
          <p:cNvSpPr>
            <a:spLocks noChangeArrowheads="1"/>
          </p:cNvSpPr>
          <p:nvPr/>
        </p:nvSpPr>
        <p:spPr bwMode="auto">
          <a:xfrm>
            <a:off x="573862" y="2968240"/>
            <a:ext cx="7993062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  <a:sym typeface="Arial" charset="0"/>
              </a:rPr>
              <a:t>2.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sym typeface="Arial" charset="0"/>
              </a:rPr>
              <a:t>为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  <a:sym typeface="Arial" charset="0"/>
              </a:rPr>
              <a:t>细胞代谢提供</a:t>
            </a:r>
            <a:r>
              <a:rPr lang="zh-CN" altLang="en-US" b="1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物质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sym typeface="Arial" charset="0"/>
              </a:rPr>
              <a:t>。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3239274" y="3906103"/>
            <a:ext cx="5327650" cy="647700"/>
          </a:xfrm>
          <a:prstGeom prst="wedgeEllipseCallout">
            <a:avLst>
              <a:gd name="adj1" fmla="val -13810"/>
              <a:gd name="adj2" fmla="val -13480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拆分、修改碳骨架</a:t>
            </a: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30344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utoUpdateAnimBg="0"/>
      <p:bldP spid="4" grpId="0" bldLvl="0" autoUpdateAnimBg="0"/>
      <p:bldP spid="5" grpId="0" bldLvl="0" autoUpdateAnimBg="0"/>
      <p:bldP spid="6" grpId="0" bldLvl="0" autoUpdateAnimBg="0"/>
      <p:bldP spid="7" grpId="0" bldLvl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9388" y="48014"/>
            <a:ext cx="9252288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333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例题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：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图为人体细胞呼吸代谢途径示意图。请回答：</a:t>
            </a:r>
            <a:endParaRPr lang="en-US" altLang="zh-CN" sz="14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0" marR="0" lvl="0" indent="3333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）葡萄糖通过细胞膜上的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[A]</a:t>
            </a:r>
            <a:r>
              <a:rPr kumimoji="0" lang="en-US" altLang="zh-CN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          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协助进入细胞，在</a:t>
            </a:r>
            <a:r>
              <a:rPr kumimoji="0" lang="zh-CN" alt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             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中生成丙酮酸、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[H]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，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并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释放少量能量。</a:t>
            </a:r>
            <a:endParaRPr lang="zh-CN" altLang="zh-CN" sz="1400" dirty="0"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lvl="0" indent="333375"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）在氧气充足条件下，丙酮酸进入</a:t>
            </a:r>
            <a:r>
              <a:rPr lang="zh-CN" altLang="en-US" u="sng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 </a:t>
            </a:r>
            <a:r>
              <a:rPr lang="zh-CN" altLang="en-US" u="sng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         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被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彻底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氧化分解，释放大量能量；在缺氧条件下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，丙酮酸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被还原成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[B]</a:t>
            </a:r>
            <a:r>
              <a:rPr lang="en-US" altLang="zh-CN" u="sng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</a:t>
            </a:r>
            <a:r>
              <a:rPr lang="en-US" altLang="zh-CN" u="sng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  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。</a:t>
            </a:r>
            <a:endParaRPr lang="zh-CN" altLang="en-US" sz="1400" dirty="0"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pic>
        <p:nvPicPr>
          <p:cNvPr id="2049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1843672"/>
            <a:ext cx="2816225" cy="324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27912" y="529392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载体蛋白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6162" y="548654"/>
            <a:ext cx="149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细胞质基质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647" y="1368160"/>
            <a:ext cx="158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线粒体基质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6270" y="1786410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乳酸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795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31" y="41215"/>
            <a:ext cx="3146635" cy="362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0386" y="3356137"/>
            <a:ext cx="92025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333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4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）根据癌细胞代谢程变化，提出一种可能的治疗癌症的思路</a:t>
            </a:r>
            <a:r>
              <a:rPr kumimoji="0" lang="zh-CN" alt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                  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。</a:t>
            </a:r>
            <a:endParaRPr kumimoji="0" lang="zh-CN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1215"/>
            <a:ext cx="5955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33375">
              <a:lnSpc>
                <a:spcPct val="15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）正常细胞中的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P53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蛋白可以促进丙酮酸进入线粒体，从而维持细胞正常的代谢途径。癌细胞中的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P53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蛋白功能异常，使细胞呼吸代谢过程发生变化，产生大量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B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。据此推测癌细胞中</a:t>
            </a:r>
            <a:r>
              <a:rPr lang="zh-CN" altLang="en-US" u="sng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    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（填写序号，多选）。</a:t>
            </a:r>
            <a:endParaRPr lang="zh-CN" altLang="en-US" sz="1400" dirty="0"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lvl="0" indent="333375">
              <a:lnSpc>
                <a:spcPct val="15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a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．无氧呼吸速率增强            </a:t>
            </a:r>
            <a:endParaRPr lang="zh-CN" altLang="en-US" sz="1400" dirty="0"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lvl="0" indent="333375">
              <a:lnSpc>
                <a:spcPct val="15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b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．积累了大量的丙酮酸</a:t>
            </a:r>
            <a:endParaRPr lang="zh-CN" altLang="en-US" sz="1400" dirty="0"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lvl="0" indent="333375">
              <a:lnSpc>
                <a:spcPct val="15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．对葡萄糖的摄取量增大        </a:t>
            </a:r>
            <a:endParaRPr lang="zh-CN" altLang="en-US" sz="1400" dirty="0"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lvl="0" indent="333375">
              <a:lnSpc>
                <a:spcPct val="15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d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．有氧呼吸速率增强</a:t>
            </a:r>
            <a:endParaRPr lang="en-US" altLang="zh-CN" sz="14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7630" y="1321973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a,c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55031" y="4029251"/>
            <a:ext cx="7712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</a:rPr>
              <a:t>修复癌细胞内部</a:t>
            </a:r>
            <a:r>
              <a:rPr lang="en-US" altLang="zh-CN" dirty="0">
                <a:solidFill>
                  <a:srgbClr val="FF0000"/>
                </a:solidFill>
              </a:rPr>
              <a:t>P53</a:t>
            </a:r>
            <a:r>
              <a:rPr lang="zh-CN" altLang="zh-CN" dirty="0">
                <a:solidFill>
                  <a:srgbClr val="FF0000"/>
                </a:solidFill>
              </a:rPr>
              <a:t>蛋白质的</a:t>
            </a:r>
            <a:r>
              <a:rPr lang="zh-CN" altLang="zh-CN" dirty="0" smtClean="0">
                <a:solidFill>
                  <a:srgbClr val="FF0000"/>
                </a:solidFill>
              </a:rPr>
              <a:t>功能</a:t>
            </a:r>
            <a:r>
              <a:rPr lang="zh-CN" altLang="en-US" dirty="0" smtClean="0">
                <a:solidFill>
                  <a:srgbClr val="FF0000"/>
                </a:solidFill>
              </a:rPr>
              <a:t>；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zh-CN" dirty="0" smtClean="0">
                <a:solidFill>
                  <a:srgbClr val="FF0000"/>
                </a:solidFill>
              </a:rPr>
              <a:t>设计</a:t>
            </a:r>
            <a:r>
              <a:rPr lang="zh-CN" altLang="zh-CN" dirty="0">
                <a:solidFill>
                  <a:srgbClr val="FF0000"/>
                </a:solidFill>
              </a:rPr>
              <a:t>某种药物抑制葡萄糖载体蛋白的</a:t>
            </a:r>
            <a:r>
              <a:rPr lang="zh-CN" altLang="zh-CN" dirty="0" smtClean="0">
                <a:solidFill>
                  <a:srgbClr val="FF0000"/>
                </a:solidFill>
              </a:rPr>
              <a:t>活性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……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272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7"/>
          <p:cNvSpPr>
            <a:spLocks noChangeArrowheads="1"/>
          </p:cNvSpPr>
          <p:nvPr/>
        </p:nvSpPr>
        <p:spPr bwMode="auto">
          <a:xfrm>
            <a:off x="3521411" y="156416"/>
            <a:ext cx="5291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知识结构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622926" y="770013"/>
            <a:ext cx="3477114" cy="1319831"/>
            <a:chOff x="1636302" y="842205"/>
            <a:chExt cx="3477114" cy="1319831"/>
          </a:xfrm>
        </p:grpSpPr>
        <p:grpSp>
          <p:nvGrpSpPr>
            <p:cNvPr id="18" name="组合 17"/>
            <p:cNvGrpSpPr/>
            <p:nvPr/>
          </p:nvGrpSpPr>
          <p:grpSpPr>
            <a:xfrm>
              <a:off x="1636302" y="842205"/>
              <a:ext cx="3477114" cy="974563"/>
              <a:chOff x="1636302" y="842205"/>
              <a:chExt cx="3477114" cy="974563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2767262" y="842205"/>
                <a:ext cx="12994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>
                    <a:solidFill>
                      <a:srgbClr val="7030A0"/>
                    </a:solidFill>
                  </a:rPr>
                  <a:t>葡萄糖</a:t>
                </a:r>
                <a:endParaRPr lang="zh-CN" altLang="en-US" dirty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4" name="直接箭头连接符 3"/>
              <p:cNvCxnSpPr/>
              <p:nvPr/>
            </p:nvCxnSpPr>
            <p:spPr>
              <a:xfrm>
                <a:off x="3236495" y="1211537"/>
                <a:ext cx="9" cy="60523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5" name="TextBox 4"/>
              <p:cNvSpPr txBox="1"/>
              <p:nvPr/>
            </p:nvSpPr>
            <p:spPr>
              <a:xfrm>
                <a:off x="3031966" y="1263315"/>
                <a:ext cx="3850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srgbClr val="7030A0"/>
                    </a:solidFill>
                  </a:rPr>
                  <a:t>I</a:t>
                </a:r>
                <a:endParaRPr lang="zh-CN" altLang="en-US" sz="1600" dirty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7" name="肘形连接符 6"/>
              <p:cNvCxnSpPr/>
              <p:nvPr/>
            </p:nvCxnSpPr>
            <p:spPr>
              <a:xfrm rot="16200000" flipH="1" flipV="1">
                <a:off x="2827007" y="1107321"/>
                <a:ext cx="169279" cy="649714"/>
              </a:xfrm>
              <a:prstGeom prst="bentConnector4">
                <a:avLst>
                  <a:gd name="adj1" fmla="val -28429"/>
                  <a:gd name="adj2" fmla="val 64815"/>
                </a:avLst>
              </a:prstGeom>
              <a:ln>
                <a:tailEnd type="arrow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" name="肘形连接符 13"/>
              <p:cNvCxnSpPr/>
              <p:nvPr/>
            </p:nvCxnSpPr>
            <p:spPr>
              <a:xfrm rot="16200000" flipH="1">
                <a:off x="3561350" y="1215204"/>
                <a:ext cx="84223" cy="733917"/>
              </a:xfrm>
              <a:prstGeom prst="bentConnector4">
                <a:avLst>
                  <a:gd name="adj1" fmla="val -171425"/>
                  <a:gd name="adj2" fmla="val 63115"/>
                </a:avLst>
              </a:prstGeom>
              <a:ln>
                <a:tailEnd type="arrow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1636302" y="1347539"/>
                <a:ext cx="1155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>
                    <a:solidFill>
                      <a:srgbClr val="7030A0"/>
                    </a:solidFill>
                  </a:rPr>
                  <a:t>少量</a:t>
                </a:r>
                <a:r>
                  <a:rPr lang="en-US" altLang="zh-CN" dirty="0" smtClean="0">
                    <a:solidFill>
                      <a:srgbClr val="7030A0"/>
                    </a:solidFill>
                  </a:rPr>
                  <a:t>ATP</a:t>
                </a:r>
                <a:endParaRPr lang="zh-CN" altLang="en-US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58385" y="1427747"/>
                <a:ext cx="1155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7030A0"/>
                    </a:solidFill>
                  </a:rPr>
                  <a:t>[H]</a:t>
                </a:r>
                <a:endParaRPr lang="zh-CN" altLang="en-US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827421" y="1792704"/>
              <a:ext cx="133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7030A0"/>
                  </a:solidFill>
                </a:rPr>
                <a:t>丙酮酸</a:t>
              </a:r>
              <a:endParaRPr lang="zh-CN" altLang="en-US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340495" y="1601869"/>
            <a:ext cx="2680701" cy="3411648"/>
            <a:chOff x="4762979" y="1601869"/>
            <a:chExt cx="3258217" cy="3411648"/>
          </a:xfrm>
        </p:grpSpPr>
        <p:sp>
          <p:nvSpPr>
            <p:cNvPr id="3093" name="TextBox 3092"/>
            <p:cNvSpPr txBox="1"/>
            <p:nvPr/>
          </p:nvSpPr>
          <p:spPr>
            <a:xfrm>
              <a:off x="6069905" y="4644185"/>
              <a:ext cx="1070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O</a:t>
              </a:r>
              <a:r>
                <a:rPr lang="en-US" altLang="zh-CN" b="1" baseline="-25000" dirty="0" smtClean="0">
                  <a:solidFill>
                    <a:srgbClr val="FF0000"/>
                  </a:solidFill>
                </a:rPr>
                <a:t>2</a:t>
              </a:r>
              <a:endParaRPr lang="zh-CN" altLang="en-US" b="1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曲线连接符 33"/>
            <p:cNvCxnSpPr/>
            <p:nvPr/>
          </p:nvCxnSpPr>
          <p:spPr>
            <a:xfrm>
              <a:off x="5089358" y="3167588"/>
              <a:ext cx="1419696" cy="97820"/>
            </a:xfrm>
            <a:prstGeom prst="curved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6866165" y="3352624"/>
              <a:ext cx="1155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H</a:t>
              </a:r>
              <a:r>
                <a:rPr lang="en-US" altLang="zh-CN" b="1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O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41" name="曲线连接符 40"/>
            <p:cNvCxnSpPr/>
            <p:nvPr/>
          </p:nvCxnSpPr>
          <p:spPr>
            <a:xfrm>
              <a:off x="4762979" y="1601869"/>
              <a:ext cx="1746075" cy="1514310"/>
            </a:xfrm>
            <a:prstGeom prst="curvedConnector3">
              <a:avLst>
                <a:gd name="adj1" fmla="val 82386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曲线连接符 50"/>
            <p:cNvCxnSpPr/>
            <p:nvPr/>
          </p:nvCxnSpPr>
          <p:spPr>
            <a:xfrm rot="5400000" flipH="1" flipV="1">
              <a:off x="6093652" y="3665622"/>
              <a:ext cx="1197804" cy="896328"/>
            </a:xfrm>
            <a:prstGeom prst="curvedConnector3">
              <a:avLst>
                <a:gd name="adj1" fmla="val 137389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曲线连接符 63"/>
            <p:cNvCxnSpPr/>
            <p:nvPr/>
          </p:nvCxnSpPr>
          <p:spPr>
            <a:xfrm rot="5400000" flipH="1" flipV="1">
              <a:off x="6365310" y="2467079"/>
              <a:ext cx="889101" cy="409101"/>
            </a:xfrm>
            <a:prstGeom prst="curved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6663085" y="1669611"/>
              <a:ext cx="1155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大量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ATP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5" name="圆角矩形 64"/>
          <p:cNvSpPr/>
          <p:nvPr/>
        </p:nvSpPr>
        <p:spPr>
          <a:xfrm>
            <a:off x="733926" y="697832"/>
            <a:ext cx="7567863" cy="4315685"/>
          </a:xfrm>
          <a:prstGeom prst="roundRect">
            <a:avLst/>
          </a:prstGeom>
          <a:noFill/>
          <a:ln>
            <a:solidFill>
              <a:srgbClr val="0E2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0756" y="738100"/>
            <a:ext cx="2104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细胞质基质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19761" y="1481549"/>
            <a:ext cx="156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33CC"/>
                </a:solidFill>
              </a:rPr>
              <a:t>C</a:t>
            </a:r>
            <a:r>
              <a:rPr lang="en-US" altLang="zh-CN" baseline="-25000" dirty="0" smtClean="0">
                <a:solidFill>
                  <a:srgbClr val="0033CC"/>
                </a:solidFill>
              </a:rPr>
              <a:t>3</a:t>
            </a:r>
            <a:r>
              <a:rPr lang="en-US" altLang="zh-CN" dirty="0" smtClean="0">
                <a:solidFill>
                  <a:srgbClr val="0033CC"/>
                </a:solidFill>
              </a:rPr>
              <a:t>H</a:t>
            </a:r>
            <a:r>
              <a:rPr lang="en-US" altLang="zh-CN" baseline="-25000" dirty="0">
                <a:solidFill>
                  <a:srgbClr val="0033CC"/>
                </a:solidFill>
              </a:rPr>
              <a:t>6</a:t>
            </a:r>
            <a:r>
              <a:rPr lang="en-US" altLang="zh-CN" dirty="0" smtClean="0">
                <a:solidFill>
                  <a:srgbClr val="0033CC"/>
                </a:solidFill>
              </a:rPr>
              <a:t>O</a:t>
            </a:r>
            <a:r>
              <a:rPr lang="en-US" altLang="zh-CN" baseline="-25000" dirty="0">
                <a:solidFill>
                  <a:srgbClr val="0033CC"/>
                </a:solidFill>
              </a:rPr>
              <a:t>3</a:t>
            </a:r>
            <a:endParaRPr lang="zh-CN" altLang="en-US" baseline="-25000" dirty="0">
              <a:solidFill>
                <a:srgbClr val="0033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0395" y="2190982"/>
            <a:ext cx="173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33CC"/>
                </a:solidFill>
              </a:rPr>
              <a:t>C</a:t>
            </a:r>
            <a:r>
              <a:rPr lang="en-US" altLang="zh-CN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CN" dirty="0" smtClean="0">
                <a:solidFill>
                  <a:srgbClr val="0033CC"/>
                </a:solidFill>
              </a:rPr>
              <a:t>H</a:t>
            </a:r>
            <a:r>
              <a:rPr lang="en-US" altLang="zh-CN" baseline="-25000" dirty="0" smtClean="0">
                <a:solidFill>
                  <a:srgbClr val="0033CC"/>
                </a:solidFill>
              </a:rPr>
              <a:t>5</a:t>
            </a:r>
            <a:r>
              <a:rPr lang="en-US" altLang="zh-CN" dirty="0" smtClean="0">
                <a:solidFill>
                  <a:srgbClr val="0033CC"/>
                </a:solidFill>
              </a:rPr>
              <a:t>OH + CO</a:t>
            </a:r>
            <a:r>
              <a:rPr lang="en-US" altLang="zh-CN" baseline="-25000" dirty="0" smtClean="0">
                <a:solidFill>
                  <a:srgbClr val="0033CC"/>
                </a:solidFill>
              </a:rPr>
              <a:t>2</a:t>
            </a:r>
            <a:endParaRPr lang="zh-CN" altLang="en-US" baseline="-25000" dirty="0">
              <a:solidFill>
                <a:srgbClr val="0033CC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276665" y="1678247"/>
            <a:ext cx="1585510" cy="698256"/>
            <a:chOff x="2276665" y="1678247"/>
            <a:chExt cx="1585510" cy="698256"/>
          </a:xfrm>
        </p:grpSpPr>
        <p:sp>
          <p:nvSpPr>
            <p:cNvPr id="16" name="右中括号 15"/>
            <p:cNvSpPr/>
            <p:nvPr/>
          </p:nvSpPr>
          <p:spPr>
            <a:xfrm>
              <a:off x="2276665" y="1678247"/>
              <a:ext cx="93552" cy="698256"/>
            </a:xfrm>
            <a:prstGeom prst="rightBracket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33CC"/>
                </a:solidFill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2370218" y="1736728"/>
              <a:ext cx="1491957" cy="369332"/>
              <a:chOff x="2370218" y="1736728"/>
              <a:chExt cx="1491957" cy="369332"/>
            </a:xfrm>
          </p:grpSpPr>
          <p:cxnSp>
            <p:nvCxnSpPr>
              <p:cNvPr id="11" name="肘形连接符 10"/>
              <p:cNvCxnSpPr/>
              <p:nvPr/>
            </p:nvCxnSpPr>
            <p:spPr>
              <a:xfrm rot="10800000" flipV="1">
                <a:off x="2370218" y="1905177"/>
                <a:ext cx="1491957" cy="133765"/>
              </a:xfrm>
              <a:prstGeom prst="bentConnector3">
                <a:avLst/>
              </a:prstGeom>
              <a:ln>
                <a:solidFill>
                  <a:srgbClr val="0033CC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2502518" y="1736728"/>
                <a:ext cx="8663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>
                    <a:solidFill>
                      <a:srgbClr val="0033CC"/>
                    </a:solidFill>
                  </a:rPr>
                  <a:t>无氧</a:t>
                </a:r>
                <a:endParaRPr lang="zh-CN" altLang="en-US" dirty="0">
                  <a:solidFill>
                    <a:srgbClr val="0033CC"/>
                  </a:solidFill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1788254" y="2089844"/>
            <a:ext cx="5936010" cy="2698725"/>
            <a:chOff x="1788254" y="2089844"/>
            <a:chExt cx="5936010" cy="2698725"/>
          </a:xfrm>
        </p:grpSpPr>
        <p:grpSp>
          <p:nvGrpSpPr>
            <p:cNvPr id="73" name="组合 72"/>
            <p:cNvGrpSpPr/>
            <p:nvPr/>
          </p:nvGrpSpPr>
          <p:grpSpPr>
            <a:xfrm>
              <a:off x="1788254" y="4323527"/>
              <a:ext cx="1472197" cy="369332"/>
              <a:chOff x="825694" y="4227271"/>
              <a:chExt cx="1472197" cy="369332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825694" y="4227271"/>
                <a:ext cx="976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/>
                  <a:t>线粒体</a:t>
                </a:r>
                <a:endParaRPr lang="zh-CN" altLang="en-US" dirty="0"/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>
                <a:off x="1600201" y="4399905"/>
                <a:ext cx="69769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25"/>
            <p:cNvGrpSpPr/>
            <p:nvPr/>
          </p:nvGrpSpPr>
          <p:grpSpPr>
            <a:xfrm>
              <a:off x="2297891" y="2089844"/>
              <a:ext cx="5426373" cy="2698725"/>
              <a:chOff x="2297891" y="2089844"/>
              <a:chExt cx="5426373" cy="2698725"/>
            </a:xfrm>
          </p:grpSpPr>
          <p:grpSp>
            <p:nvGrpSpPr>
              <p:cNvPr id="3083" name="组合 3082"/>
              <p:cNvGrpSpPr/>
              <p:nvPr/>
            </p:nvGrpSpPr>
            <p:grpSpPr>
              <a:xfrm>
                <a:off x="2297891" y="2089844"/>
                <a:ext cx="5426373" cy="2698725"/>
                <a:chOff x="1467843" y="2081906"/>
                <a:chExt cx="6256421" cy="2995423"/>
              </a:xfrm>
            </p:grpSpPr>
            <p:grpSp>
              <p:nvGrpSpPr>
                <p:cNvPr id="3082" name="组合 3081"/>
                <p:cNvGrpSpPr/>
                <p:nvPr/>
              </p:nvGrpSpPr>
              <p:grpSpPr>
                <a:xfrm>
                  <a:off x="1467843" y="2234228"/>
                  <a:ext cx="6256421" cy="2843101"/>
                  <a:chOff x="1467843" y="2234228"/>
                  <a:chExt cx="6256421" cy="2843101"/>
                </a:xfrm>
              </p:grpSpPr>
              <p:sp>
                <p:nvSpPr>
                  <p:cNvPr id="22" name="椭圆 21"/>
                  <p:cNvSpPr/>
                  <p:nvPr/>
                </p:nvSpPr>
                <p:spPr>
                  <a:xfrm>
                    <a:off x="1467843" y="2234228"/>
                    <a:ext cx="6256421" cy="2843101"/>
                  </a:xfrm>
                  <a:prstGeom prst="ellipse">
                    <a:avLst/>
                  </a:prstGeom>
                  <a:noFill/>
                  <a:ln>
                    <a:solidFill>
                      <a:srgbClr val="0E223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25" name="任意多边形 24"/>
                  <p:cNvSpPr/>
                  <p:nvPr/>
                </p:nvSpPr>
                <p:spPr>
                  <a:xfrm>
                    <a:off x="1564105" y="2334126"/>
                    <a:ext cx="6015803" cy="2658979"/>
                  </a:xfrm>
                  <a:custGeom>
                    <a:avLst/>
                    <a:gdLst>
                      <a:gd name="connsiteX0" fmla="*/ 1552074 w 6015803"/>
                      <a:gd name="connsiteY0" fmla="*/ 168442 h 2658979"/>
                      <a:gd name="connsiteX1" fmla="*/ 1552074 w 6015803"/>
                      <a:gd name="connsiteY1" fmla="*/ 168442 h 2658979"/>
                      <a:gd name="connsiteX2" fmla="*/ 1660358 w 6015803"/>
                      <a:gd name="connsiteY2" fmla="*/ 156411 h 2658979"/>
                      <a:gd name="connsiteX3" fmla="*/ 1732548 w 6015803"/>
                      <a:gd name="connsiteY3" fmla="*/ 132348 h 2658979"/>
                      <a:gd name="connsiteX4" fmla="*/ 1804737 w 6015803"/>
                      <a:gd name="connsiteY4" fmla="*/ 108285 h 2658979"/>
                      <a:gd name="connsiteX5" fmla="*/ 1840832 w 6015803"/>
                      <a:gd name="connsiteY5" fmla="*/ 96253 h 2658979"/>
                      <a:gd name="connsiteX6" fmla="*/ 1925053 w 6015803"/>
                      <a:gd name="connsiteY6" fmla="*/ 84221 h 2658979"/>
                      <a:gd name="connsiteX7" fmla="*/ 1973179 w 6015803"/>
                      <a:gd name="connsiteY7" fmla="*/ 72190 h 2658979"/>
                      <a:gd name="connsiteX8" fmla="*/ 2093495 w 6015803"/>
                      <a:gd name="connsiteY8" fmla="*/ 60158 h 2658979"/>
                      <a:gd name="connsiteX9" fmla="*/ 2201779 w 6015803"/>
                      <a:gd name="connsiteY9" fmla="*/ 36095 h 2658979"/>
                      <a:gd name="connsiteX10" fmla="*/ 2310063 w 6015803"/>
                      <a:gd name="connsiteY10" fmla="*/ 48127 h 2658979"/>
                      <a:gd name="connsiteX11" fmla="*/ 2322095 w 6015803"/>
                      <a:gd name="connsiteY11" fmla="*/ 84221 h 2658979"/>
                      <a:gd name="connsiteX12" fmla="*/ 2310063 w 6015803"/>
                      <a:gd name="connsiteY12" fmla="*/ 240632 h 2658979"/>
                      <a:gd name="connsiteX13" fmla="*/ 2322095 w 6015803"/>
                      <a:gd name="connsiteY13" fmla="*/ 336885 h 2658979"/>
                      <a:gd name="connsiteX14" fmla="*/ 2358190 w 6015803"/>
                      <a:gd name="connsiteY14" fmla="*/ 348916 h 2658979"/>
                      <a:gd name="connsiteX15" fmla="*/ 2382253 w 6015803"/>
                      <a:gd name="connsiteY15" fmla="*/ 312821 h 2658979"/>
                      <a:gd name="connsiteX16" fmla="*/ 2430379 w 6015803"/>
                      <a:gd name="connsiteY16" fmla="*/ 204537 h 2658979"/>
                      <a:gd name="connsiteX17" fmla="*/ 2454442 w 6015803"/>
                      <a:gd name="connsiteY17" fmla="*/ 120316 h 2658979"/>
                      <a:gd name="connsiteX18" fmla="*/ 2514600 w 6015803"/>
                      <a:gd name="connsiteY18" fmla="*/ 84221 h 2658979"/>
                      <a:gd name="connsiteX19" fmla="*/ 2550695 w 6015803"/>
                      <a:gd name="connsiteY19" fmla="*/ 60158 h 2658979"/>
                      <a:gd name="connsiteX20" fmla="*/ 2707106 w 6015803"/>
                      <a:gd name="connsiteY20" fmla="*/ 24063 h 2658979"/>
                      <a:gd name="connsiteX21" fmla="*/ 2743200 w 6015803"/>
                      <a:gd name="connsiteY21" fmla="*/ 12032 h 2658979"/>
                      <a:gd name="connsiteX22" fmla="*/ 2779295 w 6015803"/>
                      <a:gd name="connsiteY22" fmla="*/ 24063 h 2658979"/>
                      <a:gd name="connsiteX23" fmla="*/ 2815390 w 6015803"/>
                      <a:gd name="connsiteY23" fmla="*/ 12032 h 2658979"/>
                      <a:gd name="connsiteX24" fmla="*/ 2923674 w 6015803"/>
                      <a:gd name="connsiteY24" fmla="*/ 0 h 2658979"/>
                      <a:gd name="connsiteX25" fmla="*/ 3031958 w 6015803"/>
                      <a:gd name="connsiteY25" fmla="*/ 0 h 2658979"/>
                      <a:gd name="connsiteX26" fmla="*/ 3296653 w 6015803"/>
                      <a:gd name="connsiteY26" fmla="*/ 12032 h 2658979"/>
                      <a:gd name="connsiteX27" fmla="*/ 3320716 w 6015803"/>
                      <a:gd name="connsiteY27" fmla="*/ 48127 h 2658979"/>
                      <a:gd name="connsiteX28" fmla="*/ 3308684 w 6015803"/>
                      <a:gd name="connsiteY28" fmla="*/ 96253 h 2658979"/>
                      <a:gd name="connsiteX29" fmla="*/ 3260558 w 6015803"/>
                      <a:gd name="connsiteY29" fmla="*/ 192506 h 2658979"/>
                      <a:gd name="connsiteX30" fmla="*/ 3248527 w 6015803"/>
                      <a:gd name="connsiteY30" fmla="*/ 228600 h 2658979"/>
                      <a:gd name="connsiteX31" fmla="*/ 3272590 w 6015803"/>
                      <a:gd name="connsiteY31" fmla="*/ 300790 h 2658979"/>
                      <a:gd name="connsiteX32" fmla="*/ 3308684 w 6015803"/>
                      <a:gd name="connsiteY32" fmla="*/ 276727 h 2658979"/>
                      <a:gd name="connsiteX33" fmla="*/ 3332748 w 6015803"/>
                      <a:gd name="connsiteY33" fmla="*/ 204537 h 2658979"/>
                      <a:gd name="connsiteX34" fmla="*/ 3356811 w 6015803"/>
                      <a:gd name="connsiteY34" fmla="*/ 168442 h 2658979"/>
                      <a:gd name="connsiteX35" fmla="*/ 3380874 w 6015803"/>
                      <a:gd name="connsiteY35" fmla="*/ 96253 h 2658979"/>
                      <a:gd name="connsiteX36" fmla="*/ 3453063 w 6015803"/>
                      <a:gd name="connsiteY36" fmla="*/ 48127 h 2658979"/>
                      <a:gd name="connsiteX37" fmla="*/ 3525253 w 6015803"/>
                      <a:gd name="connsiteY37" fmla="*/ 48127 h 2658979"/>
                      <a:gd name="connsiteX38" fmla="*/ 3765884 w 6015803"/>
                      <a:gd name="connsiteY38" fmla="*/ 60158 h 2658979"/>
                      <a:gd name="connsiteX39" fmla="*/ 4150895 w 6015803"/>
                      <a:gd name="connsiteY39" fmla="*/ 84221 h 2658979"/>
                      <a:gd name="connsiteX40" fmla="*/ 4319337 w 6015803"/>
                      <a:gd name="connsiteY40" fmla="*/ 132348 h 2658979"/>
                      <a:gd name="connsiteX41" fmla="*/ 4355432 w 6015803"/>
                      <a:gd name="connsiteY41" fmla="*/ 144379 h 2658979"/>
                      <a:gd name="connsiteX42" fmla="*/ 4415590 w 6015803"/>
                      <a:gd name="connsiteY42" fmla="*/ 192506 h 2658979"/>
                      <a:gd name="connsiteX43" fmla="*/ 4367463 w 6015803"/>
                      <a:gd name="connsiteY43" fmla="*/ 288758 h 2658979"/>
                      <a:gd name="connsiteX44" fmla="*/ 4355432 w 6015803"/>
                      <a:gd name="connsiteY44" fmla="*/ 324853 h 2658979"/>
                      <a:gd name="connsiteX45" fmla="*/ 4307306 w 6015803"/>
                      <a:gd name="connsiteY45" fmla="*/ 397042 h 2658979"/>
                      <a:gd name="connsiteX46" fmla="*/ 4283242 w 6015803"/>
                      <a:gd name="connsiteY46" fmla="*/ 469232 h 2658979"/>
                      <a:gd name="connsiteX47" fmla="*/ 4295274 w 6015803"/>
                      <a:gd name="connsiteY47" fmla="*/ 529390 h 2658979"/>
                      <a:gd name="connsiteX48" fmla="*/ 4307306 w 6015803"/>
                      <a:gd name="connsiteY48" fmla="*/ 565485 h 2658979"/>
                      <a:gd name="connsiteX49" fmla="*/ 4343400 w 6015803"/>
                      <a:gd name="connsiteY49" fmla="*/ 553453 h 2658979"/>
                      <a:gd name="connsiteX50" fmla="*/ 4355432 w 6015803"/>
                      <a:gd name="connsiteY50" fmla="*/ 517358 h 2658979"/>
                      <a:gd name="connsiteX51" fmla="*/ 4403558 w 6015803"/>
                      <a:gd name="connsiteY51" fmla="*/ 445169 h 2658979"/>
                      <a:gd name="connsiteX52" fmla="*/ 4415590 w 6015803"/>
                      <a:gd name="connsiteY52" fmla="*/ 409074 h 2658979"/>
                      <a:gd name="connsiteX53" fmla="*/ 4451684 w 6015803"/>
                      <a:gd name="connsiteY53" fmla="*/ 385011 h 2658979"/>
                      <a:gd name="connsiteX54" fmla="*/ 4463716 w 6015803"/>
                      <a:gd name="connsiteY54" fmla="*/ 348916 h 2658979"/>
                      <a:gd name="connsiteX55" fmla="*/ 4535906 w 6015803"/>
                      <a:gd name="connsiteY55" fmla="*/ 300790 h 2658979"/>
                      <a:gd name="connsiteX56" fmla="*/ 4836695 w 6015803"/>
                      <a:gd name="connsiteY56" fmla="*/ 324853 h 2658979"/>
                      <a:gd name="connsiteX57" fmla="*/ 4872790 w 6015803"/>
                      <a:gd name="connsiteY57" fmla="*/ 336885 h 2658979"/>
                      <a:gd name="connsiteX58" fmla="*/ 4993106 w 6015803"/>
                      <a:gd name="connsiteY58" fmla="*/ 360948 h 2658979"/>
                      <a:gd name="connsiteX59" fmla="*/ 5101390 w 6015803"/>
                      <a:gd name="connsiteY59" fmla="*/ 385011 h 2658979"/>
                      <a:gd name="connsiteX60" fmla="*/ 5173579 w 6015803"/>
                      <a:gd name="connsiteY60" fmla="*/ 409074 h 2658979"/>
                      <a:gd name="connsiteX61" fmla="*/ 5209674 w 6015803"/>
                      <a:gd name="connsiteY61" fmla="*/ 421106 h 2658979"/>
                      <a:gd name="connsiteX62" fmla="*/ 5281863 w 6015803"/>
                      <a:gd name="connsiteY62" fmla="*/ 457200 h 2658979"/>
                      <a:gd name="connsiteX63" fmla="*/ 5305927 w 6015803"/>
                      <a:gd name="connsiteY63" fmla="*/ 481263 h 2658979"/>
                      <a:gd name="connsiteX64" fmla="*/ 5378116 w 6015803"/>
                      <a:gd name="connsiteY64" fmla="*/ 505327 h 2658979"/>
                      <a:gd name="connsiteX65" fmla="*/ 5450306 w 6015803"/>
                      <a:gd name="connsiteY65" fmla="*/ 553453 h 2658979"/>
                      <a:gd name="connsiteX66" fmla="*/ 5486400 w 6015803"/>
                      <a:gd name="connsiteY66" fmla="*/ 577516 h 2658979"/>
                      <a:gd name="connsiteX67" fmla="*/ 5510463 w 6015803"/>
                      <a:gd name="connsiteY67" fmla="*/ 673769 h 2658979"/>
                      <a:gd name="connsiteX68" fmla="*/ 5498432 w 6015803"/>
                      <a:gd name="connsiteY68" fmla="*/ 721895 h 2658979"/>
                      <a:gd name="connsiteX69" fmla="*/ 5474369 w 6015803"/>
                      <a:gd name="connsiteY69" fmla="*/ 794085 h 2658979"/>
                      <a:gd name="connsiteX70" fmla="*/ 5450306 w 6015803"/>
                      <a:gd name="connsiteY70" fmla="*/ 830179 h 2658979"/>
                      <a:gd name="connsiteX71" fmla="*/ 5426242 w 6015803"/>
                      <a:gd name="connsiteY71" fmla="*/ 902369 h 2658979"/>
                      <a:gd name="connsiteX72" fmla="*/ 5474369 w 6015803"/>
                      <a:gd name="connsiteY72" fmla="*/ 962527 h 2658979"/>
                      <a:gd name="connsiteX73" fmla="*/ 5486400 w 6015803"/>
                      <a:gd name="connsiteY73" fmla="*/ 926432 h 2658979"/>
                      <a:gd name="connsiteX74" fmla="*/ 5510463 w 6015803"/>
                      <a:gd name="connsiteY74" fmla="*/ 890337 h 2658979"/>
                      <a:gd name="connsiteX75" fmla="*/ 5522495 w 6015803"/>
                      <a:gd name="connsiteY75" fmla="*/ 854242 h 2658979"/>
                      <a:gd name="connsiteX76" fmla="*/ 5546558 w 6015803"/>
                      <a:gd name="connsiteY76" fmla="*/ 818148 h 2658979"/>
                      <a:gd name="connsiteX77" fmla="*/ 5558590 w 6015803"/>
                      <a:gd name="connsiteY77" fmla="*/ 782053 h 2658979"/>
                      <a:gd name="connsiteX78" fmla="*/ 5594684 w 6015803"/>
                      <a:gd name="connsiteY78" fmla="*/ 757990 h 2658979"/>
                      <a:gd name="connsiteX79" fmla="*/ 5666874 w 6015803"/>
                      <a:gd name="connsiteY79" fmla="*/ 770021 h 2658979"/>
                      <a:gd name="connsiteX80" fmla="*/ 5739063 w 6015803"/>
                      <a:gd name="connsiteY80" fmla="*/ 794085 h 2658979"/>
                      <a:gd name="connsiteX81" fmla="*/ 5763127 w 6015803"/>
                      <a:gd name="connsiteY81" fmla="*/ 818148 h 2658979"/>
                      <a:gd name="connsiteX82" fmla="*/ 5799221 w 6015803"/>
                      <a:gd name="connsiteY82" fmla="*/ 842211 h 2658979"/>
                      <a:gd name="connsiteX83" fmla="*/ 5823284 w 6015803"/>
                      <a:gd name="connsiteY83" fmla="*/ 878306 h 2658979"/>
                      <a:gd name="connsiteX84" fmla="*/ 5847348 w 6015803"/>
                      <a:gd name="connsiteY84" fmla="*/ 902369 h 2658979"/>
                      <a:gd name="connsiteX85" fmla="*/ 5871411 w 6015803"/>
                      <a:gd name="connsiteY85" fmla="*/ 938463 h 2658979"/>
                      <a:gd name="connsiteX86" fmla="*/ 5931569 w 6015803"/>
                      <a:gd name="connsiteY86" fmla="*/ 986590 h 2658979"/>
                      <a:gd name="connsiteX87" fmla="*/ 5943600 w 6015803"/>
                      <a:gd name="connsiteY87" fmla="*/ 1022685 h 2658979"/>
                      <a:gd name="connsiteX88" fmla="*/ 5991727 w 6015803"/>
                      <a:gd name="connsiteY88" fmla="*/ 1082842 h 2658979"/>
                      <a:gd name="connsiteX89" fmla="*/ 6015790 w 6015803"/>
                      <a:gd name="connsiteY89" fmla="*/ 1251285 h 2658979"/>
                      <a:gd name="connsiteX90" fmla="*/ 5991727 w 6015803"/>
                      <a:gd name="connsiteY90" fmla="*/ 1503948 h 2658979"/>
                      <a:gd name="connsiteX91" fmla="*/ 5955632 w 6015803"/>
                      <a:gd name="connsiteY91" fmla="*/ 1636295 h 2658979"/>
                      <a:gd name="connsiteX92" fmla="*/ 5883442 w 6015803"/>
                      <a:gd name="connsiteY92" fmla="*/ 1684421 h 2658979"/>
                      <a:gd name="connsiteX93" fmla="*/ 5859379 w 6015803"/>
                      <a:gd name="connsiteY93" fmla="*/ 1708485 h 2658979"/>
                      <a:gd name="connsiteX94" fmla="*/ 5823284 w 6015803"/>
                      <a:gd name="connsiteY94" fmla="*/ 1720516 h 2658979"/>
                      <a:gd name="connsiteX95" fmla="*/ 5787190 w 6015803"/>
                      <a:gd name="connsiteY95" fmla="*/ 1744579 h 2658979"/>
                      <a:gd name="connsiteX96" fmla="*/ 5702969 w 6015803"/>
                      <a:gd name="connsiteY96" fmla="*/ 1768642 h 2658979"/>
                      <a:gd name="connsiteX97" fmla="*/ 5570621 w 6015803"/>
                      <a:gd name="connsiteY97" fmla="*/ 1732548 h 2658979"/>
                      <a:gd name="connsiteX98" fmla="*/ 5534527 w 6015803"/>
                      <a:gd name="connsiteY98" fmla="*/ 1720516 h 2658979"/>
                      <a:gd name="connsiteX99" fmla="*/ 5498432 w 6015803"/>
                      <a:gd name="connsiteY99" fmla="*/ 1708485 h 2658979"/>
                      <a:gd name="connsiteX100" fmla="*/ 5462337 w 6015803"/>
                      <a:gd name="connsiteY100" fmla="*/ 1732548 h 2658979"/>
                      <a:gd name="connsiteX101" fmla="*/ 5522495 w 6015803"/>
                      <a:gd name="connsiteY101" fmla="*/ 1780674 h 2658979"/>
                      <a:gd name="connsiteX102" fmla="*/ 5618748 w 6015803"/>
                      <a:gd name="connsiteY102" fmla="*/ 1852863 h 2658979"/>
                      <a:gd name="connsiteX103" fmla="*/ 5630779 w 6015803"/>
                      <a:gd name="connsiteY103" fmla="*/ 1961148 h 2658979"/>
                      <a:gd name="connsiteX104" fmla="*/ 5606716 w 6015803"/>
                      <a:gd name="connsiteY104" fmla="*/ 1997242 h 2658979"/>
                      <a:gd name="connsiteX105" fmla="*/ 5582653 w 6015803"/>
                      <a:gd name="connsiteY105" fmla="*/ 2021306 h 2658979"/>
                      <a:gd name="connsiteX106" fmla="*/ 5570621 w 6015803"/>
                      <a:gd name="connsiteY106" fmla="*/ 2057400 h 2658979"/>
                      <a:gd name="connsiteX107" fmla="*/ 5534527 w 6015803"/>
                      <a:gd name="connsiteY107" fmla="*/ 2081463 h 2658979"/>
                      <a:gd name="connsiteX108" fmla="*/ 5510463 w 6015803"/>
                      <a:gd name="connsiteY108" fmla="*/ 2105527 h 2658979"/>
                      <a:gd name="connsiteX109" fmla="*/ 5438274 w 6015803"/>
                      <a:gd name="connsiteY109" fmla="*/ 2141621 h 2658979"/>
                      <a:gd name="connsiteX110" fmla="*/ 5414211 w 6015803"/>
                      <a:gd name="connsiteY110" fmla="*/ 2165685 h 2658979"/>
                      <a:gd name="connsiteX111" fmla="*/ 5305927 w 6015803"/>
                      <a:gd name="connsiteY111" fmla="*/ 2213811 h 2658979"/>
                      <a:gd name="connsiteX112" fmla="*/ 5209674 w 6015803"/>
                      <a:gd name="connsiteY112" fmla="*/ 2237874 h 2658979"/>
                      <a:gd name="connsiteX113" fmla="*/ 5137484 w 6015803"/>
                      <a:gd name="connsiteY113" fmla="*/ 2286000 h 2658979"/>
                      <a:gd name="connsiteX114" fmla="*/ 5065295 w 6015803"/>
                      <a:gd name="connsiteY114" fmla="*/ 2322095 h 2658979"/>
                      <a:gd name="connsiteX115" fmla="*/ 4993106 w 6015803"/>
                      <a:gd name="connsiteY115" fmla="*/ 2334127 h 2658979"/>
                      <a:gd name="connsiteX116" fmla="*/ 4944979 w 6015803"/>
                      <a:gd name="connsiteY116" fmla="*/ 2189748 h 2658979"/>
                      <a:gd name="connsiteX117" fmla="*/ 4932948 w 6015803"/>
                      <a:gd name="connsiteY117" fmla="*/ 2153653 h 2658979"/>
                      <a:gd name="connsiteX118" fmla="*/ 4896853 w 6015803"/>
                      <a:gd name="connsiteY118" fmla="*/ 2141621 h 2658979"/>
                      <a:gd name="connsiteX119" fmla="*/ 4884821 w 6015803"/>
                      <a:gd name="connsiteY119" fmla="*/ 2225842 h 2658979"/>
                      <a:gd name="connsiteX120" fmla="*/ 4872790 w 6015803"/>
                      <a:gd name="connsiteY120" fmla="*/ 2310063 h 2658979"/>
                      <a:gd name="connsiteX121" fmla="*/ 4848727 w 6015803"/>
                      <a:gd name="connsiteY121" fmla="*/ 2382253 h 2658979"/>
                      <a:gd name="connsiteX122" fmla="*/ 4776537 w 6015803"/>
                      <a:gd name="connsiteY122" fmla="*/ 2406316 h 2658979"/>
                      <a:gd name="connsiteX123" fmla="*/ 4740442 w 6015803"/>
                      <a:gd name="connsiteY123" fmla="*/ 2442411 h 2658979"/>
                      <a:gd name="connsiteX124" fmla="*/ 4704348 w 6015803"/>
                      <a:gd name="connsiteY124" fmla="*/ 2454442 h 2658979"/>
                      <a:gd name="connsiteX125" fmla="*/ 4584032 w 6015803"/>
                      <a:gd name="connsiteY125" fmla="*/ 2466474 h 2658979"/>
                      <a:gd name="connsiteX126" fmla="*/ 4547937 w 6015803"/>
                      <a:gd name="connsiteY126" fmla="*/ 2478506 h 2658979"/>
                      <a:gd name="connsiteX127" fmla="*/ 4511842 w 6015803"/>
                      <a:gd name="connsiteY127" fmla="*/ 2502569 h 2658979"/>
                      <a:gd name="connsiteX128" fmla="*/ 4415590 w 6015803"/>
                      <a:gd name="connsiteY128" fmla="*/ 2526632 h 2658979"/>
                      <a:gd name="connsiteX129" fmla="*/ 4367463 w 6015803"/>
                      <a:gd name="connsiteY129" fmla="*/ 2538663 h 2658979"/>
                      <a:gd name="connsiteX130" fmla="*/ 4319337 w 6015803"/>
                      <a:gd name="connsiteY130" fmla="*/ 2550695 h 2658979"/>
                      <a:gd name="connsiteX131" fmla="*/ 4235116 w 6015803"/>
                      <a:gd name="connsiteY131" fmla="*/ 2538663 h 2658979"/>
                      <a:gd name="connsiteX132" fmla="*/ 4247148 w 6015803"/>
                      <a:gd name="connsiteY132" fmla="*/ 2502569 h 2658979"/>
                      <a:gd name="connsiteX133" fmla="*/ 4235116 w 6015803"/>
                      <a:gd name="connsiteY133" fmla="*/ 2430379 h 2658979"/>
                      <a:gd name="connsiteX134" fmla="*/ 4211053 w 6015803"/>
                      <a:gd name="connsiteY134" fmla="*/ 2358190 h 2658979"/>
                      <a:gd name="connsiteX135" fmla="*/ 4174958 w 6015803"/>
                      <a:gd name="connsiteY135" fmla="*/ 2286000 h 2658979"/>
                      <a:gd name="connsiteX136" fmla="*/ 4138863 w 6015803"/>
                      <a:gd name="connsiteY136" fmla="*/ 2261937 h 2658979"/>
                      <a:gd name="connsiteX137" fmla="*/ 4114800 w 6015803"/>
                      <a:gd name="connsiteY137" fmla="*/ 2298032 h 2658979"/>
                      <a:gd name="connsiteX138" fmla="*/ 4138863 w 6015803"/>
                      <a:gd name="connsiteY138" fmla="*/ 2382253 h 2658979"/>
                      <a:gd name="connsiteX139" fmla="*/ 4126832 w 6015803"/>
                      <a:gd name="connsiteY139" fmla="*/ 2466474 h 2658979"/>
                      <a:gd name="connsiteX140" fmla="*/ 4114800 w 6015803"/>
                      <a:gd name="connsiteY140" fmla="*/ 2514600 h 2658979"/>
                      <a:gd name="connsiteX141" fmla="*/ 4078706 w 6015803"/>
                      <a:gd name="connsiteY141" fmla="*/ 2526632 h 2658979"/>
                      <a:gd name="connsiteX142" fmla="*/ 3982453 w 6015803"/>
                      <a:gd name="connsiteY142" fmla="*/ 2574758 h 2658979"/>
                      <a:gd name="connsiteX143" fmla="*/ 3910263 w 6015803"/>
                      <a:gd name="connsiteY143" fmla="*/ 2598821 h 2658979"/>
                      <a:gd name="connsiteX144" fmla="*/ 3874169 w 6015803"/>
                      <a:gd name="connsiteY144" fmla="*/ 2610853 h 2658979"/>
                      <a:gd name="connsiteX145" fmla="*/ 3814011 w 6015803"/>
                      <a:gd name="connsiteY145" fmla="*/ 2622885 h 2658979"/>
                      <a:gd name="connsiteX146" fmla="*/ 3777916 w 6015803"/>
                      <a:gd name="connsiteY146" fmla="*/ 2634916 h 2658979"/>
                      <a:gd name="connsiteX147" fmla="*/ 3669632 w 6015803"/>
                      <a:gd name="connsiteY147" fmla="*/ 2646948 h 2658979"/>
                      <a:gd name="connsiteX148" fmla="*/ 3537284 w 6015803"/>
                      <a:gd name="connsiteY148" fmla="*/ 2634916 h 2658979"/>
                      <a:gd name="connsiteX149" fmla="*/ 3501190 w 6015803"/>
                      <a:gd name="connsiteY149" fmla="*/ 2526632 h 2658979"/>
                      <a:gd name="connsiteX150" fmla="*/ 3441032 w 6015803"/>
                      <a:gd name="connsiteY150" fmla="*/ 2442411 h 2658979"/>
                      <a:gd name="connsiteX151" fmla="*/ 3429000 w 6015803"/>
                      <a:gd name="connsiteY151" fmla="*/ 2478506 h 2658979"/>
                      <a:gd name="connsiteX152" fmla="*/ 3416969 w 6015803"/>
                      <a:gd name="connsiteY152" fmla="*/ 2622885 h 2658979"/>
                      <a:gd name="connsiteX153" fmla="*/ 3344779 w 6015803"/>
                      <a:gd name="connsiteY153" fmla="*/ 2658979 h 2658979"/>
                      <a:gd name="connsiteX154" fmla="*/ 3248527 w 6015803"/>
                      <a:gd name="connsiteY154" fmla="*/ 2634916 h 2658979"/>
                      <a:gd name="connsiteX155" fmla="*/ 3212432 w 6015803"/>
                      <a:gd name="connsiteY155" fmla="*/ 2622885 h 2658979"/>
                      <a:gd name="connsiteX156" fmla="*/ 3104148 w 6015803"/>
                      <a:gd name="connsiteY156" fmla="*/ 2622885 h 2658979"/>
                      <a:gd name="connsiteX157" fmla="*/ 2923674 w 6015803"/>
                      <a:gd name="connsiteY157" fmla="*/ 2634916 h 2658979"/>
                      <a:gd name="connsiteX158" fmla="*/ 2887579 w 6015803"/>
                      <a:gd name="connsiteY158" fmla="*/ 2646948 h 2658979"/>
                      <a:gd name="connsiteX159" fmla="*/ 2719137 w 6015803"/>
                      <a:gd name="connsiteY159" fmla="*/ 2622885 h 2658979"/>
                      <a:gd name="connsiteX160" fmla="*/ 2731169 w 6015803"/>
                      <a:gd name="connsiteY160" fmla="*/ 2586790 h 2658979"/>
                      <a:gd name="connsiteX161" fmla="*/ 2779295 w 6015803"/>
                      <a:gd name="connsiteY161" fmla="*/ 2526632 h 2658979"/>
                      <a:gd name="connsiteX162" fmla="*/ 2743200 w 6015803"/>
                      <a:gd name="connsiteY162" fmla="*/ 2430379 h 2658979"/>
                      <a:gd name="connsiteX163" fmla="*/ 2707106 w 6015803"/>
                      <a:gd name="connsiteY163" fmla="*/ 2442411 h 2658979"/>
                      <a:gd name="connsiteX164" fmla="*/ 2695074 w 6015803"/>
                      <a:gd name="connsiteY164" fmla="*/ 2490537 h 2658979"/>
                      <a:gd name="connsiteX165" fmla="*/ 2658979 w 6015803"/>
                      <a:gd name="connsiteY165" fmla="*/ 2562727 h 2658979"/>
                      <a:gd name="connsiteX166" fmla="*/ 2622884 w 6015803"/>
                      <a:gd name="connsiteY166" fmla="*/ 2586790 h 2658979"/>
                      <a:gd name="connsiteX167" fmla="*/ 2550695 w 6015803"/>
                      <a:gd name="connsiteY167" fmla="*/ 2610853 h 2658979"/>
                      <a:gd name="connsiteX168" fmla="*/ 2478506 w 6015803"/>
                      <a:gd name="connsiteY168" fmla="*/ 2586790 h 2658979"/>
                      <a:gd name="connsiteX169" fmla="*/ 2273969 w 6015803"/>
                      <a:gd name="connsiteY169" fmla="*/ 2610853 h 2658979"/>
                      <a:gd name="connsiteX170" fmla="*/ 2213811 w 6015803"/>
                      <a:gd name="connsiteY170" fmla="*/ 2598821 h 2658979"/>
                      <a:gd name="connsiteX171" fmla="*/ 2129590 w 6015803"/>
                      <a:gd name="connsiteY171" fmla="*/ 2586790 h 2658979"/>
                      <a:gd name="connsiteX172" fmla="*/ 2081463 w 6015803"/>
                      <a:gd name="connsiteY172" fmla="*/ 2574758 h 2658979"/>
                      <a:gd name="connsiteX173" fmla="*/ 2009274 w 6015803"/>
                      <a:gd name="connsiteY173" fmla="*/ 2586790 h 2658979"/>
                      <a:gd name="connsiteX174" fmla="*/ 1937084 w 6015803"/>
                      <a:gd name="connsiteY174" fmla="*/ 2562727 h 2658979"/>
                      <a:gd name="connsiteX175" fmla="*/ 1804737 w 6015803"/>
                      <a:gd name="connsiteY175" fmla="*/ 2538663 h 2658979"/>
                      <a:gd name="connsiteX176" fmla="*/ 1756611 w 6015803"/>
                      <a:gd name="connsiteY176" fmla="*/ 2526632 h 2658979"/>
                      <a:gd name="connsiteX177" fmla="*/ 1828800 w 6015803"/>
                      <a:gd name="connsiteY177" fmla="*/ 2478506 h 2658979"/>
                      <a:gd name="connsiteX178" fmla="*/ 1852863 w 6015803"/>
                      <a:gd name="connsiteY178" fmla="*/ 2454442 h 2658979"/>
                      <a:gd name="connsiteX179" fmla="*/ 1888958 w 6015803"/>
                      <a:gd name="connsiteY179" fmla="*/ 2442411 h 2658979"/>
                      <a:gd name="connsiteX180" fmla="*/ 1949116 w 6015803"/>
                      <a:gd name="connsiteY180" fmla="*/ 2334127 h 2658979"/>
                      <a:gd name="connsiteX181" fmla="*/ 1937084 w 6015803"/>
                      <a:gd name="connsiteY181" fmla="*/ 2298032 h 2658979"/>
                      <a:gd name="connsiteX182" fmla="*/ 1900990 w 6015803"/>
                      <a:gd name="connsiteY182" fmla="*/ 2322095 h 2658979"/>
                      <a:gd name="connsiteX183" fmla="*/ 1864895 w 6015803"/>
                      <a:gd name="connsiteY183" fmla="*/ 2394285 h 2658979"/>
                      <a:gd name="connsiteX184" fmla="*/ 1828800 w 6015803"/>
                      <a:gd name="connsiteY184" fmla="*/ 2406316 h 2658979"/>
                      <a:gd name="connsiteX185" fmla="*/ 1732548 w 6015803"/>
                      <a:gd name="connsiteY185" fmla="*/ 2466474 h 2658979"/>
                      <a:gd name="connsiteX186" fmla="*/ 1696453 w 6015803"/>
                      <a:gd name="connsiteY186" fmla="*/ 2478506 h 2658979"/>
                      <a:gd name="connsiteX187" fmla="*/ 1576137 w 6015803"/>
                      <a:gd name="connsiteY187" fmla="*/ 2454442 h 2658979"/>
                      <a:gd name="connsiteX188" fmla="*/ 1503948 w 6015803"/>
                      <a:gd name="connsiteY188" fmla="*/ 2418348 h 2658979"/>
                      <a:gd name="connsiteX189" fmla="*/ 1323474 w 6015803"/>
                      <a:gd name="connsiteY189" fmla="*/ 2394285 h 2658979"/>
                      <a:gd name="connsiteX190" fmla="*/ 1251284 w 6015803"/>
                      <a:gd name="connsiteY190" fmla="*/ 2370221 h 2658979"/>
                      <a:gd name="connsiteX191" fmla="*/ 1215190 w 6015803"/>
                      <a:gd name="connsiteY191" fmla="*/ 2358190 h 2658979"/>
                      <a:gd name="connsiteX192" fmla="*/ 1155032 w 6015803"/>
                      <a:gd name="connsiteY192" fmla="*/ 2346158 h 2658979"/>
                      <a:gd name="connsiteX193" fmla="*/ 1106906 w 6015803"/>
                      <a:gd name="connsiteY193" fmla="*/ 2334127 h 2658979"/>
                      <a:gd name="connsiteX194" fmla="*/ 1034716 w 6015803"/>
                      <a:gd name="connsiteY194" fmla="*/ 2310063 h 2658979"/>
                      <a:gd name="connsiteX195" fmla="*/ 1022684 w 6015803"/>
                      <a:gd name="connsiteY195" fmla="*/ 2273969 h 2658979"/>
                      <a:gd name="connsiteX196" fmla="*/ 1130969 w 6015803"/>
                      <a:gd name="connsiteY196" fmla="*/ 2237874 h 2658979"/>
                      <a:gd name="connsiteX197" fmla="*/ 1191127 w 6015803"/>
                      <a:gd name="connsiteY197" fmla="*/ 2189748 h 2658979"/>
                      <a:gd name="connsiteX198" fmla="*/ 1227221 w 6015803"/>
                      <a:gd name="connsiteY198" fmla="*/ 2165685 h 2658979"/>
                      <a:gd name="connsiteX199" fmla="*/ 1215190 w 6015803"/>
                      <a:gd name="connsiteY199" fmla="*/ 2129590 h 2658979"/>
                      <a:gd name="connsiteX200" fmla="*/ 1167063 w 6015803"/>
                      <a:gd name="connsiteY200" fmla="*/ 2141621 h 2658979"/>
                      <a:gd name="connsiteX201" fmla="*/ 1058779 w 6015803"/>
                      <a:gd name="connsiteY201" fmla="*/ 2189748 h 2658979"/>
                      <a:gd name="connsiteX202" fmla="*/ 986590 w 6015803"/>
                      <a:gd name="connsiteY202" fmla="*/ 2177716 h 2658979"/>
                      <a:gd name="connsiteX203" fmla="*/ 866274 w 6015803"/>
                      <a:gd name="connsiteY203" fmla="*/ 2165685 h 2658979"/>
                      <a:gd name="connsiteX204" fmla="*/ 782053 w 6015803"/>
                      <a:gd name="connsiteY204" fmla="*/ 2153653 h 2658979"/>
                      <a:gd name="connsiteX205" fmla="*/ 673769 w 6015803"/>
                      <a:gd name="connsiteY205" fmla="*/ 2105527 h 2658979"/>
                      <a:gd name="connsiteX206" fmla="*/ 637674 w 6015803"/>
                      <a:gd name="connsiteY206" fmla="*/ 2093495 h 2658979"/>
                      <a:gd name="connsiteX207" fmla="*/ 601579 w 6015803"/>
                      <a:gd name="connsiteY207" fmla="*/ 2081463 h 2658979"/>
                      <a:gd name="connsiteX208" fmla="*/ 529390 w 6015803"/>
                      <a:gd name="connsiteY208" fmla="*/ 2069432 h 2658979"/>
                      <a:gd name="connsiteX209" fmla="*/ 457200 w 6015803"/>
                      <a:gd name="connsiteY209" fmla="*/ 2033337 h 2658979"/>
                      <a:gd name="connsiteX210" fmla="*/ 433137 w 6015803"/>
                      <a:gd name="connsiteY210" fmla="*/ 1997242 h 2658979"/>
                      <a:gd name="connsiteX211" fmla="*/ 397042 w 6015803"/>
                      <a:gd name="connsiteY211" fmla="*/ 1973179 h 2658979"/>
                      <a:gd name="connsiteX212" fmla="*/ 336884 w 6015803"/>
                      <a:gd name="connsiteY212" fmla="*/ 1913021 h 2658979"/>
                      <a:gd name="connsiteX213" fmla="*/ 348916 w 6015803"/>
                      <a:gd name="connsiteY213" fmla="*/ 1816769 h 2658979"/>
                      <a:gd name="connsiteX214" fmla="*/ 385011 w 6015803"/>
                      <a:gd name="connsiteY214" fmla="*/ 1828800 h 2658979"/>
                      <a:gd name="connsiteX215" fmla="*/ 457200 w 6015803"/>
                      <a:gd name="connsiteY215" fmla="*/ 1792706 h 2658979"/>
                      <a:gd name="connsiteX216" fmla="*/ 445169 w 6015803"/>
                      <a:gd name="connsiteY216" fmla="*/ 1708485 h 2658979"/>
                      <a:gd name="connsiteX217" fmla="*/ 409074 w 6015803"/>
                      <a:gd name="connsiteY217" fmla="*/ 1732548 h 2658979"/>
                      <a:gd name="connsiteX218" fmla="*/ 360948 w 6015803"/>
                      <a:gd name="connsiteY218" fmla="*/ 1744579 h 2658979"/>
                      <a:gd name="connsiteX219" fmla="*/ 324853 w 6015803"/>
                      <a:gd name="connsiteY219" fmla="*/ 1756611 h 2658979"/>
                      <a:gd name="connsiteX220" fmla="*/ 288758 w 6015803"/>
                      <a:gd name="connsiteY220" fmla="*/ 1744579 h 2658979"/>
                      <a:gd name="connsiteX221" fmla="*/ 204537 w 6015803"/>
                      <a:gd name="connsiteY221" fmla="*/ 1720516 h 2658979"/>
                      <a:gd name="connsiteX222" fmla="*/ 132348 w 6015803"/>
                      <a:gd name="connsiteY222" fmla="*/ 1684421 h 2658979"/>
                      <a:gd name="connsiteX223" fmla="*/ 108284 w 6015803"/>
                      <a:gd name="connsiteY223" fmla="*/ 1660358 h 2658979"/>
                      <a:gd name="connsiteX224" fmla="*/ 60158 w 6015803"/>
                      <a:gd name="connsiteY224" fmla="*/ 1588169 h 2658979"/>
                      <a:gd name="connsiteX225" fmla="*/ 36095 w 6015803"/>
                      <a:gd name="connsiteY225" fmla="*/ 1515979 h 2658979"/>
                      <a:gd name="connsiteX226" fmla="*/ 24063 w 6015803"/>
                      <a:gd name="connsiteY226" fmla="*/ 1479885 h 2658979"/>
                      <a:gd name="connsiteX227" fmla="*/ 0 w 6015803"/>
                      <a:gd name="connsiteY227" fmla="*/ 1371600 h 2658979"/>
                      <a:gd name="connsiteX228" fmla="*/ 12032 w 6015803"/>
                      <a:gd name="connsiteY228" fmla="*/ 1251285 h 2658979"/>
                      <a:gd name="connsiteX229" fmla="*/ 36095 w 6015803"/>
                      <a:gd name="connsiteY229" fmla="*/ 1179095 h 2658979"/>
                      <a:gd name="connsiteX230" fmla="*/ 60158 w 6015803"/>
                      <a:gd name="connsiteY230" fmla="*/ 1106906 h 2658979"/>
                      <a:gd name="connsiteX231" fmla="*/ 72190 w 6015803"/>
                      <a:gd name="connsiteY231" fmla="*/ 1070811 h 2658979"/>
                      <a:gd name="connsiteX232" fmla="*/ 96253 w 6015803"/>
                      <a:gd name="connsiteY232" fmla="*/ 1034716 h 2658979"/>
                      <a:gd name="connsiteX233" fmla="*/ 180474 w 6015803"/>
                      <a:gd name="connsiteY233" fmla="*/ 1070811 h 2658979"/>
                      <a:gd name="connsiteX234" fmla="*/ 240632 w 6015803"/>
                      <a:gd name="connsiteY234" fmla="*/ 1130969 h 2658979"/>
                      <a:gd name="connsiteX235" fmla="*/ 276727 w 6015803"/>
                      <a:gd name="connsiteY235" fmla="*/ 1106906 h 2658979"/>
                      <a:gd name="connsiteX236" fmla="*/ 228600 w 6015803"/>
                      <a:gd name="connsiteY236" fmla="*/ 1034716 h 2658979"/>
                      <a:gd name="connsiteX237" fmla="*/ 204537 w 6015803"/>
                      <a:gd name="connsiteY237" fmla="*/ 998621 h 2658979"/>
                      <a:gd name="connsiteX238" fmla="*/ 228600 w 6015803"/>
                      <a:gd name="connsiteY238" fmla="*/ 926432 h 2658979"/>
                      <a:gd name="connsiteX239" fmla="*/ 288758 w 6015803"/>
                      <a:gd name="connsiteY239" fmla="*/ 854242 h 2658979"/>
                      <a:gd name="connsiteX240" fmla="*/ 348916 w 6015803"/>
                      <a:gd name="connsiteY240" fmla="*/ 745958 h 2658979"/>
                      <a:gd name="connsiteX241" fmla="*/ 360948 w 6015803"/>
                      <a:gd name="connsiteY241" fmla="*/ 709863 h 2658979"/>
                      <a:gd name="connsiteX242" fmla="*/ 397042 w 6015803"/>
                      <a:gd name="connsiteY242" fmla="*/ 685800 h 2658979"/>
                      <a:gd name="connsiteX243" fmla="*/ 421106 w 6015803"/>
                      <a:gd name="connsiteY243" fmla="*/ 661737 h 2658979"/>
                      <a:gd name="connsiteX244" fmla="*/ 445169 w 6015803"/>
                      <a:gd name="connsiteY244" fmla="*/ 625642 h 2658979"/>
                      <a:gd name="connsiteX245" fmla="*/ 517358 w 6015803"/>
                      <a:gd name="connsiteY245" fmla="*/ 577516 h 2658979"/>
                      <a:gd name="connsiteX246" fmla="*/ 589548 w 6015803"/>
                      <a:gd name="connsiteY246" fmla="*/ 553453 h 2658979"/>
                      <a:gd name="connsiteX247" fmla="*/ 625642 w 6015803"/>
                      <a:gd name="connsiteY247" fmla="*/ 529390 h 2658979"/>
                      <a:gd name="connsiteX248" fmla="*/ 697832 w 6015803"/>
                      <a:gd name="connsiteY248" fmla="*/ 505327 h 2658979"/>
                      <a:gd name="connsiteX249" fmla="*/ 770021 w 6015803"/>
                      <a:gd name="connsiteY249" fmla="*/ 541421 h 2658979"/>
                      <a:gd name="connsiteX250" fmla="*/ 818148 w 6015803"/>
                      <a:gd name="connsiteY250" fmla="*/ 589548 h 2658979"/>
                      <a:gd name="connsiteX251" fmla="*/ 830179 w 6015803"/>
                      <a:gd name="connsiteY251" fmla="*/ 625642 h 2658979"/>
                      <a:gd name="connsiteX252" fmla="*/ 914400 w 6015803"/>
                      <a:gd name="connsiteY252" fmla="*/ 685800 h 2658979"/>
                      <a:gd name="connsiteX253" fmla="*/ 950495 w 6015803"/>
                      <a:gd name="connsiteY253" fmla="*/ 673769 h 2658979"/>
                      <a:gd name="connsiteX254" fmla="*/ 938463 w 6015803"/>
                      <a:gd name="connsiteY254" fmla="*/ 625642 h 2658979"/>
                      <a:gd name="connsiteX255" fmla="*/ 902369 w 6015803"/>
                      <a:gd name="connsiteY255" fmla="*/ 553453 h 2658979"/>
                      <a:gd name="connsiteX256" fmla="*/ 914400 w 6015803"/>
                      <a:gd name="connsiteY256" fmla="*/ 517358 h 2658979"/>
                      <a:gd name="connsiteX257" fmla="*/ 986590 w 6015803"/>
                      <a:gd name="connsiteY257" fmla="*/ 469232 h 2658979"/>
                      <a:gd name="connsiteX258" fmla="*/ 1010653 w 6015803"/>
                      <a:gd name="connsiteY258" fmla="*/ 433137 h 2658979"/>
                      <a:gd name="connsiteX259" fmla="*/ 1022684 w 6015803"/>
                      <a:gd name="connsiteY259" fmla="*/ 397042 h 2658979"/>
                      <a:gd name="connsiteX260" fmla="*/ 1058779 w 6015803"/>
                      <a:gd name="connsiteY260" fmla="*/ 385011 h 2658979"/>
                      <a:gd name="connsiteX261" fmla="*/ 1118937 w 6015803"/>
                      <a:gd name="connsiteY261" fmla="*/ 336885 h 2658979"/>
                      <a:gd name="connsiteX262" fmla="*/ 1143000 w 6015803"/>
                      <a:gd name="connsiteY262" fmla="*/ 312821 h 2658979"/>
                      <a:gd name="connsiteX263" fmla="*/ 1215190 w 6015803"/>
                      <a:gd name="connsiteY263" fmla="*/ 288758 h 2658979"/>
                      <a:gd name="connsiteX264" fmla="*/ 1323474 w 6015803"/>
                      <a:gd name="connsiteY264" fmla="*/ 252663 h 2658979"/>
                      <a:gd name="connsiteX265" fmla="*/ 1359569 w 6015803"/>
                      <a:gd name="connsiteY265" fmla="*/ 240632 h 2658979"/>
                      <a:gd name="connsiteX266" fmla="*/ 1455821 w 6015803"/>
                      <a:gd name="connsiteY266" fmla="*/ 216569 h 2658979"/>
                      <a:gd name="connsiteX267" fmla="*/ 1503948 w 6015803"/>
                      <a:gd name="connsiteY267" fmla="*/ 204537 h 2658979"/>
                      <a:gd name="connsiteX268" fmla="*/ 1540042 w 6015803"/>
                      <a:gd name="connsiteY268" fmla="*/ 192506 h 2658979"/>
                      <a:gd name="connsiteX269" fmla="*/ 1576137 w 6015803"/>
                      <a:gd name="connsiteY269" fmla="*/ 204537 h 2658979"/>
                      <a:gd name="connsiteX270" fmla="*/ 1552074 w 6015803"/>
                      <a:gd name="connsiteY270" fmla="*/ 168442 h 2658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</a:cxnLst>
                    <a:rect l="l" t="t" r="r" b="b"/>
                    <a:pathLst>
                      <a:path w="6015803" h="2658979">
                        <a:moveTo>
                          <a:pt x="1552074" y="168442"/>
                        </a:moveTo>
                        <a:lnTo>
                          <a:pt x="1552074" y="168442"/>
                        </a:lnTo>
                        <a:cubicBezTo>
                          <a:pt x="1588169" y="164432"/>
                          <a:pt x="1624746" y="163533"/>
                          <a:pt x="1660358" y="156411"/>
                        </a:cubicBezTo>
                        <a:cubicBezTo>
                          <a:pt x="1685230" y="151437"/>
                          <a:pt x="1708485" y="140369"/>
                          <a:pt x="1732548" y="132348"/>
                        </a:cubicBezTo>
                        <a:lnTo>
                          <a:pt x="1804737" y="108285"/>
                        </a:lnTo>
                        <a:cubicBezTo>
                          <a:pt x="1816769" y="104274"/>
                          <a:pt x="1828277" y="98047"/>
                          <a:pt x="1840832" y="96253"/>
                        </a:cubicBezTo>
                        <a:cubicBezTo>
                          <a:pt x="1868906" y="92242"/>
                          <a:pt x="1897152" y="89294"/>
                          <a:pt x="1925053" y="84221"/>
                        </a:cubicBezTo>
                        <a:cubicBezTo>
                          <a:pt x="1941322" y="81263"/>
                          <a:pt x="1956810" y="74528"/>
                          <a:pt x="1973179" y="72190"/>
                        </a:cubicBezTo>
                        <a:cubicBezTo>
                          <a:pt x="2013079" y="66490"/>
                          <a:pt x="2053543" y="65485"/>
                          <a:pt x="2093495" y="60158"/>
                        </a:cubicBezTo>
                        <a:cubicBezTo>
                          <a:pt x="2126236" y="55793"/>
                          <a:pt x="2169094" y="44266"/>
                          <a:pt x="2201779" y="36095"/>
                        </a:cubicBezTo>
                        <a:cubicBezTo>
                          <a:pt x="2237874" y="40106"/>
                          <a:pt x="2276344" y="34639"/>
                          <a:pt x="2310063" y="48127"/>
                        </a:cubicBezTo>
                        <a:cubicBezTo>
                          <a:pt x="2321838" y="52837"/>
                          <a:pt x="2322095" y="71539"/>
                          <a:pt x="2322095" y="84221"/>
                        </a:cubicBezTo>
                        <a:cubicBezTo>
                          <a:pt x="2322095" y="136512"/>
                          <a:pt x="2314074" y="188495"/>
                          <a:pt x="2310063" y="240632"/>
                        </a:cubicBezTo>
                        <a:cubicBezTo>
                          <a:pt x="2314074" y="272716"/>
                          <a:pt x="2308963" y="307338"/>
                          <a:pt x="2322095" y="336885"/>
                        </a:cubicBezTo>
                        <a:cubicBezTo>
                          <a:pt x="2327246" y="348474"/>
                          <a:pt x="2346415" y="353626"/>
                          <a:pt x="2358190" y="348916"/>
                        </a:cubicBezTo>
                        <a:cubicBezTo>
                          <a:pt x="2371616" y="343545"/>
                          <a:pt x="2374232" y="324853"/>
                          <a:pt x="2382253" y="312821"/>
                        </a:cubicBezTo>
                        <a:cubicBezTo>
                          <a:pt x="2410889" y="226914"/>
                          <a:pt x="2392246" y="261737"/>
                          <a:pt x="2430379" y="204537"/>
                        </a:cubicBezTo>
                        <a:cubicBezTo>
                          <a:pt x="2432625" y="195553"/>
                          <a:pt x="2447047" y="132641"/>
                          <a:pt x="2454442" y="120316"/>
                        </a:cubicBezTo>
                        <a:cubicBezTo>
                          <a:pt x="2474584" y="86746"/>
                          <a:pt x="2482155" y="100444"/>
                          <a:pt x="2514600" y="84221"/>
                        </a:cubicBezTo>
                        <a:cubicBezTo>
                          <a:pt x="2527534" y="77754"/>
                          <a:pt x="2537105" y="65100"/>
                          <a:pt x="2550695" y="60158"/>
                        </a:cubicBezTo>
                        <a:cubicBezTo>
                          <a:pt x="2616569" y="36204"/>
                          <a:pt x="2645571" y="39447"/>
                          <a:pt x="2707106" y="24063"/>
                        </a:cubicBezTo>
                        <a:cubicBezTo>
                          <a:pt x="2719409" y="20987"/>
                          <a:pt x="2731169" y="16042"/>
                          <a:pt x="2743200" y="12032"/>
                        </a:cubicBezTo>
                        <a:cubicBezTo>
                          <a:pt x="2755232" y="16042"/>
                          <a:pt x="2766613" y="24063"/>
                          <a:pt x="2779295" y="24063"/>
                        </a:cubicBezTo>
                        <a:cubicBezTo>
                          <a:pt x="2791977" y="24063"/>
                          <a:pt x="2802880" y="14117"/>
                          <a:pt x="2815390" y="12032"/>
                        </a:cubicBezTo>
                        <a:cubicBezTo>
                          <a:pt x="2851213" y="6062"/>
                          <a:pt x="2887579" y="4011"/>
                          <a:pt x="2923674" y="0"/>
                        </a:cubicBezTo>
                        <a:cubicBezTo>
                          <a:pt x="3004929" y="27086"/>
                          <a:pt x="2904909" y="0"/>
                          <a:pt x="3031958" y="0"/>
                        </a:cubicBezTo>
                        <a:cubicBezTo>
                          <a:pt x="3120281" y="0"/>
                          <a:pt x="3208421" y="8021"/>
                          <a:pt x="3296653" y="12032"/>
                        </a:cubicBezTo>
                        <a:cubicBezTo>
                          <a:pt x="3304674" y="24064"/>
                          <a:pt x="3318671" y="33812"/>
                          <a:pt x="3320716" y="48127"/>
                        </a:cubicBezTo>
                        <a:cubicBezTo>
                          <a:pt x="3323054" y="64497"/>
                          <a:pt x="3313436" y="80415"/>
                          <a:pt x="3308684" y="96253"/>
                        </a:cubicBezTo>
                        <a:cubicBezTo>
                          <a:pt x="3284983" y="175254"/>
                          <a:pt x="3300790" y="152273"/>
                          <a:pt x="3260558" y="192506"/>
                        </a:cubicBezTo>
                        <a:cubicBezTo>
                          <a:pt x="3256548" y="204537"/>
                          <a:pt x="3247126" y="215995"/>
                          <a:pt x="3248527" y="228600"/>
                        </a:cubicBezTo>
                        <a:cubicBezTo>
                          <a:pt x="3251328" y="253810"/>
                          <a:pt x="3272590" y="300790"/>
                          <a:pt x="3272590" y="300790"/>
                        </a:cubicBezTo>
                        <a:cubicBezTo>
                          <a:pt x="3284621" y="292769"/>
                          <a:pt x="3301020" y="288989"/>
                          <a:pt x="3308684" y="276727"/>
                        </a:cubicBezTo>
                        <a:cubicBezTo>
                          <a:pt x="3322127" y="255217"/>
                          <a:pt x="3318678" y="225642"/>
                          <a:pt x="3332748" y="204537"/>
                        </a:cubicBezTo>
                        <a:lnTo>
                          <a:pt x="3356811" y="168442"/>
                        </a:lnTo>
                        <a:cubicBezTo>
                          <a:pt x="3364832" y="144379"/>
                          <a:pt x="3359769" y="110323"/>
                          <a:pt x="3380874" y="96253"/>
                        </a:cubicBezTo>
                        <a:lnTo>
                          <a:pt x="3453063" y="48127"/>
                        </a:lnTo>
                        <a:cubicBezTo>
                          <a:pt x="3549316" y="80210"/>
                          <a:pt x="3429000" y="48127"/>
                          <a:pt x="3525253" y="48127"/>
                        </a:cubicBezTo>
                        <a:cubicBezTo>
                          <a:pt x="3605564" y="48127"/>
                          <a:pt x="3685691" y="55823"/>
                          <a:pt x="3765884" y="60158"/>
                        </a:cubicBezTo>
                        <a:lnTo>
                          <a:pt x="4150895" y="84221"/>
                        </a:lnTo>
                        <a:cubicBezTo>
                          <a:pt x="4271765" y="114440"/>
                          <a:pt x="4215766" y="97825"/>
                          <a:pt x="4319337" y="132348"/>
                        </a:cubicBezTo>
                        <a:lnTo>
                          <a:pt x="4355432" y="144379"/>
                        </a:lnTo>
                        <a:cubicBezTo>
                          <a:pt x="4357258" y="145596"/>
                          <a:pt x="4415590" y="181075"/>
                          <a:pt x="4415590" y="192506"/>
                        </a:cubicBezTo>
                        <a:cubicBezTo>
                          <a:pt x="4415590" y="247807"/>
                          <a:pt x="4397097" y="259125"/>
                          <a:pt x="4367463" y="288758"/>
                        </a:cubicBezTo>
                        <a:cubicBezTo>
                          <a:pt x="4363453" y="300790"/>
                          <a:pt x="4361591" y="313767"/>
                          <a:pt x="4355432" y="324853"/>
                        </a:cubicBezTo>
                        <a:cubicBezTo>
                          <a:pt x="4341387" y="350134"/>
                          <a:pt x="4316452" y="369606"/>
                          <a:pt x="4307306" y="397042"/>
                        </a:cubicBezTo>
                        <a:lnTo>
                          <a:pt x="4283242" y="469232"/>
                        </a:lnTo>
                        <a:cubicBezTo>
                          <a:pt x="4287253" y="489285"/>
                          <a:pt x="4290314" y="509551"/>
                          <a:pt x="4295274" y="529390"/>
                        </a:cubicBezTo>
                        <a:cubicBezTo>
                          <a:pt x="4298350" y="541694"/>
                          <a:pt x="4295962" y="559813"/>
                          <a:pt x="4307306" y="565485"/>
                        </a:cubicBezTo>
                        <a:cubicBezTo>
                          <a:pt x="4318649" y="571157"/>
                          <a:pt x="4331369" y="557464"/>
                          <a:pt x="4343400" y="553453"/>
                        </a:cubicBezTo>
                        <a:cubicBezTo>
                          <a:pt x="4347411" y="541421"/>
                          <a:pt x="4349273" y="528445"/>
                          <a:pt x="4355432" y="517358"/>
                        </a:cubicBezTo>
                        <a:cubicBezTo>
                          <a:pt x="4369477" y="492077"/>
                          <a:pt x="4394412" y="472605"/>
                          <a:pt x="4403558" y="445169"/>
                        </a:cubicBezTo>
                        <a:cubicBezTo>
                          <a:pt x="4407569" y="433137"/>
                          <a:pt x="4407667" y="418977"/>
                          <a:pt x="4415590" y="409074"/>
                        </a:cubicBezTo>
                        <a:cubicBezTo>
                          <a:pt x="4424623" y="397783"/>
                          <a:pt x="4439653" y="393032"/>
                          <a:pt x="4451684" y="385011"/>
                        </a:cubicBezTo>
                        <a:cubicBezTo>
                          <a:pt x="4455695" y="372979"/>
                          <a:pt x="4454748" y="357884"/>
                          <a:pt x="4463716" y="348916"/>
                        </a:cubicBezTo>
                        <a:cubicBezTo>
                          <a:pt x="4484166" y="328466"/>
                          <a:pt x="4535906" y="300790"/>
                          <a:pt x="4535906" y="300790"/>
                        </a:cubicBezTo>
                        <a:cubicBezTo>
                          <a:pt x="4612681" y="305306"/>
                          <a:pt x="4748441" y="308806"/>
                          <a:pt x="4836695" y="324853"/>
                        </a:cubicBezTo>
                        <a:cubicBezTo>
                          <a:pt x="4849173" y="327122"/>
                          <a:pt x="4860432" y="334033"/>
                          <a:pt x="4872790" y="336885"/>
                        </a:cubicBezTo>
                        <a:cubicBezTo>
                          <a:pt x="4912642" y="346082"/>
                          <a:pt x="4953001" y="352927"/>
                          <a:pt x="4993106" y="360948"/>
                        </a:cubicBezTo>
                        <a:cubicBezTo>
                          <a:pt x="5027460" y="367819"/>
                          <a:pt x="5067401" y="374814"/>
                          <a:pt x="5101390" y="385011"/>
                        </a:cubicBezTo>
                        <a:cubicBezTo>
                          <a:pt x="5125685" y="392300"/>
                          <a:pt x="5149516" y="401053"/>
                          <a:pt x="5173579" y="409074"/>
                        </a:cubicBezTo>
                        <a:cubicBezTo>
                          <a:pt x="5185611" y="413085"/>
                          <a:pt x="5199121" y="414071"/>
                          <a:pt x="5209674" y="421106"/>
                        </a:cubicBezTo>
                        <a:cubicBezTo>
                          <a:pt x="5256321" y="452204"/>
                          <a:pt x="5232051" y="440596"/>
                          <a:pt x="5281863" y="457200"/>
                        </a:cubicBezTo>
                        <a:cubicBezTo>
                          <a:pt x="5289884" y="465221"/>
                          <a:pt x="5295781" y="476190"/>
                          <a:pt x="5305927" y="481263"/>
                        </a:cubicBezTo>
                        <a:cubicBezTo>
                          <a:pt x="5328614" y="492607"/>
                          <a:pt x="5357011" y="491257"/>
                          <a:pt x="5378116" y="505327"/>
                        </a:cubicBezTo>
                        <a:lnTo>
                          <a:pt x="5450306" y="553453"/>
                        </a:lnTo>
                        <a:lnTo>
                          <a:pt x="5486400" y="577516"/>
                        </a:lnTo>
                        <a:cubicBezTo>
                          <a:pt x="5495895" y="606000"/>
                          <a:pt x="5510463" y="644728"/>
                          <a:pt x="5510463" y="673769"/>
                        </a:cubicBezTo>
                        <a:cubicBezTo>
                          <a:pt x="5510463" y="690305"/>
                          <a:pt x="5503183" y="706057"/>
                          <a:pt x="5498432" y="721895"/>
                        </a:cubicBezTo>
                        <a:cubicBezTo>
                          <a:pt x="5491144" y="746190"/>
                          <a:pt x="5488439" y="772980"/>
                          <a:pt x="5474369" y="794085"/>
                        </a:cubicBezTo>
                        <a:cubicBezTo>
                          <a:pt x="5466348" y="806116"/>
                          <a:pt x="5456179" y="816965"/>
                          <a:pt x="5450306" y="830179"/>
                        </a:cubicBezTo>
                        <a:cubicBezTo>
                          <a:pt x="5440004" y="853358"/>
                          <a:pt x="5426242" y="902369"/>
                          <a:pt x="5426242" y="902369"/>
                        </a:cubicBezTo>
                        <a:cubicBezTo>
                          <a:pt x="5428847" y="912788"/>
                          <a:pt x="5432177" y="983623"/>
                          <a:pt x="5474369" y="962527"/>
                        </a:cubicBezTo>
                        <a:cubicBezTo>
                          <a:pt x="5485713" y="956855"/>
                          <a:pt x="5480728" y="937776"/>
                          <a:pt x="5486400" y="926432"/>
                        </a:cubicBezTo>
                        <a:cubicBezTo>
                          <a:pt x="5492867" y="913498"/>
                          <a:pt x="5503996" y="903271"/>
                          <a:pt x="5510463" y="890337"/>
                        </a:cubicBezTo>
                        <a:cubicBezTo>
                          <a:pt x="5516135" y="878993"/>
                          <a:pt x="5516823" y="865586"/>
                          <a:pt x="5522495" y="854242"/>
                        </a:cubicBezTo>
                        <a:cubicBezTo>
                          <a:pt x="5528962" y="841309"/>
                          <a:pt x="5540091" y="831081"/>
                          <a:pt x="5546558" y="818148"/>
                        </a:cubicBezTo>
                        <a:cubicBezTo>
                          <a:pt x="5552230" y="806804"/>
                          <a:pt x="5550667" y="791956"/>
                          <a:pt x="5558590" y="782053"/>
                        </a:cubicBezTo>
                        <a:cubicBezTo>
                          <a:pt x="5567623" y="770762"/>
                          <a:pt x="5582653" y="766011"/>
                          <a:pt x="5594684" y="757990"/>
                        </a:cubicBezTo>
                        <a:cubicBezTo>
                          <a:pt x="5618747" y="762000"/>
                          <a:pt x="5643207" y="764104"/>
                          <a:pt x="5666874" y="770021"/>
                        </a:cubicBezTo>
                        <a:cubicBezTo>
                          <a:pt x="5691481" y="776173"/>
                          <a:pt x="5739063" y="794085"/>
                          <a:pt x="5739063" y="794085"/>
                        </a:cubicBezTo>
                        <a:cubicBezTo>
                          <a:pt x="5747084" y="802106"/>
                          <a:pt x="5754269" y="811062"/>
                          <a:pt x="5763127" y="818148"/>
                        </a:cubicBezTo>
                        <a:cubicBezTo>
                          <a:pt x="5774418" y="827181"/>
                          <a:pt x="5788996" y="831986"/>
                          <a:pt x="5799221" y="842211"/>
                        </a:cubicBezTo>
                        <a:cubicBezTo>
                          <a:pt x="5809446" y="852436"/>
                          <a:pt x="5814251" y="867015"/>
                          <a:pt x="5823284" y="878306"/>
                        </a:cubicBezTo>
                        <a:cubicBezTo>
                          <a:pt x="5830370" y="887164"/>
                          <a:pt x="5840262" y="893511"/>
                          <a:pt x="5847348" y="902369"/>
                        </a:cubicBezTo>
                        <a:cubicBezTo>
                          <a:pt x="5856381" y="913660"/>
                          <a:pt x="5862378" y="927172"/>
                          <a:pt x="5871411" y="938463"/>
                        </a:cubicBezTo>
                        <a:cubicBezTo>
                          <a:pt x="5891006" y="962957"/>
                          <a:pt x="5904764" y="968721"/>
                          <a:pt x="5931569" y="986590"/>
                        </a:cubicBezTo>
                        <a:cubicBezTo>
                          <a:pt x="5935579" y="998622"/>
                          <a:pt x="5935677" y="1012782"/>
                          <a:pt x="5943600" y="1022685"/>
                        </a:cubicBezTo>
                        <a:cubicBezTo>
                          <a:pt x="6005798" y="1100434"/>
                          <a:pt x="5961483" y="992115"/>
                          <a:pt x="5991727" y="1082842"/>
                        </a:cubicBezTo>
                        <a:cubicBezTo>
                          <a:pt x="5997713" y="1118757"/>
                          <a:pt x="6015790" y="1221178"/>
                          <a:pt x="6015790" y="1251285"/>
                        </a:cubicBezTo>
                        <a:cubicBezTo>
                          <a:pt x="6015790" y="1472842"/>
                          <a:pt x="6017173" y="1389439"/>
                          <a:pt x="5991727" y="1503948"/>
                        </a:cubicBezTo>
                        <a:cubicBezTo>
                          <a:pt x="5987486" y="1523035"/>
                          <a:pt x="5970329" y="1626497"/>
                          <a:pt x="5955632" y="1636295"/>
                        </a:cubicBezTo>
                        <a:cubicBezTo>
                          <a:pt x="5931569" y="1652337"/>
                          <a:pt x="5903891" y="1663971"/>
                          <a:pt x="5883442" y="1684421"/>
                        </a:cubicBezTo>
                        <a:cubicBezTo>
                          <a:pt x="5875421" y="1692442"/>
                          <a:pt x="5869106" y="1702649"/>
                          <a:pt x="5859379" y="1708485"/>
                        </a:cubicBezTo>
                        <a:cubicBezTo>
                          <a:pt x="5848504" y="1715010"/>
                          <a:pt x="5835316" y="1716506"/>
                          <a:pt x="5823284" y="1720516"/>
                        </a:cubicBezTo>
                        <a:cubicBezTo>
                          <a:pt x="5811253" y="1728537"/>
                          <a:pt x="5800123" y="1738112"/>
                          <a:pt x="5787190" y="1744579"/>
                        </a:cubicBezTo>
                        <a:cubicBezTo>
                          <a:pt x="5769926" y="1753211"/>
                          <a:pt x="5718393" y="1764786"/>
                          <a:pt x="5702969" y="1768642"/>
                        </a:cubicBezTo>
                        <a:cubicBezTo>
                          <a:pt x="5617943" y="1751638"/>
                          <a:pt x="5662206" y="1763077"/>
                          <a:pt x="5570621" y="1732548"/>
                        </a:cubicBezTo>
                        <a:lnTo>
                          <a:pt x="5534527" y="1720516"/>
                        </a:lnTo>
                        <a:lnTo>
                          <a:pt x="5498432" y="1708485"/>
                        </a:lnTo>
                        <a:cubicBezTo>
                          <a:pt x="5486400" y="1716506"/>
                          <a:pt x="5465173" y="1718369"/>
                          <a:pt x="5462337" y="1732548"/>
                        </a:cubicBezTo>
                        <a:cubicBezTo>
                          <a:pt x="5454778" y="1770339"/>
                          <a:pt x="5506587" y="1771836"/>
                          <a:pt x="5522495" y="1780674"/>
                        </a:cubicBezTo>
                        <a:cubicBezTo>
                          <a:pt x="5583714" y="1814685"/>
                          <a:pt x="5582239" y="1816356"/>
                          <a:pt x="5618748" y="1852863"/>
                        </a:cubicBezTo>
                        <a:cubicBezTo>
                          <a:pt x="5638801" y="1913022"/>
                          <a:pt x="5654843" y="1913021"/>
                          <a:pt x="5630779" y="1961148"/>
                        </a:cubicBezTo>
                        <a:cubicBezTo>
                          <a:pt x="5624312" y="1974081"/>
                          <a:pt x="5615749" y="1985951"/>
                          <a:pt x="5606716" y="1997242"/>
                        </a:cubicBezTo>
                        <a:cubicBezTo>
                          <a:pt x="5599630" y="2006100"/>
                          <a:pt x="5590674" y="2013285"/>
                          <a:pt x="5582653" y="2021306"/>
                        </a:cubicBezTo>
                        <a:cubicBezTo>
                          <a:pt x="5578642" y="2033337"/>
                          <a:pt x="5578544" y="2047497"/>
                          <a:pt x="5570621" y="2057400"/>
                        </a:cubicBezTo>
                        <a:cubicBezTo>
                          <a:pt x="5561588" y="2068691"/>
                          <a:pt x="5545818" y="2072430"/>
                          <a:pt x="5534527" y="2081463"/>
                        </a:cubicBezTo>
                        <a:cubicBezTo>
                          <a:pt x="5525669" y="2088550"/>
                          <a:pt x="5519321" y="2098440"/>
                          <a:pt x="5510463" y="2105527"/>
                        </a:cubicBezTo>
                        <a:cubicBezTo>
                          <a:pt x="5477143" y="2132183"/>
                          <a:pt x="5476398" y="2128914"/>
                          <a:pt x="5438274" y="2141621"/>
                        </a:cubicBezTo>
                        <a:cubicBezTo>
                          <a:pt x="5430253" y="2149642"/>
                          <a:pt x="5423069" y="2158599"/>
                          <a:pt x="5414211" y="2165685"/>
                        </a:cubicBezTo>
                        <a:cubicBezTo>
                          <a:pt x="5380608" y="2192568"/>
                          <a:pt x="5350444" y="2204908"/>
                          <a:pt x="5305927" y="2213811"/>
                        </a:cubicBezTo>
                        <a:cubicBezTo>
                          <a:pt x="5289255" y="2217145"/>
                          <a:pt x="5230487" y="2226311"/>
                          <a:pt x="5209674" y="2237874"/>
                        </a:cubicBezTo>
                        <a:cubicBezTo>
                          <a:pt x="5184393" y="2251919"/>
                          <a:pt x="5161547" y="2269958"/>
                          <a:pt x="5137484" y="2286000"/>
                        </a:cubicBezTo>
                        <a:cubicBezTo>
                          <a:pt x="5105035" y="2307632"/>
                          <a:pt x="5102655" y="2313792"/>
                          <a:pt x="5065295" y="2322095"/>
                        </a:cubicBezTo>
                        <a:cubicBezTo>
                          <a:pt x="5041481" y="2327387"/>
                          <a:pt x="5017169" y="2330116"/>
                          <a:pt x="4993106" y="2334127"/>
                        </a:cubicBezTo>
                        <a:lnTo>
                          <a:pt x="4944979" y="2189748"/>
                        </a:lnTo>
                        <a:cubicBezTo>
                          <a:pt x="4940968" y="2177716"/>
                          <a:pt x="4944980" y="2157664"/>
                          <a:pt x="4932948" y="2153653"/>
                        </a:cubicBezTo>
                        <a:lnTo>
                          <a:pt x="4896853" y="2141621"/>
                        </a:lnTo>
                        <a:cubicBezTo>
                          <a:pt x="4850423" y="2188053"/>
                          <a:pt x="4884821" y="2140305"/>
                          <a:pt x="4884821" y="2225842"/>
                        </a:cubicBezTo>
                        <a:cubicBezTo>
                          <a:pt x="4884821" y="2254201"/>
                          <a:pt x="4879167" y="2282431"/>
                          <a:pt x="4872790" y="2310063"/>
                        </a:cubicBezTo>
                        <a:cubicBezTo>
                          <a:pt x="4867087" y="2334778"/>
                          <a:pt x="4872790" y="2374232"/>
                          <a:pt x="4848727" y="2382253"/>
                        </a:cubicBezTo>
                        <a:lnTo>
                          <a:pt x="4776537" y="2406316"/>
                        </a:lnTo>
                        <a:cubicBezTo>
                          <a:pt x="4764505" y="2418348"/>
                          <a:pt x="4754600" y="2432973"/>
                          <a:pt x="4740442" y="2442411"/>
                        </a:cubicBezTo>
                        <a:cubicBezTo>
                          <a:pt x="4729890" y="2449446"/>
                          <a:pt x="4716883" y="2452514"/>
                          <a:pt x="4704348" y="2454442"/>
                        </a:cubicBezTo>
                        <a:cubicBezTo>
                          <a:pt x="4664511" y="2460571"/>
                          <a:pt x="4624137" y="2462463"/>
                          <a:pt x="4584032" y="2466474"/>
                        </a:cubicBezTo>
                        <a:cubicBezTo>
                          <a:pt x="4572000" y="2470485"/>
                          <a:pt x="4559281" y="2472834"/>
                          <a:pt x="4547937" y="2478506"/>
                        </a:cubicBezTo>
                        <a:cubicBezTo>
                          <a:pt x="4535003" y="2484973"/>
                          <a:pt x="4525432" y="2497627"/>
                          <a:pt x="4511842" y="2502569"/>
                        </a:cubicBezTo>
                        <a:cubicBezTo>
                          <a:pt x="4480762" y="2513871"/>
                          <a:pt x="4447674" y="2518611"/>
                          <a:pt x="4415590" y="2526632"/>
                        </a:cubicBezTo>
                        <a:lnTo>
                          <a:pt x="4367463" y="2538663"/>
                        </a:lnTo>
                        <a:lnTo>
                          <a:pt x="4319337" y="2550695"/>
                        </a:lnTo>
                        <a:cubicBezTo>
                          <a:pt x="4291263" y="2546684"/>
                          <a:pt x="4258712" y="2554394"/>
                          <a:pt x="4235116" y="2538663"/>
                        </a:cubicBezTo>
                        <a:cubicBezTo>
                          <a:pt x="4224564" y="2531628"/>
                          <a:pt x="4247148" y="2515251"/>
                          <a:pt x="4247148" y="2502569"/>
                        </a:cubicBezTo>
                        <a:cubicBezTo>
                          <a:pt x="4247148" y="2478174"/>
                          <a:pt x="4241033" y="2454046"/>
                          <a:pt x="4235116" y="2430379"/>
                        </a:cubicBezTo>
                        <a:cubicBezTo>
                          <a:pt x="4228964" y="2405772"/>
                          <a:pt x="4219074" y="2382253"/>
                          <a:pt x="4211053" y="2358190"/>
                        </a:cubicBezTo>
                        <a:cubicBezTo>
                          <a:pt x="4201268" y="2328834"/>
                          <a:pt x="4198280" y="2309322"/>
                          <a:pt x="4174958" y="2286000"/>
                        </a:cubicBezTo>
                        <a:cubicBezTo>
                          <a:pt x="4164733" y="2275775"/>
                          <a:pt x="4150895" y="2269958"/>
                          <a:pt x="4138863" y="2261937"/>
                        </a:cubicBezTo>
                        <a:cubicBezTo>
                          <a:pt x="4130842" y="2273969"/>
                          <a:pt x="4116845" y="2283717"/>
                          <a:pt x="4114800" y="2298032"/>
                        </a:cubicBezTo>
                        <a:cubicBezTo>
                          <a:pt x="4113290" y="2308604"/>
                          <a:pt x="4134349" y="2368710"/>
                          <a:pt x="4138863" y="2382253"/>
                        </a:cubicBezTo>
                        <a:cubicBezTo>
                          <a:pt x="4134853" y="2410327"/>
                          <a:pt x="4131905" y="2438573"/>
                          <a:pt x="4126832" y="2466474"/>
                        </a:cubicBezTo>
                        <a:cubicBezTo>
                          <a:pt x="4123874" y="2482743"/>
                          <a:pt x="4125130" y="2501688"/>
                          <a:pt x="4114800" y="2514600"/>
                        </a:cubicBezTo>
                        <a:cubicBezTo>
                          <a:pt x="4106878" y="2524503"/>
                          <a:pt x="4090737" y="2522621"/>
                          <a:pt x="4078706" y="2526632"/>
                        </a:cubicBezTo>
                        <a:cubicBezTo>
                          <a:pt x="4036706" y="2568630"/>
                          <a:pt x="4065404" y="2547107"/>
                          <a:pt x="3982453" y="2574758"/>
                        </a:cubicBezTo>
                        <a:lnTo>
                          <a:pt x="3910263" y="2598821"/>
                        </a:lnTo>
                        <a:cubicBezTo>
                          <a:pt x="3898232" y="2602831"/>
                          <a:pt x="3886605" y="2608366"/>
                          <a:pt x="3874169" y="2610853"/>
                        </a:cubicBezTo>
                        <a:cubicBezTo>
                          <a:pt x="3854116" y="2614864"/>
                          <a:pt x="3833850" y="2617925"/>
                          <a:pt x="3814011" y="2622885"/>
                        </a:cubicBezTo>
                        <a:cubicBezTo>
                          <a:pt x="3801707" y="2625961"/>
                          <a:pt x="3790426" y="2632831"/>
                          <a:pt x="3777916" y="2634916"/>
                        </a:cubicBezTo>
                        <a:cubicBezTo>
                          <a:pt x="3742093" y="2640886"/>
                          <a:pt x="3705727" y="2642937"/>
                          <a:pt x="3669632" y="2646948"/>
                        </a:cubicBezTo>
                        <a:cubicBezTo>
                          <a:pt x="3625516" y="2642937"/>
                          <a:pt x="3579623" y="2647944"/>
                          <a:pt x="3537284" y="2634916"/>
                        </a:cubicBezTo>
                        <a:cubicBezTo>
                          <a:pt x="3507203" y="2625660"/>
                          <a:pt x="3502923" y="2533563"/>
                          <a:pt x="3501190" y="2526632"/>
                        </a:cubicBezTo>
                        <a:cubicBezTo>
                          <a:pt x="3480773" y="2444962"/>
                          <a:pt x="3497362" y="2461187"/>
                          <a:pt x="3441032" y="2442411"/>
                        </a:cubicBezTo>
                        <a:cubicBezTo>
                          <a:pt x="3437021" y="2454443"/>
                          <a:pt x="3430676" y="2465935"/>
                          <a:pt x="3429000" y="2478506"/>
                        </a:cubicBezTo>
                        <a:cubicBezTo>
                          <a:pt x="3422617" y="2526376"/>
                          <a:pt x="3430236" y="2576450"/>
                          <a:pt x="3416969" y="2622885"/>
                        </a:cubicBezTo>
                        <a:cubicBezTo>
                          <a:pt x="3412059" y="2640071"/>
                          <a:pt x="3357986" y="2654577"/>
                          <a:pt x="3344779" y="2658979"/>
                        </a:cubicBezTo>
                        <a:cubicBezTo>
                          <a:pt x="3262271" y="2631478"/>
                          <a:pt x="3364677" y="2663953"/>
                          <a:pt x="3248527" y="2634916"/>
                        </a:cubicBezTo>
                        <a:cubicBezTo>
                          <a:pt x="3236223" y="2631840"/>
                          <a:pt x="3224464" y="2626895"/>
                          <a:pt x="3212432" y="2622885"/>
                        </a:cubicBezTo>
                        <a:cubicBezTo>
                          <a:pt x="3131177" y="2649969"/>
                          <a:pt x="3231197" y="2622885"/>
                          <a:pt x="3104148" y="2622885"/>
                        </a:cubicBezTo>
                        <a:cubicBezTo>
                          <a:pt x="3043856" y="2622885"/>
                          <a:pt x="2983832" y="2630906"/>
                          <a:pt x="2923674" y="2634916"/>
                        </a:cubicBezTo>
                        <a:cubicBezTo>
                          <a:pt x="2911642" y="2638927"/>
                          <a:pt x="2900262" y="2646948"/>
                          <a:pt x="2887579" y="2646948"/>
                        </a:cubicBezTo>
                        <a:cubicBezTo>
                          <a:pt x="2857473" y="2646948"/>
                          <a:pt x="2755051" y="2628870"/>
                          <a:pt x="2719137" y="2622885"/>
                        </a:cubicBezTo>
                        <a:cubicBezTo>
                          <a:pt x="2723148" y="2610853"/>
                          <a:pt x="2723246" y="2596693"/>
                          <a:pt x="2731169" y="2586790"/>
                        </a:cubicBezTo>
                        <a:cubicBezTo>
                          <a:pt x="2793365" y="2509044"/>
                          <a:pt x="2749052" y="2617359"/>
                          <a:pt x="2779295" y="2526632"/>
                        </a:cubicBezTo>
                        <a:cubicBezTo>
                          <a:pt x="2776401" y="2512165"/>
                          <a:pt x="2770139" y="2441155"/>
                          <a:pt x="2743200" y="2430379"/>
                        </a:cubicBezTo>
                        <a:cubicBezTo>
                          <a:pt x="2731425" y="2425669"/>
                          <a:pt x="2719137" y="2438400"/>
                          <a:pt x="2707106" y="2442411"/>
                        </a:cubicBezTo>
                        <a:cubicBezTo>
                          <a:pt x="2703095" y="2458453"/>
                          <a:pt x="2699617" y="2474638"/>
                          <a:pt x="2695074" y="2490537"/>
                        </a:cubicBezTo>
                        <a:cubicBezTo>
                          <a:pt x="2687245" y="2517936"/>
                          <a:pt x="2680070" y="2541636"/>
                          <a:pt x="2658979" y="2562727"/>
                        </a:cubicBezTo>
                        <a:cubicBezTo>
                          <a:pt x="2648754" y="2572952"/>
                          <a:pt x="2636098" y="2580917"/>
                          <a:pt x="2622884" y="2586790"/>
                        </a:cubicBezTo>
                        <a:cubicBezTo>
                          <a:pt x="2599705" y="2597092"/>
                          <a:pt x="2550695" y="2610853"/>
                          <a:pt x="2550695" y="2610853"/>
                        </a:cubicBezTo>
                        <a:cubicBezTo>
                          <a:pt x="2526632" y="2602832"/>
                          <a:pt x="2503378" y="2581816"/>
                          <a:pt x="2478506" y="2586790"/>
                        </a:cubicBezTo>
                        <a:cubicBezTo>
                          <a:pt x="2370993" y="2608292"/>
                          <a:pt x="2438727" y="2597123"/>
                          <a:pt x="2273969" y="2610853"/>
                        </a:cubicBezTo>
                        <a:cubicBezTo>
                          <a:pt x="2253916" y="2606842"/>
                          <a:pt x="2233983" y="2602183"/>
                          <a:pt x="2213811" y="2598821"/>
                        </a:cubicBezTo>
                        <a:cubicBezTo>
                          <a:pt x="2185838" y="2594159"/>
                          <a:pt x="2157491" y="2591863"/>
                          <a:pt x="2129590" y="2586790"/>
                        </a:cubicBezTo>
                        <a:cubicBezTo>
                          <a:pt x="2113321" y="2583832"/>
                          <a:pt x="2097505" y="2578769"/>
                          <a:pt x="2081463" y="2574758"/>
                        </a:cubicBezTo>
                        <a:cubicBezTo>
                          <a:pt x="2057400" y="2578769"/>
                          <a:pt x="2033585" y="2588816"/>
                          <a:pt x="2009274" y="2586790"/>
                        </a:cubicBezTo>
                        <a:cubicBezTo>
                          <a:pt x="1983997" y="2584684"/>
                          <a:pt x="1962104" y="2566897"/>
                          <a:pt x="1937084" y="2562727"/>
                        </a:cubicBezTo>
                        <a:cubicBezTo>
                          <a:pt x="1884835" y="2554018"/>
                          <a:pt x="1855191" y="2549875"/>
                          <a:pt x="1804737" y="2538663"/>
                        </a:cubicBezTo>
                        <a:cubicBezTo>
                          <a:pt x="1788595" y="2535076"/>
                          <a:pt x="1772653" y="2530642"/>
                          <a:pt x="1756611" y="2526632"/>
                        </a:cubicBezTo>
                        <a:cubicBezTo>
                          <a:pt x="1780674" y="2510590"/>
                          <a:pt x="1808351" y="2498956"/>
                          <a:pt x="1828800" y="2478506"/>
                        </a:cubicBezTo>
                        <a:cubicBezTo>
                          <a:pt x="1836821" y="2470485"/>
                          <a:pt x="1843136" y="2460278"/>
                          <a:pt x="1852863" y="2454442"/>
                        </a:cubicBezTo>
                        <a:cubicBezTo>
                          <a:pt x="1863738" y="2447917"/>
                          <a:pt x="1876926" y="2446421"/>
                          <a:pt x="1888958" y="2442411"/>
                        </a:cubicBezTo>
                        <a:cubicBezTo>
                          <a:pt x="1944119" y="2359669"/>
                          <a:pt x="1927938" y="2397657"/>
                          <a:pt x="1949116" y="2334127"/>
                        </a:cubicBezTo>
                        <a:cubicBezTo>
                          <a:pt x="1945105" y="2322095"/>
                          <a:pt x="1949388" y="2301108"/>
                          <a:pt x="1937084" y="2298032"/>
                        </a:cubicBezTo>
                        <a:cubicBezTo>
                          <a:pt x="1923056" y="2294525"/>
                          <a:pt x="1910023" y="2310804"/>
                          <a:pt x="1900990" y="2322095"/>
                        </a:cubicBezTo>
                        <a:cubicBezTo>
                          <a:pt x="1862244" y="2370527"/>
                          <a:pt x="1921237" y="2349212"/>
                          <a:pt x="1864895" y="2394285"/>
                        </a:cubicBezTo>
                        <a:cubicBezTo>
                          <a:pt x="1854992" y="2402208"/>
                          <a:pt x="1840832" y="2402306"/>
                          <a:pt x="1828800" y="2406316"/>
                        </a:cubicBezTo>
                        <a:cubicBezTo>
                          <a:pt x="1790667" y="2463516"/>
                          <a:pt x="1818455" y="2437838"/>
                          <a:pt x="1732548" y="2466474"/>
                        </a:cubicBezTo>
                        <a:lnTo>
                          <a:pt x="1696453" y="2478506"/>
                        </a:lnTo>
                        <a:cubicBezTo>
                          <a:pt x="1665412" y="2474071"/>
                          <a:pt x="1609737" y="2471242"/>
                          <a:pt x="1576137" y="2454442"/>
                        </a:cubicBezTo>
                        <a:cubicBezTo>
                          <a:pt x="1505830" y="2419289"/>
                          <a:pt x="1574510" y="2438509"/>
                          <a:pt x="1503948" y="2418348"/>
                        </a:cubicBezTo>
                        <a:cubicBezTo>
                          <a:pt x="1429545" y="2397090"/>
                          <a:pt x="1427556" y="2403747"/>
                          <a:pt x="1323474" y="2394285"/>
                        </a:cubicBezTo>
                        <a:lnTo>
                          <a:pt x="1251284" y="2370221"/>
                        </a:lnTo>
                        <a:cubicBezTo>
                          <a:pt x="1239253" y="2366211"/>
                          <a:pt x="1227626" y="2360677"/>
                          <a:pt x="1215190" y="2358190"/>
                        </a:cubicBezTo>
                        <a:cubicBezTo>
                          <a:pt x="1195137" y="2354179"/>
                          <a:pt x="1174995" y="2350594"/>
                          <a:pt x="1155032" y="2346158"/>
                        </a:cubicBezTo>
                        <a:cubicBezTo>
                          <a:pt x="1138890" y="2342571"/>
                          <a:pt x="1122744" y="2338879"/>
                          <a:pt x="1106906" y="2334127"/>
                        </a:cubicBezTo>
                        <a:cubicBezTo>
                          <a:pt x="1082611" y="2326838"/>
                          <a:pt x="1034716" y="2310063"/>
                          <a:pt x="1034716" y="2310063"/>
                        </a:cubicBezTo>
                        <a:cubicBezTo>
                          <a:pt x="1030705" y="2298032"/>
                          <a:pt x="1013716" y="2282937"/>
                          <a:pt x="1022684" y="2273969"/>
                        </a:cubicBezTo>
                        <a:cubicBezTo>
                          <a:pt x="1058778" y="2237876"/>
                          <a:pt x="1094875" y="2261937"/>
                          <a:pt x="1130969" y="2237874"/>
                        </a:cubicBezTo>
                        <a:cubicBezTo>
                          <a:pt x="1242061" y="2163812"/>
                          <a:pt x="1105408" y="2258323"/>
                          <a:pt x="1191127" y="2189748"/>
                        </a:cubicBezTo>
                        <a:cubicBezTo>
                          <a:pt x="1202418" y="2180715"/>
                          <a:pt x="1215190" y="2173706"/>
                          <a:pt x="1227221" y="2165685"/>
                        </a:cubicBezTo>
                        <a:cubicBezTo>
                          <a:pt x="1223211" y="2153653"/>
                          <a:pt x="1226965" y="2134300"/>
                          <a:pt x="1215190" y="2129590"/>
                        </a:cubicBezTo>
                        <a:cubicBezTo>
                          <a:pt x="1199837" y="2123449"/>
                          <a:pt x="1182902" y="2136869"/>
                          <a:pt x="1167063" y="2141621"/>
                        </a:cubicBezTo>
                        <a:cubicBezTo>
                          <a:pt x="1088969" y="2165049"/>
                          <a:pt x="1111525" y="2154585"/>
                          <a:pt x="1058779" y="2189748"/>
                        </a:cubicBezTo>
                        <a:cubicBezTo>
                          <a:pt x="1034716" y="2185737"/>
                          <a:pt x="1010797" y="2180742"/>
                          <a:pt x="986590" y="2177716"/>
                        </a:cubicBezTo>
                        <a:cubicBezTo>
                          <a:pt x="946596" y="2172717"/>
                          <a:pt x="906303" y="2170394"/>
                          <a:pt x="866274" y="2165685"/>
                        </a:cubicBezTo>
                        <a:cubicBezTo>
                          <a:pt x="838110" y="2162372"/>
                          <a:pt x="810127" y="2157664"/>
                          <a:pt x="782053" y="2153653"/>
                        </a:cubicBezTo>
                        <a:cubicBezTo>
                          <a:pt x="724853" y="2115520"/>
                          <a:pt x="759677" y="2134163"/>
                          <a:pt x="673769" y="2105527"/>
                        </a:cubicBezTo>
                        <a:lnTo>
                          <a:pt x="637674" y="2093495"/>
                        </a:lnTo>
                        <a:cubicBezTo>
                          <a:pt x="625642" y="2089484"/>
                          <a:pt x="614089" y="2083548"/>
                          <a:pt x="601579" y="2081463"/>
                        </a:cubicBezTo>
                        <a:lnTo>
                          <a:pt x="529390" y="2069432"/>
                        </a:lnTo>
                        <a:cubicBezTo>
                          <a:pt x="500034" y="2059646"/>
                          <a:pt x="480523" y="2056660"/>
                          <a:pt x="457200" y="2033337"/>
                        </a:cubicBezTo>
                        <a:cubicBezTo>
                          <a:pt x="446975" y="2023112"/>
                          <a:pt x="443362" y="2007467"/>
                          <a:pt x="433137" y="1997242"/>
                        </a:cubicBezTo>
                        <a:cubicBezTo>
                          <a:pt x="422912" y="1987017"/>
                          <a:pt x="407924" y="1982701"/>
                          <a:pt x="397042" y="1973179"/>
                        </a:cubicBezTo>
                        <a:cubicBezTo>
                          <a:pt x="375700" y="1954505"/>
                          <a:pt x="336884" y="1913021"/>
                          <a:pt x="336884" y="1913021"/>
                        </a:cubicBezTo>
                        <a:cubicBezTo>
                          <a:pt x="308248" y="1827114"/>
                          <a:pt x="291716" y="1854902"/>
                          <a:pt x="348916" y="1816769"/>
                        </a:cubicBezTo>
                        <a:cubicBezTo>
                          <a:pt x="360948" y="1820779"/>
                          <a:pt x="372329" y="1828800"/>
                          <a:pt x="385011" y="1828800"/>
                        </a:cubicBezTo>
                        <a:cubicBezTo>
                          <a:pt x="409919" y="1828800"/>
                          <a:pt x="438949" y="1804874"/>
                          <a:pt x="457200" y="1792706"/>
                        </a:cubicBezTo>
                        <a:cubicBezTo>
                          <a:pt x="485273" y="1708485"/>
                          <a:pt x="505326" y="1728537"/>
                          <a:pt x="445169" y="1708485"/>
                        </a:cubicBezTo>
                        <a:cubicBezTo>
                          <a:pt x="433137" y="1716506"/>
                          <a:pt x="422365" y="1726852"/>
                          <a:pt x="409074" y="1732548"/>
                        </a:cubicBezTo>
                        <a:cubicBezTo>
                          <a:pt x="393875" y="1739062"/>
                          <a:pt x="376847" y="1740036"/>
                          <a:pt x="360948" y="1744579"/>
                        </a:cubicBezTo>
                        <a:cubicBezTo>
                          <a:pt x="348753" y="1748063"/>
                          <a:pt x="336885" y="1752600"/>
                          <a:pt x="324853" y="1756611"/>
                        </a:cubicBezTo>
                        <a:cubicBezTo>
                          <a:pt x="312821" y="1752600"/>
                          <a:pt x="300953" y="1748063"/>
                          <a:pt x="288758" y="1744579"/>
                        </a:cubicBezTo>
                        <a:cubicBezTo>
                          <a:pt x="270762" y="1739437"/>
                          <a:pt x="223773" y="1730134"/>
                          <a:pt x="204537" y="1720516"/>
                        </a:cubicBezTo>
                        <a:cubicBezTo>
                          <a:pt x="111240" y="1673867"/>
                          <a:pt x="223074" y="1714665"/>
                          <a:pt x="132348" y="1684421"/>
                        </a:cubicBezTo>
                        <a:cubicBezTo>
                          <a:pt x="124327" y="1676400"/>
                          <a:pt x="115090" y="1669433"/>
                          <a:pt x="108284" y="1660358"/>
                        </a:cubicBezTo>
                        <a:cubicBezTo>
                          <a:pt x="90932" y="1637222"/>
                          <a:pt x="60158" y="1588169"/>
                          <a:pt x="60158" y="1588169"/>
                        </a:cubicBezTo>
                        <a:lnTo>
                          <a:pt x="36095" y="1515979"/>
                        </a:lnTo>
                        <a:cubicBezTo>
                          <a:pt x="32084" y="1503948"/>
                          <a:pt x="27139" y="1492189"/>
                          <a:pt x="24063" y="1479885"/>
                        </a:cubicBezTo>
                        <a:cubicBezTo>
                          <a:pt x="7072" y="1411919"/>
                          <a:pt x="15275" y="1447973"/>
                          <a:pt x="0" y="1371600"/>
                        </a:cubicBezTo>
                        <a:cubicBezTo>
                          <a:pt x="4011" y="1331495"/>
                          <a:pt x="4604" y="1290900"/>
                          <a:pt x="12032" y="1251285"/>
                        </a:cubicBezTo>
                        <a:cubicBezTo>
                          <a:pt x="16707" y="1226355"/>
                          <a:pt x="28074" y="1203158"/>
                          <a:pt x="36095" y="1179095"/>
                        </a:cubicBezTo>
                        <a:lnTo>
                          <a:pt x="60158" y="1106906"/>
                        </a:lnTo>
                        <a:cubicBezTo>
                          <a:pt x="64169" y="1094874"/>
                          <a:pt x="65155" y="1081364"/>
                          <a:pt x="72190" y="1070811"/>
                        </a:cubicBezTo>
                        <a:lnTo>
                          <a:pt x="96253" y="1034716"/>
                        </a:lnTo>
                        <a:cubicBezTo>
                          <a:pt x="133069" y="1043920"/>
                          <a:pt x="152778" y="1043115"/>
                          <a:pt x="180474" y="1070811"/>
                        </a:cubicBezTo>
                        <a:cubicBezTo>
                          <a:pt x="260685" y="1151022"/>
                          <a:pt x="144379" y="1066801"/>
                          <a:pt x="240632" y="1130969"/>
                        </a:cubicBezTo>
                        <a:cubicBezTo>
                          <a:pt x="252664" y="1122948"/>
                          <a:pt x="272154" y="1120624"/>
                          <a:pt x="276727" y="1106906"/>
                        </a:cubicBezTo>
                        <a:cubicBezTo>
                          <a:pt x="290853" y="1064527"/>
                          <a:pt x="252513" y="1050658"/>
                          <a:pt x="228600" y="1034716"/>
                        </a:cubicBezTo>
                        <a:cubicBezTo>
                          <a:pt x="220579" y="1022684"/>
                          <a:pt x="204537" y="1013081"/>
                          <a:pt x="204537" y="998621"/>
                        </a:cubicBezTo>
                        <a:cubicBezTo>
                          <a:pt x="204537" y="973256"/>
                          <a:pt x="210664" y="944368"/>
                          <a:pt x="228600" y="926432"/>
                        </a:cubicBezTo>
                        <a:cubicBezTo>
                          <a:pt x="251268" y="903764"/>
                          <a:pt x="275357" y="884394"/>
                          <a:pt x="288758" y="854242"/>
                        </a:cubicBezTo>
                        <a:cubicBezTo>
                          <a:pt x="335868" y="748245"/>
                          <a:pt x="283035" y="811839"/>
                          <a:pt x="348916" y="745958"/>
                        </a:cubicBezTo>
                        <a:cubicBezTo>
                          <a:pt x="352927" y="733926"/>
                          <a:pt x="353025" y="719766"/>
                          <a:pt x="360948" y="709863"/>
                        </a:cubicBezTo>
                        <a:cubicBezTo>
                          <a:pt x="369981" y="698572"/>
                          <a:pt x="385751" y="694833"/>
                          <a:pt x="397042" y="685800"/>
                        </a:cubicBezTo>
                        <a:cubicBezTo>
                          <a:pt x="405900" y="678714"/>
                          <a:pt x="414020" y="670595"/>
                          <a:pt x="421106" y="661737"/>
                        </a:cubicBezTo>
                        <a:cubicBezTo>
                          <a:pt x="430139" y="650446"/>
                          <a:pt x="434287" y="635164"/>
                          <a:pt x="445169" y="625642"/>
                        </a:cubicBezTo>
                        <a:cubicBezTo>
                          <a:pt x="466934" y="606598"/>
                          <a:pt x="489922" y="586661"/>
                          <a:pt x="517358" y="577516"/>
                        </a:cubicBezTo>
                        <a:cubicBezTo>
                          <a:pt x="541421" y="569495"/>
                          <a:pt x="568443" y="567523"/>
                          <a:pt x="589548" y="553453"/>
                        </a:cubicBezTo>
                        <a:cubicBezTo>
                          <a:pt x="601579" y="545432"/>
                          <a:pt x="612428" y="535263"/>
                          <a:pt x="625642" y="529390"/>
                        </a:cubicBezTo>
                        <a:cubicBezTo>
                          <a:pt x="648821" y="519088"/>
                          <a:pt x="697832" y="505327"/>
                          <a:pt x="697832" y="505327"/>
                        </a:cubicBezTo>
                        <a:cubicBezTo>
                          <a:pt x="732769" y="516972"/>
                          <a:pt x="740336" y="515976"/>
                          <a:pt x="770021" y="541421"/>
                        </a:cubicBezTo>
                        <a:cubicBezTo>
                          <a:pt x="787246" y="556186"/>
                          <a:pt x="818148" y="589548"/>
                          <a:pt x="818148" y="589548"/>
                        </a:cubicBezTo>
                        <a:cubicBezTo>
                          <a:pt x="822158" y="601579"/>
                          <a:pt x="822808" y="615322"/>
                          <a:pt x="830179" y="625642"/>
                        </a:cubicBezTo>
                        <a:cubicBezTo>
                          <a:pt x="865863" y="675600"/>
                          <a:pt x="868751" y="670584"/>
                          <a:pt x="914400" y="685800"/>
                        </a:cubicBezTo>
                        <a:cubicBezTo>
                          <a:pt x="926432" y="681790"/>
                          <a:pt x="945785" y="685544"/>
                          <a:pt x="950495" y="673769"/>
                        </a:cubicBezTo>
                        <a:cubicBezTo>
                          <a:pt x="956636" y="658416"/>
                          <a:pt x="943006" y="641542"/>
                          <a:pt x="938463" y="625642"/>
                        </a:cubicBezTo>
                        <a:cubicBezTo>
                          <a:pt x="926010" y="582055"/>
                          <a:pt x="928734" y="593002"/>
                          <a:pt x="902369" y="553453"/>
                        </a:cubicBezTo>
                        <a:cubicBezTo>
                          <a:pt x="906379" y="541421"/>
                          <a:pt x="905432" y="526326"/>
                          <a:pt x="914400" y="517358"/>
                        </a:cubicBezTo>
                        <a:cubicBezTo>
                          <a:pt x="934850" y="496908"/>
                          <a:pt x="986590" y="469232"/>
                          <a:pt x="986590" y="469232"/>
                        </a:cubicBezTo>
                        <a:cubicBezTo>
                          <a:pt x="994611" y="457200"/>
                          <a:pt x="1004186" y="446071"/>
                          <a:pt x="1010653" y="433137"/>
                        </a:cubicBezTo>
                        <a:cubicBezTo>
                          <a:pt x="1016325" y="421793"/>
                          <a:pt x="1013716" y="406010"/>
                          <a:pt x="1022684" y="397042"/>
                        </a:cubicBezTo>
                        <a:cubicBezTo>
                          <a:pt x="1031652" y="388074"/>
                          <a:pt x="1046747" y="389021"/>
                          <a:pt x="1058779" y="385011"/>
                        </a:cubicBezTo>
                        <a:cubicBezTo>
                          <a:pt x="1106706" y="313119"/>
                          <a:pt x="1054363" y="375629"/>
                          <a:pt x="1118937" y="336885"/>
                        </a:cubicBezTo>
                        <a:cubicBezTo>
                          <a:pt x="1128664" y="331049"/>
                          <a:pt x="1132854" y="317894"/>
                          <a:pt x="1143000" y="312821"/>
                        </a:cubicBezTo>
                        <a:cubicBezTo>
                          <a:pt x="1165687" y="301477"/>
                          <a:pt x="1191127" y="296779"/>
                          <a:pt x="1215190" y="288758"/>
                        </a:cubicBezTo>
                        <a:lnTo>
                          <a:pt x="1323474" y="252663"/>
                        </a:lnTo>
                        <a:cubicBezTo>
                          <a:pt x="1335506" y="248653"/>
                          <a:pt x="1347265" y="243708"/>
                          <a:pt x="1359569" y="240632"/>
                        </a:cubicBezTo>
                        <a:lnTo>
                          <a:pt x="1455821" y="216569"/>
                        </a:lnTo>
                        <a:cubicBezTo>
                          <a:pt x="1471863" y="212558"/>
                          <a:pt x="1488260" y="209766"/>
                          <a:pt x="1503948" y="204537"/>
                        </a:cubicBezTo>
                        <a:lnTo>
                          <a:pt x="1540042" y="192506"/>
                        </a:lnTo>
                        <a:cubicBezTo>
                          <a:pt x="1552074" y="196516"/>
                          <a:pt x="1564794" y="210209"/>
                          <a:pt x="1576137" y="204537"/>
                        </a:cubicBezTo>
                        <a:cubicBezTo>
                          <a:pt x="1587481" y="198865"/>
                          <a:pt x="1556084" y="174458"/>
                          <a:pt x="1552074" y="168442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rgbClr val="0E223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rgbClr val="C00000"/>
                      </a:solidFill>
                    </a:endParaRPr>
                  </a:p>
                </p:txBody>
              </p:sp>
            </p:grpSp>
            <p:cxnSp>
              <p:nvCxnSpPr>
                <p:cNvPr id="27" name="直接箭头连接符 26"/>
                <p:cNvCxnSpPr/>
                <p:nvPr/>
              </p:nvCxnSpPr>
              <p:spPr>
                <a:xfrm>
                  <a:off x="3673702" y="2081906"/>
                  <a:ext cx="13874" cy="85002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TextBox 52"/>
              <p:cNvSpPr txBox="1"/>
              <p:nvPr/>
            </p:nvSpPr>
            <p:spPr>
              <a:xfrm>
                <a:off x="3675615" y="2425867"/>
                <a:ext cx="8663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/>
                  <a:t>有氧</a:t>
                </a:r>
                <a:endParaRPr lang="zh-CN" altLang="en-US" dirty="0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2670176" y="1732179"/>
            <a:ext cx="3704180" cy="2827414"/>
            <a:chOff x="2117575" y="1764999"/>
            <a:chExt cx="3704180" cy="2827414"/>
          </a:xfrm>
        </p:grpSpPr>
        <p:grpSp>
          <p:nvGrpSpPr>
            <p:cNvPr id="59" name="组合 58"/>
            <p:cNvGrpSpPr/>
            <p:nvPr/>
          </p:nvGrpSpPr>
          <p:grpSpPr>
            <a:xfrm>
              <a:off x="2117575" y="2911640"/>
              <a:ext cx="3704180" cy="1680773"/>
              <a:chOff x="2117575" y="2911640"/>
              <a:chExt cx="3704180" cy="1680773"/>
            </a:xfrm>
          </p:grpSpPr>
          <p:sp>
            <p:nvSpPr>
              <p:cNvPr id="60" name="椭圆 59"/>
              <p:cNvSpPr/>
              <p:nvPr/>
            </p:nvSpPr>
            <p:spPr>
              <a:xfrm>
                <a:off x="3104158" y="2911640"/>
                <a:ext cx="1251282" cy="1179097"/>
              </a:xfrm>
              <a:prstGeom prst="ellipse">
                <a:avLst/>
              </a:prstGeom>
              <a:noFill/>
              <a:ln>
                <a:solidFill>
                  <a:srgbClr val="0E22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1" name="曲线连接符 60"/>
              <p:cNvCxnSpPr/>
              <p:nvPr/>
            </p:nvCxnSpPr>
            <p:spPr>
              <a:xfrm flipV="1">
                <a:off x="2610861" y="3356811"/>
                <a:ext cx="493297" cy="264692"/>
              </a:xfrm>
              <a:prstGeom prst="curvedConnector3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曲线连接符 61"/>
              <p:cNvCxnSpPr/>
              <p:nvPr/>
            </p:nvCxnSpPr>
            <p:spPr>
              <a:xfrm flipV="1">
                <a:off x="4355420" y="3200406"/>
                <a:ext cx="407560" cy="336885"/>
              </a:xfrm>
              <a:prstGeom prst="curvedConnector3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>
              <a:xfrm>
                <a:off x="4666724" y="3015742"/>
                <a:ext cx="1155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[H]</a:t>
                </a:r>
                <a:endParaRPr lang="zh-CN" alt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117575" y="3433188"/>
                <a:ext cx="1155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H</a:t>
                </a:r>
                <a:r>
                  <a:rPr lang="en-US" altLang="zh-CN" baseline="-25000" dirty="0" smtClean="0"/>
                  <a:t>2</a:t>
                </a:r>
                <a:r>
                  <a:rPr lang="en-US" altLang="zh-CN" dirty="0" smtClean="0"/>
                  <a:t>O</a:t>
                </a:r>
                <a:endParaRPr lang="zh-CN" altLang="en-US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453086" y="3252708"/>
                <a:ext cx="9143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II</a:t>
                </a:r>
                <a:endParaRPr lang="zh-CN" altLang="en-US" dirty="0"/>
              </a:p>
            </p:txBody>
          </p:sp>
          <p:cxnSp>
            <p:nvCxnSpPr>
              <p:cNvPr id="69" name="曲线连接符 68"/>
              <p:cNvCxnSpPr/>
              <p:nvPr/>
            </p:nvCxnSpPr>
            <p:spPr>
              <a:xfrm rot="16200000" flipH="1">
                <a:off x="4204536" y="3845116"/>
                <a:ext cx="504785" cy="299272"/>
              </a:xfrm>
              <a:prstGeom prst="curvedConnector3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4185464" y="4223081"/>
                <a:ext cx="11550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/>
                  <a:t>少量</a:t>
                </a:r>
                <a:r>
                  <a:rPr lang="en-US" altLang="zh-CN" dirty="0" smtClean="0"/>
                  <a:t>ATP</a:t>
                </a:r>
                <a:endParaRPr lang="zh-CN" altLang="en-US" dirty="0"/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4205031" y="1764999"/>
              <a:ext cx="1436244" cy="1351182"/>
              <a:chOff x="4205031" y="1764999"/>
              <a:chExt cx="1436244" cy="1351182"/>
            </a:xfrm>
          </p:grpSpPr>
          <p:cxnSp>
            <p:nvCxnSpPr>
              <p:cNvPr id="56" name="曲线连接符 55"/>
              <p:cNvCxnSpPr/>
              <p:nvPr/>
            </p:nvCxnSpPr>
            <p:spPr>
              <a:xfrm rot="5400000" flipH="1" flipV="1">
                <a:off x="4036536" y="2239349"/>
                <a:ext cx="1045327" cy="708337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4744920" y="1764999"/>
                <a:ext cx="8963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CO</a:t>
                </a:r>
                <a:r>
                  <a:rPr lang="en-US" altLang="zh-CN" baseline="-25000" dirty="0" smtClean="0"/>
                  <a:t>2</a:t>
                </a:r>
                <a:endParaRPr lang="zh-CN" altLang="en-US" baseline="-25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77688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kern="0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kern="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643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4"/>
          <p:cNvSpPr>
            <a:spLocks noChangeArrowheads="1"/>
          </p:cNvSpPr>
          <p:nvPr/>
        </p:nvSpPr>
        <p:spPr bwMode="auto">
          <a:xfrm>
            <a:off x="190500" y="850707"/>
            <a:ext cx="813593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  <a:sym typeface="Arial" charset="0"/>
              </a:rPr>
              <a:t>（一）研究细胞呼吸的方法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47" name="Text Box 3"/>
          <p:cNvSpPr>
            <a:spLocks noChangeArrowheads="1"/>
          </p:cNvSpPr>
          <p:nvPr/>
        </p:nvSpPr>
        <p:spPr bwMode="auto">
          <a:xfrm>
            <a:off x="323850" y="1448401"/>
            <a:ext cx="424815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sym typeface="Arial" charset="0"/>
              </a:rPr>
              <a:t>1.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sym typeface="Arial" charset="0"/>
              </a:rPr>
              <a:t>建立无细胞体系：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48" name="Text Box 4"/>
          <p:cNvSpPr>
            <a:spLocks noChangeArrowheads="1"/>
          </p:cNvSpPr>
          <p:nvPr/>
        </p:nvSpPr>
        <p:spPr bwMode="auto">
          <a:xfrm>
            <a:off x="395288" y="2044904"/>
            <a:ext cx="850487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  <a:sym typeface="Arial" charset="0"/>
              </a:rPr>
              <a:t>破碎细胞、差速离心法分离细胞器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49" name="Text Box 5"/>
          <p:cNvSpPr>
            <a:spLocks noChangeArrowheads="1"/>
          </p:cNvSpPr>
          <p:nvPr/>
        </p:nvSpPr>
        <p:spPr bwMode="auto">
          <a:xfrm>
            <a:off x="323850" y="2777138"/>
            <a:ext cx="882015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sym typeface="Arial" charset="0"/>
              </a:rPr>
              <a:t>2.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sym typeface="Arial" charset="0"/>
              </a:rPr>
              <a:t>添加要检验的物质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50" name="Text Box 6"/>
          <p:cNvSpPr>
            <a:spLocks noChangeArrowheads="1"/>
          </p:cNvSpPr>
          <p:nvPr/>
        </p:nvSpPr>
        <p:spPr bwMode="auto">
          <a:xfrm>
            <a:off x="323850" y="3345305"/>
            <a:ext cx="792003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  <a:sym typeface="Arial" charset="0"/>
              </a:rPr>
              <a:t>追踪其移动途径和变化过程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51" name="Text Box 7"/>
          <p:cNvSpPr>
            <a:spLocks noChangeArrowheads="1"/>
          </p:cNvSpPr>
          <p:nvPr/>
        </p:nvSpPr>
        <p:spPr bwMode="auto">
          <a:xfrm>
            <a:off x="323851" y="3969906"/>
            <a:ext cx="799306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  <a:sym typeface="Arial" charset="0"/>
              </a:rPr>
              <a:t>从实验结果得出结论。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52" name="AutoShape 11"/>
          <p:cNvSpPr>
            <a:spLocks noChangeArrowheads="1"/>
          </p:cNvSpPr>
          <p:nvPr/>
        </p:nvSpPr>
        <p:spPr bwMode="auto">
          <a:xfrm>
            <a:off x="5003800" y="2409826"/>
            <a:ext cx="3671888" cy="1407140"/>
          </a:xfrm>
          <a:prstGeom prst="wedgeEllipseCallout">
            <a:avLst>
              <a:gd name="adj1" fmla="val -75320"/>
              <a:gd name="adj2" fmla="val 59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用同位素标记示踪法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53" name="AutoShape 12"/>
          <p:cNvSpPr>
            <a:spLocks noChangeArrowheads="1"/>
          </p:cNvSpPr>
          <p:nvPr/>
        </p:nvSpPr>
        <p:spPr bwMode="auto">
          <a:xfrm>
            <a:off x="5003801" y="141685"/>
            <a:ext cx="3529013" cy="1420415"/>
          </a:xfrm>
          <a:prstGeom prst="wedgeEllipseCallout">
            <a:avLst>
              <a:gd name="adj1" fmla="val -102195"/>
              <a:gd name="adj2" fmla="val -3439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也适用于研究其他代谢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394" name="Text Box 15"/>
          <p:cNvSpPr>
            <a:spLocks noChangeArrowheads="1"/>
          </p:cNvSpPr>
          <p:nvPr/>
        </p:nvSpPr>
        <p:spPr bwMode="auto">
          <a:xfrm>
            <a:off x="1217612" y="170489"/>
            <a:ext cx="8135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如何研究？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55" name="Picture 16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"/>
          <a:stretch>
            <a:fillRect/>
          </a:stretch>
        </p:blipFill>
        <p:spPr bwMode="auto">
          <a:xfrm>
            <a:off x="1422797" y="-22180"/>
            <a:ext cx="6298406" cy="515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3075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 autoUpdateAnimBg="0"/>
      <p:bldP spid="6147" grpId="0" bldLvl="0" autoUpdateAnimBg="0"/>
      <p:bldP spid="6148" grpId="0" bldLvl="0" autoUpdateAnimBg="0"/>
      <p:bldP spid="6149" grpId="0" bldLvl="0" autoUpdateAnimBg="0"/>
      <p:bldP spid="6150" grpId="0" bldLvl="0" autoUpdateAnimBg="0"/>
      <p:bldP spid="6151" grpId="0" bldLvl="0" autoUpdateAnimBg="0"/>
      <p:bldP spid="6152" grpId="0" bldLvl="0" animBg="1" autoUpdateAnimBg="0"/>
      <p:bldP spid="6153" grpId="0" bldLvl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51417" y="287654"/>
            <a:ext cx="5492187" cy="369332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l" eaLnBrk="1" hangingPunct="1"/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有氧呼吸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的主要场所</a:t>
            </a: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：线粒体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3"/>
          <a:stretch/>
        </p:blipFill>
        <p:spPr bwMode="auto">
          <a:xfrm>
            <a:off x="1162666" y="5212"/>
            <a:ext cx="729285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327547" y="1924334"/>
            <a:ext cx="1343004" cy="369332"/>
            <a:chOff x="327547" y="1924334"/>
            <a:chExt cx="1141554" cy="36933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861886" y="2101755"/>
              <a:ext cx="607215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27547" y="1924334"/>
              <a:ext cx="764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外膜</a:t>
              </a:r>
              <a:endParaRPr lang="zh-CN" altLang="en-US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82140" y="3359623"/>
            <a:ext cx="2101753" cy="646331"/>
            <a:chOff x="325276" y="1924334"/>
            <a:chExt cx="2101753" cy="646331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1023582" y="2140424"/>
              <a:ext cx="1403447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25276" y="1924334"/>
              <a:ext cx="9166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内膜</a:t>
              </a:r>
              <a:endParaRPr lang="en-US" altLang="zh-CN" dirty="0" smtClean="0"/>
            </a:p>
            <a:p>
              <a:r>
                <a:rPr lang="zh-CN" altLang="en-US" dirty="0" smtClean="0"/>
                <a:t>（嵴）</a:t>
              </a:r>
              <a:endParaRPr lang="zh-CN" altLang="en-US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20639" y="2513462"/>
            <a:ext cx="1471684" cy="369332"/>
            <a:chOff x="327547" y="1924334"/>
            <a:chExt cx="1471684" cy="369332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1089547" y="2099483"/>
              <a:ext cx="709684" cy="1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27547" y="1924334"/>
              <a:ext cx="953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膜间腔</a:t>
              </a:r>
              <a:endParaRPr lang="zh-CN" altLang="en-US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98059" y="4055694"/>
            <a:ext cx="2317845" cy="369332"/>
            <a:chOff x="327547" y="1924334"/>
            <a:chExt cx="2317845" cy="369332"/>
          </a:xfrm>
        </p:grpSpPr>
        <p:cxnSp>
          <p:nvCxnSpPr>
            <p:cNvPr id="27" name="直接连接符 26"/>
            <p:cNvCxnSpPr/>
            <p:nvPr/>
          </p:nvCxnSpPr>
          <p:spPr>
            <a:xfrm flipV="1">
              <a:off x="1009934" y="2085798"/>
              <a:ext cx="1635458" cy="15957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27547" y="1924334"/>
              <a:ext cx="764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基质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061220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>
            <a:spLocks noChangeArrowheads="1"/>
          </p:cNvSpPr>
          <p:nvPr/>
        </p:nvSpPr>
        <p:spPr bwMode="auto">
          <a:xfrm>
            <a:off x="1370546" y="1340273"/>
            <a:ext cx="8384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任务二：分析并总结得出有氧呼吸的具体过程。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70126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>
            <a:spLocks noChangeArrowheads="1"/>
          </p:cNvSpPr>
          <p:nvPr/>
        </p:nvSpPr>
        <p:spPr bwMode="auto">
          <a:xfrm>
            <a:off x="276479" y="28445"/>
            <a:ext cx="8664575" cy="111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实验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1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：向酵母菌的细胞质基质加入葡萄糖，分别在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有氧气和无氧气条件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下进行实验： 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14" b="18387"/>
          <a:stretch>
            <a:fillRect/>
          </a:stretch>
        </p:blipFill>
        <p:spPr bwMode="auto">
          <a:xfrm>
            <a:off x="5435600" y="1113235"/>
            <a:ext cx="20574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14" b="18387"/>
          <a:stretch>
            <a:fillRect/>
          </a:stretch>
        </p:blipFill>
        <p:spPr bwMode="auto">
          <a:xfrm>
            <a:off x="1447800" y="1143000"/>
            <a:ext cx="20574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>
            <a:spLocks noChangeArrowheads="1"/>
          </p:cNvSpPr>
          <p:nvPr/>
        </p:nvSpPr>
        <p:spPr bwMode="auto">
          <a:xfrm>
            <a:off x="827089" y="1275160"/>
            <a:ext cx="585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sym typeface="Times New Roman" pitchFamily="18" charset="0"/>
              </a:rPr>
              <a:t>A</a:t>
            </a:r>
            <a:endParaRPr lang="zh-CN" altLang="en-US" dirty="0"/>
          </a:p>
        </p:txBody>
      </p:sp>
      <p:sp>
        <p:nvSpPr>
          <p:cNvPr id="7174" name="Text Box 6"/>
          <p:cNvSpPr>
            <a:spLocks noChangeArrowheads="1"/>
          </p:cNvSpPr>
          <p:nvPr/>
        </p:nvSpPr>
        <p:spPr bwMode="auto">
          <a:xfrm>
            <a:off x="4956175" y="1251976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sym typeface="Times New Roman" pitchFamily="18" charset="0"/>
              </a:rPr>
              <a:t>B</a:t>
            </a:r>
            <a:endParaRPr lang="zh-CN" altLang="en-US" dirty="0"/>
          </a:p>
        </p:txBody>
      </p:sp>
      <p:sp>
        <p:nvSpPr>
          <p:cNvPr id="7175" name="Text Box 7"/>
          <p:cNvSpPr>
            <a:spLocks noChangeArrowheads="1"/>
          </p:cNvSpPr>
          <p:nvPr/>
        </p:nvSpPr>
        <p:spPr bwMode="auto">
          <a:xfrm>
            <a:off x="421104" y="1600200"/>
            <a:ext cx="1593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sym typeface="Times New Roman" pitchFamily="18" charset="0"/>
              </a:rPr>
              <a:t>葡萄糖</a:t>
            </a:r>
            <a:endParaRPr lang="zh-CN" altLang="en-US" dirty="0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1600200" y="1771650"/>
            <a:ext cx="762000" cy="1714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5486511" y="1771649"/>
            <a:ext cx="863489" cy="141686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9" name="Text Box 11"/>
          <p:cNvSpPr>
            <a:spLocks noChangeArrowheads="1"/>
          </p:cNvSpPr>
          <p:nvPr/>
        </p:nvSpPr>
        <p:spPr bwMode="auto">
          <a:xfrm>
            <a:off x="4384721" y="2328427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/>
              <a:t>丙酮酸</a:t>
            </a: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H="1">
            <a:off x="1454261" y="2514599"/>
            <a:ext cx="907939" cy="5938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5497526" y="2370535"/>
            <a:ext cx="852474" cy="20344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2" name="Text Box 14"/>
          <p:cNvSpPr>
            <a:spLocks noChangeArrowheads="1"/>
          </p:cNvSpPr>
          <p:nvPr/>
        </p:nvSpPr>
        <p:spPr bwMode="auto">
          <a:xfrm>
            <a:off x="360944" y="2343151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sym typeface="Times New Roman" pitchFamily="18" charset="0"/>
              </a:rPr>
              <a:t>丙酮酸</a:t>
            </a:r>
            <a:endParaRPr lang="zh-CN" altLang="en-US" dirty="0"/>
          </a:p>
        </p:txBody>
      </p:sp>
      <p:sp>
        <p:nvSpPr>
          <p:cNvPr id="7183" name="Text Box 15"/>
          <p:cNvSpPr>
            <a:spLocks noChangeArrowheads="1"/>
          </p:cNvSpPr>
          <p:nvPr/>
        </p:nvSpPr>
        <p:spPr bwMode="auto">
          <a:xfrm>
            <a:off x="1454261" y="3875544"/>
            <a:ext cx="80645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这一实验结果说明什么？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23" name="矩形 1"/>
          <p:cNvSpPr>
            <a:spLocks noChangeArrowheads="1"/>
          </p:cNvSpPr>
          <p:nvPr/>
        </p:nvSpPr>
        <p:spPr bwMode="auto">
          <a:xfrm>
            <a:off x="1454261" y="3057525"/>
            <a:ext cx="2050940" cy="428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zh-CN" altLang="en-US" sz="2400" b="1" dirty="0" smtClean="0"/>
              <a:t>细胞质基质</a:t>
            </a:r>
            <a:endParaRPr lang="en-US" altLang="zh-CN" sz="2400" b="1" dirty="0" smtClean="0"/>
          </a:p>
          <a:p>
            <a:pPr algn="ctr"/>
            <a:r>
              <a:rPr lang="zh-CN" altLang="en-US" sz="2400" b="1" dirty="0" smtClean="0"/>
              <a:t>（无氧气）</a:t>
            </a:r>
            <a:endParaRPr lang="zh-CN" altLang="en-US" sz="2400" b="1" dirty="0"/>
          </a:p>
        </p:txBody>
      </p:sp>
      <p:sp>
        <p:nvSpPr>
          <p:cNvPr id="17" name="Text Box 7"/>
          <p:cNvSpPr>
            <a:spLocks noChangeArrowheads="1"/>
          </p:cNvSpPr>
          <p:nvPr/>
        </p:nvSpPr>
        <p:spPr bwMode="auto">
          <a:xfrm>
            <a:off x="4419600" y="1540817"/>
            <a:ext cx="1593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sym typeface="Times New Roman" pitchFamily="18" charset="0"/>
              </a:rPr>
              <a:t>葡萄糖</a:t>
            </a:r>
            <a:endParaRPr lang="zh-CN" altLang="en-US" dirty="0"/>
          </a:p>
        </p:txBody>
      </p:sp>
      <p:sp>
        <p:nvSpPr>
          <p:cNvPr id="17425" name="矩形 17"/>
          <p:cNvSpPr>
            <a:spLocks noChangeArrowheads="1"/>
          </p:cNvSpPr>
          <p:nvPr/>
        </p:nvSpPr>
        <p:spPr bwMode="auto">
          <a:xfrm>
            <a:off x="5435600" y="3027760"/>
            <a:ext cx="2047208" cy="428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zh-CN" altLang="en-US" sz="2400" b="1" dirty="0" smtClean="0"/>
              <a:t>细胞质基质</a:t>
            </a:r>
            <a:endParaRPr lang="en-US" altLang="zh-CN" sz="2400" b="1" dirty="0" smtClean="0"/>
          </a:p>
          <a:p>
            <a:pPr algn="ctr"/>
            <a:r>
              <a:rPr lang="zh-CN" altLang="en-US" sz="2400" b="1" dirty="0" smtClean="0"/>
              <a:t>（有氧气）</a:t>
            </a:r>
            <a:endParaRPr lang="zh-CN" altLang="en-US" sz="2400" b="1" dirty="0"/>
          </a:p>
        </p:txBody>
      </p:sp>
      <p:sp>
        <p:nvSpPr>
          <p:cNvPr id="18" name="Text Box 15"/>
          <p:cNvSpPr>
            <a:spLocks noChangeArrowheads="1"/>
          </p:cNvSpPr>
          <p:nvPr/>
        </p:nvSpPr>
        <p:spPr bwMode="auto">
          <a:xfrm>
            <a:off x="944674" y="4430918"/>
            <a:ext cx="909129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葡萄糖在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细胞质基质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中分解成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丙酮酸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，此过程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不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受氧气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条件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限制。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04268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 autoUpdateAnimBg="0"/>
      <p:bldP spid="7174" grpId="0" bldLvl="0" autoUpdateAnimBg="0"/>
      <p:bldP spid="7175" grpId="0" bldLvl="0" autoUpdateAnimBg="0"/>
      <p:bldP spid="7177" grpId="0" animBg="1"/>
      <p:bldP spid="7178" grpId="0" animBg="1"/>
      <p:bldP spid="7179" grpId="0" bldLvl="0" autoUpdateAnimBg="0"/>
      <p:bldP spid="7180" grpId="0" animBg="1"/>
      <p:bldP spid="7181" grpId="0" animBg="1"/>
      <p:bldP spid="7182" grpId="0" bldLvl="0" autoUpdateAnimBg="0"/>
      <p:bldP spid="7183" grpId="0" bldLvl="0" autoUpdateAnimBg="0"/>
      <p:bldP spid="17" grpId="0" bldLvl="0" autoUpdateAnimBg="0"/>
      <p:bldP spid="18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>
            <a:spLocks noChangeArrowheads="1"/>
          </p:cNvSpPr>
          <p:nvPr/>
        </p:nvSpPr>
        <p:spPr bwMode="auto">
          <a:xfrm>
            <a:off x="369925" y="53460"/>
            <a:ext cx="86645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实验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2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：向酵母菌的线粒体悬液中加入葡萄糖和丙酮酸，在有充足空气的条件下进行实验： 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14" b="18387"/>
          <a:stretch>
            <a:fillRect/>
          </a:stretch>
        </p:blipFill>
        <p:spPr bwMode="auto">
          <a:xfrm>
            <a:off x="5435600" y="1113235"/>
            <a:ext cx="20574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14" b="18387"/>
          <a:stretch>
            <a:fillRect/>
          </a:stretch>
        </p:blipFill>
        <p:spPr bwMode="auto">
          <a:xfrm>
            <a:off x="1447800" y="1143000"/>
            <a:ext cx="20574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>
            <a:spLocks noChangeArrowheads="1"/>
          </p:cNvSpPr>
          <p:nvPr/>
        </p:nvSpPr>
        <p:spPr bwMode="auto">
          <a:xfrm>
            <a:off x="827089" y="1275160"/>
            <a:ext cx="585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sym typeface="Times New Roman" pitchFamily="18" charset="0"/>
              </a:rPr>
              <a:t>A</a:t>
            </a:r>
            <a:endParaRPr lang="zh-CN" altLang="en-US" dirty="0"/>
          </a:p>
        </p:txBody>
      </p:sp>
      <p:sp>
        <p:nvSpPr>
          <p:cNvPr id="7174" name="Text Box 6"/>
          <p:cNvSpPr>
            <a:spLocks noChangeArrowheads="1"/>
          </p:cNvSpPr>
          <p:nvPr/>
        </p:nvSpPr>
        <p:spPr bwMode="auto">
          <a:xfrm>
            <a:off x="4896015" y="1251976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sym typeface="Times New Roman" pitchFamily="18" charset="0"/>
              </a:rPr>
              <a:t>B</a:t>
            </a:r>
            <a:endParaRPr lang="zh-CN" altLang="en-US" dirty="0"/>
          </a:p>
        </p:txBody>
      </p:sp>
      <p:sp>
        <p:nvSpPr>
          <p:cNvPr id="7175" name="Text Box 7"/>
          <p:cNvSpPr>
            <a:spLocks noChangeArrowheads="1"/>
          </p:cNvSpPr>
          <p:nvPr/>
        </p:nvSpPr>
        <p:spPr bwMode="auto">
          <a:xfrm>
            <a:off x="385008" y="1600200"/>
            <a:ext cx="1593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sym typeface="Times New Roman" pitchFamily="18" charset="0"/>
              </a:rPr>
              <a:t>葡萄糖</a:t>
            </a:r>
            <a:endParaRPr lang="zh-CN" altLang="en-US" dirty="0"/>
          </a:p>
        </p:txBody>
      </p:sp>
      <p:sp>
        <p:nvSpPr>
          <p:cNvPr id="7176" name="Text Box 8"/>
          <p:cNvSpPr>
            <a:spLocks noChangeArrowheads="1"/>
          </p:cNvSpPr>
          <p:nvPr/>
        </p:nvSpPr>
        <p:spPr bwMode="auto">
          <a:xfrm>
            <a:off x="4396873" y="1585477"/>
            <a:ext cx="171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sym typeface="Times New Roman" pitchFamily="18" charset="0"/>
              </a:rPr>
              <a:t>丙酮酸</a:t>
            </a:r>
            <a:endParaRPr lang="zh-CN" altLang="en-US" dirty="0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1447800" y="1771650"/>
            <a:ext cx="914400" cy="171450"/>
          </a:xfrm>
          <a:prstGeom prst="line">
            <a:avLst/>
          </a:prstGeom>
          <a:ln w="38100">
            <a:solidFill>
              <a:srgbClr val="FF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5664200" y="1741885"/>
            <a:ext cx="685800" cy="1714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9" name="Text Box 11"/>
          <p:cNvSpPr>
            <a:spLocks noChangeArrowheads="1"/>
          </p:cNvSpPr>
          <p:nvPr/>
        </p:nvSpPr>
        <p:spPr bwMode="auto">
          <a:xfrm>
            <a:off x="4175760" y="2256235"/>
            <a:ext cx="14427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CO</a:t>
            </a:r>
            <a:r>
              <a:rPr lang="en-US" altLang="zh-CN" sz="2400" b="1" baseline="-25000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2</a:t>
            </a:r>
            <a:r>
              <a:rPr lang="zh-CN" altLang="en-US" sz="2400" b="1" dirty="0" smtClean="0">
                <a:solidFill>
                  <a:srgbClr val="C00000"/>
                </a:solidFill>
                <a:latin typeface="宋体" pitchFamily="2" charset="-122"/>
                <a:sym typeface="宋体" pitchFamily="2" charset="-122"/>
              </a:rPr>
              <a:t>和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水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H="1">
            <a:off x="1412876" y="2514600"/>
            <a:ext cx="949324" cy="59382"/>
          </a:xfrm>
          <a:prstGeom prst="line">
            <a:avLst/>
          </a:prstGeom>
          <a:ln w="38100">
            <a:solidFill>
              <a:srgbClr val="FFFF00"/>
            </a:solidFill>
            <a:headEnd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5664200" y="2370535"/>
            <a:ext cx="685800" cy="571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2" name="Text Box 14"/>
          <p:cNvSpPr>
            <a:spLocks noChangeArrowheads="1"/>
          </p:cNvSpPr>
          <p:nvPr/>
        </p:nvSpPr>
        <p:spPr bwMode="auto">
          <a:xfrm>
            <a:off x="457201" y="2343150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tx2"/>
                </a:solidFill>
                <a:latin typeface="Times New Roman" pitchFamily="18" charset="0"/>
                <a:sym typeface="Times New Roman" pitchFamily="18" charset="0"/>
              </a:rPr>
              <a:t>（</a:t>
            </a:r>
            <a:r>
              <a:rPr lang="en-US" altLang="zh-CN" sz="2400" b="1" dirty="0">
                <a:solidFill>
                  <a:schemeClr val="tx2"/>
                </a:solidFill>
                <a:latin typeface="Times New Roman" pitchFamily="18" charset="0"/>
                <a:sym typeface="Times New Roman" pitchFamily="18" charset="0"/>
              </a:rPr>
              <a:t>﹣</a:t>
            </a:r>
            <a:r>
              <a:rPr lang="zh-CN" altLang="en-US" sz="2400" b="1" dirty="0" smtClean="0">
                <a:solidFill>
                  <a:schemeClr val="tx2"/>
                </a:solidFill>
                <a:latin typeface="Times New Roman" pitchFamily="18" charset="0"/>
                <a:sym typeface="Times New Roman" pitchFamily="18" charset="0"/>
              </a:rPr>
              <a:t>）</a:t>
            </a:r>
            <a:endParaRPr lang="zh-CN" altLang="en-US" dirty="0"/>
          </a:p>
        </p:txBody>
      </p:sp>
      <p:sp>
        <p:nvSpPr>
          <p:cNvPr id="7183" name="Text Box 15"/>
          <p:cNvSpPr>
            <a:spLocks noChangeArrowheads="1"/>
          </p:cNvSpPr>
          <p:nvPr/>
        </p:nvSpPr>
        <p:spPr bwMode="auto">
          <a:xfrm>
            <a:off x="216564" y="4170182"/>
            <a:ext cx="8914192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   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在有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充足空气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的条件下，线粒体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不能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分解葡萄糖，能将丙酮酸分解为</a:t>
            </a:r>
            <a:r>
              <a:rPr lang="en-US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CO</a:t>
            </a:r>
            <a:r>
              <a:rPr lang="en-US" altLang="zh-CN" baseline="-25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和</a:t>
            </a:r>
            <a:r>
              <a:rPr lang="en-US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H</a:t>
            </a:r>
            <a:r>
              <a:rPr lang="en-US" altLang="zh-CN" baseline="-25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O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 Box 15"/>
          <p:cNvSpPr>
            <a:spLocks noChangeArrowheads="1"/>
          </p:cNvSpPr>
          <p:nvPr/>
        </p:nvSpPr>
        <p:spPr bwMode="auto">
          <a:xfrm>
            <a:off x="684213" y="3586728"/>
            <a:ext cx="80645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这一实验结果说明什么？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0620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 autoUpdateAnimBg="0"/>
      <p:bldP spid="7173" grpId="0" bldLvl="0" autoUpdateAnimBg="0"/>
      <p:bldP spid="7174" grpId="0" bldLvl="0" autoUpdateAnimBg="0"/>
      <p:bldP spid="7175" grpId="0" bldLvl="0" autoUpdateAnimBg="0"/>
      <p:bldP spid="7176" grpId="0" bldLvl="0" autoUpdateAnimBg="0"/>
      <p:bldP spid="7177" grpId="0" animBg="1"/>
      <p:bldP spid="7178" grpId="0" animBg="1"/>
      <p:bldP spid="7179" grpId="0" bldLvl="0" autoUpdateAnimBg="0"/>
      <p:bldP spid="7180" grpId="0" animBg="1"/>
      <p:bldP spid="7181" grpId="0" animBg="1"/>
      <p:bldP spid="7182" grpId="0" bldLvl="0" autoUpdateAnimBg="0"/>
      <p:bldP spid="7183" grpId="0" bldLvl="0" autoUpdateAnimBg="0"/>
      <p:bldP spid="16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>
            <a:spLocks noChangeArrowheads="1"/>
          </p:cNvSpPr>
          <p:nvPr/>
        </p:nvSpPr>
        <p:spPr bwMode="auto">
          <a:xfrm>
            <a:off x="479425" y="498805"/>
            <a:ext cx="8664575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实验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3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：向线粒体悬液中通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入</a:t>
            </a:r>
            <a:r>
              <a:rPr lang="en-US" altLang="zh-CN" sz="2400" b="1" baseline="300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18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O</a:t>
            </a:r>
            <a:r>
              <a:rPr lang="en-US" altLang="zh-CN" sz="2400" b="1" baseline="-25000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2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时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，短时间内并不能检测到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C</a:t>
            </a:r>
            <a:r>
              <a:rPr lang="en-US" altLang="zh-CN" sz="2400" b="1" baseline="300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18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O</a:t>
            </a:r>
            <a:r>
              <a:rPr lang="en-US" altLang="zh-CN" sz="2400" b="1" baseline="-25000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2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，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而是检测到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H</a:t>
            </a:r>
            <a:r>
              <a:rPr lang="en-US" altLang="zh-CN" sz="2400" b="1" baseline="-25000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2</a:t>
            </a:r>
            <a:r>
              <a:rPr lang="en-US" altLang="zh-CN" sz="2400" b="1" baseline="300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18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O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。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 Box 2"/>
          <p:cNvSpPr>
            <a:spLocks noChangeArrowheads="1"/>
          </p:cNvSpPr>
          <p:nvPr/>
        </p:nvSpPr>
        <p:spPr bwMode="auto">
          <a:xfrm>
            <a:off x="588964" y="1777425"/>
            <a:ext cx="866457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说明：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O</a:t>
            </a:r>
            <a:r>
              <a:rPr lang="en-US" altLang="zh-CN" baseline="-250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不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参与形成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CO</a:t>
            </a:r>
            <a:r>
              <a:rPr lang="en-US" altLang="zh-CN" baseline="-250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，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而是形成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H</a:t>
            </a:r>
            <a:r>
              <a:rPr lang="en-US" altLang="zh-CN" baseline="-250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2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O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 Box 2"/>
          <p:cNvSpPr>
            <a:spLocks noChangeArrowheads="1"/>
          </p:cNvSpPr>
          <p:nvPr/>
        </p:nvSpPr>
        <p:spPr bwMode="auto">
          <a:xfrm>
            <a:off x="525975" y="2508261"/>
            <a:ext cx="8664575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只有在线粒体悬液中加入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H</a:t>
            </a:r>
            <a:r>
              <a:rPr lang="en-US" altLang="zh-CN" sz="2400" b="1" baseline="-25000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2</a:t>
            </a:r>
            <a:r>
              <a:rPr lang="en-US" altLang="zh-CN" sz="2400" b="1" baseline="300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18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O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，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才会在产物中检测到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C</a:t>
            </a:r>
            <a:r>
              <a:rPr lang="en-US" altLang="zh-CN" sz="2400" b="1" baseline="300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18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O</a:t>
            </a:r>
            <a:r>
              <a:rPr lang="en-US" altLang="zh-CN" sz="2400" b="1" baseline="-25000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2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。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 Box 2"/>
          <p:cNvSpPr>
            <a:spLocks noChangeArrowheads="1"/>
          </p:cNvSpPr>
          <p:nvPr/>
        </p:nvSpPr>
        <p:spPr bwMode="auto">
          <a:xfrm>
            <a:off x="598351" y="3258677"/>
            <a:ext cx="866457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33CC"/>
                </a:solidFill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说明：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H</a:t>
            </a:r>
            <a:r>
              <a:rPr lang="en-US" altLang="zh-CN" baseline="-250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2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O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参与形成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CO</a:t>
            </a:r>
            <a:r>
              <a:rPr lang="en-US" altLang="zh-CN" baseline="-25000" dirty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22145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 autoUpdateAnimBg="0"/>
      <p:bldP spid="16" grpId="0" bldLvl="0" autoUpdateAnimBg="0"/>
      <p:bldP spid="18" grpId="0" bldLvl="0" autoUpdateAnimBg="0"/>
      <p:bldP spid="19" grpId="0" bldLvl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1982</Words>
  <Application>Microsoft Office PowerPoint</Application>
  <PresentationFormat>全屏显示(16:9)</PresentationFormat>
  <Paragraphs>285</Paragraphs>
  <Slides>35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35</vt:i4>
      </vt:variant>
    </vt:vector>
  </HeadingPairs>
  <TitlesOfParts>
    <vt:vector size="48" baseType="lpstr">
      <vt:lpstr>Arial</vt:lpstr>
      <vt:lpstr>宋体</vt:lpstr>
      <vt:lpstr>楷体</vt:lpstr>
      <vt:lpstr>Calibri</vt:lpstr>
      <vt:lpstr>黑体</vt:lpstr>
      <vt:lpstr>汉仪旗黑-85S</vt:lpstr>
      <vt:lpstr>微软雅黑</vt:lpstr>
      <vt:lpstr>Wingdings</vt:lpstr>
      <vt:lpstr>Times New Roman</vt:lpstr>
      <vt:lpstr>Office 主题​​</vt:lpstr>
      <vt:lpstr>1_Office 主题​​</vt:lpstr>
      <vt:lpstr>2_Office 主题​​</vt:lpstr>
      <vt:lpstr>3_Office 主题​​</vt:lpstr>
      <vt:lpstr>细胞呼吸 </vt:lpstr>
      <vt:lpstr>PowerPoint 演示文稿</vt:lpstr>
      <vt:lpstr>PowerPoint 演示文稿</vt:lpstr>
      <vt:lpstr>PowerPoint 演示文稿</vt:lpstr>
      <vt:lpstr>有氧呼吸的主要场所：线粒体</vt:lpstr>
      <vt:lpstr>PowerPoint 演示文稿</vt:lpstr>
      <vt:lpstr>PowerPoint 演示文稿</vt:lpstr>
      <vt:lpstr>PowerPoint 演示文稿</vt:lpstr>
      <vt:lpstr>PowerPoint 演示文稿</vt:lpstr>
      <vt:lpstr>材料：三羧酸循环的研究过程</vt:lpstr>
      <vt:lpstr>克雷布斯（Krebs）循环 [三羧酸循环、柠檬酸循环]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任务三：探究酵母菌的呼吸方式</vt:lpstr>
      <vt:lpstr>任务三：探究酵母菌的呼吸方式</vt:lpstr>
      <vt:lpstr>任务三：探究酵母菌的呼吸方式</vt:lpstr>
      <vt:lpstr>总结三个方程式：</vt:lpstr>
      <vt:lpstr>任务四：列表比较有氧呼吸和无氧呼吸各阶段的反应场所、底物、产物。</vt:lpstr>
      <vt:lpstr>有氧呼吸和无氧呼吸的异同点：</vt:lpstr>
      <vt:lpstr>任务五：有氧呼吸和无氧呼吸的关系</vt:lpstr>
      <vt:lpstr>PowerPoint 演示文稿</vt:lpstr>
      <vt:lpstr>任务六：细胞呼吸的意义</vt:lpstr>
      <vt:lpstr>PowerPoint 演示文稿</vt:lpstr>
      <vt:lpstr>任务六：细胞呼吸的意义</vt:lpstr>
      <vt:lpstr>PowerPoint 演示文稿</vt:lpstr>
      <vt:lpstr>PowerPoint 演示文稿</vt:lpstr>
      <vt:lpstr>PowerPoint 演示文稿</vt:lpstr>
      <vt:lpstr>PowerPoint 演示文稿</vt:lpstr>
    </vt:vector>
  </TitlesOfParts>
  <Company>www.microsoft.com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bai</dc:creator>
  <cp:lastModifiedBy>user</cp:lastModifiedBy>
  <cp:revision>200</cp:revision>
  <dcterms:created xsi:type="dcterms:W3CDTF">2016-05-28T08:56:00Z</dcterms:created>
  <dcterms:modified xsi:type="dcterms:W3CDTF">2020-08-17T02:13:26Z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