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5" r:id="rId2"/>
    <p:sldId id="348" r:id="rId3"/>
    <p:sldId id="321" r:id="rId4"/>
    <p:sldId id="332" r:id="rId5"/>
    <p:sldId id="352" r:id="rId6"/>
    <p:sldId id="350" r:id="rId7"/>
    <p:sldId id="320" r:id="rId8"/>
    <p:sldId id="322" r:id="rId9"/>
    <p:sldId id="353" r:id="rId10"/>
    <p:sldId id="323" r:id="rId11"/>
    <p:sldId id="324" r:id="rId12"/>
    <p:sldId id="325" r:id="rId13"/>
    <p:sldId id="327" r:id="rId14"/>
    <p:sldId id="335" r:id="rId15"/>
    <p:sldId id="334" r:id="rId16"/>
    <p:sldId id="336" r:id="rId17"/>
    <p:sldId id="337" r:id="rId18"/>
    <p:sldId id="344" r:id="rId19"/>
    <p:sldId id="345" r:id="rId20"/>
    <p:sldId id="346" r:id="rId21"/>
    <p:sldId id="342" r:id="rId22"/>
    <p:sldId id="338" r:id="rId23"/>
    <p:sldId id="340" r:id="rId24"/>
    <p:sldId id="339" r:id="rId25"/>
    <p:sldId id="271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3333CC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100" d="100"/>
          <a:sy n="100" d="100"/>
        </p:scale>
        <p:origin x="-840" y="-2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3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20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2020/8/11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1671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256580" y="2180059"/>
            <a:ext cx="7543800" cy="850942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第一章    化学反应的热效应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</a:br>
            <a:r>
              <a:rPr lang="en-US" altLang="zh-CN" sz="2800" b="1" spc="3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 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 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   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整理与提升</a:t>
            </a:r>
            <a:endParaRPr lang="zh-CN" altLang="en-US" sz="2800" b="1" spc="3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2597" y="859197"/>
            <a:ext cx="518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朝阳区同步教学课程 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 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高二（上）</a:t>
            </a:r>
            <a:endParaRPr lang="en-US" altLang="zh-CN" sz="20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化学 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第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6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课时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4015" y="3688836"/>
            <a:ext cx="462892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    刘宝华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4164" y="93940"/>
            <a:ext cx="8503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1g</a:t>
            </a:r>
            <a:r>
              <a:rPr lang="zh-CN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氢气</a:t>
            </a:r>
            <a:r>
              <a:rPr lang="zh-C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、甲烷、乙醇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101kPa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时完全燃烧放出的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热量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分别为：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7239" y="490900"/>
            <a:ext cx="5631181" cy="1182458"/>
            <a:chOff x="777239" y="490900"/>
            <a:chExt cx="5631181" cy="1182458"/>
          </a:xfrm>
        </p:grpSpPr>
        <p:sp>
          <p:nvSpPr>
            <p:cNvPr id="8" name="矩形 7"/>
            <p:cNvSpPr/>
            <p:nvPr/>
          </p:nvSpPr>
          <p:spPr>
            <a:xfrm>
              <a:off x="777239" y="962144"/>
              <a:ext cx="25603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1g</a:t>
              </a:r>
              <a:r>
                <a:rPr lang="zh-CN" altLang="zh-CN" sz="20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氢气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的物质的量</a:t>
              </a:r>
              <a:r>
                <a:rPr lang="zh-CN" altLang="en-US" sz="2000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zh-CN" altLang="en-US" sz="2000" dirty="0" smtClean="0"/>
                <a:t>  </a:t>
              </a:r>
              <a:endParaRPr lang="zh-CN" altLang="en-US" sz="2000" dirty="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190917" y="490900"/>
              <a:ext cx="3217503" cy="1182458"/>
              <a:chOff x="3190917" y="1420540"/>
              <a:chExt cx="3217503" cy="1182458"/>
            </a:xfrm>
          </p:grpSpPr>
          <p:sp>
            <p:nvSpPr>
              <p:cNvPr id="9" name="文本框 32"/>
              <p:cNvSpPr txBox="1"/>
              <p:nvPr/>
            </p:nvSpPr>
            <p:spPr>
              <a:xfrm>
                <a:off x="3229638" y="1420540"/>
                <a:ext cx="1199615" cy="748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i="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endParaRPr kumimoji="0" lang="zh-CN" altLang="en-US" sz="24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10" name="文本框 33"/>
              <p:cNvSpPr txBox="1"/>
              <p:nvPr/>
            </p:nvSpPr>
            <p:spPr>
              <a:xfrm>
                <a:off x="3190917" y="1854075"/>
                <a:ext cx="1555722" cy="748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i="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 </a:t>
                </a:r>
                <a:r>
                  <a:rPr lang="en-US" altLang="zh-CN" sz="240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g·mol</a:t>
                </a:r>
                <a:r>
                  <a:rPr lang="en-US" altLang="zh-CN" sz="2400" i="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-1</a:t>
                </a:r>
                <a:endParaRPr lang="zh-CN" altLang="en-US" sz="2400" i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文本框 36"/>
              <p:cNvSpPr txBox="1"/>
              <p:nvPr/>
            </p:nvSpPr>
            <p:spPr>
              <a:xfrm>
                <a:off x="4973680" y="1728236"/>
                <a:ext cx="14347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i="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0.5 </a:t>
                </a:r>
                <a:r>
                  <a:rPr lang="en-US" altLang="zh-CN" sz="2400" i="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mol</a:t>
                </a:r>
                <a:endParaRPr kumimoji="0" lang="zh-CN" altLang="en-US" sz="2400" b="0" i="0" u="none" strike="noStrike" cap="none" spc="0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12" name="文本框 37"/>
              <p:cNvSpPr txBox="1"/>
              <p:nvPr/>
            </p:nvSpPr>
            <p:spPr>
              <a:xfrm>
                <a:off x="4584399" y="1743476"/>
                <a:ext cx="38928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2400" i="0" dirty="0" smtClean="0">
                    <a:solidFill>
                      <a:schemeClr val="tx1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endParaRPr kumimoji="0" lang="zh-CN" altLang="en-US" sz="24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Hoefler Tex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3263711" y="2099310"/>
                <a:ext cx="12301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746760" y="1621780"/>
            <a:ext cx="7124701" cy="656590"/>
            <a:chOff x="746760" y="1621780"/>
            <a:chExt cx="7124701" cy="656590"/>
          </a:xfrm>
        </p:grpSpPr>
        <p:sp>
          <p:nvSpPr>
            <p:cNvPr id="19" name="矩形 18"/>
            <p:cNvSpPr/>
            <p:nvPr/>
          </p:nvSpPr>
          <p:spPr>
            <a:xfrm>
              <a:off x="746760" y="1788974"/>
              <a:ext cx="304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1g</a:t>
              </a:r>
              <a:r>
                <a:rPr lang="zh-CN" altLang="zh-CN" sz="20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氢气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放出的热量</a:t>
              </a:r>
              <a:r>
                <a:rPr lang="zh-CN" altLang="en-US" sz="2000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zh-CN" altLang="en-US" sz="2000" dirty="0" smtClean="0"/>
                <a:t>  </a:t>
              </a:r>
              <a:endParaRPr lang="zh-CN" altLang="en-US" sz="2000" dirty="0"/>
            </a:p>
          </p:txBody>
        </p:sp>
        <p:sp>
          <p:nvSpPr>
            <p:cNvPr id="20" name="文本框 9"/>
            <p:cNvSpPr txBox="1"/>
            <p:nvPr/>
          </p:nvSpPr>
          <p:spPr>
            <a:xfrm>
              <a:off x="2964179" y="1621780"/>
              <a:ext cx="490728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i="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285.8kJ·mol</a:t>
              </a:r>
              <a:r>
                <a:rPr lang="en-US" altLang="zh-CN" sz="2400" i="0" baseline="300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  <a:r>
                <a:rPr lang="en-US" altLang="zh-CN" sz="2400" i="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0.5</a:t>
              </a:r>
              <a:r>
                <a:rPr lang="en-US" altLang="zh-CN" sz="2400" i="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i="0" dirty="0" err="1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r>
                <a:rPr lang="zh-CN" altLang="en-US" sz="2000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＝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142.9 kJ</a:t>
              </a:r>
              <a:endParaRPr kumimoji="0" lang="zh-CN" altLang="en-US" sz="20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1445" y="2395941"/>
            <a:ext cx="7150975" cy="1131240"/>
            <a:chOff x="781445" y="2395941"/>
            <a:chExt cx="7150975" cy="1131240"/>
          </a:xfrm>
        </p:grpSpPr>
        <p:sp>
          <p:nvSpPr>
            <p:cNvPr id="36" name="文本框 32"/>
            <p:cNvSpPr txBox="1"/>
            <p:nvPr/>
          </p:nvSpPr>
          <p:spPr>
            <a:xfrm>
              <a:off x="5058415" y="2778258"/>
              <a:ext cx="640887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16</a:t>
              </a:r>
              <a:endPara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81445" y="2395941"/>
              <a:ext cx="7150975" cy="882141"/>
              <a:chOff x="781445" y="2395941"/>
              <a:chExt cx="7150975" cy="882141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81445" y="2621492"/>
                <a:ext cx="7150975" cy="656590"/>
                <a:chOff x="781445" y="2621492"/>
                <a:chExt cx="7150975" cy="656590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781445" y="2800727"/>
                  <a:ext cx="30480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1g</a:t>
                  </a:r>
                  <a:r>
                    <a:rPr lang="zh-CN" altLang="en-US" sz="20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甲烷放出的热量</a:t>
                  </a:r>
                  <a:r>
                    <a:rPr lang="zh-CN" altLang="en-US" sz="2000" dirty="0" smtClean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＝</a:t>
                  </a:r>
                  <a:r>
                    <a:rPr lang="zh-CN" altLang="en-US" sz="2000" dirty="0" smtClean="0">
                      <a:solidFill>
                        <a:schemeClr val="tx1"/>
                      </a:solidFill>
                    </a:rPr>
                    <a:t>  </a:t>
                  </a:r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文本框 9"/>
                <p:cNvSpPr txBox="1"/>
                <p:nvPr/>
              </p:nvSpPr>
              <p:spPr>
                <a:xfrm>
                  <a:off x="2994659" y="2621492"/>
                  <a:ext cx="4937761" cy="6565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i="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  890.3kJ·mol</a:t>
                  </a:r>
                  <a:r>
                    <a:rPr lang="en-US" altLang="zh-CN" sz="2400" i="0" baseline="300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-1</a:t>
                  </a:r>
                  <a:r>
                    <a:rPr lang="en-US" altLang="zh-CN" sz="2400" i="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    </a:t>
                  </a:r>
                  <a:r>
                    <a:rPr lang="en-US" altLang="zh-CN" sz="2400" i="0" dirty="0" err="1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mol</a:t>
                  </a:r>
                  <a:r>
                    <a:rPr lang="zh-CN" altLang="en-US" sz="2000" dirty="0" smtClean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＝</a:t>
                  </a:r>
                  <a:r>
                    <a:rPr lang="en-US" altLang="zh-CN" sz="20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55.6 kJ</a:t>
                  </a:r>
                  <a:endParaRPr kumimoji="0" lang="zh-CN" altLang="en-US" sz="200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</p:grpSp>
          <p:sp>
            <p:nvSpPr>
              <p:cNvPr id="37" name="文本框 32"/>
              <p:cNvSpPr txBox="1"/>
              <p:nvPr/>
            </p:nvSpPr>
            <p:spPr>
              <a:xfrm>
                <a:off x="5110665" y="2395941"/>
                <a:ext cx="640887" cy="748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4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5250180" y="3000782"/>
              <a:ext cx="3586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96212" y="3169003"/>
            <a:ext cx="7364809" cy="1131240"/>
            <a:chOff x="796212" y="3169003"/>
            <a:chExt cx="7364809" cy="1131240"/>
          </a:xfrm>
        </p:grpSpPr>
        <p:grpSp>
          <p:nvGrpSpPr>
            <p:cNvPr id="15" name="组合 14"/>
            <p:cNvGrpSpPr/>
            <p:nvPr/>
          </p:nvGrpSpPr>
          <p:grpSpPr>
            <a:xfrm>
              <a:off x="796212" y="3169003"/>
              <a:ext cx="7364809" cy="1131240"/>
              <a:chOff x="781445" y="3165561"/>
              <a:chExt cx="7364809" cy="113124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781445" y="3391112"/>
                <a:ext cx="7364809" cy="905689"/>
                <a:chOff x="781445" y="3391112"/>
                <a:chExt cx="7364809" cy="905689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781445" y="3391112"/>
                  <a:ext cx="7364809" cy="656590"/>
                  <a:chOff x="781445" y="3391112"/>
                  <a:chExt cx="7364809" cy="656590"/>
                </a:xfrm>
              </p:grpSpPr>
              <p:sp>
                <p:nvSpPr>
                  <p:cNvPr id="40" name="矩形 39"/>
                  <p:cNvSpPr/>
                  <p:nvPr/>
                </p:nvSpPr>
                <p:spPr>
                  <a:xfrm>
                    <a:off x="781445" y="3553032"/>
                    <a:ext cx="256039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000" dirty="0" smtClean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1g</a:t>
                    </a:r>
                    <a:r>
                      <a:rPr lang="zh-CN" altLang="en-US" sz="2000" dirty="0" smtClean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乙醇</a:t>
                    </a:r>
                    <a:r>
                      <a: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放出的热量</a:t>
                    </a:r>
                    <a:r>
                      <a:rPr lang="zh-CN" altLang="en-US" sz="20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＝</a:t>
                    </a:r>
                    <a:r>
                      <a:rPr lang="zh-CN" altLang="en-US" sz="2000" dirty="0" smtClean="0"/>
                      <a:t>  </a:t>
                    </a:r>
                    <a:endParaRPr lang="zh-CN" altLang="en-US" sz="2000" dirty="0"/>
                  </a:p>
                </p:txBody>
              </p:sp>
              <p:sp>
                <p:nvSpPr>
                  <p:cNvPr id="42" name="文本框 9"/>
                  <p:cNvSpPr txBox="1"/>
                  <p:nvPr/>
                </p:nvSpPr>
                <p:spPr>
                  <a:xfrm>
                    <a:off x="2987040" y="3391112"/>
                    <a:ext cx="5159214" cy="65659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40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  1366.8kJ·mol</a:t>
                    </a:r>
                    <a:r>
                      <a:rPr lang="en-US" altLang="zh-CN" sz="2400" i="0" baseline="30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-1</a:t>
                    </a:r>
                    <a:r>
                      <a:rPr lang="en-US" altLang="zh-CN" sz="240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×</a:t>
                    </a:r>
                    <a:r>
                      <a: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    </a:t>
                    </a:r>
                    <a:r>
                      <a:rPr lang="en-US" altLang="zh-CN" sz="2400" i="0" dirty="0" err="1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mol</a:t>
                    </a:r>
                    <a:r>
                      <a:rPr lang="zh-CN" altLang="en-US" sz="20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 ＝</a:t>
                    </a:r>
                    <a:r>
                      <a:rPr lang="en-US" altLang="zh-CN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29.7 kJ</a:t>
                    </a:r>
                    <a:endParaRPr kumimoji="0" lang="zh-CN" altLang="en-US" sz="2000" i="0" u="none" strike="noStrike" cap="none" spc="0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  <a:sym typeface="Hoefler Text"/>
                    </a:endParaRPr>
                  </a:p>
                </p:txBody>
              </p:sp>
            </p:grpSp>
            <p:sp>
              <p:nvSpPr>
                <p:cNvPr id="43" name="文本框 32"/>
                <p:cNvSpPr txBox="1"/>
                <p:nvPr/>
              </p:nvSpPr>
              <p:spPr>
                <a:xfrm>
                  <a:off x="5126995" y="3547878"/>
                  <a:ext cx="640887" cy="74892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46</a:t>
                  </a:r>
                  <a:endParaRPr kumimoji="0" lang="zh-CN" alt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</p:grpSp>
          <p:sp>
            <p:nvSpPr>
              <p:cNvPr id="44" name="文本框 32"/>
              <p:cNvSpPr txBox="1"/>
              <p:nvPr/>
            </p:nvSpPr>
            <p:spPr>
              <a:xfrm>
                <a:off x="5179245" y="3165561"/>
                <a:ext cx="640887" cy="748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4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endParaRPr>
              </a:p>
            </p:txBody>
          </p:sp>
        </p:grpSp>
        <p:cxnSp>
          <p:nvCxnSpPr>
            <p:cNvPr id="45" name="直接连接符 44"/>
            <p:cNvCxnSpPr/>
            <p:nvPr/>
          </p:nvCxnSpPr>
          <p:spPr>
            <a:xfrm>
              <a:off x="5318760" y="3770402"/>
              <a:ext cx="3586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86564" y="4323531"/>
            <a:ext cx="7673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比较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相同质量的氢气、甲烷、乙醇放出的热量，氢气放热最多。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4040" y="230535"/>
            <a:ext cx="5494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氢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能是一种理想的绿色能源。有科学家预言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氢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能有可能成为人类未来的主要能源。</a:t>
            </a: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</a:t>
            </a:r>
            <a:r>
              <a:rPr lang="zh-CN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说氢能是一种理想的绿色能源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5480" y="4160520"/>
            <a:ext cx="143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能量变化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961" y="321975"/>
            <a:ext cx="934419" cy="55399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2770" y="4160520"/>
            <a:ext cx="5307330" cy="40011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与相同质量的其他燃料相比，氢气放热最多。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59280" y="1957269"/>
            <a:ext cx="5189220" cy="1802903"/>
            <a:chOff x="1859280" y="1957269"/>
            <a:chExt cx="5189220" cy="1802903"/>
          </a:xfrm>
        </p:grpSpPr>
        <p:sp>
          <p:nvSpPr>
            <p:cNvPr id="15" name="TextBox 14"/>
            <p:cNvSpPr txBox="1"/>
            <p:nvPr/>
          </p:nvSpPr>
          <p:spPr>
            <a:xfrm>
              <a:off x="1859280" y="2625432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物质变化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8040" y="2645152"/>
              <a:ext cx="3345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本身无毒、产物是水无污染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68040" y="3360062"/>
              <a:ext cx="1363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可再生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68040" y="1957269"/>
              <a:ext cx="36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氢元素无处不在，储量丰富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左大括号 18"/>
            <p:cNvSpPr/>
            <p:nvPr/>
          </p:nvSpPr>
          <p:spPr>
            <a:xfrm>
              <a:off x="3078480" y="1968639"/>
              <a:ext cx="289560" cy="1682918"/>
            </a:xfrm>
            <a:prstGeom prst="leftBrace">
              <a:avLst>
                <a:gd name="adj1" fmla="val 82017"/>
                <a:gd name="adj2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2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4360" y="262652"/>
            <a:ext cx="2781300" cy="4001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氢能在航天领域的应用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9980" y="1005364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二战期间，液氢被用做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A-2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火箭发动机的推进剂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1960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年，液氢首次用做航天动力燃料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1970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年，液氢用做“阿波罗”登月飞船的燃料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------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2019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日，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液氢用做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长征五号的推进剂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目前，液氢已经广泛用做航天动力的燃料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3470" y="3922400"/>
            <a:ext cx="2057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如何获取氢呢？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5783" r="5279" b="17621"/>
          <a:stretch/>
        </p:blipFill>
        <p:spPr bwMode="auto">
          <a:xfrm>
            <a:off x="251459" y="148352"/>
            <a:ext cx="2667002" cy="425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53340" y="4550927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2019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日胖五发射成功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9" y="109300"/>
            <a:ext cx="1371601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制氢方法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470" y="553164"/>
            <a:ext cx="77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甲醇水蒸气重整制氢方法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目前比较成熟的制氢方法，且具有良好的应用前景。甲醇水蒸气重整制氢的部分反应如下图所示：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763" y="3183225"/>
            <a:ext cx="2636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已知一定条件下：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38742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该条件下反应</a:t>
            </a:r>
            <a:r>
              <a:rPr lang="en-US" altLang="zh-CN" sz="2000" b="1" dirty="0">
                <a:latin typeface="宋体"/>
                <a:ea typeface="宋体"/>
              </a:rPr>
              <a:t>Ⅱ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的热化学方程式是</a:t>
            </a:r>
            <a:r>
              <a:rPr lang="zh-CN" altLang="en-US" sz="2000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8200" y="3583335"/>
            <a:ext cx="7475220" cy="400110"/>
            <a:chOff x="838200" y="3187095"/>
            <a:chExt cx="7475220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3187095"/>
              <a:ext cx="7475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反应</a:t>
              </a:r>
              <a:r>
                <a:rPr lang="en-US" altLang="zh-CN" sz="2000" b="1" dirty="0" smtClean="0">
                  <a:latin typeface="宋体"/>
                  <a:ea typeface="宋体"/>
                </a:rPr>
                <a:t>Ⅰ</a:t>
              </a:r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：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sz="2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90.7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147060" y="3387150"/>
              <a:ext cx="327660" cy="45719"/>
              <a:chOff x="2615751" y="2116426"/>
              <a:chExt cx="327660" cy="45719"/>
            </a:xfrm>
          </p:grpSpPr>
          <p:cxnSp>
            <p:nvCxnSpPr>
              <p:cNvPr id="10" name="AutoShape 8"/>
              <p:cNvCxnSpPr>
                <a:cxnSpLocks noChangeShapeType="1"/>
              </p:cNvCxnSpPr>
              <p:nvPr/>
            </p:nvCxnSpPr>
            <p:spPr bwMode="auto">
              <a:xfrm>
                <a:off x="26157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9"/>
              <p:cNvCxnSpPr>
                <a:cxnSpLocks noChangeShapeType="1"/>
              </p:cNvCxnSpPr>
              <p:nvPr/>
            </p:nvCxnSpPr>
            <p:spPr bwMode="auto">
              <a:xfrm>
                <a:off x="26191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6" name="组合 35"/>
          <p:cNvGrpSpPr/>
          <p:nvPr/>
        </p:nvGrpSpPr>
        <p:grpSpPr>
          <a:xfrm>
            <a:off x="838200" y="4008360"/>
            <a:ext cx="8427720" cy="400110"/>
            <a:chOff x="838200" y="4008360"/>
            <a:chExt cx="842772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4008360"/>
              <a:ext cx="8427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反应</a:t>
              </a:r>
              <a:r>
                <a:rPr lang="en-US" altLang="zh-CN" sz="2000" b="1" dirty="0">
                  <a:latin typeface="宋体"/>
                  <a:ea typeface="宋体"/>
                </a:rPr>
                <a:t>Ⅲ</a:t>
              </a:r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：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g) 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sz="2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49.5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168140" y="4212286"/>
              <a:ext cx="327660" cy="45719"/>
              <a:chOff x="2615751" y="2116426"/>
              <a:chExt cx="327660" cy="45719"/>
            </a:xfrm>
          </p:grpSpPr>
          <p:cxnSp>
            <p:nvCxnSpPr>
              <p:cNvPr id="13" name="AutoShape 8"/>
              <p:cNvCxnSpPr>
                <a:cxnSpLocks noChangeShapeType="1"/>
              </p:cNvCxnSpPr>
              <p:nvPr/>
            </p:nvCxnSpPr>
            <p:spPr bwMode="auto">
              <a:xfrm>
                <a:off x="26157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9"/>
              <p:cNvCxnSpPr>
                <a:cxnSpLocks noChangeShapeType="1"/>
              </p:cNvCxnSpPr>
              <p:nvPr/>
            </p:nvCxnSpPr>
            <p:spPr bwMode="auto">
              <a:xfrm>
                <a:off x="26191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6" name="组合 15"/>
          <p:cNvGrpSpPr/>
          <p:nvPr/>
        </p:nvGrpSpPr>
        <p:grpSpPr>
          <a:xfrm>
            <a:off x="1648291" y="1387198"/>
            <a:ext cx="6228417" cy="1787486"/>
            <a:chOff x="695774" y="740568"/>
            <a:chExt cx="6228417" cy="1787486"/>
          </a:xfrm>
        </p:grpSpPr>
        <p:grpSp>
          <p:nvGrpSpPr>
            <p:cNvPr id="17" name="组合 16"/>
            <p:cNvGrpSpPr/>
            <p:nvPr/>
          </p:nvGrpSpPr>
          <p:grpSpPr>
            <a:xfrm>
              <a:off x="695774" y="740568"/>
              <a:ext cx="6228417" cy="1017628"/>
              <a:chOff x="695774" y="740568"/>
              <a:chExt cx="6228417" cy="1017628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695774" y="1388864"/>
                <a:ext cx="12362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CN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pt-BR" altLang="zh-CN" b="1" baseline="-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pt-BR" altLang="zh-CN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OH(g</a:t>
                </a:r>
                <a:r>
                  <a:rPr lang="pt-BR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dirty="0"/>
              </a:p>
            </p:txBody>
          </p:sp>
          <p:cxnSp>
            <p:nvCxnSpPr>
              <p:cNvPr id="26" name="直接箭头连接符 25"/>
              <p:cNvCxnSpPr/>
              <p:nvPr/>
            </p:nvCxnSpPr>
            <p:spPr>
              <a:xfrm>
                <a:off x="1851660" y="1573530"/>
                <a:ext cx="166116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矩形 26"/>
              <p:cNvSpPr/>
              <p:nvPr/>
            </p:nvSpPr>
            <p:spPr>
              <a:xfrm>
                <a:off x="3547050" y="1388864"/>
                <a:ext cx="800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altLang="zh-CN" b="1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CO(g)</a:t>
                </a:r>
                <a:endParaRPr lang="zh-CN" altLang="en-US" dirty="0"/>
              </a:p>
            </p:txBody>
          </p:sp>
          <p:cxnSp>
            <p:nvCxnSpPr>
              <p:cNvPr id="28" name="直接箭头连接符 27"/>
              <p:cNvCxnSpPr/>
              <p:nvPr/>
            </p:nvCxnSpPr>
            <p:spPr>
              <a:xfrm>
                <a:off x="4328160" y="1573530"/>
                <a:ext cx="166116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5989320" y="1388864"/>
                <a:ext cx="934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altLang="zh-CN" b="1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</a:t>
                </a:r>
                <a:r>
                  <a:rPr lang="en-US" altLang="zh-CN" b="1" baseline="-30000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2</a:t>
                </a:r>
                <a:r>
                  <a:rPr lang="pl-PL" altLang="zh-CN" b="1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(g) </a:t>
                </a:r>
                <a:endParaRPr lang="zh-CN" altLang="en-US" dirty="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111256" y="740568"/>
                <a:ext cx="710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H</a:t>
                </a:r>
                <a:r>
                  <a:rPr lang="pl-PL" altLang="zh-CN" b="1" baseline="-30000" dirty="0" smtClean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2</a:t>
                </a:r>
                <a:r>
                  <a:rPr lang="pl-PL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(g</a:t>
                </a:r>
                <a:r>
                  <a:rPr lang="pl-PL" altLang="zh-CN" b="1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)</a:t>
                </a:r>
                <a:endParaRPr lang="zh-CN" altLang="en-US" dirty="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595993" y="743664"/>
                <a:ext cx="710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H</a:t>
                </a:r>
                <a:r>
                  <a:rPr lang="pl-PL" altLang="zh-CN" b="1" baseline="-30000" dirty="0" smtClean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2</a:t>
                </a:r>
                <a:r>
                  <a:rPr lang="pl-PL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(g</a:t>
                </a:r>
                <a:r>
                  <a:rPr lang="pl-PL" altLang="zh-CN" b="1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)</a:t>
                </a:r>
                <a:endParaRPr lang="zh-CN" altLang="en-US" dirty="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85259" y="740568"/>
                <a:ext cx="947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pt-BR" altLang="zh-CN" b="1" baseline="-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pt-BR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O(g) </a:t>
                </a:r>
                <a:endParaRPr lang="zh-CN" altLang="en-US" dirty="0"/>
              </a:p>
            </p:txBody>
          </p:sp>
          <p:cxnSp>
            <p:nvCxnSpPr>
              <p:cNvPr id="33" name="曲线连接符 32"/>
              <p:cNvCxnSpPr/>
              <p:nvPr/>
            </p:nvCxnSpPr>
            <p:spPr>
              <a:xfrm flipV="1">
                <a:off x="2598420" y="1096046"/>
                <a:ext cx="868062" cy="463630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曲线连接符 33"/>
              <p:cNvCxnSpPr/>
              <p:nvPr/>
            </p:nvCxnSpPr>
            <p:spPr>
              <a:xfrm flipV="1">
                <a:off x="4955505" y="1102973"/>
                <a:ext cx="868062" cy="463630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曲线连接符 34"/>
              <p:cNvCxnSpPr/>
              <p:nvPr/>
            </p:nvCxnSpPr>
            <p:spPr>
              <a:xfrm rot="16200000" flipH="1">
                <a:off x="4480130" y="978045"/>
                <a:ext cx="463630" cy="699632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矩形 17"/>
            <p:cNvSpPr/>
            <p:nvPr/>
          </p:nvSpPr>
          <p:spPr>
            <a:xfrm>
              <a:off x="2229283" y="1598414"/>
              <a:ext cx="881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反应</a:t>
              </a:r>
              <a:r>
                <a:rPr lang="en-US" altLang="zh-CN" b="1" dirty="0">
                  <a:latin typeface="宋体"/>
                  <a:ea typeface="宋体"/>
                </a:rPr>
                <a:t>Ⅰ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4737583" y="1598414"/>
              <a:ext cx="881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反应</a:t>
              </a:r>
              <a:r>
                <a:rPr lang="en-US" altLang="zh-CN" b="1" dirty="0">
                  <a:latin typeface="宋体"/>
                  <a:ea typeface="宋体"/>
                </a:rPr>
                <a:t>Ⅱ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3360651" y="2158722"/>
              <a:ext cx="881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反应</a:t>
              </a:r>
              <a:r>
                <a:rPr lang="en-US" altLang="zh-CN" b="1" dirty="0">
                  <a:latin typeface="宋体"/>
                  <a:ea typeface="宋体"/>
                </a:rPr>
                <a:t>Ⅲ</a:t>
              </a:r>
              <a:endParaRPr lang="zh-CN" altLang="en-US" dirty="0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321512" y="1752362"/>
              <a:ext cx="4996471" cy="379214"/>
              <a:chOff x="1321512" y="1752362"/>
              <a:chExt cx="4996471" cy="37921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321512" y="1758196"/>
                <a:ext cx="0" cy="3657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325431" y="2131576"/>
                <a:ext cx="49925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 flipV="1">
                <a:off x="6306444" y="1752362"/>
                <a:ext cx="0" cy="37159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28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9140" y="885855"/>
            <a:ext cx="7475220" cy="400110"/>
            <a:chOff x="838200" y="3187095"/>
            <a:chExt cx="7475220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3187095"/>
              <a:ext cx="7475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反应</a:t>
              </a:r>
              <a:r>
                <a:rPr lang="en-US" altLang="zh-CN" sz="2000" b="1" dirty="0" smtClean="0">
                  <a:latin typeface="宋体"/>
                  <a:ea typeface="宋体"/>
                </a:rPr>
                <a:t>Ⅰ</a:t>
              </a:r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：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CO(g) 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sz="2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90.7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147060" y="3387150"/>
              <a:ext cx="327660" cy="45719"/>
              <a:chOff x="2615751" y="2116426"/>
              <a:chExt cx="327660" cy="45719"/>
            </a:xfrm>
          </p:grpSpPr>
          <p:cxnSp>
            <p:nvCxnSpPr>
              <p:cNvPr id="6" name="AutoShape 8"/>
              <p:cNvCxnSpPr>
                <a:cxnSpLocks noChangeShapeType="1"/>
              </p:cNvCxnSpPr>
              <p:nvPr/>
            </p:nvCxnSpPr>
            <p:spPr bwMode="auto">
              <a:xfrm>
                <a:off x="26157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9"/>
              <p:cNvCxnSpPr>
                <a:cxnSpLocks noChangeShapeType="1"/>
              </p:cNvCxnSpPr>
              <p:nvPr/>
            </p:nvCxnSpPr>
            <p:spPr bwMode="auto">
              <a:xfrm>
                <a:off x="26191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" name="组合 9"/>
          <p:cNvGrpSpPr/>
          <p:nvPr/>
        </p:nvGrpSpPr>
        <p:grpSpPr>
          <a:xfrm>
            <a:off x="739140" y="1477425"/>
            <a:ext cx="8427720" cy="400110"/>
            <a:chOff x="838200" y="4008360"/>
            <a:chExt cx="8427720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4008360"/>
              <a:ext cx="8427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反应</a:t>
              </a:r>
              <a:r>
                <a:rPr lang="en-US" altLang="zh-CN" sz="2000" b="1" dirty="0">
                  <a:latin typeface="宋体"/>
                  <a:ea typeface="宋体"/>
                </a:rPr>
                <a:t>Ⅲ</a:t>
              </a:r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：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CO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g) 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sz="2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49.5 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168140" y="4212286"/>
              <a:ext cx="327660" cy="45719"/>
              <a:chOff x="2615751" y="2116426"/>
              <a:chExt cx="327660" cy="45719"/>
            </a:xfrm>
          </p:grpSpPr>
          <p:cxnSp>
            <p:nvCxnSpPr>
              <p:cNvPr id="13" name="AutoShape 8"/>
              <p:cNvCxnSpPr>
                <a:cxnSpLocks noChangeShapeType="1"/>
              </p:cNvCxnSpPr>
              <p:nvPr/>
            </p:nvCxnSpPr>
            <p:spPr bwMode="auto">
              <a:xfrm>
                <a:off x="26157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9"/>
              <p:cNvCxnSpPr>
                <a:cxnSpLocks noChangeShapeType="1"/>
              </p:cNvCxnSpPr>
              <p:nvPr/>
            </p:nvCxnSpPr>
            <p:spPr bwMode="auto">
              <a:xfrm>
                <a:off x="26191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" name="组合 14"/>
          <p:cNvGrpSpPr/>
          <p:nvPr/>
        </p:nvGrpSpPr>
        <p:grpSpPr>
          <a:xfrm>
            <a:off x="716280" y="2162370"/>
            <a:ext cx="8427720" cy="400110"/>
            <a:chOff x="838200" y="4008360"/>
            <a:chExt cx="8427720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838200" y="4008360"/>
              <a:ext cx="8427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反应</a:t>
              </a:r>
              <a:r>
                <a:rPr lang="en-US" altLang="zh-CN" sz="2000" b="1" dirty="0" smtClean="0">
                  <a:latin typeface="宋体"/>
                  <a:ea typeface="宋体"/>
                </a:rPr>
                <a:t>Ⅱ</a:t>
              </a:r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：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CO(g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H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g) </a:t>
              </a:r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710940" y="4212286"/>
              <a:ext cx="327660" cy="45719"/>
              <a:chOff x="2158551" y="2116426"/>
              <a:chExt cx="327660" cy="45719"/>
            </a:xfrm>
          </p:grpSpPr>
          <p:cxnSp>
            <p:nvCxnSpPr>
              <p:cNvPr id="18" name="AutoShape 8"/>
              <p:cNvCxnSpPr>
                <a:cxnSpLocks noChangeShapeType="1"/>
              </p:cNvCxnSpPr>
              <p:nvPr/>
            </p:nvCxnSpPr>
            <p:spPr bwMode="auto">
              <a:xfrm>
                <a:off x="21585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9"/>
              <p:cNvCxnSpPr>
                <a:cxnSpLocks noChangeShapeType="1"/>
              </p:cNvCxnSpPr>
              <p:nvPr/>
            </p:nvCxnSpPr>
            <p:spPr bwMode="auto">
              <a:xfrm>
                <a:off x="21619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2" name="组合 31"/>
          <p:cNvGrpSpPr/>
          <p:nvPr/>
        </p:nvGrpSpPr>
        <p:grpSpPr>
          <a:xfrm>
            <a:off x="716280" y="3793050"/>
            <a:ext cx="8427720" cy="400110"/>
            <a:chOff x="838200" y="4008360"/>
            <a:chExt cx="8427720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838200" y="4008360"/>
              <a:ext cx="8427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反应</a:t>
              </a:r>
              <a:r>
                <a:rPr lang="en-US" altLang="zh-CN" sz="2000" b="1" dirty="0" smtClean="0">
                  <a:latin typeface="宋体"/>
                  <a:ea typeface="宋体"/>
                </a:rPr>
                <a:t>Ⅱ</a:t>
              </a:r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：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CO(g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H</a:t>
              </a:r>
              <a:r>
                <a:rPr lang="pl-PL" altLang="zh-CN" sz="2000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g)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pl-PL" altLang="zh-CN" sz="2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sz="20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 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41.2 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710940" y="4212286"/>
              <a:ext cx="327660" cy="45719"/>
              <a:chOff x="2158551" y="2116426"/>
              <a:chExt cx="327660" cy="45719"/>
            </a:xfrm>
          </p:grpSpPr>
          <p:cxnSp>
            <p:nvCxnSpPr>
              <p:cNvPr id="35" name="AutoShape 8"/>
              <p:cNvCxnSpPr>
                <a:cxnSpLocks noChangeShapeType="1"/>
              </p:cNvCxnSpPr>
              <p:nvPr/>
            </p:nvCxnSpPr>
            <p:spPr bwMode="auto">
              <a:xfrm>
                <a:off x="2158551" y="2116426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AutoShape 9"/>
              <p:cNvCxnSpPr>
                <a:cxnSpLocks noChangeShapeType="1"/>
              </p:cNvCxnSpPr>
              <p:nvPr/>
            </p:nvCxnSpPr>
            <p:spPr bwMode="auto">
              <a:xfrm>
                <a:off x="2161988" y="216214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7" name="TextBox 36"/>
          <p:cNvSpPr txBox="1"/>
          <p:nvPr/>
        </p:nvSpPr>
        <p:spPr>
          <a:xfrm>
            <a:off x="2619261" y="152400"/>
            <a:ext cx="295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根据盖斯定律计算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24542" y="2936583"/>
            <a:ext cx="153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物质变化：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84729" y="2936583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l-PL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−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57477" y="2907200"/>
            <a:ext cx="138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能量变化：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843754" y="2917703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el-GR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39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9" y="109300"/>
            <a:ext cx="1497331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制氢方法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0" y="599211"/>
            <a:ext cx="719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氢气是一种清洁能源。用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甲烷制取氢气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的两步反应的能量变化如图所示：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43987" y="-840517"/>
            <a:ext cx="1750547" cy="56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47674" y="3100597"/>
            <a:ext cx="56348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b="1" dirty="0" smtClean="0">
                <a:latin typeface="宋体"/>
                <a:ea typeface="宋体"/>
              </a:rPr>
              <a:t>Ⅰ</a:t>
            </a:r>
            <a:r>
              <a:rPr lang="zh-CN" altLang="en-US" b="1" dirty="0" smtClean="0">
                <a:latin typeface="宋体"/>
                <a:ea typeface="宋体"/>
              </a:rPr>
              <a:t>步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反应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热化学方程式是</a:t>
            </a:r>
            <a:r>
              <a:rPr lang="zh-CN" altLang="en-US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240747" y="3596985"/>
            <a:ext cx="56348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b="1" dirty="0" smtClean="0">
                <a:latin typeface="宋体"/>
                <a:ea typeface="宋体"/>
              </a:rPr>
              <a:t>Ⅱ</a:t>
            </a:r>
            <a:r>
              <a:rPr lang="zh-CN" altLang="en-US" b="1" dirty="0" smtClean="0">
                <a:latin typeface="宋体"/>
                <a:ea typeface="宋体"/>
              </a:rPr>
              <a:t>步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反应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热化学方程式是</a:t>
            </a:r>
            <a:r>
              <a:rPr lang="zh-CN" altLang="en-US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240744" y="4036387"/>
            <a:ext cx="7959230" cy="455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）甲烷和水蒸气生成二氧化碳和氢气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热化学方程式是</a:t>
            </a:r>
            <a:r>
              <a:rPr lang="zh-CN" altLang="en-US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48040" y="2900542"/>
            <a:ext cx="6047469" cy="369332"/>
            <a:chOff x="838200" y="4008360"/>
            <a:chExt cx="6047469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4008360"/>
              <a:ext cx="6047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H</a:t>
              </a:r>
              <a:r>
                <a:rPr lang="pl-PL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g)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pl-PL" altLang="zh-CN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lang="pt-BR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lang="pt-BR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103.3 </a:t>
              </a:r>
              <a:r>
                <a:rPr lang="pt-BR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pt-BR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614374" y="4190812"/>
              <a:ext cx="218847" cy="45719"/>
              <a:chOff x="1061985" y="2094952"/>
              <a:chExt cx="218847" cy="45719"/>
            </a:xfrm>
          </p:grpSpPr>
          <p:cxnSp>
            <p:nvCxnSpPr>
              <p:cNvPr id="13" name="AutoShape 8"/>
              <p:cNvCxnSpPr>
                <a:cxnSpLocks noChangeShapeType="1"/>
              </p:cNvCxnSpPr>
              <p:nvPr/>
            </p:nvCxnSpPr>
            <p:spPr bwMode="auto">
              <a:xfrm>
                <a:off x="1061985" y="2094952"/>
                <a:ext cx="218847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9"/>
              <p:cNvCxnSpPr>
                <a:cxnSpLocks noChangeShapeType="1"/>
              </p:cNvCxnSpPr>
              <p:nvPr/>
            </p:nvCxnSpPr>
            <p:spPr bwMode="auto">
              <a:xfrm>
                <a:off x="1065422" y="2140671"/>
                <a:ext cx="215410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6" name="组合 15"/>
          <p:cNvGrpSpPr/>
          <p:nvPr/>
        </p:nvGrpSpPr>
        <p:grpSpPr>
          <a:xfrm>
            <a:off x="3135323" y="3429915"/>
            <a:ext cx="6708331" cy="400110"/>
            <a:chOff x="897814" y="4128330"/>
            <a:chExt cx="6708331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897814" y="4128330"/>
              <a:ext cx="6708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CO(g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H</a:t>
              </a:r>
              <a:r>
                <a:rPr lang="pl-PL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CO</a:t>
              </a:r>
              <a:r>
                <a:rPr lang="pl-PL" altLang="zh-CN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g)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lang="pl-PL" altLang="zh-CN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l-PL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pl-PL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 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33.2 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pt-BR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4" name="AutoShape 8"/>
            <p:cNvCxnSpPr>
              <a:cxnSpLocks noChangeShapeType="1"/>
            </p:cNvCxnSpPr>
            <p:nvPr/>
          </p:nvCxnSpPr>
          <p:spPr bwMode="auto">
            <a:xfrm>
              <a:off x="2586799" y="4322933"/>
              <a:ext cx="218847" cy="0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9"/>
            <p:cNvCxnSpPr>
              <a:cxnSpLocks noChangeShapeType="1"/>
            </p:cNvCxnSpPr>
            <p:nvPr/>
          </p:nvCxnSpPr>
          <p:spPr bwMode="auto">
            <a:xfrm>
              <a:off x="2590236" y="4368652"/>
              <a:ext cx="215410" cy="0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组合 26"/>
          <p:cNvGrpSpPr/>
          <p:nvPr/>
        </p:nvGrpSpPr>
        <p:grpSpPr>
          <a:xfrm>
            <a:off x="1856176" y="4498351"/>
            <a:ext cx="4130551" cy="369332"/>
            <a:chOff x="897814" y="4128330"/>
            <a:chExt cx="4130551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897814" y="4128330"/>
              <a:ext cx="4130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l-PL" altLang="zh-CN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CO</a:t>
              </a:r>
              <a:r>
                <a:rPr lang="pl-PL" altLang="zh-CN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g) 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+4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H</a:t>
              </a:r>
              <a:r>
                <a:rPr lang="pl-PL" altLang="zh-CN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(g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AutoShape 8"/>
            <p:cNvCxnSpPr>
              <a:cxnSpLocks noChangeShapeType="1"/>
            </p:cNvCxnSpPr>
            <p:nvPr/>
          </p:nvCxnSpPr>
          <p:spPr bwMode="auto">
            <a:xfrm>
              <a:off x="2766901" y="4322933"/>
              <a:ext cx="218847" cy="0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9"/>
            <p:cNvCxnSpPr>
              <a:cxnSpLocks noChangeShapeType="1"/>
            </p:cNvCxnSpPr>
            <p:nvPr/>
          </p:nvCxnSpPr>
          <p:spPr bwMode="auto">
            <a:xfrm>
              <a:off x="2770338" y="4368652"/>
              <a:ext cx="215410" cy="0"/>
            </a:xfrm>
            <a:prstGeom prst="straightConnector1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Box 4"/>
          <p:cNvSpPr txBox="1"/>
          <p:nvPr/>
        </p:nvSpPr>
        <p:spPr>
          <a:xfrm>
            <a:off x="628650" y="4491640"/>
            <a:ext cx="90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宋体"/>
                <a:ea typeface="宋体"/>
              </a:rPr>
              <a:t>Ⅰ</a:t>
            </a:r>
            <a:r>
              <a:rPr lang="zh-CN" altLang="en-US" b="1" dirty="0" smtClean="0">
                <a:solidFill>
                  <a:srgbClr val="FF0000"/>
                </a:solidFill>
                <a:latin typeface="宋体"/>
                <a:ea typeface="宋体"/>
              </a:rPr>
              <a:t>＋</a:t>
            </a:r>
            <a:r>
              <a:rPr lang="en-US" altLang="zh-CN" b="1" dirty="0" smtClean="0">
                <a:solidFill>
                  <a:srgbClr val="FF0000"/>
                </a:solidFill>
                <a:latin typeface="宋体"/>
                <a:ea typeface="宋体"/>
              </a:rPr>
              <a:t>Ⅱ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21786" y="4484839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pl-PL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pt-BR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36.5 kJ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pt-BR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5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9" y="109300"/>
            <a:ext cx="1432561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制氢方法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547253" y="720053"/>
            <a:ext cx="561247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200025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以太阳能为热源分解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kumimoji="0" lang="en-US" altLang="zh-CN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kumimoji="0" lang="en-US" altLang="zh-CN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，经热化学铁氧化合物</a:t>
            </a:r>
            <a:endParaRPr kumimoji="0" lang="en-US" altLang="zh-CN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200025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循环分解水制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的过程如图。</a:t>
            </a:r>
            <a:endParaRPr kumimoji="0" lang="zh-CN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30" y="737042"/>
            <a:ext cx="2920093" cy="155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2210145" y="1900460"/>
            <a:ext cx="327660" cy="45719"/>
            <a:chOff x="3048000" y="1085910"/>
            <a:chExt cx="327660" cy="45719"/>
          </a:xfrm>
        </p:grpSpPr>
        <p:cxnSp>
          <p:nvCxnSpPr>
            <p:cNvPr id="20" name="AutoShape 8"/>
            <p:cNvCxnSpPr>
              <a:cxnSpLocks noChangeShapeType="1"/>
            </p:cNvCxnSpPr>
            <p:nvPr/>
          </p:nvCxnSpPr>
          <p:spPr bwMode="auto">
            <a:xfrm>
              <a:off x="3048000" y="1085910"/>
              <a:ext cx="3242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9"/>
            <p:cNvCxnSpPr>
              <a:cxnSpLocks noChangeShapeType="1"/>
            </p:cNvCxnSpPr>
            <p:nvPr/>
          </p:nvCxnSpPr>
          <p:spPr bwMode="auto">
            <a:xfrm>
              <a:off x="3051437" y="1131629"/>
              <a:ext cx="3242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17725" y="1681169"/>
            <a:ext cx="587153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200025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已知：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kumimoji="0" lang="en-US" altLang="zh-CN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O(l)  </a:t>
            </a:r>
            <a:r>
              <a:rPr kumimoji="0" lang="en-US" altLang="zh-CN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kumimoji="0" lang="en-US" altLang="zh-CN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(g)+O</a:t>
            </a:r>
            <a:r>
              <a:rPr kumimoji="0" lang="en-US" altLang="zh-CN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(g) 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zh-CN" b="1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+571.0kJ/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80112" y="2169102"/>
            <a:ext cx="6438900" cy="438582"/>
            <a:chOff x="859120" y="2411253"/>
            <a:chExt cx="6438900" cy="438582"/>
          </a:xfrm>
        </p:grpSpPr>
        <p:grpSp>
          <p:nvGrpSpPr>
            <p:cNvPr id="15" name="组合 14"/>
            <p:cNvGrpSpPr/>
            <p:nvPr/>
          </p:nvGrpSpPr>
          <p:grpSpPr>
            <a:xfrm>
              <a:off x="3033105" y="2607684"/>
              <a:ext cx="327660" cy="45719"/>
              <a:chOff x="3048000" y="1085910"/>
              <a:chExt cx="327660" cy="45719"/>
            </a:xfrm>
          </p:grpSpPr>
          <p:cxnSp>
            <p:nvCxnSpPr>
              <p:cNvPr id="17" name="AutoShape 8"/>
              <p:cNvCxnSpPr>
                <a:cxnSpLocks noChangeShapeType="1"/>
              </p:cNvCxnSpPr>
              <p:nvPr/>
            </p:nvCxnSpPr>
            <p:spPr bwMode="auto">
              <a:xfrm>
                <a:off x="3048000" y="1085910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9"/>
              <p:cNvCxnSpPr>
                <a:cxnSpLocks noChangeShapeType="1"/>
              </p:cNvCxnSpPr>
              <p:nvPr/>
            </p:nvCxnSpPr>
            <p:spPr bwMode="auto">
              <a:xfrm>
                <a:off x="3051437" y="1131629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" name="矩形 3"/>
            <p:cNvSpPr/>
            <p:nvPr/>
          </p:nvSpPr>
          <p:spPr>
            <a:xfrm>
              <a:off x="859120" y="2411253"/>
              <a:ext cx="6438900" cy="438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179388" fontAlgn="base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过程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Ⅰ</a:t>
              </a: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2Fe</a:t>
              </a:r>
              <a:r>
                <a:rPr lang="en-US" altLang="zh-CN" b="1" baseline="-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zh-CN" b="1" baseline="-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(s)        6FeO(s)+O</a:t>
              </a:r>
              <a:r>
                <a:rPr lang="en-US" altLang="zh-CN" b="1" baseline="-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  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b="1" dirty="0" smtClean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313.2kJ/</a:t>
              </a:r>
              <a:r>
                <a:rPr lang="en-US" altLang="zh-CN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endPara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17401" y="2729198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请写出过程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Ⅱ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热化学方程式。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1206" y="1715794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Ⅲ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69072" y="3305293"/>
            <a:ext cx="3692036" cy="369332"/>
            <a:chOff x="941623" y="3682245"/>
            <a:chExt cx="3692036" cy="369332"/>
          </a:xfrm>
        </p:grpSpPr>
        <p:grpSp>
          <p:nvGrpSpPr>
            <p:cNvPr id="19" name="组合 18"/>
            <p:cNvGrpSpPr/>
            <p:nvPr/>
          </p:nvGrpSpPr>
          <p:grpSpPr>
            <a:xfrm>
              <a:off x="2606385" y="3849886"/>
              <a:ext cx="327660" cy="45719"/>
              <a:chOff x="2948940" y="1299270"/>
              <a:chExt cx="327660" cy="45719"/>
            </a:xfrm>
          </p:grpSpPr>
          <p:cxnSp>
            <p:nvCxnSpPr>
              <p:cNvPr id="23" name="AutoShape 8"/>
              <p:cNvCxnSpPr>
                <a:cxnSpLocks noChangeShapeType="1"/>
              </p:cNvCxnSpPr>
              <p:nvPr/>
            </p:nvCxnSpPr>
            <p:spPr bwMode="auto">
              <a:xfrm>
                <a:off x="2948940" y="1299270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9"/>
              <p:cNvCxnSpPr>
                <a:cxnSpLocks noChangeShapeType="1"/>
              </p:cNvCxnSpPr>
              <p:nvPr/>
            </p:nvCxnSpPr>
            <p:spPr bwMode="auto">
              <a:xfrm>
                <a:off x="2952377" y="1344989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矩形 6"/>
            <p:cNvSpPr/>
            <p:nvPr/>
          </p:nvSpPr>
          <p:spPr>
            <a:xfrm>
              <a:off x="941623" y="3682245"/>
              <a:ext cx="36920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3FeO(s)+H</a:t>
              </a:r>
              <a:r>
                <a:rPr lang="en-US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O(l)       H</a:t>
              </a:r>
              <a:r>
                <a:rPr lang="en-US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(g)+Fe</a:t>
              </a:r>
              <a:r>
                <a:rPr lang="en-US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zh-CN" b="1" baseline="-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 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77159" y="4033863"/>
            <a:ext cx="153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物质变化：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660712" y="3849197"/>
            <a:ext cx="1309974" cy="738664"/>
            <a:chOff x="2609078" y="3506297"/>
            <a:chExt cx="1309974" cy="738664"/>
          </a:xfrm>
        </p:grpSpPr>
        <p:sp>
          <p:nvSpPr>
            <p:cNvPr id="26" name="矩形 25"/>
            <p:cNvSpPr/>
            <p:nvPr/>
          </p:nvSpPr>
          <p:spPr>
            <a:xfrm>
              <a:off x="2609078" y="3506297"/>
              <a:ext cx="13099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III</a:t>
              </a:r>
              <a:r>
                <a:rPr lang="pl-PL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609078" y="3875629"/>
              <a:ext cx="123156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3053409" y="387562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635080" y="4033863"/>
            <a:ext cx="138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能量变化：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862789" y="3849197"/>
            <a:ext cx="1694695" cy="738664"/>
            <a:chOff x="2405412" y="3506297"/>
            <a:chExt cx="1694695" cy="738664"/>
          </a:xfrm>
        </p:grpSpPr>
        <p:sp>
          <p:nvSpPr>
            <p:cNvPr id="30" name="矩形 29"/>
            <p:cNvSpPr/>
            <p:nvPr/>
          </p:nvSpPr>
          <p:spPr>
            <a:xfrm>
              <a:off x="2405412" y="3506297"/>
              <a:ext cx="1694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609078" y="3875629"/>
              <a:ext cx="123156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3053409" y="387562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5009349" y="3291150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+128.9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kJ/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47893" y="109300"/>
            <a:ext cx="295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根据盖斯定律计算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0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8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9" y="109300"/>
            <a:ext cx="1455421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制氢方法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20238" y="651823"/>
            <a:ext cx="55321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75" algn="l"/>
              </a:tabLst>
            </a:pPr>
            <a:r>
              <a:rPr kumimoji="0" lang="zh-CN" altLang="pt-BR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以太阳能为热源，热化学硫碘循环分解水</a:t>
            </a:r>
            <a:r>
              <a:rPr kumimoji="0" lang="zh-CN" altLang="pt-BR" sz="200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是一种高效、环保的制氢方法，其流程图如下：</a:t>
            </a:r>
            <a:endParaRPr kumimoji="0" lang="zh-CN" altLang="pt-BR" sz="2000" u="none" strike="noStrike" cap="none" normalizeH="0" baseline="0" dirty="0" smtClean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65" name="图片 1" descr="0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59" y="2194561"/>
            <a:ext cx="5105401" cy="1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9" y="109300"/>
            <a:ext cx="1402081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制氢方法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265" name="图片 1" descr="0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01" y="309355"/>
            <a:ext cx="5007739" cy="13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23769" y="1857096"/>
            <a:ext cx="8402781" cy="1754326"/>
            <a:chOff x="318029" y="1133196"/>
            <a:chExt cx="8402781" cy="175432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18029" y="1133196"/>
              <a:ext cx="8402781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266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2667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  <a:cs typeface="Times New Roman" pitchFamily="18" charset="0"/>
                </a:rPr>
                <a:t>已知：</a:t>
              </a:r>
              <a:r>
                <a:rPr kumimoji="0" lang="zh-CN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itchFamily="18" charset="0"/>
                </a:rPr>
                <a:t>相关反应的热化学方程式为：</a:t>
              </a:r>
              <a:endParaRPr kumimoji="0" lang="zh-CN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vl="0">
                <a:lnSpc>
                  <a:spcPct val="150000"/>
                </a:lnSpc>
              </a:pPr>
              <a:r>
                <a:rPr kumimoji="0" lang="zh-CN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反应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I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kumimoji="0" lang="zh-CN" alt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SO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+ I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+ 2H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O(l) </a:t>
              </a:r>
              <a:r>
                <a:rPr kumimoji="0" lang="en-US" altLang="zh-CN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2HI(</a:t>
              </a:r>
              <a:r>
                <a:rPr kumimoji="0" lang="en-US" altLang="zh-CN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aq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 + 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SO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kumimoji="0" lang="en-US" altLang="zh-CN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aq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    Δ</a:t>
              </a:r>
              <a:r>
                <a:rPr kumimoji="0" lang="en-US" altLang="zh-CN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0" lang="en-US" altLang="zh-CN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=﹣213 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kJ</a:t>
              </a:r>
              <a:r>
                <a: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lvl="0">
                <a:lnSpc>
                  <a:spcPct val="150000"/>
                </a:lnSpc>
              </a:pPr>
              <a:r>
                <a:rPr kumimoji="0" lang="zh-CN" alt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反应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II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kumimoji="0" lang="zh-CN" alt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SO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kumimoji="0" lang="en-US" altLang="zh-CN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aq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 </a:t>
              </a:r>
              <a:r>
                <a:rPr kumimoji="0" lang="en-US" altLang="zh-CN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 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SO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+ 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O(l) + </a:t>
              </a:r>
              <a:r>
                <a:rPr lang="en-US" altLang="zh-CN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1/2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             Δ</a:t>
              </a:r>
              <a:r>
                <a:rPr kumimoji="0" lang="en-US" altLang="zh-CN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 +327 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kJ</a:t>
              </a:r>
              <a:r>
                <a: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lvl="0">
                <a:lnSpc>
                  <a:spcPct val="150000"/>
                </a:lnSpc>
              </a:pPr>
              <a:r>
                <a:rPr kumimoji="0" lang="zh-CN" alt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反应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III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2HI(</a:t>
              </a:r>
              <a:r>
                <a:rPr kumimoji="0" lang="en-US" altLang="zh-CN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aq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 </a:t>
              </a:r>
              <a:r>
                <a:rPr kumimoji="0" lang="en-US" altLang="zh-CN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+ I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                                            Δ</a:t>
              </a:r>
              <a:r>
                <a:rPr kumimoji="0" lang="en-US" altLang="zh-CN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= </a:t>
              </a:r>
              <a:r>
                <a:rPr lang="en-US" altLang="zh-CN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+172 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kJ</a:t>
              </a:r>
              <a:r>
                <a: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983915" y="1803575"/>
              <a:ext cx="327660" cy="45719"/>
              <a:chOff x="3033133" y="3118515"/>
              <a:chExt cx="327660" cy="45719"/>
            </a:xfrm>
          </p:grpSpPr>
          <p:cxnSp>
            <p:nvCxnSpPr>
              <p:cNvPr id="6" name="AutoShape 8"/>
              <p:cNvCxnSpPr>
                <a:cxnSpLocks noChangeShapeType="1"/>
              </p:cNvCxnSpPr>
              <p:nvPr/>
            </p:nvCxnSpPr>
            <p:spPr bwMode="auto">
              <a:xfrm>
                <a:off x="3033133" y="311851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9"/>
              <p:cNvCxnSpPr>
                <a:cxnSpLocks noChangeShapeType="1"/>
              </p:cNvCxnSpPr>
              <p:nvPr/>
            </p:nvCxnSpPr>
            <p:spPr bwMode="auto">
              <a:xfrm>
                <a:off x="3036570" y="316423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组合 7"/>
            <p:cNvGrpSpPr/>
            <p:nvPr/>
          </p:nvGrpSpPr>
          <p:grpSpPr>
            <a:xfrm>
              <a:off x="2743200" y="2243600"/>
              <a:ext cx="327660" cy="45719"/>
              <a:chOff x="2949313" y="3240435"/>
              <a:chExt cx="327660" cy="45719"/>
            </a:xfrm>
          </p:grpSpPr>
          <p:cxnSp>
            <p:nvCxnSpPr>
              <p:cNvPr id="9" name="AutoShape 8"/>
              <p:cNvCxnSpPr>
                <a:cxnSpLocks noChangeShapeType="1"/>
              </p:cNvCxnSpPr>
              <p:nvPr/>
            </p:nvCxnSpPr>
            <p:spPr bwMode="auto">
              <a:xfrm>
                <a:off x="2949313" y="324043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9"/>
              <p:cNvCxnSpPr>
                <a:cxnSpLocks noChangeShapeType="1"/>
              </p:cNvCxnSpPr>
              <p:nvPr/>
            </p:nvCxnSpPr>
            <p:spPr bwMode="auto">
              <a:xfrm>
                <a:off x="2952750" y="328615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" name="组合 10"/>
            <p:cNvGrpSpPr/>
            <p:nvPr/>
          </p:nvGrpSpPr>
          <p:grpSpPr>
            <a:xfrm>
              <a:off x="2456424" y="2647715"/>
              <a:ext cx="327660" cy="45719"/>
              <a:chOff x="2865493" y="3270915"/>
              <a:chExt cx="327660" cy="45719"/>
            </a:xfrm>
          </p:grpSpPr>
          <p:cxnSp>
            <p:nvCxnSpPr>
              <p:cNvPr id="12" name="AutoShape 8"/>
              <p:cNvCxnSpPr>
                <a:cxnSpLocks noChangeShapeType="1"/>
              </p:cNvCxnSpPr>
              <p:nvPr/>
            </p:nvCxnSpPr>
            <p:spPr bwMode="auto">
              <a:xfrm>
                <a:off x="2865493" y="327091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9"/>
              <p:cNvCxnSpPr>
                <a:cxnSpLocks noChangeShapeType="1"/>
              </p:cNvCxnSpPr>
              <p:nvPr/>
            </p:nvCxnSpPr>
            <p:spPr bwMode="auto">
              <a:xfrm>
                <a:off x="2868930" y="331663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" name="组合 14"/>
          <p:cNvGrpSpPr/>
          <p:nvPr/>
        </p:nvGrpSpPr>
        <p:grpSpPr>
          <a:xfrm>
            <a:off x="646811" y="3931919"/>
            <a:ext cx="7154834" cy="369332"/>
            <a:chOff x="8698" y="4122420"/>
            <a:chExt cx="6502978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8698" y="4122420"/>
              <a:ext cx="6502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lang="zh-CN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总反应</a:t>
              </a:r>
              <a:r>
                <a:rPr lang="zh-CN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热化学方程式：</a:t>
              </a:r>
              <a:r>
                <a:rPr lang="en-US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lang="pt-BR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pt-BR" altLang="zh-CN" b="1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O(l)       2H</a:t>
              </a:r>
              <a:r>
                <a:rPr lang="pt-BR" altLang="zh-CN" b="1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(g)+O</a:t>
              </a:r>
              <a:r>
                <a:rPr lang="pt-BR" altLang="zh-CN" b="1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 </a:t>
              </a:r>
              <a:r>
                <a:rPr lang="pt-BR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t-BR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？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320493" y="4299466"/>
              <a:ext cx="327660" cy="45719"/>
              <a:chOff x="2327428" y="3156615"/>
              <a:chExt cx="327660" cy="45719"/>
            </a:xfrm>
          </p:grpSpPr>
          <p:cxnSp>
            <p:nvCxnSpPr>
              <p:cNvPr id="17" name="AutoShape 8"/>
              <p:cNvCxnSpPr>
                <a:cxnSpLocks noChangeShapeType="1"/>
              </p:cNvCxnSpPr>
              <p:nvPr/>
            </p:nvCxnSpPr>
            <p:spPr bwMode="auto">
              <a:xfrm>
                <a:off x="2327428" y="315661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9"/>
              <p:cNvCxnSpPr>
                <a:cxnSpLocks noChangeShapeType="1"/>
              </p:cNvCxnSpPr>
              <p:nvPr/>
            </p:nvCxnSpPr>
            <p:spPr bwMode="auto">
              <a:xfrm>
                <a:off x="2330865" y="320233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3176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9" y="109300"/>
            <a:ext cx="1417321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制氢方法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8667" y="891365"/>
            <a:ext cx="8402781" cy="1338828"/>
            <a:chOff x="318029" y="1546685"/>
            <a:chExt cx="8402781" cy="133882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18029" y="1546685"/>
              <a:ext cx="8402781" cy="133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266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lvl="0">
                <a:lnSpc>
                  <a:spcPct val="150000"/>
                </a:lnSpc>
              </a:pPr>
              <a:r>
                <a:rPr kumimoji="0" lang="zh-CN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反应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I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kumimoji="0" lang="zh-CN" alt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SO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+ I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+ 2H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O(l) </a:t>
              </a:r>
              <a:r>
                <a:rPr kumimoji="0" lang="en-US" altLang="zh-CN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2HI(</a:t>
              </a:r>
              <a:r>
                <a:rPr kumimoji="0" lang="en-US" altLang="zh-CN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aq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 + 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SO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kumimoji="0" lang="en-US" altLang="zh-CN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aq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    Δ</a:t>
              </a:r>
              <a:r>
                <a:rPr kumimoji="0" lang="en-US" altLang="zh-CN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0" lang="en-US" altLang="zh-CN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=﹣213 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kJ</a:t>
              </a:r>
              <a:r>
                <a: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lvl="0">
                <a:lnSpc>
                  <a:spcPct val="150000"/>
                </a:lnSpc>
              </a:pPr>
              <a:r>
                <a:rPr kumimoji="0" lang="zh-CN" alt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反应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II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kumimoji="0" lang="zh-CN" alt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SO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kumimoji="0" lang="en-US" altLang="zh-CN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aq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 </a:t>
              </a:r>
              <a:r>
                <a:rPr kumimoji="0" lang="en-US" altLang="zh-CN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 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SO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+ 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O(l) + </a:t>
              </a:r>
              <a:r>
                <a:rPr lang="en-US" altLang="zh-CN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1/2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             Δ</a:t>
              </a:r>
              <a:r>
                <a:rPr kumimoji="0" lang="en-US" altLang="zh-CN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 +327 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kJ</a:t>
              </a:r>
              <a:r>
                <a: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lvl="0">
                <a:lnSpc>
                  <a:spcPct val="150000"/>
                </a:lnSpc>
              </a:pPr>
              <a:r>
                <a:rPr kumimoji="0" lang="zh-CN" alt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反应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III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2HI(</a:t>
              </a:r>
              <a:r>
                <a:rPr kumimoji="0" lang="en-US" altLang="zh-CN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aq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 </a:t>
              </a:r>
              <a:r>
                <a:rPr kumimoji="0" lang="en-US" altLang="zh-CN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+ I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(g)                                            Δ</a:t>
              </a:r>
              <a:r>
                <a:rPr kumimoji="0" lang="en-US" altLang="zh-CN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= </a:t>
              </a:r>
              <a:r>
                <a:rPr lang="en-US" altLang="zh-CN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+172 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kJ</a:t>
              </a:r>
              <a:r>
                <a: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pt-B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mol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983915" y="1803575"/>
              <a:ext cx="327660" cy="45719"/>
              <a:chOff x="3033133" y="3118515"/>
              <a:chExt cx="327660" cy="45719"/>
            </a:xfrm>
          </p:grpSpPr>
          <p:cxnSp>
            <p:nvCxnSpPr>
              <p:cNvPr id="6" name="AutoShape 8"/>
              <p:cNvCxnSpPr>
                <a:cxnSpLocks noChangeShapeType="1"/>
              </p:cNvCxnSpPr>
              <p:nvPr/>
            </p:nvCxnSpPr>
            <p:spPr bwMode="auto">
              <a:xfrm>
                <a:off x="3033133" y="311851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9"/>
              <p:cNvCxnSpPr>
                <a:cxnSpLocks noChangeShapeType="1"/>
              </p:cNvCxnSpPr>
              <p:nvPr/>
            </p:nvCxnSpPr>
            <p:spPr bwMode="auto">
              <a:xfrm>
                <a:off x="3036570" y="316423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组合 7"/>
            <p:cNvGrpSpPr/>
            <p:nvPr/>
          </p:nvGrpSpPr>
          <p:grpSpPr>
            <a:xfrm>
              <a:off x="2743200" y="2243600"/>
              <a:ext cx="327660" cy="45719"/>
              <a:chOff x="2949313" y="3240435"/>
              <a:chExt cx="327660" cy="45719"/>
            </a:xfrm>
          </p:grpSpPr>
          <p:cxnSp>
            <p:nvCxnSpPr>
              <p:cNvPr id="9" name="AutoShape 8"/>
              <p:cNvCxnSpPr>
                <a:cxnSpLocks noChangeShapeType="1"/>
              </p:cNvCxnSpPr>
              <p:nvPr/>
            </p:nvCxnSpPr>
            <p:spPr bwMode="auto">
              <a:xfrm>
                <a:off x="2949313" y="324043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9"/>
              <p:cNvCxnSpPr>
                <a:cxnSpLocks noChangeShapeType="1"/>
              </p:cNvCxnSpPr>
              <p:nvPr/>
            </p:nvCxnSpPr>
            <p:spPr bwMode="auto">
              <a:xfrm>
                <a:off x="2952750" y="328615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" name="组合 10"/>
            <p:cNvGrpSpPr/>
            <p:nvPr/>
          </p:nvGrpSpPr>
          <p:grpSpPr>
            <a:xfrm>
              <a:off x="2456424" y="2647715"/>
              <a:ext cx="327660" cy="45719"/>
              <a:chOff x="2865493" y="3270915"/>
              <a:chExt cx="327660" cy="45719"/>
            </a:xfrm>
          </p:grpSpPr>
          <p:cxnSp>
            <p:nvCxnSpPr>
              <p:cNvPr id="12" name="AutoShape 8"/>
              <p:cNvCxnSpPr>
                <a:cxnSpLocks noChangeShapeType="1"/>
              </p:cNvCxnSpPr>
              <p:nvPr/>
            </p:nvCxnSpPr>
            <p:spPr bwMode="auto">
              <a:xfrm>
                <a:off x="2865493" y="327091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9"/>
              <p:cNvCxnSpPr>
                <a:cxnSpLocks noChangeShapeType="1"/>
              </p:cNvCxnSpPr>
              <p:nvPr/>
            </p:nvCxnSpPr>
            <p:spPr bwMode="auto">
              <a:xfrm>
                <a:off x="2868930" y="331663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" name="组合 14"/>
          <p:cNvGrpSpPr/>
          <p:nvPr/>
        </p:nvGrpSpPr>
        <p:grpSpPr>
          <a:xfrm>
            <a:off x="1371600" y="2518647"/>
            <a:ext cx="7237137" cy="400110"/>
            <a:chOff x="-66107" y="4122420"/>
            <a:chExt cx="6577783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-66107" y="4122420"/>
              <a:ext cx="6577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altLang="zh-CN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pt-BR" altLang="zh-CN" sz="20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O(l)       2H</a:t>
              </a:r>
              <a:r>
                <a:rPr lang="pt-BR" altLang="zh-CN" sz="20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(g)+O</a:t>
              </a:r>
              <a:r>
                <a:rPr lang="pt-BR" altLang="zh-CN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 </a:t>
              </a:r>
              <a:r>
                <a:rPr lang="pt-BR" altLang="zh-CN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t-BR" altLang="zh-CN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endParaRPr lang="zh-C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99399" y="4299466"/>
              <a:ext cx="327660" cy="45719"/>
              <a:chOff x="-193666" y="3156615"/>
              <a:chExt cx="327660" cy="45719"/>
            </a:xfrm>
          </p:grpSpPr>
          <p:cxnSp>
            <p:nvCxnSpPr>
              <p:cNvPr id="17" name="AutoShape 8"/>
              <p:cNvCxnSpPr>
                <a:cxnSpLocks noChangeShapeType="1"/>
              </p:cNvCxnSpPr>
              <p:nvPr/>
            </p:nvCxnSpPr>
            <p:spPr bwMode="auto">
              <a:xfrm>
                <a:off x="-193666" y="315661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9"/>
              <p:cNvCxnSpPr>
                <a:cxnSpLocks noChangeShapeType="1"/>
              </p:cNvCxnSpPr>
              <p:nvPr/>
            </p:nvCxnSpPr>
            <p:spPr bwMode="auto">
              <a:xfrm>
                <a:off x="-190229" y="320233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9" name="矩形 18"/>
          <p:cNvSpPr/>
          <p:nvPr/>
        </p:nvSpPr>
        <p:spPr>
          <a:xfrm>
            <a:off x="2439336" y="3399475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+II+ III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1" y="3399475"/>
            <a:ext cx="14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物质变化：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1320" y="3399475"/>
            <a:ext cx="138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能量变化：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10917" y="3380602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Δ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92303" y="2495638"/>
            <a:ext cx="1473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+572</a:t>
            </a:r>
            <a:r>
              <a:rPr lang="pt-BR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47893" y="109300"/>
            <a:ext cx="239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根据盖斯定律计算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6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26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29559" y="227677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整理与提升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057" y="874514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一、化学反应中能量变化的认识视角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5376" y="2442835"/>
            <a:ext cx="14194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化学反应中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能量变化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208613" y="2049780"/>
            <a:ext cx="769143" cy="1447800"/>
            <a:chOff x="2513413" y="2194560"/>
            <a:chExt cx="769143" cy="1188721"/>
          </a:xfrm>
        </p:grpSpPr>
        <p:cxnSp>
          <p:nvCxnSpPr>
            <p:cNvPr id="6" name="直接连接符 5"/>
            <p:cNvCxnSpPr/>
            <p:nvPr/>
          </p:nvCxnSpPr>
          <p:spPr>
            <a:xfrm flipH="1" flipV="1">
              <a:off x="2900369" y="2770660"/>
              <a:ext cx="382187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95600" y="2194560"/>
              <a:ext cx="0" cy="11887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>
              <a:off x="2513413" y="2194561"/>
              <a:ext cx="382187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2513413" y="3383280"/>
              <a:ext cx="382187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193373" y="1706880"/>
            <a:ext cx="76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变化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9563" y="3475612"/>
            <a:ext cx="76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守恒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" y="1891546"/>
            <a:ext cx="16599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体系内能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32" y="3198613"/>
            <a:ext cx="16599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体系与环境的能量转化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5288" y="1674614"/>
            <a:ext cx="76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表征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2661" y="3521778"/>
            <a:ext cx="76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04661" y="1753046"/>
            <a:ext cx="28287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等温等压下，反应热可用焓变（</a:t>
            </a:r>
            <a:r>
              <a:rPr lang="pl-PL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l-PL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）表示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4661" y="3174414"/>
            <a:ext cx="28287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根据热化学方程式、盖斯定律等计算反应热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404830" y="2043946"/>
            <a:ext cx="1399826" cy="1453634"/>
            <a:chOff x="4404830" y="2043946"/>
            <a:chExt cx="1399826" cy="1453634"/>
          </a:xfrm>
        </p:grpSpPr>
        <p:grpSp>
          <p:nvGrpSpPr>
            <p:cNvPr id="17" name="组合 16"/>
            <p:cNvGrpSpPr/>
            <p:nvPr/>
          </p:nvGrpSpPr>
          <p:grpSpPr>
            <a:xfrm flipH="1">
              <a:off x="4404830" y="2049779"/>
              <a:ext cx="1399826" cy="1447801"/>
              <a:chOff x="2622654" y="2194560"/>
              <a:chExt cx="828114" cy="1188722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H="1">
                <a:off x="2895600" y="2792046"/>
                <a:ext cx="55516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2895600" y="2194560"/>
                <a:ext cx="0" cy="118872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25" idx="1"/>
              </p:cNvCxnSpPr>
              <p:nvPr/>
            </p:nvCxnSpPr>
            <p:spPr>
              <a:xfrm flipH="1">
                <a:off x="2622654" y="3383282"/>
                <a:ext cx="27294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接连接符 36"/>
            <p:cNvCxnSpPr/>
            <p:nvPr/>
          </p:nvCxnSpPr>
          <p:spPr>
            <a:xfrm>
              <a:off x="5343273" y="2043946"/>
              <a:ext cx="46138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404830" y="2389524"/>
            <a:ext cx="92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热效应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1960" y="4049257"/>
            <a:ext cx="4625339" cy="730392"/>
            <a:chOff x="908003" y="4049257"/>
            <a:chExt cx="4592636" cy="730392"/>
          </a:xfrm>
        </p:grpSpPr>
        <p:sp>
          <p:nvSpPr>
            <p:cNvPr id="26" name="TextBox 25"/>
            <p:cNvSpPr txBox="1"/>
            <p:nvPr/>
          </p:nvSpPr>
          <p:spPr>
            <a:xfrm>
              <a:off x="908003" y="4049257"/>
              <a:ext cx="45262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等温条件下，反应体系向环境释放或从环境吸收的热量，称为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化学反应的热效应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，简称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反应热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圆角矩形标注 4"/>
            <p:cNvSpPr/>
            <p:nvPr/>
          </p:nvSpPr>
          <p:spPr>
            <a:xfrm>
              <a:off x="908005" y="4049257"/>
              <a:ext cx="4592634" cy="730392"/>
            </a:xfrm>
            <a:prstGeom prst="wedgeRoundRectCallout">
              <a:avLst>
                <a:gd name="adj1" fmla="val 45059"/>
                <a:gd name="adj2" fmla="val -202488"/>
                <a:gd name="adj3" fmla="val 16667"/>
              </a:avLst>
            </a:prstGeom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indent="400050" algn="ctr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37035" y="872728"/>
            <a:ext cx="2727961" cy="709672"/>
            <a:chOff x="5937035" y="872728"/>
            <a:chExt cx="2727961" cy="709672"/>
          </a:xfrm>
        </p:grpSpPr>
        <p:sp>
          <p:nvSpPr>
            <p:cNvPr id="28" name="TextBox 27"/>
            <p:cNvSpPr txBox="1"/>
            <p:nvPr/>
          </p:nvSpPr>
          <p:spPr>
            <a:xfrm>
              <a:off x="5937035" y="874514"/>
              <a:ext cx="272796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反应体系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放热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Δ</a:t>
              </a:r>
              <a:r>
                <a:rPr lang="pt-BR" altLang="zh-CN" sz="1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 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&lt; 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</a:t>
              </a:r>
              <a:endPara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反应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体系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吸热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时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Δ</a:t>
              </a:r>
              <a:r>
                <a:rPr lang="pt-BR" altLang="zh-CN" sz="1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 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&gt; 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</a:t>
              </a:r>
              <a:endPara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圆角矩形标注 19"/>
            <p:cNvSpPr/>
            <p:nvPr/>
          </p:nvSpPr>
          <p:spPr>
            <a:xfrm>
              <a:off x="5969100" y="872728"/>
              <a:ext cx="2499919" cy="679966"/>
            </a:xfrm>
            <a:prstGeom prst="wedgeRoundRectCallout">
              <a:avLst>
                <a:gd name="adj1" fmla="val 9993"/>
                <a:gd name="adj2" fmla="val 85664"/>
                <a:gd name="adj3" fmla="val 16667"/>
              </a:avLst>
            </a:prstGeom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indent="400050" algn="ctr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0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6919" y="287021"/>
            <a:ext cx="4314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已知：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氢气燃烧的能量变化示意图：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92667" y="971491"/>
            <a:ext cx="6819549" cy="1371416"/>
            <a:chOff x="1320443" y="1375702"/>
            <a:chExt cx="6819549" cy="1371416"/>
          </a:xfrm>
        </p:grpSpPr>
        <p:grpSp>
          <p:nvGrpSpPr>
            <p:cNvPr id="19" name="组合 18"/>
            <p:cNvGrpSpPr/>
            <p:nvPr/>
          </p:nvGrpSpPr>
          <p:grpSpPr>
            <a:xfrm>
              <a:off x="1320443" y="1375702"/>
              <a:ext cx="3286959" cy="553998"/>
              <a:chOff x="1320443" y="1375702"/>
              <a:chExt cx="3286959" cy="55399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320443" y="1560368"/>
                <a:ext cx="8835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2H</a:t>
                </a:r>
                <a:r>
                  <a:rPr lang="pt-BR" altLang="zh-CN" baseline="-25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pt-BR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(g)</a:t>
                </a:r>
                <a:endParaRPr lang="zh-CN" altLang="en-US" dirty="0"/>
              </a:p>
            </p:txBody>
          </p:sp>
          <p:cxnSp>
            <p:nvCxnSpPr>
              <p:cNvPr id="14" name="直接箭头连接符 13"/>
              <p:cNvCxnSpPr/>
              <p:nvPr/>
            </p:nvCxnSpPr>
            <p:spPr>
              <a:xfrm>
                <a:off x="2204018" y="1762321"/>
                <a:ext cx="170989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233112" y="1375702"/>
                <a:ext cx="165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×436</a:t>
                </a:r>
                <a:r>
                  <a:rPr lang="pt-B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kJ</a:t>
                </a:r>
                <a:r>
                  <a:rPr lang="en-US" altLang="zh-CN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pt-B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858479" y="1560368"/>
                <a:ext cx="74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4H(g</a:t>
                </a:r>
                <a:r>
                  <a:rPr lang="pt-BR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415483" y="2193120"/>
              <a:ext cx="3176127" cy="553998"/>
              <a:chOff x="1320443" y="1375702"/>
              <a:chExt cx="3176127" cy="55399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320443" y="1560368"/>
                <a:ext cx="7553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pt-BR" altLang="zh-CN" baseline="-25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pt-BR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pt-BR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(g)</a:t>
                </a:r>
                <a:endParaRPr lang="zh-CN" altLang="en-US" dirty="0"/>
              </a:p>
            </p:txBody>
          </p:sp>
          <p:cxnSp>
            <p:nvCxnSpPr>
              <p:cNvPr id="22" name="直接箭头连接符 21"/>
              <p:cNvCxnSpPr/>
              <p:nvPr/>
            </p:nvCxnSpPr>
            <p:spPr>
              <a:xfrm>
                <a:off x="2086259" y="1762321"/>
                <a:ext cx="170989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233112" y="1375702"/>
                <a:ext cx="165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496</a:t>
                </a:r>
                <a:r>
                  <a:rPr lang="pt-BR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</a:t>
                </a:r>
                <a:r>
                  <a:rPr lang="en-US" altLang="zh-CN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pt-B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747647" y="1560368"/>
                <a:ext cx="74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2O(g</a:t>
                </a:r>
                <a:r>
                  <a:rPr lang="pt-BR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dirty="0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 flipH="1">
              <a:off x="4574504" y="1744244"/>
              <a:ext cx="236143" cy="897752"/>
              <a:chOff x="8126307" y="2022542"/>
              <a:chExt cx="297180" cy="701329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8126307" y="2022542"/>
                <a:ext cx="297180" cy="701329"/>
                <a:chOff x="6514970" y="1391553"/>
                <a:chExt cx="297180" cy="980012"/>
              </a:xfrm>
            </p:grpSpPr>
            <p:cxnSp>
              <p:nvCxnSpPr>
                <p:cNvPr id="29" name="直接连接符 28"/>
                <p:cNvCxnSpPr/>
                <p:nvPr/>
              </p:nvCxnSpPr>
              <p:spPr>
                <a:xfrm>
                  <a:off x="6514970" y="1391553"/>
                  <a:ext cx="0" cy="9800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 flipV="1">
                  <a:off x="6522590" y="1402993"/>
                  <a:ext cx="289560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直接连接符 26"/>
              <p:cNvCxnSpPr/>
              <p:nvPr/>
            </p:nvCxnSpPr>
            <p:spPr>
              <a:xfrm flipV="1">
                <a:off x="8126307" y="2721154"/>
                <a:ext cx="289560" cy="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接箭头连接符 31"/>
            <p:cNvCxnSpPr/>
            <p:nvPr/>
          </p:nvCxnSpPr>
          <p:spPr>
            <a:xfrm>
              <a:off x="4810647" y="2216695"/>
              <a:ext cx="22136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925358" y="1762321"/>
              <a:ext cx="1984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×(</a:t>
              </a:r>
              <a:r>
                <a:rPr lang="zh-CN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463)</a:t>
              </a:r>
              <a:r>
                <a:rPr lang="pt-BR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kJ</a:t>
              </a:r>
              <a:r>
                <a:rPr lang="en-US" altLang="zh-CN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pt-B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7076880" y="2008454"/>
              <a:ext cx="1063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 </a:t>
              </a:r>
              <a:endParaRPr lang="zh-CN" alt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55852" y="3008511"/>
            <a:ext cx="55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48634" y="2878273"/>
            <a:ext cx="6856364" cy="400110"/>
            <a:chOff x="670302" y="2779213"/>
            <a:chExt cx="6856364" cy="400110"/>
          </a:xfrm>
        </p:grpSpPr>
        <p:sp>
          <p:nvSpPr>
            <p:cNvPr id="37" name="矩形 36"/>
            <p:cNvSpPr/>
            <p:nvPr/>
          </p:nvSpPr>
          <p:spPr>
            <a:xfrm>
              <a:off x="670302" y="2779213"/>
              <a:ext cx="68563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结合液态水分解的反应热，计算</a:t>
              </a:r>
              <a:r>
                <a:rPr lang="pt-BR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O(l)        H</a:t>
              </a:r>
              <a:r>
                <a:rPr lang="pt-BR" altLang="zh-CN" sz="2000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pt-BR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O(g)     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Δ</a:t>
              </a:r>
              <a:r>
                <a:rPr lang="pt-BR" altLang="zh-CN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pt-BR" altLang="zh-CN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pt-BR" altLang="zh-CN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=?</a:t>
              </a:r>
              <a:endParaRPr lang="zh-C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5091292" y="2956408"/>
              <a:ext cx="327660" cy="45719"/>
              <a:chOff x="630151" y="3121980"/>
              <a:chExt cx="327660" cy="45719"/>
            </a:xfrm>
          </p:grpSpPr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630151" y="3121980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AutoShape 9"/>
              <p:cNvCxnSpPr>
                <a:cxnSpLocks noChangeShapeType="1"/>
              </p:cNvCxnSpPr>
              <p:nvPr/>
            </p:nvCxnSpPr>
            <p:spPr bwMode="auto">
              <a:xfrm>
                <a:off x="633588" y="3167699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7249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4"/>
          <p:cNvSpPr txBox="1"/>
          <p:nvPr/>
        </p:nvSpPr>
        <p:spPr>
          <a:xfrm>
            <a:off x="878951" y="1336966"/>
            <a:ext cx="1483249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断裂化学键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" name="文本框 15"/>
          <p:cNvSpPr txBox="1"/>
          <p:nvPr/>
        </p:nvSpPr>
        <p:spPr>
          <a:xfrm>
            <a:off x="848471" y="1699840"/>
            <a:ext cx="1483249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吸收热量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54" name="左大括号 53"/>
          <p:cNvSpPr/>
          <p:nvPr/>
        </p:nvSpPr>
        <p:spPr>
          <a:xfrm>
            <a:off x="2198203" y="1290994"/>
            <a:ext cx="190500" cy="1059180"/>
          </a:xfrm>
          <a:prstGeom prst="leftBrace">
            <a:avLst>
              <a:gd name="adj1" fmla="val 70001"/>
              <a:gd name="adj2" fmla="val 49510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88703" y="101834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pt-BR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解离为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2mol 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吸收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496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kJ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热量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文本框 7"/>
          <p:cNvSpPr txBox="1"/>
          <p:nvPr/>
        </p:nvSpPr>
        <p:spPr>
          <a:xfrm>
            <a:off x="2447007" y="1488457"/>
            <a:ext cx="4951944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l-PL" altLang="zh-CN" baseline="-30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解离为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872kJ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热量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文本框 13"/>
          <p:cNvSpPr txBox="1"/>
          <p:nvPr/>
        </p:nvSpPr>
        <p:spPr>
          <a:xfrm>
            <a:off x="2467122" y="1964201"/>
            <a:ext cx="4536566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吸收热量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496kJ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872kJ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368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kJ</a:t>
            </a:r>
          </a:p>
        </p:txBody>
      </p:sp>
      <p:sp>
        <p:nvSpPr>
          <p:cNvPr id="57" name="文本框 10"/>
          <p:cNvSpPr txBox="1"/>
          <p:nvPr/>
        </p:nvSpPr>
        <p:spPr>
          <a:xfrm>
            <a:off x="840851" y="2531824"/>
            <a:ext cx="1521349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形成化学键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" name="文本框 11"/>
          <p:cNvSpPr txBox="1"/>
          <p:nvPr/>
        </p:nvSpPr>
        <p:spPr>
          <a:xfrm>
            <a:off x="855021" y="2929351"/>
            <a:ext cx="1469079" cy="4924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释放热量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59" name="矩形 58"/>
          <p:cNvSpPr/>
          <p:nvPr/>
        </p:nvSpPr>
        <p:spPr>
          <a:xfrm>
            <a:off x="2464903" y="2562825"/>
            <a:ext cx="4782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 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原子和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2mol 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原子结合为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O(g) 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释放热量＝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1 852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kJ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61879" y="4085293"/>
            <a:ext cx="8588367" cy="369332"/>
            <a:chOff x="223403" y="4114800"/>
            <a:chExt cx="8588367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223403" y="4114800"/>
              <a:ext cx="858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气态水</a:t>
              </a:r>
              <a:r>
                <a:rPr lang="zh-CN" altLang="en-US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分解</a:t>
              </a:r>
              <a:r>
                <a:rPr lang="zh-CN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热化学方程式为：</a:t>
              </a:r>
              <a:r>
                <a:rPr lang="pt-BR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pt-BR" altLang="zh-CN" b="1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pt-BR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</a:t>
              </a:r>
              <a:r>
                <a:rPr lang="pt-BR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      2H</a:t>
              </a:r>
              <a:r>
                <a:rPr lang="pt-BR" altLang="zh-CN" b="1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(g)+O</a:t>
              </a:r>
              <a:r>
                <a:rPr lang="pt-BR" altLang="zh-CN" b="1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 </a:t>
              </a:r>
              <a:r>
                <a:rPr lang="pt-BR" altLang="zh-CN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t-BR" altLang="zh-CN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 </a:t>
              </a:r>
              <a:r>
                <a:rPr lang="pt-BR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+484</a:t>
              </a:r>
              <a:r>
                <a:rPr lang="pt-BR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kJ</a:t>
              </a:r>
              <a:r>
                <a:rPr lang="en-US" altLang="zh-CN" b="1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pt-BR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414797" y="4299466"/>
              <a:ext cx="327660" cy="45719"/>
              <a:chOff x="3421732" y="3156615"/>
              <a:chExt cx="327660" cy="45719"/>
            </a:xfrm>
          </p:grpSpPr>
          <p:cxnSp>
            <p:nvCxnSpPr>
              <p:cNvPr id="63" name="AutoShape 8"/>
              <p:cNvCxnSpPr>
                <a:cxnSpLocks noChangeShapeType="1"/>
              </p:cNvCxnSpPr>
              <p:nvPr/>
            </p:nvCxnSpPr>
            <p:spPr bwMode="auto">
              <a:xfrm>
                <a:off x="3421732" y="315661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AutoShape 9"/>
              <p:cNvCxnSpPr>
                <a:cxnSpLocks noChangeShapeType="1"/>
              </p:cNvCxnSpPr>
              <p:nvPr/>
            </p:nvCxnSpPr>
            <p:spPr bwMode="auto">
              <a:xfrm>
                <a:off x="3425169" y="320233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TextBox 64"/>
          <p:cNvSpPr txBox="1"/>
          <p:nvPr/>
        </p:nvSpPr>
        <p:spPr>
          <a:xfrm>
            <a:off x="2605477" y="277208"/>
            <a:ext cx="239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根据键能估算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67122" y="3613736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t-BR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pt-BR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+484</a:t>
            </a:r>
            <a:r>
              <a:rPr lang="pt-BR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kJ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6919" y="287021"/>
            <a:ext cx="4314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已知：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氢气燃烧的能量变化示意图：</a:t>
            </a:r>
            <a:endParaRPr lang="zh-CN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92667" y="971491"/>
            <a:ext cx="6819549" cy="1371416"/>
            <a:chOff x="1320443" y="1375702"/>
            <a:chExt cx="6819549" cy="1371416"/>
          </a:xfrm>
        </p:grpSpPr>
        <p:grpSp>
          <p:nvGrpSpPr>
            <p:cNvPr id="19" name="组合 18"/>
            <p:cNvGrpSpPr/>
            <p:nvPr/>
          </p:nvGrpSpPr>
          <p:grpSpPr>
            <a:xfrm>
              <a:off x="1320443" y="1375702"/>
              <a:ext cx="3286959" cy="553998"/>
              <a:chOff x="1320443" y="1375702"/>
              <a:chExt cx="3286959" cy="55399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320443" y="1560368"/>
                <a:ext cx="8835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2H</a:t>
                </a:r>
                <a:r>
                  <a:rPr lang="pt-BR" altLang="zh-CN" baseline="-25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pt-BR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(g)</a:t>
                </a:r>
                <a:endParaRPr lang="zh-CN" altLang="en-US" dirty="0"/>
              </a:p>
            </p:txBody>
          </p:sp>
          <p:cxnSp>
            <p:nvCxnSpPr>
              <p:cNvPr id="14" name="直接箭头连接符 13"/>
              <p:cNvCxnSpPr/>
              <p:nvPr/>
            </p:nvCxnSpPr>
            <p:spPr>
              <a:xfrm>
                <a:off x="2204018" y="1762321"/>
                <a:ext cx="170989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233112" y="1375702"/>
                <a:ext cx="165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×436</a:t>
                </a:r>
                <a:r>
                  <a:rPr lang="pt-B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kJ</a:t>
                </a:r>
                <a:r>
                  <a:rPr lang="en-US" altLang="zh-CN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pt-B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858479" y="1560368"/>
                <a:ext cx="74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4H(g</a:t>
                </a:r>
                <a:r>
                  <a:rPr lang="pt-BR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415483" y="2193120"/>
              <a:ext cx="3176127" cy="553998"/>
              <a:chOff x="1320443" y="1375702"/>
              <a:chExt cx="3176127" cy="55399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320443" y="1560368"/>
                <a:ext cx="7553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pt-BR" altLang="zh-CN" baseline="-25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pt-BR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pt-BR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(g)</a:t>
                </a:r>
                <a:endParaRPr lang="zh-CN" altLang="en-US" dirty="0"/>
              </a:p>
            </p:txBody>
          </p:sp>
          <p:cxnSp>
            <p:nvCxnSpPr>
              <p:cNvPr id="22" name="直接箭头连接符 21"/>
              <p:cNvCxnSpPr/>
              <p:nvPr/>
            </p:nvCxnSpPr>
            <p:spPr>
              <a:xfrm>
                <a:off x="2086259" y="1762321"/>
                <a:ext cx="170989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233112" y="1375702"/>
                <a:ext cx="165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496</a:t>
                </a:r>
                <a:r>
                  <a:rPr lang="pt-BR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</a:t>
                </a:r>
                <a:r>
                  <a:rPr lang="en-US" altLang="zh-CN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pt-B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747647" y="1560368"/>
                <a:ext cx="74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2O(g</a:t>
                </a:r>
                <a:r>
                  <a:rPr lang="pt-BR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dirty="0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 flipH="1">
              <a:off x="4574504" y="1744244"/>
              <a:ext cx="236143" cy="897752"/>
              <a:chOff x="8126307" y="2022542"/>
              <a:chExt cx="297180" cy="701329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8126307" y="2022542"/>
                <a:ext cx="297180" cy="701329"/>
                <a:chOff x="6514970" y="1391553"/>
                <a:chExt cx="297180" cy="980012"/>
              </a:xfrm>
            </p:grpSpPr>
            <p:cxnSp>
              <p:nvCxnSpPr>
                <p:cNvPr id="29" name="直接连接符 28"/>
                <p:cNvCxnSpPr/>
                <p:nvPr/>
              </p:nvCxnSpPr>
              <p:spPr>
                <a:xfrm>
                  <a:off x="6514970" y="1391553"/>
                  <a:ext cx="0" cy="9800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 flipV="1">
                  <a:off x="6522590" y="1402993"/>
                  <a:ext cx="289560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直接连接符 26"/>
              <p:cNvCxnSpPr/>
              <p:nvPr/>
            </p:nvCxnSpPr>
            <p:spPr>
              <a:xfrm flipV="1">
                <a:off x="8126307" y="2721154"/>
                <a:ext cx="289560" cy="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接箭头连接符 31"/>
            <p:cNvCxnSpPr/>
            <p:nvPr/>
          </p:nvCxnSpPr>
          <p:spPr>
            <a:xfrm>
              <a:off x="4810647" y="2216695"/>
              <a:ext cx="22136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925358" y="1762321"/>
              <a:ext cx="1984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×(</a:t>
              </a:r>
              <a:r>
                <a:rPr lang="zh-CN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463)</a:t>
              </a:r>
              <a:r>
                <a:rPr lang="pt-BR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kJ</a:t>
              </a:r>
              <a:r>
                <a:rPr lang="en-US" altLang="zh-CN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pt-B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7076880" y="2008454"/>
              <a:ext cx="1063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O(g) 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0382" y="2815422"/>
            <a:ext cx="8588367" cy="369332"/>
            <a:chOff x="223403" y="4114800"/>
            <a:chExt cx="858836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23403" y="4114800"/>
                  <a:ext cx="85883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zh-CN" altLang="en-US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气态水</a:t>
                  </a:r>
                  <a:r>
                    <a:rPr lang="zh-CN" altLang="en-US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分解</a:t>
                  </a:r>
                  <a:r>
                    <a:rPr lang="zh-CN" altLang="zh-CN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的</a:t>
                  </a:r>
                  <a:r>
                    <a:rPr lang="zh-CN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热化学方程式</a:t>
                  </a:r>
                  <a14:m>
                    <m:oMath xmlns:m="http://schemas.openxmlformats.org/officeDocument/2006/math">
                      <m:r>
                        <a:rPr lang="en-US" altLang="zh-CN" b="1" i="0" dirty="0" smtClean="0"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Ⅰ</m:t>
                      </m:r>
                    </m:oMath>
                  </a14:m>
                  <a:r>
                    <a:rPr lang="zh-CN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：</a:t>
                  </a:r>
                  <a:r>
                    <a:rPr lang="pt-BR" altLang="zh-CN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2H</a:t>
                  </a:r>
                  <a:r>
                    <a:rPr lang="pt-BR" altLang="zh-CN" b="1" baseline="-25000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pt-BR" altLang="zh-CN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O(</a:t>
                  </a:r>
                  <a:r>
                    <a:rPr lang="pt-BR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g</a:t>
                  </a:r>
                  <a:r>
                    <a:rPr lang="pt-BR" altLang="zh-CN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)       2H</a:t>
                  </a:r>
                  <a:r>
                    <a:rPr lang="pt-BR" altLang="zh-CN" b="1" baseline="-25000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pt-BR" altLang="zh-CN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pt-BR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(g)+O</a:t>
                  </a:r>
                  <a:r>
                    <a:rPr lang="pt-BR" altLang="zh-CN" b="1" baseline="-250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pt-BR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(g)  </a:t>
                  </a:r>
                  <a:r>
                    <a:rPr lang="pt-BR" altLang="zh-CN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zh-CN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Δ</a:t>
                  </a:r>
                  <a:r>
                    <a:rPr lang="pt-BR" altLang="zh-CN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H</a:t>
                  </a:r>
                  <a:r>
                    <a:rPr lang="pt-BR" altLang="zh-CN" b="1" baseline="-250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4 </a:t>
                  </a:r>
                  <a:r>
                    <a:rPr lang="pt-BR" altLang="zh-CN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= </a:t>
                  </a:r>
                  <a:r>
                    <a:rPr lang="en-US" altLang="zh-CN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+484</a:t>
                  </a:r>
                  <a:r>
                    <a:rPr lang="pt-BR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kJ</a:t>
                  </a:r>
                  <a:r>
                    <a:rPr lang="en-US" altLang="zh-CN" b="1" kern="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</a:t>
                  </a:r>
                  <a:r>
                    <a:rPr lang="pt-BR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mol</a:t>
                  </a:r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03" y="4114800"/>
                  <a:ext cx="8588367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68" t="-11667" b="-2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组合 39"/>
            <p:cNvGrpSpPr/>
            <p:nvPr/>
          </p:nvGrpSpPr>
          <p:grpSpPr>
            <a:xfrm>
              <a:off x="4414797" y="4299466"/>
              <a:ext cx="327660" cy="45719"/>
              <a:chOff x="3421732" y="3156615"/>
              <a:chExt cx="327660" cy="45719"/>
            </a:xfrm>
          </p:grpSpPr>
          <p:cxnSp>
            <p:nvCxnSpPr>
              <p:cNvPr id="41" name="AutoShape 8"/>
              <p:cNvCxnSpPr>
                <a:cxnSpLocks noChangeShapeType="1"/>
              </p:cNvCxnSpPr>
              <p:nvPr/>
            </p:nvCxnSpPr>
            <p:spPr bwMode="auto">
              <a:xfrm>
                <a:off x="3421732" y="315661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AutoShape 9"/>
              <p:cNvCxnSpPr>
                <a:cxnSpLocks noChangeShapeType="1"/>
              </p:cNvCxnSpPr>
              <p:nvPr/>
            </p:nvCxnSpPr>
            <p:spPr bwMode="auto">
              <a:xfrm>
                <a:off x="3425169" y="320233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3" name="组合 42"/>
          <p:cNvGrpSpPr/>
          <p:nvPr/>
        </p:nvGrpSpPr>
        <p:grpSpPr>
          <a:xfrm>
            <a:off x="3126227" y="4052051"/>
            <a:ext cx="5574142" cy="369332"/>
            <a:chOff x="348096" y="4094019"/>
            <a:chExt cx="5574142" cy="369332"/>
          </a:xfrm>
        </p:grpSpPr>
        <p:sp>
          <p:nvSpPr>
            <p:cNvPr id="44" name="TextBox 43"/>
            <p:cNvSpPr txBox="1"/>
            <p:nvPr/>
          </p:nvSpPr>
          <p:spPr>
            <a:xfrm>
              <a:off x="348096" y="4094019"/>
              <a:ext cx="5574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pt-BR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O(l)        H</a:t>
              </a:r>
              <a:r>
                <a:rPr lang="pt-BR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t-BR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O(g</a:t>
              </a:r>
              <a:r>
                <a:rPr lang="pt-BR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pt-BR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pt-BR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pt-BR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pt-BR" altLang="zh-CN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t-BR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+44</a:t>
              </a:r>
              <a:r>
                <a:rPr lang="pt-BR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kJ</a:t>
              </a:r>
              <a:r>
                <a:rPr lang="en-US" altLang="zh-CN" b="1" kern="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pt-BR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623216" y="4264831"/>
              <a:ext cx="327660" cy="45719"/>
              <a:chOff x="630151" y="3121980"/>
              <a:chExt cx="327660" cy="45719"/>
            </a:xfrm>
          </p:grpSpPr>
          <p:cxnSp>
            <p:nvCxnSpPr>
              <p:cNvPr id="46" name="AutoShape 8"/>
              <p:cNvCxnSpPr>
                <a:cxnSpLocks noChangeShapeType="1"/>
              </p:cNvCxnSpPr>
              <p:nvPr/>
            </p:nvCxnSpPr>
            <p:spPr bwMode="auto">
              <a:xfrm>
                <a:off x="630151" y="3121980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9"/>
              <p:cNvCxnSpPr>
                <a:cxnSpLocks noChangeShapeType="1"/>
              </p:cNvCxnSpPr>
              <p:nvPr/>
            </p:nvCxnSpPr>
            <p:spPr bwMode="auto">
              <a:xfrm>
                <a:off x="633588" y="3167699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8" name="组合 47"/>
          <p:cNvGrpSpPr/>
          <p:nvPr/>
        </p:nvGrpSpPr>
        <p:grpSpPr>
          <a:xfrm>
            <a:off x="244186" y="3454628"/>
            <a:ext cx="8442614" cy="369332"/>
            <a:chOff x="223404" y="4122420"/>
            <a:chExt cx="844261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23404" y="4122420"/>
                  <a:ext cx="8442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液态水</a:t>
                  </a:r>
                  <a:r>
                    <a:rPr lang="zh-CN" altLang="en-US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分解</a:t>
                  </a:r>
                  <a:r>
                    <a:rPr lang="zh-CN" altLang="zh-CN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的</a:t>
                  </a:r>
                  <a:r>
                    <a:rPr lang="zh-CN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热化学方程式</a:t>
                  </a:r>
                  <a14:m>
                    <m:oMath xmlns:m="http://schemas.openxmlformats.org/officeDocument/2006/math">
                      <m:r>
                        <a:rPr lang="en-US" altLang="zh-CN" b="1" i="0" dirty="0"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Ⅱ</m:t>
                      </m:r>
                    </m:oMath>
                  </a14:m>
                  <a:r>
                    <a:rPr lang="zh-CN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：</a:t>
                  </a:r>
                  <a:r>
                    <a:rPr lang="pt-BR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2H</a:t>
                  </a:r>
                  <a:r>
                    <a:rPr lang="pt-BR" altLang="zh-CN" b="1" baseline="-250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pt-BR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O(l</a:t>
                  </a:r>
                  <a:r>
                    <a:rPr lang="pt-BR" altLang="zh-CN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)       2H</a:t>
                  </a:r>
                  <a:r>
                    <a:rPr lang="pt-BR" altLang="zh-CN" b="1" baseline="-25000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pt-BR" altLang="zh-CN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pt-BR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(g)+O</a:t>
                  </a:r>
                  <a:r>
                    <a:rPr lang="pt-BR" altLang="zh-CN" b="1" baseline="-250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pt-BR" altLang="zh-CN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(g)  </a:t>
                  </a:r>
                  <a:r>
                    <a:rPr lang="pt-BR" altLang="zh-CN" b="1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zh-CN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Δ</a:t>
                  </a:r>
                  <a:r>
                    <a:rPr lang="pt-BR" altLang="zh-CN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H</a:t>
                  </a:r>
                  <a:r>
                    <a:rPr lang="pt-BR" altLang="zh-CN" b="1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pt-BR" altLang="zh-CN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=</a:t>
                  </a:r>
                  <a:r>
                    <a:rPr lang="en-US" altLang="zh-CN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+572</a:t>
                  </a:r>
                  <a:r>
                    <a:rPr lang="pt-BR" altLang="zh-CN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kJ</a:t>
                  </a:r>
                  <a:r>
                    <a:rPr lang="en-US" altLang="zh-CN" b="1" kern="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</a:t>
                  </a:r>
                  <a:r>
                    <a:rPr lang="pt-BR" altLang="zh-CN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mol</a:t>
                  </a:r>
                  <a:r>
                    <a:rPr lang="en-US" altLang="zh-CN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04" y="4122420"/>
                  <a:ext cx="844261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78" t="-11667" b="-2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组合 49"/>
            <p:cNvGrpSpPr/>
            <p:nvPr/>
          </p:nvGrpSpPr>
          <p:grpSpPr>
            <a:xfrm>
              <a:off x="4331673" y="4299466"/>
              <a:ext cx="327660" cy="45719"/>
              <a:chOff x="3338608" y="3156615"/>
              <a:chExt cx="327660" cy="45719"/>
            </a:xfrm>
          </p:grpSpPr>
          <p:cxnSp>
            <p:nvCxnSpPr>
              <p:cNvPr id="51" name="AutoShape 8"/>
              <p:cNvCxnSpPr>
                <a:cxnSpLocks noChangeShapeType="1"/>
              </p:cNvCxnSpPr>
              <p:nvPr/>
            </p:nvCxnSpPr>
            <p:spPr bwMode="auto">
              <a:xfrm>
                <a:off x="3338608" y="3156615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AutoShape 9"/>
              <p:cNvCxnSpPr>
                <a:cxnSpLocks noChangeShapeType="1"/>
              </p:cNvCxnSpPr>
              <p:nvPr/>
            </p:nvCxnSpPr>
            <p:spPr bwMode="auto">
              <a:xfrm>
                <a:off x="3342045" y="3202334"/>
                <a:ext cx="324223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" name="组合 6"/>
          <p:cNvGrpSpPr/>
          <p:nvPr/>
        </p:nvGrpSpPr>
        <p:grpSpPr>
          <a:xfrm>
            <a:off x="1417371" y="3966448"/>
            <a:ext cx="1076242" cy="656226"/>
            <a:chOff x="1066800" y="3981688"/>
            <a:chExt cx="1076242" cy="656226"/>
          </a:xfrm>
        </p:grpSpPr>
        <p:sp>
          <p:nvSpPr>
            <p:cNvPr id="3" name="TextBox 2"/>
            <p:cNvSpPr txBox="1"/>
            <p:nvPr/>
          </p:nvSpPr>
          <p:spPr>
            <a:xfrm>
              <a:off x="1449334" y="4268582"/>
              <a:ext cx="632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066800" y="4335780"/>
              <a:ext cx="107624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182253" y="398168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Ⅱ</a:t>
              </a:r>
              <a:r>
                <a:rPr lang="zh-CN" alt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Ⅰ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4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805" y="1003450"/>
            <a:ext cx="7065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、廉价的制氢技术。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工业上多种制氢的途径，或成本太高、或不适合大规模生产、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或污染严重、或受限于原料供应等局限性。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目前研究方向主要集中于利用太阳能使水分解，从而获得氢气。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0879" y="358849"/>
            <a:ext cx="7519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氢是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一种理想的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新能源，大规模应用还需要解决以下关键问题：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6132" y="2921815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、安全可靠的储存和运输方法。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900474" y="4335780"/>
            <a:ext cx="1964646" cy="731520"/>
          </a:xfrm>
          <a:prstGeom prst="wedgeRectCallout">
            <a:avLst/>
          </a:prstGeom>
        </p:spPr>
        <p:txBody>
          <a:bodyPr wrap="square" rtlCol="0" anchor="ctr">
            <a:spAutoFit/>
          </a:bodyPr>
          <a:lstStyle/>
          <a:p>
            <a:pPr indent="400050" algn="ctr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076" y="3482340"/>
            <a:ext cx="685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请同学们查阅资料，了解氢能在利用过程中需要解决的技术难题，以及氢能利用的发展前景。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8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2720" y="2367768"/>
            <a:ext cx="12303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化学反应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的热效应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82272" y="0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整理与提升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935480" y="927874"/>
            <a:ext cx="2657595" cy="1443691"/>
            <a:chOff x="1935480" y="927874"/>
            <a:chExt cx="2657595" cy="1443691"/>
          </a:xfrm>
        </p:grpSpPr>
        <p:sp>
          <p:nvSpPr>
            <p:cNvPr id="13" name="TextBox 12"/>
            <p:cNvSpPr txBox="1"/>
            <p:nvPr/>
          </p:nvSpPr>
          <p:spPr>
            <a:xfrm>
              <a:off x="3196588" y="1955103"/>
              <a:ext cx="1213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表示方法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935480" y="927874"/>
              <a:ext cx="2657595" cy="1443691"/>
              <a:chOff x="1935480" y="927874"/>
              <a:chExt cx="2657595" cy="144369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602419" y="929441"/>
                <a:ext cx="990656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热化学方程式</a:t>
                </a:r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35480" y="927874"/>
                <a:ext cx="1112520" cy="64633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能量变化示意图</a:t>
                </a:r>
                <a:endPara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 rot="16200000">
                <a:off x="2952586" y="1229673"/>
                <a:ext cx="772486" cy="1511298"/>
                <a:chOff x="5722266" y="1414413"/>
                <a:chExt cx="929864" cy="980012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5722266" y="1414413"/>
                  <a:ext cx="929864" cy="980012"/>
                  <a:chOff x="5882286" y="1391553"/>
                  <a:chExt cx="929864" cy="980012"/>
                </a:xfrm>
              </p:grpSpPr>
              <p:cxnSp>
                <p:nvCxnSpPr>
                  <p:cNvPr id="72" name="直接连接符 71"/>
                  <p:cNvCxnSpPr/>
                  <p:nvPr/>
                </p:nvCxnSpPr>
                <p:spPr>
                  <a:xfrm rot="5400000" flipV="1">
                    <a:off x="6198627" y="1525978"/>
                    <a:ext cx="1" cy="63268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>
                    <a:off x="6514970" y="1391553"/>
                    <a:ext cx="0" cy="98001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 flipV="1">
                    <a:off x="6522590" y="1402993"/>
                    <a:ext cx="289560" cy="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" name="直接连接符 70"/>
                <p:cNvCxnSpPr/>
                <p:nvPr/>
              </p:nvCxnSpPr>
              <p:spPr>
                <a:xfrm flipV="1">
                  <a:off x="6354950" y="2390628"/>
                  <a:ext cx="289560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7" name="组合 36"/>
          <p:cNvGrpSpPr/>
          <p:nvPr/>
        </p:nvGrpSpPr>
        <p:grpSpPr>
          <a:xfrm>
            <a:off x="280243" y="2267833"/>
            <a:ext cx="2516297" cy="689182"/>
            <a:chOff x="280243" y="2267833"/>
            <a:chExt cx="2516297" cy="689182"/>
          </a:xfrm>
        </p:grpSpPr>
        <p:sp>
          <p:nvSpPr>
            <p:cNvPr id="4" name="TextBox 3"/>
            <p:cNvSpPr txBox="1"/>
            <p:nvPr/>
          </p:nvSpPr>
          <p:spPr>
            <a:xfrm>
              <a:off x="1588343" y="2267833"/>
              <a:ext cx="120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产生原因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0243" y="2310684"/>
              <a:ext cx="134620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旧键断裂</a:t>
              </a: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endPara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新键形成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 flipV="1">
              <a:off x="1634063" y="2664634"/>
              <a:ext cx="1078656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6518315" y="356396"/>
            <a:ext cx="2293449" cy="1489565"/>
            <a:chOff x="6530641" y="364376"/>
            <a:chExt cx="2293449" cy="1489565"/>
          </a:xfrm>
        </p:grpSpPr>
        <p:sp>
          <p:nvSpPr>
            <p:cNvPr id="80" name="TextBox 79"/>
            <p:cNvSpPr txBox="1"/>
            <p:nvPr/>
          </p:nvSpPr>
          <p:spPr>
            <a:xfrm>
              <a:off x="7246620" y="475499"/>
              <a:ext cx="157747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质量守恒定律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6530641" y="707098"/>
              <a:ext cx="715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546496" y="1646102"/>
              <a:ext cx="7001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541338" y="364376"/>
              <a:ext cx="809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遵循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54632" y="1306777"/>
              <a:ext cx="809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遵循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246620" y="1484609"/>
              <a:ext cx="157747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能量守恒定律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37388" y="1902259"/>
            <a:ext cx="3744613" cy="1325766"/>
            <a:chOff x="4637388" y="1902259"/>
            <a:chExt cx="3744613" cy="1325766"/>
          </a:xfrm>
        </p:grpSpPr>
        <p:grpSp>
          <p:nvGrpSpPr>
            <p:cNvPr id="67" name="组合 66"/>
            <p:cNvGrpSpPr/>
            <p:nvPr/>
          </p:nvGrpSpPr>
          <p:grpSpPr>
            <a:xfrm rot="5400000">
              <a:off x="5772556" y="1355122"/>
              <a:ext cx="658945" cy="1753220"/>
              <a:chOff x="6065390" y="1553115"/>
              <a:chExt cx="579120" cy="706394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6065390" y="1553115"/>
                <a:ext cx="573346" cy="706394"/>
                <a:chOff x="6225410" y="1530255"/>
                <a:chExt cx="573346" cy="706394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 flipV="1">
                  <a:off x="6225410" y="1895659"/>
                  <a:ext cx="289560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rot="16200000" flipH="1">
                  <a:off x="6161773" y="1883452"/>
                  <a:ext cx="7063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 flipV="1">
                  <a:off x="6509196" y="1531933"/>
                  <a:ext cx="289560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直接连接符 52"/>
              <p:cNvCxnSpPr/>
              <p:nvPr/>
            </p:nvCxnSpPr>
            <p:spPr>
              <a:xfrm flipV="1">
                <a:off x="6354950" y="2258618"/>
                <a:ext cx="289560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4767662" y="2581694"/>
              <a:ext cx="1334366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反应体系</a:t>
              </a:r>
              <a:endPara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吸热或放热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438901" y="2559259"/>
              <a:ext cx="194310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反应体系吸收或放出热量的多少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37388" y="2222353"/>
              <a:ext cx="809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定性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909948" y="2191873"/>
              <a:ext cx="809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定量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041244" y="3208262"/>
            <a:ext cx="2894051" cy="1305277"/>
            <a:chOff x="6041244" y="3208262"/>
            <a:chExt cx="2894051" cy="1305277"/>
          </a:xfrm>
        </p:grpSpPr>
        <p:grpSp>
          <p:nvGrpSpPr>
            <p:cNvPr id="104" name="组合 103"/>
            <p:cNvGrpSpPr/>
            <p:nvPr/>
          </p:nvGrpSpPr>
          <p:grpSpPr>
            <a:xfrm rot="5400000">
              <a:off x="7140426" y="2397033"/>
              <a:ext cx="658945" cy="2281404"/>
              <a:chOff x="6065390" y="1553115"/>
              <a:chExt cx="579120" cy="706394"/>
            </a:xfrm>
          </p:grpSpPr>
          <p:grpSp>
            <p:nvGrpSpPr>
              <p:cNvPr id="105" name="组合 104"/>
              <p:cNvGrpSpPr/>
              <p:nvPr/>
            </p:nvGrpSpPr>
            <p:grpSpPr>
              <a:xfrm>
                <a:off x="6065390" y="1553115"/>
                <a:ext cx="579120" cy="706394"/>
                <a:chOff x="6225410" y="1530255"/>
                <a:chExt cx="579120" cy="706394"/>
              </a:xfrm>
            </p:grpSpPr>
            <p:cxnSp>
              <p:nvCxnSpPr>
                <p:cNvPr id="107" name="直接连接符 106"/>
                <p:cNvCxnSpPr/>
                <p:nvPr/>
              </p:nvCxnSpPr>
              <p:spPr>
                <a:xfrm rot="16200000">
                  <a:off x="6514970" y="1606102"/>
                  <a:ext cx="0" cy="5791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/>
                <p:cNvCxnSpPr/>
                <p:nvPr/>
              </p:nvCxnSpPr>
              <p:spPr>
                <a:xfrm rot="16200000" flipH="1">
                  <a:off x="6161773" y="1883452"/>
                  <a:ext cx="7063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 flipV="1">
                  <a:off x="6509196" y="1531933"/>
                  <a:ext cx="289560" cy="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直接连接符 105"/>
              <p:cNvCxnSpPr/>
              <p:nvPr/>
            </p:nvCxnSpPr>
            <p:spPr>
              <a:xfrm flipV="1">
                <a:off x="6354950" y="2258618"/>
                <a:ext cx="289560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/>
            <p:cNvSpPr txBox="1"/>
            <p:nvPr/>
          </p:nvSpPr>
          <p:spPr>
            <a:xfrm>
              <a:off x="7145204" y="3867208"/>
              <a:ext cx="649389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键能估算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041244" y="3860639"/>
              <a:ext cx="649389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实验测定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285906" y="3860638"/>
              <a:ext cx="649389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盖斯定律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67841" y="3036960"/>
            <a:ext cx="2870282" cy="1824600"/>
            <a:chOff x="1767841" y="3036960"/>
            <a:chExt cx="2870282" cy="1824600"/>
          </a:xfrm>
        </p:grpSpPr>
        <p:cxnSp>
          <p:nvCxnSpPr>
            <p:cNvPr id="96" name="直接连接符 95"/>
            <p:cNvCxnSpPr/>
            <p:nvPr/>
          </p:nvCxnSpPr>
          <p:spPr>
            <a:xfrm flipV="1">
              <a:off x="3212084" y="3036960"/>
              <a:ext cx="1" cy="971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3183466" y="3343219"/>
              <a:ext cx="768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应用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8" name="直接连接符 97"/>
            <p:cNvCxnSpPr/>
            <p:nvPr/>
          </p:nvCxnSpPr>
          <p:spPr>
            <a:xfrm>
              <a:off x="2198791" y="3698898"/>
              <a:ext cx="19546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198791" y="3712551"/>
              <a:ext cx="0" cy="3093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4153490" y="3706609"/>
              <a:ext cx="0" cy="301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915579" y="4036899"/>
              <a:ext cx="652361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自发反应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910331" y="4036899"/>
              <a:ext cx="657182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反应快慢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828796" y="4037748"/>
              <a:ext cx="649389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反应限度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1767841" y="3352800"/>
              <a:ext cx="2870282" cy="1508760"/>
            </a:xfrm>
            <a:prstGeom prst="roundRect">
              <a:avLst/>
            </a:prstGeom>
            <a:ln w="19050">
              <a:solidFill>
                <a:schemeClr val="tx1"/>
              </a:solidFill>
              <a:prstDash val="dash"/>
            </a:ln>
          </p:spPr>
          <p:txBody>
            <a:bodyPr wrap="square" rtlCol="0" anchor="ctr">
              <a:spAutoFit/>
            </a:bodyPr>
            <a:lstStyle/>
            <a:p>
              <a:pPr indent="400050" algn="ctr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16789" y="518641"/>
            <a:ext cx="2014402" cy="1363218"/>
            <a:chOff x="4516789" y="518641"/>
            <a:chExt cx="2014402" cy="1363218"/>
          </a:xfrm>
        </p:grpSpPr>
        <p:grpSp>
          <p:nvGrpSpPr>
            <p:cNvPr id="50" name="组合 49"/>
            <p:cNvGrpSpPr/>
            <p:nvPr/>
          </p:nvGrpSpPr>
          <p:grpSpPr>
            <a:xfrm>
              <a:off x="4516789" y="518641"/>
              <a:ext cx="2014402" cy="1363218"/>
              <a:chOff x="4516789" y="518641"/>
              <a:chExt cx="2014402" cy="1363218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4593072" y="703307"/>
                <a:ext cx="764506" cy="993891"/>
                <a:chOff x="3943096" y="1900677"/>
                <a:chExt cx="393492" cy="1369977"/>
              </a:xfrm>
            </p:grpSpPr>
            <p:grpSp>
              <p:nvGrpSpPr>
                <p:cNvPr id="47" name="组合 46"/>
                <p:cNvGrpSpPr/>
                <p:nvPr/>
              </p:nvGrpSpPr>
              <p:grpSpPr>
                <a:xfrm>
                  <a:off x="4199918" y="1900677"/>
                  <a:ext cx="136670" cy="1369977"/>
                  <a:chOff x="4337078" y="1900677"/>
                  <a:chExt cx="136670" cy="1369977"/>
                </a:xfrm>
              </p:grpSpPr>
              <p:cxnSp>
                <p:nvCxnSpPr>
                  <p:cNvPr id="38" name="直接连接符 37"/>
                  <p:cNvCxnSpPr/>
                  <p:nvPr/>
                </p:nvCxnSpPr>
                <p:spPr>
                  <a:xfrm flipV="1">
                    <a:off x="4341580" y="1900677"/>
                    <a:ext cx="0" cy="136997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4341580" y="1900685"/>
                    <a:ext cx="12818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>
                    <a:endCxn id="79" idx="1"/>
                  </p:cNvCxnSpPr>
                  <p:nvPr/>
                </p:nvCxnSpPr>
                <p:spPr>
                  <a:xfrm flipV="1">
                    <a:off x="4337078" y="3270647"/>
                    <a:ext cx="136670" cy="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4" name="直接连接符 63"/>
                <p:cNvCxnSpPr/>
                <p:nvPr/>
              </p:nvCxnSpPr>
              <p:spPr>
                <a:xfrm>
                  <a:off x="3943096" y="2664636"/>
                  <a:ext cx="26132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组合 39"/>
              <p:cNvGrpSpPr/>
              <p:nvPr/>
            </p:nvGrpSpPr>
            <p:grpSpPr>
              <a:xfrm>
                <a:off x="4516789" y="518641"/>
                <a:ext cx="2014402" cy="1363218"/>
                <a:chOff x="4516789" y="518641"/>
                <a:chExt cx="2014402" cy="1363218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5357581" y="518641"/>
                  <a:ext cx="1165990" cy="3693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物质变化</a:t>
                  </a:r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5357581" y="1512527"/>
                  <a:ext cx="1173610" cy="3693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能量变化</a:t>
                  </a:r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516789" y="905520"/>
                  <a:ext cx="8091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表示</a:t>
                  </a:r>
                  <a:endPara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cxnSp>
          <p:nvCxnSpPr>
            <p:cNvPr id="6" name="直接箭头连接符 5"/>
            <p:cNvCxnSpPr/>
            <p:nvPr/>
          </p:nvCxnSpPr>
          <p:spPr>
            <a:xfrm>
              <a:off x="5940576" y="895593"/>
              <a:ext cx="0" cy="588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45075" y="952325"/>
              <a:ext cx="809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伴随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" y="457320"/>
            <a:ext cx="7399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二、化学反应的热效应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请完成下表。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76460"/>
              </p:ext>
            </p:extLst>
          </p:nvPr>
        </p:nvGraphicFramePr>
        <p:xfrm>
          <a:off x="152400" y="1423670"/>
          <a:ext cx="8877300" cy="3483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0760"/>
                <a:gridCol w="3268980"/>
                <a:gridCol w="3337560"/>
              </a:tblGrid>
              <a:tr h="740410">
                <a:tc>
                  <a:txBody>
                    <a:bodyPr/>
                    <a:lstStyle/>
                    <a:p>
                      <a:pPr algn="ctr"/>
                      <a:endParaRPr lang="en-US" altLang="zh-CN" sz="1800" dirty="0" smtClean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8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反应类型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放热反应</a:t>
                      </a:r>
                      <a:endParaRPr lang="en-US" altLang="zh-CN" sz="1800" b="0" dirty="0" smtClean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altLang="zh-CN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1800" b="0" i="0" u="none" strike="noStrike" kern="1200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l-PL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kumimoji="0" lang="en-US" altLang="zh-CN" sz="1800" b="0" i="0" u="none" strike="noStrike" kern="1200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l-PL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en-US" altLang="zh-CN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=2HCl</a:t>
                      </a:r>
                      <a:r>
                        <a:rPr kumimoji="0" lang="pl-PL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zh-CN" altLang="en-US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为例</a:t>
                      </a:r>
                      <a:endParaRPr lang="zh-CN" altLang="en-US" sz="1800" b="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吸热反应</a:t>
                      </a:r>
                      <a:endParaRPr lang="en-US" altLang="zh-CN" sz="1800" b="0" dirty="0" smtClean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altLang="zh-CN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1800" b="0" i="0" u="none" strike="noStrike" kern="1200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pl-PL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(g)</a:t>
                      </a:r>
                      <a:r>
                        <a:rPr lang="en-US" altLang="zh-CN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pl-PL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pl-PL" altLang="zh-CN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l-PL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en-US" altLang="zh-CN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+1/2O</a:t>
                      </a:r>
                      <a:r>
                        <a:rPr kumimoji="0" lang="en-US" altLang="zh-CN" sz="1800" b="0" i="0" u="none" strike="noStrike" kern="1200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l-PL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zh-CN" altLang="en-US" sz="18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为例</a:t>
                      </a: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体系与环境的热交换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8260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体系内能变化的主要原因（化学键断裂和形成）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2020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符号表征（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8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5413" y="2194829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体系向环境释放热量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0735" y="2225160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体系从环境吸收热量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3640" y="2632480"/>
            <a:ext cx="3427095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断裂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键和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1molCl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zh-CN" altLang="en-US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键吸收的总能量小于形成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2mol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键释放的总能量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9295" y="2624140"/>
            <a:ext cx="3158490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断裂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2mol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键吸收的总能量大于形成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1/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2mol 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O=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键释放的总能量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60320" y="4128304"/>
            <a:ext cx="3165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kern="12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</a:t>
            </a:r>
            <a:r>
              <a:rPr lang="en-US" altLang="zh-C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2000" kern="12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=2HCl</a:t>
            </a:r>
            <a:r>
              <a:rPr lang="pl-PL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</a:t>
            </a:r>
            <a:r>
              <a:rPr lang="pl-PL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pl-PL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</a:p>
          <a:p>
            <a:pPr lvl="0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pl-PL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pl-PL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pt-BR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183kJ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pt-BR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endParaRPr lang="pt-BR" altLang="zh-CN" sz="4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34050" y="4129277"/>
            <a:ext cx="3290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kern="12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pl-PL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(g)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pl-PL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l-PL" altLang="zh-CN" sz="20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+1/2O</a:t>
            </a:r>
            <a:r>
              <a:rPr lang="en-US" altLang="zh-CN" sz="2000" kern="12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l-PL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</a:t>
            </a:r>
            <a:r>
              <a:rPr lang="pl-PL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pl-PL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pl-PL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20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t-BR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241.8kJ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pt-BR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r>
              <a:rPr lang="pl-PL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0" name="矩形 9"/>
          <p:cNvSpPr/>
          <p:nvPr/>
        </p:nvSpPr>
        <p:spPr>
          <a:xfrm>
            <a:off x="3579384" y="83225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整理与提升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9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844775" y="198120"/>
            <a:ext cx="504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化学反应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过程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中的能量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变化示意图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2617" y="1091664"/>
            <a:ext cx="4089785" cy="3538082"/>
            <a:chOff x="372617" y="1091664"/>
            <a:chExt cx="4089785" cy="3538082"/>
          </a:xfrm>
        </p:grpSpPr>
        <p:grpSp>
          <p:nvGrpSpPr>
            <p:cNvPr id="3" name="组合 2"/>
            <p:cNvGrpSpPr/>
            <p:nvPr/>
          </p:nvGrpSpPr>
          <p:grpSpPr>
            <a:xfrm>
              <a:off x="372617" y="1091664"/>
              <a:ext cx="4089785" cy="3048378"/>
              <a:chOff x="372617" y="1091664"/>
              <a:chExt cx="4089785" cy="3048378"/>
            </a:xfrm>
          </p:grpSpPr>
          <p:grpSp>
            <p:nvGrpSpPr>
              <p:cNvPr id="2" name="组合 1"/>
              <p:cNvGrpSpPr>
                <a:grpSpLocks/>
              </p:cNvGrpSpPr>
              <p:nvPr/>
            </p:nvGrpSpPr>
            <p:grpSpPr bwMode="auto">
              <a:xfrm>
                <a:off x="372617" y="1091664"/>
                <a:ext cx="811104" cy="2429888"/>
                <a:chOff x="4376" y="6590"/>
                <a:chExt cx="795" cy="2046"/>
              </a:xfrm>
            </p:grpSpPr>
            <p:cxnSp>
              <p:nvCxnSpPr>
                <p:cNvPr id="5" name="AutoShap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3" y="6590"/>
                  <a:ext cx="0" cy="204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76" y="6695"/>
                  <a:ext cx="795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CN" kern="100" dirty="0">
                      <a:solidFill>
                        <a:srgbClr val="000000"/>
                      </a:solidFill>
                      <a:effectLst/>
                      <a:latin typeface="Calibri"/>
                      <a:ea typeface="宋体"/>
                      <a:cs typeface="Times New Roman"/>
                    </a:rPr>
                    <a:t>能量</a:t>
                  </a:r>
                  <a:endParaRPr lang="zh-CN" kern="100" dirty="0">
                    <a:effectLst/>
                    <a:latin typeface="Calibri"/>
                    <a:ea typeface="宋体"/>
                    <a:cs typeface="Times New Roman"/>
                  </a:endParaRPr>
                </a:p>
              </p:txBody>
            </p:sp>
          </p:grpSp>
          <p:cxnSp>
            <p:nvCxnSpPr>
              <p:cNvPr id="13" name="直接连接符 12"/>
              <p:cNvCxnSpPr/>
              <p:nvPr/>
            </p:nvCxnSpPr>
            <p:spPr>
              <a:xfrm>
                <a:off x="1002116" y="1853529"/>
                <a:ext cx="70815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2710026" y="3140462"/>
                <a:ext cx="70815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1218247" y="1468806"/>
                <a:ext cx="132104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600" kern="1200" baseline="-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pl-PL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(g)</a:t>
                </a:r>
                <a:r>
                  <a:rPr lang="en-US" altLang="zh-CN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1600" kern="1200" baseline="-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pl-PL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(g)</a:t>
                </a:r>
                <a:endParaRPr lang="zh-CN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034040" y="3140462"/>
                <a:ext cx="149707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2HCl</a:t>
                </a:r>
                <a:r>
                  <a:rPr lang="pl-PL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(g)</a:t>
                </a:r>
                <a:endParaRPr lang="zh-CN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1710267" y="1853529"/>
                <a:ext cx="17079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1024814" y="3140462"/>
                <a:ext cx="17079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3217334" y="2708662"/>
                <a:ext cx="0" cy="431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 flipV="1">
                <a:off x="3217334" y="1853529"/>
                <a:ext cx="0" cy="4366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矩形 23"/>
              <p:cNvSpPr/>
              <p:nvPr/>
            </p:nvSpPr>
            <p:spPr>
              <a:xfrm>
                <a:off x="2487181" y="2332019"/>
                <a:ext cx="19752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</a:t>
                </a: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183 </a:t>
                </a:r>
                <a:r>
                  <a:rPr lang="en-US" altLang="zh-CN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</a:t>
                </a:r>
                <a:r>
                  <a:rPr lang="en-US" altLang="zh-CN" sz="1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zh-CN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− 1 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直接连接符 51"/>
              <p:cNvCxnSpPr>
                <a:endCxn id="16" idx="0"/>
              </p:cNvCxnSpPr>
              <p:nvPr/>
            </p:nvCxnSpPr>
            <p:spPr>
              <a:xfrm>
                <a:off x="1771227" y="1853529"/>
                <a:ext cx="1011351" cy="128693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435878" y="3770710"/>
                <a:ext cx="1256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放热反应</a:t>
                </a:r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899962" y="4260414"/>
              <a:ext cx="3278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反应</a:t>
              </a:r>
              <a:r>
                <a:rPr lang="zh-CN" altLang="en-US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物总能量 </a:t>
              </a:r>
              <a:r>
                <a:rPr lang="en-US" altLang="zh-CN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&gt; </a:t>
              </a:r>
              <a:r>
                <a:rPr lang="zh-CN" altLang="en-US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生成物总能量</a:t>
              </a:r>
              <a:endPara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44681" y="3770710"/>
              <a:ext cx="9575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Δ</a:t>
              </a:r>
              <a:r>
                <a:rPr lang="pt-BR" altLang="zh-CN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 </a:t>
              </a:r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&lt;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34285" y="1080496"/>
            <a:ext cx="4141894" cy="3550084"/>
            <a:chOff x="4734285" y="1080496"/>
            <a:chExt cx="4141894" cy="3550084"/>
          </a:xfrm>
        </p:grpSpPr>
        <p:grpSp>
          <p:nvGrpSpPr>
            <p:cNvPr id="4" name="组合 3"/>
            <p:cNvGrpSpPr/>
            <p:nvPr/>
          </p:nvGrpSpPr>
          <p:grpSpPr>
            <a:xfrm>
              <a:off x="4734285" y="1080496"/>
              <a:ext cx="4141894" cy="3059546"/>
              <a:chOff x="4734285" y="1080496"/>
              <a:chExt cx="4141894" cy="3059546"/>
            </a:xfrm>
          </p:grpSpPr>
          <p:grpSp>
            <p:nvGrpSpPr>
              <p:cNvPr id="46" name="组合 45"/>
              <p:cNvGrpSpPr>
                <a:grpSpLocks/>
              </p:cNvGrpSpPr>
              <p:nvPr/>
            </p:nvGrpSpPr>
            <p:grpSpPr bwMode="auto">
              <a:xfrm>
                <a:off x="4734285" y="1080496"/>
                <a:ext cx="811104" cy="2429888"/>
                <a:chOff x="4376" y="6590"/>
                <a:chExt cx="795" cy="2046"/>
              </a:xfrm>
            </p:grpSpPr>
            <p:cxnSp>
              <p:nvCxnSpPr>
                <p:cNvPr id="49" name="AutoShap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3" y="6590"/>
                  <a:ext cx="0" cy="204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76" y="6695"/>
                  <a:ext cx="795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zh-CN" kern="100" dirty="0">
                      <a:solidFill>
                        <a:srgbClr val="000000"/>
                      </a:solidFill>
                      <a:effectLst/>
                      <a:latin typeface="Calibri"/>
                      <a:ea typeface="宋体"/>
                      <a:cs typeface="Times New Roman"/>
                    </a:rPr>
                    <a:t>能量</a:t>
                  </a:r>
                  <a:endParaRPr lang="zh-CN" kern="100" dirty="0">
                    <a:effectLst/>
                    <a:latin typeface="Calibri"/>
                    <a:ea typeface="宋体"/>
                    <a:cs typeface="Times New Roman"/>
                  </a:endParaRPr>
                </a:p>
              </p:txBody>
            </p:sp>
          </p:grpSp>
          <p:cxnSp>
            <p:nvCxnSpPr>
              <p:cNvPr id="53" name="直接连接符 52"/>
              <p:cNvCxnSpPr/>
              <p:nvPr/>
            </p:nvCxnSpPr>
            <p:spPr>
              <a:xfrm>
                <a:off x="6848849" y="1853529"/>
                <a:ext cx="87019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5363784" y="3071924"/>
                <a:ext cx="70815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矩形 54"/>
              <p:cNvSpPr/>
              <p:nvPr/>
            </p:nvSpPr>
            <p:spPr>
              <a:xfrm>
                <a:off x="6681737" y="1457638"/>
                <a:ext cx="175052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600" kern="1200" baseline="-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pl-PL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(g)</a:t>
                </a:r>
                <a:r>
                  <a:rPr lang="en-US" altLang="zh-CN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+1/2O</a:t>
                </a:r>
                <a:r>
                  <a:rPr lang="en-US" altLang="zh-CN" sz="1600" kern="1200" baseline="-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pl-PL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(g)</a:t>
                </a:r>
                <a:endParaRPr lang="zh-CN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5373754" y="1848302"/>
                <a:ext cx="17079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947881" y="3071924"/>
                <a:ext cx="1771166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/>
              <p:cNvCxnSpPr/>
              <p:nvPr/>
            </p:nvCxnSpPr>
            <p:spPr>
              <a:xfrm>
                <a:off x="7202924" y="2640124"/>
                <a:ext cx="0" cy="431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/>
              <p:cNvCxnSpPr/>
              <p:nvPr/>
            </p:nvCxnSpPr>
            <p:spPr>
              <a:xfrm flipV="1">
                <a:off x="7202924" y="1858834"/>
                <a:ext cx="0" cy="4366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矩形 60"/>
              <p:cNvSpPr/>
              <p:nvPr/>
            </p:nvSpPr>
            <p:spPr>
              <a:xfrm>
                <a:off x="6900958" y="2299045"/>
                <a:ext cx="19752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+ 121 </a:t>
                </a:r>
                <a:r>
                  <a:rPr lang="en-US" altLang="zh-CN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</a:t>
                </a:r>
                <a:r>
                  <a:rPr lang="en-US" altLang="zh-CN" sz="1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zh-CN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− 1 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H="1">
                <a:off x="5935023" y="1853529"/>
                <a:ext cx="913826" cy="121963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>
                <a:off x="5475453" y="3019606"/>
                <a:ext cx="10003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600" kern="1200" baseline="-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pl-PL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(g)</a:t>
                </a:r>
                <a:endParaRPr lang="zh-CN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706621" y="3770710"/>
                <a:ext cx="1472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吸热反应</a:t>
                </a:r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209521" y="3770710"/>
              <a:ext cx="3278656" cy="859870"/>
              <a:chOff x="5209521" y="3770710"/>
              <a:chExt cx="3278656" cy="85987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209521" y="4261248"/>
                <a:ext cx="3278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反应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物总能量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&lt; 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生成物总能量</a:t>
                </a:r>
                <a:endPara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500943" y="3770710"/>
                <a:ext cx="9575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Δ</a:t>
                </a:r>
                <a:r>
                  <a:rPr lang="pt-BR" altLang="zh-CN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H 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&gt; 0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78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1"/>
          <a:stretch/>
        </p:blipFill>
        <p:spPr bwMode="auto">
          <a:xfrm>
            <a:off x="1218699" y="1005841"/>
            <a:ext cx="6149340" cy="23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8095" y="259080"/>
            <a:ext cx="504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化学键与化学反应过程中的能量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变化示意图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719" y="4232074"/>
            <a:ext cx="706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注：</a:t>
            </a:r>
            <a:r>
              <a:rPr lang="en-US" altLang="zh-CN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为断裂旧化学键吸收的能量，</a:t>
            </a:r>
            <a:r>
              <a:rPr lang="en-US" altLang="zh-CN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为形成新化学键释放的能量</a:t>
            </a:r>
            <a:endParaRPr lang="zh-CN" altLang="en-US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4077" y="3572798"/>
            <a:ext cx="125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放热反应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3467" y="3557261"/>
            <a:ext cx="125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&gt;</a:t>
            </a:r>
            <a:r>
              <a:rPr lang="en-US" altLang="zh-CN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</a:t>
            </a:r>
            <a:r>
              <a:rPr lang="en-US" altLang="zh-CN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8095" y="3575091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&lt; </a:t>
            </a:r>
            <a:r>
              <a:rPr lang="en-US" altLang="zh-CN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4375" y="3564196"/>
            <a:ext cx="14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吸热反应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5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3170" y="98137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整理与提升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812" y="574536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三、热化学方程式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807" y="1706681"/>
            <a:ext cx="1723961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热化学方程式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64472" y="1267314"/>
            <a:ext cx="1938118" cy="1149858"/>
            <a:chOff x="4593072" y="632941"/>
            <a:chExt cx="1938119" cy="1149858"/>
          </a:xfrm>
        </p:grpSpPr>
        <p:grpSp>
          <p:nvGrpSpPr>
            <p:cNvPr id="6" name="组合 5"/>
            <p:cNvGrpSpPr/>
            <p:nvPr/>
          </p:nvGrpSpPr>
          <p:grpSpPr>
            <a:xfrm>
              <a:off x="4593072" y="817613"/>
              <a:ext cx="764506" cy="780526"/>
              <a:chOff x="3943096" y="2058236"/>
              <a:chExt cx="393492" cy="107587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199918" y="2058236"/>
                <a:ext cx="136670" cy="1075875"/>
                <a:chOff x="4337078" y="2058236"/>
                <a:chExt cx="136670" cy="107587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 flipV="1">
                  <a:off x="4341580" y="2058236"/>
                  <a:ext cx="0" cy="107587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4341580" y="2058236"/>
                  <a:ext cx="12818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4337078" y="3134104"/>
                  <a:ext cx="136670" cy="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直接连接符 11"/>
              <p:cNvCxnSpPr/>
              <p:nvPr/>
            </p:nvCxnSpPr>
            <p:spPr>
              <a:xfrm>
                <a:off x="3943096" y="2664636"/>
                <a:ext cx="26132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5357581" y="632941"/>
              <a:ext cx="1173610" cy="1149858"/>
              <a:chOff x="5357581" y="632941"/>
              <a:chExt cx="1173610" cy="114985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357581" y="632941"/>
                <a:ext cx="116599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物质变化</a:t>
                </a:r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57581" y="1413467"/>
                <a:ext cx="117361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能量变化</a:t>
                </a:r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202590" y="1133962"/>
            <a:ext cx="2293449" cy="1276205"/>
            <a:chOff x="6530641" y="509156"/>
            <a:chExt cx="2293449" cy="1276205"/>
          </a:xfrm>
        </p:grpSpPr>
        <p:sp>
          <p:nvSpPr>
            <p:cNvPr id="17" name="TextBox 16"/>
            <p:cNvSpPr txBox="1"/>
            <p:nvPr/>
          </p:nvSpPr>
          <p:spPr>
            <a:xfrm>
              <a:off x="7246620" y="627899"/>
              <a:ext cx="157747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质量守恒定律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530641" y="836638"/>
              <a:ext cx="71597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546496" y="1608002"/>
              <a:ext cx="7001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64198" y="509156"/>
              <a:ext cx="8091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遵循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92092" y="1291713"/>
              <a:ext cx="8091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遵循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46620" y="1416029"/>
              <a:ext cx="157747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能量守恒定律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12042" y="1522585"/>
            <a:ext cx="809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表示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5400000">
            <a:off x="4380598" y="1312595"/>
            <a:ext cx="504759" cy="2712684"/>
            <a:chOff x="6065390" y="1553115"/>
            <a:chExt cx="579120" cy="706394"/>
          </a:xfrm>
        </p:grpSpPr>
        <p:grpSp>
          <p:nvGrpSpPr>
            <p:cNvPr id="30" name="组合 29"/>
            <p:cNvGrpSpPr/>
            <p:nvPr/>
          </p:nvGrpSpPr>
          <p:grpSpPr>
            <a:xfrm>
              <a:off x="6065390" y="1553115"/>
              <a:ext cx="573346" cy="706394"/>
              <a:chOff x="6225410" y="1530255"/>
              <a:chExt cx="573346" cy="706394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V="1">
                <a:off x="6225410" y="1895659"/>
                <a:ext cx="289560" cy="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16200000" flipH="1">
                <a:off x="6161773" y="1883452"/>
                <a:ext cx="70639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6509196" y="1531933"/>
                <a:ext cx="289560" cy="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直接连接符 30"/>
            <p:cNvCxnSpPr/>
            <p:nvPr/>
          </p:nvCxnSpPr>
          <p:spPr>
            <a:xfrm flipV="1">
              <a:off x="6354950" y="2258618"/>
              <a:ext cx="289560" cy="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499872" y="2936869"/>
            <a:ext cx="133436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反应体系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吸热或放热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7338" y="2936394"/>
            <a:ext cx="194310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反应体系吸收或放出热量的多少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88605" y="2599488"/>
            <a:ext cx="809187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定性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0805" y="2569008"/>
            <a:ext cx="809187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定量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624201" y="3589010"/>
            <a:ext cx="2894051" cy="989748"/>
            <a:chOff x="6041244" y="3379011"/>
            <a:chExt cx="2894051" cy="989748"/>
          </a:xfrm>
        </p:grpSpPr>
        <p:grpSp>
          <p:nvGrpSpPr>
            <p:cNvPr id="37" name="组合 36"/>
            <p:cNvGrpSpPr/>
            <p:nvPr/>
          </p:nvGrpSpPr>
          <p:grpSpPr>
            <a:xfrm rot="5400000">
              <a:off x="7308174" y="2400036"/>
              <a:ext cx="323454" cy="2281404"/>
              <a:chOff x="6215462" y="1553115"/>
              <a:chExt cx="284271" cy="706394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6215462" y="1553115"/>
                <a:ext cx="284271" cy="706394"/>
                <a:chOff x="6375482" y="1530255"/>
                <a:chExt cx="284271" cy="70639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 rot="16200000">
                  <a:off x="6517616" y="1753529"/>
                  <a:ext cx="0" cy="28426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rot="16200000" flipH="1">
                  <a:off x="6161773" y="1883452"/>
                  <a:ext cx="70639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 rot="16200000">
                  <a:off x="6584474" y="1456659"/>
                  <a:ext cx="0" cy="1505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直接连接符 41"/>
              <p:cNvCxnSpPr/>
              <p:nvPr/>
            </p:nvCxnSpPr>
            <p:spPr>
              <a:xfrm rot="16200000">
                <a:off x="6427341" y="2186231"/>
                <a:ext cx="0" cy="1447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7145204" y="3722428"/>
              <a:ext cx="649389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键能估算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41244" y="3715859"/>
              <a:ext cx="649389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实验测定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85906" y="3715858"/>
              <a:ext cx="649389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盖斯定律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1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4040" y="230535"/>
            <a:ext cx="5494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氢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能是一种理想的绿色能源。有科学家预言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氢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能有可能成为人类未来的主要能源。</a:t>
            </a: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</a:t>
            </a:r>
            <a:r>
              <a:rPr lang="zh-CN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说氢能是一种理想的绿色能源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480" y="26254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物质变化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5480" y="404622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能量变化？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961" y="321975"/>
            <a:ext cx="774399" cy="55399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8040" y="2645152"/>
            <a:ext cx="334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本身无毒、产物是水无污染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8040" y="3360062"/>
            <a:ext cx="136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可再生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8040" y="1957269"/>
            <a:ext cx="368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氢元素无处不在，储量丰富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3078480" y="1968639"/>
            <a:ext cx="289560" cy="1682918"/>
          </a:xfrm>
          <a:prstGeom prst="leftBrace">
            <a:avLst>
              <a:gd name="adj1" fmla="val 82017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8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4345" y="243008"/>
            <a:ext cx="6400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燃烧热数据，计算相同质量的氢气、甲烷、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乙醇</a:t>
            </a:r>
            <a:endParaRPr lang="en-US" altLang="zh-CN" sz="20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25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101kPa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时完全燃烧放出的热量，据此说明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氢</a:t>
            </a:r>
            <a:endParaRPr lang="en-US" altLang="zh-CN" sz="20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气作为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能源的优点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62479"/>
              </p:ext>
            </p:extLst>
          </p:nvPr>
        </p:nvGraphicFramePr>
        <p:xfrm>
          <a:off x="1284345" y="1862198"/>
          <a:ext cx="6096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化学式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000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2000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200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000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OH(l)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pl-PL" altLang="zh-CN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/(kJ/</a:t>
                      </a:r>
                      <a:r>
                        <a:rPr lang="en-US" altLang="zh-CN" sz="20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kumimoji="0" lang="pt-BR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285.8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kumimoji="0" lang="pt-BR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890.3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kumimoji="0" lang="pt-BR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1366.8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圆角矩形 14"/>
          <p:cNvSpPr/>
          <p:nvPr/>
        </p:nvSpPr>
        <p:spPr>
          <a:xfrm>
            <a:off x="1859280" y="312420"/>
            <a:ext cx="792480" cy="4191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indent="400050" algn="ctr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文本框 1">
            <a:extLst>
              <a:ext uri="{FF2B5EF4-FFF2-40B4-BE49-F238E27FC236}">
                <a16:creationId xmlns="" xmlns:a16="http://schemas.microsoft.com/office/drawing/2014/main" id="{7FD8B0B9-7B97-44B5-95E3-55373F353882}"/>
              </a:ext>
            </a:extLst>
          </p:cNvPr>
          <p:cNvSpPr txBox="1"/>
          <p:nvPr/>
        </p:nvSpPr>
        <p:spPr>
          <a:xfrm>
            <a:off x="383840" y="2921195"/>
            <a:ext cx="900505" cy="53860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19125">
              <a:lnSpc>
                <a:spcPct val="150000"/>
              </a:lnSpc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000" dirty="0" smtClean="0"/>
              <a:t>燃烧热</a:t>
            </a:r>
            <a:endParaRPr lang="zh-CN" altLang="en-US" sz="2000" dirty="0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A7A33885-810F-4B0A-B1FE-79567AF39F5E}"/>
              </a:ext>
            </a:extLst>
          </p:cNvPr>
          <p:cNvSpPr/>
          <p:nvPr/>
        </p:nvSpPr>
        <p:spPr>
          <a:xfrm>
            <a:off x="1361312" y="2855741"/>
            <a:ext cx="774839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19125" eaLnBrk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在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101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kPa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时，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纯物质完全燃烧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生成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指定产物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时所放出的热量。</a:t>
            </a:r>
          </a:p>
        </p:txBody>
      </p:sp>
      <p:sp>
        <p:nvSpPr>
          <p:cNvPr id="25" name="AutoShape 8">
            <a:extLst>
              <a:ext uri="{FF2B5EF4-FFF2-40B4-BE49-F238E27FC236}">
                <a16:creationId xmlns="" xmlns:a16="http://schemas.microsoft.com/office/drawing/2014/main" id="{88498137-A078-4D81-8FA0-93493AF73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00" y="4070252"/>
            <a:ext cx="6951132" cy="432000"/>
          </a:xfrm>
          <a:prstGeom prst="wedgeRoundRectCallout">
            <a:avLst>
              <a:gd name="adj1" fmla="val 36075"/>
              <a:gd name="adj2" fmla="val -204995"/>
              <a:gd name="adj3" fmla="val 1666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algn="r" defTabSz="619125" eaLnBrk="0">
              <a:lnSpc>
                <a:spcPct val="105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①</a:t>
            </a:r>
            <a:r>
              <a:rPr lang="zh-CN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C→CO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(g)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，②</a:t>
            </a:r>
            <a:r>
              <a:rPr lang="zh-CN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H→H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O(l)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，③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S→SO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(g)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，④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N→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N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(g)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等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588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4345" y="243008"/>
            <a:ext cx="6400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燃烧热数据，计算相同质量的氢气、甲烷、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乙醇</a:t>
            </a:r>
            <a:endParaRPr lang="en-US" altLang="zh-CN" sz="20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25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101kPa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时完全燃烧放出的热量，据此说明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氢</a:t>
            </a:r>
            <a:endParaRPr lang="en-US" altLang="zh-CN" sz="20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气作为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能源的优点</a:t>
            </a:r>
            <a:r>
              <a:rPr lang="zh-CN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8212"/>
              </p:ext>
            </p:extLst>
          </p:nvPr>
        </p:nvGraphicFramePr>
        <p:xfrm>
          <a:off x="1284345" y="1862198"/>
          <a:ext cx="6096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化学式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000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2000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200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000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OH(l)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pl-PL" altLang="zh-CN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/(kJ/</a:t>
                      </a:r>
                      <a:r>
                        <a:rPr lang="en-US" altLang="zh-CN" sz="20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kumimoji="0" lang="pt-BR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285.8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kumimoji="0" lang="pt-BR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890.3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kumimoji="0" lang="pt-BR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1366.8</a:t>
                      </a:r>
                      <a:endParaRPr lang="zh-CN" altLang="zh-CN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933747" y="2904801"/>
            <a:ext cx="7499046" cy="400110"/>
            <a:chOff x="1133363" y="3076600"/>
            <a:chExt cx="7499046" cy="40011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33363" y="3076600"/>
              <a:ext cx="74990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/>
                  <a:ea typeface="宋体"/>
                  <a:cs typeface="Times New Roman" pitchFamily="18" charset="0"/>
                </a:rPr>
                <a:t>①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</a:t>
              </a: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H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285.8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3554388" y="3263760"/>
              <a:ext cx="302632" cy="45719"/>
              <a:chOff x="8496" y="3547"/>
              <a:chExt cx="286" cy="39"/>
            </a:xfrm>
          </p:grpSpPr>
          <p:cxnSp>
            <p:nvCxnSpPr>
              <p:cNvPr id="11" name="AutoShape 3"/>
              <p:cNvCxnSpPr>
                <a:cxnSpLocks noChangeShapeType="1"/>
              </p:cNvCxnSpPr>
              <p:nvPr/>
            </p:nvCxnSpPr>
            <p:spPr bwMode="auto">
              <a:xfrm>
                <a:off x="8496" y="3547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4"/>
              <p:cNvCxnSpPr>
                <a:cxnSpLocks noChangeShapeType="1"/>
              </p:cNvCxnSpPr>
              <p:nvPr/>
            </p:nvCxnSpPr>
            <p:spPr bwMode="auto">
              <a:xfrm>
                <a:off x="8499" y="3586"/>
                <a:ext cx="2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3" name="组合 12"/>
          <p:cNvGrpSpPr/>
          <p:nvPr/>
        </p:nvGrpSpPr>
        <p:grpSpPr>
          <a:xfrm>
            <a:off x="933747" y="3410731"/>
            <a:ext cx="7580294" cy="400110"/>
            <a:chOff x="1147011" y="3772569"/>
            <a:chExt cx="7580294" cy="400110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147011" y="3772569"/>
              <a:ext cx="75802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②</a:t>
              </a:r>
              <a:r>
                <a:rPr lang="zh-CN" altLang="en-US" sz="1000" b="1" dirty="0" smtClean="0">
                  <a:solidFill>
                    <a:schemeClr val="tx1"/>
                  </a:solidFill>
                  <a:latin typeface="宋体"/>
                  <a:ea typeface="宋体"/>
                  <a:cs typeface="Times New Roman" pitchFamily="18" charset="0"/>
                </a:rPr>
                <a:t>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pl-PL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(g)+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2000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890.3 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kJ</a:t>
              </a:r>
              <a:r>
                <a:rPr lang="en-US" altLang="zh-CN" sz="2000" b="1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kumimoji="0" lang="pt-BR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kumimoji="0" lang="pt-BR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AutoShape 3"/>
            <p:cNvCxnSpPr>
              <a:cxnSpLocks noChangeShapeType="1"/>
            </p:cNvCxnSpPr>
            <p:nvPr/>
          </p:nvCxnSpPr>
          <p:spPr bwMode="auto">
            <a:xfrm>
              <a:off x="3406098" y="3971765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4"/>
            <p:cNvCxnSpPr>
              <a:cxnSpLocks noChangeShapeType="1"/>
            </p:cNvCxnSpPr>
            <p:nvPr/>
          </p:nvCxnSpPr>
          <p:spPr bwMode="auto">
            <a:xfrm>
              <a:off x="3409272" y="4017484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组合 17"/>
          <p:cNvGrpSpPr/>
          <p:nvPr/>
        </p:nvGrpSpPr>
        <p:grpSpPr>
          <a:xfrm>
            <a:off x="927092" y="3939410"/>
            <a:ext cx="8155947" cy="400110"/>
            <a:chOff x="1064252" y="3847970"/>
            <a:chExt cx="8155947" cy="400110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1064252" y="3847970"/>
              <a:ext cx="815594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③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000" b="1" baseline="-30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OH(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+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pl-PL" altLang="zh-CN" sz="2000" b="1" baseline="-30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pl-PL" altLang="zh-CN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(g)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+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l-PL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O(</a:t>
              </a:r>
              <a:r>
                <a:rPr lang="en-US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   Δ</a:t>
              </a:r>
              <a:r>
                <a:rPr kumimoji="0" lang="pl-PL" altLang="zh-CN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0" lang="pt-BR" altLang="zh-CN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kumimoji="0" lang="pl-PL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1366.8 kJ</a:t>
              </a:r>
              <a:r>
                <a:rPr lang="en-US" altLang="zh-CN" sz="2000" b="1" kern="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pt-BR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</a:t>
              </a:r>
              <a:endParaRPr lang="pt-BR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1" name="AutoShape 3"/>
            <p:cNvCxnSpPr>
              <a:cxnSpLocks noChangeShapeType="1"/>
            </p:cNvCxnSpPr>
            <p:nvPr/>
          </p:nvCxnSpPr>
          <p:spPr bwMode="auto">
            <a:xfrm>
              <a:off x="3550974" y="4059507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>
              <a:off x="3554148" y="4105226"/>
              <a:ext cx="29945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圆角矩形 22"/>
          <p:cNvSpPr/>
          <p:nvPr/>
        </p:nvSpPr>
        <p:spPr>
          <a:xfrm>
            <a:off x="3924300" y="323850"/>
            <a:ext cx="1028700" cy="4191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indent="400050" algn="ctr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859280" y="312420"/>
            <a:ext cx="792480" cy="4191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indent="400050" algn="ctr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indent="400050" fontAlgn="base" hangingPunct="1">
          <a:spcBef>
            <a:spcPct val="0"/>
          </a:spcBef>
          <a:spcAft>
            <a:spcPct val="0"/>
          </a:spcAft>
          <a:defRPr b="1" dirty="0">
            <a:solidFill>
              <a:schemeClr val="tx1"/>
            </a:solidFill>
            <a:latin typeface="Times New Roman" pitchFamily="18" charset="0"/>
            <a:ea typeface="宋体" pitchFamily="2" charset="-122"/>
            <a:cs typeface="Times New Roman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13166</TotalTime>
  <Words>2051</Words>
  <Application>Microsoft Office PowerPoint</Application>
  <PresentationFormat>全屏显示(16:9)</PresentationFormat>
  <Paragraphs>297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1_Office 主题​​</vt:lpstr>
      <vt:lpstr>第一章    化学反应的热效应        整理与提升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刘宝华</cp:lastModifiedBy>
  <cp:revision>463</cp:revision>
  <dcterms:created xsi:type="dcterms:W3CDTF">2020-02-01T11:21:00Z</dcterms:created>
  <dcterms:modified xsi:type="dcterms:W3CDTF">2020-08-11T15:00:38Z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