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heme/theme2.xml" ContentType="application/vnd.openxmlformats-officedocument.theme+xml"/>
  <Override PartName="/ppt/tags/tag67.xml" ContentType="application/vnd.openxmlformats-officedocument.presentationml.tags+xml"/>
  <Override PartName="/ppt/notesSlides/notesSlide1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65" r:id="rId2"/>
    <p:sldId id="321" r:id="rId3"/>
    <p:sldId id="322" r:id="rId4"/>
    <p:sldId id="295" r:id="rId5"/>
    <p:sldId id="296" r:id="rId6"/>
    <p:sldId id="297" r:id="rId7"/>
    <p:sldId id="300" r:id="rId8"/>
    <p:sldId id="301" r:id="rId9"/>
    <p:sldId id="302" r:id="rId10"/>
    <p:sldId id="304" r:id="rId11"/>
    <p:sldId id="303" r:id="rId12"/>
    <p:sldId id="308" r:id="rId13"/>
    <p:sldId id="307" r:id="rId14"/>
    <p:sldId id="305" r:id="rId15"/>
    <p:sldId id="309" r:id="rId16"/>
    <p:sldId id="310" r:id="rId17"/>
    <p:sldId id="320" r:id="rId18"/>
    <p:sldId id="323" r:id="rId19"/>
    <p:sldId id="324" r:id="rId20"/>
    <p:sldId id="306" r:id="rId21"/>
    <p:sldId id="325" r:id="rId22"/>
    <p:sldId id="313" r:id="rId23"/>
    <p:sldId id="318" r:id="rId24"/>
    <p:sldId id="312" r:id="rId25"/>
    <p:sldId id="319" r:id="rId26"/>
    <p:sldId id="327" r:id="rId27"/>
    <p:sldId id="317" r:id="rId28"/>
    <p:sldId id="271" r:id="rId29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3333CC"/>
    <a:srgbClr val="0000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92" autoAdjust="0"/>
    <p:restoredTop sz="94660"/>
  </p:normalViewPr>
  <p:slideViewPr>
    <p:cSldViewPr snapToGrid="0">
      <p:cViewPr>
        <p:scale>
          <a:sx n="100" d="100"/>
          <a:sy n="100" d="100"/>
        </p:scale>
        <p:origin x="-840" y="-2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8384947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4204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6.xml"/><Relationship Id="rId4" Type="http://schemas.openxmlformats.org/officeDocument/2006/relationships/tags" Target="../tags/tag6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8.xml"/><Relationship Id="rId4" Type="http://schemas.openxmlformats.org/officeDocument/2006/relationships/tags" Target="../tags/tag17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image" Target="../media/image1.png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0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5" Type="http://schemas.openxmlformats.org/officeDocument/2006/relationships/tags" Target="../tags/tag33.xml"/><Relationship Id="rId15" Type="http://schemas.openxmlformats.org/officeDocument/2006/relationships/image" Target="../media/image2.png"/><Relationship Id="rId10" Type="http://schemas.openxmlformats.org/officeDocument/2006/relationships/tags" Target="../tags/tag38.xml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4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5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4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2020/8/12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7" r:id="rId12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r="531"/>
          <a:stretch>
            <a:fillRect/>
          </a:stretch>
        </p:blipFill>
        <p:spPr>
          <a:xfrm>
            <a:off x="1671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836917" y="2146279"/>
            <a:ext cx="4259580" cy="850942"/>
          </a:xfrm>
        </p:spPr>
        <p:txBody>
          <a:bodyPr>
            <a:noAutofit/>
          </a:bodyPr>
          <a:lstStyle/>
          <a:p>
            <a:pPr algn="ctr"/>
            <a:r>
              <a:rPr lang="zh-CN" altLang="en-US" sz="2800" b="1" spc="300" dirty="0" smtClean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反应热</a:t>
            </a:r>
            <a:r>
              <a:rPr lang="zh-CN" altLang="en-US" sz="2800" b="1" spc="300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的计算</a:t>
            </a: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562597" y="859197"/>
            <a:ext cx="5183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朝阳区同步教学课程 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 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高二（上）</a:t>
            </a:r>
            <a:endParaRPr lang="en-US" altLang="zh-CN" sz="2000" b="1" spc="226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化学 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第</a:t>
            </a:r>
            <a:r>
              <a:rPr lang="en-US" altLang="zh-CN" sz="2000" b="1" spc="226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5</a:t>
            </a:r>
            <a:r>
              <a:rPr lang="zh-CN" altLang="en-US" sz="2000" b="1" spc="226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课时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14015" y="3688836"/>
            <a:ext cx="4628929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清华附中朝阳学校       刘宝华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1053340" y="1013923"/>
            <a:ext cx="6800590" cy="400110"/>
            <a:chOff x="1224626" y="3185623"/>
            <a:chExt cx="6800590" cy="400110"/>
          </a:xfrm>
        </p:grpSpPr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1224626" y="3185623"/>
              <a:ext cx="680059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</a:t>
              </a:r>
              <a:r>
                <a:rPr kumimoji="0" lang="zh-CN" alt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宋体"/>
                  <a:ea typeface="宋体"/>
                  <a:cs typeface="Times New Roman" pitchFamily="18" charset="0"/>
                </a:rPr>
                <a:t>① </a:t>
              </a:r>
              <a:r>
                <a:rPr lang="pl-PL" altLang="zh-CN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C(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s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) </a:t>
              </a:r>
              <a:r>
                <a:rPr kumimoji="0" lang="pl-PL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+ 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</a:t>
              </a:r>
              <a:r>
                <a:rPr lang="pl-PL" altLang="zh-CN" sz="2000" b="1" baseline="-30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(g)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  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CO</a:t>
              </a:r>
              <a:r>
                <a:rPr lang="pl-PL" altLang="zh-CN" sz="2000" b="1" baseline="-30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(g)</a:t>
              </a:r>
              <a:r>
                <a:rPr kumimoji="0" lang="pl-PL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</a:t>
              </a:r>
              <a:r>
                <a:rPr kumimoji="0" lang="en-US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</a:t>
              </a:r>
              <a:r>
                <a:rPr kumimoji="0" lang="en-US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</a:t>
              </a:r>
              <a:r>
                <a:rPr kumimoji="0" lang="pl-PL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Δ</a:t>
              </a:r>
              <a:r>
                <a:rPr kumimoji="0" lang="pl-PL" altLang="zh-CN" sz="2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kumimoji="0" lang="pt-BR" altLang="zh-CN" sz="2000" b="1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pt-BR" altLang="zh-CN" sz="2000" b="1" i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 </a:t>
              </a:r>
              <a:r>
                <a:rPr kumimoji="0" lang="pt-BR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= </a:t>
              </a:r>
              <a:r>
                <a:rPr kumimoji="0" lang="pl-PL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−</a:t>
              </a:r>
              <a:r>
                <a:rPr kumimoji="0" lang="pt-BR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393.5 kJ</a:t>
              </a:r>
              <a:r>
                <a:rPr lang="en-US" altLang="zh-CN" sz="2000" b="1" kern="1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/</a:t>
              </a:r>
              <a:r>
                <a:rPr kumimoji="0" lang="pt-BR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mol</a:t>
              </a:r>
              <a:endParaRPr kumimoji="0" lang="pt-BR" altLang="zh-CN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2" name="组合 11"/>
            <p:cNvGrpSpPr>
              <a:grpSpLocks/>
            </p:cNvGrpSpPr>
            <p:nvPr/>
          </p:nvGrpSpPr>
          <p:grpSpPr bwMode="auto">
            <a:xfrm>
              <a:off x="3228467" y="3385678"/>
              <a:ext cx="303690" cy="45719"/>
              <a:chOff x="8188" y="3651"/>
              <a:chExt cx="287" cy="39"/>
            </a:xfrm>
          </p:grpSpPr>
          <p:cxnSp>
            <p:nvCxnSpPr>
              <p:cNvPr id="13" name="AutoShape 3"/>
              <p:cNvCxnSpPr>
                <a:cxnSpLocks noChangeShapeType="1"/>
              </p:cNvCxnSpPr>
              <p:nvPr/>
            </p:nvCxnSpPr>
            <p:spPr bwMode="auto">
              <a:xfrm>
                <a:off x="8192" y="3651"/>
                <a:ext cx="283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" name="AutoShape 4"/>
              <p:cNvCxnSpPr>
                <a:cxnSpLocks noChangeShapeType="1"/>
              </p:cNvCxnSpPr>
              <p:nvPr/>
            </p:nvCxnSpPr>
            <p:spPr bwMode="auto">
              <a:xfrm>
                <a:off x="8188" y="3690"/>
                <a:ext cx="283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15" name="组合 14"/>
          <p:cNvGrpSpPr/>
          <p:nvPr/>
        </p:nvGrpSpPr>
        <p:grpSpPr>
          <a:xfrm>
            <a:off x="1098887" y="1998737"/>
            <a:ext cx="6755043" cy="400110"/>
            <a:chOff x="1147011" y="3772569"/>
            <a:chExt cx="6755043" cy="400110"/>
          </a:xfrm>
        </p:grpSpPr>
        <p:sp>
          <p:nvSpPr>
            <p:cNvPr id="16" name="Rectangle 8"/>
            <p:cNvSpPr>
              <a:spLocks noChangeArrowheads="1"/>
            </p:cNvSpPr>
            <p:nvPr/>
          </p:nvSpPr>
          <p:spPr bwMode="auto">
            <a:xfrm>
              <a:off x="1147011" y="3772569"/>
              <a:ext cx="675504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 smtClean="0">
                  <a:solidFill>
                    <a:schemeClr val="tx1"/>
                  </a:solidFill>
                  <a:latin typeface="宋体"/>
                  <a:ea typeface="宋体"/>
                  <a:cs typeface="Times New Roman" pitchFamily="18" charset="0"/>
                </a:rPr>
                <a:t>③</a:t>
              </a:r>
              <a:r>
                <a:rPr lang="zh-CN" altLang="en-US" sz="1000" b="1" dirty="0" smtClean="0">
                  <a:solidFill>
                    <a:schemeClr val="tx1"/>
                  </a:solidFill>
                  <a:latin typeface="宋体"/>
                  <a:ea typeface="宋体"/>
                  <a:cs typeface="Times New Roman" pitchFamily="18" charset="0"/>
                </a:rPr>
                <a:t>  </a:t>
              </a:r>
              <a:r>
                <a:rPr lang="pl-PL" altLang="zh-CN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CO 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(g) </a:t>
              </a:r>
              <a:r>
                <a:rPr kumimoji="0" lang="pl-PL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+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1/2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</a:t>
              </a:r>
              <a:r>
                <a:rPr lang="pl-PL" altLang="zh-CN" sz="2000" b="1" baseline="-30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(g)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CO</a:t>
              </a:r>
              <a:r>
                <a:rPr lang="pl-PL" altLang="zh-CN" sz="2000" b="1" baseline="-30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(g)</a:t>
              </a:r>
              <a:r>
                <a:rPr kumimoji="0" lang="pl-PL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</a:t>
              </a:r>
              <a:r>
                <a:rPr kumimoji="0" lang="en-US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</a:t>
              </a:r>
              <a:r>
                <a:rPr kumimoji="0" lang="pl-PL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Δ</a:t>
              </a:r>
              <a:r>
                <a:rPr kumimoji="0" lang="pl-PL" altLang="zh-CN" sz="2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kumimoji="0" lang="pt-BR" altLang="zh-CN" sz="2000" b="1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3</a:t>
              </a:r>
              <a:r>
                <a:rPr kumimoji="0" lang="pt-BR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= </a:t>
              </a:r>
              <a:r>
                <a:rPr kumimoji="0" lang="pl-PL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−</a:t>
              </a:r>
              <a:r>
                <a:rPr kumimoji="0" lang="pt-BR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283.0 kJ</a:t>
              </a:r>
              <a:r>
                <a:rPr lang="en-US" altLang="zh-CN" sz="2000" b="1" kern="1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/</a:t>
              </a:r>
              <a:r>
                <a:rPr kumimoji="0" lang="pt-BR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mol</a:t>
              </a:r>
              <a:endParaRPr kumimoji="0" lang="pt-BR" altLang="zh-CN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7" name="AutoShape 3"/>
            <p:cNvCxnSpPr>
              <a:cxnSpLocks noChangeShapeType="1"/>
            </p:cNvCxnSpPr>
            <p:nvPr/>
          </p:nvCxnSpPr>
          <p:spPr bwMode="auto">
            <a:xfrm>
              <a:off x="3634698" y="3971765"/>
              <a:ext cx="299458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4"/>
            <p:cNvCxnSpPr>
              <a:cxnSpLocks noChangeShapeType="1"/>
            </p:cNvCxnSpPr>
            <p:nvPr/>
          </p:nvCxnSpPr>
          <p:spPr bwMode="auto">
            <a:xfrm>
              <a:off x="3637872" y="4017484"/>
              <a:ext cx="299458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9" name="组合 18"/>
          <p:cNvGrpSpPr/>
          <p:nvPr/>
        </p:nvGrpSpPr>
        <p:grpSpPr>
          <a:xfrm>
            <a:off x="1070907" y="1495101"/>
            <a:ext cx="7499046" cy="400110"/>
            <a:chOff x="1133363" y="3076600"/>
            <a:chExt cx="7499046" cy="400110"/>
          </a:xfrm>
        </p:grpSpPr>
        <p:sp>
          <p:nvSpPr>
            <p:cNvPr id="20" name="Rectangle 8"/>
            <p:cNvSpPr>
              <a:spLocks noChangeArrowheads="1"/>
            </p:cNvSpPr>
            <p:nvPr/>
          </p:nvSpPr>
          <p:spPr bwMode="auto">
            <a:xfrm>
              <a:off x="1133363" y="3076600"/>
              <a:ext cx="749904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zh-CN" sz="20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宋体"/>
                  <a:ea typeface="宋体"/>
                  <a:cs typeface="Times New Roman" pitchFamily="18" charset="0"/>
                </a:rPr>
                <a:t>② </a:t>
              </a:r>
              <a:r>
                <a:rPr lang="en-US" altLang="zh-CN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lang="en-US" altLang="zh-CN" sz="2000" b="1" baseline="-250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l-PL" altLang="zh-CN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(g) </a:t>
              </a:r>
              <a:r>
                <a:rPr kumimoji="0" lang="pl-PL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+ </a:t>
              </a:r>
              <a:r>
                <a:rPr kumimoji="0" lang="en-US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1/2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</a:t>
              </a:r>
              <a:r>
                <a:rPr lang="pl-PL" altLang="zh-CN" sz="2000" b="1" baseline="-30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(g)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 H</a:t>
              </a:r>
              <a:r>
                <a:rPr lang="en-US" altLang="zh-CN" sz="2000" b="1" baseline="-25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O(g)</a:t>
              </a:r>
              <a:r>
                <a:rPr kumimoji="0" lang="pl-PL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</a:t>
              </a:r>
              <a:r>
                <a:rPr kumimoji="0" lang="en-US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</a:t>
              </a:r>
              <a:r>
                <a:rPr kumimoji="0" lang="pl-PL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Δ</a:t>
              </a:r>
              <a:r>
                <a:rPr kumimoji="0" lang="pl-PL" altLang="zh-CN" sz="2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kumimoji="0" lang="pt-BR" altLang="zh-CN" sz="2000" b="1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 </a:t>
              </a:r>
              <a:r>
                <a:rPr kumimoji="0" lang="pt-BR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= </a:t>
              </a:r>
              <a:r>
                <a:rPr kumimoji="0" lang="pl-PL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−</a:t>
              </a:r>
              <a:r>
                <a:rPr kumimoji="0" lang="pt-BR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pt-BR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242.0 </a:t>
              </a:r>
              <a:r>
                <a:rPr kumimoji="0" lang="pt-BR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kJ</a:t>
              </a:r>
              <a:r>
                <a:rPr lang="en-US" altLang="zh-CN" sz="2000" b="1" kern="1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/</a:t>
              </a:r>
              <a:r>
                <a:rPr kumimoji="0" lang="pt-BR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mol</a:t>
              </a:r>
              <a:endParaRPr kumimoji="0" lang="pt-BR" altLang="zh-CN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21" name="组合 20"/>
            <p:cNvGrpSpPr>
              <a:grpSpLocks/>
            </p:cNvGrpSpPr>
            <p:nvPr/>
          </p:nvGrpSpPr>
          <p:grpSpPr bwMode="auto">
            <a:xfrm>
              <a:off x="3554388" y="3263760"/>
              <a:ext cx="302632" cy="45719"/>
              <a:chOff x="8496" y="3547"/>
              <a:chExt cx="286" cy="39"/>
            </a:xfrm>
          </p:grpSpPr>
          <p:cxnSp>
            <p:nvCxnSpPr>
              <p:cNvPr id="22" name="AutoShape 3"/>
              <p:cNvCxnSpPr>
                <a:cxnSpLocks noChangeShapeType="1"/>
              </p:cNvCxnSpPr>
              <p:nvPr/>
            </p:nvCxnSpPr>
            <p:spPr bwMode="auto">
              <a:xfrm>
                <a:off x="8496" y="3547"/>
                <a:ext cx="283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" name="AutoShape 4"/>
              <p:cNvCxnSpPr>
                <a:cxnSpLocks noChangeShapeType="1"/>
              </p:cNvCxnSpPr>
              <p:nvPr/>
            </p:nvCxnSpPr>
            <p:spPr bwMode="auto">
              <a:xfrm>
                <a:off x="8499" y="3586"/>
                <a:ext cx="283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34" name="组合 33"/>
          <p:cNvGrpSpPr/>
          <p:nvPr/>
        </p:nvGrpSpPr>
        <p:grpSpPr>
          <a:xfrm>
            <a:off x="1201175" y="2681350"/>
            <a:ext cx="4140425" cy="400110"/>
            <a:chOff x="1254535" y="2576022"/>
            <a:chExt cx="4140425" cy="400110"/>
          </a:xfrm>
        </p:grpSpPr>
        <p:sp>
          <p:nvSpPr>
            <p:cNvPr id="31" name="矩形 30"/>
            <p:cNvSpPr/>
            <p:nvPr/>
          </p:nvSpPr>
          <p:spPr>
            <a:xfrm>
              <a:off x="1254535" y="2576022"/>
              <a:ext cx="414042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altLang="zh-CN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pl-PL" altLang="zh-CN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zh-CN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pl-PL" altLang="zh-CN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pt-BR" altLang="zh-CN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pt-BR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 H</a:t>
              </a:r>
              <a:r>
                <a:rPr lang="pt-BR" altLang="zh-CN" sz="20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pt-BR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pl-PL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(g)  </a:t>
              </a:r>
              <a:r>
                <a:rPr lang="en-US" altLang="zh-CN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pt-BR" altLang="zh-CN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CO</a:t>
              </a:r>
              <a:r>
                <a:rPr lang="pl-PL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(g) </a:t>
              </a:r>
              <a:r>
                <a:rPr lang="pt-BR" altLang="zh-CN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pt-BR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 H</a:t>
              </a:r>
              <a:r>
                <a:rPr lang="pt-BR" altLang="zh-CN" sz="20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pt-BR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pl-PL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(g) </a:t>
              </a:r>
              <a:endPara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2" name="AutoShape 3"/>
            <p:cNvCxnSpPr>
              <a:cxnSpLocks noChangeShapeType="1"/>
            </p:cNvCxnSpPr>
            <p:nvPr/>
          </p:nvCxnSpPr>
          <p:spPr bwMode="auto">
            <a:xfrm>
              <a:off x="3061414" y="2730358"/>
              <a:ext cx="299457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4"/>
            <p:cNvCxnSpPr>
              <a:cxnSpLocks noChangeShapeType="1"/>
            </p:cNvCxnSpPr>
            <p:nvPr/>
          </p:nvCxnSpPr>
          <p:spPr bwMode="auto">
            <a:xfrm>
              <a:off x="3064801" y="2776077"/>
              <a:ext cx="299457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5" name="圆角矩形 34"/>
          <p:cNvSpPr/>
          <p:nvPr/>
        </p:nvSpPr>
        <p:spPr>
          <a:xfrm>
            <a:off x="1509054" y="1009787"/>
            <a:ext cx="511791" cy="409697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圆角矩形 35"/>
          <p:cNvSpPr/>
          <p:nvPr/>
        </p:nvSpPr>
        <p:spPr>
          <a:xfrm>
            <a:off x="1253158" y="2681350"/>
            <a:ext cx="511791" cy="409697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圆角矩形 36"/>
          <p:cNvSpPr/>
          <p:nvPr/>
        </p:nvSpPr>
        <p:spPr>
          <a:xfrm>
            <a:off x="2063461" y="2686188"/>
            <a:ext cx="839759" cy="409697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圆角矩形 37"/>
          <p:cNvSpPr/>
          <p:nvPr/>
        </p:nvSpPr>
        <p:spPr>
          <a:xfrm>
            <a:off x="3907501" y="1495101"/>
            <a:ext cx="867209" cy="409697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3415708" y="2681486"/>
            <a:ext cx="1765892" cy="419100"/>
          </a:xfrm>
          <a:prstGeom prst="roundRect">
            <a:avLst/>
          </a:prstGeom>
          <a:ln w="1905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indent="400050" algn="ctr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b="1" dirty="0">
              <a:solidFill>
                <a:schemeClr val="tx1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39" name="圆角矩形 38"/>
          <p:cNvSpPr/>
          <p:nvPr/>
        </p:nvSpPr>
        <p:spPr>
          <a:xfrm rot="5400000">
            <a:off x="1230521" y="1781253"/>
            <a:ext cx="991404" cy="419100"/>
          </a:xfrm>
          <a:prstGeom prst="roundRect">
            <a:avLst/>
          </a:prstGeom>
          <a:ln w="1905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indent="400050" algn="ctr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b="1" dirty="0">
              <a:solidFill>
                <a:schemeClr val="tx1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643422" y="196096"/>
            <a:ext cx="41857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二</a:t>
            </a:r>
            <a:r>
              <a:rPr lang="zh-CN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、根据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盖斯定律</a:t>
            </a:r>
            <a:r>
              <a:rPr lang="zh-CN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计算</a:t>
            </a: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反应热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5650007" y="4312935"/>
            <a:ext cx="1474261" cy="464035"/>
            <a:chOff x="5463043" y="4474582"/>
            <a:chExt cx="1474261" cy="464035"/>
          </a:xfrm>
        </p:grpSpPr>
        <p:sp>
          <p:nvSpPr>
            <p:cNvPr id="41" name="TextBox 40"/>
            <p:cNvSpPr txBox="1"/>
            <p:nvPr/>
          </p:nvSpPr>
          <p:spPr>
            <a:xfrm>
              <a:off x="5463043" y="4476952"/>
              <a:ext cx="14742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FF0000"/>
                  </a:solidFill>
                  <a:latin typeface="+mn-ea"/>
                  <a:ea typeface="+mn-ea"/>
                </a:rPr>
                <a:t>能量变化</a:t>
              </a:r>
              <a:endParaRPr lang="zh-CN" altLang="en-US" sz="2400" dirty="0">
                <a:latin typeface="+mn-ea"/>
                <a:ea typeface="+mn-ea"/>
              </a:endParaRPr>
            </a:p>
          </p:txBody>
        </p:sp>
        <p:sp>
          <p:nvSpPr>
            <p:cNvPr id="42" name="圆角矩形标注 41"/>
            <p:cNvSpPr/>
            <p:nvPr/>
          </p:nvSpPr>
          <p:spPr>
            <a:xfrm>
              <a:off x="5463043" y="4474582"/>
              <a:ext cx="1421241" cy="417665"/>
            </a:xfrm>
            <a:prstGeom prst="wedgeRoundRectCallout">
              <a:avLst>
                <a:gd name="adj1" fmla="val 26986"/>
                <a:gd name="adj2" fmla="val -187476"/>
                <a:gd name="adj3" fmla="val 1666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994467" y="4268934"/>
            <a:ext cx="1500639" cy="461665"/>
            <a:chOff x="2386698" y="4439478"/>
            <a:chExt cx="1500639" cy="461665"/>
          </a:xfrm>
        </p:grpSpPr>
        <p:sp>
          <p:nvSpPr>
            <p:cNvPr id="44" name="TextBox 43"/>
            <p:cNvSpPr txBox="1"/>
            <p:nvPr/>
          </p:nvSpPr>
          <p:spPr>
            <a:xfrm>
              <a:off x="2413076" y="4439478"/>
              <a:ext cx="14742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FF0000"/>
                  </a:solidFill>
                  <a:latin typeface="+mn-ea"/>
                  <a:ea typeface="+mn-ea"/>
                </a:rPr>
                <a:t>物质变化</a:t>
              </a:r>
              <a:endParaRPr lang="zh-CN" altLang="en-US" sz="2400" dirty="0">
                <a:latin typeface="+mn-ea"/>
                <a:ea typeface="+mn-ea"/>
              </a:endParaRPr>
            </a:p>
          </p:txBody>
        </p:sp>
        <p:sp>
          <p:nvSpPr>
            <p:cNvPr id="45" name="圆角矩形标注 44"/>
            <p:cNvSpPr/>
            <p:nvPr/>
          </p:nvSpPr>
          <p:spPr>
            <a:xfrm>
              <a:off x="2386698" y="4461479"/>
              <a:ext cx="1421241" cy="417665"/>
            </a:xfrm>
            <a:prstGeom prst="wedgeRoundRectCallout">
              <a:avLst>
                <a:gd name="adj1" fmla="val 30830"/>
                <a:gd name="adj2" fmla="val -180940"/>
                <a:gd name="adj3" fmla="val 1666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6" name="矩形 45"/>
          <p:cNvSpPr/>
          <p:nvPr/>
        </p:nvSpPr>
        <p:spPr>
          <a:xfrm>
            <a:off x="5187324" y="2681350"/>
            <a:ext cx="20745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Δ</a:t>
            </a:r>
            <a:r>
              <a:rPr lang="pl-PL" altLang="zh-CN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pt-BR" altLang="zh-CN" sz="2000" b="1" baseline="-30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pt-BR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= 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？</a:t>
            </a:r>
            <a:endParaRPr lang="pt-BR" altLang="zh-CN" sz="20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75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" grpId="0" animBg="1"/>
      <p:bldP spid="39" grpId="0" animBg="1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1053340" y="1013923"/>
            <a:ext cx="7119792" cy="400110"/>
            <a:chOff x="1224626" y="3185623"/>
            <a:chExt cx="7119792" cy="400110"/>
          </a:xfrm>
        </p:grpSpPr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1224626" y="3185623"/>
              <a:ext cx="711979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</a:t>
              </a:r>
              <a:r>
                <a:rPr kumimoji="0" lang="zh-CN" alt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宋体"/>
                  <a:ea typeface="宋体"/>
                  <a:cs typeface="Times New Roman" pitchFamily="18" charset="0"/>
                </a:rPr>
                <a:t>① </a:t>
              </a:r>
              <a:r>
                <a:rPr kumimoji="0" lang="zh-CN" alt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宋体"/>
                  <a:ea typeface="宋体"/>
                  <a:cs typeface="Times New Roman" pitchFamily="18" charset="0"/>
                </a:rPr>
                <a:t> </a:t>
              </a:r>
              <a:r>
                <a:rPr lang="pl-PL" altLang="zh-CN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C(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s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) </a:t>
              </a:r>
              <a:r>
                <a:rPr kumimoji="0" lang="pl-PL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+ 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</a:t>
              </a:r>
              <a:r>
                <a:rPr lang="pl-PL" altLang="zh-CN" sz="2000" b="1" baseline="-30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(g)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  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CO</a:t>
              </a:r>
              <a:r>
                <a:rPr lang="pl-PL" altLang="zh-CN" sz="2000" b="1" baseline="-30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(g)</a:t>
              </a:r>
              <a:r>
                <a:rPr kumimoji="0" lang="pl-PL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</a:t>
              </a:r>
              <a:r>
                <a:rPr kumimoji="0" lang="en-US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</a:t>
              </a:r>
              <a:r>
                <a:rPr kumimoji="0" lang="en-US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</a:t>
              </a:r>
              <a:r>
                <a:rPr kumimoji="0" lang="pl-PL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Δ</a:t>
              </a:r>
              <a:r>
                <a:rPr kumimoji="0" lang="pl-PL" altLang="zh-CN" sz="2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kumimoji="0" lang="pt-BR" altLang="zh-CN" sz="2000" b="1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pt-BR" altLang="zh-CN" sz="2000" b="1" i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 </a:t>
              </a:r>
              <a:r>
                <a:rPr kumimoji="0" lang="pt-BR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= </a:t>
              </a:r>
              <a:r>
                <a:rPr kumimoji="0" lang="pl-PL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−</a:t>
              </a:r>
              <a:r>
                <a:rPr kumimoji="0" lang="pt-BR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393.5 kJ</a:t>
              </a:r>
              <a:r>
                <a:rPr lang="en-US" altLang="zh-CN" sz="2000" b="1" kern="1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/</a:t>
              </a:r>
              <a:r>
                <a:rPr kumimoji="0" lang="pt-BR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mol</a:t>
              </a:r>
              <a:endParaRPr kumimoji="0" lang="pt-BR" altLang="zh-CN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2" name="组合 11"/>
            <p:cNvGrpSpPr>
              <a:grpSpLocks/>
            </p:cNvGrpSpPr>
            <p:nvPr/>
          </p:nvGrpSpPr>
          <p:grpSpPr bwMode="auto">
            <a:xfrm>
              <a:off x="3228467" y="3385678"/>
              <a:ext cx="303690" cy="45719"/>
              <a:chOff x="8188" y="3651"/>
              <a:chExt cx="287" cy="39"/>
            </a:xfrm>
          </p:grpSpPr>
          <p:cxnSp>
            <p:nvCxnSpPr>
              <p:cNvPr id="13" name="AutoShape 3"/>
              <p:cNvCxnSpPr>
                <a:cxnSpLocks noChangeShapeType="1"/>
              </p:cNvCxnSpPr>
              <p:nvPr/>
            </p:nvCxnSpPr>
            <p:spPr bwMode="auto">
              <a:xfrm>
                <a:off x="8192" y="3651"/>
                <a:ext cx="283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" name="AutoShape 4"/>
              <p:cNvCxnSpPr>
                <a:cxnSpLocks noChangeShapeType="1"/>
              </p:cNvCxnSpPr>
              <p:nvPr/>
            </p:nvCxnSpPr>
            <p:spPr bwMode="auto">
              <a:xfrm>
                <a:off x="8188" y="3690"/>
                <a:ext cx="283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15" name="组合 14"/>
          <p:cNvGrpSpPr/>
          <p:nvPr/>
        </p:nvGrpSpPr>
        <p:grpSpPr>
          <a:xfrm>
            <a:off x="1091267" y="1998737"/>
            <a:ext cx="6755043" cy="400110"/>
            <a:chOff x="1147011" y="3772569"/>
            <a:chExt cx="6755043" cy="400110"/>
          </a:xfrm>
        </p:grpSpPr>
        <p:sp>
          <p:nvSpPr>
            <p:cNvPr id="16" name="Rectangle 8"/>
            <p:cNvSpPr>
              <a:spLocks noChangeArrowheads="1"/>
            </p:cNvSpPr>
            <p:nvPr/>
          </p:nvSpPr>
          <p:spPr bwMode="auto">
            <a:xfrm>
              <a:off x="1147011" y="3772569"/>
              <a:ext cx="675504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 smtClean="0">
                  <a:solidFill>
                    <a:schemeClr val="tx1"/>
                  </a:solidFill>
                  <a:latin typeface="宋体"/>
                  <a:ea typeface="宋体"/>
                  <a:cs typeface="Times New Roman" pitchFamily="18" charset="0"/>
                </a:rPr>
                <a:t>③</a:t>
              </a:r>
              <a:r>
                <a:rPr lang="en-US" altLang="zh-CN" sz="2000" b="1" dirty="0" smtClean="0">
                  <a:solidFill>
                    <a:schemeClr val="tx1"/>
                  </a:solidFill>
                  <a:latin typeface="宋体"/>
                  <a:ea typeface="宋体"/>
                  <a:cs typeface="Times New Roman" pitchFamily="18" charset="0"/>
                </a:rPr>
                <a:t>’</a:t>
              </a:r>
              <a:r>
                <a:rPr lang="pl-PL" altLang="zh-CN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CO</a:t>
              </a:r>
              <a:r>
                <a:rPr lang="pl-PL" altLang="zh-CN" sz="2000" b="1" baseline="-300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l-PL" altLang="zh-CN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(g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) </a:t>
              </a:r>
              <a:r>
                <a:rPr lang="en-US" altLang="zh-CN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</a:t>
              </a:r>
              <a:r>
                <a:rPr lang="pl-PL" altLang="zh-CN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CO 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(g) </a:t>
              </a:r>
              <a:r>
                <a:rPr kumimoji="0" lang="pl-PL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+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1/2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</a:t>
              </a:r>
              <a:r>
                <a:rPr lang="pl-PL" altLang="zh-CN" sz="2000" b="1" baseline="-30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(g)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</a:t>
              </a:r>
              <a:r>
                <a:rPr kumimoji="0" lang="pl-PL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Δ</a:t>
              </a:r>
              <a:r>
                <a:rPr kumimoji="0" lang="pl-PL" altLang="zh-CN" sz="2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kumimoji="0" lang="pt-BR" altLang="zh-CN" sz="2000" b="1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r>
                <a:rPr lang="pt-BR" altLang="zh-CN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’ </a:t>
              </a:r>
              <a:r>
                <a:rPr kumimoji="0" lang="pt-BR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= </a:t>
              </a:r>
              <a:r>
                <a:rPr lang="en-US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+ </a:t>
              </a:r>
              <a:r>
                <a:rPr kumimoji="0" lang="pt-BR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283.0 </a:t>
              </a:r>
              <a:r>
                <a:rPr kumimoji="0" lang="pt-BR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kJ</a:t>
              </a:r>
              <a:r>
                <a:rPr lang="en-US" altLang="zh-CN" sz="2000" b="1" kern="1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/</a:t>
              </a:r>
              <a:r>
                <a:rPr kumimoji="0" lang="pt-BR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mol</a:t>
              </a:r>
              <a:endParaRPr kumimoji="0" lang="pt-BR" altLang="zh-CN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7" name="AutoShape 3"/>
            <p:cNvCxnSpPr>
              <a:cxnSpLocks noChangeShapeType="1"/>
            </p:cNvCxnSpPr>
            <p:nvPr/>
          </p:nvCxnSpPr>
          <p:spPr bwMode="auto">
            <a:xfrm>
              <a:off x="2621238" y="3971765"/>
              <a:ext cx="299458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4"/>
            <p:cNvCxnSpPr>
              <a:cxnSpLocks noChangeShapeType="1"/>
            </p:cNvCxnSpPr>
            <p:nvPr/>
          </p:nvCxnSpPr>
          <p:spPr bwMode="auto">
            <a:xfrm>
              <a:off x="2624412" y="4017484"/>
              <a:ext cx="299458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9" name="组合 18"/>
          <p:cNvGrpSpPr/>
          <p:nvPr/>
        </p:nvGrpSpPr>
        <p:grpSpPr>
          <a:xfrm>
            <a:off x="1070907" y="1495101"/>
            <a:ext cx="7499046" cy="400110"/>
            <a:chOff x="1080023" y="3076600"/>
            <a:chExt cx="7499046" cy="400110"/>
          </a:xfrm>
        </p:grpSpPr>
        <p:sp>
          <p:nvSpPr>
            <p:cNvPr id="20" name="Rectangle 8"/>
            <p:cNvSpPr>
              <a:spLocks noChangeArrowheads="1"/>
            </p:cNvSpPr>
            <p:nvPr/>
          </p:nvSpPr>
          <p:spPr bwMode="auto">
            <a:xfrm>
              <a:off x="1080023" y="3076600"/>
              <a:ext cx="749904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zh-CN" sz="20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宋体"/>
                  <a:ea typeface="宋体"/>
                  <a:cs typeface="Times New Roman" pitchFamily="18" charset="0"/>
                </a:rPr>
                <a:t>②’</a:t>
              </a:r>
              <a:r>
                <a:rPr lang="en-US" altLang="zh-CN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lang="en-US" altLang="zh-CN" sz="2000" b="1" baseline="-250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O(g) </a:t>
              </a:r>
              <a:r>
                <a:rPr lang="en-US" altLang="zh-CN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H</a:t>
              </a:r>
              <a:r>
                <a:rPr lang="en-US" altLang="zh-CN" sz="2000" b="1" baseline="-250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l-PL" altLang="zh-CN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(g) </a:t>
              </a:r>
              <a:r>
                <a:rPr kumimoji="0" lang="pl-PL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+ </a:t>
              </a:r>
              <a:r>
                <a:rPr kumimoji="0" lang="en-US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1/2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</a:t>
              </a:r>
              <a:r>
                <a:rPr lang="pl-PL" altLang="zh-CN" sz="2000" b="1" baseline="-30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(g)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</a:t>
              </a:r>
              <a:r>
                <a:rPr kumimoji="0" lang="pl-PL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Δ</a:t>
              </a:r>
              <a:r>
                <a:rPr kumimoji="0" lang="pl-PL" altLang="zh-CN" sz="2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kumimoji="0" lang="pt-BR" altLang="zh-CN" sz="2000" b="1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kumimoji="0" lang="pt-BR" altLang="zh-CN" sz="20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’ </a:t>
              </a:r>
              <a:r>
                <a:rPr kumimoji="0" lang="pt-BR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= </a:t>
              </a:r>
              <a:r>
                <a:rPr kumimoji="0" lang="en-US" altLang="zh-CN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+</a:t>
              </a:r>
              <a:r>
                <a:rPr kumimoji="0" lang="pt-BR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242.0 </a:t>
              </a:r>
              <a:r>
                <a:rPr kumimoji="0" lang="pt-BR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kJ</a:t>
              </a:r>
              <a:r>
                <a:rPr lang="en-US" altLang="zh-CN" sz="2000" b="1" kern="1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/</a:t>
              </a:r>
              <a:r>
                <a:rPr kumimoji="0" lang="pt-BR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mol</a:t>
              </a:r>
              <a:endParaRPr kumimoji="0" lang="pt-BR" altLang="zh-CN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21" name="组合 20"/>
            <p:cNvGrpSpPr>
              <a:grpSpLocks/>
            </p:cNvGrpSpPr>
            <p:nvPr/>
          </p:nvGrpSpPr>
          <p:grpSpPr bwMode="auto">
            <a:xfrm>
              <a:off x="2621106" y="3263760"/>
              <a:ext cx="302632" cy="45719"/>
              <a:chOff x="7614" y="3547"/>
              <a:chExt cx="286" cy="39"/>
            </a:xfrm>
          </p:grpSpPr>
          <p:cxnSp>
            <p:nvCxnSpPr>
              <p:cNvPr id="22" name="AutoShape 3"/>
              <p:cNvCxnSpPr>
                <a:cxnSpLocks noChangeShapeType="1"/>
              </p:cNvCxnSpPr>
              <p:nvPr/>
            </p:nvCxnSpPr>
            <p:spPr bwMode="auto">
              <a:xfrm>
                <a:off x="7614" y="3547"/>
                <a:ext cx="283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" name="AutoShape 4"/>
              <p:cNvCxnSpPr>
                <a:cxnSpLocks noChangeShapeType="1"/>
              </p:cNvCxnSpPr>
              <p:nvPr/>
            </p:nvCxnSpPr>
            <p:spPr bwMode="auto">
              <a:xfrm>
                <a:off x="7617" y="3586"/>
                <a:ext cx="283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25" name="组合 24"/>
          <p:cNvGrpSpPr/>
          <p:nvPr/>
        </p:nvGrpSpPr>
        <p:grpSpPr>
          <a:xfrm>
            <a:off x="1994467" y="4268934"/>
            <a:ext cx="1500639" cy="461665"/>
            <a:chOff x="2386698" y="4439478"/>
            <a:chExt cx="1500639" cy="461665"/>
          </a:xfrm>
        </p:grpSpPr>
        <p:sp>
          <p:nvSpPr>
            <p:cNvPr id="26" name="TextBox 25"/>
            <p:cNvSpPr txBox="1"/>
            <p:nvPr/>
          </p:nvSpPr>
          <p:spPr>
            <a:xfrm>
              <a:off x="2413076" y="4439478"/>
              <a:ext cx="14742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FF0000"/>
                  </a:solidFill>
                  <a:latin typeface="+mn-ea"/>
                  <a:ea typeface="+mn-ea"/>
                </a:rPr>
                <a:t>物质变化</a:t>
              </a:r>
              <a:endParaRPr lang="zh-CN" altLang="en-US" sz="2400" dirty="0">
                <a:latin typeface="+mn-ea"/>
                <a:ea typeface="+mn-ea"/>
              </a:endParaRPr>
            </a:p>
          </p:txBody>
        </p:sp>
        <p:sp>
          <p:nvSpPr>
            <p:cNvPr id="27" name="圆角矩形标注 26"/>
            <p:cNvSpPr/>
            <p:nvPr/>
          </p:nvSpPr>
          <p:spPr>
            <a:xfrm>
              <a:off x="2386698" y="4461479"/>
              <a:ext cx="1421241" cy="417665"/>
            </a:xfrm>
            <a:prstGeom prst="wedgeRoundRectCallout">
              <a:avLst>
                <a:gd name="adj1" fmla="val 30830"/>
                <a:gd name="adj2" fmla="val -180940"/>
                <a:gd name="adj3" fmla="val 1666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650007" y="4312935"/>
            <a:ext cx="1474261" cy="464035"/>
            <a:chOff x="5463043" y="4474582"/>
            <a:chExt cx="1474261" cy="464035"/>
          </a:xfrm>
        </p:grpSpPr>
        <p:sp>
          <p:nvSpPr>
            <p:cNvPr id="29" name="TextBox 28"/>
            <p:cNvSpPr txBox="1"/>
            <p:nvPr/>
          </p:nvSpPr>
          <p:spPr>
            <a:xfrm>
              <a:off x="5463043" y="4476952"/>
              <a:ext cx="14742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FF0000"/>
                  </a:solidFill>
                  <a:latin typeface="+mn-ea"/>
                  <a:ea typeface="+mn-ea"/>
                </a:rPr>
                <a:t>能量变化</a:t>
              </a:r>
              <a:endParaRPr lang="zh-CN" altLang="en-US" sz="2400" dirty="0">
                <a:latin typeface="+mn-ea"/>
                <a:ea typeface="+mn-ea"/>
              </a:endParaRPr>
            </a:p>
          </p:txBody>
        </p:sp>
        <p:sp>
          <p:nvSpPr>
            <p:cNvPr id="30" name="圆角矩形标注 29"/>
            <p:cNvSpPr/>
            <p:nvPr/>
          </p:nvSpPr>
          <p:spPr>
            <a:xfrm>
              <a:off x="5463043" y="4474582"/>
              <a:ext cx="1421241" cy="417665"/>
            </a:xfrm>
            <a:prstGeom prst="wedgeRoundRectCallout">
              <a:avLst>
                <a:gd name="adj1" fmla="val 26986"/>
                <a:gd name="adj2" fmla="val -187476"/>
                <a:gd name="adj3" fmla="val 1666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070907" y="2681350"/>
            <a:ext cx="4140425" cy="400110"/>
            <a:chOff x="1254535" y="2576022"/>
            <a:chExt cx="4140425" cy="400110"/>
          </a:xfrm>
        </p:grpSpPr>
        <p:sp>
          <p:nvSpPr>
            <p:cNvPr id="31" name="矩形 30"/>
            <p:cNvSpPr/>
            <p:nvPr/>
          </p:nvSpPr>
          <p:spPr>
            <a:xfrm>
              <a:off x="1254535" y="2576022"/>
              <a:ext cx="414042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altLang="zh-CN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pl-PL" altLang="zh-CN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zh-CN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pl-PL" altLang="zh-CN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pt-BR" altLang="zh-CN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pt-BR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 H</a:t>
              </a:r>
              <a:r>
                <a:rPr lang="pt-BR" altLang="zh-CN" sz="20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pt-BR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pl-PL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(g)  </a:t>
              </a:r>
              <a:r>
                <a:rPr lang="en-US" altLang="zh-CN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pt-BR" altLang="zh-CN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CO</a:t>
              </a:r>
              <a:r>
                <a:rPr lang="pl-PL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(g) </a:t>
              </a:r>
              <a:r>
                <a:rPr lang="pt-BR" altLang="zh-CN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pt-BR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 H</a:t>
              </a:r>
              <a:r>
                <a:rPr lang="pt-BR" altLang="zh-CN" sz="20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pt-BR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pl-PL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(g) </a:t>
              </a:r>
              <a:endPara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2" name="AutoShape 3"/>
            <p:cNvCxnSpPr>
              <a:cxnSpLocks noChangeShapeType="1"/>
            </p:cNvCxnSpPr>
            <p:nvPr/>
          </p:nvCxnSpPr>
          <p:spPr bwMode="auto">
            <a:xfrm>
              <a:off x="3061414" y="2730358"/>
              <a:ext cx="299457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4"/>
            <p:cNvCxnSpPr>
              <a:cxnSpLocks noChangeShapeType="1"/>
            </p:cNvCxnSpPr>
            <p:nvPr/>
          </p:nvCxnSpPr>
          <p:spPr bwMode="auto">
            <a:xfrm>
              <a:off x="3064801" y="2776077"/>
              <a:ext cx="299457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5" name="矩形 34"/>
          <p:cNvSpPr/>
          <p:nvPr/>
        </p:nvSpPr>
        <p:spPr>
          <a:xfrm>
            <a:off x="394215" y="2023247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i="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＋）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326067" y="2531264"/>
            <a:ext cx="781175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5187324" y="2681350"/>
            <a:ext cx="32708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Δ</a:t>
            </a:r>
            <a:r>
              <a:rPr lang="pl-PL" altLang="zh-CN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pt-BR" altLang="zh-CN" sz="2000" b="1" baseline="-30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pt-BR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= </a:t>
            </a:r>
            <a:r>
              <a:rPr lang="pl-PL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Δ</a:t>
            </a:r>
            <a:r>
              <a:rPr lang="pl-PL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pt-BR" altLang="zh-CN" sz="2000" b="1" baseline="-30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 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pl-PL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pl-PL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Δ</a:t>
            </a:r>
            <a:r>
              <a:rPr lang="pl-PL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pt-BR" altLang="zh-CN" sz="2000" b="1" baseline="-30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pt-BR" altLang="zh-CN" sz="20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’</a:t>
            </a:r>
            <a:r>
              <a:rPr lang="pl-PL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pl-PL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pl-PL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Δ</a:t>
            </a:r>
            <a:r>
              <a:rPr lang="pl-PL" altLang="zh-CN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pt-BR" altLang="zh-CN" sz="2000" b="1" baseline="-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pt-BR" altLang="zh-CN" sz="20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’</a:t>
            </a:r>
            <a:r>
              <a:rPr lang="pt-BR" altLang="zh-CN" sz="2000" b="1" baseline="-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pt-BR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pt-BR" altLang="zh-CN" sz="20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211332" y="3197779"/>
            <a:ext cx="2961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Δ</a:t>
            </a:r>
            <a:r>
              <a:rPr lang="pl-PL" altLang="zh-CN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en-US" altLang="zh-CN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pt-BR" altLang="zh-CN" sz="2000" b="1" baseline="-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pt-BR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 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pt-BR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131.5 </a:t>
            </a:r>
            <a:r>
              <a:rPr lang="pt-BR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kJ</a:t>
            </a:r>
            <a:r>
              <a:rPr lang="en-US" altLang="zh-CN" sz="2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pt-BR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mol</a:t>
            </a:r>
            <a:endParaRPr lang="pt-BR" altLang="zh-CN" sz="4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643422" y="196096"/>
            <a:ext cx="41857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二</a:t>
            </a:r>
            <a:r>
              <a:rPr lang="zh-CN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、根据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盖斯定律</a:t>
            </a:r>
            <a:r>
              <a:rPr lang="zh-CN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计算</a:t>
            </a: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反应热</a:t>
            </a:r>
          </a:p>
        </p:txBody>
      </p:sp>
    </p:spTree>
    <p:extLst>
      <p:ext uri="{BB962C8B-B14F-4D97-AF65-F5344CB8AC3E}">
        <p14:creationId xmlns:p14="http://schemas.microsoft.com/office/powerpoint/2010/main" val="56298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1053340" y="1013923"/>
            <a:ext cx="6800590" cy="400110"/>
            <a:chOff x="1224626" y="3185623"/>
            <a:chExt cx="6800590" cy="400110"/>
          </a:xfrm>
        </p:grpSpPr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1224626" y="3185623"/>
              <a:ext cx="680059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</a:t>
              </a:r>
              <a:r>
                <a:rPr kumimoji="0" lang="zh-CN" alt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宋体"/>
                  <a:ea typeface="宋体"/>
                  <a:cs typeface="Times New Roman" pitchFamily="18" charset="0"/>
                </a:rPr>
                <a:t>① </a:t>
              </a:r>
              <a:r>
                <a:rPr lang="pl-PL" altLang="zh-CN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C(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s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) </a:t>
              </a:r>
              <a:r>
                <a:rPr kumimoji="0" lang="pl-PL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+ 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</a:t>
              </a:r>
              <a:r>
                <a:rPr lang="pl-PL" altLang="zh-CN" sz="2000" b="1" baseline="-30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(g)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  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CO</a:t>
              </a:r>
              <a:r>
                <a:rPr lang="pl-PL" altLang="zh-CN" sz="2000" b="1" baseline="-30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(g)</a:t>
              </a:r>
              <a:r>
                <a:rPr kumimoji="0" lang="pl-PL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</a:t>
              </a:r>
              <a:r>
                <a:rPr kumimoji="0" lang="en-US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</a:t>
              </a:r>
              <a:r>
                <a:rPr kumimoji="0" lang="en-US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</a:t>
              </a:r>
              <a:r>
                <a:rPr kumimoji="0" lang="pl-PL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Δ</a:t>
              </a:r>
              <a:r>
                <a:rPr kumimoji="0" lang="pl-PL" altLang="zh-CN" sz="2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kumimoji="0" lang="pt-BR" altLang="zh-CN" sz="2000" b="1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pt-BR" altLang="zh-CN" sz="2000" b="1" i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 </a:t>
              </a:r>
              <a:r>
                <a:rPr kumimoji="0" lang="pt-BR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= </a:t>
              </a:r>
              <a:r>
                <a:rPr kumimoji="0" lang="pl-PL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−</a:t>
              </a:r>
              <a:r>
                <a:rPr kumimoji="0" lang="pt-BR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393.5 kJ</a:t>
              </a:r>
              <a:r>
                <a:rPr lang="en-US" altLang="zh-CN" sz="2000" b="1" kern="1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/</a:t>
              </a:r>
              <a:r>
                <a:rPr kumimoji="0" lang="pt-BR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mol</a:t>
              </a:r>
              <a:endParaRPr kumimoji="0" lang="pt-BR" altLang="zh-CN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2" name="组合 11"/>
            <p:cNvGrpSpPr>
              <a:grpSpLocks/>
            </p:cNvGrpSpPr>
            <p:nvPr/>
          </p:nvGrpSpPr>
          <p:grpSpPr bwMode="auto">
            <a:xfrm>
              <a:off x="3228467" y="3385678"/>
              <a:ext cx="303690" cy="45719"/>
              <a:chOff x="8188" y="3651"/>
              <a:chExt cx="287" cy="39"/>
            </a:xfrm>
          </p:grpSpPr>
          <p:cxnSp>
            <p:nvCxnSpPr>
              <p:cNvPr id="13" name="AutoShape 3"/>
              <p:cNvCxnSpPr>
                <a:cxnSpLocks noChangeShapeType="1"/>
              </p:cNvCxnSpPr>
              <p:nvPr/>
            </p:nvCxnSpPr>
            <p:spPr bwMode="auto">
              <a:xfrm>
                <a:off x="8192" y="3651"/>
                <a:ext cx="283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" name="AutoShape 4"/>
              <p:cNvCxnSpPr>
                <a:cxnSpLocks noChangeShapeType="1"/>
              </p:cNvCxnSpPr>
              <p:nvPr/>
            </p:nvCxnSpPr>
            <p:spPr bwMode="auto">
              <a:xfrm>
                <a:off x="8188" y="3690"/>
                <a:ext cx="283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15" name="组合 14"/>
          <p:cNvGrpSpPr/>
          <p:nvPr/>
        </p:nvGrpSpPr>
        <p:grpSpPr>
          <a:xfrm>
            <a:off x="1098887" y="1998737"/>
            <a:ext cx="6755043" cy="400110"/>
            <a:chOff x="1147011" y="3772569"/>
            <a:chExt cx="6755043" cy="400110"/>
          </a:xfrm>
        </p:grpSpPr>
        <p:sp>
          <p:nvSpPr>
            <p:cNvPr id="16" name="Rectangle 8"/>
            <p:cNvSpPr>
              <a:spLocks noChangeArrowheads="1"/>
            </p:cNvSpPr>
            <p:nvPr/>
          </p:nvSpPr>
          <p:spPr bwMode="auto">
            <a:xfrm>
              <a:off x="1147011" y="3772569"/>
              <a:ext cx="675504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 smtClean="0">
                  <a:solidFill>
                    <a:schemeClr val="tx1"/>
                  </a:solidFill>
                  <a:latin typeface="宋体"/>
                  <a:ea typeface="宋体"/>
                  <a:cs typeface="Times New Roman" pitchFamily="18" charset="0"/>
                </a:rPr>
                <a:t>③</a:t>
              </a:r>
              <a:r>
                <a:rPr lang="zh-CN" altLang="en-US" sz="1000" b="1" dirty="0" smtClean="0">
                  <a:solidFill>
                    <a:schemeClr val="tx1"/>
                  </a:solidFill>
                  <a:latin typeface="宋体"/>
                  <a:ea typeface="宋体"/>
                  <a:cs typeface="Times New Roman" pitchFamily="18" charset="0"/>
                </a:rPr>
                <a:t>  </a:t>
              </a:r>
              <a:r>
                <a:rPr lang="pl-PL" altLang="zh-CN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CO 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(g) </a:t>
              </a:r>
              <a:r>
                <a:rPr kumimoji="0" lang="pl-PL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+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1/2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</a:t>
              </a:r>
              <a:r>
                <a:rPr lang="pl-PL" altLang="zh-CN" sz="2000" b="1" baseline="-30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(g)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CO</a:t>
              </a:r>
              <a:r>
                <a:rPr lang="pl-PL" altLang="zh-CN" sz="2000" b="1" baseline="-30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(g)</a:t>
              </a:r>
              <a:r>
                <a:rPr kumimoji="0" lang="pl-PL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</a:t>
              </a:r>
              <a:r>
                <a:rPr kumimoji="0" lang="en-US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</a:t>
              </a:r>
              <a:r>
                <a:rPr kumimoji="0" lang="pl-PL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Δ</a:t>
              </a:r>
              <a:r>
                <a:rPr kumimoji="0" lang="pl-PL" altLang="zh-CN" sz="2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kumimoji="0" lang="pt-BR" altLang="zh-CN" sz="2000" b="1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3</a:t>
              </a:r>
              <a:r>
                <a:rPr kumimoji="0" lang="pt-BR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= </a:t>
              </a:r>
              <a:r>
                <a:rPr kumimoji="0" lang="pl-PL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−</a:t>
              </a:r>
              <a:r>
                <a:rPr kumimoji="0" lang="pt-BR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283.0 kJ</a:t>
              </a:r>
              <a:r>
                <a:rPr lang="en-US" altLang="zh-CN" sz="2000" b="1" kern="1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/</a:t>
              </a:r>
              <a:r>
                <a:rPr kumimoji="0" lang="pt-BR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mol</a:t>
              </a:r>
              <a:endParaRPr kumimoji="0" lang="pt-BR" altLang="zh-CN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7" name="AutoShape 3"/>
            <p:cNvCxnSpPr>
              <a:cxnSpLocks noChangeShapeType="1"/>
            </p:cNvCxnSpPr>
            <p:nvPr/>
          </p:nvCxnSpPr>
          <p:spPr bwMode="auto">
            <a:xfrm>
              <a:off x="3634698" y="3971765"/>
              <a:ext cx="299458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4"/>
            <p:cNvCxnSpPr>
              <a:cxnSpLocks noChangeShapeType="1"/>
            </p:cNvCxnSpPr>
            <p:nvPr/>
          </p:nvCxnSpPr>
          <p:spPr bwMode="auto">
            <a:xfrm>
              <a:off x="3637872" y="4017484"/>
              <a:ext cx="299458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9" name="组合 18"/>
          <p:cNvGrpSpPr/>
          <p:nvPr/>
        </p:nvGrpSpPr>
        <p:grpSpPr>
          <a:xfrm>
            <a:off x="1070907" y="1495101"/>
            <a:ext cx="7499046" cy="400110"/>
            <a:chOff x="1133363" y="3076600"/>
            <a:chExt cx="7499046" cy="400110"/>
          </a:xfrm>
        </p:grpSpPr>
        <p:sp>
          <p:nvSpPr>
            <p:cNvPr id="20" name="Rectangle 8"/>
            <p:cNvSpPr>
              <a:spLocks noChangeArrowheads="1"/>
            </p:cNvSpPr>
            <p:nvPr/>
          </p:nvSpPr>
          <p:spPr bwMode="auto">
            <a:xfrm>
              <a:off x="1133363" y="3076600"/>
              <a:ext cx="749904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zh-CN" sz="20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宋体"/>
                  <a:ea typeface="宋体"/>
                  <a:cs typeface="Times New Roman" pitchFamily="18" charset="0"/>
                </a:rPr>
                <a:t>② </a:t>
              </a:r>
              <a:r>
                <a:rPr lang="en-US" altLang="zh-CN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lang="en-US" altLang="zh-CN" sz="2000" b="1" baseline="-250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l-PL" altLang="zh-CN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(g) </a:t>
              </a:r>
              <a:r>
                <a:rPr kumimoji="0" lang="pl-PL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+ </a:t>
              </a:r>
              <a:r>
                <a:rPr kumimoji="0" lang="en-US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1/2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</a:t>
              </a:r>
              <a:r>
                <a:rPr lang="pl-PL" altLang="zh-CN" sz="2000" b="1" baseline="-30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(g)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 H</a:t>
              </a:r>
              <a:r>
                <a:rPr lang="en-US" altLang="zh-CN" sz="2000" b="1" baseline="-25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O(g)</a:t>
              </a:r>
              <a:r>
                <a:rPr kumimoji="0" lang="pl-PL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</a:t>
              </a:r>
              <a:r>
                <a:rPr kumimoji="0" lang="en-US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</a:t>
              </a:r>
              <a:r>
                <a:rPr kumimoji="0" lang="pl-PL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Δ</a:t>
              </a:r>
              <a:r>
                <a:rPr kumimoji="0" lang="pl-PL" altLang="zh-CN" sz="2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kumimoji="0" lang="pt-BR" altLang="zh-CN" sz="2000" b="1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 </a:t>
              </a:r>
              <a:r>
                <a:rPr kumimoji="0" lang="pt-BR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= </a:t>
              </a:r>
              <a:r>
                <a:rPr kumimoji="0" lang="pl-PL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−</a:t>
              </a:r>
              <a:r>
                <a:rPr kumimoji="0" lang="pt-BR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pt-BR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242.0 </a:t>
              </a:r>
              <a:r>
                <a:rPr kumimoji="0" lang="pt-BR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kJ</a:t>
              </a:r>
              <a:r>
                <a:rPr lang="en-US" altLang="zh-CN" sz="2000" b="1" kern="1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/</a:t>
              </a:r>
              <a:r>
                <a:rPr kumimoji="0" lang="pt-BR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mol</a:t>
              </a:r>
              <a:endParaRPr kumimoji="0" lang="pt-BR" altLang="zh-CN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21" name="组合 20"/>
            <p:cNvGrpSpPr>
              <a:grpSpLocks/>
            </p:cNvGrpSpPr>
            <p:nvPr/>
          </p:nvGrpSpPr>
          <p:grpSpPr bwMode="auto">
            <a:xfrm>
              <a:off x="3554388" y="3263760"/>
              <a:ext cx="302632" cy="45719"/>
              <a:chOff x="8496" y="3547"/>
              <a:chExt cx="286" cy="39"/>
            </a:xfrm>
          </p:grpSpPr>
          <p:cxnSp>
            <p:nvCxnSpPr>
              <p:cNvPr id="22" name="AutoShape 3"/>
              <p:cNvCxnSpPr>
                <a:cxnSpLocks noChangeShapeType="1"/>
              </p:cNvCxnSpPr>
              <p:nvPr/>
            </p:nvCxnSpPr>
            <p:spPr bwMode="auto">
              <a:xfrm>
                <a:off x="8496" y="3547"/>
                <a:ext cx="283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" name="AutoShape 4"/>
              <p:cNvCxnSpPr>
                <a:cxnSpLocks noChangeShapeType="1"/>
              </p:cNvCxnSpPr>
              <p:nvPr/>
            </p:nvCxnSpPr>
            <p:spPr bwMode="auto">
              <a:xfrm>
                <a:off x="8499" y="3586"/>
                <a:ext cx="283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34" name="组合 33"/>
          <p:cNvGrpSpPr/>
          <p:nvPr/>
        </p:nvGrpSpPr>
        <p:grpSpPr>
          <a:xfrm>
            <a:off x="1201175" y="2681350"/>
            <a:ext cx="7599925" cy="400110"/>
            <a:chOff x="1254535" y="2576022"/>
            <a:chExt cx="7599925" cy="400110"/>
          </a:xfrm>
        </p:grpSpPr>
        <p:sp>
          <p:nvSpPr>
            <p:cNvPr id="31" name="矩形 30"/>
            <p:cNvSpPr/>
            <p:nvPr/>
          </p:nvSpPr>
          <p:spPr>
            <a:xfrm>
              <a:off x="1254535" y="2576022"/>
              <a:ext cx="759992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pt-BR" altLang="zh-CN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pl-PL" altLang="zh-CN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zh-CN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pl-PL" altLang="zh-CN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pt-BR" altLang="zh-CN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pt-BR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H</a:t>
              </a:r>
              <a:r>
                <a:rPr lang="pt-BR" altLang="zh-CN" sz="2000" b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pt-BR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pl-PL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(g)  </a:t>
              </a:r>
              <a:r>
                <a:rPr lang="en-US" altLang="zh-CN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pt-BR" altLang="zh-CN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</a:t>
              </a:r>
              <a:r>
                <a:rPr lang="pl-PL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(g) </a:t>
              </a:r>
              <a:r>
                <a:rPr lang="pt-BR" altLang="zh-CN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pt-BR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H</a:t>
              </a:r>
              <a:r>
                <a:rPr lang="pt-BR" altLang="zh-CN" sz="2000" b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pt-BR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pl-PL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(g</a:t>
              </a:r>
              <a:r>
                <a:rPr lang="pl-PL" altLang="zh-CN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en-US" altLang="zh-CN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pl-PL" altLang="zh-CN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pl-PL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Δ</a:t>
              </a:r>
              <a:r>
                <a:rPr lang="pl-PL" altLang="zh-CN" sz="20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lang="en-US" altLang="zh-CN" sz="20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pt-BR" altLang="zh-CN" sz="2000" b="1" baseline="-3000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pt-BR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=  </a:t>
              </a:r>
              <a:r>
                <a:rPr lang="en-US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+</a:t>
              </a:r>
              <a:r>
                <a:rPr lang="pt-BR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131.5 kJ</a:t>
              </a:r>
              <a:r>
                <a:rPr lang="en-US" altLang="zh-CN" sz="2000" b="1" kern="10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/</a:t>
              </a:r>
              <a:r>
                <a:rPr lang="pt-BR" altLang="zh-CN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mol</a:t>
              </a:r>
              <a:endParaRPr lang="pt-BR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32" name="AutoShape 3"/>
            <p:cNvCxnSpPr>
              <a:cxnSpLocks noChangeShapeType="1"/>
            </p:cNvCxnSpPr>
            <p:nvPr/>
          </p:nvCxnSpPr>
          <p:spPr bwMode="auto">
            <a:xfrm>
              <a:off x="3061414" y="2730358"/>
              <a:ext cx="299457" cy="0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4"/>
            <p:cNvCxnSpPr>
              <a:cxnSpLocks noChangeShapeType="1"/>
            </p:cNvCxnSpPr>
            <p:nvPr/>
          </p:nvCxnSpPr>
          <p:spPr bwMode="auto">
            <a:xfrm>
              <a:off x="3064801" y="2776077"/>
              <a:ext cx="299457" cy="0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0" name="TextBox 39"/>
          <p:cNvSpPr txBox="1"/>
          <p:nvPr/>
        </p:nvSpPr>
        <p:spPr>
          <a:xfrm>
            <a:off x="689888" y="3433893"/>
            <a:ext cx="8622498" cy="822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甲同学认为：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1mol</a:t>
            </a:r>
            <a:r>
              <a:rPr lang="zh-CN" altLang="en-US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pt-BR" altLang="zh-CN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</a:t>
            </a:r>
            <a:r>
              <a:rPr lang="pl-PL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(g)</a:t>
            </a:r>
            <a:r>
              <a:rPr lang="pt-BR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1mol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pt-BR" altLang="zh-CN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pt-BR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</a:t>
            </a:r>
            <a:r>
              <a:rPr lang="pt-BR" altLang="zh-CN" sz="20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pt-BR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pl-PL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(g)</a:t>
            </a:r>
            <a:r>
              <a:rPr lang="zh-CN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完全</a:t>
            </a:r>
            <a:r>
              <a:rPr lang="zh-CN" altLang="en-US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燃烧放出的热量之和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0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               </a:t>
            </a:r>
            <a:r>
              <a:rPr lang="zh-CN" altLang="en-US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比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1mol</a:t>
            </a:r>
            <a:r>
              <a:rPr lang="zh-CN" altLang="en-US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pl-PL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C(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</a:t>
            </a:r>
            <a:r>
              <a:rPr lang="pl-PL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完全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燃烧放出的</a:t>
            </a:r>
            <a:r>
              <a:rPr lang="zh-CN" altLang="en-US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热量</a:t>
            </a:r>
            <a:r>
              <a:rPr lang="zh-CN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多</a:t>
            </a:r>
            <a:r>
              <a:rPr lang="zh-CN" altLang="en-US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2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643422" y="196096"/>
            <a:ext cx="41857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二</a:t>
            </a:r>
            <a:r>
              <a:rPr lang="zh-CN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、根据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盖斯定律</a:t>
            </a:r>
            <a:r>
              <a:rPr lang="zh-CN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计算</a:t>
            </a: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反应热</a:t>
            </a:r>
          </a:p>
        </p:txBody>
      </p:sp>
    </p:spTree>
    <p:extLst>
      <p:ext uri="{BB962C8B-B14F-4D97-AF65-F5344CB8AC3E}">
        <p14:creationId xmlns:p14="http://schemas.microsoft.com/office/powerpoint/2010/main" val="155585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928969" y="1086716"/>
            <a:ext cx="2787145" cy="40011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en-US" altLang="zh-CN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</a:t>
            </a:r>
            <a:r>
              <a:rPr lang="pl-PL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C(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pl-PL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 </a:t>
            </a:r>
            <a:r>
              <a:rPr kumimoji="0" lang="pl-PL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 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en-US" altLang="zh-CN" sz="2000" b="1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pl-PL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O(g) 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 </a:t>
            </a:r>
            <a:r>
              <a:rPr lang="pl-PL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</a:t>
            </a:r>
            <a:r>
              <a:rPr lang="pl-PL" altLang="zh-CN" sz="2000" b="1" baseline="-300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pl-PL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(g</a:t>
            </a:r>
            <a:r>
              <a:rPr lang="pl-PL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</a:t>
            </a:r>
            <a:endParaRPr kumimoji="0" lang="pt-BR" altLang="zh-CN" sz="4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5160228" y="1057162"/>
            <a:ext cx="2986851" cy="40011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en-US" altLang="zh-CN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         </a:t>
            </a:r>
            <a:r>
              <a:rPr lang="pl-PL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</a:t>
            </a:r>
            <a:r>
              <a:rPr lang="pl-PL" altLang="zh-CN" sz="2000" b="1" baseline="-300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pl-PL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(g</a:t>
            </a:r>
            <a:r>
              <a:rPr lang="pl-PL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pl-PL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 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en-US" altLang="zh-CN" sz="2000" b="1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pl-PL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O(g</a:t>
            </a:r>
            <a:r>
              <a:rPr lang="pl-PL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kumimoji="0" lang="pt-BR" altLang="zh-CN" sz="4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987258" y="2281422"/>
            <a:ext cx="2787145" cy="40011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pl-PL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 </a:t>
            </a:r>
            <a:r>
              <a:rPr lang="pl-PL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(g) </a:t>
            </a:r>
            <a:r>
              <a:rPr kumimoji="0" lang="pl-PL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 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en-US" altLang="zh-CN" sz="2000" b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pl-PL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(g</a:t>
            </a:r>
            <a:r>
              <a:rPr lang="pl-PL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 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 </a:t>
            </a:r>
            <a:r>
              <a:rPr lang="pl-PL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</a:t>
            </a:r>
            <a:r>
              <a:rPr lang="pl-PL" altLang="zh-CN" sz="2000" b="1" baseline="-300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pl-PL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(g</a:t>
            </a:r>
            <a:r>
              <a:rPr lang="pl-PL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</a:t>
            </a:r>
            <a:endParaRPr kumimoji="0" lang="pt-BR" altLang="zh-CN" sz="4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5160228" y="2258562"/>
            <a:ext cx="2986851" cy="40011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 hangingPunct="1">
              <a:spcBef>
                <a:spcPct val="0"/>
              </a:spcBef>
              <a:spcAft>
                <a:spcPct val="0"/>
              </a:spcAft>
            </a:pPr>
            <a:r>
              <a:rPr lang="pl-PL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 (g</a:t>
            </a:r>
            <a:r>
              <a:rPr lang="pl-PL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kumimoji="0" lang="pl-PL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en-US" altLang="zh-CN" sz="2000" b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pl-PL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 </a:t>
            </a:r>
            <a:r>
              <a:rPr lang="pl-PL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(g)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+1/2 </a:t>
            </a:r>
            <a:r>
              <a:rPr lang="pl-PL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</a:t>
            </a:r>
            <a:r>
              <a:rPr lang="pl-PL" altLang="zh-CN" sz="2000" b="1" baseline="-300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pl-PL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(g</a:t>
            </a:r>
            <a:r>
              <a:rPr lang="pl-PL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</a:t>
            </a:r>
            <a:endParaRPr kumimoji="0" lang="pt-BR" altLang="zh-CN" sz="4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8" name="直接箭头连接符 27"/>
          <p:cNvCxnSpPr>
            <a:stCxn id="11" idx="3"/>
          </p:cNvCxnSpPr>
          <p:nvPr/>
        </p:nvCxnSpPr>
        <p:spPr>
          <a:xfrm>
            <a:off x="3716114" y="1286771"/>
            <a:ext cx="141214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>
            <a:stCxn id="26" idx="3"/>
          </p:cNvCxnSpPr>
          <p:nvPr/>
        </p:nvCxnSpPr>
        <p:spPr>
          <a:xfrm>
            <a:off x="3774403" y="2481477"/>
            <a:ext cx="1353857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>
            <a:off x="2206844" y="1545851"/>
            <a:ext cx="0" cy="67918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 flipV="1">
            <a:off x="6496883" y="1486828"/>
            <a:ext cx="0" cy="7382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4206715" y="2120384"/>
            <a:ext cx="623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Δ</a:t>
            </a:r>
            <a:r>
              <a:rPr lang="pl-PL" altLang="zh-CN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pt-BR" altLang="zh-CN" b="1" baseline="-30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3</a:t>
            </a:r>
            <a:endParaRPr lang="zh-CN" altLang="en-US" dirty="0"/>
          </a:p>
        </p:txBody>
      </p:sp>
      <p:sp>
        <p:nvSpPr>
          <p:cNvPr id="41" name="矩形 40"/>
          <p:cNvSpPr/>
          <p:nvPr/>
        </p:nvSpPr>
        <p:spPr>
          <a:xfrm>
            <a:off x="4100510" y="902050"/>
            <a:ext cx="623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Δ</a:t>
            </a:r>
            <a:r>
              <a:rPr lang="pl-PL" altLang="zh-CN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pt-BR" altLang="zh-CN" b="1" baseline="-30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pt-BR" altLang="zh-CN" b="1" baseline="-300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endParaRPr lang="zh-CN" altLang="en-US" dirty="0"/>
          </a:p>
        </p:txBody>
      </p:sp>
      <p:sp>
        <p:nvSpPr>
          <p:cNvPr id="42" name="矩形 41"/>
          <p:cNvSpPr/>
          <p:nvPr/>
        </p:nvSpPr>
        <p:spPr>
          <a:xfrm>
            <a:off x="2215861" y="1676598"/>
            <a:ext cx="623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Δ</a:t>
            </a:r>
            <a:r>
              <a:rPr lang="pl-PL" altLang="zh-CN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pt-BR" altLang="zh-CN" b="1" baseline="-30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pt-BR" altLang="zh-CN" b="1" baseline="-300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endParaRPr lang="zh-CN" altLang="en-US" dirty="0"/>
          </a:p>
        </p:txBody>
      </p:sp>
      <p:sp>
        <p:nvSpPr>
          <p:cNvPr id="43" name="矩形 42"/>
          <p:cNvSpPr/>
          <p:nvPr/>
        </p:nvSpPr>
        <p:spPr>
          <a:xfrm>
            <a:off x="5888233" y="1706110"/>
            <a:ext cx="623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Δ</a:t>
            </a:r>
            <a:r>
              <a:rPr lang="pl-PL" altLang="zh-CN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pt-BR" altLang="zh-CN" b="1" baseline="-30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pt-BR" altLang="zh-CN" b="1" baseline="-300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endParaRPr lang="zh-CN" alt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809084" y="217230"/>
            <a:ext cx="6688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乙同学根据</a:t>
            </a:r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盖斯定律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画出了物质转化的虚拟路径图：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86053" y="2884230"/>
            <a:ext cx="5610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根据</a:t>
            </a:r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盖斯定律</a:t>
            </a:r>
            <a:r>
              <a:rPr lang="zh-CN" altLang="en-US" sz="20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可知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pl-PL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Δ</a:t>
            </a:r>
            <a:r>
              <a:rPr lang="pl-PL" altLang="zh-CN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pt-BR" altLang="zh-CN" sz="2000" b="1" baseline="-300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1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= </a:t>
            </a:r>
            <a:r>
              <a:rPr lang="pl-PL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Δ</a:t>
            </a:r>
            <a:r>
              <a:rPr lang="pl-PL" altLang="zh-CN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pt-BR" altLang="zh-CN" sz="2000" b="1" baseline="-300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2  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pl-PL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Δ</a:t>
            </a:r>
            <a:r>
              <a:rPr lang="pl-PL" altLang="zh-CN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pt-BR" altLang="zh-CN" sz="2000" b="1" baseline="-30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pt-BR" altLang="zh-CN" sz="2000" b="1" baseline="-300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  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pl-PL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Δ</a:t>
            </a:r>
            <a:r>
              <a:rPr lang="pl-PL" altLang="zh-CN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pt-BR" altLang="zh-CN" sz="2000" b="1" baseline="-30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pt-BR" altLang="zh-CN" sz="2000" b="1" baseline="-300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  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zh-CN" altLang="en-US" sz="2000" dirty="0"/>
          </a:p>
        </p:txBody>
      </p:sp>
      <p:sp>
        <p:nvSpPr>
          <p:cNvPr id="49" name="TextBox 48"/>
          <p:cNvSpPr txBox="1"/>
          <p:nvPr/>
        </p:nvSpPr>
        <p:spPr>
          <a:xfrm>
            <a:off x="886053" y="3379356"/>
            <a:ext cx="7582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乙同学认为：将煤转化为水煤气再燃烧，放出的热量与煤直接燃烧放出的热量</a:t>
            </a:r>
            <a:r>
              <a:rPr lang="zh-CN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相同</a:t>
            </a:r>
            <a:r>
              <a:rPr lang="zh-CN" altLang="en-US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2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28969" y="4129746"/>
            <a:ext cx="7402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甲同学忽略了：将煤转化为水煤气的过程是</a:t>
            </a:r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吸热反应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9883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31810" y="1074618"/>
            <a:ext cx="74022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虽然将煤转化为水煤气再燃烧放出的热量与煤直接燃烧放出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的热量</a:t>
            </a:r>
            <a:r>
              <a:rPr lang="zh-CN" altLang="en-US" sz="20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相同，但将煤转化为水煤气有以下两个优点：</a:t>
            </a:r>
            <a:endParaRPr lang="en-US" altLang="zh-CN" sz="2000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一是将固体煤转化为气体，极大提高了燃烧效率；</a:t>
            </a:r>
            <a:endParaRPr lang="en-US" altLang="zh-CN" sz="2000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二是通过转化除去硫，避免了污染大气的二氧化硫产生。</a:t>
            </a:r>
            <a:endParaRPr lang="zh-CN" altLang="en-US" sz="2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356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2440" y="658613"/>
            <a:ext cx="78486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【</a:t>
            </a:r>
            <a:r>
              <a:rPr lang="zh-CN" altLang="en-US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</a:t>
            </a:r>
            <a:r>
              <a:rPr lang="en-US" altLang="zh-CN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3】</a:t>
            </a:r>
            <a:r>
              <a:rPr lang="zh-CN" altLang="zh-CN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煤</a:t>
            </a:r>
            <a:r>
              <a:rPr lang="zh-CN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的气化是高效、清洁利用煤炭的重要途径之一</a:t>
            </a:r>
            <a:r>
              <a:rPr lang="zh-CN" altLang="zh-CN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。利用</a:t>
            </a:r>
            <a:r>
              <a:rPr lang="zh-CN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煤的气化获得的水煤气（主要成分为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</a:t>
            </a:r>
            <a:r>
              <a:rPr lang="zh-CN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</a:t>
            </a:r>
            <a:r>
              <a:rPr lang="en-US" altLang="zh-CN" sz="20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</a:t>
            </a:r>
            <a:r>
              <a:rPr lang="en-US" altLang="zh-CN" sz="20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）在</a:t>
            </a:r>
            <a:r>
              <a:rPr lang="zh-CN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催化剂作用下可以合成绿色燃料甲醇</a:t>
            </a:r>
            <a:r>
              <a:rPr lang="zh-CN" altLang="zh-CN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r>
              <a:rPr lang="zh-CN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已知</a:t>
            </a:r>
            <a:r>
              <a:rPr lang="zh-CN" altLang="zh-CN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endParaRPr lang="zh-CN" altLang="zh-CN" sz="2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71500" y="1958210"/>
            <a:ext cx="7505700" cy="400110"/>
            <a:chOff x="800100" y="1996970"/>
            <a:chExt cx="7505700" cy="400110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800100" y="1996970"/>
              <a:ext cx="75057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CO</a:t>
              </a:r>
              <a:r>
                <a:rPr kumimoji="0" lang="pl-PL" altLang="zh-CN" sz="2000" b="1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kumimoji="0" lang="pl-PL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(g) + 3H</a:t>
              </a:r>
              <a:r>
                <a:rPr kumimoji="0" lang="pl-PL" altLang="zh-CN" sz="2000" b="1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kumimoji="0" lang="pl-PL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(g)   </a:t>
              </a:r>
              <a:r>
                <a:rPr kumimoji="0" lang="en-US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</a:t>
              </a:r>
              <a:r>
                <a:rPr kumimoji="0" lang="pl-PL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CH</a:t>
              </a:r>
              <a:r>
                <a:rPr kumimoji="0" lang="pl-PL" altLang="zh-CN" sz="2000" b="1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r>
                <a:rPr kumimoji="0" lang="pl-PL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OH(g) + H</a:t>
              </a:r>
              <a:r>
                <a:rPr kumimoji="0" lang="pl-PL" altLang="zh-CN" sz="2000" b="1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kumimoji="0" lang="pl-PL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O(g)     Δ</a:t>
              </a:r>
              <a:r>
                <a:rPr kumimoji="0" lang="pl-PL" altLang="zh-CN" sz="2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kumimoji="0" lang="pt-BR" altLang="zh-CN" sz="2000" b="1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1 </a:t>
              </a:r>
              <a:r>
                <a:rPr kumimoji="0" lang="pt-BR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= </a:t>
              </a:r>
              <a:r>
                <a:rPr kumimoji="0" lang="pl-PL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−</a:t>
              </a:r>
              <a:r>
                <a:rPr kumimoji="0" lang="pt-BR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58.7 kJ·mol</a:t>
              </a:r>
              <a:r>
                <a:rPr kumimoji="0" lang="zh-CN" altLang="pt-BR" sz="2000" b="1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kumimoji="0" lang="pt-BR" altLang="zh-CN" sz="2000" b="1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endParaRPr kumimoji="0" lang="pt-BR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5" name="组合 4"/>
            <p:cNvGrpSpPr>
              <a:grpSpLocks/>
            </p:cNvGrpSpPr>
            <p:nvPr/>
          </p:nvGrpSpPr>
          <p:grpSpPr bwMode="auto">
            <a:xfrm>
              <a:off x="2682240" y="2188136"/>
              <a:ext cx="327660" cy="45719"/>
              <a:chOff x="8290" y="3651"/>
              <a:chExt cx="286" cy="39"/>
            </a:xfrm>
          </p:grpSpPr>
          <p:cxnSp>
            <p:nvCxnSpPr>
              <p:cNvPr id="6" name="AutoShape 8"/>
              <p:cNvCxnSpPr>
                <a:cxnSpLocks noChangeShapeType="1"/>
              </p:cNvCxnSpPr>
              <p:nvPr/>
            </p:nvCxnSpPr>
            <p:spPr bwMode="auto">
              <a:xfrm>
                <a:off x="8290" y="3651"/>
                <a:ext cx="283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" name="AutoShape 9"/>
              <p:cNvCxnSpPr>
                <a:cxnSpLocks noChangeShapeType="1"/>
              </p:cNvCxnSpPr>
              <p:nvPr/>
            </p:nvCxnSpPr>
            <p:spPr bwMode="auto">
              <a:xfrm>
                <a:off x="8293" y="3690"/>
                <a:ext cx="283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13" name="组合 12"/>
          <p:cNvGrpSpPr/>
          <p:nvPr/>
        </p:nvGrpSpPr>
        <p:grpSpPr>
          <a:xfrm>
            <a:off x="571500" y="2463135"/>
            <a:ext cx="7429500" cy="400110"/>
            <a:chOff x="571500" y="2463135"/>
            <a:chExt cx="7429500" cy="400110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571500" y="2463135"/>
              <a:ext cx="74295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</a:t>
              </a:r>
              <a:r>
                <a:rPr kumimoji="0" lang="pl-PL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CO</a:t>
              </a:r>
              <a:r>
                <a:rPr kumimoji="0" lang="pl-PL" altLang="zh-CN" sz="2000" b="1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2</a:t>
              </a:r>
              <a:r>
                <a:rPr kumimoji="0" lang="pl-PL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(g) + H</a:t>
              </a:r>
              <a:r>
                <a:rPr kumimoji="0" lang="pl-PL" altLang="zh-CN" sz="2000" b="1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2</a:t>
              </a:r>
              <a:r>
                <a:rPr kumimoji="0" lang="pl-PL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(g)  </a:t>
              </a:r>
              <a:r>
                <a:rPr kumimoji="0" lang="en-US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    </a:t>
              </a:r>
              <a:r>
                <a:rPr kumimoji="0" lang="pl-PL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 CO(g) + H</a:t>
              </a:r>
              <a:r>
                <a:rPr kumimoji="0" lang="pl-PL" altLang="zh-CN" sz="2000" b="1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2</a:t>
              </a:r>
              <a:r>
                <a:rPr kumimoji="0" lang="pl-PL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O(g)        </a:t>
              </a:r>
              <a:r>
                <a:rPr kumimoji="0" lang="en-US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   </a:t>
              </a:r>
              <a:r>
                <a:rPr kumimoji="0" lang="pl-PL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Δ</a:t>
              </a:r>
              <a:r>
                <a:rPr kumimoji="0" lang="pl-PL" altLang="zh-CN" sz="2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H</a:t>
              </a:r>
              <a:r>
                <a:rPr kumimoji="0" lang="pt-BR" altLang="zh-CN" sz="2000" b="1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2 </a:t>
              </a:r>
              <a:r>
                <a:rPr kumimoji="0" lang="pt-BR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= + 41.0 kJ</a:t>
              </a:r>
              <a:r>
                <a:rPr kumimoji="0" lang="pt-BR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ea typeface="宋体" pitchFamily="2" charset="-122"/>
                  <a:cs typeface="Times New Roman" pitchFamily="18" charset="0"/>
                </a:rPr>
                <a:t>·</a:t>
              </a:r>
              <a:r>
                <a:rPr kumimoji="0" lang="pt-BR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mol</a:t>
              </a:r>
              <a:r>
                <a:rPr kumimoji="0" lang="zh-CN" altLang="pt-BR" sz="2000" b="1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－</a:t>
              </a:r>
              <a:r>
                <a:rPr kumimoji="0" lang="pt-BR" altLang="zh-CN" sz="2000" b="1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1</a:t>
              </a:r>
              <a:endParaRPr kumimoji="0" lang="pt-BR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2387151" y="2657446"/>
              <a:ext cx="327660" cy="45719"/>
              <a:chOff x="2606040" y="2301776"/>
              <a:chExt cx="327660" cy="45719"/>
            </a:xfrm>
          </p:grpSpPr>
          <p:cxnSp>
            <p:nvCxnSpPr>
              <p:cNvPr id="10" name="AutoShape 8"/>
              <p:cNvCxnSpPr>
                <a:cxnSpLocks noChangeShapeType="1"/>
              </p:cNvCxnSpPr>
              <p:nvPr/>
            </p:nvCxnSpPr>
            <p:spPr bwMode="auto">
              <a:xfrm>
                <a:off x="2606040" y="2301776"/>
                <a:ext cx="324223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" name="AutoShape 9"/>
              <p:cNvCxnSpPr>
                <a:cxnSpLocks noChangeShapeType="1"/>
              </p:cNvCxnSpPr>
              <p:nvPr/>
            </p:nvCxnSpPr>
            <p:spPr bwMode="auto">
              <a:xfrm>
                <a:off x="2609477" y="2347495"/>
                <a:ext cx="324223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14" name="矩形 13"/>
          <p:cNvSpPr/>
          <p:nvPr/>
        </p:nvSpPr>
        <p:spPr>
          <a:xfrm>
            <a:off x="666750" y="2970910"/>
            <a:ext cx="7239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请写出</a:t>
            </a:r>
            <a:r>
              <a:rPr lang="pt-BR" altLang="zh-CN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 </a:t>
            </a:r>
            <a:r>
              <a:rPr lang="zh-CN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 </a:t>
            </a:r>
            <a:r>
              <a:rPr lang="pt-BR" altLang="zh-CN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</a:t>
            </a:r>
            <a:r>
              <a:rPr lang="pt-BR" altLang="zh-CN" sz="2000" baseline="-25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反应生成 </a:t>
            </a:r>
            <a:r>
              <a:rPr lang="pt-BR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CH</a:t>
            </a:r>
            <a:r>
              <a:rPr lang="pt-BR" altLang="zh-CN" sz="20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pt-BR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OH </a:t>
            </a:r>
            <a:r>
              <a:rPr lang="zh-CN" altLang="zh-CN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气体的热化学方程式。</a:t>
            </a:r>
            <a:endParaRPr lang="zh-CN" altLang="en-US" sz="2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643422" y="196096"/>
            <a:ext cx="41857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二</a:t>
            </a:r>
            <a:r>
              <a:rPr lang="zh-CN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、根据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盖斯定律</a:t>
            </a:r>
            <a:r>
              <a:rPr lang="zh-CN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计算</a:t>
            </a: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反应热</a:t>
            </a:r>
          </a:p>
        </p:txBody>
      </p:sp>
    </p:spTree>
    <p:extLst>
      <p:ext uri="{BB962C8B-B14F-4D97-AF65-F5344CB8AC3E}">
        <p14:creationId xmlns:p14="http://schemas.microsoft.com/office/powerpoint/2010/main" val="238355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819150" y="1196210"/>
            <a:ext cx="7505700" cy="400110"/>
            <a:chOff x="800100" y="1996970"/>
            <a:chExt cx="7505700" cy="400110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800100" y="1996970"/>
              <a:ext cx="75057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CO</a:t>
              </a:r>
              <a:r>
                <a:rPr kumimoji="0" lang="pl-PL" altLang="zh-CN" sz="2000" b="1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kumimoji="0" lang="pl-PL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(g) + 3H</a:t>
              </a:r>
              <a:r>
                <a:rPr kumimoji="0" lang="pl-PL" altLang="zh-CN" sz="2000" b="1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kumimoji="0" lang="pl-PL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(g)   </a:t>
              </a:r>
              <a:r>
                <a:rPr kumimoji="0" lang="en-US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</a:t>
              </a:r>
              <a:r>
                <a:rPr kumimoji="0" lang="pl-PL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CH</a:t>
              </a:r>
              <a:r>
                <a:rPr kumimoji="0" lang="pl-PL" altLang="zh-CN" sz="2000" b="1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r>
                <a:rPr kumimoji="0" lang="pl-PL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OH(g) + H</a:t>
              </a:r>
              <a:r>
                <a:rPr kumimoji="0" lang="pl-PL" altLang="zh-CN" sz="2000" b="1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kumimoji="0" lang="pl-PL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O(g)     Δ</a:t>
              </a:r>
              <a:r>
                <a:rPr kumimoji="0" lang="pl-PL" altLang="zh-CN" sz="2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kumimoji="0" lang="pt-BR" altLang="zh-CN" sz="2000" b="1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 </a:t>
              </a:r>
              <a:r>
                <a:rPr kumimoji="0" lang="pt-BR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= </a:t>
              </a:r>
              <a:r>
                <a:rPr kumimoji="0" lang="pl-PL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−</a:t>
              </a:r>
              <a:r>
                <a:rPr kumimoji="0" lang="pt-BR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58.7 kJ·mol</a:t>
              </a:r>
              <a:r>
                <a:rPr kumimoji="0" lang="zh-CN" altLang="pt-BR" sz="2000" b="1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kumimoji="0" lang="pt-BR" altLang="zh-CN" sz="2000" b="1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endParaRPr kumimoji="0" lang="pt-BR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5" name="组合 4"/>
            <p:cNvGrpSpPr>
              <a:grpSpLocks/>
            </p:cNvGrpSpPr>
            <p:nvPr/>
          </p:nvGrpSpPr>
          <p:grpSpPr bwMode="auto">
            <a:xfrm>
              <a:off x="2682240" y="2188136"/>
              <a:ext cx="327660" cy="45719"/>
              <a:chOff x="8290" y="3651"/>
              <a:chExt cx="286" cy="39"/>
            </a:xfrm>
          </p:grpSpPr>
          <p:cxnSp>
            <p:nvCxnSpPr>
              <p:cNvPr id="6" name="AutoShape 8"/>
              <p:cNvCxnSpPr>
                <a:cxnSpLocks noChangeShapeType="1"/>
              </p:cNvCxnSpPr>
              <p:nvPr/>
            </p:nvCxnSpPr>
            <p:spPr bwMode="auto">
              <a:xfrm>
                <a:off x="8290" y="3651"/>
                <a:ext cx="283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" name="AutoShape 9"/>
              <p:cNvCxnSpPr>
                <a:cxnSpLocks noChangeShapeType="1"/>
              </p:cNvCxnSpPr>
              <p:nvPr/>
            </p:nvCxnSpPr>
            <p:spPr bwMode="auto">
              <a:xfrm>
                <a:off x="8293" y="3690"/>
                <a:ext cx="283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13" name="组合 12"/>
          <p:cNvGrpSpPr/>
          <p:nvPr/>
        </p:nvGrpSpPr>
        <p:grpSpPr>
          <a:xfrm>
            <a:off x="800100" y="1769715"/>
            <a:ext cx="7795260" cy="400110"/>
            <a:chOff x="571500" y="2463135"/>
            <a:chExt cx="7795260" cy="400110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571500" y="2463135"/>
              <a:ext cx="779526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</a:t>
              </a:r>
              <a:r>
                <a:rPr kumimoji="0" lang="pl-PL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CO</a:t>
              </a:r>
              <a:r>
                <a:rPr kumimoji="0" lang="pl-PL" altLang="zh-CN" sz="2000" b="1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2</a:t>
              </a:r>
              <a:r>
                <a:rPr kumimoji="0" lang="pl-PL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(g) + H</a:t>
              </a:r>
              <a:r>
                <a:rPr kumimoji="0" lang="pl-PL" altLang="zh-CN" sz="2000" b="1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2</a:t>
              </a:r>
              <a:r>
                <a:rPr kumimoji="0" lang="pl-PL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(g)  </a:t>
              </a:r>
              <a:r>
                <a:rPr kumimoji="0" lang="en-US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    </a:t>
              </a:r>
              <a:r>
                <a:rPr kumimoji="0" lang="pl-PL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 CO(g) + H</a:t>
              </a:r>
              <a:r>
                <a:rPr kumimoji="0" lang="pl-PL" altLang="zh-CN" sz="2000" b="1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2</a:t>
              </a:r>
              <a:r>
                <a:rPr kumimoji="0" lang="pl-PL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O(g)        </a:t>
              </a:r>
              <a:r>
                <a:rPr kumimoji="0" lang="en-US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   </a:t>
              </a:r>
              <a:r>
                <a:rPr kumimoji="0" lang="pl-PL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Δ</a:t>
              </a:r>
              <a:r>
                <a:rPr kumimoji="0" lang="pl-PL" altLang="zh-CN" sz="2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H</a:t>
              </a:r>
              <a:r>
                <a:rPr kumimoji="0" lang="pt-BR" altLang="zh-CN" sz="2000" b="1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2  </a:t>
              </a:r>
              <a:r>
                <a:rPr kumimoji="0" lang="pt-BR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= + 41.0 kJ</a:t>
              </a:r>
              <a:r>
                <a:rPr kumimoji="0" lang="pt-BR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ea typeface="宋体" pitchFamily="2" charset="-122"/>
                  <a:cs typeface="Times New Roman" pitchFamily="18" charset="0"/>
                </a:rPr>
                <a:t>·</a:t>
              </a:r>
              <a:r>
                <a:rPr kumimoji="0" lang="pt-BR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mol</a:t>
              </a:r>
              <a:r>
                <a:rPr kumimoji="0" lang="zh-CN" altLang="pt-BR" sz="2000" b="1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－</a:t>
              </a:r>
              <a:r>
                <a:rPr kumimoji="0" lang="pt-BR" altLang="zh-CN" sz="2000" b="1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1</a:t>
              </a:r>
              <a:endParaRPr kumimoji="0" lang="pt-BR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2387151" y="2657446"/>
              <a:ext cx="327660" cy="45719"/>
              <a:chOff x="2606040" y="2301776"/>
              <a:chExt cx="327660" cy="45719"/>
            </a:xfrm>
          </p:grpSpPr>
          <p:cxnSp>
            <p:nvCxnSpPr>
              <p:cNvPr id="10" name="AutoShape 8"/>
              <p:cNvCxnSpPr>
                <a:cxnSpLocks noChangeShapeType="1"/>
              </p:cNvCxnSpPr>
              <p:nvPr/>
            </p:nvCxnSpPr>
            <p:spPr bwMode="auto">
              <a:xfrm>
                <a:off x="2606040" y="2301776"/>
                <a:ext cx="324223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" name="AutoShape 9"/>
              <p:cNvCxnSpPr>
                <a:cxnSpLocks noChangeShapeType="1"/>
              </p:cNvCxnSpPr>
              <p:nvPr/>
            </p:nvCxnSpPr>
            <p:spPr bwMode="auto">
              <a:xfrm>
                <a:off x="2609477" y="2347495"/>
                <a:ext cx="324223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14" name="矩形 13"/>
          <p:cNvSpPr/>
          <p:nvPr/>
        </p:nvSpPr>
        <p:spPr>
          <a:xfrm>
            <a:off x="895350" y="2577530"/>
            <a:ext cx="7239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altLang="zh-CN" sz="2000" b="1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CO(g) </a:t>
            </a:r>
            <a:r>
              <a:rPr lang="en-US" altLang="zh-CN" sz="20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pl-PL" altLang="zh-CN" sz="2000" b="1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pl-PL" altLang="zh-CN" sz="2000" b="1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</a:t>
            </a:r>
            <a:r>
              <a:rPr lang="pl-PL" altLang="zh-CN" sz="2000" b="1" baseline="-30000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pl-PL" altLang="zh-CN" sz="2000" b="1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(g)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  </a:t>
            </a:r>
            <a:r>
              <a:rPr lang="pl-PL" altLang="zh-CN" sz="2000" b="1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pl-PL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CH</a:t>
            </a:r>
            <a:r>
              <a:rPr lang="pl-PL" altLang="zh-CN" sz="2000" b="1" baseline="-30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pl-PL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OH(g</a:t>
            </a:r>
            <a:r>
              <a:rPr lang="pl-PL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en-US" sz="20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3071232" y="1774417"/>
            <a:ext cx="731147" cy="409697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3160741" y="1196210"/>
            <a:ext cx="1144559" cy="40969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1994467" y="3842214"/>
            <a:ext cx="1500639" cy="461665"/>
            <a:chOff x="2386698" y="4424238"/>
            <a:chExt cx="1500639" cy="461665"/>
          </a:xfrm>
        </p:grpSpPr>
        <p:sp>
          <p:nvSpPr>
            <p:cNvPr id="18" name="TextBox 17"/>
            <p:cNvSpPr txBox="1"/>
            <p:nvPr/>
          </p:nvSpPr>
          <p:spPr>
            <a:xfrm>
              <a:off x="2413076" y="4424238"/>
              <a:ext cx="14742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物质变化</a:t>
              </a:r>
              <a:endPara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9" name="圆角矩形标注 18"/>
            <p:cNvSpPr/>
            <p:nvPr/>
          </p:nvSpPr>
          <p:spPr>
            <a:xfrm>
              <a:off x="2386698" y="4461479"/>
              <a:ext cx="1421241" cy="417665"/>
            </a:xfrm>
            <a:prstGeom prst="wedgeRoundRectCallout">
              <a:avLst>
                <a:gd name="adj1" fmla="val 30830"/>
                <a:gd name="adj2" fmla="val -180940"/>
                <a:gd name="adj3" fmla="val 1666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650007" y="3880965"/>
            <a:ext cx="1474261" cy="461665"/>
            <a:chOff x="5463043" y="4454092"/>
            <a:chExt cx="1474261" cy="461665"/>
          </a:xfrm>
        </p:grpSpPr>
        <p:sp>
          <p:nvSpPr>
            <p:cNvPr id="21" name="TextBox 20"/>
            <p:cNvSpPr txBox="1"/>
            <p:nvPr/>
          </p:nvSpPr>
          <p:spPr>
            <a:xfrm>
              <a:off x="5463043" y="4454092"/>
              <a:ext cx="14742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能量变化</a:t>
              </a:r>
              <a:endPara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2" name="圆角矩形标注 21"/>
            <p:cNvSpPr/>
            <p:nvPr/>
          </p:nvSpPr>
          <p:spPr>
            <a:xfrm>
              <a:off x="5463043" y="4474582"/>
              <a:ext cx="1421241" cy="417665"/>
            </a:xfrm>
            <a:prstGeom prst="wedgeRoundRectCallout">
              <a:avLst>
                <a:gd name="adj1" fmla="val 26986"/>
                <a:gd name="adj2" fmla="val -187476"/>
                <a:gd name="adj3" fmla="val 1666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759185" y="2754725"/>
            <a:ext cx="327660" cy="45719"/>
            <a:chOff x="2615751" y="2116426"/>
            <a:chExt cx="327660" cy="45719"/>
          </a:xfrm>
        </p:grpSpPr>
        <p:cxnSp>
          <p:nvCxnSpPr>
            <p:cNvPr id="26" name="AutoShape 8"/>
            <p:cNvCxnSpPr>
              <a:cxnSpLocks noChangeShapeType="1"/>
            </p:cNvCxnSpPr>
            <p:nvPr/>
          </p:nvCxnSpPr>
          <p:spPr bwMode="auto">
            <a:xfrm>
              <a:off x="2615751" y="2116426"/>
              <a:ext cx="324223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AutoShape 9"/>
            <p:cNvCxnSpPr>
              <a:cxnSpLocks noChangeShapeType="1"/>
            </p:cNvCxnSpPr>
            <p:nvPr/>
          </p:nvCxnSpPr>
          <p:spPr bwMode="auto">
            <a:xfrm>
              <a:off x="2619188" y="2162145"/>
              <a:ext cx="324223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9" name="矩形 28"/>
          <p:cNvSpPr/>
          <p:nvPr/>
        </p:nvSpPr>
        <p:spPr>
          <a:xfrm>
            <a:off x="5650007" y="2585299"/>
            <a:ext cx="9893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Δ</a:t>
            </a:r>
            <a:r>
              <a:rPr lang="pl-PL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pt-BR" altLang="zh-CN" sz="2000" b="1" baseline="-30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pt-BR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= </a:t>
            </a:r>
            <a:r>
              <a:rPr lang="pt-BR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?</a:t>
            </a:r>
            <a:endParaRPr lang="zh-CN" altLang="en-US" sz="2000" dirty="0"/>
          </a:p>
        </p:txBody>
      </p:sp>
      <p:sp>
        <p:nvSpPr>
          <p:cNvPr id="30" name="圆角矩形 29"/>
          <p:cNvSpPr/>
          <p:nvPr/>
        </p:nvSpPr>
        <p:spPr>
          <a:xfrm>
            <a:off x="948689" y="2572736"/>
            <a:ext cx="731147" cy="409697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圆角矩形 30"/>
          <p:cNvSpPr/>
          <p:nvPr/>
        </p:nvSpPr>
        <p:spPr>
          <a:xfrm>
            <a:off x="3282661" y="2583237"/>
            <a:ext cx="1144559" cy="40969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圆角矩形 31"/>
          <p:cNvSpPr/>
          <p:nvPr/>
        </p:nvSpPr>
        <p:spPr>
          <a:xfrm>
            <a:off x="1924423" y="2580692"/>
            <a:ext cx="731147" cy="409697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圆角矩形 32"/>
          <p:cNvSpPr/>
          <p:nvPr/>
        </p:nvSpPr>
        <p:spPr>
          <a:xfrm>
            <a:off x="1937197" y="1228246"/>
            <a:ext cx="731147" cy="1012034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1643422" y="196096"/>
            <a:ext cx="41857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二</a:t>
            </a:r>
            <a:r>
              <a:rPr lang="zh-CN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、根据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盖斯定律</a:t>
            </a:r>
            <a:r>
              <a:rPr lang="zh-CN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计算</a:t>
            </a: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反应热</a:t>
            </a:r>
          </a:p>
        </p:txBody>
      </p:sp>
    </p:spTree>
    <p:extLst>
      <p:ext uri="{BB962C8B-B14F-4D97-AF65-F5344CB8AC3E}">
        <p14:creationId xmlns:p14="http://schemas.microsoft.com/office/powerpoint/2010/main" val="108117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9" grpId="0"/>
      <p:bldP spid="30" grpId="0" animBg="1"/>
      <p:bldP spid="31" grpId="0" animBg="1"/>
      <p:bldP spid="32" grpId="0" animBg="1"/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819150" y="1196210"/>
            <a:ext cx="7505700" cy="400110"/>
            <a:chOff x="800100" y="1996970"/>
            <a:chExt cx="7505700" cy="400110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800100" y="1996970"/>
              <a:ext cx="75057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CO</a:t>
              </a:r>
              <a:r>
                <a:rPr kumimoji="0" lang="pl-PL" altLang="zh-CN" sz="2000" b="1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kumimoji="0" lang="pl-PL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(g) + 3H</a:t>
              </a:r>
              <a:r>
                <a:rPr kumimoji="0" lang="pl-PL" altLang="zh-CN" sz="2000" b="1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kumimoji="0" lang="pl-PL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(g)   </a:t>
              </a:r>
              <a:r>
                <a:rPr kumimoji="0" lang="en-US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</a:t>
              </a:r>
              <a:r>
                <a:rPr kumimoji="0" lang="pl-PL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CH</a:t>
              </a:r>
              <a:r>
                <a:rPr kumimoji="0" lang="pl-PL" altLang="zh-CN" sz="2000" b="1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r>
                <a:rPr kumimoji="0" lang="pl-PL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OH(g) + H</a:t>
              </a:r>
              <a:r>
                <a:rPr kumimoji="0" lang="pl-PL" altLang="zh-CN" sz="2000" b="1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kumimoji="0" lang="pl-PL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O(g)     Δ</a:t>
              </a:r>
              <a:r>
                <a:rPr kumimoji="0" lang="pl-PL" altLang="zh-CN" sz="2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kumimoji="0" lang="pt-BR" altLang="zh-CN" sz="2000" b="1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 </a:t>
              </a:r>
              <a:r>
                <a:rPr kumimoji="0" lang="pt-BR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= </a:t>
              </a:r>
              <a:r>
                <a:rPr kumimoji="0" lang="pl-PL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−</a:t>
              </a:r>
              <a:r>
                <a:rPr kumimoji="0" lang="pt-BR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58.7 kJ·mol</a:t>
              </a:r>
              <a:r>
                <a:rPr kumimoji="0" lang="zh-CN" altLang="pt-BR" sz="2000" b="1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kumimoji="0" lang="pt-BR" altLang="zh-CN" sz="2000" b="1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endParaRPr kumimoji="0" lang="pt-BR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5" name="组合 4"/>
            <p:cNvGrpSpPr>
              <a:grpSpLocks/>
            </p:cNvGrpSpPr>
            <p:nvPr/>
          </p:nvGrpSpPr>
          <p:grpSpPr bwMode="auto">
            <a:xfrm>
              <a:off x="2682240" y="2188136"/>
              <a:ext cx="327660" cy="45719"/>
              <a:chOff x="8290" y="3651"/>
              <a:chExt cx="286" cy="39"/>
            </a:xfrm>
          </p:grpSpPr>
          <p:cxnSp>
            <p:nvCxnSpPr>
              <p:cNvPr id="6" name="AutoShape 8"/>
              <p:cNvCxnSpPr>
                <a:cxnSpLocks noChangeShapeType="1"/>
              </p:cNvCxnSpPr>
              <p:nvPr/>
            </p:nvCxnSpPr>
            <p:spPr bwMode="auto">
              <a:xfrm>
                <a:off x="8290" y="3651"/>
                <a:ext cx="283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" name="AutoShape 9"/>
              <p:cNvCxnSpPr>
                <a:cxnSpLocks noChangeShapeType="1"/>
              </p:cNvCxnSpPr>
              <p:nvPr/>
            </p:nvCxnSpPr>
            <p:spPr bwMode="auto">
              <a:xfrm>
                <a:off x="8293" y="3690"/>
                <a:ext cx="283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13" name="组合 12"/>
          <p:cNvGrpSpPr/>
          <p:nvPr/>
        </p:nvGrpSpPr>
        <p:grpSpPr>
          <a:xfrm>
            <a:off x="800100" y="1769715"/>
            <a:ext cx="7825740" cy="400110"/>
            <a:chOff x="571500" y="2463135"/>
            <a:chExt cx="7825740" cy="400110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571500" y="2463135"/>
              <a:ext cx="782574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zh-CN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</a:t>
              </a:r>
              <a:r>
                <a:rPr lang="pl-PL" altLang="zh-CN" sz="2000" b="1" dirty="0" smtClean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CO(g) + H</a:t>
              </a:r>
              <a:r>
                <a:rPr lang="pl-PL" altLang="zh-CN" sz="2000" b="1" baseline="-30000" dirty="0" smtClean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2</a:t>
              </a:r>
              <a:r>
                <a:rPr lang="pl-PL" altLang="zh-CN" sz="2000" b="1" dirty="0" smtClean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O(g) </a:t>
              </a:r>
              <a:r>
                <a:rPr lang="en-US" altLang="zh-CN" sz="2000" b="1" dirty="0" smtClean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      </a:t>
              </a:r>
              <a:r>
                <a:rPr lang="pl-PL" altLang="zh-CN" sz="2000" b="1" dirty="0" smtClean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CO</a:t>
              </a:r>
              <a:r>
                <a:rPr kumimoji="0" lang="pl-PL" altLang="zh-CN" sz="2000" b="1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2</a:t>
              </a:r>
              <a:r>
                <a:rPr kumimoji="0" lang="pl-PL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(g) + H</a:t>
              </a:r>
              <a:r>
                <a:rPr kumimoji="0" lang="pl-PL" altLang="zh-CN" sz="2000" b="1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2</a:t>
              </a:r>
              <a:r>
                <a:rPr kumimoji="0" lang="pl-PL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(g) </a:t>
              </a:r>
              <a:r>
                <a:rPr kumimoji="0" lang="en-US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            </a:t>
              </a:r>
              <a:r>
                <a:rPr kumimoji="0" lang="pl-PL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Δ</a:t>
              </a:r>
              <a:r>
                <a:rPr kumimoji="0" lang="pl-PL" altLang="zh-CN" sz="2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H</a:t>
              </a:r>
              <a:r>
                <a:rPr kumimoji="0" lang="pt-BR" altLang="zh-CN" sz="2000" b="1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2</a:t>
              </a:r>
              <a:r>
                <a:rPr lang="pt-BR" altLang="zh-CN" sz="2000" b="1" baseline="300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’ </a:t>
              </a:r>
              <a:r>
                <a:rPr kumimoji="0" lang="pt-BR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= </a:t>
              </a:r>
              <a:r>
                <a:rPr lang="pl-PL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−</a:t>
              </a:r>
              <a:r>
                <a:rPr kumimoji="0" lang="pt-BR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41.0 kJ</a:t>
              </a:r>
              <a:r>
                <a:rPr kumimoji="0" lang="pt-BR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ea typeface="宋体" pitchFamily="2" charset="-122"/>
                  <a:cs typeface="Times New Roman" pitchFamily="18" charset="0"/>
                </a:rPr>
                <a:t>·</a:t>
              </a:r>
              <a:r>
                <a:rPr kumimoji="0" lang="pt-BR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mol</a:t>
              </a:r>
              <a:r>
                <a:rPr kumimoji="0" lang="zh-CN" altLang="pt-BR" sz="2000" b="1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－</a:t>
              </a:r>
              <a:r>
                <a:rPr kumimoji="0" lang="pt-BR" altLang="zh-CN" sz="2000" b="1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1</a:t>
              </a:r>
              <a:endParaRPr kumimoji="0" lang="pt-BR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2486211" y="2657446"/>
              <a:ext cx="327660" cy="45719"/>
              <a:chOff x="2705100" y="2301776"/>
              <a:chExt cx="327660" cy="45719"/>
            </a:xfrm>
          </p:grpSpPr>
          <p:cxnSp>
            <p:nvCxnSpPr>
              <p:cNvPr id="10" name="AutoShape 8"/>
              <p:cNvCxnSpPr>
                <a:cxnSpLocks noChangeShapeType="1"/>
              </p:cNvCxnSpPr>
              <p:nvPr/>
            </p:nvCxnSpPr>
            <p:spPr bwMode="auto">
              <a:xfrm>
                <a:off x="2705100" y="2301776"/>
                <a:ext cx="324223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" name="AutoShape 9"/>
              <p:cNvCxnSpPr>
                <a:cxnSpLocks noChangeShapeType="1"/>
              </p:cNvCxnSpPr>
              <p:nvPr/>
            </p:nvCxnSpPr>
            <p:spPr bwMode="auto">
              <a:xfrm>
                <a:off x="2708537" y="2347495"/>
                <a:ext cx="324223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14" name="矩形 13"/>
          <p:cNvSpPr/>
          <p:nvPr/>
        </p:nvSpPr>
        <p:spPr>
          <a:xfrm>
            <a:off x="895350" y="2577530"/>
            <a:ext cx="7239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altLang="zh-CN" sz="2000" b="1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CO(g) </a:t>
            </a:r>
            <a:r>
              <a:rPr lang="en-US" altLang="zh-CN" sz="20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pl-PL" altLang="zh-CN" sz="2000" b="1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pl-PL" altLang="zh-CN" sz="2000" b="1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</a:t>
            </a:r>
            <a:r>
              <a:rPr lang="pl-PL" altLang="zh-CN" sz="2000" b="1" baseline="-30000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pl-PL" altLang="zh-CN" sz="2000" b="1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(g)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  </a:t>
            </a:r>
            <a:r>
              <a:rPr lang="pl-PL" altLang="zh-CN" sz="2000" b="1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pl-PL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CH</a:t>
            </a:r>
            <a:r>
              <a:rPr lang="pl-PL" altLang="zh-CN" sz="2000" b="1" baseline="-30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pl-PL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OH(g</a:t>
            </a:r>
            <a:r>
              <a:rPr lang="pl-PL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en-US" sz="20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994467" y="3834594"/>
            <a:ext cx="1500639" cy="462526"/>
            <a:chOff x="2386698" y="4416618"/>
            <a:chExt cx="1500639" cy="462526"/>
          </a:xfrm>
        </p:grpSpPr>
        <p:sp>
          <p:nvSpPr>
            <p:cNvPr id="18" name="TextBox 17"/>
            <p:cNvSpPr txBox="1"/>
            <p:nvPr/>
          </p:nvSpPr>
          <p:spPr>
            <a:xfrm>
              <a:off x="2413076" y="4416618"/>
              <a:ext cx="14742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物质变化</a:t>
              </a:r>
              <a:endPara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9" name="圆角矩形标注 18"/>
            <p:cNvSpPr/>
            <p:nvPr/>
          </p:nvSpPr>
          <p:spPr>
            <a:xfrm>
              <a:off x="2386698" y="4461479"/>
              <a:ext cx="1421241" cy="417665"/>
            </a:xfrm>
            <a:prstGeom prst="wedgeRoundRectCallout">
              <a:avLst>
                <a:gd name="adj1" fmla="val 30830"/>
                <a:gd name="adj2" fmla="val -180940"/>
                <a:gd name="adj3" fmla="val 1666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650007" y="3880965"/>
            <a:ext cx="1474261" cy="461665"/>
            <a:chOff x="5463043" y="4454092"/>
            <a:chExt cx="1474261" cy="461665"/>
          </a:xfrm>
        </p:grpSpPr>
        <p:sp>
          <p:nvSpPr>
            <p:cNvPr id="21" name="TextBox 20"/>
            <p:cNvSpPr txBox="1"/>
            <p:nvPr/>
          </p:nvSpPr>
          <p:spPr>
            <a:xfrm>
              <a:off x="5463043" y="4454092"/>
              <a:ext cx="14742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能量变化</a:t>
              </a:r>
              <a:endPara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2" name="圆角矩形标注 21"/>
            <p:cNvSpPr/>
            <p:nvPr/>
          </p:nvSpPr>
          <p:spPr>
            <a:xfrm>
              <a:off x="5463043" y="4474582"/>
              <a:ext cx="1421241" cy="417665"/>
            </a:xfrm>
            <a:prstGeom prst="wedgeRoundRectCallout">
              <a:avLst>
                <a:gd name="adj1" fmla="val 26986"/>
                <a:gd name="adj2" fmla="val -187476"/>
                <a:gd name="adj3" fmla="val 1666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759185" y="2754725"/>
            <a:ext cx="327660" cy="45719"/>
            <a:chOff x="2615751" y="2116426"/>
            <a:chExt cx="327660" cy="45719"/>
          </a:xfrm>
        </p:grpSpPr>
        <p:cxnSp>
          <p:nvCxnSpPr>
            <p:cNvPr id="26" name="AutoShape 8"/>
            <p:cNvCxnSpPr>
              <a:cxnSpLocks noChangeShapeType="1"/>
            </p:cNvCxnSpPr>
            <p:nvPr/>
          </p:nvCxnSpPr>
          <p:spPr bwMode="auto">
            <a:xfrm>
              <a:off x="2615751" y="2116426"/>
              <a:ext cx="324223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AutoShape 9"/>
            <p:cNvCxnSpPr>
              <a:cxnSpLocks noChangeShapeType="1"/>
            </p:cNvCxnSpPr>
            <p:nvPr/>
          </p:nvCxnSpPr>
          <p:spPr bwMode="auto">
            <a:xfrm>
              <a:off x="2619188" y="2162145"/>
              <a:ext cx="324223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4" name="矩形 33"/>
          <p:cNvSpPr/>
          <p:nvPr/>
        </p:nvSpPr>
        <p:spPr>
          <a:xfrm>
            <a:off x="1643422" y="196096"/>
            <a:ext cx="41857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二</a:t>
            </a:r>
            <a:r>
              <a:rPr lang="zh-CN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、根据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盖斯定律</a:t>
            </a:r>
            <a:r>
              <a:rPr lang="zh-CN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计算</a:t>
            </a: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反应热</a:t>
            </a:r>
          </a:p>
        </p:txBody>
      </p:sp>
      <p:sp>
        <p:nvSpPr>
          <p:cNvPr id="35" name="矩形 34"/>
          <p:cNvSpPr/>
          <p:nvPr/>
        </p:nvSpPr>
        <p:spPr>
          <a:xfrm>
            <a:off x="127515" y="1840367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i="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＋）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59367" y="2348384"/>
            <a:ext cx="856647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5577176" y="2585299"/>
            <a:ext cx="2515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Δ</a:t>
            </a:r>
            <a:r>
              <a:rPr lang="pl-PL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pt-BR" altLang="zh-CN" sz="2000" b="1" baseline="-30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pt-BR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= </a:t>
            </a:r>
            <a:r>
              <a:rPr lang="pl-PL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Δ</a:t>
            </a:r>
            <a:r>
              <a:rPr lang="pl-PL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pt-BR" altLang="zh-CN" sz="2000" b="1" baseline="-30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 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pl-PL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pl-PL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Δ</a:t>
            </a:r>
            <a:r>
              <a:rPr lang="pl-PL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pt-BR" altLang="zh-CN" sz="2000" b="1" baseline="-30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pt-BR" altLang="zh-CN" sz="20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’</a:t>
            </a:r>
            <a:r>
              <a:rPr lang="pl-PL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en-US" sz="2000" b="1" dirty="0"/>
          </a:p>
        </p:txBody>
      </p:sp>
      <p:sp>
        <p:nvSpPr>
          <p:cNvPr id="38" name="矩形 37"/>
          <p:cNvSpPr/>
          <p:nvPr/>
        </p:nvSpPr>
        <p:spPr>
          <a:xfrm>
            <a:off x="5587573" y="2962704"/>
            <a:ext cx="29392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 hangingPunct="1">
              <a:spcBef>
                <a:spcPct val="0"/>
              </a:spcBef>
              <a:spcAft>
                <a:spcPct val="0"/>
              </a:spcAft>
            </a:pPr>
            <a:r>
              <a:rPr lang="pl-PL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Δ</a:t>
            </a:r>
            <a:r>
              <a:rPr lang="pl-PL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pt-BR" altLang="zh-CN" sz="2000" b="1" baseline="-30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pt-BR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= </a:t>
            </a:r>
            <a:r>
              <a:rPr lang="pl-PL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−</a:t>
            </a:r>
            <a:r>
              <a:rPr lang="pt-BR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pt-BR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99.7kJ</a:t>
            </a:r>
            <a:r>
              <a:rPr lang="pt-BR" altLang="zh-CN" sz="2000" b="1" dirty="0" smtClean="0">
                <a:solidFill>
                  <a:srgbClr val="FF0000"/>
                </a:solidFill>
                <a:ea typeface="宋体" pitchFamily="2" charset="-122"/>
                <a:cs typeface="Times New Roman" pitchFamily="18" charset="0"/>
              </a:rPr>
              <a:t>·</a:t>
            </a:r>
            <a:r>
              <a:rPr lang="pt-BR" altLang="zh-CN" sz="20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mol</a:t>
            </a:r>
            <a:r>
              <a:rPr lang="zh-CN" altLang="pt-BR" sz="2000" b="1" baseline="300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－</a:t>
            </a:r>
            <a:r>
              <a:rPr lang="pt-BR" altLang="zh-CN" sz="2000" b="1" baseline="300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</a:t>
            </a:r>
            <a:endParaRPr lang="pt-BR" altLang="zh-CN" sz="2000" b="1" dirty="0">
              <a:solidFill>
                <a:srgbClr val="FF0000"/>
              </a:solidFill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5446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819150" y="1196210"/>
            <a:ext cx="7505700" cy="400110"/>
            <a:chOff x="800100" y="1996970"/>
            <a:chExt cx="7505700" cy="400110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800100" y="1996970"/>
              <a:ext cx="75057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CO</a:t>
              </a:r>
              <a:r>
                <a:rPr kumimoji="0" lang="pl-PL" altLang="zh-CN" sz="2000" b="1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kumimoji="0" lang="pl-PL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(g) + 3H</a:t>
              </a:r>
              <a:r>
                <a:rPr kumimoji="0" lang="pl-PL" altLang="zh-CN" sz="2000" b="1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kumimoji="0" lang="pl-PL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(g)   </a:t>
              </a:r>
              <a:r>
                <a:rPr kumimoji="0" lang="en-US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</a:t>
              </a:r>
              <a:r>
                <a:rPr kumimoji="0" lang="pl-PL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CH</a:t>
              </a:r>
              <a:r>
                <a:rPr kumimoji="0" lang="pl-PL" altLang="zh-CN" sz="2000" b="1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r>
                <a:rPr kumimoji="0" lang="pl-PL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OH(g) + H</a:t>
              </a:r>
              <a:r>
                <a:rPr kumimoji="0" lang="pl-PL" altLang="zh-CN" sz="2000" b="1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kumimoji="0" lang="pl-PL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O(g)     Δ</a:t>
              </a:r>
              <a:r>
                <a:rPr kumimoji="0" lang="pl-PL" altLang="zh-CN" sz="2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kumimoji="0" lang="pt-BR" altLang="zh-CN" sz="2000" b="1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 </a:t>
              </a:r>
              <a:r>
                <a:rPr kumimoji="0" lang="pt-BR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= </a:t>
              </a:r>
              <a:r>
                <a:rPr kumimoji="0" lang="pl-PL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−</a:t>
              </a:r>
              <a:r>
                <a:rPr kumimoji="0" lang="pt-BR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58.7 kJ·mol</a:t>
              </a:r>
              <a:r>
                <a:rPr kumimoji="0" lang="zh-CN" altLang="pt-BR" sz="2000" b="1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kumimoji="0" lang="pt-BR" altLang="zh-CN" sz="2000" b="1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endParaRPr kumimoji="0" lang="pt-BR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5" name="组合 4"/>
            <p:cNvGrpSpPr>
              <a:grpSpLocks/>
            </p:cNvGrpSpPr>
            <p:nvPr/>
          </p:nvGrpSpPr>
          <p:grpSpPr bwMode="auto">
            <a:xfrm>
              <a:off x="2682240" y="2188136"/>
              <a:ext cx="327660" cy="45719"/>
              <a:chOff x="8290" y="3651"/>
              <a:chExt cx="286" cy="39"/>
            </a:xfrm>
          </p:grpSpPr>
          <p:cxnSp>
            <p:nvCxnSpPr>
              <p:cNvPr id="6" name="AutoShape 8"/>
              <p:cNvCxnSpPr>
                <a:cxnSpLocks noChangeShapeType="1"/>
              </p:cNvCxnSpPr>
              <p:nvPr/>
            </p:nvCxnSpPr>
            <p:spPr bwMode="auto">
              <a:xfrm>
                <a:off x="8290" y="3651"/>
                <a:ext cx="283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" name="AutoShape 9"/>
              <p:cNvCxnSpPr>
                <a:cxnSpLocks noChangeShapeType="1"/>
              </p:cNvCxnSpPr>
              <p:nvPr/>
            </p:nvCxnSpPr>
            <p:spPr bwMode="auto">
              <a:xfrm>
                <a:off x="8293" y="3690"/>
                <a:ext cx="283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13" name="组合 12"/>
          <p:cNvGrpSpPr/>
          <p:nvPr/>
        </p:nvGrpSpPr>
        <p:grpSpPr>
          <a:xfrm>
            <a:off x="800100" y="1769715"/>
            <a:ext cx="7795260" cy="400110"/>
            <a:chOff x="571500" y="2463135"/>
            <a:chExt cx="7795260" cy="400110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571500" y="2463135"/>
              <a:ext cx="779526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</a:t>
              </a:r>
              <a:r>
                <a:rPr kumimoji="0" lang="pl-PL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CO</a:t>
              </a:r>
              <a:r>
                <a:rPr kumimoji="0" lang="pl-PL" altLang="zh-CN" sz="2000" b="1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2</a:t>
              </a:r>
              <a:r>
                <a:rPr kumimoji="0" lang="pl-PL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(g) + H</a:t>
              </a:r>
              <a:r>
                <a:rPr kumimoji="0" lang="pl-PL" altLang="zh-CN" sz="2000" b="1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2</a:t>
              </a:r>
              <a:r>
                <a:rPr kumimoji="0" lang="pl-PL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(g)  </a:t>
              </a:r>
              <a:r>
                <a:rPr kumimoji="0" lang="en-US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    </a:t>
              </a:r>
              <a:r>
                <a:rPr kumimoji="0" lang="pl-PL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 CO(g) + H</a:t>
              </a:r>
              <a:r>
                <a:rPr kumimoji="0" lang="pl-PL" altLang="zh-CN" sz="2000" b="1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2</a:t>
              </a:r>
              <a:r>
                <a:rPr kumimoji="0" lang="pl-PL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O(g)        </a:t>
              </a:r>
              <a:r>
                <a:rPr kumimoji="0" lang="en-US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   </a:t>
              </a:r>
              <a:r>
                <a:rPr kumimoji="0" lang="pl-PL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Δ</a:t>
              </a:r>
              <a:r>
                <a:rPr kumimoji="0" lang="pl-PL" altLang="zh-CN" sz="2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H</a:t>
              </a:r>
              <a:r>
                <a:rPr kumimoji="0" lang="pt-BR" altLang="zh-CN" sz="2000" b="1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2  </a:t>
              </a:r>
              <a:r>
                <a:rPr kumimoji="0" lang="pt-BR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= + 41.0 kJ</a:t>
              </a:r>
              <a:r>
                <a:rPr kumimoji="0" lang="pt-BR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ea typeface="宋体" pitchFamily="2" charset="-122"/>
                  <a:cs typeface="Times New Roman" pitchFamily="18" charset="0"/>
                </a:rPr>
                <a:t>·</a:t>
              </a:r>
              <a:r>
                <a:rPr kumimoji="0" lang="pt-BR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mol</a:t>
              </a:r>
              <a:r>
                <a:rPr kumimoji="0" lang="zh-CN" altLang="pt-BR" sz="2000" b="1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－</a:t>
              </a:r>
              <a:r>
                <a:rPr kumimoji="0" lang="pt-BR" altLang="zh-CN" sz="2000" b="1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1</a:t>
              </a:r>
              <a:endParaRPr kumimoji="0" lang="pt-BR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2387151" y="2657446"/>
              <a:ext cx="327660" cy="45719"/>
              <a:chOff x="2606040" y="2301776"/>
              <a:chExt cx="327660" cy="45719"/>
            </a:xfrm>
          </p:grpSpPr>
          <p:cxnSp>
            <p:nvCxnSpPr>
              <p:cNvPr id="10" name="AutoShape 8"/>
              <p:cNvCxnSpPr>
                <a:cxnSpLocks noChangeShapeType="1"/>
              </p:cNvCxnSpPr>
              <p:nvPr/>
            </p:nvCxnSpPr>
            <p:spPr bwMode="auto">
              <a:xfrm>
                <a:off x="2606040" y="2301776"/>
                <a:ext cx="324223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" name="AutoShape 9"/>
              <p:cNvCxnSpPr>
                <a:cxnSpLocks noChangeShapeType="1"/>
              </p:cNvCxnSpPr>
              <p:nvPr/>
            </p:nvCxnSpPr>
            <p:spPr bwMode="auto">
              <a:xfrm>
                <a:off x="2609477" y="2347495"/>
                <a:ext cx="324223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14" name="矩形 13"/>
          <p:cNvSpPr/>
          <p:nvPr/>
        </p:nvSpPr>
        <p:spPr>
          <a:xfrm>
            <a:off x="895350" y="2577530"/>
            <a:ext cx="7239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altLang="zh-CN" sz="2000" b="1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CO(g) </a:t>
            </a:r>
            <a:r>
              <a:rPr lang="en-US" altLang="zh-CN" sz="20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pl-PL" altLang="zh-CN" sz="2000" b="1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pl-PL" altLang="zh-CN" sz="2000" b="1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</a:t>
            </a:r>
            <a:r>
              <a:rPr lang="pl-PL" altLang="zh-CN" sz="2000" b="1" baseline="-30000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pl-PL" altLang="zh-CN" sz="2000" b="1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(g)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  </a:t>
            </a:r>
            <a:r>
              <a:rPr lang="pl-PL" altLang="zh-CN" sz="2000" b="1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pl-PL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CH</a:t>
            </a:r>
            <a:r>
              <a:rPr lang="pl-PL" altLang="zh-CN" sz="2000" b="1" baseline="-30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pl-PL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OH(g</a:t>
            </a:r>
            <a:r>
              <a:rPr lang="pl-PL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en-US" sz="20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994467" y="3842214"/>
            <a:ext cx="1500639" cy="461665"/>
            <a:chOff x="2386698" y="4424238"/>
            <a:chExt cx="1500639" cy="461665"/>
          </a:xfrm>
        </p:grpSpPr>
        <p:sp>
          <p:nvSpPr>
            <p:cNvPr id="18" name="TextBox 17"/>
            <p:cNvSpPr txBox="1"/>
            <p:nvPr/>
          </p:nvSpPr>
          <p:spPr>
            <a:xfrm>
              <a:off x="2413076" y="4424238"/>
              <a:ext cx="14742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物质变化</a:t>
              </a:r>
              <a:endPara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9" name="圆角矩形标注 18"/>
            <p:cNvSpPr/>
            <p:nvPr/>
          </p:nvSpPr>
          <p:spPr>
            <a:xfrm>
              <a:off x="2386698" y="4461479"/>
              <a:ext cx="1421241" cy="417665"/>
            </a:xfrm>
            <a:prstGeom prst="wedgeRoundRectCallout">
              <a:avLst>
                <a:gd name="adj1" fmla="val 30830"/>
                <a:gd name="adj2" fmla="val -180940"/>
                <a:gd name="adj3" fmla="val 1666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650007" y="3880965"/>
            <a:ext cx="1474261" cy="461665"/>
            <a:chOff x="5463043" y="4454092"/>
            <a:chExt cx="1474261" cy="461665"/>
          </a:xfrm>
        </p:grpSpPr>
        <p:sp>
          <p:nvSpPr>
            <p:cNvPr id="21" name="TextBox 20"/>
            <p:cNvSpPr txBox="1"/>
            <p:nvPr/>
          </p:nvSpPr>
          <p:spPr>
            <a:xfrm>
              <a:off x="5463043" y="4454092"/>
              <a:ext cx="14742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能量变化</a:t>
              </a:r>
              <a:endPara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2" name="圆角矩形标注 21"/>
            <p:cNvSpPr/>
            <p:nvPr/>
          </p:nvSpPr>
          <p:spPr>
            <a:xfrm>
              <a:off x="5463043" y="4474582"/>
              <a:ext cx="1421241" cy="417665"/>
            </a:xfrm>
            <a:prstGeom prst="wedgeRoundRectCallout">
              <a:avLst>
                <a:gd name="adj1" fmla="val 26986"/>
                <a:gd name="adj2" fmla="val -187476"/>
                <a:gd name="adj3" fmla="val 1666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759185" y="2754725"/>
            <a:ext cx="327660" cy="45719"/>
            <a:chOff x="2615751" y="2116426"/>
            <a:chExt cx="327660" cy="45719"/>
          </a:xfrm>
        </p:grpSpPr>
        <p:cxnSp>
          <p:nvCxnSpPr>
            <p:cNvPr id="26" name="AutoShape 8"/>
            <p:cNvCxnSpPr>
              <a:cxnSpLocks noChangeShapeType="1"/>
            </p:cNvCxnSpPr>
            <p:nvPr/>
          </p:nvCxnSpPr>
          <p:spPr bwMode="auto">
            <a:xfrm>
              <a:off x="2615751" y="2116426"/>
              <a:ext cx="324223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AutoShape 9"/>
            <p:cNvCxnSpPr>
              <a:cxnSpLocks noChangeShapeType="1"/>
            </p:cNvCxnSpPr>
            <p:nvPr/>
          </p:nvCxnSpPr>
          <p:spPr bwMode="auto">
            <a:xfrm>
              <a:off x="2619188" y="2162145"/>
              <a:ext cx="324223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4" name="矩形 33"/>
          <p:cNvSpPr/>
          <p:nvPr/>
        </p:nvSpPr>
        <p:spPr>
          <a:xfrm>
            <a:off x="1643422" y="196096"/>
            <a:ext cx="41857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二</a:t>
            </a:r>
            <a:r>
              <a:rPr lang="zh-CN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、根据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盖斯定律</a:t>
            </a:r>
            <a:r>
              <a:rPr lang="zh-CN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计算</a:t>
            </a: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反应热</a:t>
            </a:r>
          </a:p>
        </p:txBody>
      </p:sp>
      <p:sp>
        <p:nvSpPr>
          <p:cNvPr id="35" name="矩形 34"/>
          <p:cNvSpPr/>
          <p:nvPr/>
        </p:nvSpPr>
        <p:spPr>
          <a:xfrm>
            <a:off x="127515" y="1769715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i="0" dirty="0" smtClean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－）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59367" y="2348384"/>
            <a:ext cx="856647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38"/>
          <p:cNvSpPr/>
          <p:nvPr/>
        </p:nvSpPr>
        <p:spPr>
          <a:xfrm>
            <a:off x="5577176" y="2585299"/>
            <a:ext cx="2515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Δ</a:t>
            </a:r>
            <a:r>
              <a:rPr lang="pl-PL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pt-BR" altLang="zh-CN" sz="2000" b="1" baseline="-30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pt-BR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= </a:t>
            </a:r>
            <a:r>
              <a:rPr lang="pl-PL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Δ</a:t>
            </a:r>
            <a:r>
              <a:rPr lang="pl-PL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pt-BR" altLang="zh-CN" sz="2000" b="1" baseline="-30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  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－</a:t>
            </a:r>
            <a:r>
              <a:rPr lang="pl-PL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pl-PL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Δ</a:t>
            </a:r>
            <a:r>
              <a:rPr lang="pl-PL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pt-BR" altLang="zh-CN" sz="2000" b="1" baseline="-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endParaRPr lang="zh-CN" altLang="en-US" sz="2000" b="1" dirty="0"/>
          </a:p>
        </p:txBody>
      </p:sp>
      <p:sp>
        <p:nvSpPr>
          <p:cNvPr id="40" name="矩形 39"/>
          <p:cNvSpPr/>
          <p:nvPr/>
        </p:nvSpPr>
        <p:spPr>
          <a:xfrm>
            <a:off x="5587573" y="2962704"/>
            <a:ext cx="29392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 hangingPunct="1">
              <a:spcBef>
                <a:spcPct val="0"/>
              </a:spcBef>
              <a:spcAft>
                <a:spcPct val="0"/>
              </a:spcAft>
            </a:pPr>
            <a:r>
              <a:rPr lang="pl-PL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Δ</a:t>
            </a:r>
            <a:r>
              <a:rPr lang="pl-PL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pt-BR" altLang="zh-CN" sz="2000" b="1" baseline="-30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pt-BR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= </a:t>
            </a:r>
            <a:r>
              <a:rPr lang="pl-PL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−</a:t>
            </a:r>
            <a:r>
              <a:rPr lang="pt-BR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pt-BR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99.7kJ</a:t>
            </a:r>
            <a:r>
              <a:rPr lang="pt-BR" altLang="zh-CN" sz="2000" b="1" dirty="0" smtClean="0">
                <a:solidFill>
                  <a:srgbClr val="FF0000"/>
                </a:solidFill>
                <a:ea typeface="宋体" pitchFamily="2" charset="-122"/>
                <a:cs typeface="Times New Roman" pitchFamily="18" charset="0"/>
              </a:rPr>
              <a:t>·</a:t>
            </a:r>
            <a:r>
              <a:rPr lang="pt-BR" altLang="zh-CN" sz="20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mol</a:t>
            </a:r>
            <a:r>
              <a:rPr lang="zh-CN" altLang="pt-BR" sz="2000" b="1" baseline="300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－</a:t>
            </a:r>
            <a:r>
              <a:rPr lang="pt-BR" altLang="zh-CN" sz="2000" b="1" baseline="300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</a:t>
            </a:r>
            <a:endParaRPr lang="pt-BR" altLang="zh-CN" sz="2000" b="1" dirty="0">
              <a:solidFill>
                <a:srgbClr val="FF0000"/>
              </a:solidFill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621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9" grpId="0"/>
      <p:bldP spid="4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97280" y="1327084"/>
            <a:ext cx="838200" cy="553998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 defTabSz="619125"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键能</a:t>
            </a:r>
            <a:endParaRPr lang="zh-CN" altLang="en-US" sz="20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  <a:sym typeface="Hoefler Tex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1150708"/>
            <a:ext cx="513588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科学规定：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25</a:t>
            </a:r>
            <a:r>
              <a:rPr lang="zh-CN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℃、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101KPa</a:t>
            </a:r>
            <a:r>
              <a:rPr lang="zh-CN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时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拆开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1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mol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气态</a:t>
            </a:r>
            <a:r>
              <a:rPr lang="zh-CN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分子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AB</a:t>
            </a:r>
            <a:r>
              <a:rPr lang="zh-CN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，使之变为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1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mol</a:t>
            </a:r>
            <a:r>
              <a:rPr lang="zh-CN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气态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A</a:t>
            </a:r>
            <a:r>
              <a:rPr lang="zh-CN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原子和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1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mol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气态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B</a:t>
            </a:r>
            <a:r>
              <a:rPr lang="zh-CN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原子，所吸收的能量叫作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A-B</a:t>
            </a:r>
            <a:r>
              <a:rPr lang="zh-CN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键的键能。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99360" y="2714029"/>
            <a:ext cx="471678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同样，由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1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mol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气态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A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原子和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1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mol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气态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B</a:t>
            </a:r>
            <a:r>
              <a:rPr lang="zh-CN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原子形成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1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mol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气态</a:t>
            </a:r>
            <a:r>
              <a:rPr lang="zh-CN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分子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AB,</a:t>
            </a:r>
            <a:r>
              <a:rPr lang="zh-CN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，所放出的能量也是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A-B</a:t>
            </a:r>
            <a:r>
              <a:rPr lang="zh-CN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键的键能。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71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160399" y="754324"/>
            <a:ext cx="3510661" cy="1477328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盖斯定律：</a:t>
            </a:r>
            <a: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一个化学反应，不管是一步完成的还是分几步完成的，其</a:t>
            </a:r>
            <a:r>
              <a:rPr lang="zh-CN" altLang="en-US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反应热是相同的</a:t>
            </a:r>
            <a: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0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744" y="1062214"/>
            <a:ext cx="2986061" cy="1827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475" y="3340650"/>
            <a:ext cx="2514600" cy="427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1198338" y="2601986"/>
            <a:ext cx="3526062" cy="1477328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 i="0" dirty="0" smtClean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即：化学反应的反应热</a:t>
            </a:r>
            <a:r>
              <a:rPr lang="zh-CN" altLang="en-US" sz="2000" i="0" dirty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只与</a:t>
            </a:r>
            <a:r>
              <a:rPr lang="zh-CN" altLang="en-US" sz="2000" i="0" dirty="0" smtClean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反应</a:t>
            </a:r>
            <a: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体系</a:t>
            </a:r>
            <a:r>
              <a:rPr lang="zh-CN" altLang="en-US" sz="2000" i="0" dirty="0" smtClean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r>
              <a:rPr lang="zh-CN" altLang="en-US" sz="2000" i="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始态和</a:t>
            </a:r>
            <a:r>
              <a:rPr lang="zh-CN" altLang="en-US" sz="2000" i="0" dirty="0" smtClean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终态有关，</a:t>
            </a:r>
            <a:r>
              <a:rPr lang="zh-CN" altLang="en-US" sz="2000" i="0" dirty="0" smtClean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而</a:t>
            </a:r>
            <a:r>
              <a:rPr lang="zh-CN" altLang="en-US" sz="2000" i="0" dirty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与</a:t>
            </a:r>
            <a:r>
              <a:rPr lang="zh-CN" altLang="en-US" sz="2000" i="0" dirty="0" smtClean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反应的</a:t>
            </a:r>
            <a:r>
              <a:rPr lang="zh-CN" altLang="en-US" sz="2000" i="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途径无关。</a:t>
            </a:r>
          </a:p>
        </p:txBody>
      </p:sp>
    </p:spTree>
    <p:extLst>
      <p:ext uri="{BB962C8B-B14F-4D97-AF65-F5344CB8AC3E}">
        <p14:creationId xmlns:p14="http://schemas.microsoft.com/office/powerpoint/2010/main" val="394648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93080" y="784949"/>
            <a:ext cx="47003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【</a:t>
            </a:r>
            <a:r>
              <a:rPr lang="zh-CN" altLang="en-US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</a:t>
            </a:r>
            <a:r>
              <a:rPr lang="en-US" altLang="zh-CN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4】</a:t>
            </a:r>
            <a:r>
              <a:rPr lang="zh-CN" altLang="zh-CN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已知</a:t>
            </a:r>
            <a:r>
              <a:rPr lang="zh-CN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：几种化学键的键能如下表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130788"/>
              </p:ext>
            </p:extLst>
          </p:nvPr>
        </p:nvGraphicFramePr>
        <p:xfrm>
          <a:off x="892493" y="1329160"/>
          <a:ext cx="7619048" cy="85957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56705"/>
                <a:gridCol w="1275215"/>
                <a:gridCol w="1275215"/>
                <a:gridCol w="1429243"/>
                <a:gridCol w="1091335"/>
                <a:gridCol w="1091335"/>
              </a:tblGrid>
              <a:tr h="4458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化学键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                              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zh-CN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            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zh-CN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pl-PL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  </a:t>
                      </a:r>
                      <a:r>
                        <a:rPr lang="en-US" sz="18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pl-PL" sz="18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zh-CN" sz="1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pl-PL" sz="1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zh-CN" sz="1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36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zh-CN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kJ/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mol</a:t>
                      </a:r>
                      <a:r>
                        <a:rPr lang="zh-CN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436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343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1076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465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413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689" y="1484630"/>
            <a:ext cx="183833" cy="15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415324" y="2358538"/>
            <a:ext cx="79857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00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计算</a:t>
            </a:r>
            <a:r>
              <a:rPr kumimoji="0" lang="en-US" altLang="zh-CN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:  </a:t>
            </a:r>
            <a:r>
              <a:rPr kumimoji="0" lang="pl-PL" altLang="zh-CN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CO(g) + 2H</a:t>
            </a:r>
            <a:r>
              <a:rPr kumimoji="0" lang="pl-PL" altLang="zh-CN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pl-PL" altLang="zh-CN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(g) </a:t>
            </a:r>
            <a:r>
              <a:rPr kumimoji="0" lang="en-US" altLang="zh-CN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  </a:t>
            </a:r>
            <a:r>
              <a:rPr kumimoji="0" lang="pl-PL" altLang="zh-CN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CH</a:t>
            </a:r>
            <a:r>
              <a:rPr kumimoji="0" lang="pl-PL" altLang="zh-CN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pl-PL" altLang="zh-CN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OH(g)  </a:t>
            </a:r>
            <a:r>
              <a:rPr kumimoji="0" lang="en-US" altLang="zh-CN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</a:t>
            </a:r>
            <a:r>
              <a:rPr kumimoji="0" lang="pl-PL" altLang="zh-CN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</a:t>
            </a:r>
            <a:r>
              <a:rPr kumimoji="0" lang="en-US" altLang="zh-CN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Δ</a:t>
            </a:r>
            <a:r>
              <a:rPr kumimoji="0" lang="en-US" altLang="zh-CN" sz="20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</a:t>
            </a:r>
            <a:r>
              <a:rPr kumimoji="0" lang="en-US" altLang="zh-CN" sz="200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en-US" altLang="zh-CN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=</a:t>
            </a:r>
            <a:r>
              <a:rPr kumimoji="0" lang="en-US" altLang="zh-CN" sz="200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      </a:t>
            </a:r>
            <a:r>
              <a:rPr kumimoji="0" lang="en-US" altLang="zh-CN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kJ/</a:t>
            </a:r>
            <a:r>
              <a:rPr kumimoji="0" lang="en-US" altLang="zh-CN" sz="20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mol</a:t>
            </a:r>
            <a:endParaRPr kumimoji="0" lang="en-US" altLang="zh-CN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grpSp>
        <p:nvGrpSpPr>
          <p:cNvPr id="20" name="组合 19"/>
          <p:cNvGrpSpPr>
            <a:grpSpLocks/>
          </p:cNvGrpSpPr>
          <p:nvPr/>
        </p:nvGrpSpPr>
        <p:grpSpPr bwMode="auto">
          <a:xfrm>
            <a:off x="3448661" y="2558593"/>
            <a:ext cx="330860" cy="45719"/>
            <a:chOff x="8290" y="3651"/>
            <a:chExt cx="286" cy="39"/>
          </a:xfrm>
        </p:grpSpPr>
        <p:cxnSp>
          <p:nvCxnSpPr>
            <p:cNvPr id="21" name="AutoShape 3"/>
            <p:cNvCxnSpPr>
              <a:cxnSpLocks noChangeShapeType="1"/>
            </p:cNvCxnSpPr>
            <p:nvPr/>
          </p:nvCxnSpPr>
          <p:spPr bwMode="auto">
            <a:xfrm>
              <a:off x="8290" y="3651"/>
              <a:ext cx="283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4"/>
            <p:cNvCxnSpPr>
              <a:cxnSpLocks noChangeShapeType="1"/>
            </p:cNvCxnSpPr>
            <p:nvPr/>
          </p:nvCxnSpPr>
          <p:spPr bwMode="auto">
            <a:xfrm>
              <a:off x="8293" y="3690"/>
              <a:ext cx="283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8" name="组合 17"/>
          <p:cNvGrpSpPr/>
          <p:nvPr/>
        </p:nvGrpSpPr>
        <p:grpSpPr>
          <a:xfrm>
            <a:off x="891018" y="3580076"/>
            <a:ext cx="3821433" cy="521196"/>
            <a:chOff x="867683" y="3266243"/>
            <a:chExt cx="3821433" cy="521196"/>
          </a:xfrm>
        </p:grpSpPr>
        <p:sp>
          <p:nvSpPr>
            <p:cNvPr id="14" name="矩形 13"/>
            <p:cNvSpPr/>
            <p:nvPr/>
          </p:nvSpPr>
          <p:spPr>
            <a:xfrm>
              <a:off x="867683" y="3331517"/>
              <a:ext cx="166215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Hoefler Text"/>
                </a:rPr>
                <a:t>∑</a:t>
              </a:r>
              <a:r>
                <a:rPr lang="zh-CN" altLang="en-US" b="1" i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Hoefler Text"/>
                </a:rPr>
                <a:t>E</a:t>
              </a:r>
              <a:r>
                <a:rPr lang="zh-CN" altLang="en-US" b="1" baseline="-25000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Hoefler Text"/>
                </a:rPr>
                <a:t>反应物</a:t>
              </a:r>
              <a:r>
                <a:rPr lang="zh-CN" altLang="en-US" b="1" baseline="-250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Hoefler Text"/>
                </a:rPr>
                <a:t>键能  </a:t>
              </a:r>
              <a:r>
                <a:rPr lang="en-US" altLang="zh-CN" sz="2000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= </a:t>
              </a:r>
              <a:r>
                <a:rPr lang="en-US" altLang="zh-CN" sz="2000" b="1" u="sng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</a:t>
              </a:r>
              <a:endParaRPr lang="zh-CN" altLang="en-US" sz="2000" b="1" dirty="0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258593" y="3266243"/>
              <a:ext cx="2430523" cy="521196"/>
              <a:chOff x="3393539" y="3248413"/>
              <a:chExt cx="2430523" cy="521196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3393539" y="3261778"/>
                <a:ext cx="1288260" cy="507831"/>
                <a:chOff x="1612885" y="3032436"/>
                <a:chExt cx="1288260" cy="507831"/>
              </a:xfrm>
            </p:grpSpPr>
            <p:sp>
              <p:nvSpPr>
                <p:cNvPr id="25" name="矩形 24"/>
                <p:cNvSpPr/>
                <p:nvPr/>
              </p:nvSpPr>
              <p:spPr>
                <a:xfrm>
                  <a:off x="1612885" y="3032436"/>
                  <a:ext cx="1288260" cy="5078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altLang="zh-CN" i="1" kern="100" dirty="0" smtClean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E</a:t>
                  </a:r>
                  <a:r>
                    <a:rPr lang="en-US" altLang="zh-CN" kern="100" dirty="0" smtClean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(C   O)</a:t>
                  </a:r>
                  <a:endParaRPr lang="zh-CN" altLang="zh-CN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pic>
              <p:nvPicPr>
                <p:cNvPr id="26" name="Picture 3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13743" y="3248920"/>
                  <a:ext cx="183833" cy="1544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9" name="矩形 28"/>
              <p:cNvSpPr/>
              <p:nvPr/>
            </p:nvSpPr>
            <p:spPr>
              <a:xfrm>
                <a:off x="4343703" y="3248413"/>
                <a:ext cx="148035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kern="10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+ 2</a:t>
                </a:r>
                <a:r>
                  <a:rPr lang="en-US" altLang="zh-CN" i="1" kern="10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E</a:t>
                </a:r>
                <a:r>
                  <a:rPr lang="en-US" altLang="zh-CN" kern="10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(H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－</a:t>
                </a:r>
                <a:r>
                  <a:rPr lang="en-US" altLang="zh-CN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H</a:t>
                </a:r>
                <a:r>
                  <a:rPr lang="en-US" altLang="zh-CN" kern="10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)</a:t>
                </a:r>
                <a:endParaRPr lang="zh-CN" altLang="zh-CN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8" name="矩形 27"/>
          <p:cNvSpPr/>
          <p:nvPr/>
        </p:nvSpPr>
        <p:spPr>
          <a:xfrm>
            <a:off x="1643422" y="196096"/>
            <a:ext cx="48013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三</a:t>
            </a:r>
            <a:r>
              <a:rPr lang="zh-CN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、根据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化学键的变化计算</a:t>
            </a:r>
            <a:r>
              <a:rPr lang="zh-CN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反应热</a:t>
            </a:r>
            <a:endParaRPr lang="zh-CN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4" name="文本框 3">
            <a:extLst>
              <a:ext uri="{FF2B5EF4-FFF2-40B4-BE49-F238E27FC236}">
                <a16:creationId xmlns:a16="http://schemas.microsoft.com/office/drawing/2014/main" xmlns="" id="{DD82AAF8-0942-429C-BE82-8192FD6C57E7}"/>
              </a:ext>
            </a:extLst>
          </p:cNvPr>
          <p:cNvSpPr txBox="1"/>
          <p:nvPr/>
        </p:nvSpPr>
        <p:spPr>
          <a:xfrm>
            <a:off x="891018" y="2951805"/>
            <a:ext cx="4040029" cy="48019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8100" tIns="38100" rIns="38100" bIns="38100" numCol="1" spcCol="38100" rtlCol="0" anchor="ctr" forceAA="0">
            <a:spAutoFit/>
          </a:bodyPr>
          <a:lstStyle/>
          <a:p>
            <a:pPr defTabSz="619125"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Δ</a:t>
            </a:r>
            <a:r>
              <a:rPr lang="zh-CN" alt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H 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＝∑</a:t>
            </a:r>
            <a:r>
              <a:rPr lang="zh-CN" alt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E</a:t>
            </a:r>
            <a:r>
              <a:rPr lang="zh-CN" altLang="en-US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反应物键能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－∑</a:t>
            </a:r>
            <a:r>
              <a:rPr lang="zh-CN" alt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E</a:t>
            </a:r>
            <a:r>
              <a:rPr lang="zh-CN" altLang="en-US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生成物键能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870040" y="4085185"/>
            <a:ext cx="4969262" cy="553998"/>
            <a:chOff x="870040" y="4085185"/>
            <a:chExt cx="4969262" cy="553998"/>
          </a:xfrm>
        </p:grpSpPr>
        <p:grpSp>
          <p:nvGrpSpPr>
            <p:cNvPr id="11" name="组合 10"/>
            <p:cNvGrpSpPr/>
            <p:nvPr/>
          </p:nvGrpSpPr>
          <p:grpSpPr>
            <a:xfrm>
              <a:off x="2145368" y="4108008"/>
              <a:ext cx="3693934" cy="508351"/>
              <a:chOff x="3514894" y="3422214"/>
              <a:chExt cx="3693934" cy="508351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3514894" y="3422214"/>
                <a:ext cx="1491446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kern="10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i="1" kern="10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E</a:t>
                </a:r>
                <a:r>
                  <a:rPr lang="en-US" altLang="zh-CN" kern="10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(C</a:t>
                </a:r>
                <a:r>
                  <a:rPr lang="zh-CN" altLang="zh-CN" kern="10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－</a:t>
                </a:r>
                <a:r>
                  <a:rPr lang="en-US" altLang="zh-CN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H</a:t>
                </a:r>
                <a:r>
                  <a:rPr lang="en-US" altLang="zh-CN" kern="10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)</a:t>
                </a:r>
                <a:endParaRPr lang="zh-CN" altLang="zh-CN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4582086" y="3422734"/>
                <a:ext cx="1491446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kern="10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＋</a:t>
                </a:r>
                <a:r>
                  <a:rPr lang="en-US" altLang="zh-CN" i="1" kern="10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E</a:t>
                </a:r>
                <a:r>
                  <a:rPr lang="en-US" altLang="zh-CN" kern="10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(C</a:t>
                </a:r>
                <a:r>
                  <a:rPr lang="zh-CN" altLang="zh-CN" kern="10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－</a:t>
                </a:r>
                <a:r>
                  <a:rPr lang="en-US" altLang="zh-CN" kern="10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O)</a:t>
                </a:r>
                <a:endParaRPr lang="zh-CN" altLang="zh-CN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5717382" y="3422733"/>
                <a:ext cx="1491446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＋</a:t>
                </a:r>
                <a:r>
                  <a:rPr lang="zh-CN" altLang="zh-CN" kern="10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i="1" kern="10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E</a:t>
                </a:r>
                <a:r>
                  <a:rPr lang="en-US" altLang="zh-CN" kern="10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(H</a:t>
                </a:r>
                <a:r>
                  <a:rPr lang="zh-CN" altLang="zh-CN" kern="10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－</a:t>
                </a:r>
                <a:r>
                  <a:rPr lang="en-US" altLang="zh-CN" kern="10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O)</a:t>
                </a:r>
                <a:endParaRPr lang="zh-CN" altLang="zh-CN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7" name="矩形 16"/>
            <p:cNvSpPr/>
            <p:nvPr/>
          </p:nvSpPr>
          <p:spPr>
            <a:xfrm>
              <a:off x="870040" y="4085185"/>
              <a:ext cx="173600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19125">
                <a:lnSpc>
                  <a:spcPct val="150000"/>
                </a:lnSpc>
              </a:pPr>
              <a:r>
                <a:rPr lang="zh-CN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Hoefler Text"/>
                </a:rPr>
                <a:t>∑</a:t>
              </a:r>
              <a:r>
                <a:rPr lang="zh-CN" altLang="en-US" b="1" i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Hoefler Text"/>
                </a:rPr>
                <a:t>E</a:t>
              </a:r>
              <a:r>
                <a:rPr lang="zh-CN" altLang="en-US" b="1" baseline="-25000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Hoefler Text"/>
                </a:rPr>
                <a:t>生成物</a:t>
              </a:r>
              <a:r>
                <a:rPr lang="zh-CN" altLang="en-US" b="1" baseline="-250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Hoefler Text"/>
                </a:rPr>
                <a:t>键能   </a:t>
              </a:r>
              <a:r>
                <a:rPr lang="en-US" altLang="zh-CN" sz="2000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=</a:t>
              </a:r>
              <a:endParaRPr lang="zh-CN" altLang="en-US" sz="2000" b="1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588868" y="3191903"/>
            <a:ext cx="1812216" cy="1202738"/>
            <a:chOff x="7331784" y="3842728"/>
            <a:chExt cx="1812216" cy="1202738"/>
          </a:xfrm>
        </p:grpSpPr>
        <p:grpSp>
          <p:nvGrpSpPr>
            <p:cNvPr id="36" name="组合 35"/>
            <p:cNvGrpSpPr/>
            <p:nvPr/>
          </p:nvGrpSpPr>
          <p:grpSpPr>
            <a:xfrm>
              <a:off x="7391400" y="3857968"/>
              <a:ext cx="1752600" cy="1187498"/>
              <a:chOff x="6111240" y="-146566"/>
              <a:chExt cx="1752600" cy="1187498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6111240" y="226367"/>
                <a:ext cx="1752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zh-CN" altLang="zh-CN" sz="2000" kern="1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000" kern="1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zh-CN" altLang="zh-CN" sz="2000" kern="1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endParaRPr lang="zh-CN" alt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矩形 38"/>
              <p:cNvSpPr/>
              <p:nvPr/>
            </p:nvSpPr>
            <p:spPr>
              <a:xfrm rot="5400000">
                <a:off x="6522056" y="455711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zh-CN" kern="1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－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>
              <a:xfrm rot="5400000">
                <a:off x="6505030" y="59471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zh-CN" kern="1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－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6563093" y="671600"/>
                <a:ext cx="3513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6537090" y="-146566"/>
                <a:ext cx="3513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7" name="矩形 36"/>
            <p:cNvSpPr/>
            <p:nvPr/>
          </p:nvSpPr>
          <p:spPr>
            <a:xfrm>
              <a:off x="7331784" y="3842728"/>
              <a:ext cx="1713155" cy="1202738"/>
            </a:xfrm>
            <a:prstGeom prst="rect">
              <a:avLst/>
            </a:prstGeom>
            <a:ln w="12700">
              <a:solidFill>
                <a:srgbClr val="FF0000"/>
              </a:solidFill>
            </a:ln>
          </p:spPr>
          <p:txBody>
            <a:bodyPr wrap="square" rtlCol="0" anchor="ctr">
              <a:spAutoFit/>
            </a:bodyPr>
            <a:lstStyle/>
            <a:p>
              <a:pPr indent="400050" algn="ctr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b="1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322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ldLvl="0"/>
      <p:bldP spid="3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643422" y="196096"/>
            <a:ext cx="48013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三</a:t>
            </a:r>
            <a:r>
              <a:rPr lang="zh-CN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、根据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化学键的变化计算</a:t>
            </a:r>
            <a:r>
              <a:rPr lang="zh-CN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反应热</a:t>
            </a:r>
            <a:endParaRPr lang="zh-CN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" name="文本框 4"/>
          <p:cNvSpPr txBox="1"/>
          <p:nvPr/>
        </p:nvSpPr>
        <p:spPr>
          <a:xfrm>
            <a:off x="619871" y="1354961"/>
            <a:ext cx="1483249" cy="538609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28575"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断裂化学键</a:t>
            </a:r>
            <a:endParaRPr lang="en-US" altLang="zh-CN" sz="20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6" name="文本框 15"/>
          <p:cNvSpPr txBox="1"/>
          <p:nvPr/>
        </p:nvSpPr>
        <p:spPr>
          <a:xfrm>
            <a:off x="619871" y="1730097"/>
            <a:ext cx="1483249" cy="538609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28575"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吸收热量</a:t>
            </a:r>
            <a:r>
              <a:rPr lang="en-US" altLang="zh-CN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</a:p>
        </p:txBody>
      </p:sp>
      <p:sp>
        <p:nvSpPr>
          <p:cNvPr id="37" name="文本框 10"/>
          <p:cNvSpPr txBox="1"/>
          <p:nvPr/>
        </p:nvSpPr>
        <p:spPr>
          <a:xfrm>
            <a:off x="650351" y="2546841"/>
            <a:ext cx="1521349" cy="538609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28575"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形成化学键</a:t>
            </a:r>
            <a:endParaRPr lang="en-US" altLang="zh-CN" sz="20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8" name="文本框 11"/>
          <p:cNvSpPr txBox="1"/>
          <p:nvPr/>
        </p:nvSpPr>
        <p:spPr>
          <a:xfrm>
            <a:off x="664521" y="2944368"/>
            <a:ext cx="1469079" cy="538609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28575"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释放热量</a:t>
            </a:r>
            <a:r>
              <a:rPr lang="en-US" altLang="zh-CN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</a:p>
        </p:txBody>
      </p:sp>
      <p:sp>
        <p:nvSpPr>
          <p:cNvPr id="39" name="左大括号 38"/>
          <p:cNvSpPr/>
          <p:nvPr/>
        </p:nvSpPr>
        <p:spPr>
          <a:xfrm>
            <a:off x="1988820" y="1211580"/>
            <a:ext cx="190500" cy="1059180"/>
          </a:xfrm>
          <a:prstGeom prst="leftBrace">
            <a:avLst>
              <a:gd name="adj1" fmla="val 70001"/>
              <a:gd name="adj2" fmla="val 49510"/>
            </a:avLst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7"/>
          <p:cNvSpPr txBox="1"/>
          <p:nvPr/>
        </p:nvSpPr>
        <p:spPr>
          <a:xfrm>
            <a:off x="2271816" y="919638"/>
            <a:ext cx="6369264" cy="49244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28575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mol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pl-PL" altLang="zh-CN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CO</a:t>
            </a:r>
            <a:r>
              <a:rPr lang="zh-CN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解离为</a:t>
            </a:r>
            <a:r>
              <a:rPr lang="en-US" altLang="zh-CN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itchFamily="18" charset="0"/>
              </a:rPr>
              <a:t>1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mol </a:t>
            </a:r>
            <a:r>
              <a:rPr lang="pl-PL" altLang="zh-CN" b="1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</a:t>
            </a:r>
            <a:r>
              <a:rPr lang="zh-CN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原子和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1mol </a:t>
            </a:r>
            <a:r>
              <a:rPr lang="pl-PL" altLang="zh-CN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</a:t>
            </a:r>
            <a:r>
              <a:rPr lang="zh-CN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原子吸收</a:t>
            </a:r>
            <a:r>
              <a:rPr lang="en-US" altLang="zh-CN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1 076kJ</a:t>
            </a:r>
            <a:r>
              <a:rPr lang="zh-CN" altLang="en-US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热量</a:t>
            </a:r>
            <a:endParaRPr lang="en-US" altLang="zh-CN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1" name="文本框 7"/>
          <p:cNvSpPr txBox="1"/>
          <p:nvPr/>
        </p:nvSpPr>
        <p:spPr>
          <a:xfrm>
            <a:off x="2271817" y="1422752"/>
            <a:ext cx="4951944" cy="49244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28575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mol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pl-PL" altLang="zh-CN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</a:t>
            </a:r>
            <a:r>
              <a:rPr lang="pl-PL" altLang="zh-CN" baseline="-30000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解离为</a:t>
            </a:r>
            <a:r>
              <a:rPr lang="en-US" altLang="zh-CN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itchFamily="18" charset="0"/>
              </a:rPr>
              <a:t>4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mol </a:t>
            </a:r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</a:t>
            </a:r>
            <a:r>
              <a:rPr lang="zh-CN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原子</a:t>
            </a:r>
            <a:r>
              <a:rPr lang="zh-CN" altLang="en-US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吸收</a:t>
            </a:r>
            <a:r>
              <a:rPr lang="en-US" altLang="zh-CN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872kJ</a:t>
            </a:r>
            <a:r>
              <a:rPr lang="zh-CN" altLang="en-US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热量</a:t>
            </a:r>
            <a:endParaRPr lang="en-US" altLang="zh-CN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2" name="文本框 13"/>
          <p:cNvSpPr txBox="1"/>
          <p:nvPr/>
        </p:nvSpPr>
        <p:spPr>
          <a:xfrm>
            <a:off x="2254792" y="1942311"/>
            <a:ext cx="4536566" cy="49244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28575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吸收热量</a:t>
            </a:r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1 076kJ </a:t>
            </a:r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872kJ </a:t>
            </a:r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 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948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kJ</a:t>
            </a:r>
          </a:p>
        </p:txBody>
      </p:sp>
      <p:sp>
        <p:nvSpPr>
          <p:cNvPr id="18" name="矩形 17"/>
          <p:cNvSpPr/>
          <p:nvPr/>
        </p:nvSpPr>
        <p:spPr>
          <a:xfrm>
            <a:off x="2246770" y="2530410"/>
            <a:ext cx="69941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itchFamily="18" charset="0"/>
              </a:rPr>
              <a:t>1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mol </a:t>
            </a:r>
            <a:r>
              <a:rPr lang="pl-PL" altLang="zh-CN" b="1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</a:t>
            </a:r>
            <a:r>
              <a:rPr lang="zh-CN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原子、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1mol </a:t>
            </a:r>
            <a:r>
              <a:rPr lang="pl-PL" altLang="zh-CN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</a:t>
            </a:r>
            <a:r>
              <a:rPr lang="zh-CN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原子和</a:t>
            </a:r>
            <a:r>
              <a:rPr lang="en-US" altLang="zh-CN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itchFamily="18" charset="0"/>
              </a:rPr>
              <a:t>4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mol </a:t>
            </a:r>
            <a:r>
              <a:rPr lang="en-US" altLang="zh-CN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</a:t>
            </a:r>
            <a:r>
              <a:rPr lang="zh-CN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原子结合为</a:t>
            </a:r>
            <a:r>
              <a:rPr lang="en-US" altLang="zh-CN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itchFamily="18" charset="0"/>
              </a:rPr>
              <a:t>1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mol </a:t>
            </a:r>
            <a:r>
              <a:rPr lang="pl-PL" altLang="zh-CN" b="1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</a:t>
            </a:r>
            <a:r>
              <a:rPr lang="pl-PL" altLang="zh-CN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</a:t>
            </a:r>
            <a:r>
              <a:rPr lang="pl-PL" altLang="zh-CN" baseline="-30000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pl-PL" altLang="zh-CN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O</a:t>
            </a:r>
            <a:r>
              <a:rPr lang="pl-PL" altLang="zh-CN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</a:t>
            </a:r>
            <a:endParaRPr lang="en-US" altLang="zh-CN" dirty="0" smtClean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释放热量＝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1 239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kJ</a:t>
            </a:r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343kJ </a:t>
            </a:r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465</a:t>
            </a:r>
            <a:r>
              <a:rPr lang="en-US" altLang="zh-CN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kJ</a:t>
            </a:r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2 047 kJ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2" name="文本框 3">
            <a:extLst>
              <a:ext uri="{FF2B5EF4-FFF2-40B4-BE49-F238E27FC236}">
                <a16:creationId xmlns:a16="http://schemas.microsoft.com/office/drawing/2014/main" xmlns="" id="{DD82AAF8-0942-429C-BE82-8192FD6C57E7}"/>
              </a:ext>
            </a:extLst>
          </p:cNvPr>
          <p:cNvSpPr txBox="1"/>
          <p:nvPr/>
        </p:nvSpPr>
        <p:spPr>
          <a:xfrm>
            <a:off x="2455238" y="4242968"/>
            <a:ext cx="2416440" cy="538609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8100" tIns="38100" rIns="38100" bIns="38100" numCol="1" spcCol="38100" rtlCol="0" anchor="ctr" forceAA="0">
            <a:spAutoFit/>
          </a:bodyPr>
          <a:lstStyle/>
          <a:p>
            <a:pPr lvl="0" defTabSz="619125"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Δ</a:t>
            </a:r>
            <a:r>
              <a:rPr lang="zh-CN" alt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H 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＝－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99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kJ/</a:t>
            </a:r>
            <a:r>
              <a:rPr lang="en-US" altLang="zh-CN" sz="2000" dirty="0" err="1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mol</a:t>
            </a:r>
            <a:endParaRPr lang="en-US" altLang="zh-CN" sz="2000" dirty="0" smtClean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53" name="文本框 4"/>
          <p:cNvSpPr txBox="1"/>
          <p:nvPr/>
        </p:nvSpPr>
        <p:spPr>
          <a:xfrm>
            <a:off x="650351" y="3617793"/>
            <a:ext cx="3144409" cy="49244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28575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释放的热量</a:t>
            </a:r>
            <a:r>
              <a:rPr lang="zh-CN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＞</a:t>
            </a:r>
            <a:r>
              <a:rPr lang="zh-CN" altLang="en-US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吸收的热量              </a:t>
            </a:r>
            <a:endParaRPr lang="en-US" altLang="zh-CN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4" name="文本框 6"/>
          <p:cNvSpPr txBox="1"/>
          <p:nvPr/>
        </p:nvSpPr>
        <p:spPr>
          <a:xfrm>
            <a:off x="3663458" y="3601490"/>
            <a:ext cx="5196795" cy="49244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28575"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∴ 该反应</a:t>
            </a:r>
            <a:r>
              <a:rPr lang="zh-CN" altLang="en-US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是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放</a:t>
            </a:r>
            <a:r>
              <a:rPr lang="zh-CN" altLang="en-US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热反应</a:t>
            </a:r>
            <a:r>
              <a:rPr lang="en-US" altLang="zh-CN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Δ</a:t>
            </a:r>
            <a:r>
              <a:rPr lang="en-US" altLang="zh-CN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</a:t>
            </a:r>
            <a:r>
              <a:rPr lang="en-US" altLang="zh-CN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的符号为</a:t>
            </a:r>
            <a:r>
              <a:rPr lang="zh-CN" altLang="en-US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“－”</a:t>
            </a:r>
            <a:r>
              <a:rPr lang="en-US" altLang="zh-CN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3015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52" grpId="0" bldLvl="0"/>
      <p:bldP spid="5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365758"/>
            <a:ext cx="914400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小结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9710" y="2436912"/>
            <a:ext cx="982980" cy="70788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反应热</a:t>
            </a:r>
            <a:endParaRPr lang="en-US" altLang="zh-CN" sz="2000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0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的计算</a:t>
            </a:r>
            <a:endParaRPr lang="zh-CN" altLang="en-US" sz="20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60420" y="1537305"/>
            <a:ext cx="3162300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根据质量与能量关系计算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60420" y="2590800"/>
            <a:ext cx="2346960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根据盖斯定律计算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60420" y="3653730"/>
            <a:ext cx="2811780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根据化学键的变化计算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左大括号 6"/>
          <p:cNvSpPr/>
          <p:nvPr/>
        </p:nvSpPr>
        <p:spPr>
          <a:xfrm>
            <a:off x="2727960" y="1737360"/>
            <a:ext cx="495300" cy="2202180"/>
          </a:xfrm>
          <a:prstGeom prst="leftBrace">
            <a:avLst>
              <a:gd name="adj1" fmla="val 17564"/>
              <a:gd name="adj2" fmla="val 47578"/>
            </a:avLst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281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06994" y="947036"/>
            <a:ext cx="249299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利用水煤气制二甲醚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75360" y="1850732"/>
            <a:ext cx="6888480" cy="14189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二甲醚</a:t>
            </a:r>
            <a:r>
              <a:rPr lang="zh-CN" altLang="en-US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被誉为</a:t>
            </a:r>
            <a:r>
              <a:rPr lang="zh-CN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“ 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21</a:t>
            </a:r>
            <a:r>
              <a:rPr lang="zh-CN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世纪的燃料”，</a:t>
            </a:r>
            <a:r>
              <a:rPr lang="zh-CN" altLang="en-US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以二甲醚或二甲醚与汽油的混合物作为汽车燃料后，能</a:t>
            </a:r>
            <a:r>
              <a:rPr lang="zh-CN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大大降低尾气中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NO</a:t>
            </a:r>
            <a:r>
              <a:rPr lang="en-US" sz="20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的排放，</a:t>
            </a:r>
            <a:r>
              <a:rPr lang="zh-CN" altLang="en-US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降低汽车噪声，而且</a:t>
            </a:r>
            <a:r>
              <a:rPr lang="zh-CN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还能做到无烟燃烧</a:t>
            </a:r>
            <a:r>
              <a:rPr lang="zh-CN" altLang="en-US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2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40210" y="948136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资料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2339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3400" y="403205"/>
            <a:ext cx="7757160" cy="822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【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练习</a:t>
            </a:r>
            <a:r>
              <a:rPr lang="en-US" altLang="zh-CN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】</a:t>
            </a:r>
            <a:r>
              <a:rPr lang="zh-CN" altLang="zh-CN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工业</a:t>
            </a:r>
            <a:r>
              <a:rPr lang="zh-CN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上利用水煤气（</a:t>
            </a:r>
            <a:r>
              <a:rPr lang="pt-BR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</a:t>
            </a:r>
            <a:r>
              <a:rPr lang="pt-BR" altLang="zh-CN" sz="20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pt-BR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</a:t>
            </a:r>
            <a:r>
              <a:rPr lang="zh-CN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）进一步转化成高效清洁</a:t>
            </a:r>
            <a:r>
              <a:rPr lang="zh-CN" altLang="zh-CN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能源</a:t>
            </a:r>
            <a:endParaRPr lang="en-US" altLang="zh-CN" sz="20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      </a:t>
            </a:r>
            <a:r>
              <a:rPr lang="zh-CN" altLang="zh-CN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二甲醚</a:t>
            </a:r>
            <a:r>
              <a:rPr lang="zh-CN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pt-BR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CH</a:t>
            </a:r>
            <a:r>
              <a:rPr lang="pt-BR" altLang="zh-CN" sz="20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pt-BR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OCH</a:t>
            </a:r>
            <a:r>
              <a:rPr lang="pt-BR" altLang="zh-CN" sz="20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），同时生成</a:t>
            </a:r>
            <a:r>
              <a:rPr lang="pt-BR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</a:t>
            </a:r>
            <a:r>
              <a:rPr lang="pt-BR" altLang="zh-CN" sz="20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r>
              <a:rPr lang="zh-CN" altLang="en-US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已知：</a:t>
            </a:r>
            <a:endParaRPr lang="zh-CN" altLang="zh-CN" sz="2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92480" y="1401515"/>
            <a:ext cx="8069580" cy="400110"/>
            <a:chOff x="662940" y="1508195"/>
            <a:chExt cx="8069580" cy="400110"/>
          </a:xfrm>
        </p:grpSpPr>
        <p:sp>
          <p:nvSpPr>
            <p:cNvPr id="7" name="矩形 6"/>
            <p:cNvSpPr/>
            <p:nvPr/>
          </p:nvSpPr>
          <p:spPr>
            <a:xfrm>
              <a:off x="662940" y="1508195"/>
              <a:ext cx="806958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indent="400050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pl-PL" altLang="zh-CN" sz="2000" b="1" dirty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CO(g) + 2H</a:t>
              </a:r>
              <a:r>
                <a:rPr lang="pl-PL" altLang="zh-CN" sz="2000" b="1" baseline="-30000" dirty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2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(g) 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      </a:t>
              </a:r>
              <a:r>
                <a:rPr lang="pl-PL" altLang="zh-CN" sz="2000" b="1" dirty="0" smtClean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CH</a:t>
              </a:r>
              <a:r>
                <a:rPr lang="pl-PL" altLang="zh-CN" sz="2000" b="1" baseline="-30000" dirty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3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OH(g)  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 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  </a:t>
              </a:r>
              <a:r>
                <a:rPr lang="en-US" altLang="zh-CN" sz="2000" b="1" dirty="0" smtClean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          </a:t>
              </a:r>
              <a:r>
                <a:rPr lang="en-US" altLang="zh-CN" sz="2000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Δ</a:t>
              </a:r>
              <a:r>
                <a:rPr lang="en-US" altLang="zh-CN" sz="2000" b="1" i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H</a:t>
              </a:r>
              <a:r>
                <a:rPr lang="en-US" altLang="zh-CN" sz="2000" b="1" baseline="-30000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1</a:t>
              </a:r>
              <a:r>
                <a:rPr lang="en-US" altLang="zh-CN" sz="2000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=</a:t>
              </a:r>
              <a:r>
                <a:rPr lang="zh-CN" altLang="zh-CN" sz="20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zh-CN" altLang="zh-CN" sz="2000" b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zh-CN" altLang="zh-CN" sz="20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99kJ/</a:t>
              </a:r>
              <a:r>
                <a:rPr lang="en-US" altLang="zh-CN" sz="2000" b="1" dirty="0" err="1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mol</a:t>
              </a:r>
              <a:endParaRPr lang="en-US" altLang="zh-CN" sz="2000" b="1" dirty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2924733" y="1708250"/>
              <a:ext cx="327660" cy="45719"/>
              <a:chOff x="2615751" y="2116426"/>
              <a:chExt cx="327660" cy="45719"/>
            </a:xfrm>
          </p:grpSpPr>
          <p:cxnSp>
            <p:nvCxnSpPr>
              <p:cNvPr id="12" name="AutoShape 8"/>
              <p:cNvCxnSpPr>
                <a:cxnSpLocks noChangeShapeType="1"/>
              </p:cNvCxnSpPr>
              <p:nvPr/>
            </p:nvCxnSpPr>
            <p:spPr bwMode="auto">
              <a:xfrm>
                <a:off x="2615751" y="2116426"/>
                <a:ext cx="324223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" name="AutoShape 9"/>
              <p:cNvCxnSpPr>
                <a:cxnSpLocks noChangeShapeType="1"/>
              </p:cNvCxnSpPr>
              <p:nvPr/>
            </p:nvCxnSpPr>
            <p:spPr bwMode="auto">
              <a:xfrm>
                <a:off x="2619188" y="2162145"/>
                <a:ext cx="324223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14" name="组合 13"/>
          <p:cNvGrpSpPr/>
          <p:nvPr/>
        </p:nvGrpSpPr>
        <p:grpSpPr>
          <a:xfrm>
            <a:off x="662940" y="1958340"/>
            <a:ext cx="8214360" cy="400110"/>
            <a:chOff x="388620" y="2133600"/>
            <a:chExt cx="8214360" cy="400110"/>
          </a:xfrm>
        </p:grpSpPr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88620" y="2133600"/>
              <a:ext cx="821436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indent="533400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kumimoji="0" lang="pt-BR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2CH</a:t>
              </a:r>
              <a:r>
                <a:rPr kumimoji="0" lang="pt-BR" altLang="zh-CN" sz="2000" b="1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r>
                <a:rPr kumimoji="0" lang="pt-BR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OH(g)</a:t>
              </a:r>
              <a:r>
                <a:rPr lang="pt-BR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pt-BR" altLang="zh-CN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CH</a:t>
              </a:r>
              <a:r>
                <a:rPr lang="pt-BR" altLang="zh-CN" sz="2000" b="1" baseline="-300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r>
                <a:rPr lang="pt-BR" altLang="zh-CN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OCH</a:t>
              </a:r>
              <a:r>
                <a:rPr lang="pt-BR" altLang="zh-CN" sz="2000" b="1" baseline="-300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r>
                <a:rPr lang="pt-BR" altLang="zh-CN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pt-BR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(g) + H</a:t>
              </a:r>
              <a:r>
                <a:rPr lang="pt-BR" altLang="zh-CN" sz="2000" b="1" baseline="-30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t-BR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O(g)    </a:t>
              </a:r>
              <a:r>
                <a:rPr lang="pt-BR" altLang="zh-CN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Δ</a:t>
              </a:r>
              <a:r>
                <a:rPr lang="pt-BR" altLang="zh-CN" sz="20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lang="pt-BR" altLang="zh-CN" sz="2000" b="1" baseline="-250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t-BR" altLang="zh-CN" sz="2000" b="1" baseline="-300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= </a:t>
              </a:r>
              <a:r>
                <a:rPr lang="zh-CN" altLang="pt-BR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pt-BR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23.5 </a:t>
              </a:r>
              <a:r>
                <a:rPr lang="pt-BR" altLang="zh-CN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kJ/mol</a:t>
              </a:r>
              <a:endParaRPr lang="pt-BR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8" name="组合 17"/>
            <p:cNvGrpSpPr>
              <a:grpSpLocks/>
            </p:cNvGrpSpPr>
            <p:nvPr/>
          </p:nvGrpSpPr>
          <p:grpSpPr bwMode="auto">
            <a:xfrm>
              <a:off x="2391080" y="2333655"/>
              <a:ext cx="330860" cy="45719"/>
              <a:chOff x="8290" y="3651"/>
              <a:chExt cx="286" cy="39"/>
            </a:xfrm>
          </p:grpSpPr>
          <p:cxnSp>
            <p:nvCxnSpPr>
              <p:cNvPr id="19" name="AutoShape 3"/>
              <p:cNvCxnSpPr>
                <a:cxnSpLocks noChangeShapeType="1"/>
              </p:cNvCxnSpPr>
              <p:nvPr/>
            </p:nvCxnSpPr>
            <p:spPr bwMode="auto">
              <a:xfrm>
                <a:off x="8290" y="3651"/>
                <a:ext cx="283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" name="AutoShape 4"/>
              <p:cNvCxnSpPr>
                <a:cxnSpLocks noChangeShapeType="1"/>
              </p:cNvCxnSpPr>
              <p:nvPr/>
            </p:nvCxnSpPr>
            <p:spPr bwMode="auto">
              <a:xfrm>
                <a:off x="8293" y="3690"/>
                <a:ext cx="283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22" name="组合 21"/>
          <p:cNvGrpSpPr/>
          <p:nvPr/>
        </p:nvGrpSpPr>
        <p:grpSpPr>
          <a:xfrm>
            <a:off x="792480" y="2521655"/>
            <a:ext cx="8069580" cy="400110"/>
            <a:chOff x="662940" y="1508195"/>
            <a:chExt cx="8069580" cy="400110"/>
          </a:xfrm>
        </p:grpSpPr>
        <p:sp>
          <p:nvSpPr>
            <p:cNvPr id="23" name="矩形 22"/>
            <p:cNvSpPr/>
            <p:nvPr/>
          </p:nvSpPr>
          <p:spPr>
            <a:xfrm>
              <a:off x="662940" y="1508195"/>
              <a:ext cx="806958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indent="400050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pl-PL" altLang="zh-CN" sz="2000" b="1" dirty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CO(g) + </a:t>
              </a:r>
              <a:r>
                <a:rPr lang="pt-BR" altLang="zh-CN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lang="pt-BR" altLang="zh-CN" sz="2000" b="1" baseline="-300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t-BR" altLang="zh-CN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O(g</a:t>
              </a:r>
              <a:r>
                <a:rPr lang="pt-BR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) </a:t>
              </a:r>
              <a:r>
                <a:rPr lang="pt-BR" altLang="zh-CN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</a:t>
              </a:r>
              <a:r>
                <a:rPr lang="pl-PL" altLang="zh-CN" sz="2000" b="1" dirty="0" smtClean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CO</a:t>
              </a:r>
              <a:r>
                <a:rPr lang="en-US" altLang="zh-CN" sz="2000" b="1" baseline="-30000" dirty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2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(g</a:t>
              </a:r>
              <a:r>
                <a:rPr lang="pl-PL" altLang="zh-CN" sz="2000" b="1" dirty="0" smtClean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)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+ </a:t>
              </a:r>
              <a:r>
                <a:rPr lang="pl-PL" altLang="zh-CN" sz="2000" b="1" dirty="0" smtClean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H</a:t>
              </a:r>
              <a:r>
                <a:rPr lang="pl-PL" altLang="zh-CN" sz="2000" b="1" baseline="-30000" dirty="0" smtClean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2</a:t>
              </a:r>
              <a:r>
                <a:rPr lang="pl-PL" altLang="zh-CN" sz="2000" b="1" dirty="0" smtClean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(g)</a:t>
              </a:r>
              <a:r>
                <a:rPr lang="en-US" altLang="zh-CN" sz="2000" b="1" smtClean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         </a:t>
              </a:r>
              <a:r>
                <a:rPr lang="pl-PL" altLang="zh-CN" sz="2000" b="1" dirty="0" smtClean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</a:t>
              </a:r>
              <a:r>
                <a:rPr lang="en-US" altLang="zh-CN" sz="2000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Δ</a:t>
              </a:r>
              <a:r>
                <a:rPr lang="en-US" altLang="zh-CN" sz="2000" b="1" i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H</a:t>
              </a:r>
              <a:r>
                <a:rPr lang="en-US" altLang="zh-CN" sz="2000" b="1" baseline="-30000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3</a:t>
              </a:r>
              <a:r>
                <a:rPr lang="en-US" altLang="zh-CN" sz="2000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=</a:t>
              </a:r>
              <a:r>
                <a:rPr lang="en-US" altLang="zh-CN" sz="20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zh-CN" altLang="zh-CN" sz="2000" b="1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000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41.3kJ/</a:t>
              </a:r>
              <a:r>
                <a:rPr lang="en-US" altLang="zh-CN" sz="2000" b="1" dirty="0" err="1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mol</a:t>
              </a:r>
              <a:endParaRPr lang="en-US" altLang="zh-CN" sz="2000" b="1" dirty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2924733" y="1708250"/>
              <a:ext cx="327660" cy="45719"/>
              <a:chOff x="2615751" y="2116426"/>
              <a:chExt cx="327660" cy="45719"/>
            </a:xfrm>
          </p:grpSpPr>
          <p:cxnSp>
            <p:nvCxnSpPr>
              <p:cNvPr id="25" name="AutoShape 8"/>
              <p:cNvCxnSpPr>
                <a:cxnSpLocks noChangeShapeType="1"/>
              </p:cNvCxnSpPr>
              <p:nvPr/>
            </p:nvCxnSpPr>
            <p:spPr bwMode="auto">
              <a:xfrm>
                <a:off x="2615751" y="2116426"/>
                <a:ext cx="324223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" name="AutoShape 9"/>
              <p:cNvCxnSpPr>
                <a:cxnSpLocks noChangeShapeType="1"/>
              </p:cNvCxnSpPr>
              <p:nvPr/>
            </p:nvCxnSpPr>
            <p:spPr bwMode="auto">
              <a:xfrm>
                <a:off x="2619188" y="2162145"/>
                <a:ext cx="324223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27" name="矩形 26"/>
          <p:cNvSpPr/>
          <p:nvPr/>
        </p:nvSpPr>
        <p:spPr>
          <a:xfrm>
            <a:off x="1051560" y="3203380"/>
            <a:ext cx="7239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请写出水煤气制二甲醚的</a:t>
            </a:r>
            <a:r>
              <a:rPr lang="zh-CN" altLang="zh-CN" sz="20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热化学方程式。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20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792480" y="1401515"/>
            <a:ext cx="8069580" cy="400110"/>
            <a:chOff x="662940" y="1508195"/>
            <a:chExt cx="8069580" cy="400110"/>
          </a:xfrm>
        </p:grpSpPr>
        <p:sp>
          <p:nvSpPr>
            <p:cNvPr id="7" name="矩形 6"/>
            <p:cNvSpPr/>
            <p:nvPr/>
          </p:nvSpPr>
          <p:spPr>
            <a:xfrm>
              <a:off x="662940" y="1508195"/>
              <a:ext cx="806958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indent="400050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pl-PL" altLang="zh-CN" sz="2000" b="1" dirty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CO(g) + 2H</a:t>
              </a:r>
              <a:r>
                <a:rPr lang="pl-PL" altLang="zh-CN" sz="2000" b="1" baseline="-30000" dirty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2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(g) 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      </a:t>
              </a:r>
              <a:r>
                <a:rPr lang="pl-PL" altLang="zh-CN" sz="2000" b="1" dirty="0" smtClean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CH</a:t>
              </a:r>
              <a:r>
                <a:rPr lang="pl-PL" altLang="zh-CN" sz="2000" b="1" baseline="-30000" dirty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3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OH(g)  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 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  </a:t>
              </a:r>
              <a:r>
                <a:rPr lang="en-US" altLang="zh-CN" sz="2000" b="1" dirty="0" smtClean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          </a:t>
              </a:r>
              <a:r>
                <a:rPr lang="en-US" altLang="zh-CN" sz="2000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Δ</a:t>
              </a:r>
              <a:r>
                <a:rPr lang="en-US" altLang="zh-CN" sz="2000" b="1" i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H</a:t>
              </a:r>
              <a:r>
                <a:rPr lang="en-US" altLang="zh-CN" sz="2000" b="1" baseline="-30000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1</a:t>
              </a:r>
              <a:r>
                <a:rPr lang="en-US" altLang="zh-CN" sz="2000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=</a:t>
              </a:r>
              <a:r>
                <a:rPr lang="zh-CN" altLang="zh-CN" sz="20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zh-CN" altLang="zh-CN" sz="2000" b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zh-CN" altLang="zh-CN" sz="20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99kJ/</a:t>
              </a:r>
              <a:r>
                <a:rPr lang="en-US" altLang="zh-CN" sz="2000" b="1" dirty="0" err="1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mol</a:t>
              </a:r>
              <a:endParaRPr lang="en-US" altLang="zh-CN" sz="2000" b="1" dirty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2924733" y="1708250"/>
              <a:ext cx="327660" cy="45719"/>
              <a:chOff x="2615751" y="2116426"/>
              <a:chExt cx="327660" cy="45719"/>
            </a:xfrm>
          </p:grpSpPr>
          <p:cxnSp>
            <p:nvCxnSpPr>
              <p:cNvPr id="12" name="AutoShape 8"/>
              <p:cNvCxnSpPr>
                <a:cxnSpLocks noChangeShapeType="1"/>
              </p:cNvCxnSpPr>
              <p:nvPr/>
            </p:nvCxnSpPr>
            <p:spPr bwMode="auto">
              <a:xfrm>
                <a:off x="2615751" y="2116426"/>
                <a:ext cx="324223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" name="AutoShape 9"/>
              <p:cNvCxnSpPr>
                <a:cxnSpLocks noChangeShapeType="1"/>
              </p:cNvCxnSpPr>
              <p:nvPr/>
            </p:nvCxnSpPr>
            <p:spPr bwMode="auto">
              <a:xfrm>
                <a:off x="2619188" y="2162145"/>
                <a:ext cx="324223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14" name="组合 13"/>
          <p:cNvGrpSpPr/>
          <p:nvPr/>
        </p:nvGrpSpPr>
        <p:grpSpPr>
          <a:xfrm>
            <a:off x="662940" y="1958340"/>
            <a:ext cx="8214360" cy="400110"/>
            <a:chOff x="388620" y="2133600"/>
            <a:chExt cx="8214360" cy="400110"/>
          </a:xfrm>
        </p:grpSpPr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88620" y="2133600"/>
              <a:ext cx="821436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indent="533400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kumimoji="0" lang="pt-BR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2CH</a:t>
              </a:r>
              <a:r>
                <a:rPr kumimoji="0" lang="pt-BR" altLang="zh-CN" sz="2000" b="1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r>
                <a:rPr kumimoji="0" lang="pt-BR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OH(g)</a:t>
              </a:r>
              <a:r>
                <a:rPr lang="pt-BR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pt-BR" altLang="zh-CN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CH</a:t>
              </a:r>
              <a:r>
                <a:rPr lang="pt-BR" altLang="zh-CN" sz="2000" b="1" baseline="-300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r>
                <a:rPr lang="pt-BR" altLang="zh-CN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OCH</a:t>
              </a:r>
              <a:r>
                <a:rPr lang="pt-BR" altLang="zh-CN" sz="2000" b="1" baseline="-300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r>
                <a:rPr lang="pt-BR" altLang="zh-CN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pt-BR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(g) + H</a:t>
              </a:r>
              <a:r>
                <a:rPr lang="pt-BR" altLang="zh-CN" sz="2000" b="1" baseline="-30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t-BR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O(g)    </a:t>
              </a:r>
              <a:r>
                <a:rPr lang="pt-BR" altLang="zh-CN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Δ</a:t>
              </a:r>
              <a:r>
                <a:rPr lang="pt-BR" altLang="zh-CN" sz="20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lang="pt-BR" altLang="zh-CN" sz="2000" b="1" baseline="-250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t-BR" altLang="zh-CN" sz="2000" b="1" baseline="-300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= </a:t>
              </a:r>
              <a:r>
                <a:rPr lang="zh-CN" altLang="pt-BR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pt-BR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23.5 </a:t>
              </a:r>
              <a:r>
                <a:rPr lang="pt-BR" altLang="zh-CN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kJ/mol</a:t>
              </a:r>
              <a:endParaRPr lang="pt-BR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8" name="组合 17"/>
            <p:cNvGrpSpPr>
              <a:grpSpLocks/>
            </p:cNvGrpSpPr>
            <p:nvPr/>
          </p:nvGrpSpPr>
          <p:grpSpPr bwMode="auto">
            <a:xfrm>
              <a:off x="2391080" y="2333655"/>
              <a:ext cx="330860" cy="45719"/>
              <a:chOff x="8290" y="3651"/>
              <a:chExt cx="286" cy="39"/>
            </a:xfrm>
          </p:grpSpPr>
          <p:cxnSp>
            <p:nvCxnSpPr>
              <p:cNvPr id="19" name="AutoShape 3"/>
              <p:cNvCxnSpPr>
                <a:cxnSpLocks noChangeShapeType="1"/>
              </p:cNvCxnSpPr>
              <p:nvPr/>
            </p:nvCxnSpPr>
            <p:spPr bwMode="auto">
              <a:xfrm>
                <a:off x="8290" y="3651"/>
                <a:ext cx="283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" name="AutoShape 4"/>
              <p:cNvCxnSpPr>
                <a:cxnSpLocks noChangeShapeType="1"/>
              </p:cNvCxnSpPr>
              <p:nvPr/>
            </p:nvCxnSpPr>
            <p:spPr bwMode="auto">
              <a:xfrm>
                <a:off x="8293" y="3690"/>
                <a:ext cx="283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22" name="组合 21"/>
          <p:cNvGrpSpPr/>
          <p:nvPr/>
        </p:nvGrpSpPr>
        <p:grpSpPr>
          <a:xfrm>
            <a:off x="792480" y="2521655"/>
            <a:ext cx="8069580" cy="400110"/>
            <a:chOff x="662940" y="1508195"/>
            <a:chExt cx="8069580" cy="400110"/>
          </a:xfrm>
        </p:grpSpPr>
        <p:sp>
          <p:nvSpPr>
            <p:cNvPr id="23" name="矩形 22"/>
            <p:cNvSpPr/>
            <p:nvPr/>
          </p:nvSpPr>
          <p:spPr>
            <a:xfrm>
              <a:off x="662940" y="1508195"/>
              <a:ext cx="806958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indent="400050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pl-PL" altLang="zh-CN" sz="2000" b="1" dirty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CO(g) + </a:t>
              </a:r>
              <a:r>
                <a:rPr lang="pt-BR" altLang="zh-CN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lang="pt-BR" altLang="zh-CN" sz="2000" b="1" baseline="-300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t-BR" altLang="zh-CN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O(g</a:t>
              </a:r>
              <a:r>
                <a:rPr lang="pt-BR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) </a:t>
              </a:r>
              <a:r>
                <a:rPr lang="pt-BR" altLang="zh-CN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</a:t>
              </a:r>
              <a:r>
                <a:rPr lang="pl-PL" altLang="zh-CN" sz="2000" b="1" dirty="0" smtClean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CO</a:t>
              </a:r>
              <a:r>
                <a:rPr lang="en-US" altLang="zh-CN" sz="2000" b="1" baseline="-30000" dirty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2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(g</a:t>
              </a:r>
              <a:r>
                <a:rPr lang="pl-PL" altLang="zh-CN" sz="2000" b="1" dirty="0" smtClean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)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+ </a:t>
              </a:r>
              <a:r>
                <a:rPr lang="pl-PL" altLang="zh-CN" sz="2000" b="1" dirty="0" smtClean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H</a:t>
              </a:r>
              <a:r>
                <a:rPr lang="pl-PL" altLang="zh-CN" sz="2000" b="1" baseline="-30000" dirty="0" smtClean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2</a:t>
              </a:r>
              <a:r>
                <a:rPr lang="pl-PL" altLang="zh-CN" sz="2000" b="1" dirty="0" smtClean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(g)</a:t>
              </a:r>
              <a:r>
                <a:rPr lang="en-US" altLang="zh-CN" sz="2000" b="1" dirty="0" smtClean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         </a:t>
              </a:r>
              <a:r>
                <a:rPr lang="pl-PL" altLang="zh-CN" sz="2000" b="1" dirty="0" smtClean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</a:t>
              </a:r>
              <a:r>
                <a:rPr lang="en-US" altLang="zh-CN" sz="2000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Δ</a:t>
              </a:r>
              <a:r>
                <a:rPr lang="en-US" altLang="zh-CN" sz="2000" b="1" i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H</a:t>
              </a:r>
              <a:r>
                <a:rPr lang="en-US" altLang="zh-CN" sz="2000" b="1" baseline="-30000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3</a:t>
              </a:r>
              <a:r>
                <a:rPr lang="en-US" altLang="zh-CN" sz="2000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=</a:t>
              </a:r>
              <a:r>
                <a:rPr lang="en-US" altLang="zh-CN" sz="20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zh-CN" altLang="zh-CN" sz="2000" b="1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000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41.3kJ/</a:t>
              </a:r>
              <a:r>
                <a:rPr lang="en-US" altLang="zh-CN" sz="2000" b="1" dirty="0" err="1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mol</a:t>
              </a:r>
              <a:endParaRPr lang="en-US" altLang="zh-CN" sz="2000" b="1" dirty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2924733" y="1708250"/>
              <a:ext cx="327660" cy="45719"/>
              <a:chOff x="2615751" y="2116426"/>
              <a:chExt cx="327660" cy="45719"/>
            </a:xfrm>
          </p:grpSpPr>
          <p:cxnSp>
            <p:nvCxnSpPr>
              <p:cNvPr id="25" name="AutoShape 8"/>
              <p:cNvCxnSpPr>
                <a:cxnSpLocks noChangeShapeType="1"/>
              </p:cNvCxnSpPr>
              <p:nvPr/>
            </p:nvCxnSpPr>
            <p:spPr bwMode="auto">
              <a:xfrm>
                <a:off x="2615751" y="2116426"/>
                <a:ext cx="324223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" name="AutoShape 9"/>
              <p:cNvCxnSpPr>
                <a:cxnSpLocks noChangeShapeType="1"/>
              </p:cNvCxnSpPr>
              <p:nvPr/>
            </p:nvCxnSpPr>
            <p:spPr bwMode="auto">
              <a:xfrm>
                <a:off x="2619188" y="2162145"/>
                <a:ext cx="324223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21" name="组合 20"/>
          <p:cNvGrpSpPr/>
          <p:nvPr/>
        </p:nvGrpSpPr>
        <p:grpSpPr>
          <a:xfrm>
            <a:off x="769620" y="3247677"/>
            <a:ext cx="5463540" cy="400110"/>
            <a:chOff x="1531620" y="1159797"/>
            <a:chExt cx="5463540" cy="400110"/>
          </a:xfrm>
        </p:grpSpPr>
        <p:sp>
          <p:nvSpPr>
            <p:cNvPr id="28" name="Rectangle 3"/>
            <p:cNvSpPr>
              <a:spLocks noChangeArrowheads="1"/>
            </p:cNvSpPr>
            <p:nvPr/>
          </p:nvSpPr>
          <p:spPr bwMode="auto">
            <a:xfrm>
              <a:off x="1531620" y="1159797"/>
              <a:ext cx="546354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pt-BR" altLang="zh-CN" sz="2000" b="1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3CO</a:t>
              </a:r>
              <a:r>
                <a:rPr lang="en-US" altLang="zh-CN" sz="20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</a:t>
              </a:r>
              <a:r>
                <a:rPr lang="pt-BR" altLang="zh-CN" sz="20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g</a:t>
              </a:r>
              <a:r>
                <a:rPr lang="pt-BR" altLang="zh-CN" sz="2000" b="1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)+3H</a:t>
              </a:r>
              <a:r>
                <a:rPr lang="pt-BR" altLang="zh-CN" sz="2000" b="1" baseline="-300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0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</a:t>
              </a:r>
              <a:r>
                <a:rPr lang="pt-BR" altLang="zh-CN" sz="20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g</a:t>
              </a:r>
              <a:r>
                <a:rPr lang="pt-BR" altLang="zh-CN" sz="2000" b="1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)</a:t>
              </a:r>
              <a:r>
                <a:rPr lang="pt-BR" altLang="zh-CN" sz="20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pt-BR" altLang="zh-CN" sz="2000" b="1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 CH</a:t>
              </a:r>
              <a:r>
                <a:rPr lang="pt-BR" altLang="zh-CN" sz="2000" b="1" baseline="-300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r>
                <a:rPr lang="pt-BR" altLang="zh-CN" sz="2000" b="1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OCH</a:t>
              </a:r>
              <a:r>
                <a:rPr lang="pt-BR" altLang="zh-CN" sz="2000" b="1" baseline="-300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3 </a:t>
              </a:r>
              <a:r>
                <a:rPr lang="pt-BR" altLang="zh-CN" sz="20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(g</a:t>
              </a:r>
              <a:r>
                <a:rPr lang="en-US" altLang="zh-CN" sz="20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)+ </a:t>
              </a:r>
              <a:r>
                <a:rPr lang="en-US" altLang="zh-CN" sz="2000" b="1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</a:t>
              </a:r>
              <a:r>
                <a:rPr lang="en-US" altLang="zh-CN" sz="20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</a:t>
              </a:r>
              <a:r>
                <a:rPr lang="pt-BR" altLang="zh-CN" sz="2000" b="1" baseline="-300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000" b="1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(</a:t>
              </a:r>
              <a:r>
                <a:rPr lang="en-US" altLang="zh-CN" sz="20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g) </a:t>
              </a:r>
              <a:endParaRPr lang="en-US" altLang="zh-CN" sz="2000" dirty="0"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grpSp>
          <p:nvGrpSpPr>
            <p:cNvPr id="29" name="组合 28"/>
            <p:cNvGrpSpPr>
              <a:grpSpLocks/>
            </p:cNvGrpSpPr>
            <p:nvPr/>
          </p:nvGrpSpPr>
          <p:grpSpPr bwMode="auto">
            <a:xfrm>
              <a:off x="3439169" y="1336992"/>
              <a:ext cx="330860" cy="45719"/>
              <a:chOff x="8290" y="3651"/>
              <a:chExt cx="286" cy="39"/>
            </a:xfrm>
          </p:grpSpPr>
          <p:cxnSp>
            <p:nvCxnSpPr>
              <p:cNvPr id="30" name="AutoShape 3"/>
              <p:cNvCxnSpPr>
                <a:cxnSpLocks noChangeShapeType="1"/>
              </p:cNvCxnSpPr>
              <p:nvPr/>
            </p:nvCxnSpPr>
            <p:spPr bwMode="auto">
              <a:xfrm>
                <a:off x="8290" y="3651"/>
                <a:ext cx="283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" name="AutoShape 4"/>
              <p:cNvCxnSpPr>
                <a:cxnSpLocks noChangeShapeType="1"/>
              </p:cNvCxnSpPr>
              <p:nvPr/>
            </p:nvCxnSpPr>
            <p:spPr bwMode="auto">
              <a:xfrm>
                <a:off x="8293" y="3690"/>
                <a:ext cx="283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32" name="矩形 31"/>
          <p:cNvSpPr/>
          <p:nvPr/>
        </p:nvSpPr>
        <p:spPr>
          <a:xfrm>
            <a:off x="264571" y="2449439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i="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＋）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59367" y="3079904"/>
            <a:ext cx="856647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/>
          <p:cNvSpPr/>
          <p:nvPr/>
        </p:nvSpPr>
        <p:spPr>
          <a:xfrm>
            <a:off x="314264" y="1416456"/>
            <a:ext cx="957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×2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828636" y="3224817"/>
            <a:ext cx="3048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Δ</a:t>
            </a:r>
            <a:r>
              <a:rPr lang="pl-PL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pt-BR" altLang="zh-CN" sz="2000" b="1" baseline="-30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pt-BR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= </a:t>
            </a:r>
            <a:r>
              <a:rPr lang="pt-BR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pl-PL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Δ</a:t>
            </a:r>
            <a:r>
              <a:rPr lang="pl-PL" altLang="zh-CN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pt-BR" altLang="zh-CN" sz="2000" b="1" baseline="-30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 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pl-PL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pl-PL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Δ</a:t>
            </a:r>
            <a:r>
              <a:rPr lang="pl-PL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pt-BR" altLang="zh-CN" sz="2000" b="1" baseline="-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pl-PL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pl-PL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Δ</a:t>
            </a:r>
            <a:r>
              <a:rPr lang="pl-PL" altLang="zh-CN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pt-BR" altLang="zh-CN" sz="2000" b="1" baseline="-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endParaRPr lang="zh-CN" altLang="en-US" sz="2000" b="1" dirty="0"/>
          </a:p>
        </p:txBody>
      </p:sp>
      <p:sp>
        <p:nvSpPr>
          <p:cNvPr id="36" name="矩形 35"/>
          <p:cNvSpPr/>
          <p:nvPr/>
        </p:nvSpPr>
        <p:spPr>
          <a:xfrm>
            <a:off x="5813396" y="3624927"/>
            <a:ext cx="3048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Δ</a:t>
            </a:r>
            <a:r>
              <a:rPr lang="pl-PL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pt-BR" altLang="zh-CN" sz="2000" b="1" baseline="-30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pt-BR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= </a:t>
            </a:r>
            <a:r>
              <a:rPr lang="zh-CN" altLang="zh-CN" sz="2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262.8kJ/</a:t>
            </a:r>
            <a:r>
              <a:rPr lang="en-US" altLang="zh-CN" sz="2000" b="1" dirty="0" err="1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mol</a:t>
            </a:r>
            <a:endParaRPr lang="en-US" altLang="zh-CN" sz="2000" b="1" dirty="0">
              <a:solidFill>
                <a:srgbClr val="FF0000"/>
              </a:solidFill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1994467" y="4375614"/>
            <a:ext cx="1384029" cy="462526"/>
            <a:chOff x="2386698" y="4416618"/>
            <a:chExt cx="1500639" cy="462526"/>
          </a:xfrm>
        </p:grpSpPr>
        <p:sp>
          <p:nvSpPr>
            <p:cNvPr id="37" name="TextBox 36"/>
            <p:cNvSpPr txBox="1"/>
            <p:nvPr/>
          </p:nvSpPr>
          <p:spPr>
            <a:xfrm>
              <a:off x="2413076" y="4416618"/>
              <a:ext cx="14742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物质变化</a:t>
              </a:r>
              <a:endPara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8" name="圆角矩形标注 37"/>
            <p:cNvSpPr/>
            <p:nvPr/>
          </p:nvSpPr>
          <p:spPr>
            <a:xfrm>
              <a:off x="2386698" y="4461479"/>
              <a:ext cx="1421241" cy="417665"/>
            </a:xfrm>
            <a:prstGeom prst="wedgeRoundRectCallout">
              <a:avLst>
                <a:gd name="adj1" fmla="val 27342"/>
                <a:gd name="adj2" fmla="val -135330"/>
                <a:gd name="adj3" fmla="val 1666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650007" y="4421985"/>
            <a:ext cx="1322293" cy="438155"/>
            <a:chOff x="5463043" y="4454092"/>
            <a:chExt cx="1474261" cy="438155"/>
          </a:xfrm>
        </p:grpSpPr>
        <p:sp>
          <p:nvSpPr>
            <p:cNvPr id="40" name="TextBox 39"/>
            <p:cNvSpPr txBox="1"/>
            <p:nvPr/>
          </p:nvSpPr>
          <p:spPr>
            <a:xfrm>
              <a:off x="5463043" y="4454092"/>
              <a:ext cx="14742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能量变化</a:t>
              </a:r>
              <a:endPara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1" name="圆角矩形标注 40"/>
            <p:cNvSpPr/>
            <p:nvPr/>
          </p:nvSpPr>
          <p:spPr>
            <a:xfrm>
              <a:off x="5463043" y="4474582"/>
              <a:ext cx="1421241" cy="417665"/>
            </a:xfrm>
            <a:prstGeom prst="wedgeRoundRectCallout">
              <a:avLst>
                <a:gd name="adj1" fmla="val 27584"/>
                <a:gd name="adj2" fmla="val -138216"/>
                <a:gd name="adj3" fmla="val 1666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8735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5" grpId="0"/>
      <p:bldP spid="3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3400" y="403205"/>
            <a:ext cx="7757160" cy="822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【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练习</a:t>
            </a:r>
            <a:r>
              <a:rPr lang="en-US" altLang="zh-CN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】</a:t>
            </a:r>
            <a:r>
              <a:rPr lang="zh-CN" altLang="zh-CN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工业</a:t>
            </a:r>
            <a:r>
              <a:rPr lang="zh-CN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上利用水煤气（</a:t>
            </a:r>
            <a:r>
              <a:rPr lang="pt-BR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</a:t>
            </a:r>
            <a:r>
              <a:rPr lang="pt-BR" altLang="zh-CN" sz="20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pt-BR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</a:t>
            </a:r>
            <a:r>
              <a:rPr lang="zh-CN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）进一步转化成高效清洁</a:t>
            </a:r>
            <a:r>
              <a:rPr lang="zh-CN" altLang="zh-CN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能源</a:t>
            </a:r>
            <a:endParaRPr lang="en-US" altLang="zh-CN" sz="20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      </a:t>
            </a:r>
            <a:r>
              <a:rPr lang="zh-CN" altLang="zh-CN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二甲醚</a:t>
            </a:r>
            <a:r>
              <a:rPr lang="zh-CN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pt-BR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CH</a:t>
            </a:r>
            <a:r>
              <a:rPr lang="pt-BR" altLang="zh-CN" sz="20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pt-BR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OCH</a:t>
            </a:r>
            <a:r>
              <a:rPr lang="pt-BR" altLang="zh-CN" sz="20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），同时生成</a:t>
            </a:r>
            <a:r>
              <a:rPr lang="pt-BR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</a:t>
            </a:r>
            <a:r>
              <a:rPr lang="pt-BR" altLang="zh-CN" sz="20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r>
              <a:rPr lang="zh-CN" altLang="en-US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已知：</a:t>
            </a:r>
            <a:endParaRPr lang="zh-CN" altLang="zh-CN" sz="2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92480" y="1401515"/>
            <a:ext cx="8069580" cy="400110"/>
            <a:chOff x="662940" y="1508195"/>
            <a:chExt cx="8069580" cy="400110"/>
          </a:xfrm>
        </p:grpSpPr>
        <p:sp>
          <p:nvSpPr>
            <p:cNvPr id="7" name="矩形 6"/>
            <p:cNvSpPr/>
            <p:nvPr/>
          </p:nvSpPr>
          <p:spPr>
            <a:xfrm>
              <a:off x="662940" y="1508195"/>
              <a:ext cx="806958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indent="400050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pl-PL" altLang="zh-CN" sz="2000" b="1" dirty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CO(g) + 2H</a:t>
              </a:r>
              <a:r>
                <a:rPr lang="pl-PL" altLang="zh-CN" sz="2000" b="1" baseline="-30000" dirty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2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(g) 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      </a:t>
              </a:r>
              <a:r>
                <a:rPr lang="pl-PL" altLang="zh-CN" sz="2000" b="1" dirty="0" smtClean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CH</a:t>
              </a:r>
              <a:r>
                <a:rPr lang="pl-PL" altLang="zh-CN" sz="2000" b="1" baseline="-30000" dirty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3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OH(g)  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 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  </a:t>
              </a:r>
              <a:r>
                <a:rPr lang="en-US" altLang="zh-CN" sz="2000" b="1" dirty="0" smtClean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          </a:t>
              </a:r>
              <a:r>
                <a:rPr lang="en-US" altLang="zh-CN" sz="2000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Δ</a:t>
              </a:r>
              <a:r>
                <a:rPr lang="en-US" altLang="zh-CN" sz="2000" b="1" i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H</a:t>
              </a:r>
              <a:r>
                <a:rPr lang="en-US" altLang="zh-CN" sz="2000" b="1" baseline="-30000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1</a:t>
              </a:r>
              <a:r>
                <a:rPr lang="en-US" altLang="zh-CN" sz="2000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=</a:t>
              </a:r>
              <a:r>
                <a:rPr lang="zh-CN" altLang="zh-CN" sz="20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zh-CN" altLang="zh-CN" sz="2000" b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zh-CN" altLang="zh-CN" sz="20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99kJ/</a:t>
              </a:r>
              <a:r>
                <a:rPr lang="en-US" altLang="zh-CN" sz="2000" b="1" dirty="0" err="1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mol</a:t>
              </a:r>
              <a:endParaRPr lang="en-US" altLang="zh-CN" sz="2000" b="1" dirty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2924733" y="1708250"/>
              <a:ext cx="327660" cy="45719"/>
              <a:chOff x="2615751" y="2116426"/>
              <a:chExt cx="327660" cy="45719"/>
            </a:xfrm>
          </p:grpSpPr>
          <p:cxnSp>
            <p:nvCxnSpPr>
              <p:cNvPr id="12" name="AutoShape 8"/>
              <p:cNvCxnSpPr>
                <a:cxnSpLocks noChangeShapeType="1"/>
              </p:cNvCxnSpPr>
              <p:nvPr/>
            </p:nvCxnSpPr>
            <p:spPr bwMode="auto">
              <a:xfrm>
                <a:off x="2615751" y="2116426"/>
                <a:ext cx="324223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" name="AutoShape 9"/>
              <p:cNvCxnSpPr>
                <a:cxnSpLocks noChangeShapeType="1"/>
              </p:cNvCxnSpPr>
              <p:nvPr/>
            </p:nvCxnSpPr>
            <p:spPr bwMode="auto">
              <a:xfrm>
                <a:off x="2619188" y="2162145"/>
                <a:ext cx="324223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14" name="组合 13"/>
          <p:cNvGrpSpPr/>
          <p:nvPr/>
        </p:nvGrpSpPr>
        <p:grpSpPr>
          <a:xfrm>
            <a:off x="662940" y="1958340"/>
            <a:ext cx="8214360" cy="400110"/>
            <a:chOff x="388620" y="2133600"/>
            <a:chExt cx="8214360" cy="400110"/>
          </a:xfrm>
        </p:grpSpPr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88620" y="2133600"/>
              <a:ext cx="821436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indent="533400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kumimoji="0" lang="pt-BR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2CH</a:t>
              </a:r>
              <a:r>
                <a:rPr kumimoji="0" lang="pt-BR" altLang="zh-CN" sz="2000" b="1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r>
                <a:rPr kumimoji="0" lang="pt-BR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OH(g)</a:t>
              </a:r>
              <a:r>
                <a:rPr lang="pt-BR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pt-BR" altLang="zh-CN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CH</a:t>
              </a:r>
              <a:r>
                <a:rPr lang="pt-BR" altLang="zh-CN" sz="2000" b="1" baseline="-300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r>
                <a:rPr lang="pt-BR" altLang="zh-CN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OCH</a:t>
              </a:r>
              <a:r>
                <a:rPr lang="pt-BR" altLang="zh-CN" sz="2000" b="1" baseline="-300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r>
                <a:rPr lang="pt-BR" altLang="zh-CN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pt-BR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(g) + H</a:t>
              </a:r>
              <a:r>
                <a:rPr lang="pt-BR" altLang="zh-CN" sz="2000" b="1" baseline="-30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t-BR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O(g)    </a:t>
              </a:r>
              <a:r>
                <a:rPr lang="pt-BR" altLang="zh-CN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Δ</a:t>
              </a:r>
              <a:r>
                <a:rPr lang="pt-BR" altLang="zh-CN" sz="20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lang="pt-BR" altLang="zh-CN" sz="2000" b="1" baseline="-250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t-BR" altLang="zh-CN" sz="2000" b="1" baseline="-300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= </a:t>
              </a:r>
              <a:r>
                <a:rPr lang="zh-CN" altLang="pt-BR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pt-BR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23.5 </a:t>
              </a:r>
              <a:r>
                <a:rPr lang="pt-BR" altLang="zh-CN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kJ/mol</a:t>
              </a:r>
              <a:endParaRPr lang="pt-BR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8" name="组合 17"/>
            <p:cNvGrpSpPr>
              <a:grpSpLocks/>
            </p:cNvGrpSpPr>
            <p:nvPr/>
          </p:nvGrpSpPr>
          <p:grpSpPr bwMode="auto">
            <a:xfrm>
              <a:off x="2391080" y="2333655"/>
              <a:ext cx="330860" cy="45719"/>
              <a:chOff x="8290" y="3651"/>
              <a:chExt cx="286" cy="39"/>
            </a:xfrm>
          </p:grpSpPr>
          <p:cxnSp>
            <p:nvCxnSpPr>
              <p:cNvPr id="19" name="AutoShape 3"/>
              <p:cNvCxnSpPr>
                <a:cxnSpLocks noChangeShapeType="1"/>
              </p:cNvCxnSpPr>
              <p:nvPr/>
            </p:nvCxnSpPr>
            <p:spPr bwMode="auto">
              <a:xfrm>
                <a:off x="8290" y="3651"/>
                <a:ext cx="283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" name="AutoShape 4"/>
              <p:cNvCxnSpPr>
                <a:cxnSpLocks noChangeShapeType="1"/>
              </p:cNvCxnSpPr>
              <p:nvPr/>
            </p:nvCxnSpPr>
            <p:spPr bwMode="auto">
              <a:xfrm>
                <a:off x="8293" y="3690"/>
                <a:ext cx="283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22" name="组合 21"/>
          <p:cNvGrpSpPr/>
          <p:nvPr/>
        </p:nvGrpSpPr>
        <p:grpSpPr>
          <a:xfrm>
            <a:off x="792480" y="2521655"/>
            <a:ext cx="8069580" cy="400110"/>
            <a:chOff x="662940" y="1508195"/>
            <a:chExt cx="8069580" cy="400110"/>
          </a:xfrm>
        </p:grpSpPr>
        <p:sp>
          <p:nvSpPr>
            <p:cNvPr id="23" name="矩形 22"/>
            <p:cNvSpPr/>
            <p:nvPr/>
          </p:nvSpPr>
          <p:spPr>
            <a:xfrm>
              <a:off x="662940" y="1508195"/>
              <a:ext cx="806958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indent="400050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pl-PL" altLang="zh-CN" sz="2000" b="1" dirty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CO(g) + </a:t>
              </a:r>
              <a:r>
                <a:rPr lang="pt-BR" altLang="zh-CN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lang="pt-BR" altLang="zh-CN" sz="2000" b="1" baseline="-300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t-BR" altLang="zh-CN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O(g</a:t>
              </a:r>
              <a:r>
                <a:rPr lang="pt-BR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) </a:t>
              </a:r>
              <a:r>
                <a:rPr lang="pt-BR" altLang="zh-CN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</a:t>
              </a:r>
              <a:r>
                <a:rPr lang="pl-PL" altLang="zh-CN" sz="2000" b="1" dirty="0" smtClean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CO</a:t>
              </a:r>
              <a:r>
                <a:rPr lang="en-US" altLang="zh-CN" sz="2000" b="1" baseline="-30000" dirty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2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(g</a:t>
              </a:r>
              <a:r>
                <a:rPr lang="pl-PL" altLang="zh-CN" sz="2000" b="1" dirty="0" smtClean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)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+ </a:t>
              </a:r>
              <a:r>
                <a:rPr lang="pl-PL" altLang="zh-CN" sz="2000" b="1" dirty="0" smtClean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2H</a:t>
              </a:r>
              <a:r>
                <a:rPr lang="pl-PL" altLang="zh-CN" sz="2000" b="1" baseline="-30000" dirty="0" smtClean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2</a:t>
              </a:r>
              <a:r>
                <a:rPr lang="pl-PL" altLang="zh-CN" sz="2000" b="1" dirty="0" smtClean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(g)</a:t>
              </a:r>
              <a:r>
                <a:rPr lang="en-US" altLang="zh-CN" sz="2000" b="1" dirty="0" smtClean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        </a:t>
              </a:r>
              <a:r>
                <a:rPr lang="pl-PL" altLang="zh-CN" sz="2000" b="1" dirty="0" smtClean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</a:t>
              </a:r>
              <a:r>
                <a:rPr lang="en-US" altLang="zh-CN" sz="2000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Δ</a:t>
              </a:r>
              <a:r>
                <a:rPr lang="en-US" altLang="zh-CN" sz="2000" b="1" i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H</a:t>
              </a:r>
              <a:r>
                <a:rPr lang="en-US" altLang="zh-CN" sz="2000" b="1" baseline="-30000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3</a:t>
              </a:r>
              <a:r>
                <a:rPr lang="en-US" altLang="zh-CN" sz="2000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=</a:t>
              </a:r>
              <a:r>
                <a:rPr lang="en-US" altLang="zh-CN" sz="20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zh-CN" altLang="zh-CN" sz="2000" b="1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000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41.3kJ/</a:t>
              </a:r>
              <a:r>
                <a:rPr lang="en-US" altLang="zh-CN" sz="2000" b="1" dirty="0" err="1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mol</a:t>
              </a:r>
              <a:endParaRPr lang="en-US" altLang="zh-CN" sz="2000" b="1" dirty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2924733" y="1708250"/>
              <a:ext cx="327660" cy="45719"/>
              <a:chOff x="2615751" y="2116426"/>
              <a:chExt cx="327660" cy="45719"/>
            </a:xfrm>
          </p:grpSpPr>
          <p:cxnSp>
            <p:nvCxnSpPr>
              <p:cNvPr id="25" name="AutoShape 8"/>
              <p:cNvCxnSpPr>
                <a:cxnSpLocks noChangeShapeType="1"/>
              </p:cNvCxnSpPr>
              <p:nvPr/>
            </p:nvCxnSpPr>
            <p:spPr bwMode="auto">
              <a:xfrm>
                <a:off x="2615751" y="2116426"/>
                <a:ext cx="324223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" name="AutoShape 9"/>
              <p:cNvCxnSpPr>
                <a:cxnSpLocks noChangeShapeType="1"/>
              </p:cNvCxnSpPr>
              <p:nvPr/>
            </p:nvCxnSpPr>
            <p:spPr bwMode="auto">
              <a:xfrm>
                <a:off x="2619188" y="2162145"/>
                <a:ext cx="324223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27" name="矩形 26"/>
          <p:cNvSpPr/>
          <p:nvPr/>
        </p:nvSpPr>
        <p:spPr>
          <a:xfrm>
            <a:off x="1051560" y="3203380"/>
            <a:ext cx="7239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请写出水煤气制二甲醚的</a:t>
            </a:r>
            <a:r>
              <a:rPr lang="zh-CN" altLang="zh-CN" sz="20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热化学方程式。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792480" y="3826797"/>
            <a:ext cx="8084820" cy="400110"/>
            <a:chOff x="1531620" y="1159797"/>
            <a:chExt cx="8084820" cy="400110"/>
          </a:xfrm>
        </p:grpSpPr>
        <p:sp>
          <p:nvSpPr>
            <p:cNvPr id="28" name="Rectangle 3"/>
            <p:cNvSpPr>
              <a:spLocks noChangeArrowheads="1"/>
            </p:cNvSpPr>
            <p:nvPr/>
          </p:nvSpPr>
          <p:spPr bwMode="auto">
            <a:xfrm>
              <a:off x="1531620" y="1159797"/>
              <a:ext cx="808482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pt-BR" altLang="zh-CN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3CO</a:t>
              </a:r>
              <a:r>
                <a:rPr lang="en-US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</a:t>
              </a:r>
              <a:r>
                <a:rPr lang="pt-BR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g</a:t>
              </a:r>
              <a:r>
                <a:rPr lang="pt-BR" altLang="zh-CN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)+3H</a:t>
              </a:r>
              <a:r>
                <a:rPr lang="pt-BR" altLang="zh-CN" sz="2000" b="1" baseline="-300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</a:t>
              </a:r>
              <a:r>
                <a:rPr lang="pt-BR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g</a:t>
              </a:r>
              <a:r>
                <a:rPr lang="pt-BR" altLang="zh-CN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)</a:t>
              </a:r>
              <a:r>
                <a:rPr lang="pt-BR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pt-BR" altLang="zh-CN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 CH</a:t>
              </a:r>
              <a:r>
                <a:rPr lang="pt-BR" altLang="zh-CN" sz="2000" b="1" baseline="-300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r>
                <a:rPr lang="pt-BR" altLang="zh-CN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OCH</a:t>
              </a:r>
              <a:r>
                <a:rPr lang="pt-BR" altLang="zh-CN" sz="2000" b="1" baseline="-300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3 </a:t>
              </a:r>
              <a:r>
                <a:rPr lang="pt-BR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(g</a:t>
              </a:r>
              <a:r>
                <a:rPr lang="en-US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)+ </a:t>
              </a:r>
              <a:r>
                <a:rPr lang="en-US" altLang="zh-CN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</a:t>
              </a:r>
              <a:r>
                <a:rPr lang="en-US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</a:t>
              </a:r>
              <a:r>
                <a:rPr lang="pt-BR" altLang="zh-CN" sz="2000" b="1" baseline="-300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(</a:t>
              </a:r>
              <a:r>
                <a:rPr lang="en-US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g</a:t>
              </a:r>
              <a:r>
                <a:rPr lang="en-US" altLang="zh-CN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)</a:t>
              </a:r>
              <a:r>
                <a:rPr lang="pl-PL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</a:t>
              </a:r>
              <a:r>
                <a:rPr lang="pl-PL" altLang="zh-CN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Δ</a:t>
              </a:r>
              <a:r>
                <a:rPr lang="pl-PL" altLang="zh-CN" sz="20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lang="pt-BR" altLang="zh-CN" sz="2000" b="1" baseline="-300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pt-BR" altLang="zh-CN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pt-BR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= </a:t>
              </a:r>
              <a:r>
                <a:rPr lang="zh-CN" altLang="zh-CN" sz="2000" b="1" kern="10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 </a:t>
              </a:r>
              <a:r>
                <a:rPr lang="en-US" altLang="zh-CN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262.8kJ/</a:t>
              </a:r>
              <a:r>
                <a:rPr lang="en-US" altLang="zh-CN" sz="2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mol</a:t>
              </a:r>
              <a:endParaRPr lang="en-US" altLang="zh-CN" sz="2000" b="1" dirty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grpSp>
          <p:nvGrpSpPr>
            <p:cNvPr id="29" name="组合 28"/>
            <p:cNvGrpSpPr>
              <a:grpSpLocks/>
            </p:cNvGrpSpPr>
            <p:nvPr/>
          </p:nvGrpSpPr>
          <p:grpSpPr bwMode="auto">
            <a:xfrm>
              <a:off x="3439169" y="1336992"/>
              <a:ext cx="330860" cy="45719"/>
              <a:chOff x="8290" y="3651"/>
              <a:chExt cx="286" cy="39"/>
            </a:xfrm>
          </p:grpSpPr>
          <p:cxnSp>
            <p:nvCxnSpPr>
              <p:cNvPr id="30" name="AutoShape 3"/>
              <p:cNvCxnSpPr>
                <a:cxnSpLocks noChangeShapeType="1"/>
              </p:cNvCxnSpPr>
              <p:nvPr/>
            </p:nvCxnSpPr>
            <p:spPr bwMode="auto">
              <a:xfrm>
                <a:off x="8290" y="3651"/>
                <a:ext cx="283" cy="0"/>
              </a:xfrm>
              <a:prstGeom prst="straightConnector1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" name="AutoShape 4"/>
              <p:cNvCxnSpPr>
                <a:cxnSpLocks noChangeShapeType="1"/>
              </p:cNvCxnSpPr>
              <p:nvPr/>
            </p:nvCxnSpPr>
            <p:spPr bwMode="auto">
              <a:xfrm>
                <a:off x="8293" y="3690"/>
                <a:ext cx="283" cy="0"/>
              </a:xfrm>
              <a:prstGeom prst="straightConnector1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72278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" y="1903660"/>
            <a:ext cx="502920" cy="95410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altLang="zh-CN" dirty="0" smtClean="0"/>
          </a:p>
          <a:p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煤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63930" y="1957002"/>
            <a:ext cx="1093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en-US" altLang="zh-CN" sz="2000" b="1" baseline="-25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0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</a:t>
            </a:r>
            <a:endParaRPr lang="zh-CN" altLang="en-US" sz="20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6420" y="2205334"/>
            <a:ext cx="1017270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水煤气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32760" y="1396362"/>
            <a:ext cx="777240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甲醇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32760" y="2872591"/>
            <a:ext cx="1036320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二甲醚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9" name="直接箭头连接符 8"/>
          <p:cNvCxnSpPr>
            <a:stCxn id="2" idx="3"/>
          </p:cNvCxnSpPr>
          <p:nvPr/>
        </p:nvCxnSpPr>
        <p:spPr>
          <a:xfrm flipV="1">
            <a:off x="899160" y="2380713"/>
            <a:ext cx="853440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V="1">
            <a:off x="2209800" y="1627821"/>
            <a:ext cx="822960" cy="57751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>
            <a:off x="2232660" y="2605444"/>
            <a:ext cx="800100" cy="51113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27660" y="436837"/>
            <a:ext cx="4785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将煤转化为清洁燃料的方法</a:t>
            </a:r>
            <a:endParaRPr lang="zh-CN" altLang="en-US" sz="2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6240" y="3960252"/>
            <a:ext cx="6728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目前，煤的气化和液化是高效、清洁利用煤的重要途径。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请同学们课下查阅资料，了解更多开发中的方法。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975859" y="240066"/>
            <a:ext cx="3624697" cy="3684234"/>
            <a:chOff x="4975859" y="240066"/>
            <a:chExt cx="3624697" cy="3684234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547"/>
            <a:stretch/>
          </p:blipFill>
          <p:spPr bwMode="auto">
            <a:xfrm>
              <a:off x="4975859" y="480285"/>
              <a:ext cx="3624697" cy="3444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5" name="直接箭头连接符 14"/>
            <p:cNvCxnSpPr/>
            <p:nvPr/>
          </p:nvCxnSpPr>
          <p:spPr>
            <a:xfrm>
              <a:off x="5656491" y="2226938"/>
              <a:ext cx="0" cy="58364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506624" y="2810587"/>
              <a:ext cx="723275" cy="30777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二甲醚</a:t>
              </a:r>
              <a:endParaRPr lang="zh-CN" altLang="en-US" sz="14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526223" y="240066"/>
              <a:ext cx="20393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煤的综合利用</a:t>
              </a:r>
              <a:endParaRPr lang="zh-CN" altLang="en-US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815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>
            <a:extLst>
              <a:ext uri="{FF2B5EF4-FFF2-40B4-BE49-F238E27FC236}">
                <a16:creationId xmlns:a16="http://schemas.microsoft.com/office/drawing/2014/main" xmlns="" id="{5A235AB6-78CC-45CA-A554-0635A6A89BFA}"/>
              </a:ext>
            </a:extLst>
          </p:cNvPr>
          <p:cNvSpPr txBox="1"/>
          <p:nvPr/>
        </p:nvSpPr>
        <p:spPr>
          <a:xfrm>
            <a:off x="407539" y="1787148"/>
            <a:ext cx="1253621" cy="410369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sym typeface="Hoefler Text"/>
              </a:rPr>
              <a:t>化学反应</a:t>
            </a:r>
          </a:p>
        </p:txBody>
      </p:sp>
      <p:sp>
        <p:nvSpPr>
          <p:cNvPr id="3" name="文本框 4">
            <a:extLst>
              <a:ext uri="{FF2B5EF4-FFF2-40B4-BE49-F238E27FC236}">
                <a16:creationId xmlns:a16="http://schemas.microsoft.com/office/drawing/2014/main" xmlns="" id="{D2E46A10-7FB0-4ABC-BAD4-C683C8EDD91E}"/>
              </a:ext>
            </a:extLst>
          </p:cNvPr>
          <p:cNvSpPr txBox="1"/>
          <p:nvPr/>
        </p:nvSpPr>
        <p:spPr>
          <a:xfrm>
            <a:off x="2380662" y="1008224"/>
            <a:ext cx="1139778" cy="410369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ctr" defTabSz="825500" rtl="0" eaLnBrk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000" i="0" dirty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Hoefler Text"/>
              </a:rPr>
              <a:t>物质变化</a:t>
            </a:r>
            <a:endParaRPr kumimoji="0" lang="zh-CN" altLang="en-US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黑体" panose="02010609060101010101" pitchFamily="49" charset="-122"/>
              <a:ea typeface="黑体" panose="02010609060101010101" pitchFamily="49" charset="-122"/>
              <a:cs typeface="Hoefler Text"/>
              <a:sym typeface="Hoefler Text"/>
            </a:endParaRPr>
          </a:p>
        </p:txBody>
      </p:sp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xmlns="" id="{11EE8EED-329C-4E41-8900-2332676015E3}"/>
              </a:ext>
            </a:extLst>
          </p:cNvPr>
          <p:cNvCxnSpPr>
            <a:cxnSpLocks/>
          </p:cNvCxnSpPr>
          <p:nvPr/>
        </p:nvCxnSpPr>
        <p:spPr>
          <a:xfrm flipH="1">
            <a:off x="1674418" y="1982142"/>
            <a:ext cx="357361" cy="0"/>
          </a:xfrm>
          <a:prstGeom prst="straightConnector1">
            <a:avLst/>
          </a:prstGeom>
          <a:noFill/>
          <a:ln w="12700" cap="flat">
            <a:solidFill>
              <a:schemeClr val="tx1"/>
            </a:solidFill>
            <a:prstDash val="solid"/>
            <a:miter lim="400000"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文本框 6">
            <a:extLst>
              <a:ext uri="{FF2B5EF4-FFF2-40B4-BE49-F238E27FC236}">
                <a16:creationId xmlns:a16="http://schemas.microsoft.com/office/drawing/2014/main" xmlns="" id="{B260F1EB-C16B-49B7-B929-43B9263ABA5F}"/>
              </a:ext>
            </a:extLst>
          </p:cNvPr>
          <p:cNvSpPr txBox="1"/>
          <p:nvPr/>
        </p:nvSpPr>
        <p:spPr>
          <a:xfrm>
            <a:off x="2386614" y="2521340"/>
            <a:ext cx="1194786" cy="410369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ctr" defTabSz="825500" rtl="0" eaLnBrk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000" i="0" dirty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Hoefler Text"/>
              </a:rPr>
              <a:t>能量变化</a:t>
            </a:r>
            <a:endParaRPr kumimoji="0" lang="zh-CN" altLang="en-US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黑体" panose="02010609060101010101" pitchFamily="49" charset="-122"/>
              <a:ea typeface="黑体" panose="02010609060101010101" pitchFamily="49" charset="-122"/>
              <a:cs typeface="Hoefler Text"/>
              <a:sym typeface="Hoefler Text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xmlns="" id="{CA7089B2-864F-4EF8-8E99-9FF10889FD93}"/>
              </a:ext>
            </a:extLst>
          </p:cNvPr>
          <p:cNvCxnSpPr/>
          <p:nvPr/>
        </p:nvCxnSpPr>
        <p:spPr>
          <a:xfrm>
            <a:off x="2035222" y="1228310"/>
            <a:ext cx="34798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xmlns="" id="{E51AAFA2-D2AF-4318-BDBB-1BC983F9DAAE}"/>
              </a:ext>
            </a:extLst>
          </p:cNvPr>
          <p:cNvCxnSpPr>
            <a:cxnSpLocks/>
          </p:cNvCxnSpPr>
          <p:nvPr/>
        </p:nvCxnSpPr>
        <p:spPr>
          <a:xfrm>
            <a:off x="2040168" y="1242304"/>
            <a:ext cx="0" cy="143088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xmlns="" id="{B8B2E2FA-BD0D-41A9-BC89-F8EFF87F0E97}"/>
              </a:ext>
            </a:extLst>
          </p:cNvPr>
          <p:cNvCxnSpPr>
            <a:cxnSpLocks/>
          </p:cNvCxnSpPr>
          <p:nvPr/>
        </p:nvCxnSpPr>
        <p:spPr>
          <a:xfrm flipV="1">
            <a:off x="2929898" y="1418647"/>
            <a:ext cx="0" cy="1102693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400000"/>
            <a:headEnd type="arrow" w="med" len="med"/>
            <a:tailEnd type="non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xmlns="" id="{B6671D52-E704-48AC-9386-64E84A8F0483}"/>
              </a:ext>
            </a:extLst>
          </p:cNvPr>
          <p:cNvCxnSpPr/>
          <p:nvPr/>
        </p:nvCxnSpPr>
        <p:spPr>
          <a:xfrm>
            <a:off x="2032025" y="2683064"/>
            <a:ext cx="34798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文本框 11">
            <a:extLst>
              <a:ext uri="{FF2B5EF4-FFF2-40B4-BE49-F238E27FC236}">
                <a16:creationId xmlns:a16="http://schemas.microsoft.com/office/drawing/2014/main" xmlns="" id="{D418B0CD-FFE7-43B2-9342-C47C449007CD}"/>
              </a:ext>
            </a:extLst>
          </p:cNvPr>
          <p:cNvSpPr txBox="1"/>
          <p:nvPr/>
        </p:nvSpPr>
        <p:spPr>
          <a:xfrm>
            <a:off x="2334601" y="1752559"/>
            <a:ext cx="615950" cy="410369"/>
          </a:xfrm>
          <a:prstGeom prst="rect">
            <a:avLst/>
          </a:prstGeom>
          <a:noFill/>
          <a:ln w="1905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sym typeface="Hoefler Text"/>
              </a:rPr>
              <a:t>伴随</a:t>
            </a:r>
          </a:p>
        </p:txBody>
      </p:sp>
      <p:sp>
        <p:nvSpPr>
          <p:cNvPr id="11" name="矩形 10"/>
          <p:cNvSpPr/>
          <p:nvPr/>
        </p:nvSpPr>
        <p:spPr>
          <a:xfrm>
            <a:off x="4716780" y="988248"/>
            <a:ext cx="3375660" cy="1938992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defTabSz="825500"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化学反应中的能量变化是以</a:t>
            </a:r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物质变化</a:t>
            </a:r>
            <a:r>
              <a:rPr lang="zh-CN" altLang="en-US" sz="20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为基础的，</a:t>
            </a:r>
            <a:r>
              <a:rPr lang="zh-CN" altLang="en-US" sz="20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Hoefler Text"/>
              </a:rPr>
              <a:t>能量变化的多少与参与反应的物质种类和多少密切相关。</a:t>
            </a:r>
            <a:endParaRPr lang="zh-CN" altLang="en-US" sz="20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Hoefler Text"/>
            </a:endParaRPr>
          </a:p>
        </p:txBody>
      </p:sp>
    </p:spTree>
    <p:extLst>
      <p:ext uri="{BB962C8B-B14F-4D97-AF65-F5344CB8AC3E}">
        <p14:creationId xmlns:p14="http://schemas.microsoft.com/office/powerpoint/2010/main" val="355390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7579" y="450562"/>
            <a:ext cx="70884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zh-CN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目前</a:t>
            </a:r>
            <a:r>
              <a:rPr lang="zh-CN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，煤在我国仍然是第一能源。但是，将煤直接作</a:t>
            </a:r>
            <a:r>
              <a:rPr lang="zh-CN" altLang="zh-CN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燃料</a:t>
            </a:r>
            <a:r>
              <a:rPr lang="en-US" altLang="zh-CN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250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zh-CN" altLang="zh-CN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时</a:t>
            </a:r>
            <a:r>
              <a:rPr lang="zh-CN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，不仅利用效率低，而且污染严重</a:t>
            </a:r>
            <a:r>
              <a:rPr lang="zh-CN" altLang="zh-CN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r>
              <a:rPr lang="zh-CN" altLang="en-US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为了提高煤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zh-CN" altLang="en-US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燃烧</a:t>
            </a:r>
            <a:endParaRPr lang="en-US" altLang="zh-CN" sz="20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zh-CN" altLang="en-US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利用率、减少污染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en-US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你有什么建议？</a:t>
            </a:r>
            <a:endParaRPr lang="zh-CN" altLang="zh-CN" sz="2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9680" y="2629285"/>
            <a:ext cx="1463040" cy="46166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煤的气化   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3239039" y="2541935"/>
            <a:ext cx="5073710" cy="557944"/>
            <a:chOff x="3559750" y="2592657"/>
            <a:chExt cx="5073710" cy="557944"/>
          </a:xfrm>
        </p:grpSpPr>
        <p:sp>
          <p:nvSpPr>
            <p:cNvPr id="6" name="矩形 5"/>
            <p:cNvSpPr/>
            <p:nvPr/>
          </p:nvSpPr>
          <p:spPr>
            <a:xfrm>
              <a:off x="3559750" y="2688936"/>
              <a:ext cx="507371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altLang="zh-C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pl-PL" altLang="zh-C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zh-C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pl-PL" altLang="zh-C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pt-BR" altLang="zh-C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pt-BR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 H</a:t>
              </a:r>
              <a:r>
                <a:rPr lang="pt-BR" altLang="zh-CN" sz="24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pt-BR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pl-PL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(g)  </a:t>
              </a:r>
              <a:r>
                <a:rPr lang="en-US" altLang="zh-C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</a:t>
              </a:r>
              <a:r>
                <a:rPr lang="pt-BR" altLang="zh-C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CO</a:t>
              </a:r>
              <a:r>
                <a:rPr lang="pl-PL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(g) </a:t>
              </a:r>
              <a:r>
                <a:rPr lang="pt-BR" altLang="zh-C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pt-BR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 H</a:t>
              </a:r>
              <a:r>
                <a:rPr lang="pt-BR" altLang="zh-CN" sz="24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pt-BR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pl-PL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(g) </a:t>
              </a:r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6" name="组合 15"/>
            <p:cNvGrpSpPr>
              <a:grpSpLocks/>
            </p:cNvGrpSpPr>
            <p:nvPr/>
          </p:nvGrpSpPr>
          <p:grpSpPr bwMode="auto">
            <a:xfrm>
              <a:off x="5632131" y="2910840"/>
              <a:ext cx="714375" cy="60960"/>
              <a:chOff x="8290" y="3651"/>
              <a:chExt cx="286" cy="39"/>
            </a:xfrm>
          </p:grpSpPr>
          <p:cxnSp>
            <p:nvCxnSpPr>
              <p:cNvPr id="17" name="AutoShape 3"/>
              <p:cNvCxnSpPr>
                <a:cxnSpLocks noChangeShapeType="1"/>
              </p:cNvCxnSpPr>
              <p:nvPr/>
            </p:nvCxnSpPr>
            <p:spPr bwMode="auto">
              <a:xfrm>
                <a:off x="8290" y="3651"/>
                <a:ext cx="283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" name="AutoShape 4"/>
              <p:cNvCxnSpPr>
                <a:cxnSpLocks noChangeShapeType="1"/>
              </p:cNvCxnSpPr>
              <p:nvPr/>
            </p:nvCxnSpPr>
            <p:spPr bwMode="auto">
              <a:xfrm>
                <a:off x="8293" y="3690"/>
                <a:ext cx="283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9" name="文本框 107"/>
            <p:cNvSpPr txBox="1">
              <a:spLocks noChangeArrowheads="1"/>
            </p:cNvSpPr>
            <p:nvPr/>
          </p:nvSpPr>
          <p:spPr bwMode="auto">
            <a:xfrm>
              <a:off x="5555803" y="2592657"/>
              <a:ext cx="790703" cy="289233"/>
            </a:xfrm>
            <a:prstGeom prst="rect">
              <a:avLst/>
            </a:prstGeom>
            <a:noFill/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b="1" kern="100" dirty="0"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宋体"/>
                </a:rPr>
                <a:t>高温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249680" y="3708355"/>
            <a:ext cx="1463040" cy="46166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煤的液化   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239039" y="3525639"/>
            <a:ext cx="4745077" cy="606282"/>
            <a:chOff x="3484523" y="3580770"/>
            <a:chExt cx="4745077" cy="606282"/>
          </a:xfrm>
        </p:grpSpPr>
        <p:sp>
          <p:nvSpPr>
            <p:cNvPr id="22" name="矩形 21"/>
            <p:cNvSpPr/>
            <p:nvPr/>
          </p:nvSpPr>
          <p:spPr>
            <a:xfrm>
              <a:off x="3484523" y="3725387"/>
              <a:ext cx="474507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zh-CN" dirty="0"/>
                <a:t> </a:t>
              </a:r>
              <a:r>
                <a:rPr lang="pl-PL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CO(g) + 2H</a:t>
              </a:r>
              <a:r>
                <a:rPr lang="pl-PL" altLang="zh-CN" sz="24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pl-PL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(g)   </a:t>
              </a:r>
              <a:r>
                <a:rPr lang="en-US" altLang="zh-C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</a:t>
              </a:r>
              <a:r>
                <a:rPr lang="pl-PL" altLang="zh-C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pl-PL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r>
                <a:rPr lang="pl-PL" altLang="zh-CN" sz="24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pl-PL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OH(l)</a:t>
              </a:r>
              <a:endPara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3" name="组合 22"/>
            <p:cNvGrpSpPr>
              <a:grpSpLocks/>
            </p:cNvGrpSpPr>
            <p:nvPr/>
          </p:nvGrpSpPr>
          <p:grpSpPr bwMode="auto">
            <a:xfrm>
              <a:off x="5761324" y="3933359"/>
              <a:ext cx="714375" cy="60960"/>
              <a:chOff x="8290" y="3651"/>
              <a:chExt cx="286" cy="39"/>
            </a:xfrm>
          </p:grpSpPr>
          <p:cxnSp>
            <p:nvCxnSpPr>
              <p:cNvPr id="24" name="AutoShape 3"/>
              <p:cNvCxnSpPr>
                <a:cxnSpLocks noChangeShapeType="1"/>
              </p:cNvCxnSpPr>
              <p:nvPr/>
            </p:nvCxnSpPr>
            <p:spPr bwMode="auto">
              <a:xfrm>
                <a:off x="8290" y="3651"/>
                <a:ext cx="283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" name="AutoShape 4"/>
              <p:cNvCxnSpPr>
                <a:cxnSpLocks noChangeShapeType="1"/>
              </p:cNvCxnSpPr>
              <p:nvPr/>
            </p:nvCxnSpPr>
            <p:spPr bwMode="auto">
              <a:xfrm>
                <a:off x="8293" y="3690"/>
                <a:ext cx="283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6" name="文本框 107"/>
            <p:cNvSpPr txBox="1">
              <a:spLocks noChangeArrowheads="1"/>
            </p:cNvSpPr>
            <p:nvPr/>
          </p:nvSpPr>
          <p:spPr bwMode="auto">
            <a:xfrm>
              <a:off x="5541516" y="3580770"/>
              <a:ext cx="1118364" cy="289233"/>
            </a:xfrm>
            <a:prstGeom prst="rect">
              <a:avLst/>
            </a:prstGeom>
            <a:noFill/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altLang="en-US" b="1" kern="100" dirty="0" smtClean="0"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宋体"/>
                </a:rPr>
                <a:t>催化剂 </a:t>
              </a:r>
              <a:endParaRPr lang="zh-CN" b="1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59080" y="650617"/>
            <a:ext cx="1066800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 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思考</a:t>
            </a: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44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8180" y="1156567"/>
            <a:ext cx="75209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【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</a:t>
            </a:r>
            <a:r>
              <a:rPr lang="en-US" altLang="zh-CN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1】   </a:t>
            </a:r>
            <a:r>
              <a:rPr lang="zh-CN" altLang="en-US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煤的气化是将煤转化为洁净燃料的方法之一，主要反应是碳与水蒸气生成水煤气。</a:t>
            </a:r>
            <a:endParaRPr lang="en-US" altLang="zh-CN" sz="20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已知</a:t>
            </a:r>
            <a:r>
              <a:rPr lang="zh-CN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pt-BR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2000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mol</a:t>
            </a:r>
            <a:r>
              <a:rPr lang="pt-BR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pt-BR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</a:t>
            </a:r>
            <a:r>
              <a:rPr lang="zh-CN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）与</a:t>
            </a:r>
            <a:r>
              <a:rPr lang="pt-BR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2000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mol</a:t>
            </a:r>
            <a:r>
              <a:rPr lang="zh-CN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水蒸气完全反应时需要吸收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131.5 </a:t>
            </a:r>
            <a:r>
              <a:rPr lang="pt-BR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kJ</a:t>
            </a:r>
            <a:r>
              <a:rPr lang="zh-CN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的热量，写出制水煤气的</a:t>
            </a:r>
            <a:r>
              <a:rPr lang="zh-CN" altLang="zh-CN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热化学方程式。</a:t>
            </a:r>
            <a:endParaRPr lang="zh-CN" altLang="zh-CN" sz="2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56644" y="266224"/>
            <a:ext cx="5109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一、根据质量与能量关系计算反应热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861060" y="3445456"/>
            <a:ext cx="6774180" cy="400110"/>
            <a:chOff x="1325880" y="2165165"/>
            <a:chExt cx="6774180" cy="400110"/>
          </a:xfrm>
        </p:grpSpPr>
        <p:grpSp>
          <p:nvGrpSpPr>
            <p:cNvPr id="7" name="组合 6"/>
            <p:cNvGrpSpPr>
              <a:grpSpLocks/>
            </p:cNvGrpSpPr>
            <p:nvPr/>
          </p:nvGrpSpPr>
          <p:grpSpPr bwMode="auto">
            <a:xfrm>
              <a:off x="3395345" y="2345217"/>
              <a:ext cx="181610" cy="40005"/>
              <a:chOff x="8290" y="3927"/>
              <a:chExt cx="286" cy="63"/>
            </a:xfrm>
          </p:grpSpPr>
          <p:cxnSp>
            <p:nvCxnSpPr>
              <p:cNvPr id="8" name="AutoShape 3"/>
              <p:cNvCxnSpPr>
                <a:cxnSpLocks noChangeShapeType="1"/>
              </p:cNvCxnSpPr>
              <p:nvPr/>
            </p:nvCxnSpPr>
            <p:spPr bwMode="auto">
              <a:xfrm>
                <a:off x="8290" y="3927"/>
                <a:ext cx="283" cy="0"/>
              </a:xfrm>
              <a:prstGeom prst="straightConnector1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" name="AutoShape 4"/>
              <p:cNvCxnSpPr>
                <a:cxnSpLocks noChangeShapeType="1"/>
              </p:cNvCxnSpPr>
              <p:nvPr/>
            </p:nvCxnSpPr>
            <p:spPr bwMode="auto">
              <a:xfrm>
                <a:off x="8293" y="3990"/>
                <a:ext cx="283" cy="0"/>
              </a:xfrm>
              <a:prstGeom prst="straightConnector1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1325880" y="2165165"/>
              <a:ext cx="677418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4000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zh-CN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C(s) + </a:t>
              </a:r>
              <a:r>
                <a:rPr kumimoji="0" lang="en-US" altLang="zh-CN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H</a:t>
              </a:r>
              <a:r>
                <a:rPr kumimoji="0" lang="pt-BR" altLang="zh-CN" sz="2000" b="1" i="0" u="none" strike="noStrike" cap="none" normalizeH="0" baseline="-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2</a:t>
              </a:r>
              <a:r>
                <a:rPr kumimoji="0" lang="en-US" altLang="zh-CN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O(g)      </a:t>
              </a:r>
              <a:r>
                <a:rPr kumimoji="0" lang="pl-PL" altLang="zh-CN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CO(g) +H</a:t>
              </a:r>
              <a:r>
                <a:rPr kumimoji="0" lang="pl-PL" altLang="zh-CN" sz="2000" b="1" i="0" u="none" strike="noStrike" cap="none" normalizeH="0" baseline="-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2</a:t>
              </a:r>
              <a:r>
                <a:rPr kumimoji="0" lang="pl-PL" altLang="zh-CN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(g)      </a:t>
              </a:r>
              <a:r>
                <a:rPr kumimoji="0" lang="en-US" altLang="zh-CN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Δ</a:t>
              </a:r>
              <a:r>
                <a:rPr kumimoji="0" lang="en-US" altLang="zh-CN" sz="2000" b="1" i="1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H</a:t>
              </a:r>
              <a:r>
                <a:rPr kumimoji="0" lang="en-US" altLang="zh-CN" sz="2000" b="1" i="0" u="none" strike="noStrike" cap="none" normalizeH="0" baseline="-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</a:t>
              </a:r>
              <a:r>
                <a:rPr kumimoji="0" lang="en-US" altLang="zh-CN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= +131.5kJ/</a:t>
              </a:r>
              <a:r>
                <a:rPr kumimoji="0" lang="en-US" altLang="zh-CN" sz="20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mol</a:t>
              </a:r>
              <a:endParaRPr kumimoji="0" lang="en-US" altLang="zh-CN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1189" y="1595003"/>
            <a:ext cx="5073710" cy="496391"/>
            <a:chOff x="3559750" y="2592655"/>
            <a:chExt cx="5073710" cy="496391"/>
          </a:xfrm>
        </p:grpSpPr>
        <p:sp>
          <p:nvSpPr>
            <p:cNvPr id="13" name="矩形 12"/>
            <p:cNvSpPr/>
            <p:nvPr/>
          </p:nvSpPr>
          <p:spPr>
            <a:xfrm>
              <a:off x="3559750" y="2688936"/>
              <a:ext cx="507371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altLang="zh-CN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pl-PL" altLang="zh-CN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zh-CN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pl-PL" altLang="zh-CN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pt-BR" altLang="zh-CN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pt-BR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 H</a:t>
              </a:r>
              <a:r>
                <a:rPr lang="pt-BR" altLang="zh-CN" sz="20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pt-BR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pl-PL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(g)  </a:t>
              </a:r>
              <a:r>
                <a:rPr lang="en-US" altLang="zh-CN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</a:t>
              </a:r>
              <a:r>
                <a:rPr lang="pt-BR" altLang="zh-CN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CO</a:t>
              </a:r>
              <a:r>
                <a:rPr lang="pl-PL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(g) </a:t>
              </a:r>
              <a:r>
                <a:rPr lang="pt-BR" altLang="zh-CN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pt-BR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 H</a:t>
              </a:r>
              <a:r>
                <a:rPr lang="pt-BR" altLang="zh-CN" sz="20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pt-BR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pl-PL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(g) </a:t>
              </a:r>
              <a:endPara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4" name="组合 13"/>
            <p:cNvGrpSpPr>
              <a:grpSpLocks/>
            </p:cNvGrpSpPr>
            <p:nvPr/>
          </p:nvGrpSpPr>
          <p:grpSpPr bwMode="auto">
            <a:xfrm>
              <a:off x="5227506" y="2910840"/>
              <a:ext cx="714375" cy="60960"/>
              <a:chOff x="8128" y="3651"/>
              <a:chExt cx="286" cy="39"/>
            </a:xfrm>
          </p:grpSpPr>
          <p:cxnSp>
            <p:nvCxnSpPr>
              <p:cNvPr id="16" name="AutoShape 3"/>
              <p:cNvCxnSpPr>
                <a:cxnSpLocks noChangeShapeType="1"/>
              </p:cNvCxnSpPr>
              <p:nvPr/>
            </p:nvCxnSpPr>
            <p:spPr bwMode="auto">
              <a:xfrm>
                <a:off x="8128" y="3651"/>
                <a:ext cx="283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" name="AutoShape 4"/>
              <p:cNvCxnSpPr>
                <a:cxnSpLocks noChangeShapeType="1"/>
              </p:cNvCxnSpPr>
              <p:nvPr/>
            </p:nvCxnSpPr>
            <p:spPr bwMode="auto">
              <a:xfrm>
                <a:off x="8131" y="3690"/>
                <a:ext cx="283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5" name="文本框 107"/>
            <p:cNvSpPr txBox="1">
              <a:spLocks noChangeArrowheads="1"/>
            </p:cNvSpPr>
            <p:nvPr/>
          </p:nvSpPr>
          <p:spPr bwMode="auto">
            <a:xfrm>
              <a:off x="5143685" y="2592655"/>
              <a:ext cx="790703" cy="289233"/>
            </a:xfrm>
            <a:prstGeom prst="rect">
              <a:avLst/>
            </a:prstGeom>
            <a:noFill/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sz="1600" b="1" kern="100" dirty="0"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宋体"/>
                </a:rPr>
                <a:t>高温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896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64460" y="1149116"/>
            <a:ext cx="6282690" cy="957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根据</a:t>
            </a:r>
            <a:r>
              <a:rPr lang="zh-CN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上述热化学方程式计算，若该过程消耗了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24 t</a:t>
            </a:r>
            <a:r>
              <a:rPr lang="zh-CN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煤，则需要</a:t>
            </a:r>
            <a:r>
              <a:rPr lang="zh-CN" altLang="zh-CN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吸收</a:t>
            </a:r>
            <a:r>
              <a:rPr lang="zh-CN" altLang="en-US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多少</a:t>
            </a:r>
            <a:r>
              <a:rPr lang="zh-CN" altLang="zh-CN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热量</a:t>
            </a:r>
            <a:r>
              <a:rPr lang="zh-CN" altLang="en-US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？</a:t>
            </a:r>
            <a:endParaRPr lang="zh-CN" altLang="zh-CN" sz="2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192530" y="648054"/>
            <a:ext cx="6774180" cy="400110"/>
            <a:chOff x="1310640" y="2149925"/>
            <a:chExt cx="6774180" cy="400110"/>
          </a:xfrm>
        </p:grpSpPr>
        <p:grpSp>
          <p:nvGrpSpPr>
            <p:cNvPr id="4" name="组合 3"/>
            <p:cNvGrpSpPr>
              <a:grpSpLocks/>
            </p:cNvGrpSpPr>
            <p:nvPr/>
          </p:nvGrpSpPr>
          <p:grpSpPr bwMode="auto">
            <a:xfrm>
              <a:off x="3395345" y="2345217"/>
              <a:ext cx="181610" cy="40005"/>
              <a:chOff x="8290" y="3927"/>
              <a:chExt cx="286" cy="63"/>
            </a:xfrm>
          </p:grpSpPr>
          <p:cxnSp>
            <p:nvCxnSpPr>
              <p:cNvPr id="6" name="AutoShape 3"/>
              <p:cNvCxnSpPr>
                <a:cxnSpLocks noChangeShapeType="1"/>
              </p:cNvCxnSpPr>
              <p:nvPr/>
            </p:nvCxnSpPr>
            <p:spPr bwMode="auto">
              <a:xfrm>
                <a:off x="8290" y="3927"/>
                <a:ext cx="283" cy="0"/>
              </a:xfrm>
              <a:prstGeom prst="straightConnector1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" name="AutoShape 4"/>
              <p:cNvCxnSpPr>
                <a:cxnSpLocks noChangeShapeType="1"/>
              </p:cNvCxnSpPr>
              <p:nvPr/>
            </p:nvCxnSpPr>
            <p:spPr bwMode="auto">
              <a:xfrm>
                <a:off x="8293" y="3990"/>
                <a:ext cx="283" cy="0"/>
              </a:xfrm>
              <a:prstGeom prst="straightConnector1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310640" y="2149925"/>
              <a:ext cx="677418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4000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C(s) + </a:t>
              </a:r>
              <a:r>
                <a:rPr kumimoji="0" lang="en-US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H</a:t>
              </a:r>
              <a:r>
                <a:rPr kumimoji="0" lang="pt-BR" altLang="zh-CN" sz="2000" b="1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2</a:t>
              </a:r>
              <a:r>
                <a:rPr kumimoji="0" lang="en-US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O(g)      </a:t>
              </a:r>
              <a:r>
                <a:rPr kumimoji="0" lang="pl-PL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CO(g) +H</a:t>
              </a:r>
              <a:r>
                <a:rPr kumimoji="0" lang="pl-PL" altLang="zh-CN" sz="2000" b="1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2</a:t>
              </a:r>
              <a:r>
                <a:rPr kumimoji="0" lang="pl-PL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(g)      </a:t>
              </a:r>
              <a:r>
                <a:rPr kumimoji="0" lang="en-US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Δ</a:t>
              </a:r>
              <a:r>
                <a:rPr kumimoji="0" lang="en-US" altLang="zh-CN" sz="2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H</a:t>
              </a:r>
              <a:r>
                <a:rPr kumimoji="0" lang="en-US" altLang="zh-CN" sz="2000" b="1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</a:t>
              </a:r>
              <a:r>
                <a:rPr kumimoji="0" lang="en-US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=+131.5kJ/</a:t>
              </a:r>
              <a:r>
                <a:rPr kumimoji="0" lang="en-US" altLang="zh-CN" sz="2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mol</a:t>
              </a:r>
              <a:endParaRPr kumimoji="0" lang="en-US" altLang="zh-CN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980737" y="2383814"/>
            <a:ext cx="348204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解：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摩尔质量</a:t>
            </a:r>
            <a:r>
              <a:rPr lang="zh-CN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12 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g·mol</a:t>
            </a:r>
            <a:r>
              <a:rPr lang="en-US" altLang="zh-CN" sz="2000" baseline="30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-1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Hoefler Text"/>
            </a:endParaRPr>
          </a:p>
        </p:txBody>
      </p:sp>
      <p:sp>
        <p:nvSpPr>
          <p:cNvPr id="9" name="文本框 28"/>
          <p:cNvSpPr txBox="1"/>
          <p:nvPr/>
        </p:nvSpPr>
        <p:spPr>
          <a:xfrm>
            <a:off x="1564460" y="3152564"/>
            <a:ext cx="2822120" cy="56425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000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24t</a:t>
            </a:r>
            <a:r>
              <a:rPr lang="zh-CN" altLang="en-US" sz="2000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煤的物质的量 ＝</a:t>
            </a:r>
            <a:endParaRPr kumimoji="0" lang="zh-CN" altLang="en-US" sz="2000" i="0" u="none" strike="noStrike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Hoefler Text"/>
            </a:endParaRPr>
          </a:p>
        </p:txBody>
      </p:sp>
      <p:sp>
        <p:nvSpPr>
          <p:cNvPr id="11" name="文本框 32"/>
          <p:cNvSpPr txBox="1"/>
          <p:nvPr/>
        </p:nvSpPr>
        <p:spPr>
          <a:xfrm>
            <a:off x="3892579" y="2937812"/>
            <a:ext cx="1441422" cy="56425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2.4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× </a:t>
            </a:r>
            <a:r>
              <a:rPr lang="en-US" altLang="zh-CN" sz="2000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en-US" altLang="zh-CN" sz="2000" i="0" baseline="30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7</a:t>
            </a:r>
            <a:r>
              <a:rPr lang="en-US" altLang="zh-CN" sz="2000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</a:t>
            </a:r>
            <a:endParaRPr kumimoji="0" lang="zh-CN" altLang="en-US" sz="2000" b="0" i="0" u="none" strike="noStrike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Hoefler Text"/>
            </a:endParaRPr>
          </a:p>
        </p:txBody>
      </p:sp>
      <p:sp>
        <p:nvSpPr>
          <p:cNvPr id="12" name="文本框 33"/>
          <p:cNvSpPr txBox="1"/>
          <p:nvPr/>
        </p:nvSpPr>
        <p:spPr>
          <a:xfrm>
            <a:off x="3924299" y="3329963"/>
            <a:ext cx="1333501" cy="56425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000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12 </a:t>
            </a:r>
            <a:r>
              <a:rPr lang="en-US" altLang="zh-CN" sz="2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g·mol</a:t>
            </a:r>
            <a:r>
              <a:rPr lang="en-US" altLang="zh-CN" sz="2000" i="0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-1</a:t>
            </a:r>
            <a:endParaRPr lang="zh-CN" altLang="en-US" sz="2000" i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36"/>
          <p:cNvSpPr txBox="1"/>
          <p:nvPr/>
        </p:nvSpPr>
        <p:spPr>
          <a:xfrm>
            <a:off x="5712820" y="3130762"/>
            <a:ext cx="2113522" cy="56425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×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en-US" altLang="zh-CN" sz="20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2000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i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mol</a:t>
            </a:r>
            <a:endParaRPr kumimoji="0" lang="zh-CN" altLang="en-US" sz="2000" b="0" i="0" u="none" strike="noStrike" cap="none" spc="0" normalizeH="0" baseline="30000" dirty="0" smtClean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Hoefler Text"/>
            </a:endParaRPr>
          </a:p>
        </p:txBody>
      </p:sp>
      <p:sp>
        <p:nvSpPr>
          <p:cNvPr id="14" name="文本框 37"/>
          <p:cNvSpPr txBox="1"/>
          <p:nvPr/>
        </p:nvSpPr>
        <p:spPr>
          <a:xfrm>
            <a:off x="5323539" y="3146002"/>
            <a:ext cx="389281" cy="56425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 i="0" dirty="0" smtClean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endParaRPr kumimoji="0" lang="zh-CN" altLang="en-US" sz="2000" b="0" i="0" u="none" strike="noStrike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FillTx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  <a:sym typeface="Hoefler Tex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3848100" y="3462625"/>
            <a:ext cx="146304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65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28115" y="1155113"/>
            <a:ext cx="6282690" cy="957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根据</a:t>
            </a:r>
            <a:r>
              <a:rPr lang="zh-CN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上述热化学方程式计算，若该过程消耗了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24 t</a:t>
            </a:r>
            <a:r>
              <a:rPr lang="zh-CN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煤，则需要</a:t>
            </a:r>
            <a:r>
              <a:rPr lang="zh-CN" altLang="zh-CN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吸收</a:t>
            </a:r>
            <a:r>
              <a:rPr lang="zh-CN" altLang="en-US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多少</a:t>
            </a:r>
            <a:r>
              <a:rPr lang="zh-CN" altLang="zh-CN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热量</a:t>
            </a:r>
            <a:r>
              <a:rPr lang="zh-CN" altLang="en-US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？</a:t>
            </a:r>
            <a:endParaRPr lang="zh-CN" altLang="zh-CN" sz="2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075690" y="648054"/>
            <a:ext cx="6774180" cy="400110"/>
            <a:chOff x="1310640" y="2149925"/>
            <a:chExt cx="6774180" cy="400110"/>
          </a:xfrm>
        </p:grpSpPr>
        <p:grpSp>
          <p:nvGrpSpPr>
            <p:cNvPr id="4" name="组合 3"/>
            <p:cNvGrpSpPr>
              <a:grpSpLocks/>
            </p:cNvGrpSpPr>
            <p:nvPr/>
          </p:nvGrpSpPr>
          <p:grpSpPr bwMode="auto">
            <a:xfrm>
              <a:off x="3395345" y="2345217"/>
              <a:ext cx="181610" cy="40005"/>
              <a:chOff x="8290" y="3927"/>
              <a:chExt cx="286" cy="63"/>
            </a:xfrm>
          </p:grpSpPr>
          <p:cxnSp>
            <p:nvCxnSpPr>
              <p:cNvPr id="6" name="AutoShape 3"/>
              <p:cNvCxnSpPr>
                <a:cxnSpLocks noChangeShapeType="1"/>
              </p:cNvCxnSpPr>
              <p:nvPr/>
            </p:nvCxnSpPr>
            <p:spPr bwMode="auto">
              <a:xfrm>
                <a:off x="8290" y="3927"/>
                <a:ext cx="283" cy="0"/>
              </a:xfrm>
              <a:prstGeom prst="straightConnector1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" name="AutoShape 4"/>
              <p:cNvCxnSpPr>
                <a:cxnSpLocks noChangeShapeType="1"/>
              </p:cNvCxnSpPr>
              <p:nvPr/>
            </p:nvCxnSpPr>
            <p:spPr bwMode="auto">
              <a:xfrm>
                <a:off x="8293" y="3990"/>
                <a:ext cx="283" cy="0"/>
              </a:xfrm>
              <a:prstGeom prst="straightConnector1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310640" y="2149925"/>
              <a:ext cx="677418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4000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C(s) + </a:t>
              </a:r>
              <a:r>
                <a:rPr kumimoji="0" lang="en-US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H</a:t>
              </a:r>
              <a:r>
                <a:rPr kumimoji="0" lang="pt-BR" altLang="zh-CN" sz="2000" b="1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2</a:t>
              </a:r>
              <a:r>
                <a:rPr kumimoji="0" lang="en-US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O(g)      </a:t>
              </a:r>
              <a:r>
                <a:rPr kumimoji="0" lang="pl-PL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CO(g) +H</a:t>
              </a:r>
              <a:r>
                <a:rPr kumimoji="0" lang="pl-PL" altLang="zh-CN" sz="2000" b="1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2</a:t>
              </a:r>
              <a:r>
                <a:rPr kumimoji="0" lang="pl-PL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(g)      </a:t>
              </a:r>
              <a:r>
                <a:rPr kumimoji="0" lang="en-US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Δ</a:t>
              </a:r>
              <a:r>
                <a:rPr kumimoji="0" lang="en-US" altLang="zh-CN" sz="2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H</a:t>
              </a:r>
              <a:r>
                <a:rPr kumimoji="0" lang="en-US" altLang="zh-CN" sz="2000" b="1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</a:t>
              </a:r>
              <a:r>
                <a:rPr kumimoji="0" lang="en-US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=+131.5kJ/</a:t>
              </a:r>
              <a:r>
                <a:rPr kumimoji="0" lang="en-US" altLang="zh-CN" sz="2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mol</a:t>
              </a:r>
              <a:endParaRPr kumimoji="0" lang="en-US" altLang="zh-CN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cxnSp>
        <p:nvCxnSpPr>
          <p:cNvPr id="10" name="直接连接符 9"/>
          <p:cNvCxnSpPr/>
          <p:nvPr/>
        </p:nvCxnSpPr>
        <p:spPr>
          <a:xfrm>
            <a:off x="4442175" y="3326954"/>
            <a:ext cx="2108790" cy="0"/>
          </a:xfrm>
          <a:prstGeom prst="line">
            <a:avLst/>
          </a:prstGeom>
          <a:noFill/>
          <a:ln w="38100" cap="flat">
            <a:solidFill>
              <a:srgbClr val="FFFFFF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9" name="组合 8"/>
          <p:cNvGrpSpPr/>
          <p:nvPr/>
        </p:nvGrpSpPr>
        <p:grpSpPr>
          <a:xfrm>
            <a:off x="4302099" y="2776878"/>
            <a:ext cx="2700522" cy="564258"/>
            <a:chOff x="4073499" y="2746398"/>
            <a:chExt cx="2700522" cy="564258"/>
          </a:xfrm>
        </p:grpSpPr>
        <p:sp>
          <p:nvSpPr>
            <p:cNvPr id="13" name="文本框 36"/>
            <p:cNvSpPr txBox="1"/>
            <p:nvPr/>
          </p:nvSpPr>
          <p:spPr>
            <a:xfrm>
              <a:off x="4328820" y="2746398"/>
              <a:ext cx="2445201" cy="564257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i="0" dirty="0" smtClean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0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.</a:t>
              </a:r>
              <a:r>
                <a:rPr lang="en-US" altLang="zh-CN" sz="2000" i="0" dirty="0" smtClean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63</a:t>
              </a:r>
              <a:r>
                <a:rPr lang="en-US" altLang="zh-CN" sz="20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×</a:t>
              </a:r>
              <a:r>
                <a:rPr lang="en-US" altLang="zh-CN" sz="20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10</a:t>
              </a:r>
              <a:r>
                <a:rPr lang="en-US" altLang="zh-CN" sz="2000" baseline="300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8</a:t>
              </a:r>
              <a:r>
                <a:rPr lang="en-US" altLang="zh-CN" sz="2000" i="0" dirty="0" smtClean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kJ</a:t>
              </a:r>
              <a:endParaRPr kumimoji="0" lang="zh-CN" altLang="en-US" sz="2000" i="0" u="none" strike="noStrike" cap="none" spc="0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endParaRPr>
            </a:p>
          </p:txBody>
        </p:sp>
        <p:sp>
          <p:nvSpPr>
            <p:cNvPr id="14" name="文本框 37"/>
            <p:cNvSpPr txBox="1"/>
            <p:nvPr/>
          </p:nvSpPr>
          <p:spPr>
            <a:xfrm>
              <a:off x="4073499" y="2746399"/>
              <a:ext cx="389281" cy="564257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2000" b="1" i="0" dirty="0" smtClean="0">
                  <a:solidFill>
                    <a:schemeClr val="tx1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endParaRPr kumimoji="0" lang="zh-CN" altLang="en-US" sz="20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Hoefler Text"/>
              </a:endParaRPr>
            </a:p>
          </p:txBody>
        </p:sp>
      </p:grpSp>
      <p:sp>
        <p:nvSpPr>
          <p:cNvPr id="18" name="文本框 9"/>
          <p:cNvSpPr txBox="1"/>
          <p:nvPr/>
        </p:nvSpPr>
        <p:spPr>
          <a:xfrm>
            <a:off x="4282155" y="2213753"/>
            <a:ext cx="4659302" cy="74892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i="0" dirty="0" smtClean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en-US" altLang="zh-CN" sz="2800" i="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131.5 kJ·mol</a:t>
            </a:r>
            <a:r>
              <a:rPr lang="en-US" altLang="zh-CN" sz="2000" i="0" baseline="30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-1</a:t>
            </a:r>
            <a:r>
              <a:rPr lang="en-US" altLang="zh-CN" sz="2000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2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en-US" altLang="zh-CN" sz="2000" baseline="30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2000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i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mol</a:t>
            </a:r>
            <a:endParaRPr kumimoji="0" lang="zh-CN" altLang="en-US" i="0" u="none" strike="noStrike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Hoefler Tex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43974" y="2371175"/>
            <a:ext cx="4152596" cy="481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消耗</a:t>
            </a:r>
            <a:r>
              <a:rPr lang="en-US" altLang="zh-CN" sz="20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24t</a:t>
            </a:r>
            <a:r>
              <a:rPr lang="zh-CN" altLang="en-US" sz="20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煤需要吸收的热量＝</a:t>
            </a:r>
            <a:endParaRPr lang="zh-CN" altLang="en-US" sz="20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  <a:sym typeface="Hoefler Text"/>
            </a:endParaRPr>
          </a:p>
        </p:txBody>
      </p:sp>
      <p:sp>
        <p:nvSpPr>
          <p:cNvPr id="19" name="文本框 14"/>
          <p:cNvSpPr txBox="1"/>
          <p:nvPr/>
        </p:nvSpPr>
        <p:spPr>
          <a:xfrm>
            <a:off x="1457325" y="3681542"/>
            <a:ext cx="6544310" cy="56425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答：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消耗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24t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煤需要</a:t>
            </a:r>
            <a:r>
              <a:rPr lang="zh-CN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吸收</a:t>
            </a:r>
            <a:r>
              <a:rPr lang="en-US" altLang="zh-CN" sz="2000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2.63×10</a:t>
            </a:r>
            <a:r>
              <a:rPr lang="en-US" altLang="zh-CN" sz="2000" i="0" baseline="30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en-US" altLang="zh-CN" sz="2000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kJ </a:t>
            </a:r>
            <a:r>
              <a:rPr lang="zh-CN" altLang="en-US" sz="2000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热量。</a:t>
            </a:r>
            <a:endParaRPr kumimoji="0" lang="zh-CN" altLang="en-US" sz="2000" i="0" u="none" strike="noStrike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Hoefler Text"/>
            </a:endParaRPr>
          </a:p>
        </p:txBody>
      </p:sp>
    </p:spTree>
    <p:extLst>
      <p:ext uri="{BB962C8B-B14F-4D97-AF65-F5344CB8AC3E}">
        <p14:creationId xmlns:p14="http://schemas.microsoft.com/office/powerpoint/2010/main" val="424517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80" y="825906"/>
            <a:ext cx="1112520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 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思考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endParaRPr lang="zh-CN" altLang="en-US" sz="24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5820" y="1738551"/>
            <a:ext cx="76428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将煤转化为水煤气是吸热反应，因此有同学认为</a:t>
            </a:r>
            <a:endParaRPr lang="en-US" altLang="zh-CN" sz="24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将煤转化为水煤气得不偿失，你认为这种观点正确吗？</a:t>
            </a:r>
            <a:endParaRPr lang="zh-CN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8379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43422" y="196096"/>
            <a:ext cx="41857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二</a:t>
            </a:r>
            <a:r>
              <a:rPr lang="zh-CN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、根据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盖斯定律</a:t>
            </a:r>
            <a:r>
              <a:rPr lang="zh-CN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计算</a:t>
            </a: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反应热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8973" y="771373"/>
            <a:ext cx="7840980" cy="128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【</a:t>
            </a:r>
            <a:r>
              <a:rPr lang="zh-CN" altLang="en-US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</a:t>
            </a:r>
            <a:r>
              <a:rPr lang="en-US" altLang="zh-CN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2】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煤的气化是将煤转化为可燃性气体的过程，主要反应是</a:t>
            </a:r>
            <a:endParaRPr lang="en-US" altLang="zh-CN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碳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与水蒸气生成</a:t>
            </a:r>
            <a:r>
              <a:rPr lang="zh-CN" altLang="en-US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水煤气：</a:t>
            </a:r>
            <a:endParaRPr lang="en-US" altLang="zh-CN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zh-CN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已知：</a:t>
            </a:r>
            <a:r>
              <a:rPr lang="pl-PL" altLang="zh-CN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C(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</a:t>
            </a:r>
            <a:r>
              <a:rPr lang="pl-PL" altLang="zh-CN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 </a:t>
            </a:r>
            <a:r>
              <a:rPr lang="zh-CN" altLang="en-US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pt-BR" altLang="zh-CN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pt-BR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</a:t>
            </a:r>
            <a:r>
              <a:rPr lang="pl-PL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(g</a:t>
            </a:r>
            <a:r>
              <a:rPr lang="pl-PL" altLang="zh-CN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pt-BR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pt-BR" altLang="zh-CN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pt-BR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</a:t>
            </a:r>
            <a:r>
              <a:rPr lang="pt-BR" altLang="zh-CN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pt-BR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pl-PL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(g)</a:t>
            </a:r>
            <a:r>
              <a:rPr lang="zh-CN" altLang="zh-CN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完全</a:t>
            </a:r>
            <a:r>
              <a:rPr lang="zh-CN" altLang="en-US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燃烧的</a:t>
            </a:r>
            <a:r>
              <a:rPr lang="zh-CN" altLang="zh-CN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热化学方程式</a:t>
            </a:r>
            <a:r>
              <a:rPr lang="zh-CN" altLang="en-US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分别为：</a:t>
            </a:r>
            <a:endParaRPr lang="zh-CN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491932" y="1173405"/>
            <a:ext cx="5073710" cy="496391"/>
            <a:chOff x="3559750" y="2592655"/>
            <a:chExt cx="5073710" cy="496391"/>
          </a:xfrm>
        </p:grpSpPr>
        <p:sp>
          <p:nvSpPr>
            <p:cNvPr id="5" name="矩形 4"/>
            <p:cNvSpPr/>
            <p:nvPr/>
          </p:nvSpPr>
          <p:spPr>
            <a:xfrm>
              <a:off x="3559750" y="2688936"/>
              <a:ext cx="507371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altLang="zh-CN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pl-PL" altLang="zh-CN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zh-CN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pl-PL" altLang="zh-CN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pt-BR" altLang="zh-CN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pt-BR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 H</a:t>
              </a:r>
              <a:r>
                <a:rPr lang="pt-BR" altLang="zh-CN" sz="20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pt-BR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pl-PL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(g)  </a:t>
              </a:r>
              <a:r>
                <a:rPr lang="en-US" altLang="zh-CN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</a:t>
              </a:r>
              <a:r>
                <a:rPr lang="pt-BR" altLang="zh-CN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CO</a:t>
              </a:r>
              <a:r>
                <a:rPr lang="pl-PL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(g) </a:t>
              </a:r>
              <a:r>
                <a:rPr lang="pt-BR" altLang="zh-CN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pt-BR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 H</a:t>
              </a:r>
              <a:r>
                <a:rPr lang="pt-BR" altLang="zh-CN" sz="20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pt-BR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pl-PL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(g) </a:t>
              </a:r>
              <a:endPara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组合 5"/>
            <p:cNvGrpSpPr>
              <a:grpSpLocks/>
            </p:cNvGrpSpPr>
            <p:nvPr/>
          </p:nvGrpSpPr>
          <p:grpSpPr bwMode="auto">
            <a:xfrm>
              <a:off x="5227506" y="2910840"/>
              <a:ext cx="714375" cy="60960"/>
              <a:chOff x="8128" y="3651"/>
              <a:chExt cx="286" cy="39"/>
            </a:xfrm>
          </p:grpSpPr>
          <p:cxnSp>
            <p:nvCxnSpPr>
              <p:cNvPr id="8" name="AutoShape 3"/>
              <p:cNvCxnSpPr>
                <a:cxnSpLocks noChangeShapeType="1"/>
              </p:cNvCxnSpPr>
              <p:nvPr/>
            </p:nvCxnSpPr>
            <p:spPr bwMode="auto">
              <a:xfrm>
                <a:off x="8128" y="3651"/>
                <a:ext cx="283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" name="AutoShape 4"/>
              <p:cNvCxnSpPr>
                <a:cxnSpLocks noChangeShapeType="1"/>
              </p:cNvCxnSpPr>
              <p:nvPr/>
            </p:nvCxnSpPr>
            <p:spPr bwMode="auto">
              <a:xfrm>
                <a:off x="8131" y="3690"/>
                <a:ext cx="283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7" name="文本框 107"/>
            <p:cNvSpPr txBox="1">
              <a:spLocks noChangeArrowheads="1"/>
            </p:cNvSpPr>
            <p:nvPr/>
          </p:nvSpPr>
          <p:spPr bwMode="auto">
            <a:xfrm>
              <a:off x="5143685" y="2592655"/>
              <a:ext cx="790703" cy="289233"/>
            </a:xfrm>
            <a:prstGeom prst="rect">
              <a:avLst/>
            </a:prstGeom>
            <a:noFill/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sz="1600" b="1" kern="100" dirty="0"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宋体"/>
                </a:rPr>
                <a:t>高温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916180" y="2187403"/>
            <a:ext cx="6800590" cy="400110"/>
            <a:chOff x="1224626" y="3185623"/>
            <a:chExt cx="6800590" cy="400110"/>
          </a:xfrm>
        </p:grpSpPr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1224626" y="3185623"/>
              <a:ext cx="680059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</a:t>
              </a:r>
              <a:r>
                <a:rPr kumimoji="0" lang="zh-CN" alt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宋体"/>
                  <a:ea typeface="宋体"/>
                  <a:cs typeface="Times New Roman" pitchFamily="18" charset="0"/>
                </a:rPr>
                <a:t>① </a:t>
              </a:r>
              <a:r>
                <a:rPr lang="pl-PL" altLang="zh-CN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C(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s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) </a:t>
              </a:r>
              <a:r>
                <a:rPr kumimoji="0" lang="pl-PL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+ 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</a:t>
              </a:r>
              <a:r>
                <a:rPr lang="pl-PL" altLang="zh-CN" sz="2000" b="1" baseline="-30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(g)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  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CO</a:t>
              </a:r>
              <a:r>
                <a:rPr lang="pl-PL" altLang="zh-CN" sz="2000" b="1" baseline="-30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(g)</a:t>
              </a:r>
              <a:r>
                <a:rPr kumimoji="0" lang="pl-PL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</a:t>
              </a:r>
              <a:r>
                <a:rPr kumimoji="0" lang="en-US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</a:t>
              </a:r>
              <a:r>
                <a:rPr kumimoji="0" lang="en-US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</a:t>
              </a:r>
              <a:r>
                <a:rPr kumimoji="0" lang="pl-PL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Δ</a:t>
              </a:r>
              <a:r>
                <a:rPr kumimoji="0" lang="pl-PL" altLang="zh-CN" sz="2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kumimoji="0" lang="pt-BR" altLang="zh-CN" sz="2000" b="1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pt-BR" altLang="zh-CN" sz="2000" b="1" i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 </a:t>
              </a:r>
              <a:r>
                <a:rPr kumimoji="0" lang="pt-BR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= </a:t>
              </a:r>
              <a:r>
                <a:rPr kumimoji="0" lang="pl-PL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−</a:t>
              </a:r>
              <a:r>
                <a:rPr kumimoji="0" lang="pt-BR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393.5 kJ</a:t>
              </a:r>
              <a:r>
                <a:rPr lang="en-US" altLang="zh-CN" sz="2000" b="1" kern="1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/</a:t>
              </a:r>
              <a:r>
                <a:rPr kumimoji="0" lang="pt-BR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mol</a:t>
              </a:r>
              <a:endParaRPr kumimoji="0" lang="pt-BR" altLang="zh-CN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2" name="组合 11"/>
            <p:cNvGrpSpPr>
              <a:grpSpLocks/>
            </p:cNvGrpSpPr>
            <p:nvPr/>
          </p:nvGrpSpPr>
          <p:grpSpPr bwMode="auto">
            <a:xfrm>
              <a:off x="3228467" y="3385678"/>
              <a:ext cx="303690" cy="45719"/>
              <a:chOff x="8188" y="3651"/>
              <a:chExt cx="287" cy="39"/>
            </a:xfrm>
          </p:grpSpPr>
          <p:cxnSp>
            <p:nvCxnSpPr>
              <p:cNvPr id="13" name="AutoShape 3"/>
              <p:cNvCxnSpPr>
                <a:cxnSpLocks noChangeShapeType="1"/>
              </p:cNvCxnSpPr>
              <p:nvPr/>
            </p:nvCxnSpPr>
            <p:spPr bwMode="auto">
              <a:xfrm>
                <a:off x="8192" y="3651"/>
                <a:ext cx="283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" name="AutoShape 4"/>
              <p:cNvCxnSpPr>
                <a:cxnSpLocks noChangeShapeType="1"/>
              </p:cNvCxnSpPr>
              <p:nvPr/>
            </p:nvCxnSpPr>
            <p:spPr bwMode="auto">
              <a:xfrm>
                <a:off x="8188" y="3690"/>
                <a:ext cx="283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15" name="组合 14"/>
          <p:cNvGrpSpPr/>
          <p:nvPr/>
        </p:nvGrpSpPr>
        <p:grpSpPr>
          <a:xfrm>
            <a:off x="961727" y="3172217"/>
            <a:ext cx="6755043" cy="400110"/>
            <a:chOff x="1147011" y="3772569"/>
            <a:chExt cx="6755043" cy="400110"/>
          </a:xfrm>
        </p:grpSpPr>
        <p:sp>
          <p:nvSpPr>
            <p:cNvPr id="16" name="Rectangle 8"/>
            <p:cNvSpPr>
              <a:spLocks noChangeArrowheads="1"/>
            </p:cNvSpPr>
            <p:nvPr/>
          </p:nvSpPr>
          <p:spPr bwMode="auto">
            <a:xfrm>
              <a:off x="1147011" y="3772569"/>
              <a:ext cx="675504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 smtClean="0">
                  <a:solidFill>
                    <a:schemeClr val="tx1"/>
                  </a:solidFill>
                  <a:latin typeface="宋体"/>
                  <a:ea typeface="宋体"/>
                  <a:cs typeface="Times New Roman" pitchFamily="18" charset="0"/>
                </a:rPr>
                <a:t>③</a:t>
              </a:r>
              <a:r>
                <a:rPr lang="zh-CN" altLang="en-US" sz="1000" b="1" dirty="0" smtClean="0">
                  <a:solidFill>
                    <a:schemeClr val="tx1"/>
                  </a:solidFill>
                  <a:latin typeface="宋体"/>
                  <a:ea typeface="宋体"/>
                  <a:cs typeface="Times New Roman" pitchFamily="18" charset="0"/>
                </a:rPr>
                <a:t>  </a:t>
              </a:r>
              <a:r>
                <a:rPr lang="pl-PL" altLang="zh-CN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CO 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(g) </a:t>
              </a:r>
              <a:r>
                <a:rPr kumimoji="0" lang="pl-PL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+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1/2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</a:t>
              </a:r>
              <a:r>
                <a:rPr lang="pl-PL" altLang="zh-CN" sz="2000" b="1" baseline="-30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(g)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CO</a:t>
              </a:r>
              <a:r>
                <a:rPr lang="pl-PL" altLang="zh-CN" sz="2000" b="1" baseline="-30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(g)</a:t>
              </a:r>
              <a:r>
                <a:rPr kumimoji="0" lang="pl-PL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</a:t>
              </a:r>
              <a:r>
                <a:rPr kumimoji="0" lang="en-US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</a:t>
              </a:r>
              <a:r>
                <a:rPr kumimoji="0" lang="pl-PL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Δ</a:t>
              </a:r>
              <a:r>
                <a:rPr kumimoji="0" lang="pl-PL" altLang="zh-CN" sz="2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kumimoji="0" lang="pt-BR" altLang="zh-CN" sz="2000" b="1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3</a:t>
              </a:r>
              <a:r>
                <a:rPr kumimoji="0" lang="pt-BR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= </a:t>
              </a:r>
              <a:r>
                <a:rPr kumimoji="0" lang="pl-PL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−</a:t>
              </a:r>
              <a:r>
                <a:rPr kumimoji="0" lang="pt-BR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283.0 kJ</a:t>
              </a:r>
              <a:r>
                <a:rPr lang="en-US" altLang="zh-CN" sz="2000" b="1" kern="1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/</a:t>
              </a:r>
              <a:r>
                <a:rPr kumimoji="0" lang="pt-BR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mol</a:t>
              </a:r>
              <a:endParaRPr kumimoji="0" lang="pt-BR" altLang="zh-CN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7" name="AutoShape 3"/>
            <p:cNvCxnSpPr>
              <a:cxnSpLocks noChangeShapeType="1"/>
            </p:cNvCxnSpPr>
            <p:nvPr/>
          </p:nvCxnSpPr>
          <p:spPr bwMode="auto">
            <a:xfrm>
              <a:off x="3634698" y="3971765"/>
              <a:ext cx="299458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4"/>
            <p:cNvCxnSpPr>
              <a:cxnSpLocks noChangeShapeType="1"/>
            </p:cNvCxnSpPr>
            <p:nvPr/>
          </p:nvCxnSpPr>
          <p:spPr bwMode="auto">
            <a:xfrm>
              <a:off x="3637872" y="4017484"/>
              <a:ext cx="299458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9" name="组合 18"/>
          <p:cNvGrpSpPr/>
          <p:nvPr/>
        </p:nvGrpSpPr>
        <p:grpSpPr>
          <a:xfrm>
            <a:off x="933747" y="2691441"/>
            <a:ext cx="7499046" cy="400110"/>
            <a:chOff x="1133363" y="3076600"/>
            <a:chExt cx="7499046" cy="400110"/>
          </a:xfrm>
        </p:grpSpPr>
        <p:sp>
          <p:nvSpPr>
            <p:cNvPr id="20" name="Rectangle 8"/>
            <p:cNvSpPr>
              <a:spLocks noChangeArrowheads="1"/>
            </p:cNvSpPr>
            <p:nvPr/>
          </p:nvSpPr>
          <p:spPr bwMode="auto">
            <a:xfrm>
              <a:off x="1133363" y="3076600"/>
              <a:ext cx="749904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zh-CN" sz="20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宋体"/>
                  <a:ea typeface="宋体"/>
                  <a:cs typeface="Times New Roman" pitchFamily="18" charset="0"/>
                </a:rPr>
                <a:t>② </a:t>
              </a:r>
              <a:r>
                <a:rPr lang="en-US" altLang="zh-CN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lang="en-US" altLang="zh-CN" sz="2000" b="1" baseline="-250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l-PL" altLang="zh-CN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(g) </a:t>
              </a:r>
              <a:r>
                <a:rPr kumimoji="0" lang="pl-PL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+ </a:t>
              </a:r>
              <a:r>
                <a:rPr kumimoji="0" lang="en-US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1/2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</a:t>
              </a:r>
              <a:r>
                <a:rPr lang="pl-PL" altLang="zh-CN" sz="2000" b="1" baseline="-30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(g)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 H</a:t>
              </a:r>
              <a:r>
                <a:rPr lang="en-US" altLang="zh-CN" sz="2000" b="1" baseline="-25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O(g)</a:t>
              </a:r>
              <a:r>
                <a:rPr kumimoji="0" lang="pl-PL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</a:t>
              </a:r>
              <a:r>
                <a:rPr kumimoji="0" lang="en-US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</a:t>
              </a:r>
              <a:r>
                <a:rPr kumimoji="0" lang="pl-PL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Δ</a:t>
              </a:r>
              <a:r>
                <a:rPr kumimoji="0" lang="pl-PL" altLang="zh-CN" sz="2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kumimoji="0" lang="pt-BR" altLang="zh-CN" sz="2000" b="1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 </a:t>
              </a:r>
              <a:r>
                <a:rPr kumimoji="0" lang="pt-BR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= </a:t>
              </a:r>
              <a:r>
                <a:rPr kumimoji="0" lang="pl-PL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−</a:t>
              </a:r>
              <a:r>
                <a:rPr kumimoji="0" lang="pt-BR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pt-BR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242.0 </a:t>
              </a:r>
              <a:r>
                <a:rPr kumimoji="0" lang="pt-BR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kJ</a:t>
              </a:r>
              <a:r>
                <a:rPr lang="en-US" altLang="zh-CN" sz="2000" b="1" kern="1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/</a:t>
              </a:r>
              <a:r>
                <a:rPr kumimoji="0" lang="pt-BR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mol</a:t>
              </a:r>
              <a:endParaRPr kumimoji="0" lang="pt-BR" altLang="zh-CN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21" name="组合 20"/>
            <p:cNvGrpSpPr>
              <a:grpSpLocks/>
            </p:cNvGrpSpPr>
            <p:nvPr/>
          </p:nvGrpSpPr>
          <p:grpSpPr bwMode="auto">
            <a:xfrm>
              <a:off x="3554388" y="3263760"/>
              <a:ext cx="302632" cy="45719"/>
              <a:chOff x="8496" y="3547"/>
              <a:chExt cx="286" cy="39"/>
            </a:xfrm>
          </p:grpSpPr>
          <p:cxnSp>
            <p:nvCxnSpPr>
              <p:cNvPr id="22" name="AutoShape 3"/>
              <p:cNvCxnSpPr>
                <a:cxnSpLocks noChangeShapeType="1"/>
              </p:cNvCxnSpPr>
              <p:nvPr/>
            </p:nvCxnSpPr>
            <p:spPr bwMode="auto">
              <a:xfrm>
                <a:off x="8496" y="3547"/>
                <a:ext cx="283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" name="AutoShape 4"/>
              <p:cNvCxnSpPr>
                <a:cxnSpLocks noChangeShapeType="1"/>
              </p:cNvCxnSpPr>
              <p:nvPr/>
            </p:nvCxnSpPr>
            <p:spPr bwMode="auto">
              <a:xfrm>
                <a:off x="8499" y="3586"/>
                <a:ext cx="283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24" name="TextBox 23"/>
          <p:cNvSpPr txBox="1"/>
          <p:nvPr/>
        </p:nvSpPr>
        <p:spPr>
          <a:xfrm>
            <a:off x="490168" y="3633286"/>
            <a:ext cx="862249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pt-BR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pl-PL" altLang="zh-CN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C(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</a:t>
            </a:r>
            <a:r>
              <a:rPr lang="pl-PL" altLang="zh-CN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与水蒸气反应生成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</a:t>
            </a:r>
            <a:r>
              <a:rPr lang="zh-CN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</a:t>
            </a:r>
            <a:r>
              <a:rPr lang="en-US" altLang="zh-CN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的热化学方程式为</a:t>
            </a:r>
            <a:r>
              <a:rPr lang="zh-CN" altLang="en-US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      </a:t>
            </a:r>
            <a:r>
              <a:rPr lang="zh-CN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dirty="0" smtClean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）比较反应热数据可知， 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1mol</a:t>
            </a:r>
            <a:r>
              <a:rPr lang="zh-CN" altLang="en-US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pt-BR" altLang="zh-CN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</a:t>
            </a:r>
            <a:r>
              <a:rPr lang="pl-PL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(g)</a:t>
            </a:r>
            <a:r>
              <a:rPr lang="pt-BR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1mol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pt-BR" altLang="zh-CN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pt-BR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</a:t>
            </a:r>
            <a:r>
              <a:rPr lang="pt-BR" altLang="zh-CN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pt-BR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pl-PL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(g)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完全</a:t>
            </a:r>
            <a:r>
              <a:rPr lang="zh-CN" altLang="en-US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燃烧放出的热量之和</a:t>
            </a:r>
            <a:r>
              <a:rPr lang="zh-CN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dirty="0" smtClean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</a:t>
            </a:r>
            <a:r>
              <a:rPr lang="zh-CN" altLang="en-US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比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1mol</a:t>
            </a:r>
            <a:r>
              <a:rPr lang="zh-CN" altLang="en-US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pl-PL" altLang="zh-CN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C(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</a:t>
            </a:r>
            <a:r>
              <a:rPr lang="pl-PL" altLang="zh-CN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完全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燃烧放出的</a:t>
            </a:r>
            <a:r>
              <a:rPr lang="zh-CN" altLang="en-US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热量</a:t>
            </a:r>
            <a:r>
              <a:rPr lang="zh-CN" altLang="en-US" u="sng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  </a:t>
            </a:r>
            <a:r>
              <a:rPr lang="zh-CN" altLang="en-US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（填“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多</a:t>
            </a:r>
            <a:r>
              <a:rPr lang="zh-CN" altLang="en-US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” 或“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少</a:t>
            </a:r>
            <a:r>
              <a:rPr lang="zh-CN" altLang="en-US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” ）。</a:t>
            </a:r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8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>
        <a:spAutoFit/>
      </a:bodyPr>
      <a:lstStyle>
        <a:defPPr indent="400050" fontAlgn="base" hangingPunct="1">
          <a:spcBef>
            <a:spcPct val="0"/>
          </a:spcBef>
          <a:spcAft>
            <a:spcPct val="0"/>
          </a:spcAft>
          <a:defRPr b="1" dirty="0">
            <a:solidFill>
              <a:schemeClr val="tx1"/>
            </a:solidFill>
            <a:latin typeface="Times New Roman" pitchFamily="18" charset="0"/>
            <a:ea typeface="宋体" pitchFamily="2" charset="-122"/>
            <a:cs typeface="Times New Roman" pitchFamily="18" charset="0"/>
          </a:defRPr>
        </a:defPPr>
      </a:lst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10186</TotalTime>
  <Words>2108</Words>
  <Application>Microsoft Office PowerPoint</Application>
  <PresentationFormat>全屏显示(16:9)</PresentationFormat>
  <Paragraphs>219</Paragraphs>
  <Slides>28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29" baseType="lpstr">
      <vt:lpstr>1_Office 主题​​</vt:lpstr>
      <vt:lpstr>反应热的计算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刘宝华</cp:lastModifiedBy>
  <cp:revision>357</cp:revision>
  <dcterms:created xsi:type="dcterms:W3CDTF">2020-02-01T11:21:00Z</dcterms:created>
  <dcterms:modified xsi:type="dcterms:W3CDTF">2020-08-11T23:00:42Z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