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72" r:id="rId3"/>
    <p:sldId id="301" r:id="rId4"/>
    <p:sldId id="300" r:id="rId5"/>
    <p:sldId id="273" r:id="rId6"/>
    <p:sldId id="274" r:id="rId7"/>
    <p:sldId id="275" r:id="rId8"/>
    <p:sldId id="277" r:id="rId9"/>
    <p:sldId id="293" r:id="rId10"/>
    <p:sldId id="279" r:id="rId11"/>
    <p:sldId id="278" r:id="rId12"/>
    <p:sldId id="280" r:id="rId13"/>
    <p:sldId id="281" r:id="rId14"/>
    <p:sldId id="297" r:id="rId15"/>
    <p:sldId id="283" r:id="rId16"/>
    <p:sldId id="286" r:id="rId17"/>
    <p:sldId id="288" r:id="rId18"/>
    <p:sldId id="289" r:id="rId19"/>
    <p:sldId id="294" r:id="rId20"/>
    <p:sldId id="271" r:id="rId21"/>
  </p:sldIdLst>
  <p:sldSz cx="9144000" cy="5143500" type="screen16x9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3333CC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750" autoAdjust="0"/>
  </p:normalViewPr>
  <p:slideViewPr>
    <p:cSldViewPr snapToGrid="0">
      <p:cViewPr>
        <p:scale>
          <a:sx n="100" d="100"/>
          <a:sy n="100" d="100"/>
        </p:scale>
        <p:origin x="-840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8FDA-7546-4D11-A2A0-0A2362BD4774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E38E1-A405-4CD0-9B42-69113782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69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692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2020/8/9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671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160624" y="2146279"/>
            <a:ext cx="4106120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spc="30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盖</a:t>
            </a:r>
            <a:r>
              <a:rPr lang="zh-CN" altLang="en-US" sz="3600" b="1" spc="3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斯定律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高二（上）</a:t>
            </a:r>
            <a:endParaRPr lang="en-US" altLang="zh-CN" sz="20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化学 第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4015" y="3688836"/>
            <a:ext cx="462892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    刘宝华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86306" y="1923209"/>
            <a:ext cx="6677428" cy="400110"/>
            <a:chOff x="1133363" y="3185623"/>
            <a:chExt cx="6677428" cy="400110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133363" y="3185623"/>
              <a:ext cx="66774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3336402" y="3385678"/>
              <a:ext cx="302632" cy="45719"/>
              <a:chOff x="8290" y="3651"/>
              <a:chExt cx="286" cy="39"/>
            </a:xfrm>
          </p:grpSpPr>
          <p:cxnSp>
            <p:nvCxnSpPr>
              <p:cNvPr id="9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1" name="组合 10"/>
          <p:cNvGrpSpPr/>
          <p:nvPr/>
        </p:nvGrpSpPr>
        <p:grpSpPr>
          <a:xfrm>
            <a:off x="1303760" y="2520827"/>
            <a:ext cx="6755043" cy="400110"/>
            <a:chOff x="1075753" y="3772569"/>
            <a:chExt cx="6755043" cy="400110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075753" y="3772569"/>
              <a:ext cx="67550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283.0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AutoShape 3"/>
            <p:cNvCxnSpPr>
              <a:cxnSpLocks noChangeShapeType="1"/>
            </p:cNvCxnSpPr>
            <p:nvPr/>
          </p:nvCxnSpPr>
          <p:spPr bwMode="auto">
            <a:xfrm>
              <a:off x="3658520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"/>
            <p:cNvCxnSpPr>
              <a:cxnSpLocks noChangeShapeType="1"/>
            </p:cNvCxnSpPr>
            <p:nvPr/>
          </p:nvCxnSpPr>
          <p:spPr bwMode="auto">
            <a:xfrm>
              <a:off x="3661694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782373" y="3085543"/>
            <a:ext cx="727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宋体"/>
                <a:ea typeface="宋体"/>
              </a:rPr>
              <a:t>    ③</a:t>
            </a:r>
            <a:r>
              <a:rPr lang="zh-CN" altLang="en-US" sz="2000" dirty="0">
                <a:solidFill>
                  <a:srgbClr val="FF0000"/>
                </a:solidFill>
                <a:latin typeface="宋体"/>
                <a:ea typeface="宋体"/>
              </a:rPr>
              <a:t>  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C(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+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1/2 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CO(g)  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pl-PL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pt-BR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3" name="AutoShape 3"/>
          <p:cNvCxnSpPr>
            <a:cxnSpLocks noChangeShapeType="1"/>
          </p:cNvCxnSpPr>
          <p:nvPr/>
        </p:nvCxnSpPr>
        <p:spPr bwMode="auto">
          <a:xfrm>
            <a:off x="3609015" y="3295511"/>
            <a:ext cx="299458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"/>
          <p:cNvCxnSpPr>
            <a:cxnSpLocks noChangeShapeType="1"/>
          </p:cNvCxnSpPr>
          <p:nvPr/>
        </p:nvCxnSpPr>
        <p:spPr bwMode="auto">
          <a:xfrm>
            <a:off x="3612189" y="3341230"/>
            <a:ext cx="299458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530421" y="807950"/>
            <a:ext cx="280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（一）虚拟路径法</a:t>
            </a:r>
          </a:p>
        </p:txBody>
      </p:sp>
      <p:sp>
        <p:nvSpPr>
          <p:cNvPr id="2" name="矩形 1"/>
          <p:cNvSpPr/>
          <p:nvPr/>
        </p:nvSpPr>
        <p:spPr>
          <a:xfrm>
            <a:off x="1286306" y="366164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请同学们利用虚拟路径法计算③的反应热。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240" y="1923209"/>
            <a:ext cx="101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已知：</a:t>
            </a:r>
          </a:p>
        </p:txBody>
      </p:sp>
      <p:sp>
        <p:nvSpPr>
          <p:cNvPr id="3" name="矩形 2"/>
          <p:cNvSpPr/>
          <p:nvPr/>
        </p:nvSpPr>
        <p:spPr>
          <a:xfrm>
            <a:off x="462240" y="308554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求：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8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51817" y="1398169"/>
            <a:ext cx="2242899" cy="1517963"/>
            <a:chOff x="2322277" y="1489609"/>
            <a:chExt cx="2242899" cy="1517963"/>
          </a:xfrm>
        </p:grpSpPr>
        <p:grpSp>
          <p:nvGrpSpPr>
            <p:cNvPr id="3" name="组合 2"/>
            <p:cNvGrpSpPr/>
            <p:nvPr/>
          </p:nvGrpSpPr>
          <p:grpSpPr>
            <a:xfrm>
              <a:off x="2322277" y="1875228"/>
              <a:ext cx="996164" cy="1132344"/>
              <a:chOff x="2322277" y="1875228"/>
              <a:chExt cx="996164" cy="1132344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2277" y="2208228"/>
                <a:ext cx="482427" cy="339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1" name="直接箭头连接符 30"/>
              <p:cNvCxnSpPr/>
              <p:nvPr/>
            </p:nvCxnSpPr>
            <p:spPr>
              <a:xfrm flipV="1">
                <a:off x="2365727" y="1875228"/>
                <a:ext cx="952714" cy="11323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704" y="1489609"/>
              <a:ext cx="1760472" cy="3598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041" name="组合 1040"/>
          <p:cNvGrpSpPr/>
          <p:nvPr/>
        </p:nvGrpSpPr>
        <p:grpSpPr>
          <a:xfrm>
            <a:off x="4279268" y="1783788"/>
            <a:ext cx="2824276" cy="1076896"/>
            <a:chOff x="4313503" y="1587143"/>
            <a:chExt cx="3247707" cy="1258401"/>
          </a:xfrm>
        </p:grpSpPr>
        <p:cxnSp>
          <p:nvCxnSpPr>
            <p:cNvPr id="21" name="直接箭头连接符 20"/>
            <p:cNvCxnSpPr/>
            <p:nvPr/>
          </p:nvCxnSpPr>
          <p:spPr>
            <a:xfrm>
              <a:off x="4313503" y="1587143"/>
              <a:ext cx="1511629" cy="12584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109" y="1999584"/>
              <a:ext cx="2317101" cy="32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9" name="组合 1038"/>
          <p:cNvGrpSpPr/>
          <p:nvPr/>
        </p:nvGrpSpPr>
        <p:grpSpPr>
          <a:xfrm>
            <a:off x="1508347" y="2916133"/>
            <a:ext cx="4551368" cy="497300"/>
            <a:chOff x="1378807" y="2900993"/>
            <a:chExt cx="5023852" cy="5658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807" y="2910578"/>
              <a:ext cx="1525706" cy="389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692" y="2900993"/>
              <a:ext cx="944967" cy="4082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74" y="3151638"/>
              <a:ext cx="2258656" cy="31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5" name="直接箭头连接符 1024"/>
            <p:cNvCxnSpPr>
              <a:stCxn id="1026" idx="3"/>
              <a:endCxn id="1027" idx="1"/>
            </p:cNvCxnSpPr>
            <p:nvPr/>
          </p:nvCxnSpPr>
          <p:spPr>
            <a:xfrm>
              <a:off x="2904513" y="3105106"/>
              <a:ext cx="255317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/>
          <p:cNvSpPr/>
          <p:nvPr/>
        </p:nvSpPr>
        <p:spPr>
          <a:xfrm>
            <a:off x="2295987" y="3413433"/>
            <a:ext cx="274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265800" y="3774101"/>
            <a:ext cx="274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680194" y="4179383"/>
            <a:ext cx="4653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=</a:t>
            </a:r>
            <a:r>
              <a:rPr lang="pt-BR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393.5 kJ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283.0 kJ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）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831414" y="4590863"/>
            <a:ext cx="2431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pt-BR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110.5 kJ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530421" y="807950"/>
            <a:ext cx="280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（一）虚拟路径法</a:t>
            </a:r>
          </a:p>
        </p:txBody>
      </p:sp>
    </p:spTree>
    <p:extLst>
      <p:ext uri="{BB962C8B-B14F-4D97-AF65-F5344CB8AC3E}">
        <p14:creationId xmlns:p14="http://schemas.microsoft.com/office/powerpoint/2010/main" val="38279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1652295"/>
            <a:ext cx="10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2165810"/>
            <a:ext cx="118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已知：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03760" y="2196140"/>
            <a:ext cx="7499046" cy="400110"/>
            <a:chOff x="1133363" y="3076600"/>
            <a:chExt cx="7499046" cy="40011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3363" y="3076600"/>
              <a:ext cx="74990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241.8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3717342" y="3230936"/>
              <a:ext cx="302632" cy="45719"/>
              <a:chOff x="8650" y="3519"/>
              <a:chExt cx="286" cy="39"/>
            </a:xfrm>
          </p:grpSpPr>
          <p:cxnSp>
            <p:nvCxnSpPr>
              <p:cNvPr id="7" name="AutoShape 3"/>
              <p:cNvCxnSpPr>
                <a:cxnSpLocks noChangeShapeType="1"/>
              </p:cNvCxnSpPr>
              <p:nvPr/>
            </p:nvCxnSpPr>
            <p:spPr bwMode="auto">
              <a:xfrm>
                <a:off x="8650" y="3519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4"/>
              <p:cNvCxnSpPr>
                <a:cxnSpLocks noChangeShapeType="1"/>
              </p:cNvCxnSpPr>
              <p:nvPr/>
            </p:nvCxnSpPr>
            <p:spPr bwMode="auto">
              <a:xfrm>
                <a:off x="8653" y="3558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" name="组合 8"/>
          <p:cNvGrpSpPr/>
          <p:nvPr/>
        </p:nvGrpSpPr>
        <p:grpSpPr>
          <a:xfrm>
            <a:off x="1385646" y="2768138"/>
            <a:ext cx="6755043" cy="400110"/>
            <a:chOff x="1075753" y="3772569"/>
            <a:chExt cx="6755043" cy="4001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075753" y="3772569"/>
              <a:ext cx="67550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 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44.0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AutoShape 3"/>
            <p:cNvCxnSpPr>
              <a:cxnSpLocks noChangeShapeType="1"/>
            </p:cNvCxnSpPr>
            <p:nvPr/>
          </p:nvCxnSpPr>
          <p:spPr bwMode="auto">
            <a:xfrm>
              <a:off x="2525736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"/>
            <p:cNvCxnSpPr>
              <a:cxnSpLocks noChangeShapeType="1"/>
            </p:cNvCxnSpPr>
            <p:nvPr/>
          </p:nvCxnSpPr>
          <p:spPr bwMode="auto">
            <a:xfrm>
              <a:off x="2528910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组合 23"/>
          <p:cNvGrpSpPr/>
          <p:nvPr/>
        </p:nvGrpSpPr>
        <p:grpSpPr>
          <a:xfrm>
            <a:off x="504967" y="3303883"/>
            <a:ext cx="7282668" cy="369332"/>
            <a:chOff x="504967" y="3303883"/>
            <a:chExt cx="7282668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504967" y="3303883"/>
              <a:ext cx="7282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求：</a:t>
              </a:r>
              <a:r>
                <a:rPr lang="zh-CN" altLang="en-US" dirty="0">
                  <a:solidFill>
                    <a:srgbClr val="FF0000"/>
                  </a:solidFill>
                </a:rPr>
                <a:t>      </a:t>
              </a:r>
              <a:r>
                <a:rPr lang="zh-CN" altLang="en-US" b="1" dirty="0">
                  <a:solidFill>
                    <a:srgbClr val="FF0000"/>
                  </a:solidFill>
                  <a:latin typeface="宋体"/>
                  <a:ea typeface="宋体"/>
                </a:rPr>
                <a:t>③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H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 +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H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   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t-BR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?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AutoShape 3"/>
            <p:cNvCxnSpPr>
              <a:cxnSpLocks noChangeShapeType="1"/>
            </p:cNvCxnSpPr>
            <p:nvPr/>
          </p:nvCxnSpPr>
          <p:spPr bwMode="auto">
            <a:xfrm>
              <a:off x="3719411" y="3485532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"/>
            <p:cNvCxnSpPr>
              <a:cxnSpLocks noChangeShapeType="1"/>
            </p:cNvCxnSpPr>
            <p:nvPr/>
          </p:nvCxnSpPr>
          <p:spPr bwMode="auto">
            <a:xfrm>
              <a:off x="3722585" y="3531251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530421" y="807950"/>
            <a:ext cx="280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（一）虚拟路径法</a:t>
            </a:r>
          </a:p>
        </p:txBody>
      </p:sp>
    </p:spTree>
    <p:extLst>
      <p:ext uri="{BB962C8B-B14F-4D97-AF65-F5344CB8AC3E}">
        <p14:creationId xmlns:p14="http://schemas.microsoft.com/office/powerpoint/2010/main" val="35342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538286" y="3067183"/>
            <a:ext cx="5535188" cy="499805"/>
            <a:chOff x="1169585" y="3594373"/>
            <a:chExt cx="5535188" cy="499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585" y="3604607"/>
              <a:ext cx="1863290" cy="3583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682" y="3594373"/>
              <a:ext cx="879091" cy="3787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直接箭头连接符 6"/>
            <p:cNvCxnSpPr/>
            <p:nvPr/>
          </p:nvCxnSpPr>
          <p:spPr>
            <a:xfrm>
              <a:off x="3106529" y="3725176"/>
              <a:ext cx="26439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887" y="3754250"/>
              <a:ext cx="482427" cy="33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310872" y="1545530"/>
            <a:ext cx="3486325" cy="1482452"/>
            <a:chOff x="771776" y="2084626"/>
            <a:chExt cx="3486325" cy="14824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97" b="1"/>
            <a:stretch/>
          </p:blipFill>
          <p:spPr bwMode="auto">
            <a:xfrm>
              <a:off x="3356926" y="2084626"/>
              <a:ext cx="901175" cy="3633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1" name="直接箭头连接符 10"/>
            <p:cNvCxnSpPr/>
            <p:nvPr/>
          </p:nvCxnSpPr>
          <p:spPr>
            <a:xfrm flipV="1">
              <a:off x="1924334" y="2511188"/>
              <a:ext cx="1726442" cy="10558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76" y="2751943"/>
              <a:ext cx="1926325" cy="28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4555983" y="1999389"/>
            <a:ext cx="2972734" cy="996285"/>
            <a:chOff x="4016887" y="2538485"/>
            <a:chExt cx="2972734" cy="996285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4016887" y="2538485"/>
              <a:ext cx="1962183" cy="9962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03" y="2723620"/>
              <a:ext cx="1912818" cy="31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3464740" y="3698372"/>
            <a:ext cx="2182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61655" y="4106102"/>
            <a:ext cx="293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−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285.8 kJ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endParaRPr lang="pt-BR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530421" y="807950"/>
            <a:ext cx="280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（一）虚拟路径法</a:t>
            </a:r>
          </a:p>
        </p:txBody>
      </p:sp>
    </p:spTree>
    <p:extLst>
      <p:ext uri="{BB962C8B-B14F-4D97-AF65-F5344CB8AC3E}">
        <p14:creationId xmlns:p14="http://schemas.microsoft.com/office/powerpoint/2010/main" val="685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86306" y="1923209"/>
            <a:ext cx="6677428" cy="400110"/>
            <a:chOff x="1133363" y="3185623"/>
            <a:chExt cx="6677428" cy="40011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3363" y="3185623"/>
              <a:ext cx="66774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3336402" y="3385678"/>
              <a:ext cx="302632" cy="45719"/>
              <a:chOff x="8290" y="3651"/>
              <a:chExt cx="286" cy="39"/>
            </a:xfrm>
          </p:grpSpPr>
          <p:cxnSp>
            <p:nvCxnSpPr>
              <p:cNvPr id="7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" name="组合 8"/>
          <p:cNvGrpSpPr/>
          <p:nvPr/>
        </p:nvGrpSpPr>
        <p:grpSpPr>
          <a:xfrm>
            <a:off x="1303760" y="2520827"/>
            <a:ext cx="7055494" cy="400110"/>
            <a:chOff x="1075753" y="3772569"/>
            <a:chExt cx="7055494" cy="4001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075753" y="3772569"/>
              <a:ext cx="70554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</a:t>
              </a:r>
              <a:r>
                <a:rPr lang="en-US" altLang="zh-CN" sz="2000" b="1" dirty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(g) 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283.0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AutoShape 3"/>
            <p:cNvCxnSpPr>
              <a:cxnSpLocks noChangeShapeType="1"/>
            </p:cNvCxnSpPr>
            <p:nvPr/>
          </p:nvCxnSpPr>
          <p:spPr bwMode="auto">
            <a:xfrm>
              <a:off x="3649145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"/>
            <p:cNvCxnSpPr>
              <a:cxnSpLocks noChangeShapeType="1"/>
            </p:cNvCxnSpPr>
            <p:nvPr/>
          </p:nvCxnSpPr>
          <p:spPr bwMode="auto">
            <a:xfrm>
              <a:off x="3652319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753748" y="3307161"/>
            <a:ext cx="456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宋体"/>
                <a:ea typeface="宋体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/>
                <a:ea typeface="宋体"/>
              </a:rPr>
              <a:t>③</a:t>
            </a:r>
            <a:r>
              <a:rPr lang="zh-CN" altLang="en-US" sz="2400" dirty="0">
                <a:solidFill>
                  <a:schemeClr val="tx1"/>
                </a:solidFill>
                <a:latin typeface="宋体"/>
                <a:ea typeface="宋体"/>
              </a:rPr>
              <a:t> 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C(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+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1/2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CO(g)</a:t>
            </a:r>
            <a:endParaRPr lang="pt-BR" altLang="zh-CN" sz="4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AutoShape 3"/>
          <p:cNvCxnSpPr>
            <a:cxnSpLocks noChangeShapeType="1"/>
          </p:cNvCxnSpPr>
          <p:nvPr/>
        </p:nvCxnSpPr>
        <p:spPr bwMode="auto">
          <a:xfrm>
            <a:off x="3854679" y="3561647"/>
            <a:ext cx="29945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3857853" y="3607366"/>
            <a:ext cx="29945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矩形 22"/>
          <p:cNvSpPr/>
          <p:nvPr/>
        </p:nvSpPr>
        <p:spPr>
          <a:xfrm>
            <a:off x="5388925" y="3361592"/>
            <a:ext cx="2399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pt-BR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897038" y="1926035"/>
            <a:ext cx="511791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926722" y="3364982"/>
            <a:ext cx="511791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1861779" y="2533914"/>
            <a:ext cx="840477" cy="409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4247026" y="3364981"/>
            <a:ext cx="755987" cy="409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332301" y="807950"/>
            <a:ext cx="365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（二）热化学方程式叠加法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280" y="1923209"/>
            <a:ext cx="101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已知：</a:t>
            </a:r>
          </a:p>
        </p:txBody>
      </p:sp>
      <p:sp>
        <p:nvSpPr>
          <p:cNvPr id="24" name="矩形 23"/>
          <p:cNvSpPr/>
          <p:nvPr/>
        </p:nvSpPr>
        <p:spPr>
          <a:xfrm>
            <a:off x="542013" y="333793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求：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1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86306" y="1923209"/>
            <a:ext cx="6677428" cy="400110"/>
            <a:chOff x="1133363" y="3185623"/>
            <a:chExt cx="6677428" cy="40011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3363" y="3185623"/>
              <a:ext cx="66774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 </a:t>
              </a:r>
              <a:r>
                <a:rPr lang="pl-PL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3336402" y="3385678"/>
              <a:ext cx="302632" cy="45719"/>
              <a:chOff x="8290" y="3651"/>
              <a:chExt cx="286" cy="39"/>
            </a:xfrm>
          </p:grpSpPr>
          <p:cxnSp>
            <p:nvCxnSpPr>
              <p:cNvPr id="7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" name="组合 8"/>
          <p:cNvGrpSpPr/>
          <p:nvPr/>
        </p:nvGrpSpPr>
        <p:grpSpPr>
          <a:xfrm>
            <a:off x="1303760" y="2520827"/>
            <a:ext cx="7055494" cy="400110"/>
            <a:chOff x="1075753" y="3772569"/>
            <a:chExt cx="7055494" cy="4001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075753" y="3772569"/>
              <a:ext cx="70554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②’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(g)</a:t>
              </a:r>
              <a:r>
                <a:rPr lang="pl-PL" altLang="zh-CN" sz="20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0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’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283.0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AutoShape 3"/>
            <p:cNvCxnSpPr>
              <a:cxnSpLocks noChangeShapeType="1"/>
            </p:cNvCxnSpPr>
            <p:nvPr/>
          </p:nvCxnSpPr>
          <p:spPr bwMode="auto">
            <a:xfrm>
              <a:off x="2566680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"/>
            <p:cNvCxnSpPr>
              <a:cxnSpLocks noChangeShapeType="1"/>
            </p:cNvCxnSpPr>
            <p:nvPr/>
          </p:nvCxnSpPr>
          <p:spPr bwMode="auto">
            <a:xfrm>
              <a:off x="2569854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753748" y="3307161"/>
            <a:ext cx="456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宋体"/>
                <a:ea typeface="宋体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/>
                <a:ea typeface="宋体"/>
              </a:rPr>
              <a:t>③</a:t>
            </a:r>
            <a:r>
              <a:rPr lang="zh-CN" altLang="en-US" sz="2400" dirty="0">
                <a:solidFill>
                  <a:schemeClr val="tx1"/>
                </a:solidFill>
                <a:latin typeface="宋体"/>
                <a:ea typeface="宋体"/>
              </a:rPr>
              <a:t>  </a:t>
            </a:r>
            <a:r>
              <a:rPr lang="pl-PL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C(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pl-PL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1/2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CO(g)</a:t>
            </a:r>
            <a:endParaRPr lang="pt-BR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AutoShape 3"/>
          <p:cNvCxnSpPr>
            <a:cxnSpLocks noChangeShapeType="1"/>
          </p:cNvCxnSpPr>
          <p:nvPr/>
        </p:nvCxnSpPr>
        <p:spPr bwMode="auto">
          <a:xfrm>
            <a:off x="3854679" y="3561647"/>
            <a:ext cx="29945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3857853" y="3607366"/>
            <a:ext cx="29945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矩形 19"/>
          <p:cNvSpPr/>
          <p:nvPr/>
        </p:nvSpPr>
        <p:spPr>
          <a:xfrm>
            <a:off x="683983" y="27143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＋）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86087" y="3185792"/>
            <a:ext cx="78117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366065" y="3346501"/>
            <a:ext cx="2399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矩形 23"/>
          <p:cNvSpPr/>
          <p:nvPr/>
        </p:nvSpPr>
        <p:spPr>
          <a:xfrm>
            <a:off x="5366065" y="3769279"/>
            <a:ext cx="296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110.5 kJ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endParaRPr lang="pt-BR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65706" y="4427817"/>
            <a:ext cx="1474261" cy="461665"/>
            <a:chOff x="2765706" y="4427817"/>
            <a:chExt cx="1474261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2765706" y="4427817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圆角矩形标注 26"/>
            <p:cNvSpPr/>
            <p:nvPr/>
          </p:nvSpPr>
          <p:spPr>
            <a:xfrm>
              <a:off x="2765706" y="4461477"/>
              <a:ext cx="1421241" cy="417665"/>
            </a:xfrm>
            <a:prstGeom prst="wedgeRoundRectCallout">
              <a:avLst>
                <a:gd name="adj1" fmla="val 30351"/>
                <a:gd name="adj2" fmla="val -14499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76520" y="4425832"/>
            <a:ext cx="1482435" cy="461665"/>
            <a:chOff x="5463043" y="4460936"/>
            <a:chExt cx="1482435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5471217" y="4460936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能量变化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圆角矩形标注 27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24586"/>
                <a:gd name="adj2" fmla="val -135193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332301" y="807950"/>
            <a:ext cx="365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（二）热化学方程式叠加法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</p:spTree>
    <p:extLst>
      <p:ext uri="{BB962C8B-B14F-4D97-AF65-F5344CB8AC3E}">
        <p14:creationId xmlns:p14="http://schemas.microsoft.com/office/powerpoint/2010/main" val="36545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901" y="1494995"/>
            <a:ext cx="80816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在载人航天器中，可以利用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pl-PL" altLang="zh-CN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的反应，将航天员呼出的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pl-PL" altLang="zh-CN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转化为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等，然后通过电解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得到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pl-PL" altLang="zh-CN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，从而实现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pl-PL" altLang="zh-CN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的再生。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92571" y="2416370"/>
            <a:ext cx="8183439" cy="400110"/>
            <a:chOff x="1133362" y="3185623"/>
            <a:chExt cx="7791411" cy="40011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133362" y="3185623"/>
              <a:ext cx="77914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252.5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3418939" y="3385678"/>
              <a:ext cx="302632" cy="45719"/>
              <a:chOff x="8368" y="3651"/>
              <a:chExt cx="286" cy="39"/>
            </a:xfrm>
          </p:grpSpPr>
          <p:cxnSp>
            <p:nvCxnSpPr>
              <p:cNvPr id="8" name="AutoShape 3"/>
              <p:cNvCxnSpPr>
                <a:cxnSpLocks noChangeShapeType="1"/>
              </p:cNvCxnSpPr>
              <p:nvPr/>
            </p:nvCxnSpPr>
            <p:spPr bwMode="auto">
              <a:xfrm>
                <a:off x="8368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4"/>
              <p:cNvCxnSpPr>
                <a:cxnSpLocks noChangeShapeType="1"/>
              </p:cNvCxnSpPr>
              <p:nvPr/>
            </p:nvCxnSpPr>
            <p:spPr bwMode="auto">
              <a:xfrm>
                <a:off x="8371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/>
        </p:nvGrpSpPr>
        <p:grpSpPr>
          <a:xfrm>
            <a:off x="1192571" y="2939944"/>
            <a:ext cx="7808129" cy="400110"/>
            <a:chOff x="1133362" y="3076600"/>
            <a:chExt cx="7808129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133362" y="3076600"/>
              <a:ext cx="78081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②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571.6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625481" y="3266106"/>
              <a:ext cx="302632" cy="45719"/>
              <a:chOff x="7618" y="3549"/>
              <a:chExt cx="286" cy="39"/>
            </a:xfrm>
          </p:grpSpPr>
          <p:cxnSp>
            <p:nvCxnSpPr>
              <p:cNvPr id="13" name="AutoShape 3"/>
              <p:cNvCxnSpPr>
                <a:cxnSpLocks noChangeShapeType="1"/>
              </p:cNvCxnSpPr>
              <p:nvPr/>
            </p:nvCxnSpPr>
            <p:spPr bwMode="auto">
              <a:xfrm>
                <a:off x="7618" y="3549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>
                <a:off x="7621" y="3588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5" name="TextBox 14"/>
          <p:cNvSpPr txBox="1"/>
          <p:nvPr/>
        </p:nvSpPr>
        <p:spPr>
          <a:xfrm>
            <a:off x="517005" y="3542508"/>
            <a:ext cx="743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请写出甲烷与氧气反应生成二氧化碳和液态水的热化学方程式。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332301" y="807950"/>
            <a:ext cx="365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（二）热化学方程式叠加法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578" y="1132038"/>
            <a:ext cx="10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0899" y="1815858"/>
            <a:ext cx="8183439" cy="400110"/>
            <a:chOff x="1133362" y="3185623"/>
            <a:chExt cx="7791411" cy="40011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133362" y="3185623"/>
              <a:ext cx="77914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252.5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3418939" y="3385678"/>
              <a:ext cx="302632" cy="45719"/>
              <a:chOff x="8368" y="3651"/>
              <a:chExt cx="286" cy="39"/>
            </a:xfrm>
          </p:grpSpPr>
          <p:cxnSp>
            <p:nvCxnSpPr>
              <p:cNvPr id="8" name="AutoShape 3"/>
              <p:cNvCxnSpPr>
                <a:cxnSpLocks noChangeShapeType="1"/>
              </p:cNvCxnSpPr>
              <p:nvPr/>
            </p:nvCxnSpPr>
            <p:spPr bwMode="auto">
              <a:xfrm>
                <a:off x="8368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4"/>
              <p:cNvCxnSpPr>
                <a:cxnSpLocks noChangeShapeType="1"/>
              </p:cNvCxnSpPr>
              <p:nvPr/>
            </p:nvCxnSpPr>
            <p:spPr bwMode="auto">
              <a:xfrm>
                <a:off x="8371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/>
        </p:nvGrpSpPr>
        <p:grpSpPr>
          <a:xfrm>
            <a:off x="825878" y="2342226"/>
            <a:ext cx="7808129" cy="400110"/>
            <a:chOff x="1133362" y="3076600"/>
            <a:chExt cx="7808129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133362" y="3076600"/>
              <a:ext cx="78081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②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571.6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625481" y="3266106"/>
              <a:ext cx="302632" cy="45719"/>
              <a:chOff x="7618" y="3549"/>
              <a:chExt cx="286" cy="39"/>
            </a:xfrm>
          </p:grpSpPr>
          <p:cxnSp>
            <p:nvCxnSpPr>
              <p:cNvPr id="13" name="AutoShape 3"/>
              <p:cNvCxnSpPr>
                <a:cxnSpLocks noChangeShapeType="1"/>
              </p:cNvCxnSpPr>
              <p:nvPr/>
            </p:nvCxnSpPr>
            <p:spPr bwMode="auto">
              <a:xfrm>
                <a:off x="7618" y="3549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>
                <a:off x="7621" y="3588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2" name="圆角矩形 21"/>
          <p:cNvSpPr/>
          <p:nvPr/>
        </p:nvSpPr>
        <p:spPr>
          <a:xfrm>
            <a:off x="3549335" y="1806271"/>
            <a:ext cx="817949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17558" y="2994409"/>
            <a:ext cx="4480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 +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</a:t>
            </a:r>
            <a:r>
              <a:rPr lang="pl-PL" altLang="zh-CN" sz="2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 +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2H</a:t>
            </a:r>
            <a:r>
              <a:rPr lang="en-US" altLang="zh-CN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O(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dirty="0"/>
          </a:p>
        </p:txBody>
      </p:sp>
      <p:cxnSp>
        <p:nvCxnSpPr>
          <p:cNvPr id="24" name="AutoShape 3"/>
          <p:cNvCxnSpPr>
            <a:cxnSpLocks noChangeShapeType="1"/>
          </p:cNvCxnSpPr>
          <p:nvPr/>
        </p:nvCxnSpPr>
        <p:spPr bwMode="auto">
          <a:xfrm>
            <a:off x="3152797" y="3189108"/>
            <a:ext cx="29945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4"/>
          <p:cNvCxnSpPr>
            <a:cxnSpLocks noChangeShapeType="1"/>
          </p:cNvCxnSpPr>
          <p:nvPr/>
        </p:nvCxnSpPr>
        <p:spPr bwMode="auto">
          <a:xfrm>
            <a:off x="3155971" y="3234827"/>
            <a:ext cx="29945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圆角矩形 26"/>
          <p:cNvSpPr/>
          <p:nvPr/>
        </p:nvSpPr>
        <p:spPr>
          <a:xfrm>
            <a:off x="1286081" y="2994409"/>
            <a:ext cx="817949" cy="40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3708604" y="2372602"/>
            <a:ext cx="740566" cy="409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2299681" y="3029978"/>
            <a:ext cx="763641" cy="409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457670" y="4268935"/>
            <a:ext cx="1500639" cy="461665"/>
            <a:chOff x="2386698" y="4439478"/>
            <a:chExt cx="1500639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413076" y="4439478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圆角矩形标注 31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30830"/>
                <a:gd name="adj2" fmla="val -18094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332301" y="807950"/>
            <a:ext cx="365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（二）热化学方程式叠加法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</p:spTree>
    <p:extLst>
      <p:ext uri="{BB962C8B-B14F-4D97-AF65-F5344CB8AC3E}">
        <p14:creationId xmlns:p14="http://schemas.microsoft.com/office/powerpoint/2010/main" val="9484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0899" y="1815858"/>
            <a:ext cx="8183439" cy="400110"/>
            <a:chOff x="1133362" y="3185623"/>
            <a:chExt cx="7791411" cy="40011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133362" y="3185623"/>
              <a:ext cx="77914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’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pt-BR" altLang="zh-CN" sz="20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’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252.5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3622107" y="3385678"/>
              <a:ext cx="302632" cy="45719"/>
              <a:chOff x="8560" y="3651"/>
              <a:chExt cx="286" cy="39"/>
            </a:xfrm>
          </p:grpSpPr>
          <p:cxnSp>
            <p:nvCxnSpPr>
              <p:cNvPr id="8" name="AutoShape 3"/>
              <p:cNvCxnSpPr>
                <a:cxnSpLocks noChangeShapeType="1"/>
              </p:cNvCxnSpPr>
              <p:nvPr/>
            </p:nvCxnSpPr>
            <p:spPr bwMode="auto">
              <a:xfrm>
                <a:off x="8560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4"/>
              <p:cNvCxnSpPr>
                <a:cxnSpLocks noChangeShapeType="1"/>
              </p:cNvCxnSpPr>
              <p:nvPr/>
            </p:nvCxnSpPr>
            <p:spPr bwMode="auto">
              <a:xfrm>
                <a:off x="8563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/>
        </p:nvGrpSpPr>
        <p:grpSpPr>
          <a:xfrm>
            <a:off x="825878" y="2342226"/>
            <a:ext cx="7808129" cy="400110"/>
            <a:chOff x="1133362" y="3076600"/>
            <a:chExt cx="7808129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133362" y="3076600"/>
              <a:ext cx="78081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②’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(g) + 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0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’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571.6 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3577681" y="3266106"/>
              <a:ext cx="302632" cy="45719"/>
              <a:chOff x="8518" y="3549"/>
              <a:chExt cx="286" cy="39"/>
            </a:xfrm>
          </p:grpSpPr>
          <p:cxnSp>
            <p:nvCxnSpPr>
              <p:cNvPr id="13" name="AutoShape 3"/>
              <p:cNvCxnSpPr>
                <a:cxnSpLocks noChangeShapeType="1"/>
              </p:cNvCxnSpPr>
              <p:nvPr/>
            </p:nvCxnSpPr>
            <p:spPr bwMode="auto">
              <a:xfrm>
                <a:off x="8518" y="3549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>
                <a:off x="8521" y="3588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6" name="组合 15"/>
          <p:cNvGrpSpPr/>
          <p:nvPr/>
        </p:nvGrpSpPr>
        <p:grpSpPr>
          <a:xfrm>
            <a:off x="2467067" y="4363887"/>
            <a:ext cx="1500639" cy="461665"/>
            <a:chOff x="2386698" y="4439478"/>
            <a:chExt cx="1500639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413076" y="4439478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圆角矩形标注 17"/>
            <p:cNvSpPr/>
            <p:nvPr/>
          </p:nvSpPr>
          <p:spPr>
            <a:xfrm>
              <a:off x="2386698" y="4461479"/>
              <a:ext cx="1421241" cy="417665"/>
            </a:xfrm>
            <a:prstGeom prst="wedgeRoundRectCallout">
              <a:avLst>
                <a:gd name="adj1" fmla="val 30830"/>
                <a:gd name="adj2" fmla="val -18094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27125" y="4385888"/>
            <a:ext cx="1474261" cy="464035"/>
            <a:chOff x="5463043" y="4474582"/>
            <a:chExt cx="1474261" cy="464035"/>
          </a:xfrm>
        </p:grpSpPr>
        <p:sp>
          <p:nvSpPr>
            <p:cNvPr id="20" name="TextBox 19"/>
            <p:cNvSpPr txBox="1"/>
            <p:nvPr/>
          </p:nvSpPr>
          <p:spPr>
            <a:xfrm>
              <a:off x="5463043" y="4476952"/>
              <a:ext cx="147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能量变化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圆角矩形标注 20"/>
            <p:cNvSpPr/>
            <p:nvPr/>
          </p:nvSpPr>
          <p:spPr>
            <a:xfrm>
              <a:off x="5463043" y="4474582"/>
              <a:ext cx="1421241" cy="417665"/>
            </a:xfrm>
            <a:prstGeom prst="wedgeRoundRectCallout">
              <a:avLst>
                <a:gd name="adj1" fmla="val 32228"/>
                <a:gd name="adj2" fmla="val -149027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9DB3F68-0608-46E2-AD62-823B2CF8F658}"/>
              </a:ext>
            </a:extLst>
          </p:cNvPr>
          <p:cNvGrpSpPr/>
          <p:nvPr/>
        </p:nvGrpSpPr>
        <p:grpSpPr>
          <a:xfrm>
            <a:off x="1249757" y="3157604"/>
            <a:ext cx="4480381" cy="400110"/>
            <a:chOff x="1249757" y="3157604"/>
            <a:chExt cx="4480381" cy="400110"/>
          </a:xfrm>
        </p:grpSpPr>
        <p:sp>
          <p:nvSpPr>
            <p:cNvPr id="23" name="矩形 22"/>
            <p:cNvSpPr/>
            <p:nvPr/>
          </p:nvSpPr>
          <p:spPr>
            <a:xfrm>
              <a:off x="1249757" y="3157604"/>
              <a:ext cx="44803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en-US" sz="2000" dirty="0"/>
            </a:p>
          </p:txBody>
        </p:sp>
        <p:cxnSp>
          <p:nvCxnSpPr>
            <p:cNvPr id="24" name="AutoShape 3"/>
            <p:cNvCxnSpPr>
              <a:cxnSpLocks noChangeShapeType="1"/>
            </p:cNvCxnSpPr>
            <p:nvPr/>
          </p:nvCxnSpPr>
          <p:spPr bwMode="auto">
            <a:xfrm>
              <a:off x="3214213" y="33528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4"/>
            <p:cNvCxnSpPr>
              <a:cxnSpLocks noChangeShapeType="1"/>
            </p:cNvCxnSpPr>
            <p:nvPr/>
          </p:nvCxnSpPr>
          <p:spPr bwMode="auto">
            <a:xfrm>
              <a:off x="3217387" y="3398603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矩形 29"/>
          <p:cNvSpPr/>
          <p:nvPr/>
        </p:nvSpPr>
        <p:spPr>
          <a:xfrm>
            <a:off x="237690" y="26944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7591" y="3062960"/>
            <a:ext cx="85164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932333" y="3172045"/>
            <a:ext cx="2488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pt-BR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矩形 32"/>
          <p:cNvSpPr/>
          <p:nvPr/>
        </p:nvSpPr>
        <p:spPr>
          <a:xfrm>
            <a:off x="236086" y="228067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48340" y="3641384"/>
            <a:ext cx="3065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20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l-PL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kJ</a:t>
            </a:r>
            <a:r>
              <a:rPr lang="pt-B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pt-BR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332301" y="807950"/>
            <a:ext cx="365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（二）热化学方程式叠加法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</p:spTree>
    <p:extLst>
      <p:ext uri="{BB962C8B-B14F-4D97-AF65-F5344CB8AC3E}">
        <p14:creationId xmlns:p14="http://schemas.microsoft.com/office/powerpoint/2010/main" val="27043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63220" y="1584904"/>
            <a:ext cx="35177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盖斯定律：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一个化学反应，不管是一步完成的还是分几步完成的，其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反应热是相同的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300" y="362387"/>
            <a:ext cx="88954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220" y="3529496"/>
            <a:ext cx="6748818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应用盖斯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定律计算反应热的两种方法：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虚拟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路径法、热化学方程式叠加法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85" y="916089"/>
            <a:ext cx="2986061" cy="161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15" y="2746290"/>
            <a:ext cx="2514600" cy="42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966" y="129540"/>
            <a:ext cx="354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任务一 ：     复习回顾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21" y="747803"/>
            <a:ext cx="5977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已知：碳和一氧化碳的燃烧热</a:t>
            </a: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101kPa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25℃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58877"/>
              </p:ext>
            </p:extLst>
          </p:nvPr>
        </p:nvGraphicFramePr>
        <p:xfrm>
          <a:off x="1300797" y="1214339"/>
          <a:ext cx="3723892" cy="12998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化学式（状态）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kJ/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C(s)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l-PL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393.5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CO(g)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l-PL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283.0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3595" y="2744322"/>
            <a:ext cx="7247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33375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请分别写出表示碳和一氧化碳燃烧热的热化学方程式。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224626" y="3185623"/>
            <a:ext cx="6886062" cy="400110"/>
            <a:chOff x="1224626" y="3185623"/>
            <a:chExt cx="6886062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24626" y="3185623"/>
              <a:ext cx="68860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3336402" y="3385678"/>
              <a:ext cx="302632" cy="45719"/>
              <a:chOff x="8290" y="3651"/>
              <a:chExt cx="286" cy="39"/>
            </a:xfrm>
          </p:grpSpPr>
          <p:cxnSp>
            <p:nvCxnSpPr>
              <p:cNvPr id="17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7" name="组合 26"/>
          <p:cNvGrpSpPr/>
          <p:nvPr/>
        </p:nvGrpSpPr>
        <p:grpSpPr>
          <a:xfrm>
            <a:off x="1233415" y="3774841"/>
            <a:ext cx="6877273" cy="400110"/>
            <a:chOff x="1133363" y="3772569"/>
            <a:chExt cx="6877273" cy="400110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1133363" y="3772569"/>
              <a:ext cx="68772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zh-CN" altLang="en-US" sz="2000" b="1" dirty="0">
                  <a:solidFill>
                    <a:srgbClr val="FF0000"/>
                  </a:solidFill>
                  <a:latin typeface="宋体"/>
                  <a:ea typeface="宋体"/>
                  <a:cs typeface="Times New Roman" pitchFamily="18" charset="0"/>
                </a:rPr>
                <a:t>②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566.0 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AutoShape 3"/>
            <p:cNvCxnSpPr>
              <a:cxnSpLocks noChangeShapeType="1"/>
            </p:cNvCxnSpPr>
            <p:nvPr/>
          </p:nvCxnSpPr>
          <p:spPr bwMode="auto">
            <a:xfrm>
              <a:off x="3635154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"/>
            <p:cNvCxnSpPr>
              <a:cxnSpLocks noChangeShapeType="1"/>
            </p:cNvCxnSpPr>
            <p:nvPr/>
          </p:nvCxnSpPr>
          <p:spPr bwMode="auto">
            <a:xfrm>
              <a:off x="3638328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圆角矩形 21"/>
          <p:cNvSpPr/>
          <p:nvPr/>
        </p:nvSpPr>
        <p:spPr>
          <a:xfrm>
            <a:off x="4966975" y="2745444"/>
            <a:ext cx="1677665" cy="4001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905500" y="941984"/>
            <a:ext cx="3055620" cy="1754326"/>
            <a:chOff x="5905500" y="941984"/>
            <a:chExt cx="3055620" cy="1754326"/>
          </a:xfrm>
        </p:grpSpPr>
        <p:sp>
          <p:nvSpPr>
            <p:cNvPr id="25" name="圆角矩形 24"/>
            <p:cNvSpPr/>
            <p:nvPr/>
          </p:nvSpPr>
          <p:spPr>
            <a:xfrm>
              <a:off x="6111241" y="947858"/>
              <a:ext cx="2763942" cy="1705404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905500" y="941984"/>
              <a:ext cx="305562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1</a:t>
              </a: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．写出化学方程式</a:t>
              </a:r>
              <a:endPara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2</a:t>
              </a: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．注明</a:t>
              </a:r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物质的聚集状态</a:t>
              </a:r>
              <a:endPara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3</a:t>
              </a: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．注明反应热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（正负号、数值、单位）</a:t>
              </a:r>
              <a:endPara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1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966" y="228600"/>
            <a:ext cx="354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任务一 ：     复习回顾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21" y="747803"/>
            <a:ext cx="5977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已知：碳和一氧化碳的燃烧热</a:t>
            </a: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101kPa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25℃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36193"/>
              </p:ext>
            </p:extLst>
          </p:nvPr>
        </p:nvGraphicFramePr>
        <p:xfrm>
          <a:off x="1300797" y="1214339"/>
          <a:ext cx="3723892" cy="12998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化学式（状态）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kJ/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C(s)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l-PL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393.5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CO(g)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l-PL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283.0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3595" y="2744322"/>
            <a:ext cx="7247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33375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请分别写出表示碳和一氧化碳燃烧热的热化学方程式。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224626" y="3185623"/>
            <a:ext cx="6886062" cy="400110"/>
            <a:chOff x="1224626" y="3185623"/>
            <a:chExt cx="6886062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24626" y="3185623"/>
              <a:ext cx="68860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3336402" y="3385678"/>
              <a:ext cx="302632" cy="45719"/>
              <a:chOff x="8290" y="3651"/>
              <a:chExt cx="286" cy="39"/>
            </a:xfrm>
          </p:grpSpPr>
          <p:cxnSp>
            <p:nvCxnSpPr>
              <p:cNvPr id="17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7" name="组合 26"/>
          <p:cNvGrpSpPr/>
          <p:nvPr/>
        </p:nvGrpSpPr>
        <p:grpSpPr>
          <a:xfrm>
            <a:off x="1233415" y="3774841"/>
            <a:ext cx="6877273" cy="400110"/>
            <a:chOff x="1133363" y="3772569"/>
            <a:chExt cx="6877273" cy="400110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1133363" y="3772569"/>
              <a:ext cx="68772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zh-CN" altLang="en-US" sz="2000" b="1" dirty="0">
                  <a:solidFill>
                    <a:srgbClr val="FF0000"/>
                  </a:solidFill>
                  <a:latin typeface="宋体"/>
                  <a:ea typeface="宋体"/>
                  <a:cs typeface="Times New Roman" pitchFamily="18" charset="0"/>
                </a:rPr>
                <a:t>②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566.0 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AutoShape 3"/>
            <p:cNvCxnSpPr>
              <a:cxnSpLocks noChangeShapeType="1"/>
            </p:cNvCxnSpPr>
            <p:nvPr/>
          </p:nvCxnSpPr>
          <p:spPr bwMode="auto">
            <a:xfrm>
              <a:off x="3635154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"/>
            <p:cNvCxnSpPr>
              <a:cxnSpLocks noChangeShapeType="1"/>
            </p:cNvCxnSpPr>
            <p:nvPr/>
          </p:nvCxnSpPr>
          <p:spPr bwMode="auto">
            <a:xfrm>
              <a:off x="3638328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Box 30"/>
          <p:cNvSpPr txBox="1"/>
          <p:nvPr/>
        </p:nvSpPr>
        <p:spPr>
          <a:xfrm>
            <a:off x="925886" y="3584913"/>
            <a:ext cx="508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endParaRPr lang="zh-CN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886" y="2970294"/>
            <a:ext cx="508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√</a:t>
            </a:r>
            <a:endParaRPr lang="zh-CN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953515" y="2744322"/>
            <a:ext cx="786125" cy="4001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6111241" y="924998"/>
            <a:ext cx="2865120" cy="1754326"/>
            <a:chOff x="6371310" y="924998"/>
            <a:chExt cx="2755703" cy="1754326"/>
          </a:xfrm>
        </p:grpSpPr>
        <p:sp>
          <p:nvSpPr>
            <p:cNvPr id="34" name="矩形 33"/>
            <p:cNvSpPr/>
            <p:nvPr/>
          </p:nvSpPr>
          <p:spPr>
            <a:xfrm>
              <a:off x="6415284" y="924998"/>
              <a:ext cx="271172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101kPa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时，</a:t>
              </a:r>
              <a:r>
                <a:rPr lang="en-US" altLang="zh-CN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1mol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纯物质</a:t>
              </a:r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完全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燃烧</a:t>
              </a:r>
              <a:r>
                <a:rPr lang="zh-CN" altLang="en-US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生成</a:t>
              </a: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指定产物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时所放出的热量，叫做该物质的</a:t>
              </a:r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燃烧热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。</a:t>
              </a:r>
              <a:endPara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6371310" y="947858"/>
              <a:ext cx="2658389" cy="1705404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1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966" y="228600"/>
            <a:ext cx="354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任务一 ：     复习回顾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21" y="747803"/>
            <a:ext cx="5977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已知：碳和一氧化碳的燃烧热</a:t>
            </a: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101kPa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25℃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85830"/>
              </p:ext>
            </p:extLst>
          </p:nvPr>
        </p:nvGraphicFramePr>
        <p:xfrm>
          <a:off x="1300797" y="1214339"/>
          <a:ext cx="3723892" cy="12998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化学式（状态）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kJ/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C(s)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-393.5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CO(g)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-283.0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3595" y="2744322"/>
            <a:ext cx="7247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33375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请分别写出表示碳和一氧化碳燃烧热的热化学方程式。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224626" y="3185623"/>
            <a:ext cx="6886062" cy="400110"/>
            <a:chOff x="1224626" y="3185623"/>
            <a:chExt cx="6886062" cy="40011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24626" y="3185623"/>
              <a:ext cx="68860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393.5 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3336402" y="3385678"/>
              <a:ext cx="302632" cy="45719"/>
              <a:chOff x="8290" y="3651"/>
              <a:chExt cx="286" cy="39"/>
            </a:xfrm>
          </p:grpSpPr>
          <p:cxnSp>
            <p:nvCxnSpPr>
              <p:cNvPr id="17" name="AutoShape 3"/>
              <p:cNvCxnSpPr>
                <a:cxnSpLocks noChangeShapeType="1"/>
              </p:cNvCxnSpPr>
              <p:nvPr/>
            </p:nvCxnSpPr>
            <p:spPr bwMode="auto">
              <a:xfrm>
                <a:off x="8290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"/>
              <p:cNvCxnSpPr>
                <a:cxnSpLocks noChangeShapeType="1"/>
              </p:cNvCxnSpPr>
              <p:nvPr/>
            </p:nvCxnSpPr>
            <p:spPr bwMode="auto">
              <a:xfrm>
                <a:off x="8293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7" name="组合 26"/>
          <p:cNvGrpSpPr/>
          <p:nvPr/>
        </p:nvGrpSpPr>
        <p:grpSpPr>
          <a:xfrm>
            <a:off x="1233415" y="3774841"/>
            <a:ext cx="7140965" cy="400110"/>
            <a:chOff x="1133363" y="3772569"/>
            <a:chExt cx="7140965" cy="400110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1133363" y="3772569"/>
              <a:ext cx="714096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zh-CN" altLang="en-US" sz="2000" b="1" dirty="0">
                  <a:solidFill>
                    <a:srgbClr val="FF0000"/>
                  </a:solidFill>
                  <a:latin typeface="宋体"/>
                  <a:ea typeface="宋体"/>
                  <a:cs typeface="Times New Roman" pitchFamily="18" charset="0"/>
                </a:rPr>
                <a:t>②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283.0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AutoShape 3"/>
            <p:cNvCxnSpPr>
              <a:cxnSpLocks noChangeShapeType="1"/>
            </p:cNvCxnSpPr>
            <p:nvPr/>
          </p:nvCxnSpPr>
          <p:spPr bwMode="auto">
            <a:xfrm>
              <a:off x="3688494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"/>
            <p:cNvCxnSpPr>
              <a:cxnSpLocks noChangeShapeType="1"/>
            </p:cNvCxnSpPr>
            <p:nvPr/>
          </p:nvCxnSpPr>
          <p:spPr bwMode="auto">
            <a:xfrm>
              <a:off x="3691668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8"/>
          <p:cNvGrpSpPr/>
          <p:nvPr/>
        </p:nvGrpSpPr>
        <p:grpSpPr>
          <a:xfrm>
            <a:off x="6111241" y="924998"/>
            <a:ext cx="2865120" cy="1754326"/>
            <a:chOff x="6371310" y="924998"/>
            <a:chExt cx="2755703" cy="1754326"/>
          </a:xfrm>
        </p:grpSpPr>
        <p:sp>
          <p:nvSpPr>
            <p:cNvPr id="20" name="矩形 19"/>
            <p:cNvSpPr/>
            <p:nvPr/>
          </p:nvSpPr>
          <p:spPr>
            <a:xfrm>
              <a:off x="6415284" y="924998"/>
              <a:ext cx="271172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101kPa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时，</a:t>
              </a:r>
              <a:r>
                <a:rPr lang="en-US" altLang="zh-CN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1mol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纯物质</a:t>
              </a:r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完全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燃烧</a:t>
              </a:r>
              <a:r>
                <a:rPr lang="zh-CN" altLang="en-US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生成</a:t>
              </a:r>
              <a:r>
                <a:rPr lang="zh-CN" altLang="en-US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指定产物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时所放出的热量，叫做该物质的</a:t>
              </a:r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燃烧热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。</a:t>
              </a:r>
              <a:endPara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371310" y="947858"/>
              <a:ext cx="2658389" cy="1705404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3961135" y="2744322"/>
            <a:ext cx="786125" cy="4001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91" y="893108"/>
            <a:ext cx="160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思考 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46337" y="893106"/>
            <a:ext cx="6677428" cy="461665"/>
            <a:chOff x="1133363" y="3154846"/>
            <a:chExt cx="6677428" cy="461665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133363" y="3154846"/>
              <a:ext cx="66774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anose="02020603050405020304" pitchFamily="18" charset="0"/>
                </a:rPr>
                <a:t> ③ </a:t>
              </a:r>
              <a:r>
                <a:rPr lang="pl-PL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C(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pl-PL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pl-PL" altLang="zh-C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 </a:t>
              </a:r>
              <a:r>
                <a:rPr lang="pl-PL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4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pl-PL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CO(g)</a:t>
              </a:r>
              <a:r>
                <a:rPr kumimoji="0" lang="pl-PL" altLang="zh-C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pl-PL" altLang="zh-CN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4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400" b="1" i="0" u="none" strike="noStrike" cap="none" normalizeH="0" baseline="-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 </a:t>
              </a:r>
              <a:r>
                <a:rPr kumimoji="0" lang="pt-BR" altLang="zh-CN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en-US" altLang="zh-CN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?</a:t>
              </a:r>
              <a:endParaRPr kumimoji="0" lang="pt-BR" altLang="zh-CN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4126766" y="3385678"/>
              <a:ext cx="302632" cy="45719"/>
              <a:chOff x="9037" y="3651"/>
              <a:chExt cx="286" cy="39"/>
            </a:xfrm>
          </p:grpSpPr>
          <p:cxnSp>
            <p:nvCxnSpPr>
              <p:cNvPr id="6" name="AutoShape 3"/>
              <p:cNvCxnSpPr>
                <a:cxnSpLocks noChangeShapeType="1"/>
              </p:cNvCxnSpPr>
              <p:nvPr/>
            </p:nvCxnSpPr>
            <p:spPr bwMode="auto">
              <a:xfrm>
                <a:off x="9037" y="3651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4"/>
              <p:cNvCxnSpPr>
                <a:cxnSpLocks noChangeShapeType="1"/>
              </p:cNvCxnSpPr>
              <p:nvPr/>
            </p:nvCxnSpPr>
            <p:spPr bwMode="auto">
              <a:xfrm>
                <a:off x="9040" y="3690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681091" y="1647196"/>
            <a:ext cx="293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一、盖斯定律</a:t>
            </a:r>
          </a:p>
        </p:txBody>
      </p:sp>
      <p:pic>
        <p:nvPicPr>
          <p:cNvPr id="9" name="Picture 4" descr="15f2e8109c2fb2ba-cec98c8ba9b8ab6a-b3f98ff6b982c2661b95322e59b5ac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1654" y="1597328"/>
            <a:ext cx="1764222" cy="2540303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609354" y="2309194"/>
            <a:ext cx="6405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一个化学反应，不管是一步完成的还是分几步完成的，其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反应热是相同的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0411" y="168593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任务二 ：     认识盖斯定律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4255700"/>
            <a:ext cx="234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热化学研究的先驱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354" y="3431498"/>
            <a:ext cx="6323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盖斯定律表明：在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一定条件下，化学反应的反应热只与反应体系的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始态和终态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有关，与反应进行的途径无关。</a:t>
            </a:r>
          </a:p>
        </p:txBody>
      </p:sp>
    </p:spTree>
    <p:extLst>
      <p:ext uri="{BB962C8B-B14F-4D97-AF65-F5344CB8AC3E}">
        <p14:creationId xmlns:p14="http://schemas.microsoft.com/office/powerpoint/2010/main" val="411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226068" y="1818940"/>
            <a:ext cx="2797791" cy="230832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势能的变化只与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点的海拔差有关，与上山</a:t>
            </a:r>
            <a:r>
              <a:rPr lang="zh-CN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的途径无关。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2660" y="1250398"/>
            <a:ext cx="4582233" cy="3323401"/>
            <a:chOff x="751424" y="1213400"/>
            <a:chExt cx="4582233" cy="33234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24" y="1213400"/>
              <a:ext cx="3882788" cy="33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4275956" y="1547770"/>
              <a:ext cx="1057701" cy="2158621"/>
              <a:chOff x="4275956" y="1547770"/>
              <a:chExt cx="1057701" cy="215862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4320313" y="1547770"/>
                <a:ext cx="484495" cy="0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4320312" y="3706391"/>
                <a:ext cx="484495" cy="0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>
                <a:off x="4634212" y="2741949"/>
                <a:ext cx="0" cy="911073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rot="10800000">
                <a:off x="4634212" y="1568241"/>
                <a:ext cx="0" cy="77792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275956" y="2346163"/>
                <a:ext cx="1057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300m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633366" y="508331"/>
            <a:ext cx="8182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反应热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只与反应体系的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始态和终态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有关，与反应进行的途径无关。</a:t>
            </a:r>
          </a:p>
        </p:txBody>
      </p:sp>
    </p:spTree>
    <p:extLst>
      <p:ext uri="{BB962C8B-B14F-4D97-AF65-F5344CB8AC3E}">
        <p14:creationId xmlns:p14="http://schemas.microsoft.com/office/powerpoint/2010/main" val="22373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6559" y="2140448"/>
            <a:ext cx="4686868" cy="369332"/>
            <a:chOff x="611379" y="3268208"/>
            <a:chExt cx="4686868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11379" y="3268208"/>
              <a:ext cx="149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（始态）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7597" y="3268208"/>
              <a:ext cx="133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（终态）</a:t>
              </a:r>
            </a:p>
          </p:txBody>
        </p:sp>
        <p:cxnSp>
          <p:nvCxnSpPr>
            <p:cNvPr id="17" name="曲线连接符 16"/>
            <p:cNvCxnSpPr/>
            <p:nvPr/>
          </p:nvCxnSpPr>
          <p:spPr>
            <a:xfrm rot="5400000" flipH="1" flipV="1">
              <a:off x="2886008" y="2075546"/>
              <a:ext cx="12700" cy="2436128"/>
            </a:xfrm>
            <a:prstGeom prst="curvedConnector3">
              <a:avLst>
                <a:gd name="adj1" fmla="val 5238811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" name="矩形 2047"/>
          <p:cNvSpPr/>
          <p:nvPr/>
        </p:nvSpPr>
        <p:spPr>
          <a:xfrm>
            <a:off x="2785603" y="1286621"/>
            <a:ext cx="140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&lt; 0</a:t>
            </a:r>
            <a:r>
              <a:rPr lang="pt-BR" altLang="zh-CN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839417" y="2910028"/>
            <a:ext cx="140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&gt; 0</a:t>
            </a:r>
            <a:r>
              <a:rPr lang="pt-BR" altLang="zh-CN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cxnSp>
        <p:nvCxnSpPr>
          <p:cNvPr id="55" name="曲线连接符 54"/>
          <p:cNvCxnSpPr/>
          <p:nvPr/>
        </p:nvCxnSpPr>
        <p:spPr>
          <a:xfrm rot="16200000" flipH="1" flipV="1">
            <a:off x="2458718" y="1285366"/>
            <a:ext cx="12700" cy="2436128"/>
          </a:xfrm>
          <a:prstGeom prst="curvedConnector3">
            <a:avLst>
              <a:gd name="adj1" fmla="val 518507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344317" y="1921494"/>
            <a:ext cx="2231532" cy="603675"/>
            <a:chOff x="1344317" y="2401554"/>
            <a:chExt cx="2231532" cy="603675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379220" y="2805174"/>
              <a:ext cx="5122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2171436" y="2799582"/>
              <a:ext cx="5122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2974886" y="2799582"/>
              <a:ext cx="5122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99984" y="2604970"/>
              <a:ext cx="34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Ⅰ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3301" y="2605119"/>
              <a:ext cx="430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Ⅱ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344317" y="2405064"/>
              <a:ext cx="6543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069906" y="2401554"/>
              <a:ext cx="6543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921546" y="2404534"/>
              <a:ext cx="6543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33427" y="1410563"/>
            <a:ext cx="4047907" cy="1950720"/>
            <a:chOff x="4709161" y="1394461"/>
            <a:chExt cx="4047907" cy="1950720"/>
          </a:xfrm>
        </p:grpSpPr>
        <p:sp>
          <p:nvSpPr>
            <p:cNvPr id="9" name="矩形 8"/>
            <p:cNvSpPr/>
            <p:nvPr/>
          </p:nvSpPr>
          <p:spPr>
            <a:xfrm>
              <a:off x="4762296" y="1508760"/>
              <a:ext cx="399477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从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， </a:t>
              </a:r>
              <a:r>
                <a:rPr lang="pl-PL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r>
                <a:rPr lang="pt-BR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&lt; 0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，体系放热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从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， </a:t>
              </a:r>
              <a:r>
                <a:rPr lang="pl-PL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r>
                <a:rPr lang="pt-BR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&gt; 0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，体系吸热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根据</a:t>
              </a:r>
              <a:r>
                <a:rPr lang="zh-CN" altLang="en-US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能量守恒</a:t>
              </a:r>
              <a:r>
                <a:rPr lang="zh-CN" altLang="en-US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定律</a:t>
              </a:r>
              <a:r>
                <a:rPr lang="zh-CN" altLang="en-US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lang="en-US" altLang="zh-CN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r>
                <a:rPr lang="pt-BR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≡ 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根据盖斯定律，</a:t>
              </a:r>
              <a:r>
                <a:rPr lang="pl-PL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pl-PL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709161" y="1394461"/>
              <a:ext cx="4047907" cy="195072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0239" y="363088"/>
            <a:ext cx="511916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盖斯定律在科学研究中具有重要意义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6508" y="1160620"/>
            <a:ext cx="612899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有些反应进行得很慢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有些反应不容易直接发生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有些反应的生成物不纯（往往有副反应发生）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3582508" y="2800957"/>
            <a:ext cx="423080" cy="484660"/>
          </a:xfrm>
          <a:prstGeom prst="downArrow">
            <a:avLst>
              <a:gd name="adj1" fmla="val 50000"/>
              <a:gd name="adj2" fmla="val 532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10239" y="3476715"/>
            <a:ext cx="655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这些都给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反应热的测定造成了困难，利用盖斯定律，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可以间接地将它们的反应热计算出来。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7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9827" y="4238324"/>
            <a:ext cx="3562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026694" y="1653501"/>
            <a:ext cx="4273449" cy="2406034"/>
            <a:chOff x="1836194" y="1676475"/>
            <a:chExt cx="4273449" cy="2406034"/>
          </a:xfrm>
        </p:grpSpPr>
        <p:grpSp>
          <p:nvGrpSpPr>
            <p:cNvPr id="8" name="组合 7"/>
            <p:cNvGrpSpPr/>
            <p:nvPr/>
          </p:nvGrpSpPr>
          <p:grpSpPr>
            <a:xfrm>
              <a:off x="1836194" y="3313068"/>
              <a:ext cx="701463" cy="769441"/>
              <a:chOff x="2818835" y="1765559"/>
              <a:chExt cx="701463" cy="76944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818835" y="1863677"/>
                <a:ext cx="701463" cy="64144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67126" y="1765559"/>
                <a:ext cx="5443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4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408180" y="3293854"/>
              <a:ext cx="701463" cy="769441"/>
              <a:chOff x="2955995" y="1807002"/>
              <a:chExt cx="701463" cy="76944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955995" y="1863677"/>
                <a:ext cx="701463" cy="64144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27217" y="1807002"/>
                <a:ext cx="5443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B</a:t>
                </a:r>
                <a:endParaRPr lang="zh-CN" altLang="en-US" sz="44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523629" y="1676475"/>
              <a:ext cx="701463" cy="707886"/>
              <a:chOff x="2955995" y="1825086"/>
              <a:chExt cx="701463" cy="707886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55995" y="1870501"/>
                <a:ext cx="701463" cy="64144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99125" y="1825086"/>
                <a:ext cx="5443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C</a:t>
                </a:r>
                <a:endParaRPr lang="zh-CN" altLang="en-US" sz="40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cxnSp>
          <p:nvCxnSpPr>
            <p:cNvPr id="15" name="直接箭头连接符 14"/>
            <p:cNvCxnSpPr/>
            <p:nvPr/>
          </p:nvCxnSpPr>
          <p:spPr>
            <a:xfrm>
              <a:off x="2591337" y="3680660"/>
              <a:ext cx="2797286" cy="17129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2334391" y="2262574"/>
              <a:ext cx="1189238" cy="115543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4225092" y="2262574"/>
              <a:ext cx="1427756" cy="1084163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3626356" y="3675495"/>
              <a:ext cx="7697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289935" y="2417168"/>
              <a:ext cx="7697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883085" y="2428961"/>
              <a:ext cx="7697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0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8F42FBD7-6EFC-437B-9FDE-A2811DF99FE0}"/>
              </a:ext>
            </a:extLst>
          </p:cNvPr>
          <p:cNvSpPr txBox="1"/>
          <p:nvPr/>
        </p:nvSpPr>
        <p:spPr>
          <a:xfrm>
            <a:off x="1348159" y="212111"/>
            <a:ext cx="45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 ：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定律的应用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0F4590E2-EEFE-4F71-B35A-59E2DD4720B0}"/>
              </a:ext>
            </a:extLst>
          </p:cNvPr>
          <p:cNvSpPr txBox="1"/>
          <p:nvPr/>
        </p:nvSpPr>
        <p:spPr>
          <a:xfrm>
            <a:off x="2530421" y="807950"/>
            <a:ext cx="280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（一）虚拟路径法</a:t>
            </a:r>
          </a:p>
        </p:txBody>
      </p:sp>
    </p:spTree>
    <p:extLst>
      <p:ext uri="{BB962C8B-B14F-4D97-AF65-F5344CB8AC3E}">
        <p14:creationId xmlns:p14="http://schemas.microsoft.com/office/powerpoint/2010/main" val="32675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6866</TotalTime>
  <Words>1377</Words>
  <Application>Microsoft Office PowerPoint</Application>
  <PresentationFormat>全屏显示(16:9)</PresentationFormat>
  <Paragraphs>159</Paragraphs>
  <Slides>20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1_Office 主题​​</vt:lpstr>
      <vt:lpstr>盖斯定律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刘宝华</dc:creator>
  <cp:lastModifiedBy>刘宝华</cp:lastModifiedBy>
  <cp:revision>250</cp:revision>
  <cp:lastPrinted>2020-08-08T07:44:40Z</cp:lastPrinted>
  <dcterms:created xsi:type="dcterms:W3CDTF">2020-02-01T11:21:00Z</dcterms:created>
  <dcterms:modified xsi:type="dcterms:W3CDTF">2020-08-08T16:29:56Z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