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heme/theme3.xml" ContentType="application/vnd.openxmlformats-officedocument.theme+xml"/>
  <Override PartName="/ppt/tags/tag15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20"/>
  </p:notesMasterIdLst>
  <p:sldIdLst>
    <p:sldId id="265" r:id="rId3"/>
    <p:sldId id="949" r:id="rId4"/>
    <p:sldId id="952" r:id="rId5"/>
    <p:sldId id="953" r:id="rId6"/>
    <p:sldId id="955" r:id="rId7"/>
    <p:sldId id="950" r:id="rId8"/>
    <p:sldId id="965" r:id="rId9"/>
    <p:sldId id="966" r:id="rId10"/>
    <p:sldId id="956" r:id="rId11"/>
    <p:sldId id="958" r:id="rId12"/>
    <p:sldId id="957" r:id="rId13"/>
    <p:sldId id="967" r:id="rId14"/>
    <p:sldId id="961" r:id="rId15"/>
    <p:sldId id="964" r:id="rId16"/>
    <p:sldId id="968" r:id="rId17"/>
    <p:sldId id="963" r:id="rId18"/>
    <p:sldId id="271" r:id="rId1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7C80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72340" autoAdjust="0"/>
  </p:normalViewPr>
  <p:slideViewPr>
    <p:cSldViewPr snapToGrid="0">
      <p:cViewPr varScale="1">
        <p:scale>
          <a:sx n="82" d="100"/>
          <a:sy n="82" d="100"/>
        </p:scale>
        <p:origin x="6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38494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204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948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6351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7170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4047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1132575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716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691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474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6285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rgbClr val="0000FF"/>
              </a:solidFill>
              <a:latin typeface="黑体" pitchFamily="49" charset="-122"/>
              <a:ea typeface="黑体" pitchFamily="49" charset="-122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2776650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189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748943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19125">
              <a:lnSpc>
                <a:spcPct val="150000"/>
              </a:lnSpc>
            </a:pPr>
            <a:endParaRPr lang="zh-CN" altLang="en-US" sz="1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2375552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45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i="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1660179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image" Target="../media/image2.png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1.png"/><Relationship Id="rId5" Type="http://schemas.openxmlformats.org/officeDocument/2006/relationships/tags" Target="../tags/tag7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2.png"/><Relationship Id="rId5" Type="http://schemas.openxmlformats.org/officeDocument/2006/relationships/tags" Target="../tags/tag8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9.xml"/><Relationship Id="rId9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2.png"/><Relationship Id="rId5" Type="http://schemas.openxmlformats.org/officeDocument/2006/relationships/tags" Target="../tags/tag93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2.xml"/><Relationship Id="rId9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image" Target="../media/image2.png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image" Target="../media/image1.png"/><Relationship Id="rId5" Type="http://schemas.openxmlformats.org/officeDocument/2006/relationships/tags" Target="../tags/tag10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9.xml"/><Relationship Id="rId10" Type="http://schemas.openxmlformats.org/officeDocument/2006/relationships/image" Target="../media/image1.png"/><Relationship Id="rId4" Type="http://schemas.openxmlformats.org/officeDocument/2006/relationships/tags" Target="../tags/tag108.xml"/><Relationship Id="rId9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image" Target="../media/image1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17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image" Target="../media/image1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7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4.xml"/><Relationship Id="rId16" Type="http://schemas.openxmlformats.org/officeDocument/2006/relationships/image" Target="../media/image2.png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2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image" Target="../media/image8.png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image" Target="../media/image1.png"/><Relationship Id="rId5" Type="http://schemas.openxmlformats.org/officeDocument/2006/relationships/tags" Target="../tags/tag14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1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image" Target="../media/image2.png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4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5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010210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3224773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113584"/>
            <a:ext cx="7667244" cy="20574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3051692"/>
            <a:ext cx="810678" cy="810677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074167"/>
            <a:ext cx="7475220" cy="227685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3291840"/>
            <a:ext cx="5918454" cy="802386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3217001"/>
            <a:ext cx="895401" cy="480060"/>
          </a:xfrm>
        </p:spPr>
        <p:txBody>
          <a:bodyPr/>
          <a:lstStyle>
            <a:lvl1pPr>
              <a:defRPr sz="2100"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8075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5877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88492"/>
            <a:ext cx="9144000" cy="145500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918972"/>
            <a:ext cx="6960870" cy="264033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3765042"/>
            <a:ext cx="6789420" cy="8001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4704588"/>
            <a:ext cx="1983232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4704588"/>
            <a:ext cx="4745736" cy="273844"/>
          </a:xfrm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3049" y="1744386"/>
            <a:ext cx="810678" cy="810677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1879600"/>
            <a:ext cx="891224" cy="540249"/>
          </a:xfrm>
        </p:spPr>
        <p:txBody>
          <a:bodyPr/>
          <a:lstStyle>
            <a:lvl1pPr>
              <a:defRPr sz="2100"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796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2847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4354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677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32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350"/>
            <a:ext cx="5033772" cy="376504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2921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2020/8/12</a:t>
            </a:fld>
            <a:endParaRPr lang="zh-CN" alt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686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6275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00050"/>
            <a:ext cx="1914525" cy="42291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400050"/>
            <a:ext cx="5629275" cy="42291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117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958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2020/8/12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752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79967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320509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6032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809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4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14528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373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95907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72754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72663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235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2020/8/12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microsoft.com/office/2007/relationships/hdphoto" Target="../media/hdphoto1.wdp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zh-CN" alt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270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714014" y="2180059"/>
            <a:ext cx="4628929" cy="850942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b="1" spc="3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charset="0"/>
                <a:sym typeface="+mn-ea"/>
              </a:rPr>
              <a:t>燃烧热</a:t>
            </a:r>
            <a:endParaRPr lang="zh-CN" altLang="en-US" sz="3600" b="1" spc="30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62597" y="859197"/>
            <a:ext cx="518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朝阳区同步教学课程 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 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高二（上）</a:t>
            </a:r>
            <a:endParaRPr lang="en-US" altLang="zh-CN" sz="20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化学 第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课时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14015" y="3688836"/>
            <a:ext cx="4628929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清华附中朝阳学校  马洪武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5E37E34-0615-49E4-813C-02D0384B2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56" y="403412"/>
            <a:ext cx="7475172" cy="461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25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F5F679DF-E6E9-4A71-844F-183BAC059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114" y="888652"/>
            <a:ext cx="5290185" cy="32287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indent="200025" defTabSz="685800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Hoefler Text"/>
              </a:rPr>
              <a:t>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Hoefler Text"/>
              </a:rPr>
              <a:t>火箭推进剂在燃烧室燃烧，将化学能转换为燃烧产物的热能，这是火箭发动机的第一个能量转换过程。燃烧产物从燃烧室经过喷管高速喷出，将热能转换为射流的动能，在喷管中完成了火箭发动机的第二个能量转换过程。高速气流从喷管中喷出，对飞行器做功，转换为飞行器的飞行动能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02412C5-6264-4DA1-BD1B-EA1FD5CC2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042" y="961336"/>
            <a:ext cx="2002155" cy="289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2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4C27222-0E8F-428F-95E7-35B14369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16" y="456127"/>
            <a:ext cx="6587436" cy="45264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火箭的历史可以追溯到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13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世纪黑火药的发明和应用；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我国火箭运载事业起步较晚，从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1960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年发射我国首枚火箭，到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2016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年长征五号大型运载火箭发射成功，我国已经成为世界航天领域的重要参与者；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0" i="0" u="none" strike="noStrike" dirty="0">
                <a:solidFill>
                  <a:srgbClr val="262626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液体燃料的优点是燃料能量密度高，比冲（是对火箭推进剂利用效率的一种描述，指单位推进剂的量所产生的冲量）大，容易实现流量控制，可以用于机动或变轨。不过液体燃料不易储存，大多需要在火箭发射前加注。我国传统液体燃料发动机火箭所用的偏二甲肼、四氧化二氮燃料，是有剧毒、强腐蚀性，且易燃易爆，十分危险，对储存和加注工作有着极为严苛的要求。近年我国陆续问世的新一代运载火箭，采用了</a:t>
            </a:r>
            <a:r>
              <a:rPr lang="zh-CN" altLang="en-US" sz="1600" b="0" i="0" u="none" strike="noStrike" dirty="0">
                <a:solidFill>
                  <a:srgbClr val="00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液氢、液氧、煤油等绿色燃料</a:t>
            </a:r>
            <a:r>
              <a:rPr lang="zh-CN" altLang="en-US" sz="1600" b="0" i="0" u="none" strike="noStrike" dirty="0">
                <a:solidFill>
                  <a:srgbClr val="262626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，对环境基本不会造成影响。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93C2355-901E-4F5A-9B85-3815B924F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952" y="363894"/>
            <a:ext cx="1745041" cy="44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05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5536F434-771B-4C2C-9335-E77041E92D9E}"/>
              </a:ext>
            </a:extLst>
          </p:cNvPr>
          <p:cNvGrpSpPr/>
          <p:nvPr/>
        </p:nvGrpSpPr>
        <p:grpSpPr>
          <a:xfrm>
            <a:off x="553801" y="2876140"/>
            <a:ext cx="8364855" cy="778119"/>
            <a:chOff x="742315" y="3571240"/>
            <a:chExt cx="11153140" cy="1037491"/>
          </a:xfrm>
        </p:grpSpPr>
        <p:sp>
          <p:nvSpPr>
            <p:cNvPr id="4" name="TextBox 30">
              <a:extLst>
                <a:ext uri="{FF2B5EF4-FFF2-40B4-BE49-F238E27FC236}">
                  <a16:creationId xmlns:a16="http://schemas.microsoft.com/office/drawing/2014/main" id="{4CAC7FB5-0D60-4090-BF45-3E9094EB1FB6}"/>
                </a:ext>
              </a:extLst>
            </p:cNvPr>
            <p:cNvSpPr txBox="1"/>
            <p:nvPr/>
          </p:nvSpPr>
          <p:spPr>
            <a:xfrm>
              <a:off x="742315" y="3571240"/>
              <a:ext cx="11153140" cy="849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19125">
                <a:lnSpc>
                  <a:spcPct val="200000"/>
                </a:lnSpc>
              </a:pPr>
              <a:r>
                <a:rPr lang="en-US" altLang="zh-CN" sz="21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C</a:t>
              </a:r>
              <a:r>
                <a:rPr lang="en-US" altLang="zh-CN" sz="2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12</a:t>
              </a:r>
              <a:r>
                <a:rPr lang="en-US" altLang="zh-CN" sz="21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H</a:t>
              </a:r>
              <a:r>
                <a:rPr lang="en-US" altLang="zh-CN" sz="2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26</a:t>
              </a:r>
              <a:r>
                <a:rPr lang="en-US" altLang="zh-CN" sz="21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(l)</a:t>
              </a:r>
              <a:r>
                <a:rPr lang="zh-CN" altLang="en-US" sz="21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＋－</a:t>
              </a:r>
              <a:r>
                <a:rPr lang="en-US" altLang="zh-CN" sz="21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 O</a:t>
              </a:r>
              <a:r>
                <a:rPr lang="en-US" altLang="zh-CN" sz="2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1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(g)         12CO</a:t>
              </a:r>
              <a:r>
                <a:rPr lang="en-US" altLang="zh-CN" sz="2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1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(g)</a:t>
              </a:r>
              <a:r>
                <a:rPr lang="en-US" altLang="zh-CN" sz="135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1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＋</a:t>
              </a:r>
              <a:r>
                <a:rPr lang="en-US" altLang="zh-CN" sz="135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1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13H</a:t>
              </a:r>
              <a:r>
                <a:rPr lang="en-US" altLang="zh-CN" sz="2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1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O(l)     </a:t>
              </a:r>
              <a:r>
                <a:rPr lang="zh-CN" altLang="en-US" sz="21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Δ</a:t>
              </a:r>
              <a:r>
                <a:rPr lang="zh-CN" altLang="en-US" sz="21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H </a:t>
              </a:r>
              <a:r>
                <a:rPr lang="zh-CN" altLang="en-US" sz="21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＝－</a:t>
              </a:r>
              <a:r>
                <a:rPr lang="en-US" altLang="zh-CN" sz="21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8 087 kJ/mol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699D42F-F49B-402C-9A07-4680C853391F}"/>
                </a:ext>
              </a:extLst>
            </p:cNvPr>
            <p:cNvGrpSpPr/>
            <p:nvPr/>
          </p:nvGrpSpPr>
          <p:grpSpPr>
            <a:xfrm>
              <a:off x="3877945" y="4112895"/>
              <a:ext cx="593725" cy="121920"/>
              <a:chOff x="7193" y="5254"/>
              <a:chExt cx="935" cy="192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16EAB03D-2512-450B-BF50-6B8414AA0DEF}"/>
                  </a:ext>
                </a:extLst>
              </p:cNvPr>
              <p:cNvCxnSpPr/>
              <p:nvPr/>
            </p:nvCxnSpPr>
            <p:spPr>
              <a:xfrm>
                <a:off x="7193" y="5254"/>
                <a:ext cx="935" cy="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E9F93E57-A224-4CFB-A228-31B42F9FB70D}"/>
                  </a:ext>
                </a:extLst>
              </p:cNvPr>
              <p:cNvCxnSpPr/>
              <p:nvPr/>
            </p:nvCxnSpPr>
            <p:spPr>
              <a:xfrm>
                <a:off x="7193" y="5443"/>
                <a:ext cx="935" cy="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FAEEE83-D747-44C9-8831-1153C7CBC8D0}"/>
                </a:ext>
              </a:extLst>
            </p:cNvPr>
            <p:cNvSpPr txBox="1"/>
            <p:nvPr/>
          </p:nvSpPr>
          <p:spPr>
            <a:xfrm>
              <a:off x="2481527" y="3644365"/>
              <a:ext cx="473109" cy="96436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38100" tIns="38100" rIns="38100" bIns="38100" numCol="1" spcCol="38100" rtlCol="0" anchor="ctr" forceAA="0">
              <a:spAutoFit/>
            </a:bodyPr>
            <a:lstStyle/>
            <a:p>
              <a:pPr algn="ctr" defTabSz="619125"/>
              <a:r>
                <a:rPr lang="en-US" altLang="zh-CN" sz="21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37</a:t>
              </a:r>
            </a:p>
            <a:p>
              <a:pPr algn="ctr" defTabSz="619125"/>
              <a:r>
                <a:rPr lang="en-US" altLang="zh-CN" sz="21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</a:t>
              </a: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08B7172-E549-45E9-A73A-CAD23E2FD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42" y="646087"/>
            <a:ext cx="7744623" cy="2001766"/>
          </a:xfrm>
          <a:prstGeom prst="rect">
            <a:avLst/>
          </a:prstGeom>
          <a:noFill/>
          <a:ln w="25400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algn="ctr" defTabSz="685800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Hoefler Text"/>
              </a:rPr>
              <a:t>液氧</a:t>
            </a:r>
            <a:r>
              <a:rPr lang="en-US" altLang="zh-CN" sz="2400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Hoefler Text"/>
              </a:rPr>
              <a:t>煤油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Hoefler Text"/>
              </a:rPr>
              <a:t>推进剂</a:t>
            </a:r>
            <a:endParaRPr lang="en-US" altLang="zh-CN" sz="24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Hoefler Text"/>
            </a:endParaRPr>
          </a:p>
          <a:p>
            <a:pPr defTabSz="685800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         煤油</a:t>
            </a:r>
            <a:r>
              <a:rPr lang="en-US" altLang="zh-CN" sz="21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的</a:t>
            </a:r>
            <a:r>
              <a:rPr lang="zh-CN" alt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重要</a:t>
            </a:r>
            <a:r>
              <a:rPr lang="en-US" altLang="zh-CN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成分</a:t>
            </a:r>
            <a:r>
              <a:rPr lang="zh-CN" alt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之一</a:t>
            </a:r>
            <a:r>
              <a:rPr lang="en-US" altLang="zh-CN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是十二烷</a:t>
            </a:r>
            <a:r>
              <a:rPr lang="en-US" altLang="zh-CN" sz="21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(C</a:t>
            </a:r>
            <a:r>
              <a:rPr lang="en-US" altLang="zh-CN" sz="21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12</a:t>
            </a:r>
            <a:r>
              <a:rPr lang="en-US" altLang="zh-CN" sz="21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1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26</a:t>
            </a:r>
            <a:r>
              <a:rPr lang="en-US" altLang="zh-CN" sz="21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)，1 mol C</a:t>
            </a:r>
            <a:r>
              <a:rPr lang="en-US" altLang="zh-CN" sz="21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12</a:t>
            </a:r>
            <a:r>
              <a:rPr lang="en-US" altLang="zh-CN" sz="21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1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26</a:t>
            </a:r>
            <a:r>
              <a:rPr lang="en-US" altLang="zh-CN" sz="21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(l)在O</a:t>
            </a:r>
            <a:r>
              <a:rPr lang="en-US" altLang="zh-CN" sz="21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1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(g)中燃烧，生成CO</a:t>
            </a:r>
            <a:r>
              <a:rPr lang="en-US" altLang="zh-CN" sz="21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1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(g)和H</a:t>
            </a:r>
            <a:r>
              <a:rPr lang="en-US" altLang="zh-CN" sz="21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1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O(l)，放出8 087 </a:t>
            </a:r>
            <a:r>
              <a:rPr lang="en-US" altLang="zh-CN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kJ热量</a:t>
            </a:r>
            <a:r>
              <a:rPr lang="zh-CN" alt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。</a:t>
            </a:r>
            <a:endParaRPr lang="en-US" altLang="zh-CN" sz="21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Hoefler Text"/>
            </a:endParaRPr>
          </a:p>
          <a:p>
            <a:pPr defTabSz="685800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        </a:t>
            </a:r>
            <a:r>
              <a:rPr lang="en-US" altLang="zh-CN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写出反应的热化学方程式</a:t>
            </a:r>
            <a:r>
              <a:rPr lang="en-US" altLang="zh-CN" sz="21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713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B216B02-04CA-4C21-B3CA-CF3AFE18D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37" y="746783"/>
            <a:ext cx="8037671" cy="438582"/>
          </a:xfrm>
          <a:prstGeom prst="rect">
            <a:avLst/>
          </a:prstGeom>
          <a:noFill/>
          <a:ln w="25400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algn="ctr"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Hoefler Text"/>
              </a:rPr>
              <a:t>液氢液氧推进剂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B685DA-52D8-43A3-A657-CE74D4110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1175946"/>
            <a:ext cx="8037195" cy="934166"/>
          </a:xfrm>
          <a:prstGeom prst="rect">
            <a:avLst/>
          </a:prstGeom>
          <a:noFill/>
          <a:ln w="25400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defTabSz="685800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        查阅教材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P120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附录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I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中氢气的燃烧热数据，试画出液氢液氧生成水蒸气的能量变化示意图。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270B8EA-0A24-4F93-9570-5005F0F2CBAA}"/>
              </a:ext>
            </a:extLst>
          </p:cNvPr>
          <p:cNvGrpSpPr/>
          <p:nvPr/>
        </p:nvGrpSpPr>
        <p:grpSpPr>
          <a:xfrm>
            <a:off x="982531" y="2358214"/>
            <a:ext cx="885825" cy="2530316"/>
            <a:chOff x="1383" y="3634"/>
            <a:chExt cx="1860" cy="5313"/>
          </a:xfrm>
        </p:grpSpPr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99893720-E497-4B6E-B173-B5B7D858CEF0}"/>
                </a:ext>
              </a:extLst>
            </p:cNvPr>
            <p:cNvCxnSpPr/>
            <p:nvPr/>
          </p:nvCxnSpPr>
          <p:spPr>
            <a:xfrm flipV="1">
              <a:off x="3199" y="3634"/>
              <a:ext cx="0" cy="5313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E8F853B5-3749-4A6D-941F-4AD656AFA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3952"/>
              <a:ext cx="1860" cy="727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</p:spPr>
          <p:txBody>
            <a:bodyPr vert="horz" wrap="square" lIns="68580" tIns="34290" rIns="68580" bIns="34290" numCol="1" anchor="ctr" anchorCtr="0" compatLnSpc="1">
              <a:spAutoFit/>
            </a:bodyPr>
            <a:lstStyle/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Hoefler Text"/>
                </a:rPr>
                <a:t>总能量</a:t>
              </a:r>
            </a:p>
          </p:txBody>
        </p: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FFEC872-F4D4-4072-8080-414C00E9B8C3}"/>
              </a:ext>
            </a:extLst>
          </p:cNvPr>
          <p:cNvCxnSpPr/>
          <p:nvPr/>
        </p:nvCxnSpPr>
        <p:spPr>
          <a:xfrm flipV="1">
            <a:off x="3703825" y="2667777"/>
            <a:ext cx="2465070" cy="8096"/>
          </a:xfrm>
          <a:prstGeom prst="line">
            <a:avLst/>
          </a:prstGeom>
          <a:noFill/>
          <a:ln w="19050" cap="flat">
            <a:solidFill>
              <a:schemeClr val="tx1">
                <a:lumMod val="65000"/>
                <a:lumOff val="35000"/>
              </a:schemeClr>
            </a:solidFill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C66C23A-17E2-42F8-8EEB-8DFEEA7D092D}"/>
              </a:ext>
            </a:extLst>
          </p:cNvPr>
          <p:cNvCxnSpPr/>
          <p:nvPr/>
        </p:nvCxnSpPr>
        <p:spPr>
          <a:xfrm>
            <a:off x="1848355" y="4569919"/>
            <a:ext cx="3265646" cy="0"/>
          </a:xfrm>
          <a:prstGeom prst="line">
            <a:avLst/>
          </a:prstGeom>
          <a:noFill/>
          <a:ln w="19050" cap="flat">
            <a:solidFill>
              <a:schemeClr val="tx1">
                <a:lumMod val="65000"/>
                <a:lumOff val="35000"/>
              </a:schemeClr>
            </a:solidFill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BA213FB3-3F5E-42D4-8885-85404DDEAA86}"/>
              </a:ext>
            </a:extLst>
          </p:cNvPr>
          <p:cNvCxnSpPr/>
          <p:nvPr/>
        </p:nvCxnSpPr>
        <p:spPr>
          <a:xfrm>
            <a:off x="5986015" y="2668729"/>
            <a:ext cx="0" cy="1908810"/>
          </a:xfrm>
          <a:prstGeom prst="straightConnector1">
            <a:avLst/>
          </a:prstGeom>
          <a:noFill/>
          <a:ln w="19050" cap="flat">
            <a:solidFill>
              <a:schemeClr val="tx1">
                <a:lumMod val="65000"/>
                <a:lumOff val="35000"/>
              </a:schemeClr>
            </a:solidFill>
            <a:prstDash val="sysDash"/>
            <a:miter lim="400000"/>
            <a:headEnd type="arrow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ectangle 2">
            <a:extLst>
              <a:ext uri="{FF2B5EF4-FFF2-40B4-BE49-F238E27FC236}">
                <a16:creationId xmlns:a16="http://schemas.microsoft.com/office/drawing/2014/main" id="{A1F50C1E-1672-44CB-89D6-6FAC727DC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251" y="3327859"/>
            <a:ext cx="2777490" cy="346234"/>
          </a:xfrm>
          <a:prstGeom prst="rect">
            <a:avLst/>
          </a:prstGeom>
          <a:noFill/>
          <a:ln w="25400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Hoefler Text"/>
              </a:rPr>
              <a:t>Δ</a:t>
            </a:r>
            <a:r>
              <a:rPr lang="zh-CN" altLang="en-US" i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H</a:t>
            </a:r>
            <a:r>
              <a:rPr lang="en-US" altLang="zh-CN" baseline="-25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1</a:t>
            </a:r>
            <a:r>
              <a:rPr lang="zh-CN" altLang="en-US" i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＝－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285.8 kJ/mol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Hoefler Tex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6A5D1A7-37F8-4114-AC0A-C045DCCC072E}"/>
              </a:ext>
            </a:extLst>
          </p:cNvPr>
          <p:cNvGrpSpPr/>
          <p:nvPr/>
        </p:nvGrpSpPr>
        <p:grpSpPr>
          <a:xfrm>
            <a:off x="1840735" y="2292019"/>
            <a:ext cx="4455435" cy="2277900"/>
            <a:chOff x="1840735" y="2077421"/>
            <a:chExt cx="4455435" cy="227790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B88A04A8-A419-4487-BFB1-2AC9B7FD04FA}"/>
                </a:ext>
              </a:extLst>
            </p:cNvPr>
            <p:cNvCxnSpPr/>
            <p:nvPr/>
          </p:nvCxnSpPr>
          <p:spPr>
            <a:xfrm>
              <a:off x="1840735" y="2461751"/>
              <a:ext cx="1862614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DF1B5CD5-73C9-4F8C-8FBB-7A3D254D3FFE}"/>
                </a:ext>
              </a:extLst>
            </p:cNvPr>
            <p:cNvCxnSpPr/>
            <p:nvPr/>
          </p:nvCxnSpPr>
          <p:spPr>
            <a:xfrm>
              <a:off x="5111620" y="4355321"/>
              <a:ext cx="1072515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EF245DAB-1D4A-4E06-AE72-58FA6A6045B4}"/>
                </a:ext>
              </a:extLst>
            </p:cNvPr>
            <p:cNvCxnSpPr/>
            <p:nvPr/>
          </p:nvCxnSpPr>
          <p:spPr>
            <a:xfrm>
              <a:off x="3710969" y="2461751"/>
              <a:ext cx="1403033" cy="189357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142071FB-A091-4AFF-A5F5-FB9340A7B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5511" y="2093610"/>
              <a:ext cx="2142649" cy="346234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</p:spPr>
          <p:txBody>
            <a:bodyPr vert="horz" wrap="square" lIns="68580" tIns="34290" rIns="68580" bIns="34290" numCol="1" anchor="ctr" anchorCtr="0" compatLnSpc="1">
              <a:spAutoFit/>
            </a:bodyPr>
            <a:lstStyle/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Hoefler Text"/>
                </a:rPr>
                <a:t>H</a:t>
              </a:r>
              <a:r>
                <a:rPr lang="en-US" baseline="-25000" dirty="0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Hoefler Text"/>
                </a:rPr>
                <a:t>2</a:t>
              </a:r>
              <a:r>
                <a:rPr lang="en-US" dirty="0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Hoefler Text"/>
                </a:rPr>
                <a:t>(g)</a:t>
              </a:r>
              <a:r>
                <a:rPr lang="zh-CN" altLang="en-US" dirty="0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Hoefler Text"/>
                </a:rPr>
                <a:t>＋ </a:t>
              </a:r>
              <a:r>
                <a:rPr lang="en-US" altLang="zh-CN" dirty="0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Hoefler Text"/>
                </a:rPr>
                <a:t> </a:t>
              </a:r>
              <a:r>
                <a:rPr lang="en-US" dirty="0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Hoefler Text"/>
                </a:rPr>
                <a:t>O</a:t>
              </a:r>
              <a:r>
                <a:rPr lang="en-US" baseline="-25000" dirty="0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Hoefler Text"/>
                </a:rPr>
                <a:t>2</a:t>
              </a:r>
              <a:r>
                <a:rPr lang="en-US" dirty="0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Hoefler Text"/>
                </a:rPr>
                <a:t>(g)</a:t>
              </a:r>
              <a:endParaRPr lang="en-US" altLang="en-US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Hoefler Text"/>
              </a:endParaRPr>
            </a:p>
          </p:txBody>
        </p:sp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C5A962D1-B12F-4FD5-A21B-7704A87BA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945" y="4009087"/>
              <a:ext cx="1038225" cy="346234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</p:spPr>
          <p:txBody>
            <a:bodyPr vert="horz" wrap="square" lIns="68580" tIns="34290" rIns="68580" bIns="34290" numCol="1" anchor="ctr" anchorCtr="0" compatLnSpc="1">
              <a:spAutoFit/>
            </a:bodyPr>
            <a:lstStyle/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Hoefler Text"/>
                </a:rPr>
                <a:t>H</a:t>
              </a:r>
              <a:r>
                <a:rPr lang="en-US" baseline="-25000" dirty="0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Hoefler Text"/>
                </a:rPr>
                <a:t>2</a:t>
              </a:r>
              <a:r>
                <a:rPr lang="en-US" dirty="0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Hoefler Text"/>
                </a:rPr>
                <a:t>O(l)</a:t>
              </a:r>
              <a:endParaRPr lang="en-US" altLang="en-US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Hoefler Tex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04901BF5-4E2A-455B-9059-7321E3C07673}"/>
                </a:ext>
              </a:extLst>
            </p:cNvPr>
            <p:cNvGrpSpPr/>
            <p:nvPr/>
          </p:nvGrpSpPr>
          <p:grpSpPr>
            <a:xfrm>
              <a:off x="2813713" y="2077421"/>
              <a:ext cx="157163" cy="400051"/>
              <a:chOff x="11108" y="9289"/>
              <a:chExt cx="744" cy="840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C52AC3E-5F44-4F2D-B7E2-7FC188CC13ED}"/>
                  </a:ext>
                </a:extLst>
              </p:cNvPr>
              <p:cNvSpPr txBox="1"/>
              <p:nvPr/>
            </p:nvSpPr>
            <p:spPr>
              <a:xfrm>
                <a:off x="11133" y="9289"/>
                <a:ext cx="719" cy="8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38100" tIns="38100" rIns="38100" bIns="38100" numCol="1" spcCol="38100" rtlCol="0" anchor="ctr" forceAA="0">
                <a:spAutoFit/>
              </a:bodyPr>
              <a:lstStyle/>
              <a:p>
                <a:pPr algn="ctr" defTabSz="619125"/>
                <a:r>
                  <a:rPr lang="en-US" altLang="zh-CN" sz="1050" dirty="0">
                    <a:latin typeface="黑体" panose="02010609060101010101" pitchFamily="49" charset="-122"/>
                    <a:ea typeface="黑体" panose="02010609060101010101" pitchFamily="49" charset="-122"/>
                    <a:cs typeface="Hoefler Text"/>
                    <a:sym typeface="Hoefler Text"/>
                  </a:rPr>
                  <a:t>1</a:t>
                </a:r>
              </a:p>
              <a:p>
                <a:pPr algn="ctr" defTabSz="619125"/>
                <a:r>
                  <a:rPr lang="en-US" altLang="zh-CN" sz="1050" dirty="0">
                    <a:latin typeface="黑体" panose="02010609060101010101" pitchFamily="49" charset="-122"/>
                    <a:ea typeface="黑体" panose="02010609060101010101" pitchFamily="49" charset="-122"/>
                    <a:cs typeface="Hoefler Text"/>
                    <a:sym typeface="Hoefler Text"/>
                  </a:rPr>
                  <a:t>2</a:t>
                </a:r>
              </a:p>
            </p:txBody>
          </p: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6B242511-4675-4BFC-B60C-5B7BB0C72601}"/>
                  </a:ext>
                </a:extLst>
              </p:cNvPr>
              <p:cNvCxnSpPr/>
              <p:nvPr/>
            </p:nvCxnSpPr>
            <p:spPr>
              <a:xfrm>
                <a:off x="11108" y="9725"/>
                <a:ext cx="719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325F0DE-2AB7-49F2-934C-07F7225A875C}"/>
              </a:ext>
            </a:extLst>
          </p:cNvPr>
          <p:cNvGrpSpPr/>
          <p:nvPr/>
        </p:nvGrpSpPr>
        <p:grpSpPr>
          <a:xfrm>
            <a:off x="1844596" y="2639398"/>
            <a:ext cx="4343876" cy="1472561"/>
            <a:chOff x="1844596" y="2424800"/>
            <a:chExt cx="4343876" cy="1472561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CDDA1C4F-B1FF-4770-AFAC-415EFEDAA1C3}"/>
                </a:ext>
              </a:extLst>
            </p:cNvPr>
            <p:cNvCxnSpPr/>
            <p:nvPr/>
          </p:nvCxnSpPr>
          <p:spPr>
            <a:xfrm flipV="1">
              <a:off x="1844596" y="2792460"/>
              <a:ext cx="2108359" cy="9525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2A629F7D-0988-4BB9-B4DD-7E698A5D844F}"/>
                </a:ext>
              </a:extLst>
            </p:cNvPr>
            <p:cNvCxnSpPr/>
            <p:nvPr/>
          </p:nvCxnSpPr>
          <p:spPr>
            <a:xfrm>
              <a:off x="4771628" y="3866880"/>
              <a:ext cx="1416844" cy="0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2F91327B-E0A2-4205-BF02-B0AB1C79A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287" y="3483023"/>
              <a:ext cx="1085850" cy="346234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</p:spPr>
          <p:txBody>
            <a:bodyPr vert="horz" wrap="square" lIns="68580" tIns="34290" rIns="68580" bIns="34290" numCol="1" anchor="ctr" anchorCtr="0" compatLnSpc="1">
              <a:spAutoFit/>
            </a:bodyPr>
            <a:lstStyle/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Hoefler Text"/>
                </a:rPr>
                <a:t>H</a:t>
              </a:r>
              <a:r>
                <a:rPr lang="en-US" baseline="-250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Hoefler Text"/>
                </a:rPr>
                <a:t>2</a:t>
              </a:r>
              <a:r>
                <a:rPr lang="en-US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Hoefler Text"/>
                </a:rPr>
                <a:t>O(g)</a:t>
              </a:r>
              <a:endParaRPr lang="en-US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Hoefler Text"/>
              </a:endParaRPr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345DFD2F-1DB8-46FA-859E-E8A71FF1A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228" y="2436225"/>
              <a:ext cx="2142649" cy="346234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</p:spPr>
          <p:txBody>
            <a:bodyPr vert="horz" wrap="square" lIns="68580" tIns="34290" rIns="68580" bIns="34290" numCol="1" anchor="ctr" anchorCtr="0" compatLnSpc="1">
              <a:spAutoFit/>
            </a:bodyPr>
            <a:lstStyle/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Hoefler Text"/>
                </a:rPr>
                <a:t>H</a:t>
              </a:r>
              <a:r>
                <a:rPr lang="en-US" baseline="-250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Hoefler Text"/>
                </a:rPr>
                <a:t>2</a:t>
              </a:r>
              <a:r>
                <a:rPr lang="en-US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Hoefler Text"/>
                </a:rPr>
                <a:t>(l)</a:t>
              </a:r>
              <a:r>
                <a:rPr lang="zh-CN" altLang="en-US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Hoefler Text"/>
                </a:rPr>
                <a:t>＋ </a:t>
              </a:r>
              <a:r>
                <a:rPr lang="en-US" altLang="zh-CN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Hoefler Text"/>
                </a:rPr>
                <a:t> </a:t>
              </a:r>
              <a:r>
                <a:rPr lang="en-US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Hoefler Text"/>
                </a:rPr>
                <a:t>O</a:t>
              </a:r>
              <a:r>
                <a:rPr lang="en-US" baseline="-250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Hoefler Text"/>
                </a:rPr>
                <a:t>2</a:t>
              </a:r>
              <a:r>
                <a:rPr lang="en-US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Hoefler Text"/>
                </a:rPr>
                <a:t>(l)</a:t>
              </a:r>
              <a:endParaRPr lang="en-US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Hoefler Text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4D281945-DC0F-4B71-B839-4D285CD03F61}"/>
                </a:ext>
              </a:extLst>
            </p:cNvPr>
            <p:cNvCxnSpPr/>
            <p:nvPr/>
          </p:nvCxnSpPr>
          <p:spPr>
            <a:xfrm>
              <a:off x="3952955" y="2792461"/>
              <a:ext cx="805815" cy="1104900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400000"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92C4DB2C-FBEF-4E00-9188-2D6529F6BDEC}"/>
                </a:ext>
              </a:extLst>
            </p:cNvPr>
            <p:cNvGrpSpPr/>
            <p:nvPr/>
          </p:nvGrpSpPr>
          <p:grpSpPr>
            <a:xfrm>
              <a:off x="2808526" y="2424800"/>
              <a:ext cx="157163" cy="400051"/>
              <a:chOff x="11108" y="9289"/>
              <a:chExt cx="744" cy="840"/>
            </a:xfrm>
          </p:grpSpPr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CFCC9D5-380F-4A06-AD0C-4D870F90C2AF}"/>
                  </a:ext>
                </a:extLst>
              </p:cNvPr>
              <p:cNvSpPr txBox="1"/>
              <p:nvPr/>
            </p:nvSpPr>
            <p:spPr>
              <a:xfrm>
                <a:off x="11133" y="9289"/>
                <a:ext cx="719" cy="8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38100" tIns="38100" rIns="38100" bIns="38100" numCol="1" spcCol="38100" rtlCol="0" anchor="ctr" forceAA="0">
                <a:spAutoFit/>
              </a:bodyPr>
              <a:lstStyle/>
              <a:p>
                <a:pPr algn="ctr" defTabSz="619125"/>
                <a:r>
                  <a:rPr lang="en-US" altLang="zh-CN" sz="105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Hoefler Text"/>
                    <a:sym typeface="Hoefler Text"/>
                  </a:rPr>
                  <a:t>1</a:t>
                </a:r>
              </a:p>
              <a:p>
                <a:pPr algn="ctr" defTabSz="619125"/>
                <a:r>
                  <a:rPr lang="en-US" altLang="zh-CN" sz="105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Hoefler Text"/>
                    <a:sym typeface="Hoefler Text"/>
                  </a:rPr>
                  <a:t>2</a:t>
                </a:r>
              </a:p>
            </p:txBody>
          </p: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A766E0C4-2B10-4BEE-924A-382B5A2381B2}"/>
                  </a:ext>
                </a:extLst>
              </p:cNvPr>
              <p:cNvCxnSpPr/>
              <p:nvPr/>
            </p:nvCxnSpPr>
            <p:spPr>
              <a:xfrm>
                <a:off x="11108" y="9708"/>
                <a:ext cx="719" cy="0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F23AFB2B-7CD8-47BE-922D-7CDE20C1F773}"/>
              </a:ext>
            </a:extLst>
          </p:cNvPr>
          <p:cNvCxnSpPr/>
          <p:nvPr/>
        </p:nvCxnSpPr>
        <p:spPr>
          <a:xfrm>
            <a:off x="3932285" y="3007957"/>
            <a:ext cx="2235517" cy="1429"/>
          </a:xfrm>
          <a:prstGeom prst="line">
            <a:avLst/>
          </a:prstGeom>
          <a:noFill/>
          <a:ln w="19050" cap="flat">
            <a:solidFill>
              <a:srgbClr val="FF7C80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593B7E03-D427-4E16-BCA6-021F9FEBD31C}"/>
              </a:ext>
            </a:extLst>
          </p:cNvPr>
          <p:cNvCxnSpPr/>
          <p:nvPr/>
        </p:nvCxnSpPr>
        <p:spPr>
          <a:xfrm>
            <a:off x="1840118" y="4082377"/>
            <a:ext cx="2910840" cy="0"/>
          </a:xfrm>
          <a:prstGeom prst="line">
            <a:avLst/>
          </a:prstGeom>
          <a:noFill/>
          <a:ln w="19050" cap="flat">
            <a:solidFill>
              <a:srgbClr val="FF7C80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5D841B0E-DF63-45F7-805F-A31E749E92B7}"/>
              </a:ext>
            </a:extLst>
          </p:cNvPr>
          <p:cNvCxnSpPr/>
          <p:nvPr/>
        </p:nvCxnSpPr>
        <p:spPr>
          <a:xfrm>
            <a:off x="4837636" y="2995098"/>
            <a:ext cx="0" cy="1110139"/>
          </a:xfrm>
          <a:prstGeom prst="straightConnector1">
            <a:avLst/>
          </a:prstGeom>
          <a:noFill/>
          <a:ln w="19050" cap="flat">
            <a:solidFill>
              <a:srgbClr val="FF7C80"/>
            </a:solidFill>
            <a:prstDash val="sysDash"/>
            <a:miter lim="400000"/>
            <a:headEnd type="arrow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TextBox 30">
            <a:extLst>
              <a:ext uri="{FF2B5EF4-FFF2-40B4-BE49-F238E27FC236}">
                <a16:creationId xmlns:a16="http://schemas.microsoft.com/office/drawing/2014/main" id="{E9A59C09-9D65-418E-BBFC-30E7ADFAF124}"/>
              </a:ext>
            </a:extLst>
          </p:cNvPr>
          <p:cNvSpPr txBox="1"/>
          <p:nvPr/>
        </p:nvSpPr>
        <p:spPr>
          <a:xfrm>
            <a:off x="4834302" y="3046058"/>
            <a:ext cx="891064" cy="6296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19125">
              <a:lnSpc>
                <a:spcPct val="200000"/>
              </a:lnSpc>
            </a:pPr>
            <a:r>
              <a:rPr lang="zh-CN" altLang="en-US" dirty="0">
                <a:solidFill>
                  <a:srgbClr val="FF66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Hoefler Text"/>
              </a:rPr>
              <a:t>Δ</a:t>
            </a:r>
            <a:r>
              <a:rPr lang="zh-CN" altLang="en-US" i="1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H</a:t>
            </a:r>
            <a:r>
              <a:rPr lang="en-US" altLang="zh-CN" baseline="-250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2</a:t>
            </a:r>
            <a:r>
              <a:rPr lang="zh-CN" altLang="en-US" sz="2100" i="1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 </a:t>
            </a:r>
            <a:endParaRPr lang="zh-CN" altLang="en-US" sz="21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193440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9BDF56A-E853-43AD-AD18-74F3D76B4BA7}"/>
              </a:ext>
            </a:extLst>
          </p:cNvPr>
          <p:cNvSpPr txBox="1"/>
          <p:nvPr/>
        </p:nvSpPr>
        <p:spPr>
          <a:xfrm>
            <a:off x="522514" y="1147665"/>
            <a:ext cx="4404049" cy="25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Hoefler Text"/>
              </a:rPr>
              <a:t>    现有的固态推进剂和液态推进剂，在半个多世纪以来的人类航空历史中发挥了重要作用。但是随着深空探测的发展， 人类对高比冲、绿色环保和低成本推进剂要求更加迫切，绿色推进剂及新型推进方式更加受到重视，也将取得更大的发展。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6F59F20-22AD-4809-8D77-9D0525180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25" y="755780"/>
            <a:ext cx="3728371" cy="304061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832DBCC-FCB8-47ED-9C26-09CF11BD34C3}"/>
              </a:ext>
            </a:extLst>
          </p:cNvPr>
          <p:cNvSpPr txBox="1"/>
          <p:nvPr/>
        </p:nvSpPr>
        <p:spPr>
          <a:xfrm>
            <a:off x="5027825" y="3915751"/>
            <a:ext cx="3881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0" i="0" u="none" strike="noStrike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2020</a:t>
            </a:r>
            <a:r>
              <a:rPr lang="zh-CN" altLang="en-US" sz="1600" b="0" i="0" u="none" strike="noStrike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600" b="0" i="0" u="none" strike="noStrike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1600" b="0" i="0" u="none" strike="noStrike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600" b="0" i="0" u="none" strike="noStrike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23</a:t>
            </a:r>
            <a:r>
              <a:rPr lang="zh-CN" altLang="en-US" sz="1600" b="0" i="0" u="none" strike="noStrike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日“天问一号”海南出发，</a:t>
            </a:r>
            <a:endParaRPr lang="en-US" altLang="zh-CN" sz="1600" b="0" i="0" u="none" strike="noStrike" dirty="0"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600" b="0" i="0" u="none" strike="noStrike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开启火星探测之旅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9831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5EC223-A094-4CCD-A7C6-316457A7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809" y="838302"/>
            <a:ext cx="3972878" cy="481286"/>
          </a:xfrm>
          <a:prstGeom prst="rect">
            <a:avLst/>
          </a:prstGeom>
          <a:noFill/>
          <a:ln w="25400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algn="ctr" defTabSz="685800" eaLnBrk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Hoefler Text"/>
              </a:rPr>
              <a:t>我国火箭推进剂的发展史</a:t>
            </a:r>
            <a:endParaRPr sz="21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Hoefler Tex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1BB86DB-7807-410C-8D70-B2C4F11ACD5C}"/>
              </a:ext>
            </a:extLst>
          </p:cNvPr>
          <p:cNvGrpSpPr/>
          <p:nvPr/>
        </p:nvGrpSpPr>
        <p:grpSpPr>
          <a:xfrm>
            <a:off x="635794" y="1039654"/>
            <a:ext cx="7904786" cy="2703671"/>
            <a:chOff x="960" y="2308"/>
            <a:chExt cx="17008" cy="6002"/>
          </a:xfrm>
        </p:grpSpPr>
        <p:sp>
          <p:nvSpPr>
            <p:cNvPr id="5" name="流程图: 数据 16">
              <a:extLst>
                <a:ext uri="{FF2B5EF4-FFF2-40B4-BE49-F238E27FC236}">
                  <a16:creationId xmlns:a16="http://schemas.microsoft.com/office/drawing/2014/main" id="{7B5C3A7C-805E-46C5-A989-CD79342EB07F}"/>
                </a:ext>
              </a:extLst>
            </p:cNvPr>
            <p:cNvSpPr/>
            <p:nvPr/>
          </p:nvSpPr>
          <p:spPr>
            <a:xfrm>
              <a:off x="4963" y="5471"/>
              <a:ext cx="5002" cy="1172"/>
            </a:xfrm>
            <a:prstGeom prst="flowChartInputOutput">
              <a:avLst/>
            </a:prstGeom>
            <a:solidFill>
              <a:srgbClr val="00B0F0"/>
            </a:solidFill>
            <a:ln w="9525">
              <a:noFill/>
            </a:ln>
          </p:spPr>
          <p:txBody>
            <a:bodyPr anchor="ctr"/>
            <a:lstStyle/>
            <a:p>
              <a:pPr algn="ctr" defTabSz="619125" hangingPunct="1"/>
              <a:endParaRPr lang="zh-CN" altLang="en-US" sz="4200" i="1" dirty="0">
                <a:effectLst>
                  <a:outerShdw blurRad="25400" dist="12700" dir="5400000" rotWithShape="0">
                    <a:srgbClr val="FFFFFF"/>
                  </a:outerShdw>
                </a:effectLst>
                <a:latin typeface="Calibri" panose="020F0502020204030204" pitchFamily="34" charset="0"/>
                <a:sym typeface="Hoefler Text"/>
              </a:endParaRPr>
            </a:p>
          </p:txBody>
        </p:sp>
        <p:sp>
          <p:nvSpPr>
            <p:cNvPr id="6" name="流程图: 数据 17">
              <a:extLst>
                <a:ext uri="{FF2B5EF4-FFF2-40B4-BE49-F238E27FC236}">
                  <a16:creationId xmlns:a16="http://schemas.microsoft.com/office/drawing/2014/main" id="{00DC08BF-78D5-49A3-915D-77D1DC8E3C2A}"/>
                </a:ext>
              </a:extLst>
            </p:cNvPr>
            <p:cNvSpPr/>
            <p:nvPr/>
          </p:nvSpPr>
          <p:spPr>
            <a:xfrm>
              <a:off x="8963" y="3975"/>
              <a:ext cx="5002" cy="1000"/>
            </a:xfrm>
            <a:prstGeom prst="flowChartInputOutput">
              <a:avLst/>
            </a:prstGeom>
            <a:solidFill>
              <a:srgbClr val="00B0F0"/>
            </a:solidFill>
            <a:ln w="9525">
              <a:noFill/>
            </a:ln>
          </p:spPr>
          <p:txBody>
            <a:bodyPr anchor="ctr"/>
            <a:lstStyle/>
            <a:p>
              <a:pPr algn="ctr" defTabSz="619125" hangingPunct="1"/>
              <a:endParaRPr lang="zh-CN" altLang="en-US" sz="4200" i="1" dirty="0">
                <a:effectLst>
                  <a:outerShdw blurRad="25400" dist="12700" dir="5400000" rotWithShape="0">
                    <a:srgbClr val="FFFFFF"/>
                  </a:outerShdw>
                </a:effectLst>
                <a:latin typeface="Calibri" panose="020F0502020204030204" pitchFamily="34" charset="0"/>
                <a:sym typeface="Hoefler Text"/>
              </a:endParaRPr>
            </a:p>
          </p:txBody>
        </p:sp>
        <p:grpSp>
          <p:nvGrpSpPr>
            <p:cNvPr id="7" name="组合 20">
              <a:extLst>
                <a:ext uri="{FF2B5EF4-FFF2-40B4-BE49-F238E27FC236}">
                  <a16:creationId xmlns:a16="http://schemas.microsoft.com/office/drawing/2014/main" id="{D66EBB38-57EF-42F3-9E1B-F221A3E360C9}"/>
                </a:ext>
              </a:extLst>
            </p:cNvPr>
            <p:cNvGrpSpPr/>
            <p:nvPr/>
          </p:nvGrpSpPr>
          <p:grpSpPr>
            <a:xfrm>
              <a:off x="960" y="7308"/>
              <a:ext cx="5003" cy="1002"/>
              <a:chOff x="0" y="0"/>
              <a:chExt cx="3176332" cy="635266"/>
            </a:xfrm>
          </p:grpSpPr>
          <p:sp>
            <p:nvSpPr>
              <p:cNvPr id="18" name="流程图: 数据 21">
                <a:extLst>
                  <a:ext uri="{FF2B5EF4-FFF2-40B4-BE49-F238E27FC236}">
                    <a16:creationId xmlns:a16="http://schemas.microsoft.com/office/drawing/2014/main" id="{03EA1BF3-A377-4210-B054-1BAA866D2002}"/>
                  </a:ext>
                </a:extLst>
              </p:cNvPr>
              <p:cNvSpPr/>
              <p:nvPr/>
            </p:nvSpPr>
            <p:spPr>
              <a:xfrm>
                <a:off x="0" y="0"/>
                <a:ext cx="3176332" cy="635266"/>
              </a:xfrm>
              <a:prstGeom prst="flowChartInputOutput">
                <a:avLst/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ctr"/>
              <a:lstStyle/>
              <a:p>
                <a:pPr algn="ctr" defTabSz="619125" hangingPunct="1"/>
                <a:endParaRPr lang="zh-CN" altLang="en-US" sz="4200" i="1" dirty="0">
                  <a:effectLst>
                    <a:outerShdw blurRad="25400" dist="12700" dir="5400000" rotWithShape="0">
                      <a:srgbClr val="FFFFFF"/>
                    </a:outerShdw>
                  </a:effectLst>
                  <a:latin typeface="Calibri" panose="020F0502020204030204" pitchFamily="34" charset="0"/>
                  <a:sym typeface="Hoefler Text"/>
                </a:endParaRPr>
              </a:p>
            </p:txBody>
          </p:sp>
          <p:sp>
            <p:nvSpPr>
              <p:cNvPr id="19" name="文本框 22">
                <a:extLst>
                  <a:ext uri="{FF2B5EF4-FFF2-40B4-BE49-F238E27FC236}">
                    <a16:creationId xmlns:a16="http://schemas.microsoft.com/office/drawing/2014/main" id="{EA7D0F16-86BD-415C-8227-4A1493CB1C7A}"/>
                  </a:ext>
                </a:extLst>
              </p:cNvPr>
              <p:cNvSpPr txBox="1"/>
              <p:nvPr/>
            </p:nvSpPr>
            <p:spPr>
              <a:xfrm>
                <a:off x="540045" y="30451"/>
                <a:ext cx="1826141" cy="5847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defTabSz="619125" hangingPunct="1"/>
                <a:r>
                  <a:rPr lang="zh-CN" altLang="en-US" sz="21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Hoefler Text"/>
                  </a:rPr>
                  <a:t>火药</a:t>
                </a:r>
              </a:p>
            </p:txBody>
          </p:sp>
        </p:grpSp>
        <p:grpSp>
          <p:nvGrpSpPr>
            <p:cNvPr id="8" name="组合 23">
              <a:extLst>
                <a:ext uri="{FF2B5EF4-FFF2-40B4-BE49-F238E27FC236}">
                  <a16:creationId xmlns:a16="http://schemas.microsoft.com/office/drawing/2014/main" id="{A6A6C968-4040-4A50-A36B-F52A701224FE}"/>
                </a:ext>
              </a:extLst>
            </p:cNvPr>
            <p:cNvGrpSpPr/>
            <p:nvPr/>
          </p:nvGrpSpPr>
          <p:grpSpPr>
            <a:xfrm>
              <a:off x="4845" y="5407"/>
              <a:ext cx="4728" cy="2903"/>
              <a:chOff x="-75507" y="-297186"/>
              <a:chExt cx="3004102" cy="1842875"/>
            </a:xfrm>
          </p:grpSpPr>
          <p:sp>
            <p:nvSpPr>
              <p:cNvPr id="16" name="矩形 12">
                <a:extLst>
                  <a:ext uri="{FF2B5EF4-FFF2-40B4-BE49-F238E27FC236}">
                    <a16:creationId xmlns:a16="http://schemas.microsoft.com/office/drawing/2014/main" id="{F0BF324E-7050-41DA-943C-9F4FA511E9D0}"/>
                  </a:ext>
                </a:extLst>
              </p:cNvPr>
              <p:cNvSpPr/>
              <p:nvPr/>
            </p:nvSpPr>
            <p:spPr>
              <a:xfrm flipH="1" flipV="1">
                <a:off x="0" y="486911"/>
                <a:ext cx="635196" cy="1058778"/>
              </a:xfrm>
              <a:custGeom>
                <a:avLst/>
                <a:gdLst/>
                <a:ahLst/>
                <a:cxnLst>
                  <a:cxn ang="0">
                    <a:pos x="635196" y="0"/>
                  </a:cxn>
                  <a:cxn ang="0">
                    <a:pos x="635196" y="635196"/>
                  </a:cxn>
                  <a:cxn ang="0">
                    <a:pos x="635196" y="1058778"/>
                  </a:cxn>
                  <a:cxn ang="0">
                    <a:pos x="0" y="1058778"/>
                  </a:cxn>
                  <a:cxn ang="0">
                    <a:pos x="0" y="635196"/>
                  </a:cxn>
                  <a:cxn ang="0">
                    <a:pos x="635196" y="0"/>
                  </a:cxn>
                </a:cxnLst>
                <a:rect l="0" t="0" r="0" b="0"/>
                <a:pathLst>
                  <a:path w="432000" h="720080">
                    <a:moveTo>
                      <a:pt x="432000" y="0"/>
                    </a:moveTo>
                    <a:lnTo>
                      <a:pt x="432000" y="432000"/>
                    </a:lnTo>
                    <a:lnTo>
                      <a:pt x="432000" y="720080"/>
                    </a:lnTo>
                    <a:lnTo>
                      <a:pt x="0" y="720080"/>
                    </a:lnTo>
                    <a:lnTo>
                      <a:pt x="0" y="432000"/>
                    </a:lnTo>
                    <a:lnTo>
                      <a:pt x="432000" y="0"/>
                    </a:lnTo>
                    <a:close/>
                  </a:path>
                </a:pathLst>
              </a:custGeom>
              <a:solidFill>
                <a:srgbClr val="A6A6A6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pPr algn="ctr" defTabSz="619125"/>
                <a:endParaRPr lang="zh-CN" altLang="en-US" sz="4200" i="1">
                  <a:effectLst>
                    <a:outerShdw blurRad="25400" dist="12700" dir="5400000" rotWithShape="0">
                      <a:srgbClr val="FFFFFF"/>
                    </a:outerShdw>
                  </a:effectLst>
                  <a:latin typeface="Hoefler Text"/>
                  <a:sym typeface="Hoefler Text"/>
                </a:endParaRPr>
              </a:p>
            </p:txBody>
          </p:sp>
          <p:sp>
            <p:nvSpPr>
              <p:cNvPr id="17" name="文本框 26">
                <a:extLst>
                  <a:ext uri="{FF2B5EF4-FFF2-40B4-BE49-F238E27FC236}">
                    <a16:creationId xmlns:a16="http://schemas.microsoft.com/office/drawing/2014/main" id="{7DA1C173-1AEB-4D8C-9883-430286719DCB}"/>
                  </a:ext>
                </a:extLst>
              </p:cNvPr>
              <p:cNvSpPr txBox="1"/>
              <p:nvPr/>
            </p:nvSpPr>
            <p:spPr>
              <a:xfrm>
                <a:off x="-75507" y="-297186"/>
                <a:ext cx="3004102" cy="8326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defTabSz="619125" hangingPunct="1">
                  <a:lnSpc>
                    <a:spcPct val="9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Hoefler Text"/>
                  </a:rPr>
                  <a:t>偏二甲肼</a:t>
                </a:r>
              </a:p>
              <a:p>
                <a:pPr algn="ctr" defTabSz="619125" hangingPunct="1">
                  <a:lnSpc>
                    <a:spcPct val="9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Hoefler Text"/>
                  </a:rPr>
                  <a:t>四氧化二氮</a:t>
                </a:r>
                <a:endParaRPr lang="zh-CN" altLang="en-US" baseline="-25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Hoefler Text"/>
                </a:endParaRPr>
              </a:p>
            </p:txBody>
          </p:sp>
        </p:grpSp>
        <p:grpSp>
          <p:nvGrpSpPr>
            <p:cNvPr id="9" name="组合 27">
              <a:extLst>
                <a:ext uri="{FF2B5EF4-FFF2-40B4-BE49-F238E27FC236}">
                  <a16:creationId xmlns:a16="http://schemas.microsoft.com/office/drawing/2014/main" id="{52B6C02B-E554-4D0F-B0F6-41188DBDBFB8}"/>
                </a:ext>
              </a:extLst>
            </p:cNvPr>
            <p:cNvGrpSpPr/>
            <p:nvPr/>
          </p:nvGrpSpPr>
          <p:grpSpPr>
            <a:xfrm>
              <a:off x="8963" y="4009"/>
              <a:ext cx="3831" cy="2634"/>
              <a:chOff x="0" y="-121191"/>
              <a:chExt cx="2432245" cy="1672109"/>
            </a:xfrm>
          </p:grpSpPr>
          <p:sp>
            <p:nvSpPr>
              <p:cNvPr id="14" name="矩形 12">
                <a:extLst>
                  <a:ext uri="{FF2B5EF4-FFF2-40B4-BE49-F238E27FC236}">
                    <a16:creationId xmlns:a16="http://schemas.microsoft.com/office/drawing/2014/main" id="{1713C0B3-0311-438E-B21E-BFE0C501A5B0}"/>
                  </a:ext>
                </a:extLst>
              </p:cNvPr>
              <p:cNvSpPr/>
              <p:nvPr/>
            </p:nvSpPr>
            <p:spPr>
              <a:xfrm flipH="1" flipV="1">
                <a:off x="0" y="492140"/>
                <a:ext cx="635196" cy="1058778"/>
              </a:xfrm>
              <a:custGeom>
                <a:avLst/>
                <a:gdLst/>
                <a:ahLst/>
                <a:cxnLst>
                  <a:cxn ang="0">
                    <a:pos x="635196" y="0"/>
                  </a:cxn>
                  <a:cxn ang="0">
                    <a:pos x="635196" y="635196"/>
                  </a:cxn>
                  <a:cxn ang="0">
                    <a:pos x="635196" y="1058778"/>
                  </a:cxn>
                  <a:cxn ang="0">
                    <a:pos x="0" y="1058778"/>
                  </a:cxn>
                  <a:cxn ang="0">
                    <a:pos x="0" y="635196"/>
                  </a:cxn>
                  <a:cxn ang="0">
                    <a:pos x="635196" y="0"/>
                  </a:cxn>
                </a:cxnLst>
                <a:rect l="0" t="0" r="0" b="0"/>
                <a:pathLst>
                  <a:path w="432000" h="720080">
                    <a:moveTo>
                      <a:pt x="432000" y="0"/>
                    </a:moveTo>
                    <a:lnTo>
                      <a:pt x="432000" y="432000"/>
                    </a:lnTo>
                    <a:lnTo>
                      <a:pt x="432000" y="720080"/>
                    </a:lnTo>
                    <a:lnTo>
                      <a:pt x="0" y="720080"/>
                    </a:lnTo>
                    <a:lnTo>
                      <a:pt x="0" y="432000"/>
                    </a:lnTo>
                    <a:lnTo>
                      <a:pt x="432000" y="0"/>
                    </a:lnTo>
                    <a:close/>
                  </a:path>
                </a:pathLst>
              </a:custGeom>
              <a:solidFill>
                <a:srgbClr val="A6A6A6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pPr algn="ctr" defTabSz="619125"/>
                <a:endParaRPr lang="zh-CN" altLang="en-US" sz="4200" i="1">
                  <a:effectLst>
                    <a:outerShdw blurRad="25400" dist="12700" dir="5400000" rotWithShape="0">
                      <a:srgbClr val="FFFFFF"/>
                    </a:outerShdw>
                  </a:effectLst>
                  <a:latin typeface="Hoefler Text"/>
                  <a:sym typeface="Hoefler Text"/>
                </a:endParaRPr>
              </a:p>
            </p:txBody>
          </p:sp>
          <p:sp>
            <p:nvSpPr>
              <p:cNvPr id="15" name="文本框 30">
                <a:extLst>
                  <a:ext uri="{FF2B5EF4-FFF2-40B4-BE49-F238E27FC236}">
                    <a16:creationId xmlns:a16="http://schemas.microsoft.com/office/drawing/2014/main" id="{427BB16B-E11A-4BB7-BD7C-CF0E6C568CC7}"/>
                  </a:ext>
                </a:extLst>
              </p:cNvPr>
              <p:cNvSpPr txBox="1"/>
              <p:nvPr/>
            </p:nvSpPr>
            <p:spPr>
              <a:xfrm>
                <a:off x="606103" y="-121191"/>
                <a:ext cx="1826142" cy="5855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defTabSz="619125" hangingPunct="1"/>
                <a:r>
                  <a:rPr lang="zh-CN" altLang="en-US" sz="21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Hoefler Text"/>
                  </a:rPr>
                  <a:t>液氧煤油</a:t>
                </a:r>
              </a:p>
            </p:txBody>
          </p:sp>
        </p:grpSp>
        <p:grpSp>
          <p:nvGrpSpPr>
            <p:cNvPr id="10" name="组合 31">
              <a:extLst>
                <a:ext uri="{FF2B5EF4-FFF2-40B4-BE49-F238E27FC236}">
                  <a16:creationId xmlns:a16="http://schemas.microsoft.com/office/drawing/2014/main" id="{5FE8FD94-995A-4666-9122-0EF53B450A48}"/>
                </a:ext>
              </a:extLst>
            </p:cNvPr>
            <p:cNvGrpSpPr/>
            <p:nvPr/>
          </p:nvGrpSpPr>
          <p:grpSpPr>
            <a:xfrm>
              <a:off x="12965" y="2308"/>
              <a:ext cx="5003" cy="2667"/>
              <a:chOff x="0" y="0"/>
              <a:chExt cx="3176332" cy="1694045"/>
            </a:xfrm>
          </p:grpSpPr>
          <p:sp>
            <p:nvSpPr>
              <p:cNvPr id="11" name="流程图: 数据 32">
                <a:extLst>
                  <a:ext uri="{FF2B5EF4-FFF2-40B4-BE49-F238E27FC236}">
                    <a16:creationId xmlns:a16="http://schemas.microsoft.com/office/drawing/2014/main" id="{7E92EFC7-5635-4B25-A7A6-9BA95E2D0577}"/>
                  </a:ext>
                </a:extLst>
              </p:cNvPr>
              <p:cNvSpPr/>
              <p:nvPr/>
            </p:nvSpPr>
            <p:spPr>
              <a:xfrm>
                <a:off x="0" y="0"/>
                <a:ext cx="3176332" cy="635267"/>
              </a:xfrm>
              <a:prstGeom prst="flowChartInputOutput">
                <a:avLst/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ctr"/>
              <a:lstStyle/>
              <a:p>
                <a:pPr algn="ctr" defTabSz="619125" hangingPunct="1"/>
                <a:endParaRPr lang="zh-CN" altLang="en-US" sz="4200" i="1" dirty="0">
                  <a:effectLst>
                    <a:outerShdw blurRad="25400" dist="12700" dir="5400000" rotWithShape="0">
                      <a:srgbClr val="FFFFFF"/>
                    </a:outerShdw>
                  </a:effectLst>
                  <a:latin typeface="Calibri" panose="020F0502020204030204" pitchFamily="34" charset="0"/>
                  <a:sym typeface="Hoefler Text"/>
                </a:endParaRPr>
              </a:p>
            </p:txBody>
          </p:sp>
          <p:sp>
            <p:nvSpPr>
              <p:cNvPr id="12" name="矩形 12">
                <a:extLst>
                  <a:ext uri="{FF2B5EF4-FFF2-40B4-BE49-F238E27FC236}">
                    <a16:creationId xmlns:a16="http://schemas.microsoft.com/office/drawing/2014/main" id="{FC730B31-3FB1-4627-94E5-B345A7D3CED7}"/>
                  </a:ext>
                </a:extLst>
              </p:cNvPr>
              <p:cNvSpPr/>
              <p:nvPr/>
            </p:nvSpPr>
            <p:spPr>
              <a:xfrm flipH="1" flipV="1">
                <a:off x="0" y="635267"/>
                <a:ext cx="635196" cy="1058778"/>
              </a:xfrm>
              <a:custGeom>
                <a:avLst/>
                <a:gdLst/>
                <a:ahLst/>
                <a:cxnLst>
                  <a:cxn ang="0">
                    <a:pos x="635196" y="0"/>
                  </a:cxn>
                  <a:cxn ang="0">
                    <a:pos x="635196" y="635196"/>
                  </a:cxn>
                  <a:cxn ang="0">
                    <a:pos x="635196" y="1058778"/>
                  </a:cxn>
                  <a:cxn ang="0">
                    <a:pos x="0" y="1058778"/>
                  </a:cxn>
                  <a:cxn ang="0">
                    <a:pos x="0" y="635196"/>
                  </a:cxn>
                  <a:cxn ang="0">
                    <a:pos x="635196" y="0"/>
                  </a:cxn>
                </a:cxnLst>
                <a:rect l="0" t="0" r="0" b="0"/>
                <a:pathLst>
                  <a:path w="432000" h="720080">
                    <a:moveTo>
                      <a:pt x="432000" y="0"/>
                    </a:moveTo>
                    <a:lnTo>
                      <a:pt x="432000" y="432000"/>
                    </a:lnTo>
                    <a:lnTo>
                      <a:pt x="432000" y="720080"/>
                    </a:lnTo>
                    <a:lnTo>
                      <a:pt x="0" y="720080"/>
                    </a:lnTo>
                    <a:lnTo>
                      <a:pt x="0" y="432000"/>
                    </a:lnTo>
                    <a:lnTo>
                      <a:pt x="432000" y="0"/>
                    </a:lnTo>
                    <a:close/>
                  </a:path>
                </a:pathLst>
              </a:custGeom>
              <a:solidFill>
                <a:srgbClr val="A6A6A6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pPr algn="ctr" defTabSz="619125"/>
                <a:endParaRPr lang="zh-CN" altLang="en-US" sz="4200" i="1">
                  <a:effectLst>
                    <a:outerShdw blurRad="25400" dist="12700" dir="5400000" rotWithShape="0">
                      <a:srgbClr val="FFFFFF"/>
                    </a:outerShdw>
                  </a:effectLst>
                  <a:latin typeface="Hoefler Text"/>
                  <a:sym typeface="Hoefler Text"/>
                </a:endParaRPr>
              </a:p>
            </p:txBody>
          </p:sp>
          <p:sp>
            <p:nvSpPr>
              <p:cNvPr id="13" name="文本框 35">
                <a:extLst>
                  <a:ext uri="{FF2B5EF4-FFF2-40B4-BE49-F238E27FC236}">
                    <a16:creationId xmlns:a16="http://schemas.microsoft.com/office/drawing/2014/main" id="{DB92BD38-5CB7-4598-9463-87E8F142B673}"/>
                  </a:ext>
                </a:extLst>
              </p:cNvPr>
              <p:cNvSpPr txBox="1"/>
              <p:nvPr/>
            </p:nvSpPr>
            <p:spPr>
              <a:xfrm>
                <a:off x="675626" y="40536"/>
                <a:ext cx="1826141" cy="5858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defTabSz="619125" hangingPunct="1"/>
                <a:r>
                  <a:rPr lang="zh-CN" altLang="en-US" sz="21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Hoefler Text"/>
                  </a:rPr>
                  <a:t>液氢液氧</a:t>
                </a:r>
              </a:p>
            </p:txBody>
          </p:sp>
        </p:grpSp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76624217-C460-42D4-B3F3-F05DAC053393}"/>
              </a:ext>
            </a:extLst>
          </p:cNvPr>
          <p:cNvSpPr txBox="1"/>
          <p:nvPr/>
        </p:nvSpPr>
        <p:spPr bwMode="auto">
          <a:xfrm>
            <a:off x="967264" y="3815715"/>
            <a:ext cx="1327785" cy="605918"/>
          </a:xfrm>
          <a:prstGeom prst="rect">
            <a:avLst/>
          </a:prstGeom>
          <a:noFill/>
        </p:spPr>
        <p:txBody>
          <a:bodyPr vert="horz" wrap="square" lIns="51419" tIns="25709" rIns="51419" bIns="25709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  <a:sym typeface="Hoefler Text"/>
              </a:rPr>
              <a:t>人工降雨用的小火箭。</a:t>
            </a:r>
            <a:endParaRPr lang="zh-CN" altLang="en-US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charset="0"/>
              <a:sym typeface="SF Orson Casual Heavy" panose="000004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6D7106-F74E-4205-937B-E383ADDBDA38}"/>
              </a:ext>
            </a:extLst>
          </p:cNvPr>
          <p:cNvSpPr txBox="1"/>
          <p:nvPr/>
        </p:nvSpPr>
        <p:spPr bwMode="auto">
          <a:xfrm>
            <a:off x="3006566" y="3029903"/>
            <a:ext cx="1325880" cy="882917"/>
          </a:xfrm>
          <a:prstGeom prst="rect">
            <a:avLst/>
          </a:prstGeom>
          <a:noFill/>
        </p:spPr>
        <p:txBody>
          <a:bodyPr vert="horz" wrap="square" lIns="51419" tIns="25709" rIns="51419" bIns="25709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技术成熟，</a:t>
            </a:r>
          </a:p>
          <a:p>
            <a:pPr defTabSz="685800">
              <a:defRPr/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价格低廉，</a:t>
            </a:r>
          </a:p>
          <a:p>
            <a:pPr defTabSz="685800">
              <a:defRPr/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但有剧毒。</a:t>
            </a:r>
            <a:endParaRPr lang="zh-CN" altLang="en-US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2FC8DDD0-E566-4556-8B91-EC2F2A9B336C}"/>
              </a:ext>
            </a:extLst>
          </p:cNvPr>
          <p:cNvSpPr txBox="1"/>
          <p:nvPr/>
        </p:nvSpPr>
        <p:spPr bwMode="auto">
          <a:xfrm>
            <a:off x="4866321" y="2273566"/>
            <a:ext cx="1574959" cy="1436915"/>
          </a:xfrm>
          <a:prstGeom prst="rect">
            <a:avLst/>
          </a:prstGeom>
          <a:noFill/>
        </p:spPr>
        <p:txBody>
          <a:bodyPr vert="horz" wrap="square" lIns="51419" tIns="25709" rIns="51419" bIns="25709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无毒，性能高，燃料密度高，火箭直径比较小，技术成熟，价格低廉。</a:t>
            </a:r>
            <a:endParaRPr lang="zh-CN" altLang="en-US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AE7599DF-B327-4C17-A0DD-0C93797BCA35}"/>
              </a:ext>
            </a:extLst>
          </p:cNvPr>
          <p:cNvSpPr txBox="1"/>
          <p:nvPr/>
        </p:nvSpPr>
        <p:spPr bwMode="auto">
          <a:xfrm>
            <a:off x="6679409" y="1537242"/>
            <a:ext cx="1812131" cy="882917"/>
          </a:xfrm>
          <a:prstGeom prst="rect">
            <a:avLst/>
          </a:prstGeom>
          <a:noFill/>
        </p:spPr>
        <p:txBody>
          <a:bodyPr vert="horz" wrap="square" lIns="51419" tIns="25709" rIns="51419" bIns="25709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  <a:sym typeface="Hoefler Text"/>
              </a:rPr>
              <a:t>无毒，性能奇高。氢氧发动机技术门槛高。</a:t>
            </a:r>
          </a:p>
        </p:txBody>
      </p:sp>
    </p:spTree>
    <p:extLst>
      <p:ext uri="{BB962C8B-B14F-4D97-AF65-F5344CB8AC3E}">
        <p14:creationId xmlns:p14="http://schemas.microsoft.com/office/powerpoint/2010/main" val="1393150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2FF411C-C5A8-49B4-A1FF-D4CD5843D442}"/>
              </a:ext>
            </a:extLst>
          </p:cNvPr>
          <p:cNvSpPr/>
          <p:nvPr/>
        </p:nvSpPr>
        <p:spPr>
          <a:xfrm>
            <a:off x="673281" y="1347835"/>
            <a:ext cx="4663440" cy="1406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9125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         实验测得：在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25</a:t>
            </a:r>
            <a:r>
              <a:rPr lang="zh-CN" altLang="en-US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℃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101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 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kPa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时，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1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 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mol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 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CH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完全燃烧生成液态水和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CO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，放出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890.3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 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kJ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的热量。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19C0374-AFA8-4506-9099-1A3D4B7D1307}"/>
              </a:ext>
            </a:extLst>
          </p:cNvPr>
          <p:cNvSpPr txBox="1"/>
          <p:nvPr/>
        </p:nvSpPr>
        <p:spPr>
          <a:xfrm>
            <a:off x="1264427" y="3288548"/>
            <a:ext cx="5212080" cy="38472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defTabSz="619125"/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你能写出该反应的热化学方程式吗？</a:t>
            </a:r>
          </a:p>
        </p:txBody>
      </p:sp>
      <p:pic>
        <p:nvPicPr>
          <p:cNvPr id="8" name="Picture 2" descr="https://timgsa.baidu.com/timg?image&amp;quality=80&amp;size=b9999_10000&amp;sec=1585723176154&amp;di=18ffe8cabce080ed75d70d9912d41db1&amp;imgtype=0&amp;src=http%3A%2F%2Fwww.connal.cn%2Fupload%2F2016122114141375.jpg">
            <a:extLst>
              <a:ext uri="{FF2B5EF4-FFF2-40B4-BE49-F238E27FC236}">
                <a16:creationId xmlns:a16="http://schemas.microsoft.com/office/drawing/2014/main" id="{3C8A4210-D69A-497F-B3E2-226F3279F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4174" r="14604"/>
          <a:stretch>
            <a:fillRect/>
          </a:stretch>
        </p:blipFill>
        <p:spPr bwMode="auto">
          <a:xfrm>
            <a:off x="5602987" y="1164955"/>
            <a:ext cx="3079241" cy="2508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01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403FCB29-40BB-43DF-8EB2-1C9A7907D31C}"/>
              </a:ext>
            </a:extLst>
          </p:cNvPr>
          <p:cNvSpPr/>
          <p:nvPr/>
        </p:nvSpPr>
        <p:spPr>
          <a:xfrm>
            <a:off x="704252" y="1182286"/>
            <a:ext cx="7120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9125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CH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4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(g)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＋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2O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(g)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        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CO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(g)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＋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2H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O(l)      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  <a:sym typeface="Hoefler Text"/>
              </a:rPr>
              <a:t>Δ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000" i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＝－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890.3 kJ/mol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Hoefler Tex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1999F72-182E-4B1E-B932-9EA8991C605A}"/>
              </a:ext>
            </a:extLst>
          </p:cNvPr>
          <p:cNvCxnSpPr>
            <a:cxnSpLocks/>
          </p:cNvCxnSpPr>
          <p:nvPr/>
        </p:nvCxnSpPr>
        <p:spPr>
          <a:xfrm>
            <a:off x="2571485" y="1360819"/>
            <a:ext cx="4008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78AD8B9-0222-423B-88E0-6C5DE0008638}"/>
              </a:ext>
            </a:extLst>
          </p:cNvPr>
          <p:cNvCxnSpPr>
            <a:cxnSpLocks/>
          </p:cNvCxnSpPr>
          <p:nvPr/>
        </p:nvCxnSpPr>
        <p:spPr>
          <a:xfrm>
            <a:off x="2571485" y="1426061"/>
            <a:ext cx="4008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标注 5">
            <a:extLst>
              <a:ext uri="{FF2B5EF4-FFF2-40B4-BE49-F238E27FC236}">
                <a16:creationId xmlns:a16="http://schemas.microsoft.com/office/drawing/2014/main" id="{5AE7CC77-D89C-4C2D-9A1A-D46B3AA0537B}"/>
              </a:ext>
            </a:extLst>
          </p:cNvPr>
          <p:cNvSpPr/>
          <p:nvPr/>
        </p:nvSpPr>
        <p:spPr>
          <a:xfrm>
            <a:off x="5188622" y="1071187"/>
            <a:ext cx="2413254" cy="646986"/>
          </a:xfrm>
          <a:prstGeom prst="wedgeRoundRectCallout">
            <a:avLst>
              <a:gd name="adj1" fmla="val -4232"/>
              <a:gd name="adj2" fmla="val 102594"/>
              <a:gd name="adj3" fmla="val 16667"/>
            </a:avLst>
          </a:prstGeom>
          <a:noFill/>
          <a:ln w="19050" cap="flat">
            <a:solidFill>
              <a:srgbClr val="FF0000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/>
            <a:endParaRPr lang="zh-CN" altLang="en-US" sz="3300">
              <a:solidFill>
                <a:srgbClr val="F3F1DF"/>
              </a:solidFill>
              <a:latin typeface="Arial"/>
              <a:ea typeface="黑体" panose="02010609060101010101" pitchFamily="49" charset="-122"/>
              <a:cs typeface="+mn-cs"/>
              <a:sym typeface="Helvetica Neue" panose="02000503000000020004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B6099217-5623-4D0B-84C4-A3D4DEE97826}"/>
              </a:ext>
            </a:extLst>
          </p:cNvPr>
          <p:cNvSpPr txBox="1"/>
          <p:nvPr/>
        </p:nvSpPr>
        <p:spPr>
          <a:xfrm>
            <a:off x="5470562" y="2055918"/>
            <a:ext cx="2297430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CH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的燃烧热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4451136-FB77-4026-9FF4-4126AF0E3EFA}"/>
              </a:ext>
            </a:extLst>
          </p:cNvPr>
          <p:cNvSpPr/>
          <p:nvPr/>
        </p:nvSpPr>
        <p:spPr>
          <a:xfrm>
            <a:off x="844296" y="3072885"/>
            <a:ext cx="7120890" cy="113024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19125" eaLnBrk="0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燃烧热：在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101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kPa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时，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mol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纯物质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完全燃烧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生成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Hoefler Text"/>
            </a:endParaRPr>
          </a:p>
          <a:p>
            <a:pPr defTabSz="619125" eaLnBrk="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指定产物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时所放出的热量。</a:t>
            </a:r>
          </a:p>
        </p:txBody>
      </p:sp>
    </p:spTree>
    <p:extLst>
      <p:ext uri="{BB962C8B-B14F-4D97-AF65-F5344CB8AC3E}">
        <p14:creationId xmlns:p14="http://schemas.microsoft.com/office/powerpoint/2010/main" val="10438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FD8B0B9-7B97-44B5-95E3-55373F353882}"/>
              </a:ext>
            </a:extLst>
          </p:cNvPr>
          <p:cNvSpPr txBox="1"/>
          <p:nvPr/>
        </p:nvSpPr>
        <p:spPr>
          <a:xfrm>
            <a:off x="728831" y="601495"/>
            <a:ext cx="2601109" cy="57624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19125">
              <a:lnSpc>
                <a:spcPct val="150000"/>
              </a:lnSpc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三、燃烧热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7A33885-810F-4B0A-B1FE-79567AF39F5E}"/>
              </a:ext>
            </a:extLst>
          </p:cNvPr>
          <p:cNvSpPr/>
          <p:nvPr/>
        </p:nvSpPr>
        <p:spPr>
          <a:xfrm>
            <a:off x="676275" y="2037109"/>
            <a:ext cx="7748398" cy="113024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19125" eaLnBrk="0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        在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101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kPa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时，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mol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纯物质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完全燃烧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生成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指定产物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时所放出的热量。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E8363861-70FC-4943-A04F-ACC2E290A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916" y="1332531"/>
            <a:ext cx="2706291" cy="432000"/>
          </a:xfrm>
          <a:prstGeom prst="wedgeRoundRectCallout">
            <a:avLst>
              <a:gd name="adj1" fmla="val -6473"/>
              <a:gd name="adj2" fmla="val 149401"/>
              <a:gd name="adj3" fmla="val 16667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 anchor="ctr" anchorCtr="0"/>
          <a:lstStyle/>
          <a:p>
            <a:pPr algn="ctr" defTabSz="619125" eaLnBrk="0">
              <a:lnSpc>
                <a:spcPct val="105000"/>
              </a:lnSpc>
              <a:spcBef>
                <a:spcPct val="50000"/>
              </a:spcBef>
            </a:pPr>
            <a:r>
              <a:rPr lang="zh-CN" altLang="en-US" sz="21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sym typeface="Hoefler Text"/>
              </a:rPr>
              <a:t>限定燃料的物质的量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79DA08BC-0BA7-4D11-9DBC-1B4179359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782" y="1369250"/>
            <a:ext cx="2706291" cy="432000"/>
          </a:xfrm>
          <a:prstGeom prst="wedgeRoundRectCallout">
            <a:avLst>
              <a:gd name="adj1" fmla="val -57970"/>
              <a:gd name="adj2" fmla="val 144795"/>
              <a:gd name="adj3" fmla="val 16667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 anchorCtr="0"/>
          <a:lstStyle/>
          <a:p>
            <a:pPr algn="ctr" defTabSz="619125" eaLnBrk="0">
              <a:lnSpc>
                <a:spcPct val="105000"/>
              </a:lnSpc>
              <a:spcBef>
                <a:spcPct val="50000"/>
              </a:spcBef>
            </a:pPr>
            <a:r>
              <a:rPr lang="zh-CN" altLang="en-US" sz="21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Hoefler Text"/>
              </a:rPr>
              <a:t>生成物不能继续燃烧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88498137-A078-4D81-8FA0-93493AF73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275" y="3512151"/>
            <a:ext cx="6977450" cy="432000"/>
          </a:xfrm>
          <a:prstGeom prst="wedgeRoundRectCallout">
            <a:avLst>
              <a:gd name="adj1" fmla="val 41337"/>
              <a:gd name="adj2" fmla="val -259676"/>
              <a:gd name="adj3" fmla="val 16667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 anchorCtr="0"/>
          <a:lstStyle/>
          <a:p>
            <a:pPr algn="r" defTabSz="619125" eaLnBrk="0">
              <a:lnSpc>
                <a:spcPct val="105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①</a:t>
            </a:r>
            <a:r>
              <a:rPr lang="zh-CN" alt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C→CO</a:t>
            </a:r>
            <a:r>
              <a:rPr lang="en-US" altLang="zh-CN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(g)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，②</a:t>
            </a:r>
            <a:r>
              <a:rPr lang="zh-CN" alt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H→H</a:t>
            </a:r>
            <a:r>
              <a:rPr lang="en-US" altLang="zh-CN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O(l)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，③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S→SO</a:t>
            </a:r>
            <a:r>
              <a:rPr lang="en-US" altLang="zh-CN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(g)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，④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N→N</a:t>
            </a:r>
            <a:r>
              <a:rPr lang="en-US" altLang="zh-CN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 (g)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等。</a:t>
            </a:r>
          </a:p>
        </p:txBody>
      </p:sp>
    </p:spTree>
    <p:extLst>
      <p:ext uri="{BB962C8B-B14F-4D97-AF65-F5344CB8AC3E}">
        <p14:creationId xmlns:p14="http://schemas.microsoft.com/office/powerpoint/2010/main" val="195352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>
            <a:extLst>
              <a:ext uri="{FF2B5EF4-FFF2-40B4-BE49-F238E27FC236}">
                <a16:creationId xmlns:a16="http://schemas.microsoft.com/office/drawing/2014/main" id="{62B80152-6A95-4760-BAAA-779EF6A806FD}"/>
              </a:ext>
            </a:extLst>
          </p:cNvPr>
          <p:cNvSpPr txBox="1"/>
          <p:nvPr/>
        </p:nvSpPr>
        <p:spPr>
          <a:xfrm>
            <a:off x="671036" y="731997"/>
            <a:ext cx="1473770" cy="446276"/>
          </a:xfrm>
          <a:prstGeom prst="rect">
            <a:avLst/>
          </a:prstGeom>
          <a:noFill/>
          <a:ln w="38100" cap="flat" cmpd="tri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rPr>
              <a:t>练一练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rPr>
              <a:t>1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Hoefler Text"/>
              <a:sym typeface="Hoefler Text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9C3F7A3-529B-4B4C-8BE7-89772694E91B}"/>
              </a:ext>
            </a:extLst>
          </p:cNvPr>
          <p:cNvSpPr txBox="1"/>
          <p:nvPr/>
        </p:nvSpPr>
        <p:spPr>
          <a:xfrm>
            <a:off x="809180" y="1326566"/>
            <a:ext cx="7440592" cy="132343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defTabSz="619125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        煤、石油、天然气是当今世界重要的化石燃料。石油的加工产品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——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汽油的成分之一是辛烷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(C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8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18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)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 ，辛烷的燃烧热为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5 518 kJ/mol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，写出表示辛烷燃烧热的热化学方程式。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84A1B39-B6AC-41CD-AA8C-F7BCF7EAC800}"/>
              </a:ext>
            </a:extLst>
          </p:cNvPr>
          <p:cNvGrpSpPr/>
          <p:nvPr/>
        </p:nvGrpSpPr>
        <p:grpSpPr>
          <a:xfrm>
            <a:off x="1042146" y="1822800"/>
            <a:ext cx="7543800" cy="1802326"/>
            <a:chOff x="952501" y="1968624"/>
            <a:chExt cx="7543800" cy="1802326"/>
          </a:xfrm>
        </p:grpSpPr>
        <p:sp>
          <p:nvSpPr>
            <p:cNvPr id="7" name="电视播出的图像与电脑不同，四周会有一部分被覆盖…">
              <a:extLst>
                <a:ext uri="{FF2B5EF4-FFF2-40B4-BE49-F238E27FC236}">
                  <a16:creationId xmlns:a16="http://schemas.microsoft.com/office/drawing/2014/main" id="{ABFDB9DF-C5BD-462F-9F82-A0CAABC25C10}"/>
                </a:ext>
              </a:extLst>
            </p:cNvPr>
            <p:cNvSpPr txBox="1"/>
            <p:nvPr/>
          </p:nvSpPr>
          <p:spPr>
            <a:xfrm>
              <a:off x="1418925" y="1968624"/>
              <a:ext cx="38537" cy="13163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19050" tIns="19050" rIns="19050" bIns="19050" anchor="ctr">
              <a:spAutoFit/>
            </a:bodyPr>
            <a:lstStyle/>
            <a:p>
              <a:pPr defTabSz="619125">
                <a:lnSpc>
                  <a:spcPct val="150000"/>
                </a:lnSpc>
                <a:defRPr b="1">
                  <a:solidFill>
                    <a:srgbClr val="FFFFFF"/>
                  </a:solidFill>
                </a:defRPr>
              </a:pPr>
              <a:endParaRPr sz="4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1BDF145-C5B1-4D36-ABE7-9F34229C1FD4}"/>
                </a:ext>
              </a:extLst>
            </p:cNvPr>
            <p:cNvGrpSpPr/>
            <p:nvPr/>
          </p:nvGrpSpPr>
          <p:grpSpPr>
            <a:xfrm>
              <a:off x="952501" y="3053717"/>
              <a:ext cx="7543800" cy="717233"/>
              <a:chOff x="2096" y="6678"/>
              <a:chExt cx="15840" cy="1506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809FF5D-A12D-4247-B2D2-11AFCE4F635D}"/>
                  </a:ext>
                </a:extLst>
              </p:cNvPr>
              <p:cNvSpPr txBox="1"/>
              <p:nvPr/>
            </p:nvSpPr>
            <p:spPr>
              <a:xfrm>
                <a:off x="4439" y="6859"/>
                <a:ext cx="975" cy="13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38100" tIns="38100" rIns="38100" bIns="38100" numCol="1" spcCol="38100" rtlCol="0" anchor="ctr" forceAA="0">
                <a:spAutoFit/>
              </a:bodyPr>
              <a:lstStyle/>
              <a:p>
                <a:pPr algn="ctr" defTabSz="619125"/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25</a:t>
                </a:r>
              </a:p>
              <a:p>
                <a:pPr algn="ctr" defTabSz="619125"/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</a:t>
                </a:r>
              </a:p>
            </p:txBody>
          </p:sp>
          <p:sp>
            <p:nvSpPr>
              <p:cNvPr id="13" name="TextBox 30">
                <a:extLst>
                  <a:ext uri="{FF2B5EF4-FFF2-40B4-BE49-F238E27FC236}">
                    <a16:creationId xmlns:a16="http://schemas.microsoft.com/office/drawing/2014/main" id="{C12BB3EC-2EA9-4015-A558-E83024401AA2}"/>
                  </a:ext>
                </a:extLst>
              </p:cNvPr>
              <p:cNvSpPr txBox="1"/>
              <p:nvPr/>
            </p:nvSpPr>
            <p:spPr>
              <a:xfrm>
                <a:off x="2096" y="6678"/>
                <a:ext cx="15840" cy="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19125">
                  <a:lnSpc>
                    <a:spcPct val="200000"/>
                  </a:lnSpc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C</a:t>
                </a:r>
                <a:r>
                  <a:rPr lang="en-US" altLang="zh-CN" sz="20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8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H</a:t>
                </a:r>
                <a:r>
                  <a:rPr lang="en-US" altLang="zh-CN" sz="20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18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(l)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+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 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－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</a:t>
                </a:r>
                <a:r>
                  <a:rPr lang="en-US" altLang="zh-CN" sz="20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(g)         8CO</a:t>
                </a:r>
                <a:r>
                  <a:rPr lang="en-US" altLang="zh-CN" sz="20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(g) + 9H</a:t>
                </a:r>
                <a:r>
                  <a:rPr lang="en-US" altLang="zh-CN" sz="20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O(l)      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Δ</a:t>
                </a:r>
                <a:r>
                  <a:rPr lang="zh-CN" alt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H 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＝－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5 518 kJ/mol</a:t>
                </a: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A0CB9D33-EDE7-4D41-86C7-B7907E03955F}"/>
                </a:ext>
              </a:extLst>
            </p:cNvPr>
            <p:cNvGrpSpPr/>
            <p:nvPr/>
          </p:nvGrpSpPr>
          <p:grpSpPr>
            <a:xfrm>
              <a:off x="3023943" y="3441318"/>
              <a:ext cx="464347" cy="66660"/>
              <a:chOff x="5279684" y="3518752"/>
              <a:chExt cx="464741" cy="60681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BD7418B9-D980-4F54-8817-F5220F0FDE43}"/>
                  </a:ext>
                </a:extLst>
              </p:cNvPr>
              <p:cNvCxnSpPr/>
              <p:nvPr/>
            </p:nvCxnSpPr>
            <p:spPr>
              <a:xfrm>
                <a:off x="5279688" y="3518752"/>
                <a:ext cx="464737" cy="10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712B76A5-124F-4535-936A-567376A4FA0E}"/>
                  </a:ext>
                </a:extLst>
              </p:cNvPr>
              <p:cNvCxnSpPr/>
              <p:nvPr/>
            </p:nvCxnSpPr>
            <p:spPr>
              <a:xfrm>
                <a:off x="5279684" y="3578366"/>
                <a:ext cx="464737" cy="10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0401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>
            <a:extLst>
              <a:ext uri="{FF2B5EF4-FFF2-40B4-BE49-F238E27FC236}">
                <a16:creationId xmlns:a16="http://schemas.microsoft.com/office/drawing/2014/main" id="{45849112-F9C6-4F78-98F7-D3E1DD90EEBE}"/>
              </a:ext>
            </a:extLst>
          </p:cNvPr>
          <p:cNvSpPr txBox="1"/>
          <p:nvPr/>
        </p:nvSpPr>
        <p:spPr>
          <a:xfrm>
            <a:off x="671036" y="731997"/>
            <a:ext cx="1473770" cy="446276"/>
          </a:xfrm>
          <a:prstGeom prst="rect">
            <a:avLst/>
          </a:prstGeom>
          <a:noFill/>
          <a:ln w="38100" cap="flat" cmpd="tri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rPr>
              <a:t>练一练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rPr>
              <a:t>2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Hoefler Text"/>
              <a:sym typeface="Hoefler Text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9E612E90-3FE8-491B-ACC7-71C5EB368CE9}"/>
              </a:ext>
            </a:extLst>
          </p:cNvPr>
          <p:cNvSpPr txBox="1"/>
          <p:nvPr/>
        </p:nvSpPr>
        <p:spPr>
          <a:xfrm>
            <a:off x="1416653" y="1283526"/>
            <a:ext cx="1487911" cy="38472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defTabSz="619125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已知：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Hoefler Text"/>
            </a:endParaRP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4BE0B7DE-99CE-4A01-BEA1-6ABA21383DF0}"/>
              </a:ext>
            </a:extLst>
          </p:cNvPr>
          <p:cNvSpPr txBox="1"/>
          <p:nvPr/>
        </p:nvSpPr>
        <p:spPr>
          <a:xfrm>
            <a:off x="2233761" y="1178273"/>
            <a:ext cx="560065" cy="192360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defTabSz="619125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①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Hoefler Text"/>
            </a:endParaRPr>
          </a:p>
          <a:p>
            <a:pPr defTabSz="619125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②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Hoefler Text"/>
            </a:endParaRPr>
          </a:p>
          <a:p>
            <a:pPr defTabSz="619125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③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Hoefler Text"/>
            </a:endParaRPr>
          </a:p>
          <a:p>
            <a:pPr defTabSz="619125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④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FBF3D57E-4E98-4147-A2C0-1D11300A7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740" y="901695"/>
            <a:ext cx="5637229" cy="940334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629D3ED-D693-4D60-8786-F9743A814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986" y="1360518"/>
            <a:ext cx="5708273" cy="865183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337FA92C-18E2-4351-83E5-73133FA69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173" y="1848752"/>
            <a:ext cx="5419972" cy="129090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005D1D2C-ECE3-41EB-8F77-DB9BAD0279F4}"/>
              </a:ext>
            </a:extLst>
          </p:cNvPr>
          <p:cNvSpPr txBox="1"/>
          <p:nvPr/>
        </p:nvSpPr>
        <p:spPr>
          <a:xfrm>
            <a:off x="1302347" y="3840688"/>
            <a:ext cx="6309184" cy="495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619125" eaLnBrk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）则氢气的燃烧热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itchFamily="18" charset="0"/>
                <a:sym typeface="Hoefler Text"/>
              </a:rPr>
              <a:t>Δ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000" i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＝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en-US" altLang="zh-CN" sz="2000" u="sng" dirty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                               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。</a:t>
            </a:r>
          </a:p>
        </p:txBody>
      </p:sp>
      <p:sp>
        <p:nvSpPr>
          <p:cNvPr id="49" name="Text Box 13">
            <a:extLst>
              <a:ext uri="{FF2B5EF4-FFF2-40B4-BE49-F238E27FC236}">
                <a16:creationId xmlns:a16="http://schemas.microsoft.com/office/drawing/2014/main" id="{0A0DE1A1-C808-4DBC-A25A-685DA5D88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009" y="3878468"/>
            <a:ext cx="2207228" cy="35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619125" eaLnBrk="0">
              <a:lnSpc>
                <a:spcPct val="105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－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285.8 kJ/mol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23BB10E-682F-4957-8248-4E30570613C5}"/>
              </a:ext>
            </a:extLst>
          </p:cNvPr>
          <p:cNvSpPr txBox="1"/>
          <p:nvPr/>
        </p:nvSpPr>
        <p:spPr>
          <a:xfrm>
            <a:off x="1288899" y="3312907"/>
            <a:ext cx="7041553" cy="495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619125" eaLnBrk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）表示物质的燃烧热的热化学方程式为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____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Hoefler Text"/>
              </a:rPr>
              <a:t>（填序号）。</a:t>
            </a:r>
          </a:p>
        </p:txBody>
      </p:sp>
      <p:sp>
        <p:nvSpPr>
          <p:cNvPr id="51" name="Text Box 13">
            <a:extLst>
              <a:ext uri="{FF2B5EF4-FFF2-40B4-BE49-F238E27FC236}">
                <a16:creationId xmlns:a16="http://schemas.microsoft.com/office/drawing/2014/main" id="{52AD30E8-28CD-48A3-889B-3761CF494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334" y="3238629"/>
            <a:ext cx="448068" cy="48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619125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②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411854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>
            <a:extLst>
              <a:ext uri="{FF2B5EF4-FFF2-40B4-BE49-F238E27FC236}">
                <a16:creationId xmlns:a16="http://schemas.microsoft.com/office/drawing/2014/main" id="{A76904D8-88DE-420E-A239-FA12A7C77781}"/>
              </a:ext>
            </a:extLst>
          </p:cNvPr>
          <p:cNvSpPr txBox="1"/>
          <p:nvPr/>
        </p:nvSpPr>
        <p:spPr>
          <a:xfrm>
            <a:off x="671036" y="731997"/>
            <a:ext cx="1473770" cy="446276"/>
          </a:xfrm>
          <a:prstGeom prst="rect">
            <a:avLst/>
          </a:prstGeom>
          <a:noFill/>
          <a:ln w="38100" cap="flat" cmpd="tri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rPr>
              <a:t>练一练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rPr>
              <a:t>3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Hoefler Text"/>
              <a:sym typeface="Hoefler Text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325C3E6D-6AB4-44E6-9E59-7C5D729154A7}"/>
              </a:ext>
            </a:extLst>
          </p:cNvPr>
          <p:cNvSpPr txBox="1"/>
          <p:nvPr/>
        </p:nvSpPr>
        <p:spPr>
          <a:xfrm>
            <a:off x="1021493" y="1252413"/>
            <a:ext cx="7603523" cy="146193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defTabSz="619125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    查阅教材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P120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：附录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Ⅰ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所提供的的燃烧热数据，计算相同质量的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Hoefler Text"/>
            </a:endParaRPr>
          </a:p>
          <a:p>
            <a:pPr defTabSz="619125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氢气、甲烷、乙醇在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25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℃和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101 kPa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时完全燃烧放出的热量，说明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Hoefler Text"/>
            </a:endParaRPr>
          </a:p>
          <a:p>
            <a:pPr defTabSz="619125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氢气作为能源的优点。</a:t>
            </a:r>
          </a:p>
        </p:txBody>
      </p:sp>
    </p:spTree>
    <p:extLst>
      <p:ext uri="{BB962C8B-B14F-4D97-AF65-F5344CB8AC3E}">
        <p14:creationId xmlns:p14="http://schemas.microsoft.com/office/powerpoint/2010/main" val="30197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FFF0DDD-67EC-45DA-A0E8-75C9856B6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75" y="333242"/>
            <a:ext cx="4819987" cy="447701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499D9C8-C717-4C58-8C05-6358163B45F1}"/>
              </a:ext>
            </a:extLst>
          </p:cNvPr>
          <p:cNvSpPr txBox="1"/>
          <p:nvPr/>
        </p:nvSpPr>
        <p:spPr>
          <a:xfrm>
            <a:off x="5296930" y="456813"/>
            <a:ext cx="3591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单位质量燃料完全燃烧放出的热量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69063FF-DBAF-4BDA-A584-ECBD59FBA828}"/>
              </a:ext>
            </a:extLst>
          </p:cNvPr>
          <p:cNvGrpSpPr/>
          <p:nvPr/>
        </p:nvGrpSpPr>
        <p:grpSpPr>
          <a:xfrm>
            <a:off x="5379308" y="984024"/>
            <a:ext cx="3442065" cy="584775"/>
            <a:chOff x="5379308" y="827502"/>
            <a:chExt cx="3442065" cy="584775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533C4B4-AA85-4B5C-8E19-8A1781A39A3E}"/>
                </a:ext>
              </a:extLst>
            </p:cNvPr>
            <p:cNvSpPr txBox="1"/>
            <p:nvPr/>
          </p:nvSpPr>
          <p:spPr>
            <a:xfrm>
              <a:off x="5379308" y="98854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氢气：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5A66C47-BEE9-45D3-AC79-BD7AC7A58D74}"/>
                </a:ext>
              </a:extLst>
            </p:cNvPr>
            <p:cNvSpPr txBox="1"/>
            <p:nvPr/>
          </p:nvSpPr>
          <p:spPr>
            <a:xfrm>
              <a:off x="6280000" y="827502"/>
              <a:ext cx="877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285.8 kJ</a:t>
              </a:r>
            </a:p>
            <a:p>
              <a:pPr algn="ctr"/>
              <a:r>
                <a:rPr lang="en-US" altLang="zh-CN" sz="1600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 g</a:t>
              </a:r>
              <a:endParaRPr lang="zh-CN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E225889-126C-4DBA-AB8F-6FC16FB22528}"/>
                </a:ext>
              </a:extLst>
            </p:cNvPr>
            <p:cNvCxnSpPr/>
            <p:nvPr/>
          </p:nvCxnSpPr>
          <p:spPr>
            <a:xfrm>
              <a:off x="6256471" y="1124866"/>
              <a:ext cx="988541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42854B4-94F5-47C4-939C-1D9267BC2F3C}"/>
                </a:ext>
              </a:extLst>
            </p:cNvPr>
            <p:cNvSpPr txBox="1"/>
            <p:nvPr/>
          </p:nvSpPr>
          <p:spPr>
            <a:xfrm>
              <a:off x="7268541" y="935223"/>
              <a:ext cx="15528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≈ 142.9 kJ/g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01D99A5-8AFF-4B8D-898D-94ACFDB0DAD3}"/>
              </a:ext>
            </a:extLst>
          </p:cNvPr>
          <p:cNvGrpSpPr/>
          <p:nvPr/>
        </p:nvGrpSpPr>
        <p:grpSpPr>
          <a:xfrm>
            <a:off x="5379308" y="1864091"/>
            <a:ext cx="3412214" cy="584775"/>
            <a:chOff x="5379308" y="1707569"/>
            <a:chExt cx="3412214" cy="58477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DE2DC14-8139-4B51-A448-4879D554C7C6}"/>
                </a:ext>
              </a:extLst>
            </p:cNvPr>
            <p:cNvSpPr txBox="1"/>
            <p:nvPr/>
          </p:nvSpPr>
          <p:spPr>
            <a:xfrm>
              <a:off x="5379308" y="184389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甲烷：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76D7881-D1BF-4293-A261-D46F00913762}"/>
                </a:ext>
              </a:extLst>
            </p:cNvPr>
            <p:cNvSpPr txBox="1"/>
            <p:nvPr/>
          </p:nvSpPr>
          <p:spPr>
            <a:xfrm>
              <a:off x="6250149" y="1707569"/>
              <a:ext cx="877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890.3 kJ</a:t>
              </a:r>
            </a:p>
            <a:p>
              <a:pPr algn="ctr"/>
              <a:r>
                <a:rPr lang="en-US" altLang="zh-CN" sz="1600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16 g</a:t>
              </a:r>
              <a:endParaRPr lang="zh-CN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04B966D-B43C-4BF6-9CFC-FA472952A287}"/>
                </a:ext>
              </a:extLst>
            </p:cNvPr>
            <p:cNvCxnSpPr/>
            <p:nvPr/>
          </p:nvCxnSpPr>
          <p:spPr>
            <a:xfrm>
              <a:off x="6226620" y="2004933"/>
              <a:ext cx="988541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84236C6-26BC-468F-90B3-1048E6C078BC}"/>
                </a:ext>
              </a:extLst>
            </p:cNvPr>
            <p:cNvSpPr txBox="1"/>
            <p:nvPr/>
          </p:nvSpPr>
          <p:spPr>
            <a:xfrm>
              <a:off x="7238690" y="1815290"/>
              <a:ext cx="15528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≈ 55.6 kJ/g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6BB71CC-489D-46D5-A378-4F404F78459A}"/>
              </a:ext>
            </a:extLst>
          </p:cNvPr>
          <p:cNvGrpSpPr/>
          <p:nvPr/>
        </p:nvGrpSpPr>
        <p:grpSpPr>
          <a:xfrm>
            <a:off x="5379308" y="2738735"/>
            <a:ext cx="3412214" cy="584775"/>
            <a:chOff x="5379308" y="2582213"/>
            <a:chExt cx="3412214" cy="584775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55CB203-9BDC-4DAA-97EC-BB5F9CAC9B73}"/>
                </a:ext>
              </a:extLst>
            </p:cNvPr>
            <p:cNvSpPr txBox="1"/>
            <p:nvPr/>
          </p:nvSpPr>
          <p:spPr>
            <a:xfrm>
              <a:off x="5379308" y="269924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乙醇：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DA94A11-CCF5-4B12-83DE-489C8062DAC9}"/>
                </a:ext>
              </a:extLst>
            </p:cNvPr>
            <p:cNvSpPr txBox="1"/>
            <p:nvPr/>
          </p:nvSpPr>
          <p:spPr>
            <a:xfrm>
              <a:off x="6151293" y="2582213"/>
              <a:ext cx="1122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1366.8 kJ</a:t>
              </a:r>
            </a:p>
            <a:p>
              <a:pPr algn="ctr"/>
              <a:r>
                <a:rPr lang="en-US" altLang="zh-CN" sz="1600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46 g</a:t>
              </a:r>
              <a:endParaRPr lang="zh-CN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7E22095B-69C3-4857-878F-CA4E0A932AE4}"/>
                </a:ext>
              </a:extLst>
            </p:cNvPr>
            <p:cNvCxnSpPr/>
            <p:nvPr/>
          </p:nvCxnSpPr>
          <p:spPr>
            <a:xfrm>
              <a:off x="6226620" y="2879577"/>
              <a:ext cx="988541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E04D3F3-7A1C-4BEA-9615-E0D7CE8EC6E6}"/>
                </a:ext>
              </a:extLst>
            </p:cNvPr>
            <p:cNvSpPr txBox="1"/>
            <p:nvPr/>
          </p:nvSpPr>
          <p:spPr>
            <a:xfrm>
              <a:off x="7238690" y="2689934"/>
              <a:ext cx="15528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≈ 29.7 kJ/g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19" name="椭圆 18">
            <a:extLst>
              <a:ext uri="{FF2B5EF4-FFF2-40B4-BE49-F238E27FC236}">
                <a16:creationId xmlns:a16="http://schemas.microsoft.com/office/drawing/2014/main" id="{2E9FA10A-4164-496E-9620-A764358E233D}"/>
              </a:ext>
            </a:extLst>
          </p:cNvPr>
          <p:cNvSpPr/>
          <p:nvPr/>
        </p:nvSpPr>
        <p:spPr>
          <a:xfrm>
            <a:off x="3929449" y="2231927"/>
            <a:ext cx="650789" cy="279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5BB74C44-8F20-439C-9A86-0828FADCBD36}"/>
              </a:ext>
            </a:extLst>
          </p:cNvPr>
          <p:cNvSpPr/>
          <p:nvPr/>
        </p:nvSpPr>
        <p:spPr>
          <a:xfrm>
            <a:off x="3929449" y="2887582"/>
            <a:ext cx="650789" cy="279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E196955-BC72-4213-BA22-2CF65E7EF776}"/>
              </a:ext>
            </a:extLst>
          </p:cNvPr>
          <p:cNvSpPr/>
          <p:nvPr/>
        </p:nvSpPr>
        <p:spPr>
          <a:xfrm>
            <a:off x="3945925" y="4473856"/>
            <a:ext cx="650789" cy="279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E31C77E-7E70-4E19-8960-02B09D17FB93}"/>
              </a:ext>
            </a:extLst>
          </p:cNvPr>
          <p:cNvSpPr txBox="1"/>
          <p:nvPr/>
        </p:nvSpPr>
        <p:spPr>
          <a:xfrm>
            <a:off x="5472692" y="3545287"/>
            <a:ext cx="3591697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单位质量燃料完全燃烧放热多；</a:t>
            </a:r>
            <a:endParaRPr lang="en-US" altLang="zh-CN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来源广泛；</a:t>
            </a:r>
            <a:endParaRPr lang="en-US" altLang="zh-CN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燃烧产物是水，无污染</a:t>
            </a:r>
            <a:r>
              <a:rPr lang="en-US" altLang="zh-CN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90983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animBg="1"/>
      <p:bldP spid="22" grpId="0" animBg="1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66F7C17-FF23-4977-A4A2-34619BBAED03}"/>
              </a:ext>
            </a:extLst>
          </p:cNvPr>
          <p:cNvSpPr txBox="1"/>
          <p:nvPr/>
        </p:nvSpPr>
        <p:spPr>
          <a:xfrm>
            <a:off x="771729" y="1727577"/>
            <a:ext cx="5500116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defTabSz="619125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反应热：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化学反应中吸收或释放的热量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62B4F0C-5367-40AA-820D-3D35BB17F947}"/>
              </a:ext>
            </a:extLst>
          </p:cNvPr>
          <p:cNvSpPr/>
          <p:nvPr/>
        </p:nvSpPr>
        <p:spPr>
          <a:xfrm>
            <a:off x="1923059" y="3348682"/>
            <a:ext cx="194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单位：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kJ/mol</a:t>
            </a:r>
            <a:endParaRPr lang="zh-CN" altLang="en-US" sz="2400" i="1" dirty="0">
              <a:solidFill>
                <a:srgbClr val="0000FF"/>
              </a:solidFill>
              <a:effectLst>
                <a:outerShdw blurRad="25400" dist="12700" dir="5400000" rotWithShape="0">
                  <a:srgbClr val="FFFFFF"/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Hoefler Text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7500C18-77F0-4AFF-8D7A-6EAB69D51BCB}"/>
              </a:ext>
            </a:extLst>
          </p:cNvPr>
          <p:cNvSpPr txBox="1"/>
          <p:nvPr/>
        </p:nvSpPr>
        <p:spPr>
          <a:xfrm>
            <a:off x="2574437" y="925424"/>
            <a:ext cx="4543761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defTabSz="619125"/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反应热、燃烧热的联系与区别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3B6E71A1-F490-4DA5-BF73-7592FA3DA0D6}"/>
              </a:ext>
            </a:extLst>
          </p:cNvPr>
          <p:cNvSpPr txBox="1"/>
          <p:nvPr/>
        </p:nvSpPr>
        <p:spPr>
          <a:xfrm>
            <a:off x="7060915" y="1727577"/>
            <a:ext cx="1632204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任何反应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4CF9EC7-FCCA-4020-A108-C9E04A7DD7F2}"/>
              </a:ext>
            </a:extLst>
          </p:cNvPr>
          <p:cNvSpPr/>
          <p:nvPr/>
        </p:nvSpPr>
        <p:spPr>
          <a:xfrm>
            <a:off x="724661" y="2398606"/>
            <a:ext cx="7694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9125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燃烧热：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在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101</a:t>
            </a:r>
            <a:r>
              <a:rPr lang="en-US" altLang="zh-CN" sz="2400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kPa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时，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1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mol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纯物质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完全燃烧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Hoefler Text"/>
            </a:endParaRPr>
          </a:p>
          <a:p>
            <a:pPr defTabSz="619125"/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                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生成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指定产物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时所放出的热量</a:t>
            </a:r>
            <a:endParaRPr lang="zh-CN" altLang="en-US" sz="2400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Hoefler Text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16B87F3D-CD49-45B5-930C-B6B20A62AF52}"/>
              </a:ext>
            </a:extLst>
          </p:cNvPr>
          <p:cNvSpPr txBox="1"/>
          <p:nvPr/>
        </p:nvSpPr>
        <p:spPr>
          <a:xfrm>
            <a:off x="7060915" y="2354455"/>
            <a:ext cx="1632204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燃烧反应</a:t>
            </a:r>
          </a:p>
        </p:txBody>
      </p:sp>
    </p:spTree>
    <p:extLst>
      <p:ext uri="{BB962C8B-B14F-4D97-AF65-F5344CB8AC3E}">
        <p14:creationId xmlns:p14="http://schemas.microsoft.com/office/powerpoint/2010/main" val="52533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木材纹理">
  <a:themeElements>
    <a:clrScheme name="木材纹理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材纹理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材纹理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1008</Words>
  <Application>Microsoft Office PowerPoint</Application>
  <PresentationFormat>全屏显示(16:9)</PresentationFormat>
  <Paragraphs>99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Hoefler Text</vt:lpstr>
      <vt:lpstr>黑体</vt:lpstr>
      <vt:lpstr>楷体</vt:lpstr>
      <vt:lpstr>微软雅黑</vt:lpstr>
      <vt:lpstr>Arial</vt:lpstr>
      <vt:lpstr>Calibri</vt:lpstr>
      <vt:lpstr>Rockwell</vt:lpstr>
      <vt:lpstr>Rockwell Condensed</vt:lpstr>
      <vt:lpstr>Times New Roman</vt:lpstr>
      <vt:lpstr>Wingdings</vt:lpstr>
      <vt:lpstr>1_Office 主题​​</vt:lpstr>
      <vt:lpstr>木材纹理</vt:lpstr>
      <vt:lpstr>燃烧热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小 马哥</cp:lastModifiedBy>
  <cp:revision>184</cp:revision>
  <dcterms:created xsi:type="dcterms:W3CDTF">2020-02-01T11:21:00Z</dcterms:created>
  <dcterms:modified xsi:type="dcterms:W3CDTF">2020-08-11T23:31:05Z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