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heme/theme3.xml" ContentType="application/vnd.openxmlformats-officedocument.theme+xml"/>
  <Override PartName="/ppt/tags/tag15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23"/>
  </p:notesMasterIdLst>
  <p:sldIdLst>
    <p:sldId id="265" r:id="rId3"/>
    <p:sldId id="952" r:id="rId4"/>
    <p:sldId id="953" r:id="rId5"/>
    <p:sldId id="954" r:id="rId6"/>
    <p:sldId id="969" r:id="rId7"/>
    <p:sldId id="950" r:id="rId8"/>
    <p:sldId id="955" r:id="rId9"/>
    <p:sldId id="956" r:id="rId10"/>
    <p:sldId id="957" r:id="rId11"/>
    <p:sldId id="958" r:id="rId12"/>
    <p:sldId id="960" r:id="rId13"/>
    <p:sldId id="962" r:id="rId14"/>
    <p:sldId id="951" r:id="rId15"/>
    <p:sldId id="963" r:id="rId16"/>
    <p:sldId id="965" r:id="rId17"/>
    <p:sldId id="964" r:id="rId18"/>
    <p:sldId id="966" r:id="rId19"/>
    <p:sldId id="967" r:id="rId20"/>
    <p:sldId id="968" r:id="rId21"/>
    <p:sldId id="271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CFDFD"/>
    <a:srgbClr val="547D9D"/>
    <a:srgbClr val="000000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594" autoAdjust="0"/>
  </p:normalViewPr>
  <p:slideViewPr>
    <p:cSldViewPr snapToGrid="0">
      <p:cViewPr varScale="1">
        <p:scale>
          <a:sx n="86" d="100"/>
          <a:sy n="86" d="100"/>
        </p:scale>
        <p:origin x="13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38494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204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9293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3368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2835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6993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8449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717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79510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00" dirty="0">
              <a:solidFill>
                <a:srgbClr val="0000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72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4123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068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87612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2988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343767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3132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61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13204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8714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5904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721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image" Target="../media/image2.pn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1.png"/><Relationship Id="rId5" Type="http://schemas.openxmlformats.org/officeDocument/2006/relationships/tags" Target="../tags/tag7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2.png"/><Relationship Id="rId5" Type="http://schemas.openxmlformats.org/officeDocument/2006/relationships/tags" Target="../tags/tag8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9.xml"/><Relationship Id="rId9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2.png"/><Relationship Id="rId5" Type="http://schemas.openxmlformats.org/officeDocument/2006/relationships/tags" Target="../tags/tag93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2.xml"/><Relationship Id="rId9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2.pn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image" Target="../media/image1.png"/><Relationship Id="rId5" Type="http://schemas.openxmlformats.org/officeDocument/2006/relationships/tags" Target="../tags/tag10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9.xml"/><Relationship Id="rId10" Type="http://schemas.openxmlformats.org/officeDocument/2006/relationships/image" Target="../media/image1.png"/><Relationship Id="rId4" Type="http://schemas.openxmlformats.org/officeDocument/2006/relationships/tags" Target="../tags/tag108.xml"/><Relationship Id="rId9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image" Target="../media/image1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7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image" Target="../media/image1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7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4.xml"/><Relationship Id="rId16" Type="http://schemas.openxmlformats.org/officeDocument/2006/relationships/image" Target="../media/image2.png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2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image" Target="../media/image8.png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image" Target="../media/image1.png"/><Relationship Id="rId5" Type="http://schemas.openxmlformats.org/officeDocument/2006/relationships/tags" Target="../tags/tag14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1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image" Target="../media/image2.png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4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5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010210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3224773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113584"/>
            <a:ext cx="7667244" cy="20574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3051692"/>
            <a:ext cx="810678" cy="810677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3217001"/>
            <a:ext cx="895401" cy="480060"/>
          </a:xfrm>
        </p:spPr>
        <p:txBody>
          <a:bodyPr/>
          <a:lstStyle>
            <a:lvl1pPr>
              <a:defRPr sz="21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503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8129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3765042"/>
            <a:ext cx="6789420" cy="8001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4704588"/>
            <a:ext cx="1983232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4704588"/>
            <a:ext cx="4745736" cy="273844"/>
          </a:xfrm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3049" y="1744386"/>
            <a:ext cx="810678" cy="810677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1879600"/>
            <a:ext cx="891224" cy="540249"/>
          </a:xfrm>
        </p:spPr>
        <p:txBody>
          <a:bodyPr/>
          <a:lstStyle>
            <a:lvl1pPr>
              <a:defRPr sz="21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9100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0615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4048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257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45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5033772" cy="376504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1820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2020/8/12</a:t>
            </a:fld>
            <a:endParaRPr lang="zh-CN" alt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103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2792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00050"/>
            <a:ext cx="1914525" cy="42291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00050"/>
            <a:ext cx="5629275" cy="42291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1527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3686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2020/8/12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323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55807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354453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7657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226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4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01496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37815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56134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10334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70524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723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2020/8/12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microsoft.com/office/2007/relationships/hdphoto" Target="../media/hdphoto1.wdp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zh-CN" alt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74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14015" y="2180059"/>
            <a:ext cx="4628930" cy="850942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spc="3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charset="0"/>
                <a:sym typeface="+mn-ea"/>
              </a:rPr>
              <a:t>热化学方程式</a:t>
            </a:r>
            <a:endParaRPr lang="zh-CN" altLang="en-US" sz="3600" b="1" spc="300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62597" y="859197"/>
            <a:ext cx="518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朝阳区同步教学课程 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 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高二（上）</a:t>
            </a:r>
            <a:endParaRPr lang="en-US" altLang="zh-CN" sz="20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化学 第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课时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14015" y="3688836"/>
            <a:ext cx="4628929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清华附中朝阳学校  马洪武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070A10D-85D8-469C-AD57-7D0C0EBD9F97}"/>
              </a:ext>
            </a:extLst>
          </p:cNvPr>
          <p:cNvGrpSpPr/>
          <p:nvPr/>
        </p:nvGrpSpPr>
        <p:grpSpPr>
          <a:xfrm>
            <a:off x="906641" y="695248"/>
            <a:ext cx="7107555" cy="1067949"/>
            <a:chOff x="779146" y="1968624"/>
            <a:chExt cx="7107555" cy="1067949"/>
          </a:xfrm>
        </p:grpSpPr>
        <p:sp>
          <p:nvSpPr>
            <p:cNvPr id="3" name="电视播出的图像与电脑不同，四周会有一部分被覆盖…">
              <a:extLst>
                <a:ext uri="{FF2B5EF4-FFF2-40B4-BE49-F238E27FC236}">
                  <a16:creationId xmlns:a16="http://schemas.microsoft.com/office/drawing/2014/main" id="{28013F0C-4C28-492C-ABD1-0779C656E71C}"/>
                </a:ext>
              </a:extLst>
            </p:cNvPr>
            <p:cNvSpPr txBox="1"/>
            <p:nvPr/>
          </p:nvSpPr>
          <p:spPr>
            <a:xfrm>
              <a:off x="1418925" y="1968624"/>
              <a:ext cx="38537" cy="13163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19050" tIns="19050" rIns="19050" bIns="19050" anchor="ctr">
              <a:spAutoFit/>
            </a:bodyPr>
            <a:lstStyle/>
            <a:p>
              <a:pPr defTabSz="619125">
                <a:lnSpc>
                  <a:spcPct val="150000"/>
                </a:lnSpc>
                <a:defRPr b="1">
                  <a:solidFill>
                    <a:srgbClr val="FFFFFF"/>
                  </a:solidFill>
                </a:defRPr>
              </a:pPr>
              <a:endParaRPr sz="45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531CAEE-59AB-4B0B-A324-C817C31B9C87}"/>
                </a:ext>
              </a:extLst>
            </p:cNvPr>
            <p:cNvGrpSpPr/>
            <p:nvPr/>
          </p:nvGrpSpPr>
          <p:grpSpPr>
            <a:xfrm>
              <a:off x="779146" y="2205516"/>
              <a:ext cx="7107555" cy="831057"/>
              <a:chOff x="1732" y="4897"/>
              <a:chExt cx="14924" cy="1745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E2EEA72-32F3-4C59-B519-6962C41B589E}"/>
                  </a:ext>
                </a:extLst>
              </p:cNvPr>
              <p:cNvSpPr txBox="1"/>
              <p:nvPr/>
            </p:nvSpPr>
            <p:spPr>
              <a:xfrm>
                <a:off x="3973" y="5123"/>
                <a:ext cx="719" cy="15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38100" tIns="38100" rIns="38100" bIns="38100" numCol="1" spcCol="38100" rtlCol="0" anchor="ctr" forceAA="0">
                <a:spAutoFit/>
              </a:bodyPr>
              <a:lstStyle/>
              <a:p>
                <a:pPr algn="ctr" defTabSz="619125"/>
                <a:r>
                  <a:rPr lang="en-US" altLang="zh-CN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1</a:t>
                </a:r>
              </a:p>
              <a:p>
                <a:pPr algn="ctr" defTabSz="619125"/>
                <a:r>
                  <a:rPr lang="en-US" altLang="zh-CN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</a:p>
            </p:txBody>
          </p:sp>
          <p:sp>
            <p:nvSpPr>
              <p:cNvPr id="9" name="TextBox 30">
                <a:extLst>
                  <a:ext uri="{FF2B5EF4-FFF2-40B4-BE49-F238E27FC236}">
                    <a16:creationId xmlns:a16="http://schemas.microsoft.com/office/drawing/2014/main" id="{B57BBF8D-D85A-4268-B690-0DF201DBECBE}"/>
                  </a:ext>
                </a:extLst>
              </p:cNvPr>
              <p:cNvSpPr txBox="1"/>
              <p:nvPr/>
            </p:nvSpPr>
            <p:spPr>
              <a:xfrm>
                <a:off x="1732" y="4897"/>
                <a:ext cx="14924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19125">
                  <a:lnSpc>
                    <a:spcPct val="200000"/>
                  </a:lnSpc>
                </a:pP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(g)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+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－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(g)        H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O(g)     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Δ</a:t>
                </a:r>
                <a:r>
                  <a:rPr lang="zh-CN" alt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＝－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241.8 kJ/mol</a:t>
                </a: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24CE6C4-6C08-4DA6-888F-F81BA38F4ED2}"/>
                </a:ext>
              </a:extLst>
            </p:cNvPr>
            <p:cNvGrpSpPr/>
            <p:nvPr/>
          </p:nvGrpSpPr>
          <p:grpSpPr>
            <a:xfrm>
              <a:off x="2936531" y="2674861"/>
              <a:ext cx="464343" cy="66675"/>
              <a:chOff x="5192200" y="2821010"/>
              <a:chExt cx="464737" cy="60694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D6163EED-BBDC-464C-85DD-17CD36A8F63E}"/>
                  </a:ext>
                </a:extLst>
              </p:cNvPr>
              <p:cNvCxnSpPr/>
              <p:nvPr/>
            </p:nvCxnSpPr>
            <p:spPr>
              <a:xfrm>
                <a:off x="5192200" y="2821010"/>
                <a:ext cx="464737" cy="106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1DA4E1F1-93B6-476C-B1E1-5EF0D4579E41}"/>
                  </a:ext>
                </a:extLst>
              </p:cNvPr>
              <p:cNvCxnSpPr/>
              <p:nvPr/>
            </p:nvCxnSpPr>
            <p:spPr>
              <a:xfrm>
                <a:off x="5192200" y="2880637"/>
                <a:ext cx="464737" cy="106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68B4BEC-D5EB-45B8-886A-0C029870A269}"/>
              </a:ext>
            </a:extLst>
          </p:cNvPr>
          <p:cNvCxnSpPr>
            <a:cxnSpLocks/>
          </p:cNvCxnSpPr>
          <p:nvPr/>
        </p:nvCxnSpPr>
        <p:spPr>
          <a:xfrm>
            <a:off x="4719920" y="1169647"/>
            <a:ext cx="0" cy="954689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ys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DA762E64-341D-4937-B3BE-F9C7683F2F04}"/>
              </a:ext>
            </a:extLst>
          </p:cNvPr>
          <p:cNvSpPr txBox="1"/>
          <p:nvPr/>
        </p:nvSpPr>
        <p:spPr>
          <a:xfrm>
            <a:off x="1546420" y="414665"/>
            <a:ext cx="2396014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物质变化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72CC409-3376-470F-9173-379A11E3F5E6}"/>
              </a:ext>
            </a:extLst>
          </p:cNvPr>
          <p:cNvSpPr txBox="1"/>
          <p:nvPr/>
        </p:nvSpPr>
        <p:spPr>
          <a:xfrm>
            <a:off x="5078352" y="377517"/>
            <a:ext cx="2396014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能量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变化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014856F-09E3-4209-9B2E-053D768F087E}"/>
              </a:ext>
            </a:extLst>
          </p:cNvPr>
          <p:cNvSpPr txBox="1"/>
          <p:nvPr/>
        </p:nvSpPr>
        <p:spPr>
          <a:xfrm>
            <a:off x="906641" y="1687914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状态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AA29E07-81F1-4292-8374-F39F88589245}"/>
              </a:ext>
            </a:extLst>
          </p:cNvPr>
          <p:cNvSpPr txBox="1"/>
          <p:nvPr/>
        </p:nvSpPr>
        <p:spPr>
          <a:xfrm>
            <a:off x="1827708" y="1687914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条件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74A1F27-8355-429F-8EF3-BDED138E10BB}"/>
              </a:ext>
            </a:extLst>
          </p:cNvPr>
          <p:cNvSpPr txBox="1"/>
          <p:nvPr/>
        </p:nvSpPr>
        <p:spPr>
          <a:xfrm>
            <a:off x="2877363" y="1695772"/>
            <a:ext cx="1694498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化学计量数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6B5F307-D0B6-45A0-9DAF-A9F02C5A8F3F}"/>
              </a:ext>
            </a:extLst>
          </p:cNvPr>
          <p:cNvSpPr txBox="1"/>
          <p:nvPr/>
        </p:nvSpPr>
        <p:spPr>
          <a:xfrm>
            <a:off x="5201463" y="1695772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符号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08C55B1-ABFA-458A-A333-DCD13603EE74}"/>
              </a:ext>
            </a:extLst>
          </p:cNvPr>
          <p:cNvSpPr txBox="1"/>
          <p:nvPr/>
        </p:nvSpPr>
        <p:spPr>
          <a:xfrm>
            <a:off x="5967457" y="1687914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数值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67F56D1-DCBA-42E8-BE2D-A43ADF27D925}"/>
              </a:ext>
            </a:extLst>
          </p:cNvPr>
          <p:cNvSpPr txBox="1"/>
          <p:nvPr/>
        </p:nvSpPr>
        <p:spPr>
          <a:xfrm>
            <a:off x="6804466" y="1679103"/>
            <a:ext cx="966311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单位</a:t>
            </a:r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5C57D76D-0718-4BF6-8362-BE263F5C9CF7}"/>
              </a:ext>
            </a:extLst>
          </p:cNvPr>
          <p:cNvSpPr/>
          <p:nvPr/>
        </p:nvSpPr>
        <p:spPr>
          <a:xfrm rot="5400000">
            <a:off x="2606112" y="-519793"/>
            <a:ext cx="220504" cy="3042527"/>
          </a:xfrm>
          <a:prstGeom prst="leftBrace">
            <a:avLst>
              <a:gd name="adj1" fmla="val 44400"/>
              <a:gd name="adj2" fmla="val 50687"/>
            </a:avLst>
          </a:prstGeom>
          <a:noFill/>
          <a:ln w="19050" cap="flat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8579" tIns="34289" rIns="68579" bIns="34289" numCol="1" spcCol="38100" rtlCol="0" anchor="t" forceAA="0">
            <a:noAutofit/>
          </a:bodyPr>
          <a:lstStyle/>
          <a:p>
            <a:pPr defTabSz="685800" latinLnBrk="1"/>
            <a:endParaRPr lang="zh-CN" altLang="en-US" sz="1350">
              <a:latin typeface="Hoefler Text"/>
              <a:sym typeface="Hoefler Text"/>
            </a:endParaRPr>
          </a:p>
        </p:txBody>
      </p:sp>
      <p:sp>
        <p:nvSpPr>
          <p:cNvPr id="20" name="左大括号 19">
            <a:extLst>
              <a:ext uri="{FF2B5EF4-FFF2-40B4-BE49-F238E27FC236}">
                <a16:creationId xmlns:a16="http://schemas.microsoft.com/office/drawing/2014/main" id="{C7CD476C-2D1E-4062-AD0B-7521A626A097}"/>
              </a:ext>
            </a:extLst>
          </p:cNvPr>
          <p:cNvSpPr/>
          <p:nvPr/>
        </p:nvSpPr>
        <p:spPr>
          <a:xfrm rot="5400000">
            <a:off x="6135154" y="-227490"/>
            <a:ext cx="220504" cy="2457920"/>
          </a:xfrm>
          <a:prstGeom prst="leftBrace">
            <a:avLst>
              <a:gd name="adj1" fmla="val 44400"/>
              <a:gd name="adj2" fmla="val 50687"/>
            </a:avLst>
          </a:prstGeom>
          <a:noFill/>
          <a:ln w="19050" cap="flat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8579" tIns="34289" rIns="68579" bIns="34289" numCol="1" spcCol="38100" rtlCol="0" anchor="t" forceAA="0">
            <a:noAutofit/>
          </a:bodyPr>
          <a:lstStyle/>
          <a:p>
            <a:pPr defTabSz="685800" latinLnBrk="1"/>
            <a:endParaRPr lang="zh-CN" altLang="en-US" sz="1350">
              <a:latin typeface="Hoefler Text"/>
              <a:sym typeface="Hoefler Text"/>
            </a:endParaRPr>
          </a:p>
        </p:txBody>
      </p:sp>
      <p:sp>
        <p:nvSpPr>
          <p:cNvPr id="36" name="圆角矩形标注 16">
            <a:extLst>
              <a:ext uri="{FF2B5EF4-FFF2-40B4-BE49-F238E27FC236}">
                <a16:creationId xmlns:a16="http://schemas.microsoft.com/office/drawing/2014/main" id="{53FCC9AF-9E8C-44B7-8F5C-326883DDB89C}"/>
              </a:ext>
            </a:extLst>
          </p:cNvPr>
          <p:cNvSpPr/>
          <p:nvPr/>
        </p:nvSpPr>
        <p:spPr>
          <a:xfrm>
            <a:off x="4152796" y="2457161"/>
            <a:ext cx="3175159" cy="442674"/>
          </a:xfrm>
          <a:prstGeom prst="wedgeRoundRectCallout">
            <a:avLst>
              <a:gd name="adj1" fmla="val 45189"/>
              <a:gd name="adj2" fmla="val -127656"/>
              <a:gd name="adj3" fmla="val 16667"/>
            </a:avLst>
          </a:prstGeom>
          <a:noFill/>
          <a:ln w="31750" cap="flat">
            <a:solidFill>
              <a:srgbClr val="FF0000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elvetica Neue"/>
              </a:rPr>
              <a:t>mol</a:t>
            </a:r>
            <a:r>
              <a:rPr lang="zh-CN" altLang="en-US" sz="2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－</a:t>
            </a:r>
            <a:r>
              <a:rPr lang="en-US" altLang="zh-CN" sz="2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elvetica Neue"/>
              </a:rPr>
              <a:t>表示每摩尔反应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0084553-428C-40A3-972C-343E4099D624}"/>
              </a:ext>
            </a:extLst>
          </p:cNvPr>
          <p:cNvGrpSpPr/>
          <p:nvPr/>
        </p:nvGrpSpPr>
        <p:grpSpPr>
          <a:xfrm>
            <a:off x="540615" y="2857983"/>
            <a:ext cx="7493752" cy="1579903"/>
            <a:chOff x="540615" y="2857983"/>
            <a:chExt cx="7493752" cy="1579903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5BD0A55C-8B0E-408A-BD6B-CF4A4F4E16B6}"/>
                </a:ext>
              </a:extLst>
            </p:cNvPr>
            <p:cNvGrpSpPr/>
            <p:nvPr/>
          </p:nvGrpSpPr>
          <p:grpSpPr>
            <a:xfrm>
              <a:off x="906640" y="2857983"/>
              <a:ext cx="7107555" cy="1067949"/>
              <a:chOff x="779146" y="1968624"/>
              <a:chExt cx="7107555" cy="1067949"/>
            </a:xfrm>
          </p:grpSpPr>
          <p:sp>
            <p:nvSpPr>
              <p:cNvPr id="46" name="电视播出的图像与电脑不同，四周会有一部分被覆盖…">
                <a:extLst>
                  <a:ext uri="{FF2B5EF4-FFF2-40B4-BE49-F238E27FC236}">
                    <a16:creationId xmlns:a16="http://schemas.microsoft.com/office/drawing/2014/main" id="{659E8B72-0934-4C77-B9DA-6409FE551D65}"/>
                  </a:ext>
                </a:extLst>
              </p:cNvPr>
              <p:cNvSpPr txBox="1"/>
              <p:nvPr/>
            </p:nvSpPr>
            <p:spPr>
              <a:xfrm>
                <a:off x="1418925" y="1968624"/>
                <a:ext cx="38537" cy="13163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19050" tIns="19050" rIns="19050" bIns="19050" anchor="ctr">
                <a:spAutoFit/>
              </a:bodyPr>
              <a:lstStyle/>
              <a:p>
                <a:pPr defTabSz="619125">
                  <a:lnSpc>
                    <a:spcPct val="150000"/>
                  </a:lnSpc>
                  <a:defRPr b="1">
                    <a:solidFill>
                      <a:srgbClr val="FFFFFF"/>
                    </a:solidFill>
                  </a:defRPr>
                </a:pPr>
                <a:endParaRPr sz="45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endParaRPr>
              </a:p>
            </p:txBody>
          </p: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7DBBCBAD-5FC7-4445-A6A5-83E03293CA24}"/>
                  </a:ext>
                </a:extLst>
              </p:cNvPr>
              <p:cNvGrpSpPr/>
              <p:nvPr/>
            </p:nvGrpSpPr>
            <p:grpSpPr>
              <a:xfrm>
                <a:off x="779146" y="2205516"/>
                <a:ext cx="7107555" cy="831057"/>
                <a:chOff x="1732" y="4897"/>
                <a:chExt cx="14924" cy="1745"/>
              </a:xfrm>
            </p:grpSpPr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39B3E9D6-7E03-4365-BCC8-F9ED32E91A17}"/>
                    </a:ext>
                  </a:extLst>
                </p:cNvPr>
                <p:cNvSpPr txBox="1"/>
                <p:nvPr/>
              </p:nvSpPr>
              <p:spPr>
                <a:xfrm>
                  <a:off x="3973" y="5123"/>
                  <a:ext cx="719" cy="15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38100" tIns="38100" rIns="38100" bIns="38100" numCol="1" spcCol="38100" rtlCol="0" anchor="ctr" forceAA="0">
                  <a:spAutoFit/>
                </a:bodyPr>
                <a:lstStyle/>
                <a:p>
                  <a:pPr algn="ctr" defTabSz="619125"/>
                  <a:r>
                    <a:rPr lang="en-US" altLang="zh-CN" sz="21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Hoefler Text"/>
                    </a:rPr>
                    <a:t>1</a:t>
                  </a:r>
                </a:p>
                <a:p>
                  <a:pPr algn="ctr" defTabSz="619125"/>
                  <a:r>
                    <a:rPr lang="en-US" altLang="zh-CN" sz="21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Hoefler Text"/>
                    </a:rPr>
                    <a:t>2</a:t>
                  </a:r>
                </a:p>
              </p:txBody>
            </p:sp>
            <p:sp>
              <p:nvSpPr>
                <p:cNvPr id="52" name="TextBox 30">
                  <a:extLst>
                    <a:ext uri="{FF2B5EF4-FFF2-40B4-BE49-F238E27FC236}">
                      <a16:creationId xmlns:a16="http://schemas.microsoft.com/office/drawing/2014/main" id="{84B89052-AAAA-4E35-88A6-A1C70C304D65}"/>
                    </a:ext>
                  </a:extLst>
                </p:cNvPr>
                <p:cNvSpPr txBox="1"/>
                <p:nvPr/>
              </p:nvSpPr>
              <p:spPr>
                <a:xfrm>
                  <a:off x="1732" y="4897"/>
                  <a:ext cx="14924" cy="15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19125">
                    <a:lnSpc>
                      <a:spcPct val="200000"/>
                    </a:lnSpc>
                  </a:pP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Hoefler Text"/>
                    </a:rPr>
                    <a:t>H</a:t>
                  </a:r>
                  <a:r>
                    <a:rPr lang="en-US" altLang="zh-CN" sz="24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Hoefler Text"/>
                    </a:rPr>
                    <a:t>2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Hoefler Text"/>
                    </a:rPr>
                    <a:t>(g)</a:t>
                  </a:r>
                  <a:r>
                    <a:rPr lang="zh-CN" alt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+mn-ea"/>
                    </a:rPr>
                    <a:t> 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+mn-ea"/>
                    </a:rPr>
                    <a:t>+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Hoefler Text"/>
                    </a:rPr>
                    <a:t> </a:t>
                  </a:r>
                  <a:r>
                    <a:rPr lang="zh-CN" alt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Hoefler Text"/>
                    </a:rPr>
                    <a:t>－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+mn-ea"/>
                    </a:rPr>
                    <a:t>O</a:t>
                  </a:r>
                  <a:r>
                    <a:rPr lang="en-US" altLang="zh-CN" sz="24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+mn-ea"/>
                    </a:rPr>
                    <a:t>2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+mn-ea"/>
                    </a:rPr>
                    <a:t>(g)        H</a:t>
                  </a:r>
                  <a:r>
                    <a:rPr lang="en-US" altLang="zh-CN" sz="24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+mn-ea"/>
                    </a:rPr>
                    <a:t>2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+mn-ea"/>
                    </a:rPr>
                    <a:t>O(g)      </a:t>
                  </a:r>
                  <a:r>
                    <a:rPr lang="zh-CN" alt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Hoefler Text"/>
                    </a:rPr>
                    <a:t>Δ</a:t>
                  </a:r>
                  <a:r>
                    <a:rPr lang="zh-CN" altLang="en-US" sz="24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Hoefler Text"/>
                    </a:rPr>
                    <a:t>H</a:t>
                  </a:r>
                  <a:r>
                    <a:rPr lang="en-US" altLang="zh-CN" sz="24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Hoefler Text"/>
                    </a:rPr>
                    <a:t>1</a:t>
                  </a:r>
                  <a:r>
                    <a:rPr lang="zh-CN" altLang="en-US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Hoefler Text"/>
                    </a:rPr>
                    <a:t>＝－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  <a:sym typeface="Hoefler Text"/>
                    </a:rPr>
                    <a:t>241.8 kJ/mol</a:t>
                  </a:r>
                </a:p>
              </p:txBody>
            </p:sp>
          </p:grp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5D89D74B-873F-4E95-A367-7E461AC1741C}"/>
                  </a:ext>
                </a:extLst>
              </p:cNvPr>
              <p:cNvGrpSpPr/>
              <p:nvPr/>
            </p:nvGrpSpPr>
            <p:grpSpPr>
              <a:xfrm>
                <a:off x="2936531" y="2674861"/>
                <a:ext cx="464343" cy="66675"/>
                <a:chOff x="5192200" y="2821010"/>
                <a:chExt cx="464737" cy="60694"/>
              </a:xfrm>
            </p:grpSpPr>
            <p:cxnSp>
              <p:nvCxnSpPr>
                <p:cNvPr id="49" name="直接连接符 48">
                  <a:extLst>
                    <a:ext uri="{FF2B5EF4-FFF2-40B4-BE49-F238E27FC236}">
                      <a16:creationId xmlns:a16="http://schemas.microsoft.com/office/drawing/2014/main" id="{1D7BFE8A-5792-458C-B8B9-CDA0CFB1FD0D}"/>
                    </a:ext>
                  </a:extLst>
                </p:cNvPr>
                <p:cNvCxnSpPr/>
                <p:nvPr/>
              </p:nvCxnSpPr>
              <p:spPr>
                <a:xfrm>
                  <a:off x="5192200" y="2821010"/>
                  <a:ext cx="464737" cy="1067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>
                  <a:extLst>
                    <a:ext uri="{FF2B5EF4-FFF2-40B4-BE49-F238E27FC236}">
                      <a16:creationId xmlns:a16="http://schemas.microsoft.com/office/drawing/2014/main" id="{430856FA-9130-4B14-9D2E-89183AF6973E}"/>
                    </a:ext>
                  </a:extLst>
                </p:cNvPr>
                <p:cNvCxnSpPr/>
                <p:nvPr/>
              </p:nvCxnSpPr>
              <p:spPr>
                <a:xfrm>
                  <a:off x="5192200" y="2880637"/>
                  <a:ext cx="464737" cy="1067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182AE4BE-3E20-4CF6-BE15-3099456F823D}"/>
                </a:ext>
              </a:extLst>
            </p:cNvPr>
            <p:cNvGrpSpPr/>
            <p:nvPr/>
          </p:nvGrpSpPr>
          <p:grpSpPr>
            <a:xfrm>
              <a:off x="926812" y="3499590"/>
              <a:ext cx="7107555" cy="938296"/>
              <a:chOff x="799318" y="1968624"/>
              <a:chExt cx="7107555" cy="938296"/>
            </a:xfrm>
          </p:grpSpPr>
          <p:sp>
            <p:nvSpPr>
              <p:cNvPr id="54" name="电视播出的图像与电脑不同，四周会有一部分被覆盖…">
                <a:extLst>
                  <a:ext uri="{FF2B5EF4-FFF2-40B4-BE49-F238E27FC236}">
                    <a16:creationId xmlns:a16="http://schemas.microsoft.com/office/drawing/2014/main" id="{9840066A-669C-49ED-A3CD-5C41D576EA68}"/>
                  </a:ext>
                </a:extLst>
              </p:cNvPr>
              <p:cNvSpPr txBox="1"/>
              <p:nvPr/>
            </p:nvSpPr>
            <p:spPr>
              <a:xfrm>
                <a:off x="1418925" y="1968624"/>
                <a:ext cx="38537" cy="13163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19050" tIns="19050" rIns="19050" bIns="19050" anchor="ctr">
                <a:spAutoFit/>
              </a:bodyPr>
              <a:lstStyle/>
              <a:p>
                <a:pPr defTabSz="619125">
                  <a:lnSpc>
                    <a:spcPct val="150000"/>
                  </a:lnSpc>
                  <a:defRPr b="1">
                    <a:solidFill>
                      <a:srgbClr val="FFFFFF"/>
                    </a:solidFill>
                  </a:defRPr>
                </a:pPr>
                <a:endParaRPr sz="45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Hoefler Text"/>
                </a:endParaRPr>
              </a:p>
            </p:txBody>
          </p:sp>
          <p:sp>
            <p:nvSpPr>
              <p:cNvPr id="55" name="TextBox 30">
                <a:extLst>
                  <a:ext uri="{FF2B5EF4-FFF2-40B4-BE49-F238E27FC236}">
                    <a16:creationId xmlns:a16="http://schemas.microsoft.com/office/drawing/2014/main" id="{8075E51A-4D0B-4805-95FE-A5281687246F}"/>
                  </a:ext>
                </a:extLst>
              </p:cNvPr>
              <p:cNvSpPr txBox="1"/>
              <p:nvPr/>
            </p:nvSpPr>
            <p:spPr>
              <a:xfrm>
                <a:off x="799318" y="2192068"/>
                <a:ext cx="7107555" cy="714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19125">
                  <a:lnSpc>
                    <a:spcPct val="200000"/>
                  </a:lnSpc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2H</a:t>
                </a:r>
                <a:r>
                  <a:rPr lang="en-US" altLang="zh-CN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(g)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+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</a:t>
                </a:r>
                <a:r>
                  <a:rPr lang="en-US" altLang="zh-CN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(g)        2H</a:t>
                </a:r>
                <a:r>
                  <a:rPr lang="en-US" altLang="zh-CN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O(g)      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Δ</a:t>
                </a:r>
                <a:r>
                  <a:rPr lang="zh-CN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</a:t>
                </a:r>
                <a:r>
                  <a:rPr lang="en-US" altLang="zh-CN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＝－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483.6 kJ/mol</a:t>
                </a:r>
              </a:p>
            </p:txBody>
          </p:sp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DC5BCCDF-2D49-4AB4-84F3-E71A9B6DF14C}"/>
                  </a:ext>
                </a:extLst>
              </p:cNvPr>
              <p:cNvGrpSpPr/>
              <p:nvPr/>
            </p:nvGrpSpPr>
            <p:grpSpPr>
              <a:xfrm>
                <a:off x="2795344" y="2654713"/>
                <a:ext cx="464381" cy="66703"/>
                <a:chOff x="5050891" y="2802647"/>
                <a:chExt cx="464775" cy="60719"/>
              </a:xfrm>
            </p:grpSpPr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49E283D3-DE3B-447C-9A14-ED2F58FBBDD4}"/>
                    </a:ext>
                  </a:extLst>
                </p:cNvPr>
                <p:cNvCxnSpPr/>
                <p:nvPr/>
              </p:nvCxnSpPr>
              <p:spPr>
                <a:xfrm>
                  <a:off x="5050891" y="2802647"/>
                  <a:ext cx="464737" cy="1067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CEA0B95B-E144-4697-A0E2-7DB3E57445E6}"/>
                    </a:ext>
                  </a:extLst>
                </p:cNvPr>
                <p:cNvCxnSpPr/>
                <p:nvPr/>
              </p:nvCxnSpPr>
              <p:spPr>
                <a:xfrm>
                  <a:off x="5050929" y="2862299"/>
                  <a:ext cx="464737" cy="1067"/>
                </a:xfrm>
                <a:prstGeom prst="line">
                  <a:avLst/>
                </a:pr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56E57F6B-6C5F-482D-9490-8BE9996C8041}"/>
                </a:ext>
              </a:extLst>
            </p:cNvPr>
            <p:cNvSpPr txBox="1"/>
            <p:nvPr/>
          </p:nvSpPr>
          <p:spPr>
            <a:xfrm>
              <a:off x="540615" y="3300615"/>
              <a:ext cx="445214" cy="113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①②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929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FB55A3-BC86-49E5-ACB0-F87FAEB627E2}"/>
              </a:ext>
            </a:extLst>
          </p:cNvPr>
          <p:cNvSpPr txBox="1"/>
          <p:nvPr/>
        </p:nvSpPr>
        <p:spPr>
          <a:xfrm>
            <a:off x="1535379" y="87706"/>
            <a:ext cx="6073241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rPr>
              <a:t>整理与提升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A59B50E-42A6-4E7A-91B7-C048AE9098DA}"/>
              </a:ext>
            </a:extLst>
          </p:cNvPr>
          <p:cNvSpPr txBox="1"/>
          <p:nvPr/>
        </p:nvSpPr>
        <p:spPr>
          <a:xfrm>
            <a:off x="2026065" y="1496275"/>
            <a:ext cx="1427027" cy="471924"/>
          </a:xfrm>
          <a:prstGeom prst="rect">
            <a:avLst/>
          </a:prstGeom>
          <a:noFill/>
          <a:ln w="19050" cap="flat">
            <a:solidFill>
              <a:schemeClr val="accent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化学反应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E79A9DC-8BFE-4CA7-9EBD-8D7E7CDF1DA1}"/>
              </a:ext>
            </a:extLst>
          </p:cNvPr>
          <p:cNvSpPr txBox="1"/>
          <p:nvPr/>
        </p:nvSpPr>
        <p:spPr>
          <a:xfrm>
            <a:off x="4149638" y="995060"/>
            <a:ext cx="1281583" cy="410369"/>
          </a:xfrm>
          <a:prstGeom prst="rect">
            <a:avLst/>
          </a:prstGeom>
          <a:noFill/>
          <a:ln w="19050" cap="flat">
            <a:solidFill>
              <a:schemeClr val="accent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物质变化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Hoefler Text"/>
              <a:sym typeface="Hoefler Text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9F608D50-03F5-48E0-88D4-D164C432AB8C}"/>
              </a:ext>
            </a:extLst>
          </p:cNvPr>
          <p:cNvCxnSpPr>
            <a:cxnSpLocks/>
          </p:cNvCxnSpPr>
          <p:nvPr/>
        </p:nvCxnSpPr>
        <p:spPr>
          <a:xfrm flipH="1">
            <a:off x="3460584" y="1744609"/>
            <a:ext cx="357361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646FCD7D-6852-41AE-A2AD-9C298E8CB2E0}"/>
              </a:ext>
            </a:extLst>
          </p:cNvPr>
          <p:cNvSpPr txBox="1"/>
          <p:nvPr/>
        </p:nvSpPr>
        <p:spPr>
          <a:xfrm>
            <a:off x="4157781" y="2161381"/>
            <a:ext cx="1281571" cy="410369"/>
          </a:xfrm>
          <a:prstGeom prst="rect">
            <a:avLst/>
          </a:prstGeom>
          <a:noFill/>
          <a:ln w="19050" cap="flat">
            <a:solidFill>
              <a:schemeClr val="accent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能量变化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Hoefler Text"/>
              <a:sym typeface="Hoefler Tex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7B212C6-CC6C-45BC-AAA8-D7BA8A6BEB23}"/>
              </a:ext>
            </a:extLst>
          </p:cNvPr>
          <p:cNvCxnSpPr/>
          <p:nvPr/>
        </p:nvCxnSpPr>
        <p:spPr>
          <a:xfrm>
            <a:off x="3804855" y="1204446"/>
            <a:ext cx="347980" cy="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D22FDD3-08F7-43EC-8988-A18FA3E8A798}"/>
              </a:ext>
            </a:extLst>
          </p:cNvPr>
          <p:cNvCxnSpPr>
            <a:cxnSpLocks/>
          </p:cNvCxnSpPr>
          <p:nvPr/>
        </p:nvCxnSpPr>
        <p:spPr>
          <a:xfrm>
            <a:off x="3809801" y="1218440"/>
            <a:ext cx="0" cy="115140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51F73FC-A5D9-4916-B35E-90F2186A6FF8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H="1" flipV="1">
            <a:off x="4790430" y="1405429"/>
            <a:ext cx="8137" cy="755952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  <a:headEnd type="arrow" w="med" len="med"/>
            <a:tailEnd type="non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B37F72D-639E-4459-8060-147D22B2BEDE}"/>
              </a:ext>
            </a:extLst>
          </p:cNvPr>
          <p:cNvCxnSpPr/>
          <p:nvPr/>
        </p:nvCxnSpPr>
        <p:spPr>
          <a:xfrm>
            <a:off x="3801658" y="2359727"/>
            <a:ext cx="347980" cy="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907BA80-4E33-4074-87B7-9C8E6E1DE22A}"/>
              </a:ext>
            </a:extLst>
          </p:cNvPr>
          <p:cNvSpPr txBox="1"/>
          <p:nvPr/>
        </p:nvSpPr>
        <p:spPr>
          <a:xfrm>
            <a:off x="4268808" y="1585067"/>
            <a:ext cx="615950" cy="348813"/>
          </a:xfrm>
          <a:prstGeom prst="rect">
            <a:avLst/>
          </a:prstGeom>
          <a:noFill/>
          <a:ln w="1905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伴随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5AFB268-87A3-45AD-87B1-384318CF717B}"/>
              </a:ext>
            </a:extLst>
          </p:cNvPr>
          <p:cNvCxnSpPr>
            <a:cxnSpLocks/>
          </p:cNvCxnSpPr>
          <p:nvPr/>
        </p:nvCxnSpPr>
        <p:spPr>
          <a:xfrm>
            <a:off x="5439352" y="1200244"/>
            <a:ext cx="593090" cy="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07DEA415-30E0-4175-ABB6-895889F10D3E}"/>
              </a:ext>
            </a:extLst>
          </p:cNvPr>
          <p:cNvSpPr txBox="1"/>
          <p:nvPr/>
        </p:nvSpPr>
        <p:spPr>
          <a:xfrm>
            <a:off x="5439352" y="872700"/>
            <a:ext cx="615315" cy="348813"/>
          </a:xfrm>
          <a:prstGeom prst="rect">
            <a:avLst/>
          </a:prstGeom>
          <a:noFill/>
          <a:ln w="1905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遵循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5E0F398-CCB3-4000-9B4C-23F790458307}"/>
              </a:ext>
            </a:extLst>
          </p:cNvPr>
          <p:cNvSpPr txBox="1"/>
          <p:nvPr/>
        </p:nvSpPr>
        <p:spPr>
          <a:xfrm>
            <a:off x="6032443" y="995060"/>
            <a:ext cx="1667742" cy="410369"/>
          </a:xfrm>
          <a:prstGeom prst="rect">
            <a:avLst/>
          </a:prstGeom>
          <a:noFill/>
          <a:ln w="19050" cap="flat">
            <a:solidFill>
              <a:schemeClr val="accent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质量守恒定律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Hoefler Text"/>
              <a:sym typeface="Hoefler Tex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8BCA6DC-8937-4F21-8CDC-8366C318E5D5}"/>
              </a:ext>
            </a:extLst>
          </p:cNvPr>
          <p:cNvCxnSpPr>
            <a:cxnSpLocks/>
          </p:cNvCxnSpPr>
          <p:nvPr/>
        </p:nvCxnSpPr>
        <p:spPr>
          <a:xfrm>
            <a:off x="5443829" y="2361174"/>
            <a:ext cx="593090" cy="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A75306A7-A400-47C3-8DEC-8457C170CEB6}"/>
              </a:ext>
            </a:extLst>
          </p:cNvPr>
          <p:cNvSpPr txBox="1"/>
          <p:nvPr/>
        </p:nvSpPr>
        <p:spPr>
          <a:xfrm>
            <a:off x="5443829" y="2033630"/>
            <a:ext cx="615315" cy="348813"/>
          </a:xfrm>
          <a:prstGeom prst="rect">
            <a:avLst/>
          </a:prstGeom>
          <a:noFill/>
          <a:ln w="1905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遵循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67BD423-98A1-4BB4-B227-C45D4C9B9340}"/>
              </a:ext>
            </a:extLst>
          </p:cNvPr>
          <p:cNvSpPr txBox="1"/>
          <p:nvPr/>
        </p:nvSpPr>
        <p:spPr>
          <a:xfrm>
            <a:off x="6036920" y="2155990"/>
            <a:ext cx="1667742" cy="410369"/>
          </a:xfrm>
          <a:prstGeom prst="rect">
            <a:avLst/>
          </a:prstGeom>
          <a:noFill/>
          <a:ln w="19050" cap="flat">
            <a:solidFill>
              <a:schemeClr val="accent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能量守恒定律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Hoefler Text"/>
              <a:sym typeface="Hoefler Tex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2CA125F-89B8-4E3A-A778-F7356D68B68E}"/>
              </a:ext>
            </a:extLst>
          </p:cNvPr>
          <p:cNvCxnSpPr>
            <a:cxnSpLocks/>
          </p:cNvCxnSpPr>
          <p:nvPr/>
        </p:nvCxnSpPr>
        <p:spPr>
          <a:xfrm>
            <a:off x="4806613" y="2589237"/>
            <a:ext cx="0" cy="25147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DA28BBC-328E-4BDE-9C1B-EC541AF4CE3C}"/>
              </a:ext>
            </a:extLst>
          </p:cNvPr>
          <p:cNvCxnSpPr>
            <a:cxnSpLocks/>
          </p:cNvCxnSpPr>
          <p:nvPr/>
        </p:nvCxnSpPr>
        <p:spPr>
          <a:xfrm>
            <a:off x="3543300" y="2840707"/>
            <a:ext cx="2581835" cy="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BCB0E79-556A-409E-85AB-91A8321176EC}"/>
              </a:ext>
            </a:extLst>
          </p:cNvPr>
          <p:cNvCxnSpPr>
            <a:cxnSpLocks/>
          </p:cNvCxnSpPr>
          <p:nvPr/>
        </p:nvCxnSpPr>
        <p:spPr>
          <a:xfrm>
            <a:off x="3550024" y="2833983"/>
            <a:ext cx="0" cy="25147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87DA6D3-A020-4463-A065-7D5FA0BAC03E}"/>
              </a:ext>
            </a:extLst>
          </p:cNvPr>
          <p:cNvCxnSpPr>
            <a:cxnSpLocks/>
          </p:cNvCxnSpPr>
          <p:nvPr/>
        </p:nvCxnSpPr>
        <p:spPr>
          <a:xfrm>
            <a:off x="6120337" y="2840707"/>
            <a:ext cx="0" cy="25147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9BF7D536-3933-4D4A-9203-AFE62FF63B03}"/>
              </a:ext>
            </a:extLst>
          </p:cNvPr>
          <p:cNvSpPr txBox="1"/>
          <p:nvPr/>
        </p:nvSpPr>
        <p:spPr>
          <a:xfrm>
            <a:off x="3023949" y="2785311"/>
            <a:ext cx="615315" cy="348813"/>
          </a:xfrm>
          <a:prstGeom prst="rect">
            <a:avLst/>
          </a:prstGeom>
          <a:noFill/>
          <a:ln w="1905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定性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C5B203F-EF90-41C8-89A7-5EF4E65DA681}"/>
              </a:ext>
            </a:extLst>
          </p:cNvPr>
          <p:cNvSpPr txBox="1"/>
          <p:nvPr/>
        </p:nvSpPr>
        <p:spPr>
          <a:xfrm>
            <a:off x="2389900" y="3096752"/>
            <a:ext cx="2306799" cy="718145"/>
          </a:xfrm>
          <a:prstGeom prst="rect">
            <a:avLst/>
          </a:prstGeom>
          <a:noFill/>
          <a:ln w="19050" cap="flat">
            <a:solidFill>
              <a:schemeClr val="accent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algn="ctr" defTabSz="825500"/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oefler Text"/>
              </a:rPr>
              <a:t>体系是吸热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oefler Text"/>
              </a:rPr>
              <a:t>(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oefler Text"/>
              </a:rPr>
              <a:t>)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oefler Text"/>
              </a:rPr>
              <a:t>还是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oefler Text"/>
              </a:rPr>
              <a:t>放热 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oefler Text"/>
              </a:rPr>
              <a:t>(</a:t>
            </a:r>
            <a:r>
              <a:rPr lang="en-US" altLang="zh-CN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oefler Text"/>
              </a:rPr>
              <a:t>)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59224C8-1C83-4FF8-9887-34EA3540F0F7}"/>
              </a:ext>
            </a:extLst>
          </p:cNvPr>
          <p:cNvSpPr txBox="1"/>
          <p:nvPr/>
        </p:nvSpPr>
        <p:spPr>
          <a:xfrm>
            <a:off x="5092700" y="3085453"/>
            <a:ext cx="2055273" cy="718145"/>
          </a:xfrm>
          <a:prstGeom prst="rect">
            <a:avLst/>
          </a:prstGeom>
          <a:noFill/>
          <a:ln w="19050" cap="flat">
            <a:solidFill>
              <a:schemeClr val="accent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反应体系吸收或</a:t>
            </a:r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sym typeface="Hoefler Tex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放出热量的多少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DDC5320-52B9-49A0-B7DC-3A049703CBED}"/>
              </a:ext>
            </a:extLst>
          </p:cNvPr>
          <p:cNvSpPr txBox="1"/>
          <p:nvPr/>
        </p:nvSpPr>
        <p:spPr>
          <a:xfrm>
            <a:off x="6079307" y="2751857"/>
            <a:ext cx="615315" cy="348813"/>
          </a:xfrm>
          <a:prstGeom prst="rect">
            <a:avLst/>
          </a:prstGeom>
          <a:noFill/>
          <a:ln w="1905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定量</a:t>
            </a: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38F345B1-9BCC-4D79-9CAF-D730D093FE8A}"/>
              </a:ext>
            </a:extLst>
          </p:cNvPr>
          <p:cNvCxnSpPr>
            <a:cxnSpLocks/>
          </p:cNvCxnSpPr>
          <p:nvPr/>
        </p:nvCxnSpPr>
        <p:spPr>
          <a:xfrm flipH="1">
            <a:off x="7138355" y="3452432"/>
            <a:ext cx="357361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8FBF49F8-EBF5-4D86-8A81-A7E2B2144C6D}"/>
              </a:ext>
            </a:extLst>
          </p:cNvPr>
          <p:cNvCxnSpPr/>
          <p:nvPr/>
        </p:nvCxnSpPr>
        <p:spPr>
          <a:xfrm>
            <a:off x="7482626" y="2912269"/>
            <a:ext cx="347980" cy="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B7F0BEA9-D2B2-46EA-9611-890C8D278D5E}"/>
              </a:ext>
            </a:extLst>
          </p:cNvPr>
          <p:cNvCxnSpPr>
            <a:cxnSpLocks/>
          </p:cNvCxnSpPr>
          <p:nvPr/>
        </p:nvCxnSpPr>
        <p:spPr>
          <a:xfrm>
            <a:off x="7487572" y="2926263"/>
            <a:ext cx="0" cy="115140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43D4254-7B3D-4693-ADF2-578CD52B87F0}"/>
              </a:ext>
            </a:extLst>
          </p:cNvPr>
          <p:cNvCxnSpPr/>
          <p:nvPr/>
        </p:nvCxnSpPr>
        <p:spPr>
          <a:xfrm>
            <a:off x="7479429" y="4067550"/>
            <a:ext cx="347980" cy="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447B03C8-564A-4917-A54A-68A6D3DF7FCD}"/>
              </a:ext>
            </a:extLst>
          </p:cNvPr>
          <p:cNvSpPr txBox="1"/>
          <p:nvPr/>
        </p:nvSpPr>
        <p:spPr>
          <a:xfrm>
            <a:off x="7833115" y="2553176"/>
            <a:ext cx="785495" cy="718185"/>
          </a:xfrm>
          <a:prstGeom prst="rect">
            <a:avLst/>
          </a:prstGeom>
          <a:noFill/>
          <a:ln w="19050" cap="flat">
            <a:solidFill>
              <a:schemeClr val="accent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键能计算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69E2BE1-E1F6-4D9D-9EC2-1F72835BC29C}"/>
              </a:ext>
            </a:extLst>
          </p:cNvPr>
          <p:cNvSpPr txBox="1"/>
          <p:nvPr/>
        </p:nvSpPr>
        <p:spPr>
          <a:xfrm>
            <a:off x="7833114" y="3718570"/>
            <a:ext cx="785495" cy="718185"/>
          </a:xfrm>
          <a:prstGeom prst="rect">
            <a:avLst/>
          </a:prstGeom>
          <a:noFill/>
          <a:ln w="19050" cap="flat">
            <a:solidFill>
              <a:schemeClr val="accent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实验测定</a:t>
            </a:r>
          </a:p>
        </p:txBody>
      </p:sp>
    </p:spTree>
    <p:extLst>
      <p:ext uri="{BB962C8B-B14F-4D97-AF65-F5344CB8AC3E}">
        <p14:creationId xmlns:p14="http://schemas.microsoft.com/office/powerpoint/2010/main" val="257016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FB55A3-BC86-49E5-ACB0-F87FAEB627E2}"/>
              </a:ext>
            </a:extLst>
          </p:cNvPr>
          <p:cNvSpPr txBox="1"/>
          <p:nvPr/>
        </p:nvSpPr>
        <p:spPr>
          <a:xfrm>
            <a:off x="1535379" y="87706"/>
            <a:ext cx="6073241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rPr>
              <a:t>整理与提升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E79A9DC-8BFE-4CA7-9EBD-8D7E7CDF1DA1}"/>
              </a:ext>
            </a:extLst>
          </p:cNvPr>
          <p:cNvSpPr txBox="1"/>
          <p:nvPr/>
        </p:nvSpPr>
        <p:spPr>
          <a:xfrm>
            <a:off x="4149638" y="995060"/>
            <a:ext cx="1281583" cy="410369"/>
          </a:xfrm>
          <a:prstGeom prst="rect">
            <a:avLst/>
          </a:prstGeom>
          <a:noFill/>
          <a:ln w="19050" cap="flat">
            <a:solidFill>
              <a:schemeClr val="accent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物质变化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Hoefler Text"/>
              <a:sym typeface="Hoefler Tex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46FCD7D-6852-41AE-A2AD-9C298E8CB2E0}"/>
              </a:ext>
            </a:extLst>
          </p:cNvPr>
          <p:cNvSpPr txBox="1"/>
          <p:nvPr/>
        </p:nvSpPr>
        <p:spPr>
          <a:xfrm>
            <a:off x="4157781" y="2161381"/>
            <a:ext cx="1281571" cy="410369"/>
          </a:xfrm>
          <a:prstGeom prst="rect">
            <a:avLst/>
          </a:prstGeom>
          <a:noFill/>
          <a:ln w="19050" cap="flat">
            <a:solidFill>
              <a:schemeClr val="accent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能量变化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Hoefler Text"/>
              <a:sym typeface="Hoefler Tex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7B212C6-CC6C-45BC-AAA8-D7BA8A6BEB23}"/>
              </a:ext>
            </a:extLst>
          </p:cNvPr>
          <p:cNvCxnSpPr/>
          <p:nvPr/>
        </p:nvCxnSpPr>
        <p:spPr>
          <a:xfrm>
            <a:off x="3804855" y="1204446"/>
            <a:ext cx="347980" cy="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D22FDD3-08F7-43EC-8988-A18FA3E8A798}"/>
              </a:ext>
            </a:extLst>
          </p:cNvPr>
          <p:cNvCxnSpPr>
            <a:cxnSpLocks/>
          </p:cNvCxnSpPr>
          <p:nvPr/>
        </p:nvCxnSpPr>
        <p:spPr>
          <a:xfrm>
            <a:off x="3809801" y="1218440"/>
            <a:ext cx="0" cy="115140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51F73FC-A5D9-4916-B35E-90F2186A6FF8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H="1" flipV="1">
            <a:off x="4790430" y="1405429"/>
            <a:ext cx="8137" cy="755952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  <a:headEnd type="arrow" w="med" len="med"/>
            <a:tailEnd type="non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B37F72D-639E-4459-8060-147D22B2BEDE}"/>
              </a:ext>
            </a:extLst>
          </p:cNvPr>
          <p:cNvCxnSpPr/>
          <p:nvPr/>
        </p:nvCxnSpPr>
        <p:spPr>
          <a:xfrm>
            <a:off x="3801658" y="2359727"/>
            <a:ext cx="347980" cy="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907BA80-4E33-4074-87B7-9C8E6E1DE22A}"/>
              </a:ext>
            </a:extLst>
          </p:cNvPr>
          <p:cNvSpPr txBox="1"/>
          <p:nvPr/>
        </p:nvSpPr>
        <p:spPr>
          <a:xfrm>
            <a:off x="4268808" y="1585067"/>
            <a:ext cx="615950" cy="348813"/>
          </a:xfrm>
          <a:prstGeom prst="rect">
            <a:avLst/>
          </a:prstGeom>
          <a:noFill/>
          <a:ln w="1905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伴随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5AFB268-87A3-45AD-87B1-384318CF717B}"/>
              </a:ext>
            </a:extLst>
          </p:cNvPr>
          <p:cNvCxnSpPr>
            <a:cxnSpLocks/>
          </p:cNvCxnSpPr>
          <p:nvPr/>
        </p:nvCxnSpPr>
        <p:spPr>
          <a:xfrm>
            <a:off x="5439352" y="1200244"/>
            <a:ext cx="593090" cy="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07DEA415-30E0-4175-ABB6-895889F10D3E}"/>
              </a:ext>
            </a:extLst>
          </p:cNvPr>
          <p:cNvSpPr txBox="1"/>
          <p:nvPr/>
        </p:nvSpPr>
        <p:spPr>
          <a:xfrm>
            <a:off x="5439352" y="872700"/>
            <a:ext cx="615315" cy="348813"/>
          </a:xfrm>
          <a:prstGeom prst="rect">
            <a:avLst/>
          </a:prstGeom>
          <a:noFill/>
          <a:ln w="1905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遵循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5E0F398-CCB3-4000-9B4C-23F790458307}"/>
              </a:ext>
            </a:extLst>
          </p:cNvPr>
          <p:cNvSpPr txBox="1"/>
          <p:nvPr/>
        </p:nvSpPr>
        <p:spPr>
          <a:xfrm>
            <a:off x="6032443" y="995060"/>
            <a:ext cx="1667742" cy="410369"/>
          </a:xfrm>
          <a:prstGeom prst="rect">
            <a:avLst/>
          </a:prstGeom>
          <a:noFill/>
          <a:ln w="19050" cap="flat">
            <a:solidFill>
              <a:schemeClr val="accent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质量守恒定律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Hoefler Text"/>
              <a:sym typeface="Hoefler Tex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8BCA6DC-8937-4F21-8CDC-8366C318E5D5}"/>
              </a:ext>
            </a:extLst>
          </p:cNvPr>
          <p:cNvCxnSpPr>
            <a:cxnSpLocks/>
          </p:cNvCxnSpPr>
          <p:nvPr/>
        </p:nvCxnSpPr>
        <p:spPr>
          <a:xfrm>
            <a:off x="5443829" y="2361174"/>
            <a:ext cx="593090" cy="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A75306A7-A400-47C3-8DEC-8457C170CEB6}"/>
              </a:ext>
            </a:extLst>
          </p:cNvPr>
          <p:cNvSpPr txBox="1"/>
          <p:nvPr/>
        </p:nvSpPr>
        <p:spPr>
          <a:xfrm>
            <a:off x="5443829" y="2033630"/>
            <a:ext cx="615315" cy="348813"/>
          </a:xfrm>
          <a:prstGeom prst="rect">
            <a:avLst/>
          </a:prstGeom>
          <a:noFill/>
          <a:ln w="1905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遵循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67BD423-98A1-4BB4-B227-C45D4C9B9340}"/>
              </a:ext>
            </a:extLst>
          </p:cNvPr>
          <p:cNvSpPr txBox="1"/>
          <p:nvPr/>
        </p:nvSpPr>
        <p:spPr>
          <a:xfrm>
            <a:off x="6036920" y="2155990"/>
            <a:ext cx="1667742" cy="410369"/>
          </a:xfrm>
          <a:prstGeom prst="rect">
            <a:avLst/>
          </a:prstGeom>
          <a:noFill/>
          <a:ln w="19050" cap="flat">
            <a:solidFill>
              <a:schemeClr val="accent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能量守恒定律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Hoefler Text"/>
              <a:sym typeface="Hoefler Tex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2CA125F-89B8-4E3A-A778-F7356D68B68E}"/>
              </a:ext>
            </a:extLst>
          </p:cNvPr>
          <p:cNvCxnSpPr>
            <a:cxnSpLocks/>
          </p:cNvCxnSpPr>
          <p:nvPr/>
        </p:nvCxnSpPr>
        <p:spPr>
          <a:xfrm>
            <a:off x="4806613" y="2589237"/>
            <a:ext cx="0" cy="25147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DA28BBC-328E-4BDE-9C1B-EC541AF4CE3C}"/>
              </a:ext>
            </a:extLst>
          </p:cNvPr>
          <p:cNvCxnSpPr>
            <a:cxnSpLocks/>
          </p:cNvCxnSpPr>
          <p:nvPr/>
        </p:nvCxnSpPr>
        <p:spPr>
          <a:xfrm>
            <a:off x="3543300" y="2840707"/>
            <a:ext cx="2581835" cy="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BCB0E79-556A-409E-85AB-91A8321176EC}"/>
              </a:ext>
            </a:extLst>
          </p:cNvPr>
          <p:cNvCxnSpPr>
            <a:cxnSpLocks/>
          </p:cNvCxnSpPr>
          <p:nvPr/>
        </p:nvCxnSpPr>
        <p:spPr>
          <a:xfrm>
            <a:off x="3550024" y="2833983"/>
            <a:ext cx="0" cy="25147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87DA6D3-A020-4463-A065-7D5FA0BAC03E}"/>
              </a:ext>
            </a:extLst>
          </p:cNvPr>
          <p:cNvCxnSpPr>
            <a:cxnSpLocks/>
          </p:cNvCxnSpPr>
          <p:nvPr/>
        </p:nvCxnSpPr>
        <p:spPr>
          <a:xfrm>
            <a:off x="6120337" y="2840707"/>
            <a:ext cx="0" cy="25147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9BF7D536-3933-4D4A-9203-AFE62FF63B03}"/>
              </a:ext>
            </a:extLst>
          </p:cNvPr>
          <p:cNvSpPr txBox="1"/>
          <p:nvPr/>
        </p:nvSpPr>
        <p:spPr>
          <a:xfrm>
            <a:off x="3023949" y="2785311"/>
            <a:ext cx="615315" cy="348813"/>
          </a:xfrm>
          <a:prstGeom prst="rect">
            <a:avLst/>
          </a:prstGeom>
          <a:noFill/>
          <a:ln w="1905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定性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C5B203F-EF90-41C8-89A7-5EF4E65DA681}"/>
              </a:ext>
            </a:extLst>
          </p:cNvPr>
          <p:cNvSpPr txBox="1"/>
          <p:nvPr/>
        </p:nvSpPr>
        <p:spPr>
          <a:xfrm>
            <a:off x="2389900" y="3096752"/>
            <a:ext cx="2306799" cy="718145"/>
          </a:xfrm>
          <a:prstGeom prst="rect">
            <a:avLst/>
          </a:prstGeom>
          <a:noFill/>
          <a:ln w="19050" cap="flat">
            <a:solidFill>
              <a:schemeClr val="accent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algn="ctr" defTabSz="825500"/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oefler Text"/>
              </a:rPr>
              <a:t>体系是吸热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oefler Text"/>
              </a:rPr>
              <a:t>(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oefler Text"/>
              </a:rPr>
              <a:t>)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oefler Text"/>
              </a:rPr>
              <a:t>还是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oefler Text"/>
              </a:rPr>
              <a:t>放热 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oefler Text"/>
              </a:rPr>
              <a:t>(</a:t>
            </a:r>
            <a:r>
              <a:rPr lang="en-US" altLang="zh-CN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Hoefler Text"/>
              </a:rPr>
              <a:t>)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59224C8-1C83-4FF8-9887-34EA3540F0F7}"/>
              </a:ext>
            </a:extLst>
          </p:cNvPr>
          <p:cNvSpPr txBox="1"/>
          <p:nvPr/>
        </p:nvSpPr>
        <p:spPr>
          <a:xfrm>
            <a:off x="5092700" y="3085453"/>
            <a:ext cx="2055273" cy="718145"/>
          </a:xfrm>
          <a:prstGeom prst="rect">
            <a:avLst/>
          </a:prstGeom>
          <a:noFill/>
          <a:ln w="19050" cap="flat">
            <a:solidFill>
              <a:schemeClr val="accent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反应体系吸收或</a:t>
            </a:r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sym typeface="Hoefler Tex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放出热量的多少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DDC5320-52B9-49A0-B7DC-3A049703CBED}"/>
              </a:ext>
            </a:extLst>
          </p:cNvPr>
          <p:cNvSpPr txBox="1"/>
          <p:nvPr/>
        </p:nvSpPr>
        <p:spPr>
          <a:xfrm>
            <a:off x="6079307" y="2751857"/>
            <a:ext cx="615315" cy="348813"/>
          </a:xfrm>
          <a:prstGeom prst="rect">
            <a:avLst/>
          </a:prstGeom>
          <a:noFill/>
          <a:ln w="1905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定量</a:t>
            </a: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38F345B1-9BCC-4D79-9CAF-D730D093FE8A}"/>
              </a:ext>
            </a:extLst>
          </p:cNvPr>
          <p:cNvCxnSpPr>
            <a:cxnSpLocks/>
          </p:cNvCxnSpPr>
          <p:nvPr/>
        </p:nvCxnSpPr>
        <p:spPr>
          <a:xfrm flipH="1">
            <a:off x="7138355" y="3452432"/>
            <a:ext cx="357361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8FBF49F8-EBF5-4D86-8A81-A7E2B2144C6D}"/>
              </a:ext>
            </a:extLst>
          </p:cNvPr>
          <p:cNvCxnSpPr/>
          <p:nvPr/>
        </p:nvCxnSpPr>
        <p:spPr>
          <a:xfrm>
            <a:off x="7482626" y="2912269"/>
            <a:ext cx="347980" cy="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B7F0BEA9-D2B2-46EA-9611-890C8D278D5E}"/>
              </a:ext>
            </a:extLst>
          </p:cNvPr>
          <p:cNvCxnSpPr>
            <a:cxnSpLocks/>
          </p:cNvCxnSpPr>
          <p:nvPr/>
        </p:nvCxnSpPr>
        <p:spPr>
          <a:xfrm>
            <a:off x="7487572" y="2926263"/>
            <a:ext cx="0" cy="115140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43D4254-7B3D-4693-ADF2-578CD52B87F0}"/>
              </a:ext>
            </a:extLst>
          </p:cNvPr>
          <p:cNvCxnSpPr/>
          <p:nvPr/>
        </p:nvCxnSpPr>
        <p:spPr>
          <a:xfrm>
            <a:off x="7479429" y="4067550"/>
            <a:ext cx="347980" cy="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447B03C8-564A-4917-A54A-68A6D3DF7FCD}"/>
              </a:ext>
            </a:extLst>
          </p:cNvPr>
          <p:cNvSpPr txBox="1"/>
          <p:nvPr/>
        </p:nvSpPr>
        <p:spPr>
          <a:xfrm>
            <a:off x="7833115" y="2553176"/>
            <a:ext cx="785495" cy="718185"/>
          </a:xfrm>
          <a:prstGeom prst="rect">
            <a:avLst/>
          </a:prstGeom>
          <a:noFill/>
          <a:ln w="19050" cap="flat">
            <a:solidFill>
              <a:schemeClr val="accent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键能估算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69E2BE1-E1F6-4D9D-9EC2-1F72835BC29C}"/>
              </a:ext>
            </a:extLst>
          </p:cNvPr>
          <p:cNvSpPr txBox="1"/>
          <p:nvPr/>
        </p:nvSpPr>
        <p:spPr>
          <a:xfrm>
            <a:off x="7833114" y="3718570"/>
            <a:ext cx="785495" cy="718185"/>
          </a:xfrm>
          <a:prstGeom prst="rect">
            <a:avLst/>
          </a:prstGeom>
          <a:noFill/>
          <a:ln w="19050" cap="flat">
            <a:solidFill>
              <a:schemeClr val="accent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实验测定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E8D3BBCF-7545-4665-8B17-E514B99155F4}"/>
              </a:ext>
            </a:extLst>
          </p:cNvPr>
          <p:cNvCxnSpPr>
            <a:cxnSpLocks/>
          </p:cNvCxnSpPr>
          <p:nvPr/>
        </p:nvCxnSpPr>
        <p:spPr>
          <a:xfrm>
            <a:off x="3220637" y="1736002"/>
            <a:ext cx="593090" cy="0"/>
          </a:xfrm>
          <a:prstGeom prst="line">
            <a:avLst/>
          </a:prstGeom>
          <a:noFill/>
          <a:ln w="19050" cap="flat">
            <a:solidFill>
              <a:srgbClr val="547D9D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AE76DB69-EEDA-4965-9D5B-5710F1247FAB}"/>
              </a:ext>
            </a:extLst>
          </p:cNvPr>
          <p:cNvSpPr txBox="1"/>
          <p:nvPr/>
        </p:nvSpPr>
        <p:spPr>
          <a:xfrm>
            <a:off x="3219600" y="1421854"/>
            <a:ext cx="615315" cy="348813"/>
          </a:xfrm>
          <a:prstGeom prst="rect">
            <a:avLst/>
          </a:prstGeom>
          <a:noFill/>
          <a:ln w="19050" cap="flat">
            <a:noFill/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表示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F529181-27B1-4F38-AA3E-F40CC3162182}"/>
              </a:ext>
            </a:extLst>
          </p:cNvPr>
          <p:cNvSpPr txBox="1"/>
          <p:nvPr/>
        </p:nvSpPr>
        <p:spPr>
          <a:xfrm>
            <a:off x="194574" y="1376929"/>
            <a:ext cx="3016895" cy="718145"/>
          </a:xfrm>
          <a:prstGeom prst="rect">
            <a:avLst/>
          </a:prstGeom>
          <a:noFill/>
          <a:ln w="19050" cap="flat">
            <a:solidFill>
              <a:srgbClr val="FF0000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algn="ctr" defTabSz="825500"/>
            <a:r>
              <a:rPr kumimoji="0" lang="zh-CN" altLang="en-US" sz="1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热化学方程式</a:t>
            </a:r>
            <a:endParaRPr kumimoji="0" lang="en-US" altLang="zh-CN" sz="1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Hoefler Text"/>
            </a:endParaRPr>
          </a:p>
          <a:p>
            <a:pPr algn="ctr" defTabSz="825500"/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  <a:sym typeface="Hoefler Text"/>
              </a:rPr>
              <a:t>（先正确书写化学方程式，再计算</a:t>
            </a:r>
            <a:r>
              <a:rPr lang="en-US" altLang="zh-CN" sz="12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sz="1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H 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  <a:sym typeface="Hoefler Text"/>
              </a:rPr>
              <a:t>）</a:t>
            </a:r>
            <a:endParaRPr kumimoji="0" lang="en-US" altLang="zh-CN" sz="1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  <a:sym typeface="Hoefler Text"/>
            </a:endParaRPr>
          </a:p>
          <a:p>
            <a:pPr algn="ctr" defTabSz="825500"/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  <a:sym typeface="Hoefler Text"/>
              </a:rPr>
              <a:t>(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  <a:sym typeface="Hoefler Text"/>
              </a:rPr>
              <a:t>状态、化学计量</a:t>
            </a:r>
            <a:r>
              <a:rPr lang="zh-CN" altLang="en-US" sz="1200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  <a:sym typeface="Hoefler Text"/>
              </a:rPr>
              <a:t>数、符号、数值对应</a:t>
            </a:r>
            <a:r>
              <a:rPr lang="en-US" altLang="zh-CN" sz="1200" dirty="0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  <a:sym typeface="Hoefler Text"/>
              </a:rPr>
              <a:t>……)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3940780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CBC4E8F-0A40-4CFF-992B-6C8D1D2C57F7}"/>
              </a:ext>
            </a:extLst>
          </p:cNvPr>
          <p:cNvSpPr txBox="1"/>
          <p:nvPr/>
        </p:nvSpPr>
        <p:spPr>
          <a:xfrm>
            <a:off x="1535379" y="551632"/>
            <a:ext cx="6073241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rPr>
              <a:t>反馈练习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Hoefler Text"/>
              <a:sym typeface="Hoefler Tex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2ED99E6-45C7-4E58-8666-689EE85B8245}"/>
              </a:ext>
            </a:extLst>
          </p:cNvPr>
          <p:cNvSpPr txBox="1"/>
          <p:nvPr/>
        </p:nvSpPr>
        <p:spPr>
          <a:xfrm>
            <a:off x="603891" y="1217854"/>
            <a:ext cx="7403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．依据事实，写出下列反应的热化学方程式。</a:t>
            </a:r>
            <a:endParaRPr lang="zh-CN" alt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56E3BF0-25F7-4086-9AF9-B62FAB9CCEB6}"/>
              </a:ext>
            </a:extLst>
          </p:cNvPr>
          <p:cNvSpPr txBox="1"/>
          <p:nvPr/>
        </p:nvSpPr>
        <p:spPr>
          <a:xfrm>
            <a:off x="765256" y="1708671"/>
            <a:ext cx="740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1mol Cu(s)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与适量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baseline="-25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(g)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反应生成</a:t>
            </a:r>
            <a:r>
              <a:rPr lang="en-US" altLang="zh-CN" dirty="0" err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CuO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(s)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，放出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157.3 kJ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的热量。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F7267FA-4D0A-4B96-970B-DAA420EA5DBE}"/>
              </a:ext>
            </a:extLst>
          </p:cNvPr>
          <p:cNvGrpSpPr/>
          <p:nvPr/>
        </p:nvGrpSpPr>
        <p:grpSpPr>
          <a:xfrm>
            <a:off x="1061085" y="1708671"/>
            <a:ext cx="7107555" cy="1067949"/>
            <a:chOff x="779146" y="1968624"/>
            <a:chExt cx="7107555" cy="1067949"/>
          </a:xfrm>
        </p:grpSpPr>
        <p:sp>
          <p:nvSpPr>
            <p:cNvPr id="9" name="电视播出的图像与电脑不同，四周会有一部分被覆盖…">
              <a:extLst>
                <a:ext uri="{FF2B5EF4-FFF2-40B4-BE49-F238E27FC236}">
                  <a16:creationId xmlns:a16="http://schemas.microsoft.com/office/drawing/2014/main" id="{5335F75D-8871-4A9B-9950-FFF565CA6280}"/>
                </a:ext>
              </a:extLst>
            </p:cNvPr>
            <p:cNvSpPr txBox="1"/>
            <p:nvPr/>
          </p:nvSpPr>
          <p:spPr>
            <a:xfrm>
              <a:off x="1418925" y="1968624"/>
              <a:ext cx="38537" cy="13163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19050" tIns="19050" rIns="19050" bIns="19050" anchor="ctr">
              <a:spAutoFit/>
            </a:bodyPr>
            <a:lstStyle/>
            <a:p>
              <a:pPr defTabSz="619125">
                <a:lnSpc>
                  <a:spcPct val="150000"/>
                </a:lnSpc>
                <a:defRPr b="1">
                  <a:solidFill>
                    <a:srgbClr val="FFFFFF"/>
                  </a:solidFill>
                </a:defRPr>
              </a:pPr>
              <a:endParaRPr sz="4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276A754-5F1E-471D-BF4C-75447EB9AF27}"/>
                </a:ext>
              </a:extLst>
            </p:cNvPr>
            <p:cNvGrpSpPr/>
            <p:nvPr/>
          </p:nvGrpSpPr>
          <p:grpSpPr>
            <a:xfrm>
              <a:off x="779146" y="2205516"/>
              <a:ext cx="7107555" cy="831057"/>
              <a:chOff x="1732" y="4897"/>
              <a:chExt cx="14924" cy="1745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132B850-5E41-4903-9D36-68182C2754D0}"/>
                  </a:ext>
                </a:extLst>
              </p:cNvPr>
              <p:cNvSpPr txBox="1"/>
              <p:nvPr/>
            </p:nvSpPr>
            <p:spPr>
              <a:xfrm>
                <a:off x="3819" y="5123"/>
                <a:ext cx="719" cy="15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38100" tIns="38100" rIns="38100" bIns="38100" numCol="1" spcCol="38100" rtlCol="0" anchor="ctr" forceAA="0">
                <a:spAutoFit/>
              </a:bodyPr>
              <a:lstStyle/>
              <a:p>
                <a:pPr algn="ctr" defTabSz="619125"/>
                <a:r>
                  <a:rPr lang="en-US" altLang="zh-CN" sz="2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1</a:t>
                </a:r>
              </a:p>
              <a:p>
                <a:pPr algn="ctr" defTabSz="619125"/>
                <a:r>
                  <a:rPr lang="en-US" altLang="zh-CN" sz="2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</a:p>
            </p:txBody>
          </p:sp>
          <p:sp>
            <p:nvSpPr>
              <p:cNvPr id="15" name="TextBox 30">
                <a:extLst>
                  <a:ext uri="{FF2B5EF4-FFF2-40B4-BE49-F238E27FC236}">
                    <a16:creationId xmlns:a16="http://schemas.microsoft.com/office/drawing/2014/main" id="{0743EB53-D90E-43F7-AF68-F329841F23BA}"/>
                  </a:ext>
                </a:extLst>
              </p:cNvPr>
              <p:cNvSpPr txBox="1"/>
              <p:nvPr/>
            </p:nvSpPr>
            <p:spPr>
              <a:xfrm>
                <a:off x="1732" y="4897"/>
                <a:ext cx="14924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19125">
                  <a:lnSpc>
                    <a:spcPct val="200000"/>
                  </a:lnSpc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Cu(s)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+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－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</a:t>
                </a:r>
                <a:r>
                  <a:rPr lang="en-US" altLang="zh-CN" sz="24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(g)        </a:t>
                </a:r>
                <a:r>
                  <a:rPr lang="en-US" altLang="zh-CN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CuO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(s)      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Δ</a:t>
                </a:r>
                <a:r>
                  <a:rPr lang="zh-CN" alt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 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＝－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157.3 kJ/mol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4D619520-4555-4D08-86D7-4EF814DF5EB3}"/>
                </a:ext>
              </a:extLst>
            </p:cNvPr>
            <p:cNvGrpSpPr/>
            <p:nvPr/>
          </p:nvGrpSpPr>
          <p:grpSpPr>
            <a:xfrm>
              <a:off x="2828938" y="2674861"/>
              <a:ext cx="464400" cy="66675"/>
              <a:chOff x="5084520" y="2821010"/>
              <a:chExt cx="464794" cy="60694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F9CA4227-5DC5-47D9-A653-D30D0ACFC58C}"/>
                  </a:ext>
                </a:extLst>
              </p:cNvPr>
              <p:cNvCxnSpPr/>
              <p:nvPr/>
            </p:nvCxnSpPr>
            <p:spPr>
              <a:xfrm>
                <a:off x="5084520" y="2821010"/>
                <a:ext cx="464737" cy="10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03D1DC3F-A35F-41E5-87D2-3E3FA7224251}"/>
                  </a:ext>
                </a:extLst>
              </p:cNvPr>
              <p:cNvCxnSpPr/>
              <p:nvPr/>
            </p:nvCxnSpPr>
            <p:spPr>
              <a:xfrm>
                <a:off x="5084577" y="2880637"/>
                <a:ext cx="464737" cy="10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F85AC6FE-6082-4414-9EE0-DB9DA21E7D6A}"/>
              </a:ext>
            </a:extLst>
          </p:cNvPr>
          <p:cNvSpPr txBox="1"/>
          <p:nvPr/>
        </p:nvSpPr>
        <p:spPr>
          <a:xfrm>
            <a:off x="798872" y="2985864"/>
            <a:ext cx="782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1mol C(s)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与适量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baseline="-25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O(g)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反应生成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CO(g)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baseline="-25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(g)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，吸收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131.5 kJ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的热量。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A452BB3-8D1D-463D-87BD-4EE48123F897}"/>
              </a:ext>
            </a:extLst>
          </p:cNvPr>
          <p:cNvGrpSpPr/>
          <p:nvPr/>
        </p:nvGrpSpPr>
        <p:grpSpPr>
          <a:xfrm>
            <a:off x="1065563" y="3078030"/>
            <a:ext cx="7607790" cy="951639"/>
            <a:chOff x="779146" y="1968624"/>
            <a:chExt cx="7607790" cy="951639"/>
          </a:xfrm>
        </p:grpSpPr>
        <p:sp>
          <p:nvSpPr>
            <p:cNvPr id="26" name="电视播出的图像与电脑不同，四周会有一部分被覆盖…">
              <a:extLst>
                <a:ext uri="{FF2B5EF4-FFF2-40B4-BE49-F238E27FC236}">
                  <a16:creationId xmlns:a16="http://schemas.microsoft.com/office/drawing/2014/main" id="{C25B31B4-33F0-4120-B2C2-B990A51B2A69}"/>
                </a:ext>
              </a:extLst>
            </p:cNvPr>
            <p:cNvSpPr txBox="1"/>
            <p:nvPr/>
          </p:nvSpPr>
          <p:spPr>
            <a:xfrm>
              <a:off x="1418925" y="1968624"/>
              <a:ext cx="38537" cy="13163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19050" tIns="19050" rIns="19050" bIns="19050" anchor="ctr">
              <a:spAutoFit/>
            </a:bodyPr>
            <a:lstStyle/>
            <a:p>
              <a:pPr defTabSz="619125">
                <a:lnSpc>
                  <a:spcPct val="150000"/>
                </a:lnSpc>
                <a:defRPr b="1">
                  <a:solidFill>
                    <a:srgbClr val="FFFFFF"/>
                  </a:solidFill>
                </a:defRPr>
              </a:pPr>
              <a:endParaRPr sz="4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2" name="TextBox 30">
              <a:extLst>
                <a:ext uri="{FF2B5EF4-FFF2-40B4-BE49-F238E27FC236}">
                  <a16:creationId xmlns:a16="http://schemas.microsoft.com/office/drawing/2014/main" id="{817E39FB-C9F3-4D27-B029-6F92FDD9848D}"/>
                </a:ext>
              </a:extLst>
            </p:cNvPr>
            <p:cNvSpPr txBox="1"/>
            <p:nvPr/>
          </p:nvSpPr>
          <p:spPr>
            <a:xfrm>
              <a:off x="779146" y="2205516"/>
              <a:ext cx="7607790" cy="71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19125">
                <a:lnSpc>
                  <a:spcPct val="20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C(s)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+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altLang="zh-CN" sz="24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O(g)        CO(g) +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altLang="zh-CN" sz="24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(g)     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Δ</a:t>
              </a:r>
              <a:r>
                <a:rPr lang="zh-CN" alt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 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＝＋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131.5 kJ/mol</a:t>
              </a: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A071163E-C61C-4390-A946-80A0EC782A11}"/>
                </a:ext>
              </a:extLst>
            </p:cNvPr>
            <p:cNvGrpSpPr/>
            <p:nvPr/>
          </p:nvGrpSpPr>
          <p:grpSpPr>
            <a:xfrm>
              <a:off x="2694467" y="2674861"/>
              <a:ext cx="464463" cy="66675"/>
              <a:chOff x="4949930" y="2821010"/>
              <a:chExt cx="464857" cy="60694"/>
            </a:xfrm>
          </p:grpSpPr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29EEF247-BAD5-43C6-B8A9-B89C2EA3800E}"/>
                  </a:ext>
                </a:extLst>
              </p:cNvPr>
              <p:cNvCxnSpPr/>
              <p:nvPr/>
            </p:nvCxnSpPr>
            <p:spPr>
              <a:xfrm>
                <a:off x="4949930" y="2821010"/>
                <a:ext cx="464737" cy="10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DA249338-6847-40CF-BD94-EF870D9BBCE4}"/>
                  </a:ext>
                </a:extLst>
              </p:cNvPr>
              <p:cNvCxnSpPr/>
              <p:nvPr/>
            </p:nvCxnSpPr>
            <p:spPr>
              <a:xfrm>
                <a:off x="4950050" y="2880637"/>
                <a:ext cx="464737" cy="10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1127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43D9C4B-7DA7-42FB-8634-B53F83369E5A}"/>
              </a:ext>
            </a:extLst>
          </p:cNvPr>
          <p:cNvSpPr txBox="1"/>
          <p:nvPr/>
        </p:nvSpPr>
        <p:spPr>
          <a:xfrm>
            <a:off x="1535379" y="551632"/>
            <a:ext cx="6073241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rPr>
              <a:t>反馈练习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Hoefler Text"/>
              <a:sym typeface="Hoefler Tex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54C91B-FBB2-4499-BFC1-0BC9DF4E6A59}"/>
              </a:ext>
            </a:extLst>
          </p:cNvPr>
          <p:cNvSpPr txBox="1"/>
          <p:nvPr/>
        </p:nvSpPr>
        <p:spPr>
          <a:xfrm>
            <a:off x="603891" y="1217854"/>
            <a:ext cx="4344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．已知：</a:t>
            </a:r>
            <a:endParaRPr lang="zh-CN" alt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723E48A-740B-4A72-ACE3-A3E0C32E9B2F}"/>
              </a:ext>
            </a:extLst>
          </p:cNvPr>
          <p:cNvSpPr txBox="1"/>
          <p:nvPr/>
        </p:nvSpPr>
        <p:spPr>
          <a:xfrm>
            <a:off x="765256" y="1641431"/>
            <a:ext cx="7403384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1mol N</a:t>
            </a:r>
            <a:r>
              <a:rPr lang="en-US" altLang="zh-CN" baseline="-25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(g)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中的化学键断裂时需要吸收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946 kJ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的热量。</a:t>
            </a:r>
            <a:endParaRPr lang="en-US" altLang="zh-CN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1mol O</a:t>
            </a:r>
            <a:r>
              <a:rPr lang="en-US" altLang="zh-CN" baseline="-25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(g)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中的化学键断裂时需要吸收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498 kJ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的热量。</a:t>
            </a:r>
            <a:endParaRPr lang="en-US" altLang="zh-CN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1mol NO(g)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中的化学键形成时要释放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632 kJ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的热量。</a:t>
            </a:r>
            <a:endParaRPr lang="en-US" altLang="zh-CN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试写出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baseline="-25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(g)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baseline="-25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(g)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反应生成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NO(g)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的热化学方程式。</a:t>
            </a:r>
            <a:endParaRPr lang="en-US" altLang="zh-CN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Box 30">
            <a:extLst>
              <a:ext uri="{FF2B5EF4-FFF2-40B4-BE49-F238E27FC236}">
                <a16:creationId xmlns:a16="http://schemas.microsoft.com/office/drawing/2014/main" id="{91B1C87B-8EC0-48E1-B2BE-7260E64F97DF}"/>
              </a:ext>
            </a:extLst>
          </p:cNvPr>
          <p:cNvSpPr txBox="1"/>
          <p:nvPr/>
        </p:nvSpPr>
        <p:spPr>
          <a:xfrm>
            <a:off x="603891" y="3490278"/>
            <a:ext cx="3622361" cy="614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19125">
              <a:lnSpc>
                <a:spcPct val="20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N</a:t>
            </a:r>
            <a:r>
              <a:rPr lang="en-US" altLang="zh-CN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(g)</a:t>
            </a: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O</a:t>
            </a:r>
            <a:r>
              <a:rPr lang="en-US" altLang="zh-CN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(g)       2NO(g)</a:t>
            </a:r>
            <a:endParaRPr lang="en-US" altLang="zh-CN" sz="20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294B041-987D-4D4F-AA6A-639240D853EC}"/>
              </a:ext>
            </a:extLst>
          </p:cNvPr>
          <p:cNvCxnSpPr>
            <a:cxnSpLocks/>
          </p:cNvCxnSpPr>
          <p:nvPr/>
        </p:nvCxnSpPr>
        <p:spPr>
          <a:xfrm>
            <a:off x="2115661" y="3888184"/>
            <a:ext cx="395129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3F63D37-56D0-402F-B446-F0EA03153F50}"/>
              </a:ext>
            </a:extLst>
          </p:cNvPr>
          <p:cNvCxnSpPr>
            <a:cxnSpLocks/>
          </p:cNvCxnSpPr>
          <p:nvPr/>
        </p:nvCxnSpPr>
        <p:spPr>
          <a:xfrm>
            <a:off x="2115781" y="3953687"/>
            <a:ext cx="396914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8FE4C320-D026-44EC-A56B-45F892506822}"/>
              </a:ext>
            </a:extLst>
          </p:cNvPr>
          <p:cNvSpPr txBox="1"/>
          <p:nvPr/>
        </p:nvSpPr>
        <p:spPr>
          <a:xfrm>
            <a:off x="3644151" y="3688129"/>
            <a:ext cx="53855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Δ</a:t>
            </a:r>
            <a:r>
              <a:rPr lang="zh-CN" alt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 </a:t>
            </a: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＝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946 kJ/mol</a:t>
            </a: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＋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498 kJ/mol</a:t>
            </a: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－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2×632 kJ/mol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884C0A8-77F0-4A4B-9FF4-6A92A9903039}"/>
              </a:ext>
            </a:extLst>
          </p:cNvPr>
          <p:cNvSpPr txBox="1"/>
          <p:nvPr/>
        </p:nvSpPr>
        <p:spPr>
          <a:xfrm>
            <a:off x="4067734" y="4104357"/>
            <a:ext cx="21515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＝＋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180 kJ/mol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43D9C4B-7DA7-42FB-8634-B53F83369E5A}"/>
              </a:ext>
            </a:extLst>
          </p:cNvPr>
          <p:cNvSpPr txBox="1"/>
          <p:nvPr/>
        </p:nvSpPr>
        <p:spPr>
          <a:xfrm>
            <a:off x="1535379" y="551632"/>
            <a:ext cx="6073241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rPr>
              <a:t>反馈练习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Hoefler Text"/>
              <a:sym typeface="Hoefler Tex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54C91B-FBB2-4499-BFC1-0BC9DF4E6A59}"/>
              </a:ext>
            </a:extLst>
          </p:cNvPr>
          <p:cNvSpPr txBox="1"/>
          <p:nvPr/>
        </p:nvSpPr>
        <p:spPr>
          <a:xfrm>
            <a:off x="603891" y="1217854"/>
            <a:ext cx="4344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．已知：</a:t>
            </a:r>
            <a:endParaRPr lang="zh-CN" alt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723E48A-740B-4A72-ACE3-A3E0C32E9B2F}"/>
              </a:ext>
            </a:extLst>
          </p:cNvPr>
          <p:cNvSpPr txBox="1"/>
          <p:nvPr/>
        </p:nvSpPr>
        <p:spPr>
          <a:xfrm>
            <a:off x="765256" y="1641431"/>
            <a:ext cx="7403384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1mol N</a:t>
            </a:r>
            <a:r>
              <a:rPr lang="en-US" altLang="zh-CN" baseline="-25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(g)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中的化学键断裂时需要吸收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946 kJ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的热量。</a:t>
            </a:r>
            <a:endParaRPr lang="en-US" altLang="zh-CN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1mol O</a:t>
            </a:r>
            <a:r>
              <a:rPr lang="en-US" altLang="zh-CN" baseline="-25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(g)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中的化学键断裂时需要吸收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498 kJ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的热量。</a:t>
            </a:r>
            <a:endParaRPr lang="en-US" altLang="zh-CN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1mol NO(g)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中的化学键形成时要释放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632 kJ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的热量。</a:t>
            </a:r>
            <a:endParaRPr lang="en-US" altLang="zh-CN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试写出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baseline="-25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(g)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baseline="-25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(g)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反应生成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NO(g)</a:t>
            </a:r>
            <a:r>
              <a:rPr lang="zh-CN" alt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的热化学方程式。</a:t>
            </a:r>
            <a:endParaRPr lang="en-US" altLang="zh-CN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C3AD538-5A1D-43C7-8736-F4FB0E65B2E1}"/>
              </a:ext>
            </a:extLst>
          </p:cNvPr>
          <p:cNvGrpSpPr/>
          <p:nvPr/>
        </p:nvGrpSpPr>
        <p:grpSpPr>
          <a:xfrm>
            <a:off x="949639" y="3525537"/>
            <a:ext cx="6976507" cy="718466"/>
            <a:chOff x="949639" y="3525537"/>
            <a:chExt cx="6976507" cy="718466"/>
          </a:xfrm>
        </p:grpSpPr>
        <p:sp>
          <p:nvSpPr>
            <p:cNvPr id="11" name="TextBox 30">
              <a:extLst>
                <a:ext uri="{FF2B5EF4-FFF2-40B4-BE49-F238E27FC236}">
                  <a16:creationId xmlns:a16="http://schemas.microsoft.com/office/drawing/2014/main" id="{91B1C87B-8EC0-48E1-B2BE-7260E64F97DF}"/>
                </a:ext>
              </a:extLst>
            </p:cNvPr>
            <p:cNvSpPr txBox="1"/>
            <p:nvPr/>
          </p:nvSpPr>
          <p:spPr>
            <a:xfrm>
              <a:off x="949639" y="3525537"/>
              <a:ext cx="3622361" cy="718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19125">
                <a:lnSpc>
                  <a:spcPct val="20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N</a:t>
              </a:r>
              <a:r>
                <a:rPr lang="en-US" altLang="zh-CN" sz="24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(g)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+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O</a:t>
              </a:r>
              <a:r>
                <a:rPr lang="en-US" altLang="zh-CN" sz="24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(g)        2NO(g)</a:t>
              </a:r>
              <a:endPara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FE4C320-D026-44EC-A56B-45F892506822}"/>
                </a:ext>
              </a:extLst>
            </p:cNvPr>
            <p:cNvSpPr txBox="1"/>
            <p:nvPr/>
          </p:nvSpPr>
          <p:spPr>
            <a:xfrm>
              <a:off x="4773257" y="3782338"/>
              <a:ext cx="315288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Δ</a:t>
              </a:r>
              <a:r>
                <a:rPr lang="zh-CN" alt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 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＝＋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180 kJ/mol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8D74269B-7779-4998-8A2F-2C6352538BF5}"/>
                </a:ext>
              </a:extLst>
            </p:cNvPr>
            <p:cNvCxnSpPr/>
            <p:nvPr/>
          </p:nvCxnSpPr>
          <p:spPr>
            <a:xfrm>
              <a:off x="2805624" y="3990007"/>
              <a:ext cx="464343" cy="11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7C5F57A9-5BD1-4E13-B493-BBA7C2175F1A}"/>
                </a:ext>
              </a:extLst>
            </p:cNvPr>
            <p:cNvCxnSpPr/>
            <p:nvPr/>
          </p:nvCxnSpPr>
          <p:spPr>
            <a:xfrm>
              <a:off x="2805744" y="4055510"/>
              <a:ext cx="464343" cy="11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9400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3196730-2738-4961-8B94-FD78CB5CBB19}"/>
              </a:ext>
            </a:extLst>
          </p:cNvPr>
          <p:cNvSpPr txBox="1"/>
          <p:nvPr/>
        </p:nvSpPr>
        <p:spPr>
          <a:xfrm>
            <a:off x="1535379" y="551632"/>
            <a:ext cx="6073241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rPr>
              <a:t>反馈练习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Hoefler Text"/>
              <a:sym typeface="Hoefler Tex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B821A88-EF05-4F5A-A2C8-0E8F6182D919}"/>
              </a:ext>
            </a:extLst>
          </p:cNvPr>
          <p:cNvSpPr txBox="1"/>
          <p:nvPr/>
        </p:nvSpPr>
        <p:spPr>
          <a:xfrm>
            <a:off x="603890" y="1217854"/>
            <a:ext cx="8364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．有同学认为，下列两个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反应的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Δ</a:t>
            </a:r>
            <a:r>
              <a:rPr lang="zh-CN" alt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相同，这种说法是否正确，为什么？</a:t>
            </a:r>
            <a:endParaRPr lang="zh-CN" altLang="en-US" sz="2000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TextBox 30">
            <a:extLst>
              <a:ext uri="{FF2B5EF4-FFF2-40B4-BE49-F238E27FC236}">
                <a16:creationId xmlns:a16="http://schemas.microsoft.com/office/drawing/2014/main" id="{22A4BC0F-7CDA-4FD0-B6A6-0B4ECDA9C696}"/>
              </a:ext>
            </a:extLst>
          </p:cNvPr>
          <p:cNvSpPr txBox="1"/>
          <p:nvPr/>
        </p:nvSpPr>
        <p:spPr>
          <a:xfrm>
            <a:off x="1876425" y="2161056"/>
            <a:ext cx="4219575" cy="71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19125">
              <a:lnSpc>
                <a:spcPct val="20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CO(g)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－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(g)        CO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(g)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DB9829D-F913-411A-9549-77EBC14673FB}"/>
              </a:ext>
            </a:extLst>
          </p:cNvPr>
          <p:cNvSpPr txBox="1"/>
          <p:nvPr/>
        </p:nvSpPr>
        <p:spPr>
          <a:xfrm>
            <a:off x="2961799" y="2286445"/>
            <a:ext cx="342424" cy="7234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en-US" altLang="zh-CN" sz="21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</a:t>
            </a:r>
          </a:p>
          <a:p>
            <a:pPr algn="ctr" defTabSz="619125"/>
            <a:r>
              <a:rPr lang="en-US" altLang="zh-CN" sz="21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7F2DA09-E45F-4981-8474-8965AF879C3A}"/>
              </a:ext>
            </a:extLst>
          </p:cNvPr>
          <p:cNvCxnSpPr/>
          <p:nvPr/>
        </p:nvCxnSpPr>
        <p:spPr>
          <a:xfrm>
            <a:off x="4048137" y="2648157"/>
            <a:ext cx="464343" cy="11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C455EE1-B1F9-40B3-8C53-EC5955393378}"/>
              </a:ext>
            </a:extLst>
          </p:cNvPr>
          <p:cNvCxnSpPr/>
          <p:nvPr/>
        </p:nvCxnSpPr>
        <p:spPr>
          <a:xfrm>
            <a:off x="4048194" y="2713660"/>
            <a:ext cx="464343" cy="11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EF41D9C-5775-47C7-AA52-6746E5A98A4B}"/>
              </a:ext>
            </a:extLst>
          </p:cNvPr>
          <p:cNvGrpSpPr/>
          <p:nvPr/>
        </p:nvGrpSpPr>
        <p:grpSpPr>
          <a:xfrm>
            <a:off x="1876425" y="1553289"/>
            <a:ext cx="4219575" cy="714852"/>
            <a:chOff x="1862149" y="3031810"/>
            <a:chExt cx="4219575" cy="714852"/>
          </a:xfrm>
        </p:grpSpPr>
        <p:sp>
          <p:nvSpPr>
            <p:cNvPr id="16" name="TextBox 30">
              <a:extLst>
                <a:ext uri="{FF2B5EF4-FFF2-40B4-BE49-F238E27FC236}">
                  <a16:creationId xmlns:a16="http://schemas.microsoft.com/office/drawing/2014/main" id="{6DB91313-8CE8-4B5E-8905-84CD0C0B4A13}"/>
                </a:ext>
              </a:extLst>
            </p:cNvPr>
            <p:cNvSpPr txBox="1"/>
            <p:nvPr/>
          </p:nvSpPr>
          <p:spPr>
            <a:xfrm>
              <a:off x="1862149" y="3031810"/>
              <a:ext cx="4219575" cy="7148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19125">
                <a:lnSpc>
                  <a:spcPct val="200000"/>
                </a:lnSpc>
              </a:pP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2CO(g)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+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O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(g)        2CO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(g)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91238ED-06F8-4D6D-964D-9B393F3498D2}"/>
                </a:ext>
              </a:extLst>
            </p:cNvPr>
            <p:cNvCxnSpPr/>
            <p:nvPr/>
          </p:nvCxnSpPr>
          <p:spPr>
            <a:xfrm>
              <a:off x="3995761" y="3501155"/>
              <a:ext cx="464343" cy="1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0BA85013-C452-4EDA-B6EE-B40C0F2EF85F}"/>
                </a:ext>
              </a:extLst>
            </p:cNvPr>
            <p:cNvCxnSpPr/>
            <p:nvPr/>
          </p:nvCxnSpPr>
          <p:spPr>
            <a:xfrm>
              <a:off x="3995818" y="3566658"/>
              <a:ext cx="464343" cy="1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2FC489FC-4985-4A0A-B632-A45BDE5D55AF}"/>
              </a:ext>
            </a:extLst>
          </p:cNvPr>
          <p:cNvSpPr txBox="1"/>
          <p:nvPr/>
        </p:nvSpPr>
        <p:spPr>
          <a:xfrm>
            <a:off x="5786717" y="1806476"/>
            <a:ext cx="1002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Δ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535311C-F795-4C25-A577-8D315596442E}"/>
              </a:ext>
            </a:extLst>
          </p:cNvPr>
          <p:cNvSpPr txBox="1"/>
          <p:nvPr/>
        </p:nvSpPr>
        <p:spPr>
          <a:xfrm>
            <a:off x="5786716" y="2431999"/>
            <a:ext cx="1002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Δ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873CE43-1617-4CCE-BFA2-A313210AD433}"/>
              </a:ext>
            </a:extLst>
          </p:cNvPr>
          <p:cNvSpPr txBox="1"/>
          <p:nvPr/>
        </p:nvSpPr>
        <p:spPr>
          <a:xfrm>
            <a:off x="1876425" y="3463981"/>
            <a:ext cx="35014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不正确，Δ</a:t>
            </a:r>
            <a:r>
              <a:rPr lang="zh-CN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Δ</a:t>
            </a:r>
            <a:r>
              <a:rPr lang="zh-CN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zh-CN" alt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2437A40-015A-42D7-88AE-56CB57C86966}"/>
              </a:ext>
            </a:extLst>
          </p:cNvPr>
          <p:cNvSpPr txBox="1"/>
          <p:nvPr/>
        </p:nvSpPr>
        <p:spPr>
          <a:xfrm>
            <a:off x="1506824" y="1683481"/>
            <a:ext cx="445214" cy="119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①②</a:t>
            </a:r>
          </a:p>
        </p:txBody>
      </p:sp>
    </p:spTree>
    <p:extLst>
      <p:ext uri="{BB962C8B-B14F-4D97-AF65-F5344CB8AC3E}">
        <p14:creationId xmlns:p14="http://schemas.microsoft.com/office/powerpoint/2010/main" val="43924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C395129-17D6-4050-B3AD-5E4BB0938FD9}"/>
              </a:ext>
            </a:extLst>
          </p:cNvPr>
          <p:cNvSpPr txBox="1"/>
          <p:nvPr/>
        </p:nvSpPr>
        <p:spPr>
          <a:xfrm>
            <a:off x="1535379" y="551632"/>
            <a:ext cx="6073241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rPr>
              <a:t>反馈练习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Hoefler Text"/>
              <a:sym typeface="Hoefler Tex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77D4DA-332E-40C5-8F32-14C2302206A3}"/>
              </a:ext>
            </a:extLst>
          </p:cNvPr>
          <p:cNvSpPr txBox="1"/>
          <p:nvPr/>
        </p:nvSpPr>
        <p:spPr>
          <a:xfrm>
            <a:off x="603890" y="1217854"/>
            <a:ext cx="8364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zh-CN" altLang="zh-CN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在相同温度下，下列反应①和②的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sz="2000" i="1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zh-CN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是否相同？为什么？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54A6073-EDB8-4747-BEF0-98064C868EDB}"/>
              </a:ext>
            </a:extLst>
          </p:cNvPr>
          <p:cNvGrpSpPr/>
          <p:nvPr/>
        </p:nvGrpSpPr>
        <p:grpSpPr>
          <a:xfrm>
            <a:off x="1034215" y="1513183"/>
            <a:ext cx="5671386" cy="714747"/>
            <a:chOff x="1862150" y="3031810"/>
            <a:chExt cx="5514156" cy="714747"/>
          </a:xfrm>
        </p:grpSpPr>
        <p:sp>
          <p:nvSpPr>
            <p:cNvPr id="7" name="TextBox 30">
              <a:extLst>
                <a:ext uri="{FF2B5EF4-FFF2-40B4-BE49-F238E27FC236}">
                  <a16:creationId xmlns:a16="http://schemas.microsoft.com/office/drawing/2014/main" id="{EEBD5BCE-CF34-4482-B9E3-CC55BEFA2CEC}"/>
                </a:ext>
              </a:extLst>
            </p:cNvPr>
            <p:cNvSpPr txBox="1"/>
            <p:nvPr/>
          </p:nvSpPr>
          <p:spPr>
            <a:xfrm>
              <a:off x="1862150" y="3031810"/>
              <a:ext cx="5514156" cy="714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19125">
                <a:lnSpc>
                  <a:spcPct val="200000"/>
                </a:lnSpc>
              </a:pPr>
              <a:r>
                <a:rPr lang="zh-CN" altLang="zh-CN" sz="2400" kern="1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①</a:t>
              </a:r>
              <a:r>
                <a:rPr lang="en-US" altLang="zh-CN" sz="2400" kern="1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CH</a:t>
              </a:r>
              <a:r>
                <a:rPr lang="en-US" altLang="zh-CN" sz="2400" kern="100" baseline="-25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4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(g)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+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O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(g)        CO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(g) + 2H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O(l)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62FDB42E-9E9C-4997-B513-F074BB5BB1AA}"/>
                </a:ext>
              </a:extLst>
            </p:cNvPr>
            <p:cNvCxnSpPr/>
            <p:nvPr/>
          </p:nvCxnSpPr>
          <p:spPr>
            <a:xfrm>
              <a:off x="4448083" y="3485113"/>
              <a:ext cx="464343" cy="1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EA5342E3-4063-4142-A396-5FD5E318007F}"/>
                </a:ext>
              </a:extLst>
            </p:cNvPr>
            <p:cNvCxnSpPr/>
            <p:nvPr/>
          </p:nvCxnSpPr>
          <p:spPr>
            <a:xfrm>
              <a:off x="4448139" y="3550616"/>
              <a:ext cx="464343" cy="1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2C49947F-ACB8-4A12-967E-493975E3226B}"/>
              </a:ext>
            </a:extLst>
          </p:cNvPr>
          <p:cNvSpPr txBox="1"/>
          <p:nvPr/>
        </p:nvSpPr>
        <p:spPr>
          <a:xfrm>
            <a:off x="6705601" y="1735653"/>
            <a:ext cx="1002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Δ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0E784A4-83DC-40B3-944C-B2D39F8BBA50}"/>
              </a:ext>
            </a:extLst>
          </p:cNvPr>
          <p:cNvGrpSpPr/>
          <p:nvPr/>
        </p:nvGrpSpPr>
        <p:grpSpPr>
          <a:xfrm>
            <a:off x="1042237" y="2090696"/>
            <a:ext cx="5671386" cy="714747"/>
            <a:chOff x="1862150" y="3031810"/>
            <a:chExt cx="5514156" cy="714747"/>
          </a:xfrm>
        </p:grpSpPr>
        <p:sp>
          <p:nvSpPr>
            <p:cNvPr id="12" name="TextBox 30">
              <a:extLst>
                <a:ext uri="{FF2B5EF4-FFF2-40B4-BE49-F238E27FC236}">
                  <a16:creationId xmlns:a16="http://schemas.microsoft.com/office/drawing/2014/main" id="{3739951C-B908-497A-8822-A00230B41657}"/>
                </a:ext>
              </a:extLst>
            </p:cNvPr>
            <p:cNvSpPr txBox="1"/>
            <p:nvPr/>
          </p:nvSpPr>
          <p:spPr>
            <a:xfrm>
              <a:off x="1862150" y="3031810"/>
              <a:ext cx="5514156" cy="714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19125">
                <a:lnSpc>
                  <a:spcPct val="200000"/>
                </a:lnSpc>
              </a:pPr>
              <a:r>
                <a:rPr lang="zh-CN" altLang="zh-CN" sz="2400" kern="1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②</a:t>
              </a:r>
              <a:r>
                <a:rPr lang="en-US" altLang="zh-CN" sz="2400" kern="1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CH</a:t>
              </a:r>
              <a:r>
                <a:rPr lang="en-US" altLang="zh-CN" sz="2400" kern="100" baseline="-25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4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(g)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+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O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(g)        CO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(g) + 2H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O(g)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1353695-9F15-4958-8336-7FCF25FFE4B1}"/>
                </a:ext>
              </a:extLst>
            </p:cNvPr>
            <p:cNvCxnSpPr/>
            <p:nvPr/>
          </p:nvCxnSpPr>
          <p:spPr>
            <a:xfrm>
              <a:off x="4448083" y="3485113"/>
              <a:ext cx="464343" cy="1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79E8ED5-DDEC-4237-8F53-3F6BFEC7073A}"/>
                </a:ext>
              </a:extLst>
            </p:cNvPr>
            <p:cNvCxnSpPr/>
            <p:nvPr/>
          </p:nvCxnSpPr>
          <p:spPr>
            <a:xfrm>
              <a:off x="4448139" y="3550616"/>
              <a:ext cx="464343" cy="1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110CB114-8EE0-4042-B656-C8890C65DE39}"/>
              </a:ext>
            </a:extLst>
          </p:cNvPr>
          <p:cNvSpPr txBox="1"/>
          <p:nvPr/>
        </p:nvSpPr>
        <p:spPr>
          <a:xfrm>
            <a:off x="6713623" y="2313166"/>
            <a:ext cx="1002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Δ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9DF8C22-25BC-463A-A9A3-DC4E09A35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51" y="2926743"/>
            <a:ext cx="5164028" cy="2014893"/>
          </a:xfrm>
          <a:prstGeom prst="rect">
            <a:avLst/>
          </a:prstGeom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id="{56A36022-21E2-40D9-8FAA-6CD575DBEB62}"/>
              </a:ext>
            </a:extLst>
          </p:cNvPr>
          <p:cNvSpPr txBox="1"/>
          <p:nvPr/>
        </p:nvSpPr>
        <p:spPr>
          <a:xfrm>
            <a:off x="6172200" y="3470033"/>
            <a:ext cx="2459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反应</a:t>
            </a:r>
            <a:r>
              <a:rPr lang="zh-CN" altLang="zh-CN" sz="2400" kern="100" dirty="0"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en-US" sz="2400" kern="100" dirty="0"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放热更多</a:t>
            </a:r>
            <a:endParaRPr lang="en-US" altLang="zh-CN" sz="2400" kern="100" dirty="0">
              <a:solidFill>
                <a:srgbClr val="0000FF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94735BC3-26B0-4C87-8397-525CC32C649F}"/>
              </a:ext>
            </a:extLst>
          </p:cNvPr>
          <p:cNvSpPr txBox="1"/>
          <p:nvPr/>
        </p:nvSpPr>
        <p:spPr>
          <a:xfrm>
            <a:off x="6244903" y="4049387"/>
            <a:ext cx="2166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Δ</a:t>
            </a:r>
            <a:r>
              <a:rPr lang="zh-CN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＜Δ</a:t>
            </a:r>
            <a:r>
              <a:rPr lang="zh-CN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＜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0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6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0A24464-86F2-41A7-B556-E4CCA8C8A7E7}"/>
              </a:ext>
            </a:extLst>
          </p:cNvPr>
          <p:cNvSpPr txBox="1"/>
          <p:nvPr/>
        </p:nvSpPr>
        <p:spPr>
          <a:xfrm>
            <a:off x="1535379" y="551632"/>
            <a:ext cx="6073241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rPr>
              <a:t>反馈练习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Hoefler Text"/>
              <a:sym typeface="Hoefler Tex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1C71849-2200-4411-BB86-A079801707CF}"/>
              </a:ext>
            </a:extLst>
          </p:cNvPr>
          <p:cNvSpPr txBox="1"/>
          <p:nvPr/>
        </p:nvSpPr>
        <p:spPr>
          <a:xfrm>
            <a:off x="603890" y="1217854"/>
            <a:ext cx="8364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zh-CN" altLang="zh-CN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在相同</a:t>
            </a:r>
            <a:r>
              <a:rPr lang="zh-CN" altLang="en-US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条件</a:t>
            </a:r>
            <a:r>
              <a:rPr lang="zh-CN" altLang="zh-CN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下，下列反应①和②的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sz="2000" i="1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en-US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几乎</a:t>
            </a:r>
            <a:r>
              <a:rPr lang="zh-CN" altLang="zh-CN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相同</a:t>
            </a:r>
            <a:r>
              <a:rPr lang="zh-CN" altLang="en-US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为什么？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FE72750-59AB-4CA0-877B-5F456D6D8ECC}"/>
              </a:ext>
            </a:extLst>
          </p:cNvPr>
          <p:cNvGrpSpPr/>
          <p:nvPr/>
        </p:nvGrpSpPr>
        <p:grpSpPr>
          <a:xfrm>
            <a:off x="1090362" y="1513183"/>
            <a:ext cx="4444164" cy="714747"/>
            <a:chOff x="1916743" y="3031810"/>
            <a:chExt cx="4320957" cy="714747"/>
          </a:xfrm>
        </p:grpSpPr>
        <p:sp>
          <p:nvSpPr>
            <p:cNvPr id="5" name="TextBox 30">
              <a:extLst>
                <a:ext uri="{FF2B5EF4-FFF2-40B4-BE49-F238E27FC236}">
                  <a16:creationId xmlns:a16="http://schemas.microsoft.com/office/drawing/2014/main" id="{EB08AA71-5A06-4921-9D19-70C694A681B6}"/>
                </a:ext>
              </a:extLst>
            </p:cNvPr>
            <p:cNvSpPr txBox="1"/>
            <p:nvPr/>
          </p:nvSpPr>
          <p:spPr>
            <a:xfrm>
              <a:off x="1916743" y="3031810"/>
              <a:ext cx="4320957" cy="714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19125">
                <a:lnSpc>
                  <a:spcPct val="200000"/>
                </a:lnSpc>
              </a:pPr>
              <a:r>
                <a:rPr lang="zh-CN" altLang="zh-CN" sz="2400" kern="1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①</a:t>
              </a:r>
              <a:r>
                <a:rPr lang="en-US" altLang="zh-CN" sz="2400" kern="1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C</a:t>
              </a:r>
              <a:r>
                <a:rPr lang="en-US" altLang="zh-CN" sz="2400" kern="100" baseline="-25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en-US" altLang="zh-CN" sz="24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altLang="zh-CN" sz="2400" kern="100" baseline="-25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4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(g)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+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(g)        C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H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6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(g) 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FA770610-1C78-4E97-8B04-AA12EFDBEB41}"/>
                </a:ext>
              </a:extLst>
            </p:cNvPr>
            <p:cNvCxnSpPr/>
            <p:nvPr/>
          </p:nvCxnSpPr>
          <p:spPr>
            <a:xfrm>
              <a:off x="4448083" y="3485113"/>
              <a:ext cx="464343" cy="1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E533768B-F844-4F77-BEB7-EA7E9C536BB7}"/>
                </a:ext>
              </a:extLst>
            </p:cNvPr>
            <p:cNvCxnSpPr/>
            <p:nvPr/>
          </p:nvCxnSpPr>
          <p:spPr>
            <a:xfrm>
              <a:off x="4448139" y="3550616"/>
              <a:ext cx="464343" cy="1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3752EB1B-8998-4291-B372-06CDEE8CEE48}"/>
              </a:ext>
            </a:extLst>
          </p:cNvPr>
          <p:cNvSpPr txBox="1"/>
          <p:nvPr/>
        </p:nvSpPr>
        <p:spPr>
          <a:xfrm>
            <a:off x="5851905" y="1726731"/>
            <a:ext cx="1002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Δ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7FC23E7-275B-4AAA-968D-5B8842A17A79}"/>
              </a:ext>
            </a:extLst>
          </p:cNvPr>
          <p:cNvSpPr txBox="1"/>
          <p:nvPr/>
        </p:nvSpPr>
        <p:spPr>
          <a:xfrm>
            <a:off x="5851904" y="2297163"/>
            <a:ext cx="1002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Δ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2F4FB43-5050-4F4B-AB82-E2E93AD1E813}"/>
              </a:ext>
            </a:extLst>
          </p:cNvPr>
          <p:cNvGrpSpPr/>
          <p:nvPr/>
        </p:nvGrpSpPr>
        <p:grpSpPr>
          <a:xfrm>
            <a:off x="1090362" y="2089812"/>
            <a:ext cx="4444164" cy="714747"/>
            <a:chOff x="1916743" y="3031810"/>
            <a:chExt cx="4320957" cy="714747"/>
          </a:xfrm>
        </p:grpSpPr>
        <p:sp>
          <p:nvSpPr>
            <p:cNvPr id="15" name="TextBox 30">
              <a:extLst>
                <a:ext uri="{FF2B5EF4-FFF2-40B4-BE49-F238E27FC236}">
                  <a16:creationId xmlns:a16="http://schemas.microsoft.com/office/drawing/2014/main" id="{942EF6DA-8CEF-48D2-A9D7-B7437A295AE5}"/>
                </a:ext>
              </a:extLst>
            </p:cNvPr>
            <p:cNvSpPr txBox="1"/>
            <p:nvPr/>
          </p:nvSpPr>
          <p:spPr>
            <a:xfrm>
              <a:off x="1916743" y="3031810"/>
              <a:ext cx="4320957" cy="714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19125">
                <a:lnSpc>
                  <a:spcPct val="200000"/>
                </a:lnSpc>
              </a:pPr>
              <a:r>
                <a:rPr lang="zh-CN" altLang="zh-CN" sz="2400" kern="1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②</a:t>
              </a:r>
              <a:r>
                <a:rPr lang="en-US" altLang="zh-CN" sz="2400" kern="1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C</a:t>
              </a:r>
              <a:r>
                <a:rPr lang="en-US" altLang="zh-CN" sz="2400" kern="100" baseline="-25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3</a:t>
              </a:r>
              <a:r>
                <a:rPr lang="en-US" altLang="zh-CN" sz="24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altLang="zh-CN" sz="2400" kern="100" baseline="-25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6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(g)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+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(g)        C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H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8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(g) 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3457EE8-7F5E-4165-8F9F-FB88C5F903F5}"/>
                </a:ext>
              </a:extLst>
            </p:cNvPr>
            <p:cNvCxnSpPr/>
            <p:nvPr/>
          </p:nvCxnSpPr>
          <p:spPr>
            <a:xfrm>
              <a:off x="4448083" y="3485113"/>
              <a:ext cx="464343" cy="1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9D25CC3C-7438-4396-8C57-0F52FB9192E0}"/>
                </a:ext>
              </a:extLst>
            </p:cNvPr>
            <p:cNvCxnSpPr/>
            <p:nvPr/>
          </p:nvCxnSpPr>
          <p:spPr>
            <a:xfrm>
              <a:off x="4448139" y="3550616"/>
              <a:ext cx="464343" cy="1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30">
            <a:extLst>
              <a:ext uri="{FF2B5EF4-FFF2-40B4-BE49-F238E27FC236}">
                <a16:creationId xmlns:a16="http://schemas.microsoft.com/office/drawing/2014/main" id="{0DA2CE2E-2746-43FF-B4DC-10074545E563}"/>
              </a:ext>
            </a:extLst>
          </p:cNvPr>
          <p:cNvSpPr txBox="1"/>
          <p:nvPr/>
        </p:nvSpPr>
        <p:spPr>
          <a:xfrm>
            <a:off x="591356" y="2837343"/>
            <a:ext cx="7932821" cy="9572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19125">
              <a:lnSpc>
                <a:spcPct val="150000"/>
              </a:lnSpc>
            </a:pPr>
            <a:r>
              <a:rPr lang="en-US" altLang="zh-CN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   </a:t>
            </a:r>
            <a:r>
              <a:rPr lang="zh-CN" altLang="en-US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（注：</a:t>
            </a:r>
            <a:r>
              <a:rPr lang="en-US" altLang="zh-CN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</a:t>
            </a:r>
            <a:r>
              <a:rPr lang="en-US" altLang="zh-CN" sz="2000" kern="1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000" kern="1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的结构简式为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CH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＝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CH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，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6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的结构简式为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CH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CH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，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Hoefler Text"/>
            </a:endParaRPr>
          </a:p>
          <a:p>
            <a:pPr defTabSz="619125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6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的结构简式为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CH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CH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＝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CH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，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8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的结构简式为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CH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CH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CH</a:t>
            </a:r>
            <a:r>
              <a:rPr lang="en-US" altLang="zh-CN" sz="20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）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283061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19976C1-0DAA-4E14-920F-43C2CE02B8CF}"/>
              </a:ext>
            </a:extLst>
          </p:cNvPr>
          <p:cNvGrpSpPr/>
          <p:nvPr/>
        </p:nvGrpSpPr>
        <p:grpSpPr>
          <a:xfrm>
            <a:off x="1042236" y="101478"/>
            <a:ext cx="4444164" cy="714747"/>
            <a:chOff x="1916743" y="3031810"/>
            <a:chExt cx="4320957" cy="714747"/>
          </a:xfrm>
        </p:grpSpPr>
        <p:sp>
          <p:nvSpPr>
            <p:cNvPr id="3" name="TextBox 30">
              <a:extLst>
                <a:ext uri="{FF2B5EF4-FFF2-40B4-BE49-F238E27FC236}">
                  <a16:creationId xmlns:a16="http://schemas.microsoft.com/office/drawing/2014/main" id="{1CD760DF-BBEB-4CBE-B4D9-3324AFF9A558}"/>
                </a:ext>
              </a:extLst>
            </p:cNvPr>
            <p:cNvSpPr txBox="1"/>
            <p:nvPr/>
          </p:nvSpPr>
          <p:spPr>
            <a:xfrm>
              <a:off x="1916743" y="3031810"/>
              <a:ext cx="4320957" cy="714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19125">
                <a:lnSpc>
                  <a:spcPct val="200000"/>
                </a:lnSpc>
              </a:pPr>
              <a:r>
                <a:rPr lang="zh-CN" altLang="zh-CN" sz="2400" kern="1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①</a:t>
              </a:r>
              <a:r>
                <a:rPr lang="en-US" altLang="zh-CN" sz="2400" kern="1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C</a:t>
              </a:r>
              <a:r>
                <a:rPr lang="en-US" altLang="zh-CN" sz="2400" kern="100" baseline="-25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en-US" altLang="zh-CN" sz="24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altLang="zh-CN" sz="2400" kern="100" baseline="-25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4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(g)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+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(g)        C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H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6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(g) 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8F2570F4-18A7-4AEB-B25D-BC0FFF763D6B}"/>
                </a:ext>
              </a:extLst>
            </p:cNvPr>
            <p:cNvCxnSpPr/>
            <p:nvPr/>
          </p:nvCxnSpPr>
          <p:spPr>
            <a:xfrm>
              <a:off x="4448083" y="3485113"/>
              <a:ext cx="464343" cy="1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0CFD7BD1-2AD9-49E3-AF4F-E2A62E354FFF}"/>
                </a:ext>
              </a:extLst>
            </p:cNvPr>
            <p:cNvCxnSpPr/>
            <p:nvPr/>
          </p:nvCxnSpPr>
          <p:spPr>
            <a:xfrm>
              <a:off x="4448139" y="3550616"/>
              <a:ext cx="464343" cy="1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30">
            <a:extLst>
              <a:ext uri="{FF2B5EF4-FFF2-40B4-BE49-F238E27FC236}">
                <a16:creationId xmlns:a16="http://schemas.microsoft.com/office/drawing/2014/main" id="{EDEA3085-6336-4FD7-AC6A-EA2452421657}"/>
              </a:ext>
            </a:extLst>
          </p:cNvPr>
          <p:cNvSpPr txBox="1"/>
          <p:nvPr/>
        </p:nvSpPr>
        <p:spPr>
          <a:xfrm>
            <a:off x="1472452" y="698569"/>
            <a:ext cx="3786016" cy="4955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19125">
              <a:lnSpc>
                <a:spcPct val="15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CH</a:t>
            </a:r>
            <a:r>
              <a:rPr lang="en-US" altLang="zh-CN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＝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CH</a:t>
            </a:r>
            <a:r>
              <a:rPr lang="en-US" altLang="zh-CN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                       CH</a:t>
            </a:r>
            <a:r>
              <a:rPr lang="en-US" altLang="zh-CN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3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CH</a:t>
            </a:r>
            <a:r>
              <a:rPr lang="en-US" altLang="zh-CN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3</a:t>
            </a:r>
            <a:endParaRPr lang="en-US" altLang="zh-CN" sz="2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2304ABDF-72D0-4B8C-B76E-E7B5326A2466}"/>
              </a:ext>
            </a:extLst>
          </p:cNvPr>
          <p:cNvGrpSpPr/>
          <p:nvPr/>
        </p:nvGrpSpPr>
        <p:grpSpPr>
          <a:xfrm>
            <a:off x="343214" y="1318929"/>
            <a:ext cx="7254532" cy="493507"/>
            <a:chOff x="907833" y="1343129"/>
            <a:chExt cx="7254532" cy="493507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7E3ECC6-3DE1-4A29-A64B-8D0ABA04E255}"/>
                </a:ext>
              </a:extLst>
            </p:cNvPr>
            <p:cNvSpPr txBox="1"/>
            <p:nvPr/>
          </p:nvSpPr>
          <p:spPr>
            <a:xfrm>
              <a:off x="907833" y="1343129"/>
              <a:ext cx="725453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Δ</a:t>
              </a:r>
              <a:r>
                <a:rPr lang="zh-CN" alt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altLang="zh-CN" sz="24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1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＝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4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E</a:t>
              </a:r>
              <a:r>
                <a:rPr lang="en-US" altLang="zh-CN" sz="1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(      )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+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E</a:t>
              </a:r>
              <a:r>
                <a:rPr lang="en-US" altLang="zh-CN" sz="1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(       )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+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E</a:t>
              </a:r>
              <a:r>
                <a:rPr lang="en-US" altLang="zh-CN" sz="1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(</a:t>
              </a:r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－</a:t>
              </a:r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altLang="zh-CN" sz="1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)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－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6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E</a:t>
              </a:r>
              <a:r>
                <a:rPr lang="en-US" altLang="zh-CN" sz="1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(      )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－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E</a:t>
              </a:r>
              <a:r>
                <a:rPr lang="en-US" altLang="zh-CN" sz="1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(      )</a:t>
              </a:r>
              <a:endPara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B0ECFB52-8E8C-4303-A570-2EC84D83D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4341" y="1413795"/>
              <a:ext cx="841355" cy="41600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F8510F92-AB1F-4C98-889F-3EBA4A962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3958" y="1467304"/>
              <a:ext cx="544352" cy="369332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729C1B84-173E-4C85-A908-AE96C8CA7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8835" y="1420633"/>
              <a:ext cx="841355" cy="416003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10FEC5C7-CD90-4402-AA03-540D3FA5B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3749" y="1454493"/>
              <a:ext cx="841355" cy="348282"/>
            </a:xfrm>
            <a:prstGeom prst="rect">
              <a:avLst/>
            </a:prstGeom>
          </p:spPr>
        </p:pic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047B467F-F7CB-4E14-BAB1-33EBD4979EE7}"/>
              </a:ext>
            </a:extLst>
          </p:cNvPr>
          <p:cNvGrpSpPr/>
          <p:nvPr/>
        </p:nvGrpSpPr>
        <p:grpSpPr>
          <a:xfrm>
            <a:off x="907833" y="1838823"/>
            <a:ext cx="6726813" cy="485962"/>
            <a:chOff x="1472452" y="1863023"/>
            <a:chExt cx="6726813" cy="485962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E41A7AA7-5E89-44CD-B5DF-D2D20A63C578}"/>
                </a:ext>
              </a:extLst>
            </p:cNvPr>
            <p:cNvSpPr txBox="1"/>
            <p:nvPr/>
          </p:nvSpPr>
          <p:spPr>
            <a:xfrm>
              <a:off x="1472452" y="1863023"/>
              <a:ext cx="672681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＝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E</a:t>
              </a:r>
              <a:r>
                <a:rPr lang="en-US" altLang="zh-CN" sz="1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(       )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+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E</a:t>
              </a:r>
              <a:r>
                <a:rPr lang="en-US" altLang="zh-CN" sz="1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(</a:t>
              </a:r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－</a:t>
              </a:r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altLang="zh-CN" sz="1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)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－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E</a:t>
              </a:r>
              <a:r>
                <a:rPr lang="en-US" altLang="zh-CN" sz="1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(      )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－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E</a:t>
              </a:r>
              <a:r>
                <a:rPr lang="en-US" altLang="zh-CN" sz="1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(      )</a:t>
              </a:r>
              <a:endPara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E42C11DC-1DE9-4412-8DB8-FB22D5F12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3218" y="1953769"/>
              <a:ext cx="544352" cy="369332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D3318FDF-5630-4D5D-9211-D14D43693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5099" y="1932982"/>
              <a:ext cx="841355" cy="416003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60C21D72-5CA1-48B0-BC2B-CDBBBFBE9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9007" y="1957570"/>
              <a:ext cx="841355" cy="348282"/>
            </a:xfrm>
            <a:prstGeom prst="rect">
              <a:avLst/>
            </a:prstGeom>
          </p:spPr>
        </p:pic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A3F8C521-FB53-4EB5-A55E-7B09E8EC386B}"/>
              </a:ext>
            </a:extLst>
          </p:cNvPr>
          <p:cNvGrpSpPr/>
          <p:nvPr/>
        </p:nvGrpSpPr>
        <p:grpSpPr>
          <a:xfrm>
            <a:off x="1029875" y="2461439"/>
            <a:ext cx="4444164" cy="714747"/>
            <a:chOff x="1916743" y="3031810"/>
            <a:chExt cx="4320957" cy="714747"/>
          </a:xfrm>
        </p:grpSpPr>
        <p:sp>
          <p:nvSpPr>
            <p:cNvPr id="52" name="TextBox 30">
              <a:extLst>
                <a:ext uri="{FF2B5EF4-FFF2-40B4-BE49-F238E27FC236}">
                  <a16:creationId xmlns:a16="http://schemas.microsoft.com/office/drawing/2014/main" id="{E296095D-722D-4F6E-86B2-91C8E7B39756}"/>
                </a:ext>
              </a:extLst>
            </p:cNvPr>
            <p:cNvSpPr txBox="1"/>
            <p:nvPr/>
          </p:nvSpPr>
          <p:spPr>
            <a:xfrm>
              <a:off x="1916743" y="3031810"/>
              <a:ext cx="4320957" cy="7147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19125">
                <a:lnSpc>
                  <a:spcPct val="200000"/>
                </a:lnSpc>
              </a:pPr>
              <a:r>
                <a:rPr lang="zh-CN" altLang="zh-CN" sz="2400" kern="1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②</a:t>
              </a:r>
              <a:r>
                <a:rPr lang="en-US" altLang="zh-CN" sz="2400" kern="100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C</a:t>
              </a:r>
              <a:r>
                <a:rPr lang="en-US" altLang="zh-CN" sz="2400" kern="100" baseline="-25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3</a:t>
              </a:r>
              <a:r>
                <a:rPr lang="en-US" altLang="zh-CN" sz="24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altLang="zh-CN" sz="2400" kern="100" baseline="-25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6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(g)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+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(g)        C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H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8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(g) 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6B6C60D4-B503-4406-BEFE-BBEA72F60847}"/>
                </a:ext>
              </a:extLst>
            </p:cNvPr>
            <p:cNvCxnSpPr/>
            <p:nvPr/>
          </p:nvCxnSpPr>
          <p:spPr>
            <a:xfrm>
              <a:off x="4448083" y="3485113"/>
              <a:ext cx="464343" cy="1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D6F98ECE-1F8E-4B11-A070-A29EBEA32533}"/>
                </a:ext>
              </a:extLst>
            </p:cNvPr>
            <p:cNvCxnSpPr/>
            <p:nvPr/>
          </p:nvCxnSpPr>
          <p:spPr>
            <a:xfrm>
              <a:off x="4448139" y="3550616"/>
              <a:ext cx="464343" cy="1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30">
            <a:extLst>
              <a:ext uri="{FF2B5EF4-FFF2-40B4-BE49-F238E27FC236}">
                <a16:creationId xmlns:a16="http://schemas.microsoft.com/office/drawing/2014/main" id="{0341BE17-C502-46DD-9724-48A368C78E69}"/>
              </a:ext>
            </a:extLst>
          </p:cNvPr>
          <p:cNvSpPr txBox="1"/>
          <p:nvPr/>
        </p:nvSpPr>
        <p:spPr>
          <a:xfrm>
            <a:off x="1246479" y="3052568"/>
            <a:ext cx="4556130" cy="4955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19125">
              <a:lnSpc>
                <a:spcPct val="15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CH</a:t>
            </a:r>
            <a:r>
              <a:rPr lang="en-US" altLang="zh-CN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3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CH</a:t>
            </a: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＝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CH</a:t>
            </a:r>
            <a:r>
              <a:rPr lang="en-US" altLang="zh-CN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                CH</a:t>
            </a:r>
            <a:r>
              <a:rPr lang="en-US" altLang="zh-CN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3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CH</a:t>
            </a:r>
            <a:r>
              <a:rPr lang="en-US" altLang="zh-CN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CH</a:t>
            </a:r>
            <a:r>
              <a:rPr lang="en-US" altLang="zh-CN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Hoefler Text"/>
              </a:rPr>
              <a:t>3</a:t>
            </a:r>
            <a:endParaRPr lang="en-US" altLang="zh-CN" sz="2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Hoefler Text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5C7C77DD-CA51-4AEC-828A-805AC3664FE5}"/>
              </a:ext>
            </a:extLst>
          </p:cNvPr>
          <p:cNvGrpSpPr/>
          <p:nvPr/>
        </p:nvGrpSpPr>
        <p:grpSpPr>
          <a:xfrm>
            <a:off x="907833" y="4327929"/>
            <a:ext cx="6726813" cy="485962"/>
            <a:chOff x="907833" y="4327929"/>
            <a:chExt cx="6726813" cy="485962"/>
          </a:xfrm>
        </p:grpSpPr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97A8C8A0-E71A-4902-B41A-1AB1DBA9A280}"/>
                </a:ext>
              </a:extLst>
            </p:cNvPr>
            <p:cNvSpPr txBox="1"/>
            <p:nvPr/>
          </p:nvSpPr>
          <p:spPr>
            <a:xfrm>
              <a:off x="907833" y="4327929"/>
              <a:ext cx="672681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＝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E</a:t>
              </a:r>
              <a:r>
                <a:rPr lang="en-US" altLang="zh-CN" sz="1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(       )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+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E</a:t>
              </a:r>
              <a:r>
                <a:rPr lang="en-US" altLang="zh-CN" sz="1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(</a:t>
              </a:r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－</a:t>
              </a:r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altLang="zh-CN" sz="1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)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－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E</a:t>
              </a:r>
              <a:r>
                <a:rPr lang="en-US" altLang="zh-CN" sz="1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(      )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－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E</a:t>
              </a:r>
              <a:r>
                <a:rPr lang="en-US" altLang="zh-CN" sz="1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(      )</a:t>
              </a:r>
              <a:endPara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A3A129CC-E765-4D4B-92AB-6F02B80FC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8427" y="4425399"/>
              <a:ext cx="544352" cy="369332"/>
            </a:xfrm>
            <a:prstGeom prst="rect">
              <a:avLst/>
            </a:prstGeom>
          </p:spPr>
        </p:pic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654CAB4B-7791-4E98-A621-209E64444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0480" y="4397888"/>
              <a:ext cx="841355" cy="416003"/>
            </a:xfrm>
            <a:prstGeom prst="rect">
              <a:avLst/>
            </a:prstGeom>
          </p:spPr>
        </p:pic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7E34EBDA-EC43-478D-9512-C6DC92653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4388" y="4422476"/>
              <a:ext cx="841355" cy="348282"/>
            </a:xfrm>
            <a:prstGeom prst="rect">
              <a:avLst/>
            </a:prstGeom>
          </p:spPr>
        </p:pic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AFCD94C6-1BAF-465A-B74B-AF17AF6157B6}"/>
              </a:ext>
            </a:extLst>
          </p:cNvPr>
          <p:cNvGrpSpPr/>
          <p:nvPr/>
        </p:nvGrpSpPr>
        <p:grpSpPr>
          <a:xfrm>
            <a:off x="369949" y="3774616"/>
            <a:ext cx="8720261" cy="486669"/>
            <a:chOff x="369949" y="3774616"/>
            <a:chExt cx="8720261" cy="486669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9AF2905F-5965-4C76-8C43-AB815BD55CDD}"/>
                </a:ext>
              </a:extLst>
            </p:cNvPr>
            <p:cNvSpPr txBox="1"/>
            <p:nvPr/>
          </p:nvSpPr>
          <p:spPr>
            <a:xfrm>
              <a:off x="369949" y="3774616"/>
              <a:ext cx="872026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Δ</a:t>
              </a:r>
              <a:r>
                <a:rPr lang="zh-CN" alt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altLang="zh-CN" sz="24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＝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6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E</a:t>
              </a:r>
              <a:r>
                <a:rPr lang="en-US" altLang="zh-CN" sz="1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(      )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+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E</a:t>
              </a:r>
              <a:r>
                <a:rPr lang="en-US" altLang="zh-CN" sz="1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(       )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+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E</a:t>
              </a:r>
              <a:r>
                <a:rPr lang="en-US" altLang="zh-CN" sz="1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(       )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+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E</a:t>
              </a:r>
              <a:r>
                <a:rPr lang="en-US" altLang="zh-CN" sz="1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(</a:t>
              </a:r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zh-CN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－</a:t>
              </a:r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altLang="zh-CN" sz="1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)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－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8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E</a:t>
              </a:r>
              <a:r>
                <a:rPr lang="en-US" altLang="zh-CN" sz="1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(      )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－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en-US" altLang="zh-CN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E</a:t>
              </a:r>
              <a:r>
                <a:rPr lang="en-US" altLang="zh-CN" sz="1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Hoefler Text"/>
                </a:rPr>
                <a:t>(      )   </a:t>
              </a:r>
              <a:endPara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AE8B9AA7-C4BC-4960-A5D9-97588B6CB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458" y="3845282"/>
              <a:ext cx="841355" cy="416003"/>
            </a:xfrm>
            <a:prstGeom prst="rect">
              <a:avLst/>
            </a:prstGeom>
          </p:spPr>
        </p:pic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9A380F58-E136-4C5A-87A7-BCE56E056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2240" y="3882920"/>
              <a:ext cx="544352" cy="369332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64E53F83-3A01-4836-AF2C-140DE01D5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1782" y="3831833"/>
              <a:ext cx="841355" cy="416003"/>
            </a:xfrm>
            <a:prstGeom prst="rect">
              <a:avLst/>
            </a:prstGeom>
          </p:spPr>
        </p:pic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88D35B1F-8F28-4E41-ADE2-62FA7CC1C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9658" y="3871343"/>
              <a:ext cx="841355" cy="348282"/>
            </a:xfrm>
            <a:prstGeom prst="rect">
              <a:avLst/>
            </a:prstGeom>
          </p:spPr>
        </p:pic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671426FF-6AC1-42DD-AE22-EB9A8DF4E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09923" y="3871343"/>
              <a:ext cx="912763" cy="348282"/>
            </a:xfrm>
            <a:prstGeom prst="rect">
              <a:avLst/>
            </a:prstGeom>
          </p:spPr>
        </p:pic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40C01B7A-CE02-4471-B3A2-868BFB0FAC33}"/>
              </a:ext>
            </a:extLst>
          </p:cNvPr>
          <p:cNvSpPr txBox="1"/>
          <p:nvPr/>
        </p:nvSpPr>
        <p:spPr>
          <a:xfrm>
            <a:off x="5537803" y="336016"/>
            <a:ext cx="1002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Δ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0F8758D-B1D1-4152-AE75-682260F3D736}"/>
              </a:ext>
            </a:extLst>
          </p:cNvPr>
          <p:cNvSpPr txBox="1"/>
          <p:nvPr/>
        </p:nvSpPr>
        <p:spPr>
          <a:xfrm>
            <a:off x="5604219" y="2714521"/>
            <a:ext cx="10027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Δ</a:t>
            </a:r>
            <a:r>
              <a:rPr lang="zh-CN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0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A235AB6-78CC-45CA-A554-0635A6A89BFA}"/>
              </a:ext>
            </a:extLst>
          </p:cNvPr>
          <p:cNvSpPr txBox="1"/>
          <p:nvPr/>
        </p:nvSpPr>
        <p:spPr>
          <a:xfrm>
            <a:off x="498979" y="1787148"/>
            <a:ext cx="1427027" cy="471924"/>
          </a:xfrm>
          <a:prstGeom prst="rect">
            <a:avLst/>
          </a:prstGeom>
          <a:noFill/>
          <a:ln w="19050" cap="flat">
            <a:solidFill>
              <a:schemeClr val="accent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化学反应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2E46A10-7FB0-4ABC-BAD4-C683C8EDD91E}"/>
              </a:ext>
            </a:extLst>
          </p:cNvPr>
          <p:cNvSpPr txBox="1"/>
          <p:nvPr/>
        </p:nvSpPr>
        <p:spPr>
          <a:xfrm>
            <a:off x="2662602" y="854336"/>
            <a:ext cx="705407" cy="718145"/>
          </a:xfrm>
          <a:prstGeom prst="rect">
            <a:avLst/>
          </a:prstGeom>
          <a:noFill/>
          <a:ln w="19050" cap="flat">
            <a:solidFill>
              <a:schemeClr val="accent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物质变化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Hoefler Text"/>
              <a:sym typeface="Hoefler Text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11EE8EED-329C-4E41-8900-2332676015E3}"/>
              </a:ext>
            </a:extLst>
          </p:cNvPr>
          <p:cNvCxnSpPr>
            <a:cxnSpLocks/>
          </p:cNvCxnSpPr>
          <p:nvPr/>
        </p:nvCxnSpPr>
        <p:spPr>
          <a:xfrm flipH="1">
            <a:off x="1933498" y="2035482"/>
            <a:ext cx="357361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B260F1EB-C16B-49B7-B929-43B9263ABA5F}"/>
              </a:ext>
            </a:extLst>
          </p:cNvPr>
          <p:cNvSpPr txBox="1"/>
          <p:nvPr/>
        </p:nvSpPr>
        <p:spPr>
          <a:xfrm>
            <a:off x="2668554" y="2367452"/>
            <a:ext cx="705403" cy="718145"/>
          </a:xfrm>
          <a:prstGeom prst="rect">
            <a:avLst/>
          </a:prstGeom>
          <a:noFill/>
          <a:ln w="19050" cap="flat">
            <a:solidFill>
              <a:schemeClr val="accent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ea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i="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能量变化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Hoefler Text"/>
              <a:sym typeface="Hoefler Tex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A7089B2-864F-4EF8-8E99-9FF10889FD93}"/>
              </a:ext>
            </a:extLst>
          </p:cNvPr>
          <p:cNvCxnSpPr/>
          <p:nvPr/>
        </p:nvCxnSpPr>
        <p:spPr>
          <a:xfrm>
            <a:off x="2294302" y="1281650"/>
            <a:ext cx="347980" cy="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51AAFA2-D2AF-4318-BDBB-1BC983F9DAAE}"/>
              </a:ext>
            </a:extLst>
          </p:cNvPr>
          <p:cNvCxnSpPr>
            <a:cxnSpLocks/>
          </p:cNvCxnSpPr>
          <p:nvPr/>
        </p:nvCxnSpPr>
        <p:spPr>
          <a:xfrm>
            <a:off x="2299248" y="1295644"/>
            <a:ext cx="0" cy="143088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8B2E2FA-BD0D-41A9-BC89-F8EFF87F0E97}"/>
              </a:ext>
            </a:extLst>
          </p:cNvPr>
          <p:cNvCxnSpPr>
            <a:cxnSpLocks/>
          </p:cNvCxnSpPr>
          <p:nvPr/>
        </p:nvCxnSpPr>
        <p:spPr>
          <a:xfrm flipV="1">
            <a:off x="3012107" y="1572481"/>
            <a:ext cx="0" cy="77887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  <a:headEnd type="arrow" w="med" len="med"/>
            <a:tailEnd type="non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6671D52-E704-48AC-9386-64E84A8F0483}"/>
              </a:ext>
            </a:extLst>
          </p:cNvPr>
          <p:cNvCxnSpPr/>
          <p:nvPr/>
        </p:nvCxnSpPr>
        <p:spPr>
          <a:xfrm>
            <a:off x="2291105" y="2736404"/>
            <a:ext cx="347980" cy="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D418B0CD-FFE7-43B2-9342-C47C449007CD}"/>
              </a:ext>
            </a:extLst>
          </p:cNvPr>
          <p:cNvSpPr txBox="1"/>
          <p:nvPr/>
        </p:nvSpPr>
        <p:spPr>
          <a:xfrm>
            <a:off x="2405305" y="1777387"/>
            <a:ext cx="615950" cy="410369"/>
          </a:xfrm>
          <a:prstGeom prst="rect">
            <a:avLst/>
          </a:prstGeom>
          <a:noFill/>
          <a:ln w="1905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sym typeface="Hoefler Text"/>
              </a:rPr>
              <a:t>伴随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D6FBFAD-A0DA-4497-BC6B-39298CCE8E30}"/>
              </a:ext>
            </a:extLst>
          </p:cNvPr>
          <p:cNvGrpSpPr/>
          <p:nvPr/>
        </p:nvGrpSpPr>
        <p:grpSpPr>
          <a:xfrm>
            <a:off x="3723254" y="2456840"/>
            <a:ext cx="5254744" cy="559127"/>
            <a:chOff x="3647054" y="3005480"/>
            <a:chExt cx="5254744" cy="559127"/>
          </a:xfrm>
        </p:grpSpPr>
        <p:sp>
          <p:nvSpPr>
            <p:cNvPr id="23" name="TextBox 30">
              <a:extLst>
                <a:ext uri="{FF2B5EF4-FFF2-40B4-BE49-F238E27FC236}">
                  <a16:creationId xmlns:a16="http://schemas.microsoft.com/office/drawing/2014/main" id="{08F5008E-AB12-491F-B6AB-A4175D960B7E}"/>
                </a:ext>
              </a:extLst>
            </p:cNvPr>
            <p:cNvSpPr txBox="1"/>
            <p:nvPr/>
          </p:nvSpPr>
          <p:spPr>
            <a:xfrm>
              <a:off x="3647054" y="3005480"/>
              <a:ext cx="5254744" cy="55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19125">
                <a:lnSpc>
                  <a:spcPct val="200000"/>
                </a:lnSpc>
              </a:pPr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altLang="zh-CN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(g) </a:t>
              </a:r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+ Cl</a:t>
              </a:r>
              <a:r>
                <a:rPr lang="en-US" altLang="zh-CN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(g)          2HCl(g)</a:t>
              </a:r>
              <a:r>
                <a:rPr lang="zh-CN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    </a:t>
              </a:r>
              <a:r>
                <a:rPr lang="zh-CN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Δ</a:t>
              </a:r>
              <a:r>
                <a:rPr lang="zh-CN" altLang="en-US" i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zh-CN" altLang="en-US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 ＝－</a:t>
              </a:r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184.6 kJ/mol</a:t>
              </a: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FF60372B-BE79-4985-A6C0-17FECBB089C5}"/>
                </a:ext>
              </a:extLst>
            </p:cNvPr>
            <p:cNvGrpSpPr/>
            <p:nvPr/>
          </p:nvGrpSpPr>
          <p:grpSpPr>
            <a:xfrm>
              <a:off x="5116000" y="3362030"/>
              <a:ext cx="464240" cy="67959"/>
              <a:chOff x="4678" y="1894"/>
              <a:chExt cx="934" cy="191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7B26C081-8650-4FF4-B88C-EB67870168BD}"/>
                  </a:ext>
                </a:extLst>
              </p:cNvPr>
              <p:cNvCxnSpPr/>
              <p:nvPr/>
            </p:nvCxnSpPr>
            <p:spPr>
              <a:xfrm>
                <a:off x="4678" y="1894"/>
                <a:ext cx="935" cy="3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EE1C1F7F-5476-4050-A64C-6C5CD061AC56}"/>
                  </a:ext>
                </a:extLst>
              </p:cNvPr>
              <p:cNvCxnSpPr/>
              <p:nvPr/>
            </p:nvCxnSpPr>
            <p:spPr>
              <a:xfrm>
                <a:off x="4678" y="2083"/>
                <a:ext cx="935" cy="3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85ABD95-E0ED-48C5-9ED5-B390034C74BA}"/>
              </a:ext>
            </a:extLst>
          </p:cNvPr>
          <p:cNvGrpSpPr/>
          <p:nvPr/>
        </p:nvGrpSpPr>
        <p:grpSpPr>
          <a:xfrm>
            <a:off x="3852794" y="725070"/>
            <a:ext cx="2235586" cy="688393"/>
            <a:chOff x="3776594" y="1273710"/>
            <a:chExt cx="2235586" cy="688393"/>
          </a:xfrm>
        </p:grpSpPr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38635185-E358-43AA-9ECE-191B9F143A61}"/>
                </a:ext>
              </a:extLst>
            </p:cNvPr>
            <p:cNvSpPr txBox="1"/>
            <p:nvPr/>
          </p:nvSpPr>
          <p:spPr>
            <a:xfrm>
              <a:off x="3776594" y="1402976"/>
              <a:ext cx="2235586" cy="55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19125">
                <a:lnSpc>
                  <a:spcPct val="200000"/>
                </a:lnSpc>
              </a:pPr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altLang="zh-CN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  </a:t>
              </a:r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+  Cl</a:t>
              </a:r>
              <a:r>
                <a:rPr lang="en-US" altLang="zh-CN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          2HCl</a:t>
              </a:r>
              <a:endPara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2DD42EC1-60FB-4BE7-BE31-499896610809}"/>
                </a:ext>
              </a:extLst>
            </p:cNvPr>
            <p:cNvGrpSpPr/>
            <p:nvPr/>
          </p:nvGrpSpPr>
          <p:grpSpPr>
            <a:xfrm>
              <a:off x="4784197" y="1746808"/>
              <a:ext cx="464240" cy="67959"/>
              <a:chOff x="4678" y="1894"/>
              <a:chExt cx="934" cy="191"/>
            </a:xfrm>
          </p:grpSpPr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0DE5486B-DF90-424C-AA37-0C21918F58DC}"/>
                  </a:ext>
                </a:extLst>
              </p:cNvPr>
              <p:cNvCxnSpPr/>
              <p:nvPr/>
            </p:nvCxnSpPr>
            <p:spPr>
              <a:xfrm>
                <a:off x="4678" y="1894"/>
                <a:ext cx="935" cy="3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FABC3057-3072-4F79-AD28-FA171BB49770}"/>
                  </a:ext>
                </a:extLst>
              </p:cNvPr>
              <p:cNvCxnSpPr/>
              <p:nvPr/>
            </p:nvCxnSpPr>
            <p:spPr>
              <a:xfrm>
                <a:off x="4678" y="2083"/>
                <a:ext cx="935" cy="3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0">
              <a:extLst>
                <a:ext uri="{FF2B5EF4-FFF2-40B4-BE49-F238E27FC236}">
                  <a16:creationId xmlns:a16="http://schemas.microsoft.com/office/drawing/2014/main" id="{9E364BFF-B2E2-48AB-BB48-43321844185E}"/>
                </a:ext>
              </a:extLst>
            </p:cNvPr>
            <p:cNvSpPr txBox="1"/>
            <p:nvPr/>
          </p:nvSpPr>
          <p:spPr>
            <a:xfrm>
              <a:off x="4748994" y="1273710"/>
              <a:ext cx="683195" cy="507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19125">
                <a:lnSpc>
                  <a:spcPct val="200000"/>
                </a:lnSpc>
              </a:pPr>
              <a:r>
                <a:rPr lang="zh-CN" altLang="en-US" sz="16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点燃</a:t>
              </a:r>
              <a:endPara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A72975A1-A049-4A5F-9216-E0FF763715D0}"/>
              </a:ext>
            </a:extLst>
          </p:cNvPr>
          <p:cNvSpPr txBox="1"/>
          <p:nvPr/>
        </p:nvSpPr>
        <p:spPr>
          <a:xfrm>
            <a:off x="3851870" y="1413463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（化学方程式）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94D62F8-ABB9-4C47-B8F7-D6CDABBC3F4D}"/>
              </a:ext>
            </a:extLst>
          </p:cNvPr>
          <p:cNvSpPr txBox="1"/>
          <p:nvPr/>
        </p:nvSpPr>
        <p:spPr>
          <a:xfrm>
            <a:off x="3942416" y="3082147"/>
            <a:ext cx="2427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（热化学方程式）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F7B9080-4F23-41C5-9CDA-39B70E349FEF}"/>
              </a:ext>
            </a:extLst>
          </p:cNvPr>
          <p:cNvSpPr txBox="1"/>
          <p:nvPr/>
        </p:nvSpPr>
        <p:spPr>
          <a:xfrm>
            <a:off x="650956" y="3981222"/>
            <a:ext cx="7403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热化学方程式：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表明反应所释放或吸收的热量的化学方程式。</a:t>
            </a:r>
          </a:p>
        </p:txBody>
      </p:sp>
    </p:spTree>
    <p:extLst>
      <p:ext uri="{BB962C8B-B14F-4D97-AF65-F5344CB8AC3E}">
        <p14:creationId xmlns:p14="http://schemas.microsoft.com/office/powerpoint/2010/main" val="144736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0">
            <a:extLst>
              <a:ext uri="{FF2B5EF4-FFF2-40B4-BE49-F238E27FC236}">
                <a16:creationId xmlns:a16="http://schemas.microsoft.com/office/drawing/2014/main" id="{89EA7E01-82D9-4AA4-9DA3-B6C78E91CC73}"/>
              </a:ext>
            </a:extLst>
          </p:cNvPr>
          <p:cNvSpPr txBox="1"/>
          <p:nvPr/>
        </p:nvSpPr>
        <p:spPr>
          <a:xfrm>
            <a:off x="819236" y="1405332"/>
            <a:ext cx="7249002" cy="714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19125">
              <a:lnSpc>
                <a:spcPct val="200000"/>
              </a:lnSpc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(g)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+ Cl</a:t>
            </a:r>
            <a:r>
              <a:rPr lang="en-US" altLang="zh-CN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(g)        2HCl(g)        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Δ</a:t>
            </a:r>
            <a:r>
              <a:rPr lang="zh-CN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 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＝－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184.6 kJ/mol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06066D0-C903-4F18-9A9F-E35B89EE7622}"/>
              </a:ext>
            </a:extLst>
          </p:cNvPr>
          <p:cNvSpPr txBox="1"/>
          <p:nvPr/>
        </p:nvSpPr>
        <p:spPr>
          <a:xfrm>
            <a:off x="819235" y="213146"/>
            <a:ext cx="3185188" cy="56085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defTabSz="619125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二、热化学方程式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88A388B-601B-4B87-B23F-F0DF9AB5D364}"/>
              </a:ext>
            </a:extLst>
          </p:cNvPr>
          <p:cNvGrpSpPr/>
          <p:nvPr/>
        </p:nvGrpSpPr>
        <p:grpSpPr>
          <a:xfrm>
            <a:off x="2721379" y="1886716"/>
            <a:ext cx="464343" cy="66675"/>
            <a:chOff x="5192200" y="2821010"/>
            <a:chExt cx="464737" cy="60694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D3D96486-A243-4DC6-9A1F-4A691E574E13}"/>
                </a:ext>
              </a:extLst>
            </p:cNvPr>
            <p:cNvCxnSpPr/>
            <p:nvPr/>
          </p:nvCxnSpPr>
          <p:spPr>
            <a:xfrm>
              <a:off x="5192200" y="2821010"/>
              <a:ext cx="464737" cy="1067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A8AB42A6-4FCF-45BB-A17F-ED78F65FCDE2}"/>
                </a:ext>
              </a:extLst>
            </p:cNvPr>
            <p:cNvCxnSpPr/>
            <p:nvPr/>
          </p:nvCxnSpPr>
          <p:spPr>
            <a:xfrm>
              <a:off x="5192200" y="2880637"/>
              <a:ext cx="464737" cy="1067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665C285-A14B-4733-906A-3578B39E50B0}"/>
              </a:ext>
            </a:extLst>
          </p:cNvPr>
          <p:cNvGrpSpPr/>
          <p:nvPr/>
        </p:nvGrpSpPr>
        <p:grpSpPr>
          <a:xfrm>
            <a:off x="819235" y="1898760"/>
            <a:ext cx="7107555" cy="1067949"/>
            <a:chOff x="779146" y="1968624"/>
            <a:chExt cx="7107555" cy="1067949"/>
          </a:xfrm>
        </p:grpSpPr>
        <p:sp>
          <p:nvSpPr>
            <p:cNvPr id="29" name="电视播出的图像与电脑不同，四周会有一部分被覆盖…">
              <a:extLst>
                <a:ext uri="{FF2B5EF4-FFF2-40B4-BE49-F238E27FC236}">
                  <a16:creationId xmlns:a16="http://schemas.microsoft.com/office/drawing/2014/main" id="{3ADCF5C7-465F-4D8D-912F-0F8A7336F0FD}"/>
                </a:ext>
              </a:extLst>
            </p:cNvPr>
            <p:cNvSpPr txBox="1"/>
            <p:nvPr/>
          </p:nvSpPr>
          <p:spPr>
            <a:xfrm>
              <a:off x="1418925" y="1968624"/>
              <a:ext cx="38537" cy="13163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19050" tIns="19050" rIns="19050" bIns="19050" anchor="ctr">
              <a:spAutoFit/>
            </a:bodyPr>
            <a:lstStyle/>
            <a:p>
              <a:pPr defTabSz="619125">
                <a:lnSpc>
                  <a:spcPct val="150000"/>
                </a:lnSpc>
                <a:defRPr b="1">
                  <a:solidFill>
                    <a:srgbClr val="FFFFFF"/>
                  </a:solidFill>
                </a:defRPr>
              </a:pPr>
              <a:endParaRPr sz="45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9B46A100-13E3-4934-87EA-DA63B40332D7}"/>
                </a:ext>
              </a:extLst>
            </p:cNvPr>
            <p:cNvGrpSpPr/>
            <p:nvPr/>
          </p:nvGrpSpPr>
          <p:grpSpPr>
            <a:xfrm>
              <a:off x="779146" y="2205516"/>
              <a:ext cx="7107555" cy="831057"/>
              <a:chOff x="1732" y="4897"/>
              <a:chExt cx="14924" cy="1745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A240726-ED39-458A-948F-375B92778170}"/>
                  </a:ext>
                </a:extLst>
              </p:cNvPr>
              <p:cNvSpPr txBox="1"/>
              <p:nvPr/>
            </p:nvSpPr>
            <p:spPr>
              <a:xfrm>
                <a:off x="3973" y="5123"/>
                <a:ext cx="719" cy="15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38100" tIns="38100" rIns="38100" bIns="38100" numCol="1" spcCol="38100" rtlCol="0" anchor="ctr" forceAA="0">
                <a:spAutoFit/>
              </a:bodyPr>
              <a:lstStyle/>
              <a:p>
                <a:pPr algn="ctr" defTabSz="619125"/>
                <a:r>
                  <a:rPr lang="en-US" altLang="zh-CN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1</a:t>
                </a:r>
              </a:p>
              <a:p>
                <a:pPr algn="ctr" defTabSz="619125"/>
                <a:r>
                  <a:rPr lang="en-US" altLang="zh-CN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</a:p>
            </p:txBody>
          </p:sp>
          <p:sp>
            <p:nvSpPr>
              <p:cNvPr id="35" name="TextBox 30">
                <a:extLst>
                  <a:ext uri="{FF2B5EF4-FFF2-40B4-BE49-F238E27FC236}">
                    <a16:creationId xmlns:a16="http://schemas.microsoft.com/office/drawing/2014/main" id="{BAF89C97-E97F-4F7E-9744-848531098E5A}"/>
                  </a:ext>
                </a:extLst>
              </p:cNvPr>
              <p:cNvSpPr txBox="1"/>
              <p:nvPr/>
            </p:nvSpPr>
            <p:spPr>
              <a:xfrm>
                <a:off x="1732" y="4897"/>
                <a:ext cx="14924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19125">
                  <a:lnSpc>
                    <a:spcPct val="200000"/>
                  </a:lnSpc>
                </a:pP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(g)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+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－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(g)        H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O(g)     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Δ</a:t>
                </a:r>
                <a:r>
                  <a:rPr lang="zh-CN" alt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＝－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241.8 kJ/mol</a:t>
                </a: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6F939634-F458-496C-AF0A-E68768D609FF}"/>
                </a:ext>
              </a:extLst>
            </p:cNvPr>
            <p:cNvGrpSpPr/>
            <p:nvPr/>
          </p:nvGrpSpPr>
          <p:grpSpPr>
            <a:xfrm>
              <a:off x="2936531" y="2674861"/>
              <a:ext cx="464343" cy="66675"/>
              <a:chOff x="5192200" y="2821010"/>
              <a:chExt cx="464737" cy="60694"/>
            </a:xfrm>
          </p:grpSpPr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C1609B9A-9959-4988-A03C-E3841A625587}"/>
                  </a:ext>
                </a:extLst>
              </p:cNvPr>
              <p:cNvCxnSpPr/>
              <p:nvPr/>
            </p:nvCxnSpPr>
            <p:spPr>
              <a:xfrm>
                <a:off x="5192200" y="2821010"/>
                <a:ext cx="464737" cy="106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809080AB-9F9A-494E-8915-93DAECF8D154}"/>
                  </a:ext>
                </a:extLst>
              </p:cNvPr>
              <p:cNvCxnSpPr/>
              <p:nvPr/>
            </p:nvCxnSpPr>
            <p:spPr>
              <a:xfrm>
                <a:off x="5192200" y="2880637"/>
                <a:ext cx="464737" cy="106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C026D64-D46E-47D2-B541-A1CB285F221E}"/>
              </a:ext>
            </a:extLst>
          </p:cNvPr>
          <p:cNvGrpSpPr/>
          <p:nvPr/>
        </p:nvGrpSpPr>
        <p:grpSpPr>
          <a:xfrm>
            <a:off x="823711" y="2649560"/>
            <a:ext cx="7107555" cy="1067949"/>
            <a:chOff x="779146" y="1968624"/>
            <a:chExt cx="7107555" cy="1067949"/>
          </a:xfrm>
        </p:grpSpPr>
        <p:sp>
          <p:nvSpPr>
            <p:cNvPr id="37" name="电视播出的图像与电脑不同，四周会有一部分被覆盖…">
              <a:extLst>
                <a:ext uri="{FF2B5EF4-FFF2-40B4-BE49-F238E27FC236}">
                  <a16:creationId xmlns:a16="http://schemas.microsoft.com/office/drawing/2014/main" id="{9AAF1395-DDB3-431F-8539-B69A4B9C9CA8}"/>
                </a:ext>
              </a:extLst>
            </p:cNvPr>
            <p:cNvSpPr txBox="1"/>
            <p:nvPr/>
          </p:nvSpPr>
          <p:spPr>
            <a:xfrm>
              <a:off x="1418925" y="1968624"/>
              <a:ext cx="38537" cy="13163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19050" tIns="19050" rIns="19050" bIns="19050" anchor="ctr">
              <a:spAutoFit/>
            </a:bodyPr>
            <a:lstStyle/>
            <a:p>
              <a:pPr defTabSz="619125">
                <a:lnSpc>
                  <a:spcPct val="150000"/>
                </a:lnSpc>
                <a:defRPr b="1">
                  <a:solidFill>
                    <a:srgbClr val="FFFFFF"/>
                  </a:solidFill>
                </a:defRPr>
              </a:pPr>
              <a:endParaRPr sz="45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469C608-5A8C-434E-B333-A364A5323FF8}"/>
                </a:ext>
              </a:extLst>
            </p:cNvPr>
            <p:cNvGrpSpPr/>
            <p:nvPr/>
          </p:nvGrpSpPr>
          <p:grpSpPr>
            <a:xfrm>
              <a:off x="779146" y="2205516"/>
              <a:ext cx="7107555" cy="831057"/>
              <a:chOff x="1732" y="4897"/>
              <a:chExt cx="14924" cy="1745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5AEB5658-6BD4-4D5A-86CB-FAAFB3BBE86F}"/>
                  </a:ext>
                </a:extLst>
              </p:cNvPr>
              <p:cNvSpPr txBox="1"/>
              <p:nvPr/>
            </p:nvSpPr>
            <p:spPr>
              <a:xfrm>
                <a:off x="3973" y="5123"/>
                <a:ext cx="719" cy="15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38100" tIns="38100" rIns="38100" bIns="38100" numCol="1" spcCol="38100" rtlCol="0" anchor="ctr" forceAA="0">
                <a:spAutoFit/>
              </a:bodyPr>
              <a:lstStyle/>
              <a:p>
                <a:pPr algn="ctr" defTabSz="619125"/>
                <a:r>
                  <a:rPr lang="en-US" altLang="zh-CN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1</a:t>
                </a:r>
              </a:p>
              <a:p>
                <a:pPr algn="ctr" defTabSz="619125"/>
                <a:r>
                  <a:rPr lang="en-US" altLang="zh-CN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</a:p>
            </p:txBody>
          </p:sp>
          <p:sp>
            <p:nvSpPr>
              <p:cNvPr id="43" name="TextBox 30">
                <a:extLst>
                  <a:ext uri="{FF2B5EF4-FFF2-40B4-BE49-F238E27FC236}">
                    <a16:creationId xmlns:a16="http://schemas.microsoft.com/office/drawing/2014/main" id="{B0E81C58-EE7A-4D5D-BB78-1A25FE1E114A}"/>
                  </a:ext>
                </a:extLst>
              </p:cNvPr>
              <p:cNvSpPr txBox="1"/>
              <p:nvPr/>
            </p:nvSpPr>
            <p:spPr>
              <a:xfrm>
                <a:off x="1732" y="4897"/>
                <a:ext cx="14924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19125">
                  <a:lnSpc>
                    <a:spcPct val="200000"/>
                  </a:lnSpc>
                </a:pP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(g)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+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－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(g)        H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O(l)      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Δ</a:t>
                </a:r>
                <a:r>
                  <a:rPr lang="zh-CN" alt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＝－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285.8 kJ/mol</a:t>
                </a: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C4230AC6-FEE7-4675-B701-1879B3313476}"/>
                </a:ext>
              </a:extLst>
            </p:cNvPr>
            <p:cNvGrpSpPr/>
            <p:nvPr/>
          </p:nvGrpSpPr>
          <p:grpSpPr>
            <a:xfrm>
              <a:off x="2936531" y="2674861"/>
              <a:ext cx="464343" cy="66675"/>
              <a:chOff x="5192200" y="2821010"/>
              <a:chExt cx="464737" cy="60694"/>
            </a:xfrm>
          </p:grpSpPr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2B560FD4-8445-4B07-A6C0-673E2FFD6318}"/>
                  </a:ext>
                </a:extLst>
              </p:cNvPr>
              <p:cNvCxnSpPr/>
              <p:nvPr/>
            </p:nvCxnSpPr>
            <p:spPr>
              <a:xfrm>
                <a:off x="5192200" y="2821010"/>
                <a:ext cx="464737" cy="106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D6C098E1-1DAF-4BDF-A726-21C8CA9DBABA}"/>
                  </a:ext>
                </a:extLst>
              </p:cNvPr>
              <p:cNvCxnSpPr/>
              <p:nvPr/>
            </p:nvCxnSpPr>
            <p:spPr>
              <a:xfrm>
                <a:off x="5192200" y="2880637"/>
                <a:ext cx="464737" cy="106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65E0298F-413A-4115-9D28-D0BD6CD7DCCB}"/>
              </a:ext>
            </a:extLst>
          </p:cNvPr>
          <p:cNvSpPr txBox="1"/>
          <p:nvPr/>
        </p:nvSpPr>
        <p:spPr>
          <a:xfrm>
            <a:off x="1300725" y="1166185"/>
            <a:ext cx="2396014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物质变化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E1F757B-E698-420F-B7E8-0D6983B8D57E}"/>
              </a:ext>
            </a:extLst>
          </p:cNvPr>
          <p:cNvSpPr txBox="1"/>
          <p:nvPr/>
        </p:nvSpPr>
        <p:spPr>
          <a:xfrm>
            <a:off x="5077388" y="1173805"/>
            <a:ext cx="2396014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能量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变化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A9B0BE78-264F-4096-AC69-9D3521C7CEFE}"/>
              </a:ext>
            </a:extLst>
          </p:cNvPr>
          <p:cNvCxnSpPr/>
          <p:nvPr/>
        </p:nvCxnSpPr>
        <p:spPr>
          <a:xfrm>
            <a:off x="4639237" y="1650308"/>
            <a:ext cx="0" cy="226695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ys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D7A876B6-2D01-4191-92D1-DF3475E6745C}"/>
              </a:ext>
            </a:extLst>
          </p:cNvPr>
          <p:cNvSpPr txBox="1"/>
          <p:nvPr/>
        </p:nvSpPr>
        <p:spPr>
          <a:xfrm>
            <a:off x="607305" y="3566485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状态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5F145D9-BF3C-46E8-A524-6BB0C39EA122}"/>
              </a:ext>
            </a:extLst>
          </p:cNvPr>
          <p:cNvSpPr txBox="1"/>
          <p:nvPr/>
        </p:nvSpPr>
        <p:spPr>
          <a:xfrm>
            <a:off x="1528372" y="3566485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条件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D6878A1-58EA-4954-825C-E07FC4C693A2}"/>
              </a:ext>
            </a:extLst>
          </p:cNvPr>
          <p:cNvSpPr txBox="1"/>
          <p:nvPr/>
        </p:nvSpPr>
        <p:spPr>
          <a:xfrm>
            <a:off x="2578027" y="3574343"/>
            <a:ext cx="1694498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化学计量数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22B0A1D8-9487-4384-AFC3-F94D8EDB622E}"/>
              </a:ext>
            </a:extLst>
          </p:cNvPr>
          <p:cNvSpPr txBox="1"/>
          <p:nvPr/>
        </p:nvSpPr>
        <p:spPr>
          <a:xfrm>
            <a:off x="5193592" y="3539033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符号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6165C0FA-6BA8-423F-9D62-8FE99AF4C674}"/>
              </a:ext>
            </a:extLst>
          </p:cNvPr>
          <p:cNvSpPr txBox="1"/>
          <p:nvPr/>
        </p:nvSpPr>
        <p:spPr>
          <a:xfrm>
            <a:off x="5959586" y="3531175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数值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279A702-F227-4770-95E7-2E365686DC1C}"/>
              </a:ext>
            </a:extLst>
          </p:cNvPr>
          <p:cNvSpPr txBox="1"/>
          <p:nvPr/>
        </p:nvSpPr>
        <p:spPr>
          <a:xfrm>
            <a:off x="6796595" y="3522364"/>
            <a:ext cx="966311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单位</a:t>
            </a:r>
          </a:p>
        </p:txBody>
      </p:sp>
    </p:spTree>
    <p:extLst>
      <p:ext uri="{BB962C8B-B14F-4D97-AF65-F5344CB8AC3E}">
        <p14:creationId xmlns:p14="http://schemas.microsoft.com/office/powerpoint/2010/main" val="410282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/>
      <p:bldP spid="44" grpId="1"/>
      <p:bldP spid="45" grpId="0" bldLvl="0"/>
      <p:bldP spid="45" grpId="1"/>
      <p:bldP spid="47" grpId="0" bldLvl="0"/>
      <p:bldP spid="47" grpId="1"/>
      <p:bldP spid="48" grpId="0" bldLvl="0"/>
      <p:bldP spid="48" grpId="1"/>
      <p:bldP spid="49" grpId="0" bldLvl="0"/>
      <p:bldP spid="49" grpId="1"/>
      <p:bldP spid="53" grpId="0" bldLvl="0"/>
      <p:bldP spid="53" grpId="1"/>
      <p:bldP spid="54" grpId="0" bldLvl="0"/>
      <p:bldP spid="54" grpId="1"/>
      <p:bldP spid="55" grpId="0" bldLvl="0"/>
      <p:bldP spid="5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9956358-2144-4F5A-A196-274F56E14694}"/>
              </a:ext>
            </a:extLst>
          </p:cNvPr>
          <p:cNvGrpSpPr/>
          <p:nvPr/>
        </p:nvGrpSpPr>
        <p:grpSpPr>
          <a:xfrm>
            <a:off x="906641" y="695248"/>
            <a:ext cx="7107555" cy="1067949"/>
            <a:chOff x="779146" y="1968624"/>
            <a:chExt cx="7107555" cy="1067949"/>
          </a:xfrm>
        </p:grpSpPr>
        <p:sp>
          <p:nvSpPr>
            <p:cNvPr id="3" name="电视播出的图像与电脑不同，四周会有一部分被覆盖…">
              <a:extLst>
                <a:ext uri="{FF2B5EF4-FFF2-40B4-BE49-F238E27FC236}">
                  <a16:creationId xmlns:a16="http://schemas.microsoft.com/office/drawing/2014/main" id="{3A6C9C0B-7DF3-435F-A9F1-1812ACD176C6}"/>
                </a:ext>
              </a:extLst>
            </p:cNvPr>
            <p:cNvSpPr txBox="1"/>
            <p:nvPr/>
          </p:nvSpPr>
          <p:spPr>
            <a:xfrm>
              <a:off x="1418925" y="1968624"/>
              <a:ext cx="38537" cy="13163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19050" tIns="19050" rIns="19050" bIns="19050" anchor="ctr">
              <a:spAutoFit/>
            </a:bodyPr>
            <a:lstStyle/>
            <a:p>
              <a:pPr defTabSz="619125">
                <a:lnSpc>
                  <a:spcPct val="150000"/>
                </a:lnSpc>
                <a:defRPr b="1">
                  <a:solidFill>
                    <a:srgbClr val="FFFFFF"/>
                  </a:solidFill>
                </a:defRPr>
              </a:pPr>
              <a:endParaRPr sz="45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0C30AFD2-482E-473F-A285-40ABB87A80B4}"/>
                </a:ext>
              </a:extLst>
            </p:cNvPr>
            <p:cNvGrpSpPr/>
            <p:nvPr/>
          </p:nvGrpSpPr>
          <p:grpSpPr>
            <a:xfrm>
              <a:off x="779146" y="2205516"/>
              <a:ext cx="7107555" cy="831057"/>
              <a:chOff x="1732" y="4897"/>
              <a:chExt cx="14924" cy="1745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034E8EA-1B37-4645-BBE3-1092EA9EF426}"/>
                  </a:ext>
                </a:extLst>
              </p:cNvPr>
              <p:cNvSpPr txBox="1"/>
              <p:nvPr/>
            </p:nvSpPr>
            <p:spPr>
              <a:xfrm>
                <a:off x="3973" y="5123"/>
                <a:ext cx="719" cy="15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38100" tIns="38100" rIns="38100" bIns="38100" numCol="1" spcCol="38100" rtlCol="0" anchor="ctr" forceAA="0">
                <a:spAutoFit/>
              </a:bodyPr>
              <a:lstStyle/>
              <a:p>
                <a:pPr algn="ctr" defTabSz="619125"/>
                <a:r>
                  <a:rPr lang="en-US" altLang="zh-CN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1</a:t>
                </a:r>
              </a:p>
              <a:p>
                <a:pPr algn="ctr" defTabSz="619125"/>
                <a:r>
                  <a:rPr lang="en-US" altLang="zh-CN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</a:p>
            </p:txBody>
          </p:sp>
          <p:sp>
            <p:nvSpPr>
              <p:cNvPr id="9" name="TextBox 30">
                <a:extLst>
                  <a:ext uri="{FF2B5EF4-FFF2-40B4-BE49-F238E27FC236}">
                    <a16:creationId xmlns:a16="http://schemas.microsoft.com/office/drawing/2014/main" id="{F69862C7-76E7-4BCA-BE9A-7DB37B88A254}"/>
                  </a:ext>
                </a:extLst>
              </p:cNvPr>
              <p:cNvSpPr txBox="1"/>
              <p:nvPr/>
            </p:nvSpPr>
            <p:spPr>
              <a:xfrm>
                <a:off x="1732" y="4897"/>
                <a:ext cx="14924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19125">
                  <a:lnSpc>
                    <a:spcPct val="200000"/>
                  </a:lnSpc>
                </a:pP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(g)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+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－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(g)        H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O(g)     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Δ</a:t>
                </a:r>
                <a:r>
                  <a:rPr lang="zh-CN" alt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＝－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241.8 kJ/mol</a:t>
                </a: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9DBC1D1-F06F-42C0-8DB4-EFAAA639012F}"/>
                </a:ext>
              </a:extLst>
            </p:cNvPr>
            <p:cNvGrpSpPr/>
            <p:nvPr/>
          </p:nvGrpSpPr>
          <p:grpSpPr>
            <a:xfrm>
              <a:off x="2936531" y="2674861"/>
              <a:ext cx="464343" cy="66675"/>
              <a:chOff x="5192200" y="2821010"/>
              <a:chExt cx="464737" cy="60694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C64C71FF-E2E5-4855-9C73-642873960B35}"/>
                  </a:ext>
                </a:extLst>
              </p:cNvPr>
              <p:cNvCxnSpPr/>
              <p:nvPr/>
            </p:nvCxnSpPr>
            <p:spPr>
              <a:xfrm>
                <a:off x="5192200" y="2821010"/>
                <a:ext cx="464737" cy="106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7E7B8F16-1D04-4B65-A5D7-4303C00D5B15}"/>
                  </a:ext>
                </a:extLst>
              </p:cNvPr>
              <p:cNvCxnSpPr/>
              <p:nvPr/>
            </p:nvCxnSpPr>
            <p:spPr>
              <a:xfrm>
                <a:off x="5192200" y="2880637"/>
                <a:ext cx="464737" cy="106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86D0DC0-6350-4DE1-A970-20537303A1E1}"/>
              </a:ext>
            </a:extLst>
          </p:cNvPr>
          <p:cNvCxnSpPr>
            <a:cxnSpLocks/>
          </p:cNvCxnSpPr>
          <p:nvPr/>
        </p:nvCxnSpPr>
        <p:spPr>
          <a:xfrm>
            <a:off x="4719920" y="1169647"/>
            <a:ext cx="0" cy="954689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ys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ED290CCF-0254-4694-A982-3B962B8B59F6}"/>
              </a:ext>
            </a:extLst>
          </p:cNvPr>
          <p:cNvSpPr txBox="1"/>
          <p:nvPr/>
        </p:nvSpPr>
        <p:spPr>
          <a:xfrm>
            <a:off x="1546420" y="414665"/>
            <a:ext cx="2396014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物质变化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50B9825-AB67-4DFD-A7D4-B2F7098CB3BE}"/>
              </a:ext>
            </a:extLst>
          </p:cNvPr>
          <p:cNvSpPr txBox="1"/>
          <p:nvPr/>
        </p:nvSpPr>
        <p:spPr>
          <a:xfrm>
            <a:off x="5078352" y="377517"/>
            <a:ext cx="2396014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能量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变化</a:t>
            </a:r>
          </a:p>
        </p:txBody>
      </p:sp>
      <p:sp>
        <p:nvSpPr>
          <p:cNvPr id="21" name="左大括号 20">
            <a:extLst>
              <a:ext uri="{FF2B5EF4-FFF2-40B4-BE49-F238E27FC236}">
                <a16:creationId xmlns:a16="http://schemas.microsoft.com/office/drawing/2014/main" id="{14165B39-F932-4653-9127-1C3E65587210}"/>
              </a:ext>
            </a:extLst>
          </p:cNvPr>
          <p:cNvSpPr/>
          <p:nvPr/>
        </p:nvSpPr>
        <p:spPr>
          <a:xfrm rot="5400000">
            <a:off x="2606112" y="-519793"/>
            <a:ext cx="220504" cy="3042527"/>
          </a:xfrm>
          <a:prstGeom prst="leftBrace">
            <a:avLst>
              <a:gd name="adj1" fmla="val 44400"/>
              <a:gd name="adj2" fmla="val 50687"/>
            </a:avLst>
          </a:prstGeom>
          <a:noFill/>
          <a:ln w="19050" cap="flat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8579" tIns="34289" rIns="68579" bIns="34289" numCol="1" spcCol="38100" rtlCol="0" anchor="t" forceAA="0">
            <a:noAutofit/>
          </a:bodyPr>
          <a:lstStyle/>
          <a:p>
            <a:pPr defTabSz="685800" latinLnBrk="1"/>
            <a:endParaRPr lang="zh-CN" altLang="en-US" sz="1350">
              <a:latin typeface="Hoefler Text"/>
              <a:sym typeface="Hoefler Text"/>
            </a:endParaRPr>
          </a:p>
        </p:txBody>
      </p:sp>
      <p:sp>
        <p:nvSpPr>
          <p:cNvPr id="22" name="左大括号 21">
            <a:extLst>
              <a:ext uri="{FF2B5EF4-FFF2-40B4-BE49-F238E27FC236}">
                <a16:creationId xmlns:a16="http://schemas.microsoft.com/office/drawing/2014/main" id="{D6FF0BBA-5C79-4A39-A8A7-EED0954BC95F}"/>
              </a:ext>
            </a:extLst>
          </p:cNvPr>
          <p:cNvSpPr/>
          <p:nvPr/>
        </p:nvSpPr>
        <p:spPr>
          <a:xfrm rot="5400000">
            <a:off x="6135154" y="-227490"/>
            <a:ext cx="220504" cy="2457920"/>
          </a:xfrm>
          <a:prstGeom prst="leftBrace">
            <a:avLst>
              <a:gd name="adj1" fmla="val 44400"/>
              <a:gd name="adj2" fmla="val 50687"/>
            </a:avLst>
          </a:prstGeom>
          <a:noFill/>
          <a:ln w="19050" cap="flat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8579" tIns="34289" rIns="68579" bIns="34289" numCol="1" spcCol="38100" rtlCol="0" anchor="t" forceAA="0">
            <a:noAutofit/>
          </a:bodyPr>
          <a:lstStyle/>
          <a:p>
            <a:pPr defTabSz="685800" latinLnBrk="1"/>
            <a:endParaRPr lang="zh-CN" altLang="en-US" sz="1350">
              <a:latin typeface="Hoefler Text"/>
              <a:sym typeface="Hoefler Text"/>
            </a:endParaRPr>
          </a:p>
        </p:txBody>
      </p:sp>
      <p:sp>
        <p:nvSpPr>
          <p:cNvPr id="23" name="圆角矩形标注 19">
            <a:extLst>
              <a:ext uri="{FF2B5EF4-FFF2-40B4-BE49-F238E27FC236}">
                <a16:creationId xmlns:a16="http://schemas.microsoft.com/office/drawing/2014/main" id="{0CBD8710-8AC8-4FB8-92B8-CF34529BE26B}"/>
              </a:ext>
            </a:extLst>
          </p:cNvPr>
          <p:cNvSpPr/>
          <p:nvPr/>
        </p:nvSpPr>
        <p:spPr>
          <a:xfrm>
            <a:off x="777787" y="3062337"/>
            <a:ext cx="5501164" cy="442674"/>
          </a:xfrm>
          <a:prstGeom prst="wedgeRoundRectCallout">
            <a:avLst>
              <a:gd name="adj1" fmla="val -37229"/>
              <a:gd name="adj2" fmla="val -143841"/>
              <a:gd name="adj3" fmla="val 16667"/>
            </a:avLst>
          </a:prstGeom>
          <a:noFill/>
          <a:ln w="31750" cap="flat">
            <a:solidFill>
              <a:srgbClr val="FF0000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elvetica Neue"/>
              </a:rPr>
              <a:t>必须标注，固体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elvetica Neue"/>
              </a:rPr>
              <a:t>(s)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elvetica Neue"/>
              </a:rPr>
              <a:t>、液体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elvetica Neue"/>
              </a:rPr>
              <a:t>(l)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elvetica Neue"/>
              </a:rPr>
              <a:t>、气体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elvetica Neue"/>
              </a:rPr>
              <a:t>(g)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elvetica Neue"/>
              </a:rPr>
              <a:t>、溶液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elvetica Neue"/>
              </a:rPr>
              <a:t>(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elvetica Neue"/>
              </a:rPr>
              <a:t>aq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elvetica Neue"/>
              </a:rPr>
              <a:t>)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BA863F37-7F97-455F-9C51-C8F3101F5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64" y="2336206"/>
            <a:ext cx="2509026" cy="2379557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8C78ADA4-CAFE-4DA2-99AF-067DFB81DC8A}"/>
              </a:ext>
            </a:extLst>
          </p:cNvPr>
          <p:cNvSpPr txBox="1"/>
          <p:nvPr/>
        </p:nvSpPr>
        <p:spPr>
          <a:xfrm>
            <a:off x="921107" y="2197478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状态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0DFFAE1-B0BA-490E-B23D-338DF9EA60CF}"/>
              </a:ext>
            </a:extLst>
          </p:cNvPr>
          <p:cNvSpPr txBox="1"/>
          <p:nvPr/>
        </p:nvSpPr>
        <p:spPr>
          <a:xfrm>
            <a:off x="1842174" y="2197478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条件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EAE3CA5-56DF-4820-AF17-724FE96B87F5}"/>
              </a:ext>
            </a:extLst>
          </p:cNvPr>
          <p:cNvSpPr txBox="1"/>
          <p:nvPr/>
        </p:nvSpPr>
        <p:spPr>
          <a:xfrm>
            <a:off x="2891829" y="2205336"/>
            <a:ext cx="1694498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化学计量数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F9ECC6E-E61F-4CE1-B8E9-FB3722D534D3}"/>
              </a:ext>
            </a:extLst>
          </p:cNvPr>
          <p:cNvSpPr txBox="1"/>
          <p:nvPr/>
        </p:nvSpPr>
        <p:spPr>
          <a:xfrm>
            <a:off x="5215929" y="2205336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符号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0EBF6DA-58EC-4A22-B1C3-34AE468A233E}"/>
              </a:ext>
            </a:extLst>
          </p:cNvPr>
          <p:cNvSpPr txBox="1"/>
          <p:nvPr/>
        </p:nvSpPr>
        <p:spPr>
          <a:xfrm>
            <a:off x="5981923" y="2197478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数值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FAD9F43-28D6-4922-97A6-FEEA915C532A}"/>
              </a:ext>
            </a:extLst>
          </p:cNvPr>
          <p:cNvSpPr txBox="1"/>
          <p:nvPr/>
        </p:nvSpPr>
        <p:spPr>
          <a:xfrm>
            <a:off x="6818932" y="2188667"/>
            <a:ext cx="966311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单位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1064AA7-8AD6-46E8-99CF-3A30374CFE86}"/>
              </a:ext>
            </a:extLst>
          </p:cNvPr>
          <p:cNvGrpSpPr/>
          <p:nvPr/>
        </p:nvGrpSpPr>
        <p:grpSpPr>
          <a:xfrm>
            <a:off x="921107" y="1246751"/>
            <a:ext cx="7107555" cy="1067949"/>
            <a:chOff x="779146" y="1968624"/>
            <a:chExt cx="7107555" cy="1067949"/>
          </a:xfrm>
        </p:grpSpPr>
        <p:sp>
          <p:nvSpPr>
            <p:cNvPr id="25" name="电视播出的图像与电脑不同，四周会有一部分被覆盖…">
              <a:extLst>
                <a:ext uri="{FF2B5EF4-FFF2-40B4-BE49-F238E27FC236}">
                  <a16:creationId xmlns:a16="http://schemas.microsoft.com/office/drawing/2014/main" id="{8BF541C1-BA65-48DD-988C-340CA0BF5B28}"/>
                </a:ext>
              </a:extLst>
            </p:cNvPr>
            <p:cNvSpPr txBox="1"/>
            <p:nvPr/>
          </p:nvSpPr>
          <p:spPr>
            <a:xfrm>
              <a:off x="1418925" y="1968624"/>
              <a:ext cx="38537" cy="13163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19050" tIns="19050" rIns="19050" bIns="19050" anchor="ctr">
              <a:spAutoFit/>
            </a:bodyPr>
            <a:lstStyle/>
            <a:p>
              <a:pPr defTabSz="619125">
                <a:lnSpc>
                  <a:spcPct val="150000"/>
                </a:lnSpc>
                <a:defRPr b="1">
                  <a:solidFill>
                    <a:srgbClr val="FFFFFF"/>
                  </a:solidFill>
                </a:defRPr>
              </a:pPr>
              <a:endParaRPr sz="45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9AA512E3-8552-42C5-A983-F0AD548602F6}"/>
                </a:ext>
              </a:extLst>
            </p:cNvPr>
            <p:cNvGrpSpPr/>
            <p:nvPr/>
          </p:nvGrpSpPr>
          <p:grpSpPr>
            <a:xfrm>
              <a:off x="779146" y="2205516"/>
              <a:ext cx="7107555" cy="831057"/>
              <a:chOff x="1732" y="4897"/>
              <a:chExt cx="14924" cy="1745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3BF21FE-9273-4C96-9C29-7192DDEF0EC3}"/>
                  </a:ext>
                </a:extLst>
              </p:cNvPr>
              <p:cNvSpPr txBox="1"/>
              <p:nvPr/>
            </p:nvSpPr>
            <p:spPr>
              <a:xfrm>
                <a:off x="3973" y="5123"/>
                <a:ext cx="719" cy="15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38100" tIns="38100" rIns="38100" bIns="38100" numCol="1" spcCol="38100" rtlCol="0" anchor="ctr" forceAA="0">
                <a:spAutoFit/>
              </a:bodyPr>
              <a:lstStyle/>
              <a:p>
                <a:pPr algn="ctr" defTabSz="619125"/>
                <a:r>
                  <a:rPr lang="en-US" altLang="zh-CN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1</a:t>
                </a:r>
              </a:p>
              <a:p>
                <a:pPr algn="ctr" defTabSz="619125"/>
                <a:r>
                  <a:rPr lang="en-US" altLang="zh-CN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3C48E4E-51D4-4313-9A76-B08AE1487C9C}"/>
                  </a:ext>
                </a:extLst>
              </p:cNvPr>
              <p:cNvSpPr txBox="1"/>
              <p:nvPr/>
            </p:nvSpPr>
            <p:spPr>
              <a:xfrm>
                <a:off x="1732" y="4897"/>
                <a:ext cx="14924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19125">
                  <a:lnSpc>
                    <a:spcPct val="200000"/>
                  </a:lnSpc>
                </a:pP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(g)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+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－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(g)        H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O(l)      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Δ</a:t>
                </a:r>
                <a:r>
                  <a:rPr lang="zh-CN" alt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＝－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285.8 kJ/mol</a:t>
                </a: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3EC4ED9B-08F6-480A-BF1E-BC9C4BB94244}"/>
                </a:ext>
              </a:extLst>
            </p:cNvPr>
            <p:cNvGrpSpPr/>
            <p:nvPr/>
          </p:nvGrpSpPr>
          <p:grpSpPr>
            <a:xfrm>
              <a:off x="2936531" y="2674861"/>
              <a:ext cx="464343" cy="66675"/>
              <a:chOff x="5192200" y="2821010"/>
              <a:chExt cx="464737" cy="60694"/>
            </a:xfrm>
          </p:grpSpPr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CD195162-BBF1-4F6B-8482-88BAF53D30CF}"/>
                  </a:ext>
                </a:extLst>
              </p:cNvPr>
              <p:cNvCxnSpPr/>
              <p:nvPr/>
            </p:nvCxnSpPr>
            <p:spPr>
              <a:xfrm>
                <a:off x="5192200" y="2821010"/>
                <a:ext cx="464737" cy="106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AD865B2E-0387-4799-AE42-CB6B72FE5F34}"/>
                  </a:ext>
                </a:extLst>
              </p:cNvPr>
              <p:cNvCxnSpPr/>
              <p:nvPr/>
            </p:nvCxnSpPr>
            <p:spPr>
              <a:xfrm>
                <a:off x="5192200" y="2880637"/>
                <a:ext cx="464737" cy="106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4993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38E712C-EB38-4180-BD59-248A030DEBC9}"/>
              </a:ext>
            </a:extLst>
          </p:cNvPr>
          <p:cNvGrpSpPr/>
          <p:nvPr/>
        </p:nvGrpSpPr>
        <p:grpSpPr>
          <a:xfrm>
            <a:off x="982531" y="2143616"/>
            <a:ext cx="885825" cy="2530316"/>
            <a:chOff x="1383" y="3634"/>
            <a:chExt cx="1860" cy="5313"/>
          </a:xfrm>
        </p:grpSpPr>
        <p:cxnSp>
          <p:nvCxnSpPr>
            <p:cNvPr id="3" name="直接箭头连接符 2">
              <a:extLst>
                <a:ext uri="{FF2B5EF4-FFF2-40B4-BE49-F238E27FC236}">
                  <a16:creationId xmlns:a16="http://schemas.microsoft.com/office/drawing/2014/main" id="{38A8A3E5-AFCF-4743-9C57-B0FA719B38BE}"/>
                </a:ext>
              </a:extLst>
            </p:cNvPr>
            <p:cNvCxnSpPr/>
            <p:nvPr/>
          </p:nvCxnSpPr>
          <p:spPr>
            <a:xfrm flipV="1">
              <a:off x="3199" y="3634"/>
              <a:ext cx="0" cy="5313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2D563B56-2AC7-4039-ABF0-BCF674105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952"/>
              <a:ext cx="1860" cy="727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</p:spPr>
          <p:txBody>
            <a:bodyPr vert="horz" wrap="square" lIns="68580" tIns="34290" rIns="68580" bIns="34290" numCol="1" anchor="ctr" anchorCtr="0" compatLnSpc="1">
              <a:spAutoFit/>
            </a:bodyPr>
            <a:lstStyle/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  <a:sym typeface="Hoefler Text"/>
                </a:rPr>
                <a:t>总能量</a:t>
              </a: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2BFA648-88FA-465C-B05F-CE5CD1C51922}"/>
              </a:ext>
            </a:extLst>
          </p:cNvPr>
          <p:cNvCxnSpPr>
            <a:cxnSpLocks/>
          </p:cNvCxnSpPr>
          <p:nvPr/>
        </p:nvCxnSpPr>
        <p:spPr>
          <a:xfrm flipV="1">
            <a:off x="3703825" y="2454131"/>
            <a:ext cx="2282190" cy="7144"/>
          </a:xfrm>
          <a:prstGeom prst="line">
            <a:avLst/>
          </a:prstGeom>
          <a:noFill/>
          <a:ln w="19050" cap="flat">
            <a:solidFill>
              <a:schemeClr val="tx1">
                <a:lumMod val="65000"/>
                <a:lumOff val="35000"/>
              </a:schemeClr>
            </a:solidFill>
            <a:prstDash val="dash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0C8D7DF9-FEC8-4491-8C64-8F3FAAEB58B9}"/>
              </a:ext>
            </a:extLst>
          </p:cNvPr>
          <p:cNvCxnSpPr>
            <a:cxnSpLocks/>
          </p:cNvCxnSpPr>
          <p:nvPr/>
        </p:nvCxnSpPr>
        <p:spPr>
          <a:xfrm>
            <a:off x="5827025" y="2461275"/>
            <a:ext cx="0" cy="659130"/>
          </a:xfrm>
          <a:prstGeom prst="straightConnector1">
            <a:avLst/>
          </a:prstGeom>
          <a:noFill/>
          <a:ln w="19050" cap="flat">
            <a:solidFill>
              <a:schemeClr val="tx1">
                <a:lumMod val="65000"/>
                <a:lumOff val="35000"/>
              </a:schemeClr>
            </a:solidFill>
            <a:prstDash val="sysDash"/>
            <a:miter lim="400000"/>
            <a:headEnd type="arrow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EA0215FF-E6D3-4B94-8A53-84A01BAEE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390" y="2583133"/>
            <a:ext cx="2777490" cy="346234"/>
          </a:xfrm>
          <a:prstGeom prst="rect">
            <a:avLst/>
          </a:prstGeom>
          <a:noFill/>
          <a:ln w="25400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Δ</a:t>
            </a:r>
            <a:r>
              <a: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</a:t>
            </a:r>
            <a:r>
              <a: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＝－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9.48 kJ/mol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FCBBAFF-0B7C-4717-AF9A-83FB8FB05217}"/>
              </a:ext>
            </a:extLst>
          </p:cNvPr>
          <p:cNvGrpSpPr/>
          <p:nvPr/>
        </p:nvGrpSpPr>
        <p:grpSpPr>
          <a:xfrm>
            <a:off x="1840735" y="2056293"/>
            <a:ext cx="4145280" cy="1056968"/>
            <a:chOff x="1840735" y="2056293"/>
            <a:chExt cx="4145280" cy="1056968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5B19F115-1A55-4636-A140-CA336EAD327C}"/>
                </a:ext>
              </a:extLst>
            </p:cNvPr>
            <p:cNvCxnSpPr/>
            <p:nvPr/>
          </p:nvCxnSpPr>
          <p:spPr>
            <a:xfrm>
              <a:off x="1840735" y="2461751"/>
              <a:ext cx="1862614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1B8DB09-A0F0-460E-8E81-89D152EB9449}"/>
                </a:ext>
              </a:extLst>
            </p:cNvPr>
            <p:cNvCxnSpPr>
              <a:cxnSpLocks/>
            </p:cNvCxnSpPr>
            <p:nvPr/>
          </p:nvCxnSpPr>
          <p:spPr>
            <a:xfrm>
              <a:off x="4185430" y="3113261"/>
              <a:ext cx="1800585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10D7905B-844B-461F-A4F0-91168A8FA724}"/>
                </a:ext>
              </a:extLst>
            </p:cNvPr>
            <p:cNvCxnSpPr>
              <a:cxnSpLocks/>
            </p:cNvCxnSpPr>
            <p:nvPr/>
          </p:nvCxnSpPr>
          <p:spPr>
            <a:xfrm>
              <a:off x="3710969" y="2461751"/>
              <a:ext cx="473170" cy="65151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4945A62F-62D4-4464-A9B0-C77CD542E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761" y="2056293"/>
              <a:ext cx="1533412" cy="346234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</p:spPr>
          <p:txBody>
            <a:bodyPr vert="horz" wrap="square" lIns="68580" tIns="34290" rIns="68580" bIns="34290" numCol="1" anchor="ctr" anchorCtr="0" compatLnSpc="1">
              <a:spAutoFit/>
            </a:bodyPr>
            <a:lstStyle/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baseline="-25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en-US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(g)</a:t>
              </a:r>
              <a:r>
                <a: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＋</a:t>
              </a:r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I</a:t>
              </a:r>
              <a:r>
                <a:rPr lang="en-US" baseline="-25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en-US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(g)</a:t>
              </a:r>
              <a:endParaRPr lang="en-US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187AA0B0-EFDF-4593-8924-FBD656554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754" y="2759884"/>
              <a:ext cx="971647" cy="346234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</p:spPr>
          <p:txBody>
            <a:bodyPr vert="horz" wrap="square" lIns="68580" tIns="34290" rIns="68580" bIns="34290" numCol="1" anchor="ctr" anchorCtr="0" compatLnSpc="1">
              <a:spAutoFit/>
            </a:bodyPr>
            <a:lstStyle/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2H</a:t>
              </a:r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I</a:t>
              </a:r>
              <a:r>
                <a:rPr lang="en-US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(g)</a:t>
              </a:r>
              <a:endParaRPr lang="en-US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</p:grp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3B89F7CB-4252-46A6-96F5-588D0F980704}"/>
              </a:ext>
            </a:extLst>
          </p:cNvPr>
          <p:cNvCxnSpPr>
            <a:cxnSpLocks/>
          </p:cNvCxnSpPr>
          <p:nvPr/>
        </p:nvCxnSpPr>
        <p:spPr>
          <a:xfrm>
            <a:off x="3697645" y="4331902"/>
            <a:ext cx="2288370" cy="29573"/>
          </a:xfrm>
          <a:prstGeom prst="line">
            <a:avLst/>
          </a:prstGeom>
          <a:noFill/>
          <a:ln w="19050" cap="flat">
            <a:solidFill>
              <a:srgbClr val="FF7C80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6C434A67-9FC2-4534-B5A8-B9FDC2395437}"/>
              </a:ext>
            </a:extLst>
          </p:cNvPr>
          <p:cNvSpPr txBox="1"/>
          <p:nvPr/>
        </p:nvSpPr>
        <p:spPr>
          <a:xfrm>
            <a:off x="1658224" y="401908"/>
            <a:ext cx="6165056" cy="98507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defTabSz="619125">
              <a:lnSpc>
                <a:spcPct val="150000"/>
              </a:lnSpc>
            </a:pPr>
            <a:r>
              <a:rPr lang="zh-CN" alt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I</a:t>
            </a:r>
            <a:r>
              <a:rPr lang="en-US" altLang="zh-CN" sz="21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1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(g) </a:t>
            </a:r>
            <a:r>
              <a:rPr lang="zh-CN" alt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+ H</a:t>
            </a:r>
            <a:r>
              <a:rPr lang="en-US" altLang="zh-CN" sz="21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1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(g)         </a:t>
            </a:r>
            <a:r>
              <a:rPr lang="zh-CN" alt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2HI(g)     Δ</a:t>
            </a:r>
            <a:r>
              <a:rPr lang="zh-CN" altLang="en-US" sz="2100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1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1</a:t>
            </a:r>
            <a:r>
              <a:rPr lang="zh-CN" alt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＝－9.48 kJ/mol </a:t>
            </a:r>
          </a:p>
          <a:p>
            <a:pPr defTabSz="619125">
              <a:lnSpc>
                <a:spcPct val="15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I</a:t>
            </a:r>
            <a:r>
              <a:rPr lang="en-US" altLang="zh-CN" sz="2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(s) 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+ H</a:t>
            </a:r>
            <a:r>
              <a:rPr lang="en-US" altLang="zh-CN" sz="2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(g)          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2HI(g)     Δ</a:t>
            </a:r>
            <a:r>
              <a:rPr lang="zh-CN" altLang="en-US" sz="21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H</a:t>
            </a:r>
            <a:r>
              <a:rPr lang="en-US" altLang="zh-CN" sz="21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＝＋26.48 kJ/mol 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91EFC15A-DAFB-4B2D-9C05-D2E65B62B6EA}"/>
              </a:ext>
            </a:extLst>
          </p:cNvPr>
          <p:cNvCxnSpPr/>
          <p:nvPr/>
        </p:nvCxnSpPr>
        <p:spPr>
          <a:xfrm>
            <a:off x="3131758" y="1179484"/>
            <a:ext cx="464343" cy="1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3D46290C-9B72-402F-8DB6-2E6A9880073A}"/>
              </a:ext>
            </a:extLst>
          </p:cNvPr>
          <p:cNvCxnSpPr/>
          <p:nvPr/>
        </p:nvCxnSpPr>
        <p:spPr>
          <a:xfrm>
            <a:off x="3131758" y="1244987"/>
            <a:ext cx="464343" cy="1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088BBC3A-2189-43F7-B7C7-08C602536D89}"/>
              </a:ext>
            </a:extLst>
          </p:cNvPr>
          <p:cNvCxnSpPr/>
          <p:nvPr/>
        </p:nvCxnSpPr>
        <p:spPr>
          <a:xfrm>
            <a:off x="3131758" y="702253"/>
            <a:ext cx="464343" cy="11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017C56D0-7F2D-47A7-A2C7-49BE477077CD}"/>
              </a:ext>
            </a:extLst>
          </p:cNvPr>
          <p:cNvCxnSpPr/>
          <p:nvPr/>
        </p:nvCxnSpPr>
        <p:spPr>
          <a:xfrm>
            <a:off x="3131758" y="767756"/>
            <a:ext cx="464343" cy="11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B930D62-EDBD-4CDC-82AA-BAD7FD9FD234}"/>
              </a:ext>
            </a:extLst>
          </p:cNvPr>
          <p:cNvGrpSpPr/>
          <p:nvPr/>
        </p:nvGrpSpPr>
        <p:grpSpPr>
          <a:xfrm>
            <a:off x="1854068" y="3112786"/>
            <a:ext cx="6726812" cy="1214118"/>
            <a:chOff x="1854068" y="3112786"/>
            <a:chExt cx="6726812" cy="1214118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AA2B904-D3AD-4033-BFF9-8DECDF7F470C}"/>
                </a:ext>
              </a:extLst>
            </p:cNvPr>
            <p:cNvGrpSpPr/>
            <p:nvPr/>
          </p:nvGrpSpPr>
          <p:grpSpPr>
            <a:xfrm>
              <a:off x="1854068" y="3112786"/>
              <a:ext cx="4131947" cy="1214118"/>
              <a:chOff x="403126" y="5401005"/>
              <a:chExt cx="4131947" cy="1214118"/>
            </a:xfrm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CE69325-A58E-42CE-9A55-51E1B7D603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126" y="6615122"/>
                <a:ext cx="1856901" cy="1"/>
              </a:xfrm>
              <a:prstGeom prst="line">
                <a:avLst/>
              </a:prstGeom>
              <a:noFill/>
              <a:ln w="28575" cap="flat">
                <a:solidFill>
                  <a:srgbClr val="FF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D4131911-2AC7-47F2-9575-5E67029171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4159" y="5417502"/>
                <a:ext cx="1770914" cy="0"/>
              </a:xfrm>
              <a:prstGeom prst="line">
                <a:avLst/>
              </a:prstGeom>
              <a:noFill/>
              <a:ln w="28575" cap="flat">
                <a:solidFill>
                  <a:srgbClr val="FF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6D232EE7-1AB7-4464-B48E-18E1CCDF87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46703" y="5401005"/>
                <a:ext cx="544090" cy="1213640"/>
              </a:xfrm>
              <a:prstGeom prst="line">
                <a:avLst/>
              </a:prstGeom>
              <a:noFill/>
              <a:ln w="28575" cap="flat">
                <a:solidFill>
                  <a:srgbClr val="FF0000"/>
                </a:solidFill>
                <a:prstDash val="solid"/>
                <a:miter lim="400000"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69EF3705-D08E-445E-8BFC-CF2F92E3B2AA}"/>
                </a:ext>
              </a:extLst>
            </p:cNvPr>
            <p:cNvCxnSpPr>
              <a:cxnSpLocks/>
            </p:cNvCxnSpPr>
            <p:nvPr/>
          </p:nvCxnSpPr>
          <p:spPr>
            <a:xfrm>
              <a:off x="5827025" y="3164536"/>
              <a:ext cx="0" cy="1161890"/>
            </a:xfrm>
            <a:prstGeom prst="straightConnector1">
              <a:avLst/>
            </a:prstGeom>
            <a:noFill/>
            <a:ln w="19050" cap="flat">
              <a:solidFill>
                <a:srgbClr val="FF7C80"/>
              </a:solidFill>
              <a:prstDash val="sysDash"/>
              <a:miter lim="400000"/>
              <a:headEnd type="arrow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EBE8968-3814-4596-BFE3-5979357CC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3390" y="3685997"/>
              <a:ext cx="2777490" cy="346234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</p:spPr>
          <p:txBody>
            <a:bodyPr vert="horz" wrap="square" lIns="68580" tIns="34290" rIns="68580" bIns="34290" numCol="1" anchor="ctr" anchorCtr="0" compatLnSpc="1">
              <a:spAutoFit/>
            </a:bodyPr>
            <a:lstStyle/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Δ</a:t>
              </a:r>
              <a:r>
                <a:rPr lang="zh-CN" altLang="en-US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zh-CN" altLang="en-US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＝＋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26.48 kJ/mol</a:t>
              </a:r>
            </a:p>
          </p:txBody>
        </p:sp>
        <p:sp>
          <p:nvSpPr>
            <p:cNvPr id="56" name="Rectangle 2">
              <a:extLst>
                <a:ext uri="{FF2B5EF4-FFF2-40B4-BE49-F238E27FC236}">
                  <a16:creationId xmlns:a16="http://schemas.microsoft.com/office/drawing/2014/main" id="{6C423631-61B0-42DC-904A-4B27C86F0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339" y="3973764"/>
              <a:ext cx="1533412" cy="346234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</p:spPr>
          <p:txBody>
            <a:bodyPr vert="horz" wrap="square" lIns="68580" tIns="34290" rIns="68580" bIns="34290" numCol="1" anchor="ctr" anchorCtr="0" compatLnSpc="1">
              <a:spAutoFit/>
            </a:bodyPr>
            <a:lstStyle/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(g)</a:t>
              </a:r>
              <a:r>
                <a: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＋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I</a:t>
              </a:r>
              <a:r>
                <a:rPr lang="en-US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(s)</a:t>
              </a:r>
              <a:endPara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endParaRPr>
            </a:p>
          </p:txBody>
        </p:sp>
      </p:grpSp>
      <p:sp>
        <p:nvSpPr>
          <p:cNvPr id="58" name="文本框 57">
            <a:extLst>
              <a:ext uri="{FF2B5EF4-FFF2-40B4-BE49-F238E27FC236}">
                <a16:creationId xmlns:a16="http://schemas.microsoft.com/office/drawing/2014/main" id="{7926E218-ACA1-4174-B480-C4CB7BDD6C6B}"/>
              </a:ext>
            </a:extLst>
          </p:cNvPr>
          <p:cNvSpPr txBox="1"/>
          <p:nvPr/>
        </p:nvSpPr>
        <p:spPr>
          <a:xfrm>
            <a:off x="1230766" y="423663"/>
            <a:ext cx="445214" cy="100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179455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4B6D4980-B911-4788-B6C7-3071C7C15B10}"/>
              </a:ext>
            </a:extLst>
          </p:cNvPr>
          <p:cNvGrpSpPr/>
          <p:nvPr/>
        </p:nvGrpSpPr>
        <p:grpSpPr>
          <a:xfrm>
            <a:off x="906641" y="695248"/>
            <a:ext cx="7107555" cy="1067949"/>
            <a:chOff x="779146" y="1968624"/>
            <a:chExt cx="7107555" cy="1067949"/>
          </a:xfrm>
        </p:grpSpPr>
        <p:sp>
          <p:nvSpPr>
            <p:cNvPr id="7" name="电视播出的图像与电脑不同，四周会有一部分被覆盖…">
              <a:extLst>
                <a:ext uri="{FF2B5EF4-FFF2-40B4-BE49-F238E27FC236}">
                  <a16:creationId xmlns:a16="http://schemas.microsoft.com/office/drawing/2014/main" id="{35F5D589-79EE-4BD3-8CC4-C8BC8B158E67}"/>
                </a:ext>
              </a:extLst>
            </p:cNvPr>
            <p:cNvSpPr txBox="1"/>
            <p:nvPr/>
          </p:nvSpPr>
          <p:spPr>
            <a:xfrm>
              <a:off x="1418925" y="1968624"/>
              <a:ext cx="38537" cy="13163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19050" tIns="19050" rIns="19050" bIns="19050" anchor="ctr">
              <a:spAutoFit/>
            </a:bodyPr>
            <a:lstStyle/>
            <a:p>
              <a:pPr defTabSz="619125">
                <a:lnSpc>
                  <a:spcPct val="150000"/>
                </a:lnSpc>
                <a:defRPr b="1">
                  <a:solidFill>
                    <a:srgbClr val="FFFFFF"/>
                  </a:solidFill>
                </a:defRPr>
              </a:pPr>
              <a:endParaRPr sz="45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2C0CFC4-ECC3-48DC-A724-CF4DC9DC742D}"/>
                </a:ext>
              </a:extLst>
            </p:cNvPr>
            <p:cNvGrpSpPr/>
            <p:nvPr/>
          </p:nvGrpSpPr>
          <p:grpSpPr>
            <a:xfrm>
              <a:off x="779146" y="2205516"/>
              <a:ext cx="7107555" cy="831057"/>
              <a:chOff x="1732" y="4897"/>
              <a:chExt cx="14924" cy="1745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9B27636-6CCE-4C5F-8AB4-402711DC9225}"/>
                  </a:ext>
                </a:extLst>
              </p:cNvPr>
              <p:cNvSpPr txBox="1"/>
              <p:nvPr/>
            </p:nvSpPr>
            <p:spPr>
              <a:xfrm>
                <a:off x="3973" y="5123"/>
                <a:ext cx="719" cy="15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38100" tIns="38100" rIns="38100" bIns="38100" numCol="1" spcCol="38100" rtlCol="0" anchor="ctr" forceAA="0">
                <a:spAutoFit/>
              </a:bodyPr>
              <a:lstStyle/>
              <a:p>
                <a:pPr algn="ctr" defTabSz="619125"/>
                <a:r>
                  <a:rPr lang="en-US" altLang="zh-CN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1</a:t>
                </a:r>
              </a:p>
              <a:p>
                <a:pPr algn="ctr" defTabSz="619125"/>
                <a:r>
                  <a:rPr lang="en-US" altLang="zh-CN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</a:p>
            </p:txBody>
          </p:sp>
          <p:sp>
            <p:nvSpPr>
              <p:cNvPr id="13" name="TextBox 30">
                <a:extLst>
                  <a:ext uri="{FF2B5EF4-FFF2-40B4-BE49-F238E27FC236}">
                    <a16:creationId xmlns:a16="http://schemas.microsoft.com/office/drawing/2014/main" id="{450D1419-237E-4029-A2C0-76DB19EDC0FB}"/>
                  </a:ext>
                </a:extLst>
              </p:cNvPr>
              <p:cNvSpPr txBox="1"/>
              <p:nvPr/>
            </p:nvSpPr>
            <p:spPr>
              <a:xfrm>
                <a:off x="1732" y="4897"/>
                <a:ext cx="14924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19125">
                  <a:lnSpc>
                    <a:spcPct val="200000"/>
                  </a:lnSpc>
                </a:pP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(g)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+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－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(g)        H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O(g)     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Δ</a:t>
                </a:r>
                <a:r>
                  <a:rPr lang="zh-CN" alt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＝－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241.8 kJ/mol</a:t>
                </a: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BB98168-85D9-4DB9-97FE-A0B8116AFFE7}"/>
                </a:ext>
              </a:extLst>
            </p:cNvPr>
            <p:cNvGrpSpPr/>
            <p:nvPr/>
          </p:nvGrpSpPr>
          <p:grpSpPr>
            <a:xfrm>
              <a:off x="2936531" y="2674861"/>
              <a:ext cx="464343" cy="66675"/>
              <a:chOff x="5192200" y="2821010"/>
              <a:chExt cx="464737" cy="60694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2627EC94-6F8E-4F59-B2B4-608C471C7530}"/>
                  </a:ext>
                </a:extLst>
              </p:cNvPr>
              <p:cNvCxnSpPr/>
              <p:nvPr/>
            </p:nvCxnSpPr>
            <p:spPr>
              <a:xfrm>
                <a:off x="5192200" y="2821010"/>
                <a:ext cx="464737" cy="106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AF06C2C8-C28C-4324-96CC-D00E27091E52}"/>
                  </a:ext>
                </a:extLst>
              </p:cNvPr>
              <p:cNvCxnSpPr/>
              <p:nvPr/>
            </p:nvCxnSpPr>
            <p:spPr>
              <a:xfrm>
                <a:off x="5192200" y="2880637"/>
                <a:ext cx="464737" cy="106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4EF128C-DA46-4D56-92BE-06904B57156C}"/>
              </a:ext>
            </a:extLst>
          </p:cNvPr>
          <p:cNvCxnSpPr>
            <a:cxnSpLocks/>
          </p:cNvCxnSpPr>
          <p:nvPr/>
        </p:nvCxnSpPr>
        <p:spPr>
          <a:xfrm>
            <a:off x="4719920" y="1169647"/>
            <a:ext cx="0" cy="954689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ys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7BFDB9AE-9EB3-4515-B4F2-354C88C23B52}"/>
              </a:ext>
            </a:extLst>
          </p:cNvPr>
          <p:cNvSpPr txBox="1"/>
          <p:nvPr/>
        </p:nvSpPr>
        <p:spPr>
          <a:xfrm>
            <a:off x="1546420" y="414665"/>
            <a:ext cx="2396014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物质变化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B891E20-8550-4515-BCD5-14AC992E981D}"/>
              </a:ext>
            </a:extLst>
          </p:cNvPr>
          <p:cNvSpPr txBox="1"/>
          <p:nvPr/>
        </p:nvSpPr>
        <p:spPr>
          <a:xfrm>
            <a:off x="5078352" y="377517"/>
            <a:ext cx="2396014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能量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变化</a:t>
            </a:r>
          </a:p>
        </p:txBody>
      </p:sp>
      <p:sp>
        <p:nvSpPr>
          <p:cNvPr id="24" name="左大括号 23">
            <a:extLst>
              <a:ext uri="{FF2B5EF4-FFF2-40B4-BE49-F238E27FC236}">
                <a16:creationId xmlns:a16="http://schemas.microsoft.com/office/drawing/2014/main" id="{AD638489-AA73-4F2C-AFEF-D0C15DD121ED}"/>
              </a:ext>
            </a:extLst>
          </p:cNvPr>
          <p:cNvSpPr/>
          <p:nvPr/>
        </p:nvSpPr>
        <p:spPr>
          <a:xfrm rot="5400000">
            <a:off x="2606112" y="-519793"/>
            <a:ext cx="220504" cy="3042527"/>
          </a:xfrm>
          <a:prstGeom prst="leftBrace">
            <a:avLst>
              <a:gd name="adj1" fmla="val 44400"/>
              <a:gd name="adj2" fmla="val 50687"/>
            </a:avLst>
          </a:prstGeom>
          <a:noFill/>
          <a:ln w="19050" cap="flat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8579" tIns="34289" rIns="68579" bIns="34289" numCol="1" spcCol="38100" rtlCol="0" anchor="t" forceAA="0">
            <a:noAutofit/>
          </a:bodyPr>
          <a:lstStyle/>
          <a:p>
            <a:pPr defTabSz="685800" latinLnBrk="1"/>
            <a:endParaRPr lang="zh-CN" altLang="en-US" sz="1350">
              <a:latin typeface="Hoefler Text"/>
              <a:sym typeface="Hoefler Text"/>
            </a:endParaRPr>
          </a:p>
        </p:txBody>
      </p:sp>
      <p:sp>
        <p:nvSpPr>
          <p:cNvPr id="25" name="左大括号 24">
            <a:extLst>
              <a:ext uri="{FF2B5EF4-FFF2-40B4-BE49-F238E27FC236}">
                <a16:creationId xmlns:a16="http://schemas.microsoft.com/office/drawing/2014/main" id="{EE957686-EC01-400C-96B9-401E65A902D2}"/>
              </a:ext>
            </a:extLst>
          </p:cNvPr>
          <p:cNvSpPr/>
          <p:nvPr/>
        </p:nvSpPr>
        <p:spPr>
          <a:xfrm rot="5400000">
            <a:off x="6135154" y="-227490"/>
            <a:ext cx="220504" cy="2457920"/>
          </a:xfrm>
          <a:prstGeom prst="leftBrace">
            <a:avLst>
              <a:gd name="adj1" fmla="val 44400"/>
              <a:gd name="adj2" fmla="val 50687"/>
            </a:avLst>
          </a:prstGeom>
          <a:noFill/>
          <a:ln w="19050" cap="flat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8579" tIns="34289" rIns="68579" bIns="34289" numCol="1" spcCol="38100" rtlCol="0" anchor="t" forceAA="0">
            <a:noAutofit/>
          </a:bodyPr>
          <a:lstStyle/>
          <a:p>
            <a:pPr defTabSz="685800" latinLnBrk="1"/>
            <a:endParaRPr lang="zh-CN" altLang="en-US" sz="1350">
              <a:latin typeface="Hoefler Text"/>
              <a:sym typeface="Hoefler Text"/>
            </a:endParaRPr>
          </a:p>
        </p:txBody>
      </p:sp>
      <p:sp>
        <p:nvSpPr>
          <p:cNvPr id="5" name="圆角矩形标注 16">
            <a:extLst>
              <a:ext uri="{FF2B5EF4-FFF2-40B4-BE49-F238E27FC236}">
                <a16:creationId xmlns:a16="http://schemas.microsoft.com/office/drawing/2014/main" id="{07C88AD7-AAF6-4955-87FF-581C2B875891}"/>
              </a:ext>
            </a:extLst>
          </p:cNvPr>
          <p:cNvSpPr/>
          <p:nvPr/>
        </p:nvSpPr>
        <p:spPr>
          <a:xfrm>
            <a:off x="981434" y="2729597"/>
            <a:ext cx="6801319" cy="442674"/>
          </a:xfrm>
          <a:prstGeom prst="wedgeRoundRectCallout">
            <a:avLst>
              <a:gd name="adj1" fmla="val -30881"/>
              <a:gd name="adj2" fmla="val -174488"/>
              <a:gd name="adj3" fmla="val 16667"/>
            </a:avLst>
          </a:prstGeom>
          <a:noFill/>
          <a:ln w="31750" cap="flat">
            <a:solidFill>
              <a:srgbClr val="FF0000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/>
              </a:rPr>
              <a:t>指明反应时的温度和压强，25 ℃、101 </a:t>
            </a:r>
            <a:r>
              <a:rPr lang="en-US" sz="21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/>
              </a:rPr>
              <a:t>k</a:t>
            </a:r>
            <a:r>
              <a:rPr sz="2100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/>
              </a:rPr>
              <a:t>Pa可以不注明</a:t>
            </a:r>
            <a:endParaRPr sz="2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Helvetica Neue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5DE86AE-57A2-44DF-A2D6-702DC728630F}"/>
              </a:ext>
            </a:extLst>
          </p:cNvPr>
          <p:cNvSpPr txBox="1"/>
          <p:nvPr/>
        </p:nvSpPr>
        <p:spPr>
          <a:xfrm>
            <a:off x="906641" y="1687914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状态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1A20B06-7F42-4A6D-AC0C-10450B8904E5}"/>
              </a:ext>
            </a:extLst>
          </p:cNvPr>
          <p:cNvSpPr txBox="1"/>
          <p:nvPr/>
        </p:nvSpPr>
        <p:spPr>
          <a:xfrm>
            <a:off x="1827708" y="1687914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条件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E911F86-ACF2-439C-AF61-4F7E9D405DF1}"/>
              </a:ext>
            </a:extLst>
          </p:cNvPr>
          <p:cNvSpPr txBox="1"/>
          <p:nvPr/>
        </p:nvSpPr>
        <p:spPr>
          <a:xfrm>
            <a:off x="2877363" y="1695772"/>
            <a:ext cx="1694498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化学计量数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EAD02EC-1C3D-4601-BD07-34AF58F46B1E}"/>
              </a:ext>
            </a:extLst>
          </p:cNvPr>
          <p:cNvSpPr txBox="1"/>
          <p:nvPr/>
        </p:nvSpPr>
        <p:spPr>
          <a:xfrm>
            <a:off x="5201463" y="1695772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符号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415BD81-9FFA-433A-8E65-656C6AFEBB9A}"/>
              </a:ext>
            </a:extLst>
          </p:cNvPr>
          <p:cNvSpPr txBox="1"/>
          <p:nvPr/>
        </p:nvSpPr>
        <p:spPr>
          <a:xfrm>
            <a:off x="5967457" y="1687914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数值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71A9BA0-2CA4-4E96-B9C7-0AA5619A4372}"/>
              </a:ext>
            </a:extLst>
          </p:cNvPr>
          <p:cNvSpPr txBox="1"/>
          <p:nvPr/>
        </p:nvSpPr>
        <p:spPr>
          <a:xfrm>
            <a:off x="6804466" y="1679103"/>
            <a:ext cx="966311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单位</a:t>
            </a:r>
          </a:p>
        </p:txBody>
      </p:sp>
    </p:spTree>
    <p:extLst>
      <p:ext uri="{BB962C8B-B14F-4D97-AF65-F5344CB8AC3E}">
        <p14:creationId xmlns:p14="http://schemas.microsoft.com/office/powerpoint/2010/main" val="96666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F0E9E1-231E-48C9-B698-4DF54161323B}"/>
              </a:ext>
            </a:extLst>
          </p:cNvPr>
          <p:cNvGrpSpPr/>
          <p:nvPr/>
        </p:nvGrpSpPr>
        <p:grpSpPr>
          <a:xfrm>
            <a:off x="906641" y="695248"/>
            <a:ext cx="7107555" cy="1067949"/>
            <a:chOff x="779146" y="1968624"/>
            <a:chExt cx="7107555" cy="1067949"/>
          </a:xfrm>
        </p:grpSpPr>
        <p:sp>
          <p:nvSpPr>
            <p:cNvPr id="3" name="电视播出的图像与电脑不同，四周会有一部分被覆盖…">
              <a:extLst>
                <a:ext uri="{FF2B5EF4-FFF2-40B4-BE49-F238E27FC236}">
                  <a16:creationId xmlns:a16="http://schemas.microsoft.com/office/drawing/2014/main" id="{7C57D12C-6DAB-4ABA-A91A-674C2644BC26}"/>
                </a:ext>
              </a:extLst>
            </p:cNvPr>
            <p:cNvSpPr txBox="1"/>
            <p:nvPr/>
          </p:nvSpPr>
          <p:spPr>
            <a:xfrm>
              <a:off x="1418925" y="1968624"/>
              <a:ext cx="38537" cy="13163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19050" tIns="19050" rIns="19050" bIns="19050" anchor="ctr">
              <a:spAutoFit/>
            </a:bodyPr>
            <a:lstStyle/>
            <a:p>
              <a:pPr defTabSz="619125">
                <a:lnSpc>
                  <a:spcPct val="150000"/>
                </a:lnSpc>
                <a:defRPr b="1">
                  <a:solidFill>
                    <a:srgbClr val="FFFFFF"/>
                  </a:solidFill>
                </a:defRPr>
              </a:pPr>
              <a:endParaRPr sz="45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186A138-6F66-459C-85C2-3F3421340AA5}"/>
                </a:ext>
              </a:extLst>
            </p:cNvPr>
            <p:cNvGrpSpPr/>
            <p:nvPr/>
          </p:nvGrpSpPr>
          <p:grpSpPr>
            <a:xfrm>
              <a:off x="779146" y="2205516"/>
              <a:ext cx="7107555" cy="831057"/>
              <a:chOff x="1732" y="4897"/>
              <a:chExt cx="14924" cy="1745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D04C526-BA6A-460D-966E-79B1FA8626AE}"/>
                  </a:ext>
                </a:extLst>
              </p:cNvPr>
              <p:cNvSpPr txBox="1"/>
              <p:nvPr/>
            </p:nvSpPr>
            <p:spPr>
              <a:xfrm>
                <a:off x="3973" y="5123"/>
                <a:ext cx="719" cy="15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38100" tIns="38100" rIns="38100" bIns="38100" numCol="1" spcCol="38100" rtlCol="0" anchor="ctr" forceAA="0">
                <a:spAutoFit/>
              </a:bodyPr>
              <a:lstStyle/>
              <a:p>
                <a:pPr algn="ctr" defTabSz="619125"/>
                <a:r>
                  <a:rPr lang="en-US" altLang="zh-CN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1</a:t>
                </a:r>
              </a:p>
              <a:p>
                <a:pPr algn="ctr" defTabSz="619125"/>
                <a:r>
                  <a:rPr lang="en-US" altLang="zh-CN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</a:p>
            </p:txBody>
          </p:sp>
          <p:sp>
            <p:nvSpPr>
              <p:cNvPr id="9" name="TextBox 30">
                <a:extLst>
                  <a:ext uri="{FF2B5EF4-FFF2-40B4-BE49-F238E27FC236}">
                    <a16:creationId xmlns:a16="http://schemas.microsoft.com/office/drawing/2014/main" id="{9E428A5A-F09D-4FFF-ABDF-A3081522F122}"/>
                  </a:ext>
                </a:extLst>
              </p:cNvPr>
              <p:cNvSpPr txBox="1"/>
              <p:nvPr/>
            </p:nvSpPr>
            <p:spPr>
              <a:xfrm>
                <a:off x="1732" y="4897"/>
                <a:ext cx="14924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19125">
                  <a:lnSpc>
                    <a:spcPct val="200000"/>
                  </a:lnSpc>
                </a:pP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(g)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+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－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(g)        H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O(g)     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Δ</a:t>
                </a:r>
                <a:r>
                  <a:rPr lang="zh-CN" alt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＝－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241.8 kJ/mol</a:t>
                </a: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BDCEF9F-C0F1-4E45-878D-5398D5F507D5}"/>
                </a:ext>
              </a:extLst>
            </p:cNvPr>
            <p:cNvGrpSpPr/>
            <p:nvPr/>
          </p:nvGrpSpPr>
          <p:grpSpPr>
            <a:xfrm>
              <a:off x="2936531" y="2674861"/>
              <a:ext cx="464343" cy="66675"/>
              <a:chOff x="5192200" y="2821010"/>
              <a:chExt cx="464737" cy="60694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81D3ED0F-520B-4217-9E00-A61737ED5864}"/>
                  </a:ext>
                </a:extLst>
              </p:cNvPr>
              <p:cNvCxnSpPr/>
              <p:nvPr/>
            </p:nvCxnSpPr>
            <p:spPr>
              <a:xfrm>
                <a:off x="5192200" y="2821010"/>
                <a:ext cx="464737" cy="106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DCDE08FB-506D-40C6-96F0-6616B84637C8}"/>
                  </a:ext>
                </a:extLst>
              </p:cNvPr>
              <p:cNvCxnSpPr/>
              <p:nvPr/>
            </p:nvCxnSpPr>
            <p:spPr>
              <a:xfrm>
                <a:off x="5192200" y="2880637"/>
                <a:ext cx="464737" cy="106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FEA753A-67EE-42B4-9727-FC89F6900AEB}"/>
              </a:ext>
            </a:extLst>
          </p:cNvPr>
          <p:cNvCxnSpPr>
            <a:cxnSpLocks/>
          </p:cNvCxnSpPr>
          <p:nvPr/>
        </p:nvCxnSpPr>
        <p:spPr>
          <a:xfrm>
            <a:off x="4719920" y="1169647"/>
            <a:ext cx="0" cy="954689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ys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12EDFCF1-94A7-4F2E-BA03-BEDC890D777B}"/>
              </a:ext>
            </a:extLst>
          </p:cNvPr>
          <p:cNvSpPr txBox="1"/>
          <p:nvPr/>
        </p:nvSpPr>
        <p:spPr>
          <a:xfrm>
            <a:off x="1546420" y="414665"/>
            <a:ext cx="2396014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物质变化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19BD702-5D4C-4110-98AC-D74E4E6F307D}"/>
              </a:ext>
            </a:extLst>
          </p:cNvPr>
          <p:cNvSpPr txBox="1"/>
          <p:nvPr/>
        </p:nvSpPr>
        <p:spPr>
          <a:xfrm>
            <a:off x="5078352" y="377517"/>
            <a:ext cx="2396014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能量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变化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2836867-4D4F-43AF-B40E-2A3C6E9F6E10}"/>
              </a:ext>
            </a:extLst>
          </p:cNvPr>
          <p:cNvSpPr txBox="1"/>
          <p:nvPr/>
        </p:nvSpPr>
        <p:spPr>
          <a:xfrm>
            <a:off x="906641" y="1687914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状态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9A10EDF-295F-4DB8-957A-84CB85EAC83B}"/>
              </a:ext>
            </a:extLst>
          </p:cNvPr>
          <p:cNvSpPr txBox="1"/>
          <p:nvPr/>
        </p:nvSpPr>
        <p:spPr>
          <a:xfrm>
            <a:off x="1827708" y="1687914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条件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26B3AC0-1D08-4A76-9A4C-86CB701CF297}"/>
              </a:ext>
            </a:extLst>
          </p:cNvPr>
          <p:cNvSpPr txBox="1"/>
          <p:nvPr/>
        </p:nvSpPr>
        <p:spPr>
          <a:xfrm>
            <a:off x="2877363" y="1695772"/>
            <a:ext cx="1694498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化学计量数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DB34C89-7BD5-4908-961C-A14FB06BDBE2}"/>
              </a:ext>
            </a:extLst>
          </p:cNvPr>
          <p:cNvSpPr txBox="1"/>
          <p:nvPr/>
        </p:nvSpPr>
        <p:spPr>
          <a:xfrm>
            <a:off x="5201463" y="1695772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符号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CCBA3A3-6A3A-4B4E-88FC-26BBF26C35A2}"/>
              </a:ext>
            </a:extLst>
          </p:cNvPr>
          <p:cNvSpPr txBox="1"/>
          <p:nvPr/>
        </p:nvSpPr>
        <p:spPr>
          <a:xfrm>
            <a:off x="5967457" y="1687914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数值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8B70E51-FE5D-4BFD-967D-83ABD1EF8616}"/>
              </a:ext>
            </a:extLst>
          </p:cNvPr>
          <p:cNvSpPr txBox="1"/>
          <p:nvPr/>
        </p:nvSpPr>
        <p:spPr>
          <a:xfrm>
            <a:off x="6804466" y="1679103"/>
            <a:ext cx="966311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单位</a:t>
            </a:r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80CD0820-1089-4603-8EF5-0D0E7AAAEADD}"/>
              </a:ext>
            </a:extLst>
          </p:cNvPr>
          <p:cNvSpPr/>
          <p:nvPr/>
        </p:nvSpPr>
        <p:spPr>
          <a:xfrm rot="5400000">
            <a:off x="2606112" y="-519793"/>
            <a:ext cx="220504" cy="3042527"/>
          </a:xfrm>
          <a:prstGeom prst="leftBrace">
            <a:avLst>
              <a:gd name="adj1" fmla="val 44400"/>
              <a:gd name="adj2" fmla="val 50687"/>
            </a:avLst>
          </a:prstGeom>
          <a:noFill/>
          <a:ln w="19050" cap="flat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8579" tIns="34289" rIns="68579" bIns="34289" numCol="1" spcCol="38100" rtlCol="0" anchor="t" forceAA="0">
            <a:noAutofit/>
          </a:bodyPr>
          <a:lstStyle/>
          <a:p>
            <a:pPr defTabSz="685800" latinLnBrk="1"/>
            <a:endParaRPr lang="zh-CN" altLang="en-US" sz="1350">
              <a:latin typeface="Hoefler Text"/>
              <a:sym typeface="Hoefler Text"/>
            </a:endParaRPr>
          </a:p>
        </p:txBody>
      </p:sp>
      <p:sp>
        <p:nvSpPr>
          <p:cNvPr id="20" name="左大括号 19">
            <a:extLst>
              <a:ext uri="{FF2B5EF4-FFF2-40B4-BE49-F238E27FC236}">
                <a16:creationId xmlns:a16="http://schemas.microsoft.com/office/drawing/2014/main" id="{D3C07EB5-9D91-44D7-8905-908D68D40F40}"/>
              </a:ext>
            </a:extLst>
          </p:cNvPr>
          <p:cNvSpPr/>
          <p:nvPr/>
        </p:nvSpPr>
        <p:spPr>
          <a:xfrm rot="5400000">
            <a:off x="6135154" y="-227490"/>
            <a:ext cx="220504" cy="2457920"/>
          </a:xfrm>
          <a:prstGeom prst="leftBrace">
            <a:avLst>
              <a:gd name="adj1" fmla="val 44400"/>
              <a:gd name="adj2" fmla="val 50687"/>
            </a:avLst>
          </a:prstGeom>
          <a:noFill/>
          <a:ln w="19050" cap="flat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8579" tIns="34289" rIns="68579" bIns="34289" numCol="1" spcCol="38100" rtlCol="0" anchor="t" forceAA="0">
            <a:noAutofit/>
          </a:bodyPr>
          <a:lstStyle/>
          <a:p>
            <a:pPr defTabSz="685800" latinLnBrk="1"/>
            <a:endParaRPr lang="zh-CN" altLang="en-US" sz="1350">
              <a:latin typeface="Hoefler Text"/>
              <a:sym typeface="Hoefler Text"/>
            </a:endParaRPr>
          </a:p>
        </p:txBody>
      </p:sp>
      <p:sp>
        <p:nvSpPr>
          <p:cNvPr id="22" name="圆角矩形标注 19">
            <a:extLst>
              <a:ext uri="{FF2B5EF4-FFF2-40B4-BE49-F238E27FC236}">
                <a16:creationId xmlns:a16="http://schemas.microsoft.com/office/drawing/2014/main" id="{16C56F4F-6E76-4BA1-BC04-CC9CCB90C427}"/>
              </a:ext>
            </a:extLst>
          </p:cNvPr>
          <p:cNvSpPr/>
          <p:nvPr/>
        </p:nvSpPr>
        <p:spPr>
          <a:xfrm>
            <a:off x="493926" y="2730139"/>
            <a:ext cx="7780055" cy="442674"/>
          </a:xfrm>
          <a:prstGeom prst="wedgeRoundRectCallout">
            <a:avLst>
              <a:gd name="adj1" fmla="val -9818"/>
              <a:gd name="adj2" fmla="val -192195"/>
              <a:gd name="adj3" fmla="val 16667"/>
            </a:avLst>
          </a:prstGeom>
          <a:noFill/>
          <a:ln w="31750" cap="flat">
            <a:solidFill>
              <a:srgbClr val="FF0000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/>
              </a:rPr>
              <a:t>不表示微粒数，仅表示物质的量，可以是整数，也可以是分数。</a:t>
            </a:r>
          </a:p>
        </p:txBody>
      </p:sp>
    </p:spTree>
    <p:extLst>
      <p:ext uri="{BB962C8B-B14F-4D97-AF65-F5344CB8AC3E}">
        <p14:creationId xmlns:p14="http://schemas.microsoft.com/office/powerpoint/2010/main" val="361456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070A10D-85D8-469C-AD57-7D0C0EBD9F97}"/>
              </a:ext>
            </a:extLst>
          </p:cNvPr>
          <p:cNvGrpSpPr/>
          <p:nvPr/>
        </p:nvGrpSpPr>
        <p:grpSpPr>
          <a:xfrm>
            <a:off x="906641" y="695248"/>
            <a:ext cx="7107555" cy="1067949"/>
            <a:chOff x="779146" y="1968624"/>
            <a:chExt cx="7107555" cy="1067949"/>
          </a:xfrm>
        </p:grpSpPr>
        <p:sp>
          <p:nvSpPr>
            <p:cNvPr id="3" name="电视播出的图像与电脑不同，四周会有一部分被覆盖…">
              <a:extLst>
                <a:ext uri="{FF2B5EF4-FFF2-40B4-BE49-F238E27FC236}">
                  <a16:creationId xmlns:a16="http://schemas.microsoft.com/office/drawing/2014/main" id="{28013F0C-4C28-492C-ABD1-0779C656E71C}"/>
                </a:ext>
              </a:extLst>
            </p:cNvPr>
            <p:cNvSpPr txBox="1"/>
            <p:nvPr/>
          </p:nvSpPr>
          <p:spPr>
            <a:xfrm>
              <a:off x="1418925" y="1968624"/>
              <a:ext cx="38537" cy="13163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19050" tIns="19050" rIns="19050" bIns="19050" anchor="ctr">
              <a:spAutoFit/>
            </a:bodyPr>
            <a:lstStyle/>
            <a:p>
              <a:pPr defTabSz="619125">
                <a:lnSpc>
                  <a:spcPct val="150000"/>
                </a:lnSpc>
                <a:defRPr b="1">
                  <a:solidFill>
                    <a:srgbClr val="FFFFFF"/>
                  </a:solidFill>
                </a:defRPr>
              </a:pPr>
              <a:endParaRPr sz="45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531CAEE-59AB-4B0B-A324-C817C31B9C87}"/>
                </a:ext>
              </a:extLst>
            </p:cNvPr>
            <p:cNvGrpSpPr/>
            <p:nvPr/>
          </p:nvGrpSpPr>
          <p:grpSpPr>
            <a:xfrm>
              <a:off x="779146" y="2205516"/>
              <a:ext cx="7107555" cy="831057"/>
              <a:chOff x="1732" y="4897"/>
              <a:chExt cx="14924" cy="1745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E2EEA72-32F3-4C59-B519-6962C41B589E}"/>
                  </a:ext>
                </a:extLst>
              </p:cNvPr>
              <p:cNvSpPr txBox="1"/>
              <p:nvPr/>
            </p:nvSpPr>
            <p:spPr>
              <a:xfrm>
                <a:off x="3973" y="5123"/>
                <a:ext cx="719" cy="15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38100" tIns="38100" rIns="38100" bIns="38100" numCol="1" spcCol="38100" rtlCol="0" anchor="ctr" forceAA="0">
                <a:spAutoFit/>
              </a:bodyPr>
              <a:lstStyle/>
              <a:p>
                <a:pPr algn="ctr" defTabSz="619125"/>
                <a:r>
                  <a:rPr lang="en-US" altLang="zh-CN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1</a:t>
                </a:r>
              </a:p>
              <a:p>
                <a:pPr algn="ctr" defTabSz="619125"/>
                <a:r>
                  <a:rPr lang="en-US" altLang="zh-CN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</a:p>
            </p:txBody>
          </p:sp>
          <p:sp>
            <p:nvSpPr>
              <p:cNvPr id="9" name="TextBox 30">
                <a:extLst>
                  <a:ext uri="{FF2B5EF4-FFF2-40B4-BE49-F238E27FC236}">
                    <a16:creationId xmlns:a16="http://schemas.microsoft.com/office/drawing/2014/main" id="{B57BBF8D-D85A-4268-B690-0DF201DBECBE}"/>
                  </a:ext>
                </a:extLst>
              </p:cNvPr>
              <p:cNvSpPr txBox="1"/>
              <p:nvPr/>
            </p:nvSpPr>
            <p:spPr>
              <a:xfrm>
                <a:off x="1732" y="4897"/>
                <a:ext cx="14924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19125">
                  <a:lnSpc>
                    <a:spcPct val="200000"/>
                  </a:lnSpc>
                </a:pP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(g)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+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－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(g)        H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O(g)     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Δ</a:t>
                </a:r>
                <a:r>
                  <a:rPr lang="zh-CN" alt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＝－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241.8 kJ/mol</a:t>
                </a: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24CE6C4-6C08-4DA6-888F-F81BA38F4ED2}"/>
                </a:ext>
              </a:extLst>
            </p:cNvPr>
            <p:cNvGrpSpPr/>
            <p:nvPr/>
          </p:nvGrpSpPr>
          <p:grpSpPr>
            <a:xfrm>
              <a:off x="2936531" y="2674861"/>
              <a:ext cx="464343" cy="66675"/>
              <a:chOff x="5192200" y="2821010"/>
              <a:chExt cx="464737" cy="60694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D6163EED-BBDC-464C-85DD-17CD36A8F63E}"/>
                  </a:ext>
                </a:extLst>
              </p:cNvPr>
              <p:cNvCxnSpPr/>
              <p:nvPr/>
            </p:nvCxnSpPr>
            <p:spPr>
              <a:xfrm>
                <a:off x="5192200" y="2821010"/>
                <a:ext cx="464737" cy="106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1DA4E1F1-93B6-476C-B1E1-5EF0D4579E41}"/>
                  </a:ext>
                </a:extLst>
              </p:cNvPr>
              <p:cNvCxnSpPr/>
              <p:nvPr/>
            </p:nvCxnSpPr>
            <p:spPr>
              <a:xfrm>
                <a:off x="5192200" y="2880637"/>
                <a:ext cx="464737" cy="106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68B4BEC-D5EB-45B8-886A-0C029870A269}"/>
              </a:ext>
            </a:extLst>
          </p:cNvPr>
          <p:cNvCxnSpPr>
            <a:cxnSpLocks/>
          </p:cNvCxnSpPr>
          <p:nvPr/>
        </p:nvCxnSpPr>
        <p:spPr>
          <a:xfrm>
            <a:off x="4719920" y="1169647"/>
            <a:ext cx="0" cy="954689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ys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DA762E64-341D-4937-B3BE-F9C7683F2F04}"/>
              </a:ext>
            </a:extLst>
          </p:cNvPr>
          <p:cNvSpPr txBox="1"/>
          <p:nvPr/>
        </p:nvSpPr>
        <p:spPr>
          <a:xfrm>
            <a:off x="1546420" y="414665"/>
            <a:ext cx="2396014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物质变化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72CC409-3376-470F-9173-379A11E3F5E6}"/>
              </a:ext>
            </a:extLst>
          </p:cNvPr>
          <p:cNvSpPr txBox="1"/>
          <p:nvPr/>
        </p:nvSpPr>
        <p:spPr>
          <a:xfrm>
            <a:off x="5078352" y="377517"/>
            <a:ext cx="2396014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能量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变化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014856F-09E3-4209-9B2E-053D768F087E}"/>
              </a:ext>
            </a:extLst>
          </p:cNvPr>
          <p:cNvSpPr txBox="1"/>
          <p:nvPr/>
        </p:nvSpPr>
        <p:spPr>
          <a:xfrm>
            <a:off x="906641" y="1687914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状态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AA29E07-81F1-4292-8374-F39F88589245}"/>
              </a:ext>
            </a:extLst>
          </p:cNvPr>
          <p:cNvSpPr txBox="1"/>
          <p:nvPr/>
        </p:nvSpPr>
        <p:spPr>
          <a:xfrm>
            <a:off x="1827708" y="1687914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条件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74A1F27-8355-429F-8EF3-BDED138E10BB}"/>
              </a:ext>
            </a:extLst>
          </p:cNvPr>
          <p:cNvSpPr txBox="1"/>
          <p:nvPr/>
        </p:nvSpPr>
        <p:spPr>
          <a:xfrm>
            <a:off x="2877363" y="1695772"/>
            <a:ext cx="1694498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化学计量数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6B5F307-D0B6-45A0-9DAF-A9F02C5A8F3F}"/>
              </a:ext>
            </a:extLst>
          </p:cNvPr>
          <p:cNvSpPr txBox="1"/>
          <p:nvPr/>
        </p:nvSpPr>
        <p:spPr>
          <a:xfrm>
            <a:off x="5201463" y="1695772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符号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08C55B1-ABFA-458A-A333-DCD13603EE74}"/>
              </a:ext>
            </a:extLst>
          </p:cNvPr>
          <p:cNvSpPr txBox="1"/>
          <p:nvPr/>
        </p:nvSpPr>
        <p:spPr>
          <a:xfrm>
            <a:off x="5967457" y="1687914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数值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67F56D1-DCBA-42E8-BE2D-A43ADF27D925}"/>
              </a:ext>
            </a:extLst>
          </p:cNvPr>
          <p:cNvSpPr txBox="1"/>
          <p:nvPr/>
        </p:nvSpPr>
        <p:spPr>
          <a:xfrm>
            <a:off x="6804466" y="1679103"/>
            <a:ext cx="966311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单位</a:t>
            </a:r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5C57D76D-0718-4BF6-8362-BE263F5C9CF7}"/>
              </a:ext>
            </a:extLst>
          </p:cNvPr>
          <p:cNvSpPr/>
          <p:nvPr/>
        </p:nvSpPr>
        <p:spPr>
          <a:xfrm rot="5400000">
            <a:off x="2606112" y="-519793"/>
            <a:ext cx="220504" cy="3042527"/>
          </a:xfrm>
          <a:prstGeom prst="leftBrace">
            <a:avLst>
              <a:gd name="adj1" fmla="val 44400"/>
              <a:gd name="adj2" fmla="val 50687"/>
            </a:avLst>
          </a:prstGeom>
          <a:noFill/>
          <a:ln w="19050" cap="flat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8579" tIns="34289" rIns="68579" bIns="34289" numCol="1" spcCol="38100" rtlCol="0" anchor="t" forceAA="0">
            <a:noAutofit/>
          </a:bodyPr>
          <a:lstStyle/>
          <a:p>
            <a:pPr defTabSz="685800" latinLnBrk="1"/>
            <a:endParaRPr lang="zh-CN" altLang="en-US" sz="1350">
              <a:latin typeface="Hoefler Text"/>
              <a:sym typeface="Hoefler Text"/>
            </a:endParaRPr>
          </a:p>
        </p:txBody>
      </p:sp>
      <p:sp>
        <p:nvSpPr>
          <p:cNvPr id="20" name="左大括号 19">
            <a:extLst>
              <a:ext uri="{FF2B5EF4-FFF2-40B4-BE49-F238E27FC236}">
                <a16:creationId xmlns:a16="http://schemas.microsoft.com/office/drawing/2014/main" id="{C7CD476C-2D1E-4062-AD0B-7521A626A097}"/>
              </a:ext>
            </a:extLst>
          </p:cNvPr>
          <p:cNvSpPr/>
          <p:nvPr/>
        </p:nvSpPr>
        <p:spPr>
          <a:xfrm rot="5400000">
            <a:off x="6135154" y="-227490"/>
            <a:ext cx="220504" cy="2457920"/>
          </a:xfrm>
          <a:prstGeom prst="leftBrace">
            <a:avLst>
              <a:gd name="adj1" fmla="val 44400"/>
              <a:gd name="adj2" fmla="val 50687"/>
            </a:avLst>
          </a:prstGeom>
          <a:noFill/>
          <a:ln w="19050" cap="flat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8579" tIns="34289" rIns="68579" bIns="34289" numCol="1" spcCol="38100" rtlCol="0" anchor="t" forceAA="0">
            <a:noAutofit/>
          </a:bodyPr>
          <a:lstStyle/>
          <a:p>
            <a:pPr defTabSz="685800" latinLnBrk="1"/>
            <a:endParaRPr lang="zh-CN" altLang="en-US" sz="1350">
              <a:latin typeface="Hoefler Text"/>
              <a:sym typeface="Hoefler Text"/>
            </a:endParaRPr>
          </a:p>
        </p:txBody>
      </p:sp>
      <p:sp>
        <p:nvSpPr>
          <p:cNvPr id="22" name="圆角矩形标注 19">
            <a:extLst>
              <a:ext uri="{FF2B5EF4-FFF2-40B4-BE49-F238E27FC236}">
                <a16:creationId xmlns:a16="http://schemas.microsoft.com/office/drawing/2014/main" id="{414929AD-ABE9-4F45-A969-3FF28AA59FE8}"/>
              </a:ext>
            </a:extLst>
          </p:cNvPr>
          <p:cNvSpPr/>
          <p:nvPr/>
        </p:nvSpPr>
        <p:spPr>
          <a:xfrm>
            <a:off x="1188764" y="2655282"/>
            <a:ext cx="5303520" cy="442674"/>
          </a:xfrm>
          <a:prstGeom prst="wedgeRoundRectCallout">
            <a:avLst>
              <a:gd name="adj1" fmla="val 34976"/>
              <a:gd name="adj2" fmla="val -161899"/>
              <a:gd name="adj3" fmla="val 16667"/>
            </a:avLst>
          </a:prstGeom>
          <a:noFill/>
          <a:ln w="31750" cap="flat">
            <a:solidFill>
              <a:srgbClr val="FF0000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en-US" altLang="zh-CN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/>
              </a:rPr>
              <a:t>“</a:t>
            </a:r>
            <a:r>
              <a:rPr lang="zh-CN" altLang="en-US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/>
              </a:rPr>
              <a:t>＋</a:t>
            </a:r>
            <a:r>
              <a:rPr lang="en-US" altLang="zh-CN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/>
              </a:rPr>
              <a:t>”</a:t>
            </a:r>
            <a:r>
              <a:rPr lang="zh-CN" altLang="en-US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/>
              </a:rPr>
              <a:t>为吸热反应，</a:t>
            </a:r>
            <a:r>
              <a:rPr lang="en-US" altLang="zh-CN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/>
              </a:rPr>
              <a:t>“</a:t>
            </a:r>
            <a:r>
              <a:rPr lang="zh-CN" altLang="en-US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/>
              </a:rPr>
              <a:t>－</a:t>
            </a:r>
            <a:r>
              <a:rPr lang="en-US" altLang="zh-CN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/>
              </a:rPr>
              <a:t>”</a:t>
            </a:r>
            <a:r>
              <a:rPr lang="zh-CN" altLang="en-US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/>
              </a:rPr>
              <a:t>为放热反应</a:t>
            </a:r>
          </a:p>
        </p:txBody>
      </p:sp>
    </p:spTree>
    <p:extLst>
      <p:ext uri="{BB962C8B-B14F-4D97-AF65-F5344CB8AC3E}">
        <p14:creationId xmlns:p14="http://schemas.microsoft.com/office/powerpoint/2010/main" val="154594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070A10D-85D8-469C-AD57-7D0C0EBD9F97}"/>
              </a:ext>
            </a:extLst>
          </p:cNvPr>
          <p:cNvGrpSpPr/>
          <p:nvPr/>
        </p:nvGrpSpPr>
        <p:grpSpPr>
          <a:xfrm>
            <a:off x="906641" y="695248"/>
            <a:ext cx="7107555" cy="1067949"/>
            <a:chOff x="779146" y="1968624"/>
            <a:chExt cx="7107555" cy="1067949"/>
          </a:xfrm>
        </p:grpSpPr>
        <p:sp>
          <p:nvSpPr>
            <p:cNvPr id="3" name="电视播出的图像与电脑不同，四周会有一部分被覆盖…">
              <a:extLst>
                <a:ext uri="{FF2B5EF4-FFF2-40B4-BE49-F238E27FC236}">
                  <a16:creationId xmlns:a16="http://schemas.microsoft.com/office/drawing/2014/main" id="{28013F0C-4C28-492C-ABD1-0779C656E71C}"/>
                </a:ext>
              </a:extLst>
            </p:cNvPr>
            <p:cNvSpPr txBox="1"/>
            <p:nvPr/>
          </p:nvSpPr>
          <p:spPr>
            <a:xfrm>
              <a:off x="1418925" y="1968624"/>
              <a:ext cx="38537" cy="13163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19050" tIns="19050" rIns="19050" bIns="19050" anchor="ctr">
              <a:spAutoFit/>
            </a:bodyPr>
            <a:lstStyle/>
            <a:p>
              <a:pPr defTabSz="619125">
                <a:lnSpc>
                  <a:spcPct val="150000"/>
                </a:lnSpc>
                <a:defRPr b="1">
                  <a:solidFill>
                    <a:srgbClr val="FFFFFF"/>
                  </a:solidFill>
                </a:defRPr>
              </a:pPr>
              <a:endParaRPr sz="45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531CAEE-59AB-4B0B-A324-C817C31B9C87}"/>
                </a:ext>
              </a:extLst>
            </p:cNvPr>
            <p:cNvGrpSpPr/>
            <p:nvPr/>
          </p:nvGrpSpPr>
          <p:grpSpPr>
            <a:xfrm>
              <a:off x="779146" y="2205516"/>
              <a:ext cx="7107555" cy="831057"/>
              <a:chOff x="1732" y="4897"/>
              <a:chExt cx="14924" cy="1745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E2EEA72-32F3-4C59-B519-6962C41B589E}"/>
                  </a:ext>
                </a:extLst>
              </p:cNvPr>
              <p:cNvSpPr txBox="1"/>
              <p:nvPr/>
            </p:nvSpPr>
            <p:spPr>
              <a:xfrm>
                <a:off x="3973" y="5123"/>
                <a:ext cx="719" cy="15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38100" tIns="38100" rIns="38100" bIns="38100" numCol="1" spcCol="38100" rtlCol="0" anchor="ctr" forceAA="0">
                <a:spAutoFit/>
              </a:bodyPr>
              <a:lstStyle/>
              <a:p>
                <a:pPr algn="ctr" defTabSz="619125"/>
                <a:r>
                  <a:rPr lang="en-US" altLang="zh-CN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1</a:t>
                </a:r>
              </a:p>
              <a:p>
                <a:pPr algn="ctr" defTabSz="619125"/>
                <a:r>
                  <a:rPr lang="en-US" altLang="zh-CN" sz="2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</a:p>
            </p:txBody>
          </p:sp>
          <p:sp>
            <p:nvSpPr>
              <p:cNvPr id="9" name="TextBox 30">
                <a:extLst>
                  <a:ext uri="{FF2B5EF4-FFF2-40B4-BE49-F238E27FC236}">
                    <a16:creationId xmlns:a16="http://schemas.microsoft.com/office/drawing/2014/main" id="{B57BBF8D-D85A-4268-B690-0DF201DBECBE}"/>
                  </a:ext>
                </a:extLst>
              </p:cNvPr>
              <p:cNvSpPr txBox="1"/>
              <p:nvPr/>
            </p:nvSpPr>
            <p:spPr>
              <a:xfrm>
                <a:off x="1732" y="4897"/>
                <a:ext cx="14924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19125">
                  <a:lnSpc>
                    <a:spcPct val="200000"/>
                  </a:lnSpc>
                </a:pP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(g)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+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－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(g)        H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O(g)     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Δ</a:t>
                </a:r>
                <a:r>
                  <a:rPr lang="zh-CN" alt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 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＝－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241.8 kJ/mol</a:t>
                </a: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24CE6C4-6C08-4DA6-888F-F81BA38F4ED2}"/>
                </a:ext>
              </a:extLst>
            </p:cNvPr>
            <p:cNvGrpSpPr/>
            <p:nvPr/>
          </p:nvGrpSpPr>
          <p:grpSpPr>
            <a:xfrm>
              <a:off x="2936531" y="2674861"/>
              <a:ext cx="464343" cy="66675"/>
              <a:chOff x="5192200" y="2821010"/>
              <a:chExt cx="464737" cy="60694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D6163EED-BBDC-464C-85DD-17CD36A8F63E}"/>
                  </a:ext>
                </a:extLst>
              </p:cNvPr>
              <p:cNvCxnSpPr/>
              <p:nvPr/>
            </p:nvCxnSpPr>
            <p:spPr>
              <a:xfrm>
                <a:off x="5192200" y="2821010"/>
                <a:ext cx="464737" cy="106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1DA4E1F1-93B6-476C-B1E1-5EF0D4579E41}"/>
                  </a:ext>
                </a:extLst>
              </p:cNvPr>
              <p:cNvCxnSpPr/>
              <p:nvPr/>
            </p:nvCxnSpPr>
            <p:spPr>
              <a:xfrm>
                <a:off x="5192200" y="2880637"/>
                <a:ext cx="464737" cy="1067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68B4BEC-D5EB-45B8-886A-0C029870A269}"/>
              </a:ext>
            </a:extLst>
          </p:cNvPr>
          <p:cNvCxnSpPr>
            <a:cxnSpLocks/>
          </p:cNvCxnSpPr>
          <p:nvPr/>
        </p:nvCxnSpPr>
        <p:spPr>
          <a:xfrm>
            <a:off x="4719920" y="1169647"/>
            <a:ext cx="0" cy="954689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ysDot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DA762E64-341D-4937-B3BE-F9C7683F2F04}"/>
              </a:ext>
            </a:extLst>
          </p:cNvPr>
          <p:cNvSpPr txBox="1"/>
          <p:nvPr/>
        </p:nvSpPr>
        <p:spPr>
          <a:xfrm>
            <a:off x="1546420" y="414665"/>
            <a:ext cx="2396014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物质变化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72CC409-3376-470F-9173-379A11E3F5E6}"/>
              </a:ext>
            </a:extLst>
          </p:cNvPr>
          <p:cNvSpPr txBox="1"/>
          <p:nvPr/>
        </p:nvSpPr>
        <p:spPr>
          <a:xfrm>
            <a:off x="5078352" y="377517"/>
            <a:ext cx="2396014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能量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变化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014856F-09E3-4209-9B2E-053D768F087E}"/>
              </a:ext>
            </a:extLst>
          </p:cNvPr>
          <p:cNvSpPr txBox="1"/>
          <p:nvPr/>
        </p:nvSpPr>
        <p:spPr>
          <a:xfrm>
            <a:off x="906641" y="1687914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状态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AA29E07-81F1-4292-8374-F39F88589245}"/>
              </a:ext>
            </a:extLst>
          </p:cNvPr>
          <p:cNvSpPr txBox="1"/>
          <p:nvPr/>
        </p:nvSpPr>
        <p:spPr>
          <a:xfrm>
            <a:off x="1827708" y="1687914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条件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74A1F27-8355-429F-8EF3-BDED138E10BB}"/>
              </a:ext>
            </a:extLst>
          </p:cNvPr>
          <p:cNvSpPr txBox="1"/>
          <p:nvPr/>
        </p:nvSpPr>
        <p:spPr>
          <a:xfrm>
            <a:off x="2877363" y="1695772"/>
            <a:ext cx="1694498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化学计量数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6B5F307-D0B6-45A0-9DAF-A9F02C5A8F3F}"/>
              </a:ext>
            </a:extLst>
          </p:cNvPr>
          <p:cNvSpPr txBox="1"/>
          <p:nvPr/>
        </p:nvSpPr>
        <p:spPr>
          <a:xfrm>
            <a:off x="5201463" y="1695772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符号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08C55B1-ABFA-458A-A333-DCD13603EE74}"/>
              </a:ext>
            </a:extLst>
          </p:cNvPr>
          <p:cNvSpPr txBox="1"/>
          <p:nvPr/>
        </p:nvSpPr>
        <p:spPr>
          <a:xfrm>
            <a:off x="5967457" y="1687914"/>
            <a:ext cx="1049655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数值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67F56D1-DCBA-42E8-BE2D-A43ADF27D925}"/>
              </a:ext>
            </a:extLst>
          </p:cNvPr>
          <p:cNvSpPr txBox="1"/>
          <p:nvPr/>
        </p:nvSpPr>
        <p:spPr>
          <a:xfrm>
            <a:off x="6804466" y="1679103"/>
            <a:ext cx="966311" cy="44627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Hoefler Text"/>
              </a:rPr>
              <a:t>单位</a:t>
            </a:r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5C57D76D-0718-4BF6-8362-BE263F5C9CF7}"/>
              </a:ext>
            </a:extLst>
          </p:cNvPr>
          <p:cNvSpPr/>
          <p:nvPr/>
        </p:nvSpPr>
        <p:spPr>
          <a:xfrm rot="5400000">
            <a:off x="2606112" y="-519793"/>
            <a:ext cx="220504" cy="3042527"/>
          </a:xfrm>
          <a:prstGeom prst="leftBrace">
            <a:avLst>
              <a:gd name="adj1" fmla="val 44400"/>
              <a:gd name="adj2" fmla="val 50687"/>
            </a:avLst>
          </a:prstGeom>
          <a:noFill/>
          <a:ln w="19050" cap="flat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8579" tIns="34289" rIns="68579" bIns="34289" numCol="1" spcCol="38100" rtlCol="0" anchor="t" forceAA="0">
            <a:noAutofit/>
          </a:bodyPr>
          <a:lstStyle/>
          <a:p>
            <a:pPr defTabSz="685800" latinLnBrk="1"/>
            <a:endParaRPr lang="zh-CN" altLang="en-US" sz="1350">
              <a:latin typeface="Hoefler Text"/>
              <a:sym typeface="Hoefler Text"/>
            </a:endParaRPr>
          </a:p>
        </p:txBody>
      </p:sp>
      <p:sp>
        <p:nvSpPr>
          <p:cNvPr id="20" name="左大括号 19">
            <a:extLst>
              <a:ext uri="{FF2B5EF4-FFF2-40B4-BE49-F238E27FC236}">
                <a16:creationId xmlns:a16="http://schemas.microsoft.com/office/drawing/2014/main" id="{C7CD476C-2D1E-4062-AD0B-7521A626A097}"/>
              </a:ext>
            </a:extLst>
          </p:cNvPr>
          <p:cNvSpPr/>
          <p:nvPr/>
        </p:nvSpPr>
        <p:spPr>
          <a:xfrm rot="5400000">
            <a:off x="6135154" y="-227490"/>
            <a:ext cx="220504" cy="2457920"/>
          </a:xfrm>
          <a:prstGeom prst="leftBrace">
            <a:avLst>
              <a:gd name="adj1" fmla="val 44400"/>
              <a:gd name="adj2" fmla="val 50687"/>
            </a:avLst>
          </a:prstGeom>
          <a:noFill/>
          <a:ln w="19050" cap="flat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8579" tIns="34289" rIns="68579" bIns="34289" numCol="1" spcCol="38100" rtlCol="0" anchor="t" forceAA="0">
            <a:noAutofit/>
          </a:bodyPr>
          <a:lstStyle/>
          <a:p>
            <a:pPr defTabSz="685800" latinLnBrk="1"/>
            <a:endParaRPr lang="zh-CN" altLang="en-US" sz="1350">
              <a:latin typeface="Hoefler Text"/>
              <a:sym typeface="Hoefler Text"/>
            </a:endParaRPr>
          </a:p>
        </p:txBody>
      </p:sp>
      <p:sp>
        <p:nvSpPr>
          <p:cNvPr id="21" name="圆角矩形标注 4">
            <a:extLst>
              <a:ext uri="{FF2B5EF4-FFF2-40B4-BE49-F238E27FC236}">
                <a16:creationId xmlns:a16="http://schemas.microsoft.com/office/drawing/2014/main" id="{C2A7FF05-301F-49AD-883B-B98A7CCB12C0}"/>
              </a:ext>
            </a:extLst>
          </p:cNvPr>
          <p:cNvSpPr/>
          <p:nvPr/>
        </p:nvSpPr>
        <p:spPr>
          <a:xfrm>
            <a:off x="2877363" y="2473467"/>
            <a:ext cx="3855720" cy="442674"/>
          </a:xfrm>
          <a:prstGeom prst="wedgeRoundRectCallout">
            <a:avLst>
              <a:gd name="adj1" fmla="val 42564"/>
              <a:gd name="adj2" fmla="val -127764"/>
              <a:gd name="adj3" fmla="val 16667"/>
            </a:avLst>
          </a:prstGeom>
          <a:noFill/>
          <a:ln w="31750" cap="flat">
            <a:solidFill>
              <a:srgbClr val="FF0000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38100" tIns="38100" rIns="38100" bIns="38100" numCol="1" spcCol="38100" rtlCol="0" anchor="ctr" forceAA="0">
            <a:spAutoFit/>
          </a:bodyPr>
          <a:lstStyle/>
          <a:p>
            <a:pPr algn="ctr" defTabSz="619125"/>
            <a:r>
              <a:rPr lang="zh-CN" altLang="en-US" sz="2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Helvetica Neue"/>
              </a:rPr>
              <a:t>数值与化学计量数相对应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D3BA864-C8F9-43C9-A27C-5F199B7B5E89}"/>
              </a:ext>
            </a:extLst>
          </p:cNvPr>
          <p:cNvGrpSpPr/>
          <p:nvPr/>
        </p:nvGrpSpPr>
        <p:grpSpPr>
          <a:xfrm>
            <a:off x="906640" y="2857983"/>
            <a:ext cx="7107555" cy="1067949"/>
            <a:chOff x="779146" y="1968624"/>
            <a:chExt cx="7107555" cy="1067949"/>
          </a:xfrm>
        </p:grpSpPr>
        <p:sp>
          <p:nvSpPr>
            <p:cNvPr id="23" name="电视播出的图像与电脑不同，四周会有一部分被覆盖…">
              <a:extLst>
                <a:ext uri="{FF2B5EF4-FFF2-40B4-BE49-F238E27FC236}">
                  <a16:creationId xmlns:a16="http://schemas.microsoft.com/office/drawing/2014/main" id="{E8A1C407-307C-4315-AD0A-FC661C4A783B}"/>
                </a:ext>
              </a:extLst>
            </p:cNvPr>
            <p:cNvSpPr txBox="1"/>
            <p:nvPr/>
          </p:nvSpPr>
          <p:spPr>
            <a:xfrm>
              <a:off x="1418925" y="1968624"/>
              <a:ext cx="38537" cy="13163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19050" tIns="19050" rIns="19050" bIns="19050" anchor="ctr">
              <a:spAutoFit/>
            </a:bodyPr>
            <a:lstStyle/>
            <a:p>
              <a:pPr defTabSz="619125">
                <a:lnSpc>
                  <a:spcPct val="150000"/>
                </a:lnSpc>
                <a:defRPr b="1">
                  <a:solidFill>
                    <a:srgbClr val="FFFFFF"/>
                  </a:solidFill>
                </a:defRPr>
              </a:pPr>
              <a:endParaRPr sz="45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C8412143-BE2F-42BB-9CAC-9B8B3A15EB00}"/>
                </a:ext>
              </a:extLst>
            </p:cNvPr>
            <p:cNvGrpSpPr/>
            <p:nvPr/>
          </p:nvGrpSpPr>
          <p:grpSpPr>
            <a:xfrm>
              <a:off x="779146" y="2205516"/>
              <a:ext cx="7107555" cy="831057"/>
              <a:chOff x="1732" y="4897"/>
              <a:chExt cx="14924" cy="1745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F7DD40A-52EA-41DD-8A29-EDFB4927A37C}"/>
                  </a:ext>
                </a:extLst>
              </p:cNvPr>
              <p:cNvSpPr txBox="1"/>
              <p:nvPr/>
            </p:nvSpPr>
            <p:spPr>
              <a:xfrm>
                <a:off x="3973" y="5123"/>
                <a:ext cx="719" cy="15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38100" tIns="38100" rIns="38100" bIns="38100" numCol="1" spcCol="38100" rtlCol="0" anchor="ctr" forceAA="0">
                <a:spAutoFit/>
              </a:bodyPr>
              <a:lstStyle/>
              <a:p>
                <a:pPr algn="ctr" defTabSz="619125"/>
                <a:r>
                  <a:rPr lang="en-US" altLang="zh-CN" sz="2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1</a:t>
                </a:r>
              </a:p>
              <a:p>
                <a:pPr algn="ctr" defTabSz="619125"/>
                <a:r>
                  <a:rPr lang="en-US" altLang="zh-CN" sz="2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</a:p>
            </p:txBody>
          </p:sp>
          <p:sp>
            <p:nvSpPr>
              <p:cNvPr id="29" name="TextBox 30">
                <a:extLst>
                  <a:ext uri="{FF2B5EF4-FFF2-40B4-BE49-F238E27FC236}">
                    <a16:creationId xmlns:a16="http://schemas.microsoft.com/office/drawing/2014/main" id="{D62FA643-FCED-4CD6-9C36-FD9DEF154118}"/>
                  </a:ext>
                </a:extLst>
              </p:cNvPr>
              <p:cNvSpPr txBox="1"/>
              <p:nvPr/>
            </p:nvSpPr>
            <p:spPr>
              <a:xfrm>
                <a:off x="1732" y="4897"/>
                <a:ext cx="14924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19125">
                  <a:lnSpc>
                    <a:spcPct val="200000"/>
                  </a:lnSpc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</a:t>
                </a:r>
                <a:r>
                  <a:rPr lang="en-US" altLang="zh-CN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(g)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+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 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－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</a:t>
                </a:r>
                <a:r>
                  <a:rPr lang="en-US" altLang="zh-CN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(g)        H</a:t>
                </a:r>
                <a:r>
                  <a:rPr lang="en-US" altLang="zh-CN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O(g)      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Δ</a:t>
                </a:r>
                <a:r>
                  <a:rPr lang="zh-CN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H</a:t>
                </a:r>
                <a:r>
                  <a:rPr lang="en-US" altLang="zh-CN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1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＝－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241.8 kJ/mol</a:t>
                </a: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C6683004-A7EA-433F-8E72-FF28A1FA5FDB}"/>
                </a:ext>
              </a:extLst>
            </p:cNvPr>
            <p:cNvGrpSpPr/>
            <p:nvPr/>
          </p:nvGrpSpPr>
          <p:grpSpPr>
            <a:xfrm>
              <a:off x="2936531" y="2674861"/>
              <a:ext cx="464343" cy="66675"/>
              <a:chOff x="5192200" y="2821010"/>
              <a:chExt cx="464737" cy="60694"/>
            </a:xfrm>
          </p:grpSpPr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3C40919F-16DA-4C09-BB20-334C7F987DB5}"/>
                  </a:ext>
                </a:extLst>
              </p:cNvPr>
              <p:cNvCxnSpPr/>
              <p:nvPr/>
            </p:nvCxnSpPr>
            <p:spPr>
              <a:xfrm>
                <a:off x="5192200" y="2821010"/>
                <a:ext cx="464737" cy="1067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87C2E223-E292-479D-A93C-903F94C15DDC}"/>
                  </a:ext>
                </a:extLst>
              </p:cNvPr>
              <p:cNvCxnSpPr/>
              <p:nvPr/>
            </p:nvCxnSpPr>
            <p:spPr>
              <a:xfrm>
                <a:off x="5192200" y="2880637"/>
                <a:ext cx="464737" cy="1067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9A980BC-0CF1-487C-AFF8-6C48AB0FBA83}"/>
              </a:ext>
            </a:extLst>
          </p:cNvPr>
          <p:cNvGrpSpPr/>
          <p:nvPr/>
        </p:nvGrpSpPr>
        <p:grpSpPr>
          <a:xfrm>
            <a:off x="926812" y="3499590"/>
            <a:ext cx="7107555" cy="938296"/>
            <a:chOff x="799318" y="1968624"/>
            <a:chExt cx="7107555" cy="938296"/>
          </a:xfrm>
        </p:grpSpPr>
        <p:sp>
          <p:nvSpPr>
            <p:cNvPr id="31" name="电视播出的图像与电脑不同，四周会有一部分被覆盖…">
              <a:extLst>
                <a:ext uri="{FF2B5EF4-FFF2-40B4-BE49-F238E27FC236}">
                  <a16:creationId xmlns:a16="http://schemas.microsoft.com/office/drawing/2014/main" id="{C5D4C6D3-9360-4D25-87C0-DAEE7ACF2105}"/>
                </a:ext>
              </a:extLst>
            </p:cNvPr>
            <p:cNvSpPr txBox="1"/>
            <p:nvPr/>
          </p:nvSpPr>
          <p:spPr>
            <a:xfrm>
              <a:off x="1418925" y="1968624"/>
              <a:ext cx="38537" cy="13163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19050" tIns="19050" rIns="19050" bIns="19050" anchor="ctr">
              <a:spAutoFit/>
            </a:bodyPr>
            <a:lstStyle/>
            <a:p>
              <a:pPr defTabSz="619125">
                <a:lnSpc>
                  <a:spcPct val="150000"/>
                </a:lnSpc>
                <a:defRPr b="1">
                  <a:solidFill>
                    <a:srgbClr val="FFFFFF"/>
                  </a:solidFill>
                </a:defRPr>
              </a:pPr>
              <a:endParaRPr sz="45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oefler Text"/>
              </a:endParaRPr>
            </a:p>
          </p:txBody>
        </p:sp>
        <p:sp>
          <p:nvSpPr>
            <p:cNvPr id="37" name="TextBox 30">
              <a:extLst>
                <a:ext uri="{FF2B5EF4-FFF2-40B4-BE49-F238E27FC236}">
                  <a16:creationId xmlns:a16="http://schemas.microsoft.com/office/drawing/2014/main" id="{E67AB58D-273E-4B40-89FF-7CE9AF8BEB8B}"/>
                </a:ext>
              </a:extLst>
            </p:cNvPr>
            <p:cNvSpPr txBox="1"/>
            <p:nvPr/>
          </p:nvSpPr>
          <p:spPr>
            <a:xfrm>
              <a:off x="799318" y="2192068"/>
              <a:ext cx="7107555" cy="714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19125">
                <a:lnSpc>
                  <a:spcPct val="200000"/>
                </a:lnSpc>
              </a:pP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2H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(g)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+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O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(g)        2H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O(g)      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Δ</a:t>
              </a:r>
              <a:r>
                <a:rPr lang="zh-CN" alt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H</a:t>
              </a:r>
              <a:r>
                <a:rPr lang="en-US" altLang="zh-CN" sz="2400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2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＝－</a:t>
              </a:r>
              <a:r>
                <a: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483.6 kJ/mol</a:t>
              </a: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45E7EE32-3863-41C3-A1C8-6F6B78399CA2}"/>
                </a:ext>
              </a:extLst>
            </p:cNvPr>
            <p:cNvGrpSpPr/>
            <p:nvPr/>
          </p:nvGrpSpPr>
          <p:grpSpPr>
            <a:xfrm>
              <a:off x="2795344" y="2654713"/>
              <a:ext cx="464381" cy="66703"/>
              <a:chOff x="5050891" y="2802647"/>
              <a:chExt cx="464775" cy="60719"/>
            </a:xfrm>
          </p:grpSpPr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1963F670-6B2C-479E-8F38-A9AF8338EBDA}"/>
                  </a:ext>
                </a:extLst>
              </p:cNvPr>
              <p:cNvCxnSpPr/>
              <p:nvPr/>
            </p:nvCxnSpPr>
            <p:spPr>
              <a:xfrm>
                <a:off x="5050891" y="2802647"/>
                <a:ext cx="464737" cy="1067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0ED57536-CF97-470E-BF9F-6F5B02E4CBE4}"/>
                  </a:ext>
                </a:extLst>
              </p:cNvPr>
              <p:cNvCxnSpPr/>
              <p:nvPr/>
            </p:nvCxnSpPr>
            <p:spPr>
              <a:xfrm>
                <a:off x="5050929" y="2862299"/>
                <a:ext cx="464737" cy="1067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84F251A3-F68D-43A3-AD85-03FF57F5D963}"/>
              </a:ext>
            </a:extLst>
          </p:cNvPr>
          <p:cNvSpPr txBox="1"/>
          <p:nvPr/>
        </p:nvSpPr>
        <p:spPr>
          <a:xfrm>
            <a:off x="540615" y="3300615"/>
            <a:ext cx="445214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①②</a:t>
            </a:r>
          </a:p>
        </p:txBody>
      </p:sp>
    </p:spTree>
    <p:extLst>
      <p:ext uri="{BB962C8B-B14F-4D97-AF65-F5344CB8AC3E}">
        <p14:creationId xmlns:p14="http://schemas.microsoft.com/office/powerpoint/2010/main" val="23177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2" grpId="1"/>
      <p:bldP spid="13" grpId="1"/>
      <p:bldP spid="14" grpId="1"/>
      <p:bldP spid="15" grpId="1"/>
      <p:bldP spid="16" grpId="1"/>
      <p:bldP spid="17" grpId="1"/>
      <p:bldP spid="18" grpId="1"/>
      <p:bldP spid="21" grpId="0" animBg="1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木材纹理">
  <a:themeElements>
    <a:clrScheme name="木材纹理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材纹理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材纹理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1471</Words>
  <Application>Microsoft Office PowerPoint</Application>
  <PresentationFormat>全屏显示(16:9)</PresentationFormat>
  <Paragraphs>224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Hoefler Text</vt:lpstr>
      <vt:lpstr>KaiTi</vt:lpstr>
      <vt:lpstr>黑体</vt:lpstr>
      <vt:lpstr>楷体</vt:lpstr>
      <vt:lpstr>微软雅黑</vt:lpstr>
      <vt:lpstr>Arial</vt:lpstr>
      <vt:lpstr>Calibri</vt:lpstr>
      <vt:lpstr>Rockwell</vt:lpstr>
      <vt:lpstr>Rockwell Condensed</vt:lpstr>
      <vt:lpstr>Times New Roman</vt:lpstr>
      <vt:lpstr>Wingdings</vt:lpstr>
      <vt:lpstr>1_Office 主题​​</vt:lpstr>
      <vt:lpstr>木材纹理</vt:lpstr>
      <vt:lpstr>热化学方程式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小 马哥</cp:lastModifiedBy>
  <cp:revision>205</cp:revision>
  <dcterms:created xsi:type="dcterms:W3CDTF">2020-02-01T11:21:00Z</dcterms:created>
  <dcterms:modified xsi:type="dcterms:W3CDTF">2020-08-11T18:24:51Z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