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heme/theme3.xml" ContentType="application/vnd.openxmlformats-officedocument.theme+xml"/>
  <Override PartName="/ppt/tags/tag15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8" r:id="rId2"/>
  </p:sldMasterIdLst>
  <p:notesMasterIdLst>
    <p:notesMasterId r:id="rId28"/>
  </p:notesMasterIdLst>
  <p:sldIdLst>
    <p:sldId id="265" r:id="rId3"/>
    <p:sldId id="951" r:id="rId4"/>
    <p:sldId id="953" r:id="rId5"/>
    <p:sldId id="954" r:id="rId6"/>
    <p:sldId id="952" r:id="rId7"/>
    <p:sldId id="955" r:id="rId8"/>
    <p:sldId id="956" r:id="rId9"/>
    <p:sldId id="957" r:id="rId10"/>
    <p:sldId id="964" r:id="rId11"/>
    <p:sldId id="958" r:id="rId12"/>
    <p:sldId id="959" r:id="rId13"/>
    <p:sldId id="965" r:id="rId14"/>
    <p:sldId id="966" r:id="rId15"/>
    <p:sldId id="967" r:id="rId16"/>
    <p:sldId id="968" r:id="rId17"/>
    <p:sldId id="969" r:id="rId18"/>
    <p:sldId id="971" r:id="rId19"/>
    <p:sldId id="972" r:id="rId20"/>
    <p:sldId id="973" r:id="rId21"/>
    <p:sldId id="974" r:id="rId22"/>
    <p:sldId id="975" r:id="rId23"/>
    <p:sldId id="976" r:id="rId24"/>
    <p:sldId id="978" r:id="rId25"/>
    <p:sldId id="977" r:id="rId26"/>
    <p:sldId id="271" r:id="rId27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00"/>
    <a:srgbClr val="D34817"/>
    <a:srgbClr val="FF993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92" autoAdjust="0"/>
    <p:restoredTop sz="80350" autoAdjust="0"/>
  </p:normalViewPr>
  <p:slideViewPr>
    <p:cSldViewPr snapToGrid="0">
      <p:cViewPr varScale="1">
        <p:scale>
          <a:sx n="91" d="100"/>
          <a:sy n="91" d="100"/>
        </p:scale>
        <p:origin x="11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381533" y="685800"/>
            <a:ext cx="6094934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8384947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 panose="020F0502020204030204"/>
      </a:defRPr>
    </a:lvl1pPr>
    <a:lvl2pPr indent="228600" latinLnBrk="0">
      <a:defRPr sz="1200">
        <a:latin typeface="+mj-lt"/>
        <a:ea typeface="+mj-ea"/>
        <a:cs typeface="+mj-cs"/>
        <a:sym typeface="Calibri" panose="020F0502020204030204"/>
      </a:defRPr>
    </a:lvl2pPr>
    <a:lvl3pPr indent="457200" latinLnBrk="0">
      <a:defRPr sz="1200">
        <a:latin typeface="+mj-lt"/>
        <a:ea typeface="+mj-ea"/>
        <a:cs typeface="+mj-cs"/>
        <a:sym typeface="Calibri" panose="020F0502020204030204"/>
      </a:defRPr>
    </a:lvl3pPr>
    <a:lvl4pPr indent="685800" latinLnBrk="0">
      <a:defRPr sz="1200">
        <a:latin typeface="+mj-lt"/>
        <a:ea typeface="+mj-ea"/>
        <a:cs typeface="+mj-cs"/>
        <a:sym typeface="Calibri" panose="020F0502020204030204"/>
      </a:defRPr>
    </a:lvl4pPr>
    <a:lvl5pPr indent="914400" latinLnBrk="0">
      <a:defRPr sz="1200">
        <a:latin typeface="+mj-lt"/>
        <a:ea typeface="+mj-ea"/>
        <a:cs typeface="+mj-cs"/>
        <a:sym typeface="Calibri" panose="020F0502020204030204"/>
      </a:defRPr>
    </a:lvl5pPr>
    <a:lvl6pPr indent="1143000" latinLnBrk="0">
      <a:defRPr sz="1200">
        <a:latin typeface="+mj-lt"/>
        <a:ea typeface="+mj-ea"/>
        <a:cs typeface="+mj-cs"/>
        <a:sym typeface="Calibri" panose="020F0502020204030204"/>
      </a:defRPr>
    </a:lvl6pPr>
    <a:lvl7pPr indent="1371600" latinLnBrk="0">
      <a:defRPr sz="1200">
        <a:latin typeface="+mj-lt"/>
        <a:ea typeface="+mj-ea"/>
        <a:cs typeface="+mj-cs"/>
        <a:sym typeface="Calibri" panose="020F0502020204030204"/>
      </a:defRPr>
    </a:lvl7pPr>
    <a:lvl8pPr indent="1600200" latinLnBrk="0">
      <a:defRPr sz="1200">
        <a:latin typeface="+mj-lt"/>
        <a:ea typeface="+mj-ea"/>
        <a:cs typeface="+mj-cs"/>
        <a:sym typeface="Calibri" panose="020F0502020204030204"/>
      </a:defRPr>
    </a:lvl8pPr>
    <a:lvl9pPr indent="1828800" latinLnBrk="0">
      <a:defRPr sz="1200">
        <a:latin typeface="+mj-lt"/>
        <a:ea typeface="+mj-ea"/>
        <a:cs typeface="+mj-cs"/>
        <a:sym typeface="Calibri" panose="020F050202020403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42049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272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我们采取的措施都是为了保证温度测定准确、以及发生中和反应的酸碱物质的量准确。例如：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量热计保温隔热效果一定要好，减少热量损失；</a:t>
            </a:r>
            <a:endParaRPr lang="en-US" altLang="zh-CN" sz="1200" dirty="0">
              <a:solidFill>
                <a:srgbClr val="0000FF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盐酸和</a:t>
            </a:r>
            <a:r>
              <a:rPr lang="en-US" altLang="zh-CN" sz="12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NaOH</a:t>
            </a:r>
            <a:r>
              <a:rPr lang="zh-CN" altLang="en-US" sz="12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溶液浓度要配制准确，</a:t>
            </a:r>
            <a:r>
              <a:rPr lang="en-US" altLang="zh-CN" sz="12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NaOH</a:t>
            </a:r>
            <a:r>
              <a:rPr lang="zh-CN" altLang="en-US" sz="12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溶液浓度比盐酸稍大；</a:t>
            </a:r>
            <a:endParaRPr lang="en-US" altLang="zh-CN" sz="1200" dirty="0">
              <a:solidFill>
                <a:srgbClr val="0000FF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温度计测量和读数尽可能精准；</a:t>
            </a:r>
            <a:endParaRPr lang="en-US" altLang="zh-CN" sz="1200" dirty="0">
              <a:solidFill>
                <a:srgbClr val="0000FF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实验操作时动作要快，尽量减少热量的散失。</a:t>
            </a:r>
            <a:r>
              <a:rPr lang="en-US" altLang="zh-CN" sz="12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……</a:t>
            </a:r>
            <a:endParaRPr lang="zh-CN" altLang="en-US" sz="1200" dirty="0">
              <a:solidFill>
                <a:srgbClr val="0000FF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44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959596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在科学研究和生产实践中，化学反应通常是在等压条件下进行的。为了描述等压条件下的反应热，科学上引入了一个与内能有关的物理量</a:t>
            </a:r>
            <a:r>
              <a:rPr lang="en-US" altLang="zh-CN" dirty="0"/>
              <a:t>——</a:t>
            </a:r>
            <a:r>
              <a:rPr lang="zh-CN" altLang="en-US" dirty="0"/>
              <a:t>焓（符号为</a:t>
            </a:r>
            <a:r>
              <a:rPr lang="en-US" altLang="zh-CN" dirty="0"/>
              <a:t>H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kumimoji="0" lang="zh-CN" altLang="en-US" sz="120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生成物与反应物的焓值差称作焓变</a:t>
            </a:r>
            <a:r>
              <a:rPr lang="zh-CN" altLang="zh-CN" sz="12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（ </a:t>
            </a:r>
            <a:r>
              <a:rPr kumimoji="0" lang="zh-CN" altLang="en-US" sz="120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Δ</a:t>
            </a:r>
            <a:r>
              <a:rPr kumimoji="0" lang="zh-CN" altLang="en-US" sz="120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H </a:t>
            </a:r>
            <a:r>
              <a:rPr lang="zh-CN" altLang="en-US" sz="12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），等压条件下的</a:t>
            </a:r>
            <a:r>
              <a:rPr kumimoji="0" lang="zh-CN" altLang="en-US" sz="120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焓变</a:t>
            </a:r>
            <a:r>
              <a:rPr lang="zh-CN" altLang="zh-CN" sz="12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（ </a:t>
            </a:r>
            <a:r>
              <a:rPr kumimoji="0" lang="zh-CN" altLang="en-US" sz="120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Δ</a:t>
            </a:r>
            <a:r>
              <a:rPr kumimoji="0" lang="zh-CN" altLang="en-US" sz="120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H </a:t>
            </a:r>
            <a:r>
              <a:rPr lang="zh-CN" altLang="en-US" sz="12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）等于反应热。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746616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695898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同学们试着判断一下：氢气在氯气中燃烧生成</a:t>
            </a:r>
            <a:r>
              <a:rPr lang="en-US" altLang="zh-CN" dirty="0"/>
              <a:t>HCl</a:t>
            </a:r>
            <a:r>
              <a:rPr lang="zh-CN" altLang="en-US" dirty="0"/>
              <a:t>气体这个反应的焓变，并说明理由。</a:t>
            </a:r>
            <a:endParaRPr lang="en-US" altLang="zh-CN" dirty="0"/>
          </a:p>
          <a:p>
            <a:r>
              <a:rPr lang="en-US" altLang="zh-CN" dirty="0"/>
              <a:t>——</a:t>
            </a:r>
            <a:r>
              <a:rPr lang="zh-CN" altLang="en-US" dirty="0"/>
              <a:t>我们知道，燃烧都是放热反应，因此体系的焓减小，</a:t>
            </a:r>
            <a:r>
              <a:rPr lang="zh-CN" altLang="en-US" sz="12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Δ</a:t>
            </a:r>
            <a:r>
              <a:rPr kumimoji="0" lang="zh-CN" altLang="en-US" sz="1200" i="1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H</a:t>
            </a:r>
            <a:r>
              <a:rPr kumimoji="0" lang="zh-CN" altLang="en-US" sz="120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 </a:t>
            </a:r>
            <a:r>
              <a:rPr kumimoji="0" lang="zh-CN" altLang="en-US" sz="120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为负值。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851740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79879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键能：拆开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1 mol</a:t>
            </a:r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气态分子为气态原子所需要的能量</a:t>
            </a:r>
            <a:endParaRPr lang="en-US" altLang="zh-CN" dirty="0">
              <a:solidFill>
                <a:srgbClr val="0000FF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Hoefler Tex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该过程中：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吸收：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436 kJ</a:t>
            </a:r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＋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243 kJ</a:t>
            </a:r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＝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679 kJ</a:t>
            </a:r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，对体系贡献为正值，</a:t>
            </a:r>
            <a:endParaRPr lang="en-US" altLang="zh-CN" dirty="0">
              <a:solidFill>
                <a:srgbClr val="0000FF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Hoefler Tex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释放：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431 kJ/mol×2 mol</a:t>
            </a:r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＝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862 kJ</a:t>
            </a:r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，对体系贡献为负值，将二者作差，即：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1molH2</a:t>
            </a:r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和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1molCl2</a:t>
            </a:r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反应生成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2molHCl</a:t>
            </a:r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的反应，放出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183kJ</a:t>
            </a:r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的热量</a:t>
            </a:r>
            <a:endParaRPr lang="en-US" altLang="zh-CN" dirty="0">
              <a:solidFill>
                <a:srgbClr val="0000FF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Hoefler Tex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因此：焓变Δ</a:t>
            </a:r>
            <a:r>
              <a:rPr lang="zh-CN" altLang="en-US" i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H </a:t>
            </a:r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＝－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183 kJ/mol</a:t>
            </a:r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（每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mol</a:t>
            </a:r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表示每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1molH2</a:t>
            </a:r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和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1molCl2</a:t>
            </a:r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反应生成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2molHCl</a:t>
            </a:r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这个反应）</a:t>
            </a:r>
            <a:endParaRPr lang="en-US" altLang="zh-CN" dirty="0">
              <a:solidFill>
                <a:srgbClr val="0000FF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Hoefler Tex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solidFill>
                <a:srgbClr val="0000FF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Hoefler Tex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这个过程不仅说明了化学反应中为什么存在能量变化，也给我们提供了一种计算反应热的方法。</a:t>
            </a:r>
            <a:endParaRPr lang="en-US" altLang="zh-CN" dirty="0">
              <a:solidFill>
                <a:srgbClr val="0000FF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Hoefler Tex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solidFill>
                <a:srgbClr val="0000FF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Hoefler Text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13468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172188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一定条件下</a:t>
            </a:r>
            <a:r>
              <a:rPr lang="en-US" altLang="zh-CN" dirty="0"/>
              <a:t>Cl2</a:t>
            </a:r>
            <a:r>
              <a:rPr lang="zh-CN" altLang="en-US" dirty="0"/>
              <a:t>分子中的化学键断裂，得到</a:t>
            </a:r>
            <a:r>
              <a:rPr lang="en-US" altLang="zh-CN" dirty="0"/>
              <a:t>Cl</a:t>
            </a:r>
            <a:r>
              <a:rPr lang="zh-CN" altLang="en-US" dirty="0"/>
              <a:t>原子，反应启动；</a:t>
            </a:r>
            <a:endParaRPr lang="en-US" altLang="zh-CN" dirty="0"/>
          </a:p>
          <a:p>
            <a:r>
              <a:rPr lang="en-US" altLang="zh-CN" dirty="0"/>
              <a:t>Cl</a:t>
            </a:r>
            <a:r>
              <a:rPr lang="zh-CN" altLang="en-US" dirty="0"/>
              <a:t>原子和</a:t>
            </a:r>
            <a:r>
              <a:rPr lang="en-US" altLang="zh-CN" dirty="0"/>
              <a:t>H2</a:t>
            </a:r>
            <a:r>
              <a:rPr lang="zh-CN" altLang="en-US" dirty="0"/>
              <a:t>分子反应，得到</a:t>
            </a:r>
            <a:r>
              <a:rPr lang="en-US" altLang="zh-CN" dirty="0"/>
              <a:t>HCl</a:t>
            </a:r>
            <a:r>
              <a:rPr lang="zh-CN" altLang="en-US" dirty="0"/>
              <a:t>分子和</a:t>
            </a:r>
            <a:r>
              <a:rPr lang="en-US" altLang="zh-CN" dirty="0"/>
              <a:t>H</a:t>
            </a:r>
            <a:r>
              <a:rPr lang="zh-CN" altLang="en-US" dirty="0"/>
              <a:t>原子；</a:t>
            </a:r>
            <a:r>
              <a:rPr lang="en-US" altLang="zh-CN" dirty="0"/>
              <a:t>H</a:t>
            </a:r>
            <a:r>
              <a:rPr lang="zh-CN" altLang="en-US" dirty="0"/>
              <a:t>原子和</a:t>
            </a:r>
            <a:r>
              <a:rPr lang="en-US" altLang="zh-CN" dirty="0"/>
              <a:t>Cl2</a:t>
            </a:r>
            <a:r>
              <a:rPr lang="zh-CN" altLang="en-US" dirty="0"/>
              <a:t>分子反应得到</a:t>
            </a:r>
            <a:r>
              <a:rPr lang="en-US" altLang="zh-CN" dirty="0"/>
              <a:t>HCl</a:t>
            </a:r>
            <a:r>
              <a:rPr lang="zh-CN" altLang="en-US" dirty="0"/>
              <a:t>分子和</a:t>
            </a:r>
            <a:r>
              <a:rPr lang="en-US" altLang="zh-CN" dirty="0"/>
              <a:t>Cl</a:t>
            </a:r>
            <a:r>
              <a:rPr lang="zh-CN" altLang="en-US" dirty="0"/>
              <a:t>原子；生成的</a:t>
            </a:r>
            <a:r>
              <a:rPr lang="en-US" altLang="zh-CN" dirty="0"/>
              <a:t>Cl</a:t>
            </a:r>
            <a:r>
              <a:rPr lang="zh-CN" altLang="en-US" dirty="0"/>
              <a:t>原子不断重复过程</a:t>
            </a:r>
            <a:r>
              <a:rPr lang="en-US" altLang="zh-CN" dirty="0"/>
              <a:t>2</a:t>
            </a:r>
            <a:r>
              <a:rPr lang="zh-CN" altLang="en-US" dirty="0"/>
              <a:t>和</a:t>
            </a:r>
            <a:r>
              <a:rPr lang="en-US" altLang="zh-CN" dirty="0"/>
              <a:t>3</a:t>
            </a:r>
            <a:r>
              <a:rPr lang="zh-CN" altLang="en-US" dirty="0"/>
              <a:t>，称为链的传递；</a:t>
            </a:r>
            <a:endParaRPr lang="en-US" altLang="zh-CN" dirty="0"/>
          </a:p>
          <a:p>
            <a:r>
              <a:rPr lang="zh-CN" altLang="en-US" dirty="0"/>
              <a:t>当然，</a:t>
            </a:r>
            <a:r>
              <a:rPr lang="en-US" altLang="zh-CN" dirty="0"/>
              <a:t>Cl</a:t>
            </a:r>
            <a:r>
              <a:rPr lang="zh-CN" altLang="en-US" dirty="0"/>
              <a:t>原子之间也会反应生成</a:t>
            </a:r>
            <a:r>
              <a:rPr lang="en-US" altLang="zh-CN" dirty="0"/>
              <a:t>Cl2</a:t>
            </a:r>
            <a:r>
              <a:rPr lang="zh-CN" altLang="en-US" dirty="0"/>
              <a:t>分子，此时反应终止。</a:t>
            </a:r>
            <a:endParaRPr lang="en-US" altLang="zh-CN" dirty="0"/>
          </a:p>
          <a:p>
            <a:r>
              <a:rPr lang="zh-CN" altLang="en-US" dirty="0"/>
              <a:t>可见，真实的反应过程是比较复杂的，中学阶段不要求掌握。</a:t>
            </a:r>
            <a:endParaRPr lang="en-US" altLang="zh-CN" dirty="0"/>
          </a:p>
          <a:p>
            <a:r>
              <a:rPr lang="zh-CN" altLang="en-US" dirty="0"/>
              <a:t>同学们一定在想，我们既然用的是假想的模型来分析，那么获得结果可信么？</a:t>
            </a:r>
            <a:endParaRPr lang="en-US" altLang="zh-CN" dirty="0"/>
          </a:p>
          <a:p>
            <a:r>
              <a:rPr lang="zh-CN" altLang="en-US" dirty="0"/>
              <a:t>我们知道反应热是可以通过实验的方法测定的。</a:t>
            </a:r>
          </a:p>
        </p:txBody>
      </p:sp>
    </p:spTree>
    <p:extLst>
      <p:ext uri="{BB962C8B-B14F-4D97-AF65-F5344CB8AC3E}">
        <p14:creationId xmlns:p14="http://schemas.microsoft.com/office/powerpoint/2010/main" val="3080663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463294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19125">
              <a:lnSpc>
                <a:spcPct val="200000"/>
              </a:lnSpc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206388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这是因为假想过程和真实过程虽然不同，但始态和终态是相同的，反应物都是</a:t>
            </a:r>
            <a:r>
              <a:rPr lang="en-US" altLang="zh-CN" dirty="0"/>
              <a:t>1molH2</a:t>
            </a:r>
            <a:r>
              <a:rPr lang="zh-CN" altLang="en-US" dirty="0"/>
              <a:t>和</a:t>
            </a:r>
            <a:r>
              <a:rPr lang="en-US" altLang="zh-CN" dirty="0"/>
              <a:t>1molCl2</a:t>
            </a:r>
            <a:r>
              <a:rPr lang="zh-CN" altLang="en-US" dirty="0"/>
              <a:t>，生成物都是</a:t>
            </a:r>
            <a:r>
              <a:rPr lang="en-US" altLang="zh-CN" dirty="0"/>
              <a:t>2molHCl</a:t>
            </a:r>
            <a:r>
              <a:rPr lang="zh-CN" altLang="en-US" dirty="0"/>
              <a:t>，两个过程始态的内能是相同的，终态的内能也是相同的，因此二者的差值也是相同的，反应热当然也就相同了。</a:t>
            </a:r>
            <a:endParaRPr lang="en-US" altLang="zh-CN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假想模型也是我们很常用的一种研究方法，可以简化我们的计算过程。</a:t>
            </a:r>
            <a:endParaRPr lang="en-US" altLang="zh-CN" sz="120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Hoefler Tex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用键能来计算反应热这种方法你掌握了么？</a:t>
            </a:r>
            <a:endParaRPr lang="en-US" altLang="zh-CN" sz="120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Hoefler Tex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下面我们再来看一个例子：</a:t>
            </a:r>
            <a:endParaRPr lang="en-US" altLang="zh-CN" sz="120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Hoefler Text"/>
            </a:endParaRPr>
          </a:p>
        </p:txBody>
      </p:sp>
    </p:spTree>
    <p:extLst>
      <p:ext uri="{BB962C8B-B14F-4D97-AF65-F5344CB8AC3E}">
        <p14:creationId xmlns:p14="http://schemas.microsoft.com/office/powerpoint/2010/main" val="8864865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857209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2792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74046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70165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10605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792609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41369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26439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74725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6.xml"/><Relationship Id="rId4" Type="http://schemas.openxmlformats.org/officeDocument/2006/relationships/tags" Target="../tags/tag6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tags" Target="../tags/tag74.xml"/><Relationship Id="rId13" Type="http://schemas.openxmlformats.org/officeDocument/2006/relationships/image" Target="../media/image2.png"/><Relationship Id="rId3" Type="http://schemas.openxmlformats.org/officeDocument/2006/relationships/tags" Target="../tags/tag69.xml"/><Relationship Id="rId7" Type="http://schemas.openxmlformats.org/officeDocument/2006/relationships/tags" Target="../tags/tag73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tags" Target="../tags/tag72.xml"/><Relationship Id="rId11" Type="http://schemas.openxmlformats.org/officeDocument/2006/relationships/image" Target="../media/image1.png"/><Relationship Id="rId5" Type="http://schemas.openxmlformats.org/officeDocument/2006/relationships/tags" Target="../tags/tag71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70.xml"/><Relationship Id="rId9" Type="http://schemas.openxmlformats.org/officeDocument/2006/relationships/tags" Target="../tags/tag75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78.xml"/><Relationship Id="rId7" Type="http://schemas.openxmlformats.org/officeDocument/2006/relationships/tags" Target="../tags/tag82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tags" Target="../tags/tag81.xml"/><Relationship Id="rId11" Type="http://schemas.openxmlformats.org/officeDocument/2006/relationships/image" Target="../media/image2.png"/><Relationship Id="rId5" Type="http://schemas.openxmlformats.org/officeDocument/2006/relationships/tags" Target="../tags/tag80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79.xml"/><Relationship Id="rId9" Type="http://schemas.openxmlformats.org/officeDocument/2006/relationships/image" Target="../media/image1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8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9" Type="http://schemas.openxmlformats.org/officeDocument/2006/relationships/image" Target="file:///C:\Users\1V994W2\PycharmProjects\PPT_Background_Generation/pic_temp/pic_sup.png" TargetMode="Externa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91.xml"/><Relationship Id="rId7" Type="http://schemas.openxmlformats.org/officeDocument/2006/relationships/tags" Target="../tags/tag95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tags" Target="../tags/tag94.xml"/><Relationship Id="rId11" Type="http://schemas.openxmlformats.org/officeDocument/2006/relationships/image" Target="../media/image2.png"/><Relationship Id="rId5" Type="http://schemas.openxmlformats.org/officeDocument/2006/relationships/tags" Target="../tags/tag93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92.xml"/><Relationship Id="rId9" Type="http://schemas.openxmlformats.org/officeDocument/2006/relationships/image" Target="../media/image1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tags" Target="../tags/tag103.xml"/><Relationship Id="rId13" Type="http://schemas.openxmlformats.org/officeDocument/2006/relationships/image" Target="../media/image2.png"/><Relationship Id="rId3" Type="http://schemas.openxmlformats.org/officeDocument/2006/relationships/tags" Target="../tags/tag98.xml"/><Relationship Id="rId7" Type="http://schemas.openxmlformats.org/officeDocument/2006/relationships/tags" Target="../tags/tag102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tags" Target="../tags/tag101.xml"/><Relationship Id="rId11" Type="http://schemas.openxmlformats.org/officeDocument/2006/relationships/image" Target="../media/image1.png"/><Relationship Id="rId5" Type="http://schemas.openxmlformats.org/officeDocument/2006/relationships/tags" Target="../tags/tag100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99.xml"/><Relationship Id="rId9" Type="http://schemas.openxmlformats.org/officeDocument/2006/relationships/tags" Target="../tags/tag104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2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tags" Target="../tags/tag112.xml"/><Relationship Id="rId3" Type="http://schemas.openxmlformats.org/officeDocument/2006/relationships/tags" Target="../tags/tag107.xml"/><Relationship Id="rId7" Type="http://schemas.openxmlformats.org/officeDocument/2006/relationships/tags" Target="../tags/tag111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09.xml"/><Relationship Id="rId10" Type="http://schemas.openxmlformats.org/officeDocument/2006/relationships/image" Target="../media/image1.png"/><Relationship Id="rId4" Type="http://schemas.openxmlformats.org/officeDocument/2006/relationships/tags" Target="../tags/tag108.xml"/><Relationship Id="rId9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tags" Target="../tags/tag120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115.xml"/><Relationship Id="rId7" Type="http://schemas.openxmlformats.org/officeDocument/2006/relationships/tags" Target="../tags/tag119.xml"/><Relationship Id="rId12" Type="http://schemas.openxmlformats.org/officeDocument/2006/relationships/image" Target="../media/image1.png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tags" Target="../tags/tag118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117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122.xml"/><Relationship Id="rId4" Type="http://schemas.openxmlformats.org/officeDocument/2006/relationships/tags" Target="../tags/tag116.xml"/><Relationship Id="rId9" Type="http://schemas.openxmlformats.org/officeDocument/2006/relationships/tags" Target="../tags/tag121.xml"/><Relationship Id="rId14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tags" Target="../tags/tag130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125.xml"/><Relationship Id="rId7" Type="http://schemas.openxmlformats.org/officeDocument/2006/relationships/tags" Target="../tags/tag129.xml"/><Relationship Id="rId12" Type="http://schemas.openxmlformats.org/officeDocument/2006/relationships/image" Target="../media/image1.png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tags" Target="../tags/tag128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127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132.xml"/><Relationship Id="rId4" Type="http://schemas.openxmlformats.org/officeDocument/2006/relationships/tags" Target="../tags/tag126.xml"/><Relationship Id="rId9" Type="http://schemas.openxmlformats.org/officeDocument/2006/relationships/tags" Target="../tags/tag131.xml"/><Relationship Id="rId14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tags" Target="../tags/tag140.xml"/><Relationship Id="rId13" Type="http://schemas.openxmlformats.org/officeDocument/2006/relationships/slideMaster" Target="../slideMasters/slideMaster2.xml"/><Relationship Id="rId3" Type="http://schemas.openxmlformats.org/officeDocument/2006/relationships/tags" Target="../tags/tag135.xml"/><Relationship Id="rId7" Type="http://schemas.openxmlformats.org/officeDocument/2006/relationships/tags" Target="../tags/tag139.xml"/><Relationship Id="rId12" Type="http://schemas.openxmlformats.org/officeDocument/2006/relationships/tags" Target="../tags/tag144.xml"/><Relationship Id="rId17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134.xml"/><Relationship Id="rId16" Type="http://schemas.openxmlformats.org/officeDocument/2006/relationships/image" Target="../media/image2.png"/><Relationship Id="rId1" Type="http://schemas.openxmlformats.org/officeDocument/2006/relationships/tags" Target="../tags/tag133.xml"/><Relationship Id="rId6" Type="http://schemas.openxmlformats.org/officeDocument/2006/relationships/tags" Target="../tags/tag138.xml"/><Relationship Id="rId11" Type="http://schemas.openxmlformats.org/officeDocument/2006/relationships/tags" Target="../tags/tag143.xml"/><Relationship Id="rId5" Type="http://schemas.openxmlformats.org/officeDocument/2006/relationships/tags" Target="../tags/tag137.xml"/><Relationship Id="rId15" Type="http://schemas.openxmlformats.org/officeDocument/2006/relationships/image" Target="file:///C:\Users\1V994W2\PycharmProjects\PPT_Background_Generation/pic_temp/0_pic_quater_left_up.png" TargetMode="External"/><Relationship Id="rId10" Type="http://schemas.openxmlformats.org/officeDocument/2006/relationships/tags" Target="../tags/tag142.xml"/><Relationship Id="rId4" Type="http://schemas.openxmlformats.org/officeDocument/2006/relationships/tags" Target="../tags/tag136.xml"/><Relationship Id="rId9" Type="http://schemas.openxmlformats.org/officeDocument/2006/relationships/tags" Target="../tags/tag141.xml"/><Relationship Id="rId14" Type="http://schemas.openxmlformats.org/officeDocument/2006/relationships/image" Target="../media/image1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tags" Target="../tags/tag152.xml"/><Relationship Id="rId13" Type="http://schemas.openxmlformats.org/officeDocument/2006/relationships/image" Target="../media/image8.png"/><Relationship Id="rId3" Type="http://schemas.openxmlformats.org/officeDocument/2006/relationships/tags" Target="../tags/tag147.xml"/><Relationship Id="rId7" Type="http://schemas.openxmlformats.org/officeDocument/2006/relationships/tags" Target="../tags/tag151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6" Type="http://schemas.openxmlformats.org/officeDocument/2006/relationships/tags" Target="../tags/tag150.xml"/><Relationship Id="rId11" Type="http://schemas.openxmlformats.org/officeDocument/2006/relationships/image" Target="../media/image1.png"/><Relationship Id="rId5" Type="http://schemas.openxmlformats.org/officeDocument/2006/relationships/tags" Target="../tags/tag149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148.xml"/><Relationship Id="rId9" Type="http://schemas.openxmlformats.org/officeDocument/2006/relationships/tags" Target="../tags/tag153.xml"/><Relationship Id="rId14" Type="http://schemas.openxmlformats.org/officeDocument/2006/relationships/image" Target="file:///C:\Users\1V994W2\PycharmProjects\PPT_Background_Generation/pic_temp/1_pic_quater_left_down.png" TargetMode="Externa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13" Type="http://schemas.openxmlformats.org/officeDocument/2006/relationships/image" Target="../media/image1.png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12" Type="http://schemas.openxmlformats.org/officeDocument/2006/relationships/slideMaster" Target="../slideMasters/slideMaster1.xml"/><Relationship Id="rId2" Type="http://schemas.openxmlformats.org/officeDocument/2006/relationships/tags" Target="../tags/tag30.xml"/><Relationship Id="rId16" Type="http://schemas.openxmlformats.org/officeDocument/2006/relationships/image" Target="file:///C:\Users\1V994W2\PycharmProjects\PPT_Background_Generation/pic_temp/1_pic_quater_right_up.png" TargetMode="Externa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tags" Target="../tags/tag39.xml"/><Relationship Id="rId5" Type="http://schemas.openxmlformats.org/officeDocument/2006/relationships/tags" Target="../tags/tag33.xml"/><Relationship Id="rId15" Type="http://schemas.openxmlformats.org/officeDocument/2006/relationships/image" Target="../media/image2.png"/><Relationship Id="rId10" Type="http://schemas.openxmlformats.org/officeDocument/2006/relationships/tags" Target="../tags/tag38.xml"/><Relationship Id="rId4" Type="http://schemas.openxmlformats.org/officeDocument/2006/relationships/tags" Target="../tags/tag32.xml"/><Relationship Id="rId9" Type="http://schemas.openxmlformats.org/officeDocument/2006/relationships/tags" Target="../tags/tag37.xml"/><Relationship Id="rId14" Type="http://schemas.openxmlformats.org/officeDocument/2006/relationships/image" Target="file:///C:\Users\1V994W2\PycharmProjects\PPT_Background_Generation/pic_temp/0_pic_quater_left_up.png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2020/8/12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4"/>
            </p:custDataLst>
          </p:nvPr>
        </p:nvSpPr>
        <p:spPr>
          <a:xfrm>
            <a:off x="4824418" y="3497935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4824418" y="3854214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4824417" y="2391469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7"/>
            </p:custDataLst>
          </p:nvPr>
        </p:nvSpPr>
        <p:spPr>
          <a:xfrm>
            <a:off x="4824418" y="1509822"/>
            <a:ext cx="3619024" cy="728276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2020/8/12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502448" y="714469"/>
            <a:ext cx="8139178" cy="4042179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2020/8/12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4"/>
            </p:custDataLst>
          </p:nvPr>
        </p:nvSpPr>
        <p:spPr>
          <a:xfrm>
            <a:off x="4953000" y="2739014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None/>
            </a:pPr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5"/>
            </p:custDataLst>
          </p:nvPr>
        </p:nvSpPr>
        <p:spPr>
          <a:xfrm>
            <a:off x="4953000" y="1571581"/>
            <a:ext cx="3619024" cy="1014061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4950" b="0" spc="7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2020/8/12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90626" y="1010210"/>
            <a:ext cx="7667244" cy="60512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90626" y="3224773"/>
            <a:ext cx="7667244" cy="60512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90626" y="1113584"/>
            <a:ext cx="7667244" cy="20574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7236911" y="3051692"/>
            <a:ext cx="810678" cy="810677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074167"/>
            <a:ext cx="7475220" cy="2276856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72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3291840"/>
            <a:ext cx="5918454" cy="802386"/>
          </a:xfrm>
        </p:spPr>
        <p:txBody>
          <a:bodyPr>
            <a:normAutofit/>
          </a:bodyPr>
          <a:lstStyle>
            <a:lvl1pPr marL="0" indent="0" algn="l">
              <a:buNone/>
              <a:defRPr sz="1650">
                <a:solidFill>
                  <a:schemeClr val="tx1"/>
                </a:solidFill>
              </a:defRPr>
            </a:lvl1pPr>
            <a:lvl2pPr marL="342900" indent="0" algn="ctr">
              <a:buNone/>
              <a:defRPr sz="1650"/>
            </a:lvl2pPr>
            <a:lvl3pPr marL="685800" indent="0" algn="ctr">
              <a:buNone/>
              <a:defRPr sz="165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2020/8/12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94550" y="3217001"/>
            <a:ext cx="895401" cy="480060"/>
          </a:xfrm>
        </p:spPr>
        <p:txBody>
          <a:bodyPr/>
          <a:lstStyle>
            <a:lvl1pPr>
              <a:defRPr sz="2100"/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87146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2020/8/12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254418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688492"/>
            <a:ext cx="9144000" cy="1455008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918972"/>
            <a:ext cx="6960870" cy="264033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1" y="3765042"/>
            <a:ext cx="6789420" cy="800100"/>
          </a:xfrm>
        </p:spPr>
        <p:txBody>
          <a:bodyPr anchor="t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4704588"/>
            <a:ext cx="1983232" cy="273844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2020/8/12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7031" y="4704588"/>
            <a:ext cx="4745736" cy="273844"/>
          </a:xfrm>
        </p:spPr>
        <p:txBody>
          <a:bodyPr/>
          <a:lstStyle/>
          <a:p>
            <a:endParaRPr lang="zh-CN" alt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673049" y="1744386"/>
            <a:ext cx="810678" cy="810677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776" y="1879600"/>
            <a:ext cx="891224" cy="540249"/>
          </a:xfrm>
        </p:spPr>
        <p:txBody>
          <a:bodyPr/>
          <a:lstStyle>
            <a:lvl1pPr>
              <a:defRPr sz="2100"/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308659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2386" y="1645920"/>
            <a:ext cx="3566160" cy="298323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3168" y="1645920"/>
            <a:ext cx="3566160" cy="298323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2020/8/12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9775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1536192"/>
            <a:ext cx="3566160" cy="480060"/>
          </a:xfrm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057400"/>
            <a:ext cx="3566160" cy="246888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168" y="1536192"/>
            <a:ext cx="3566160" cy="480060"/>
          </a:xfrm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168" y="2057400"/>
            <a:ext cx="3566160" cy="246888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2020/8/12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358559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2020/8/12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73564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2020/8/12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074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02412" y="714469"/>
            <a:ext cx="8139178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51434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514350"/>
            <a:ext cx="2400300" cy="1303020"/>
          </a:xfrm>
        </p:spPr>
        <p:txBody>
          <a:bodyPr anchor="b">
            <a:normAutofit/>
          </a:bodyPr>
          <a:lstStyle>
            <a:lvl1pPr>
              <a:defRPr sz="2400" b="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514350"/>
            <a:ext cx="5033772" cy="3765042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1817370"/>
            <a:ext cx="2400300" cy="24688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05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2020/8/12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301052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51434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514350"/>
            <a:ext cx="2400300" cy="1303020"/>
          </a:xfrm>
        </p:spPr>
        <p:txBody>
          <a:bodyPr anchor="b">
            <a:normAutofit/>
          </a:bodyPr>
          <a:lstStyle>
            <a:lvl1pPr>
              <a:defRPr sz="2400" b="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51435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1817370"/>
            <a:ext cx="2400300" cy="24688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05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2020/8/12</a:t>
            </a:fld>
            <a:endParaRPr lang="zh-CN" alt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9265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2020/8/12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780812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00050"/>
            <a:ext cx="1914525" cy="42291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400050"/>
            <a:ext cx="5629275" cy="42291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2020/8/12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640973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11971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775320"/>
            <a:ext cx="3829520" cy="256808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1775320"/>
            <a:ext cx="3829050" cy="256808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2020/8/12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062695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48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4679194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  <a:t>2020/8/12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3831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2020/8/12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502448" y="714469"/>
            <a:ext cx="8139178" cy="4042179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33264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>
            <p:custDataLst>
              <p:tags r:id="rId1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0" y="0"/>
            <a:ext cx="9144000" cy="514413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2020/8/12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5"/>
            </p:custDataLst>
          </p:nvPr>
        </p:nvSpPr>
        <p:spPr>
          <a:xfrm>
            <a:off x="4953000" y="2739014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None/>
            </a:pPr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6"/>
            </p:custDataLst>
          </p:nvPr>
        </p:nvSpPr>
        <p:spPr>
          <a:xfrm>
            <a:off x="4953000" y="1571581"/>
            <a:ext cx="3619024" cy="1014061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4950" b="0" spc="7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15324041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7" name="图片 6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4"/>
            <a:ext cx="8139178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2020/8/12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618078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219056" y="227885"/>
            <a:ext cx="8705888" cy="468836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961200" y="937016"/>
            <a:ext cx="7219800" cy="542767"/>
          </a:xfrm>
        </p:spPr>
        <p:txBody>
          <a:bodyPr wrap="square" anchor="ctr"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960835" y="1622900"/>
            <a:ext cx="7219950" cy="258421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2020/8/12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23356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4"/>
            </p:custDataLst>
          </p:nvPr>
        </p:nvSpPr>
        <p:spPr>
          <a:xfrm>
            <a:off x="3569970" y="2185543"/>
            <a:ext cx="3660458" cy="811154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3600" b="0" spc="5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0"/>
            <a:ext cx="3618452" cy="514413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8" name="图片 7"/>
          <p:cNvPicPr/>
          <p:nvPr>
            <p:custDataLst>
              <p:tags r:id="rId2"/>
            </p:custDataLst>
          </p:nvPr>
        </p:nvPicPr>
        <p:blipFill>
          <a:blip r:embed="rId10" r:link="rId11" cstate="screen"/>
          <a:stretch>
            <a:fillRect/>
          </a:stretch>
        </p:blipFill>
        <p:spPr>
          <a:xfrm>
            <a:off x="8603933" y="0"/>
            <a:ext cx="540068" cy="441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37400" y="577871"/>
            <a:ext cx="2970000" cy="661582"/>
          </a:xfrm>
        </p:spPr>
        <p:txBody>
          <a:bodyPr wrap="square" anchor="ctr" anchorCtr="0">
            <a:normAutofit/>
          </a:bodyPr>
          <a:lstStyle>
            <a:lvl1pPr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2020/8/12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440100" y="1323163"/>
            <a:ext cx="2967300" cy="307027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3825900" y="577525"/>
            <a:ext cx="4860000" cy="381642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738110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1998496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9000" y="585972"/>
            <a:ext cx="8232300" cy="469858"/>
          </a:xfrm>
        </p:spPr>
        <p:txBody>
          <a:bodyPr wrap="square" anchor="ctr">
            <a:normAutofit/>
          </a:bodyPr>
          <a:lstStyle>
            <a:lvl1pPr algn="ctr"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2020/8/12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459000" y="1244854"/>
            <a:ext cx="8231981" cy="621077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459581" y="2106260"/>
            <a:ext cx="8224200" cy="257341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070978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3772194"/>
            <a:ext cx="9144000" cy="1371941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3600" y="502262"/>
            <a:ext cx="8232300" cy="423952"/>
          </a:xfrm>
        </p:spPr>
        <p:txBody>
          <a:bodyPr wrap="square" anchor="ctr" anchorCtr="0">
            <a:normAutofit/>
          </a:bodyPr>
          <a:lstStyle>
            <a:lvl1pPr algn="ctr"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2020/8/12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453628" y="1261056"/>
            <a:ext cx="8243100" cy="240869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445500" y="3885780"/>
            <a:ext cx="8251200" cy="75879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660030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68588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4702505"/>
            <a:ext cx="9144000" cy="441630"/>
            <a:chOff x="0" y="6269233"/>
            <a:chExt cx="12192000" cy="588767"/>
          </a:xfrm>
        </p:grpSpPr>
        <p:pic>
          <p:nvPicPr>
            <p:cNvPr id="12" name="图片 11"/>
            <p:cNvPicPr/>
            <p:nvPr userDrawn="1">
              <p:custDataLst>
                <p:tags r:id="rId11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6269233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2"/>
              </p:custDataLst>
            </p:nvPr>
          </p:nvPicPr>
          <p:blipFill>
            <a:blip r:embed="rId16" r:link="rId17" cstate="screen"/>
            <a:stretch>
              <a:fillRect/>
            </a:stretch>
          </p:blipFill>
          <p:spPr>
            <a:xfrm>
              <a:off x="0" y="6269233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34700" y="178222"/>
            <a:ext cx="8278200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2020/8/12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434700" y="1247554"/>
            <a:ext cx="40068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4681800" y="1247554"/>
            <a:ext cx="40257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429300" y="3613046"/>
            <a:ext cx="40068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4689900" y="3610346"/>
            <a:ext cx="40257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958357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715357"/>
            <a:ext cx="9144000" cy="371342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4150469"/>
            <a:ext cx="9143999" cy="993666"/>
            <a:chOff x="0" y="5533275"/>
            <a:chExt cx="12191999" cy="1324725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0571797" y="5533275"/>
              <a:ext cx="1620202" cy="1324725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5533275"/>
              <a:ext cx="1620202" cy="132472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142100" y="1004524"/>
            <a:ext cx="6858000" cy="1790321"/>
          </a:xfrm>
        </p:spPr>
        <p:txBody>
          <a:bodyPr wrap="square" anchor="b">
            <a:normAutofit/>
          </a:bodyPr>
          <a:lstStyle>
            <a:lvl1pPr algn="ctr">
              <a:defRPr sz="45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2020/8/12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141810" y="2897458"/>
            <a:ext cx="6858000" cy="1242153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0406839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2020/8/12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33067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79158" y="714469"/>
            <a:ext cx="3962432" cy="4042179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2020/8/12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1" name="图片 10"/>
            <p:cNvPicPr/>
            <p:nvPr userDrawn="1">
              <p:custDataLst>
                <p:tags r:id="rId10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1"/>
              </p:custDataLst>
            </p:nvPr>
          </p:nvPicPr>
          <p:blipFill>
            <a:blip r:embed="rId15" r:link="rId16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502448" y="714469"/>
            <a:ext cx="3962432" cy="285788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02444" y="1055024"/>
            <a:ext cx="3962400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714469"/>
            <a:ext cx="3962432" cy="285788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055024"/>
            <a:ext cx="3962432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2020/8/12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332464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2020/8/12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2020/8/12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48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679194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  <a:t>2020/8/12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7928351" y="714469"/>
            <a:ext cx="713238" cy="4042179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502444" y="714463"/>
            <a:ext cx="7371076" cy="4042179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tags" Target="../tags/tag5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microsoft.com/office/2007/relationships/hdphoto" Target="../media/hdphoto1.wdp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502412" y="332464"/>
            <a:ext cx="8139178" cy="33151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502412" y="721138"/>
            <a:ext cx="8139178" cy="4042179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59807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3087000" y="4762963"/>
            <a:ext cx="2970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6457950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7" r:id="rId12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2386" y="363474"/>
            <a:ext cx="7543800" cy="1207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1591056"/>
            <a:ext cx="7543800" cy="3038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3318" y="4704588"/>
            <a:ext cx="245516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2"/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2020/8/12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6102" y="4704588"/>
            <a:ext cx="474573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2"/>
                </a:solidFill>
              </a:defRPr>
            </a:lvl1pPr>
          </a:lstStyle>
          <a:p>
            <a:endParaRPr lang="zh-CN" alt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4704588"/>
            <a:ext cx="48006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rgbClr val="FFFFFF"/>
                </a:solidFill>
                <a:latin typeface="+mj-lt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4895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50" kern="1200" cap="all" baseline="0">
          <a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ct val="90000"/>
        </a:lnSpc>
        <a:spcBef>
          <a:spcPts val="9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6012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4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r="531"/>
          <a:stretch>
            <a:fillRect/>
          </a:stretch>
        </p:blipFill>
        <p:spPr>
          <a:xfrm>
            <a:off x="1671" y="0"/>
            <a:ext cx="9144000" cy="5143500"/>
          </a:xfrm>
          <a:prstGeom prst="rect">
            <a:avLst/>
          </a:prstGeom>
        </p:spPr>
      </p:pic>
      <p:sp>
        <p:nvSpPr>
          <p:cNvPr id="15" name="标题 14"/>
          <p:cNvSpPr>
            <a:spLocks noGrp="1"/>
          </p:cNvSpPr>
          <p:nvPr>
            <p:ph type="ctrTitle" idx="13"/>
          </p:nvPr>
        </p:nvSpPr>
        <p:spPr>
          <a:xfrm>
            <a:off x="3714014" y="2180059"/>
            <a:ext cx="4488691" cy="850942"/>
          </a:xfrm>
        </p:spPr>
        <p:txBody>
          <a:bodyPr>
            <a:noAutofit/>
          </a:bodyPr>
          <a:lstStyle/>
          <a:p>
            <a:pPr algn="ctr"/>
            <a:r>
              <a:rPr lang="zh-CN" altLang="en-US" sz="3600" b="1" spc="300" dirty="0">
                <a:solidFill>
                  <a:srgbClr val="FF0000"/>
                </a:solidFill>
                <a:latin typeface="+mn-ea"/>
                <a:ea typeface="+mn-ea"/>
                <a:cs typeface="Times New Roman" panose="02020603050405020304" charset="0"/>
                <a:sym typeface="+mn-ea"/>
              </a:rPr>
              <a:t>反应热 焓变</a:t>
            </a:r>
            <a:endParaRPr lang="zh-CN" altLang="en-US" sz="3600" b="1" spc="300" dirty="0">
              <a:solidFill>
                <a:srgbClr val="FF0000"/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871085" y="3635375"/>
            <a:ext cx="360172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b="1" spc="226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000" spc="226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562597" y="859197"/>
            <a:ext cx="5183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朝阳区同步教学课程 </a:t>
            </a:r>
            <a:r>
              <a:rPr lang="en-US" altLang="zh-CN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· </a:t>
            </a:r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高二（上）</a:t>
            </a:r>
            <a:endParaRPr lang="en-US" altLang="zh-CN" sz="2000" b="1" spc="226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charset="-122"/>
              <a:sym typeface="+mn-ea"/>
            </a:endParaRPr>
          </a:p>
          <a:p>
            <a:pPr algn="ctr"/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化学 第</a:t>
            </a:r>
            <a:r>
              <a:rPr lang="en-US" altLang="zh-CN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1</a:t>
            </a:r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课时</a:t>
            </a:r>
            <a:endParaRPr lang="zh-CN" altLang="en-US" sz="2400" b="1" spc="226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714015" y="3688836"/>
            <a:ext cx="4628929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spc="226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清华附中朝阳学校 马洪武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C8F2991-4311-4087-A3C5-F4F6A2B0DEC6}"/>
              </a:ext>
            </a:extLst>
          </p:cNvPr>
          <p:cNvSpPr txBox="1"/>
          <p:nvPr/>
        </p:nvSpPr>
        <p:spPr>
          <a:xfrm>
            <a:off x="1592479" y="333851"/>
            <a:ext cx="6073241" cy="59372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20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cs typeface="Hoefler Text"/>
                <a:sym typeface="Hoefler Text"/>
              </a:rPr>
              <a:t>中和反应反应热的测定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9682D4F-67FE-45A2-B4A5-66B9554242F6}"/>
              </a:ext>
            </a:extLst>
          </p:cNvPr>
          <p:cNvSpPr txBox="1"/>
          <p:nvPr/>
        </p:nvSpPr>
        <p:spPr>
          <a:xfrm>
            <a:off x="576816" y="1143000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【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数据处理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】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6" name="表格 6">
            <a:extLst>
              <a:ext uri="{FF2B5EF4-FFF2-40B4-BE49-F238E27FC236}">
                <a16:creationId xmlns:a16="http://schemas.microsoft.com/office/drawing/2014/main" id="{8B6CD0FC-8398-4E39-BF91-80599053E1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6823785"/>
              </p:ext>
            </p:extLst>
          </p:nvPr>
        </p:nvGraphicFramePr>
        <p:xfrm>
          <a:off x="807669" y="1652270"/>
          <a:ext cx="7642860" cy="18681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4840">
                  <a:extLst>
                    <a:ext uri="{9D8B030D-6E8A-4147-A177-3AD203B41FA5}">
                      <a16:colId xmlns:a16="http://schemas.microsoft.com/office/drawing/2014/main" val="1732707336"/>
                    </a:ext>
                  </a:extLst>
                </a:gridCol>
                <a:gridCol w="1082040">
                  <a:extLst>
                    <a:ext uri="{9D8B030D-6E8A-4147-A177-3AD203B41FA5}">
                      <a16:colId xmlns:a16="http://schemas.microsoft.com/office/drawing/2014/main" val="2483820626"/>
                    </a:ext>
                  </a:extLst>
                </a:gridCol>
                <a:gridCol w="1150620">
                  <a:extLst>
                    <a:ext uri="{9D8B030D-6E8A-4147-A177-3AD203B41FA5}">
                      <a16:colId xmlns:a16="http://schemas.microsoft.com/office/drawing/2014/main" val="3293042495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225944036"/>
                    </a:ext>
                  </a:extLst>
                </a:gridCol>
                <a:gridCol w="1813560">
                  <a:extLst>
                    <a:ext uri="{9D8B030D-6E8A-4147-A177-3AD203B41FA5}">
                      <a16:colId xmlns:a16="http://schemas.microsoft.com/office/drawing/2014/main" val="2003583079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672117874"/>
                    </a:ext>
                  </a:extLst>
                </a:gridCol>
              </a:tblGrid>
              <a:tr h="373634"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实验次数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反应物的温度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altLang="en-US" sz="16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℃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6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反应前体系的温度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反应后体系的温度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温度差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3459341"/>
                  </a:ext>
                </a:extLst>
              </a:tr>
              <a:tr h="373634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盐酸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NaOH</a:t>
                      </a:r>
                      <a:r>
                        <a:rPr lang="zh-CN" altLang="en-US" sz="16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溶液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i="1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altLang="zh-CN" sz="1600" baseline="-250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altLang="en-US" sz="16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i="1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altLang="zh-CN" sz="1600" baseline="-250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altLang="en-US" sz="16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i="0" dirty="0"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zh-CN" sz="1600" i="1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altLang="zh-CN" sz="1600" baseline="-250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altLang="en-US" sz="1600" baseline="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－</a:t>
                      </a:r>
                      <a:r>
                        <a:rPr lang="en-US" altLang="zh-CN" sz="1600" i="1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altLang="zh-CN" sz="1600" baseline="-250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altLang="zh-CN" sz="1600" baseline="0" dirty="0"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altLang="en-US" sz="16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506762"/>
                  </a:ext>
                </a:extLst>
              </a:tr>
              <a:tr h="37363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23.4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23.4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26.3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1072065"/>
                  </a:ext>
                </a:extLst>
              </a:tr>
              <a:tr h="37363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23.4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23.4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26.5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0579373"/>
                  </a:ext>
                </a:extLst>
              </a:tr>
              <a:tr h="37363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23.4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23.4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26.4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3938492"/>
                  </a:ext>
                </a:extLst>
              </a:tr>
            </a:tbl>
          </a:graphicData>
        </a:graphic>
      </p:graphicFrame>
      <p:sp>
        <p:nvSpPr>
          <p:cNvPr id="8" name="内容占位符 8">
            <a:extLst>
              <a:ext uri="{FF2B5EF4-FFF2-40B4-BE49-F238E27FC236}">
                <a16:creationId xmlns:a16="http://schemas.microsoft.com/office/drawing/2014/main" id="{D7A9B5C6-A3E9-456B-8BCC-E3380503C122}"/>
              </a:ext>
            </a:extLst>
          </p:cNvPr>
          <p:cNvSpPr txBox="1">
            <a:spLocks/>
          </p:cNvSpPr>
          <p:nvPr/>
        </p:nvSpPr>
        <p:spPr>
          <a:xfrm>
            <a:off x="807669" y="4043472"/>
            <a:ext cx="2093214" cy="548640"/>
          </a:xfrm>
          <a:prstGeom prst="rect">
            <a:avLst/>
          </a:prstGeom>
        </p:spPr>
        <p:txBody>
          <a:bodyPr>
            <a:normAutofit/>
          </a:bodyPr>
          <a:lstStyle>
            <a:lvl1pPr marL="137160" indent="-137160" algn="l" defTabSz="6858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438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6012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000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2500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000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500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放出的热量为：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1FB6825-6610-4470-AF61-9B0E4FD67DDE}"/>
              </a:ext>
            </a:extLst>
          </p:cNvPr>
          <p:cNvSpPr txBox="1"/>
          <p:nvPr/>
        </p:nvSpPr>
        <p:spPr>
          <a:xfrm>
            <a:off x="2596083" y="4163606"/>
            <a:ext cx="2615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＝</a:t>
            </a:r>
            <a:r>
              <a:rPr lang="en-US" altLang="zh-CN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en-US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</a:t>
            </a:r>
            <a:r>
              <a:rPr lang="en-US" altLang="zh-CN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＋</a:t>
            </a:r>
            <a:r>
              <a:rPr lang="en-US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</a:t>
            </a:r>
            <a:r>
              <a:rPr lang="en-US" altLang="zh-CN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·</a:t>
            </a:r>
            <a:r>
              <a:rPr lang="en-US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·</a:t>
            </a:r>
            <a:r>
              <a:rPr lang="en-US" altLang="zh-CN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en-US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en-US" altLang="zh-CN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－</a:t>
            </a:r>
            <a:r>
              <a:rPr lang="en-US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en-US" altLang="zh-CN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en-US" altLang="zh-CN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)</a:t>
            </a:r>
            <a:endParaRPr lang="zh-CN" altLang="en-US" i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412D6B7-4D62-4E7D-B434-52D5997A8BD7}"/>
              </a:ext>
            </a:extLst>
          </p:cNvPr>
          <p:cNvSpPr txBox="1"/>
          <p:nvPr/>
        </p:nvSpPr>
        <p:spPr>
          <a:xfrm>
            <a:off x="4968240" y="4163606"/>
            <a:ext cx="4175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＝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en-US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50 g</a:t>
            </a:r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＋</a:t>
            </a:r>
            <a:r>
              <a:rPr lang="en-US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50 g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)×</a:t>
            </a:r>
            <a:r>
              <a:rPr lang="en-US" altLang="zh-CN" sz="18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4.18 J/(g·</a:t>
            </a:r>
            <a:r>
              <a:rPr lang="zh-CN" altLang="en-US" sz="18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℃</a:t>
            </a:r>
            <a:r>
              <a:rPr lang="en-US" altLang="zh-CN" sz="18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) 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×3.0</a:t>
            </a:r>
            <a:r>
              <a:rPr lang="zh-CN" altLang="en-US" sz="18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℃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内容占位符 8">
            <a:extLst>
              <a:ext uri="{FF2B5EF4-FFF2-40B4-BE49-F238E27FC236}">
                <a16:creationId xmlns:a16="http://schemas.microsoft.com/office/drawing/2014/main" id="{EF8AC347-E54A-49AE-951C-CB5C81352BFC}"/>
              </a:ext>
            </a:extLst>
          </p:cNvPr>
          <p:cNvSpPr txBox="1">
            <a:spLocks/>
          </p:cNvSpPr>
          <p:nvPr/>
        </p:nvSpPr>
        <p:spPr>
          <a:xfrm>
            <a:off x="807669" y="3567703"/>
            <a:ext cx="5776012" cy="548640"/>
          </a:xfrm>
          <a:prstGeom prst="rect">
            <a:avLst/>
          </a:prstGeom>
        </p:spPr>
        <p:txBody>
          <a:bodyPr>
            <a:normAutofit/>
          </a:bodyPr>
          <a:lstStyle>
            <a:lvl1pPr marL="137160" indent="-137160" algn="l" defTabSz="6858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438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6012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000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2500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000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500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反应后生成的溶液的比热容</a:t>
            </a:r>
            <a:r>
              <a:rPr lang="en-US" altLang="zh-CN" sz="2000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zh-CN" altLang="en-US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＝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4.18 J/(g·</a:t>
            </a:r>
            <a:r>
              <a:rPr lang="zh-CN" altLang="en-US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℃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)</a:t>
            </a:r>
            <a:endParaRPr lang="zh-CN" altLang="en-US" sz="2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44751C4-30E7-4156-BCE1-3DA19FAD9666}"/>
              </a:ext>
            </a:extLst>
          </p:cNvPr>
          <p:cNvSpPr txBox="1"/>
          <p:nvPr/>
        </p:nvSpPr>
        <p:spPr>
          <a:xfrm>
            <a:off x="4282658" y="241846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23.4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8689CD6-F4F1-47F3-9D7F-1C968096E3E2}"/>
              </a:ext>
            </a:extLst>
          </p:cNvPr>
          <p:cNvSpPr txBox="1"/>
          <p:nvPr/>
        </p:nvSpPr>
        <p:spPr>
          <a:xfrm>
            <a:off x="4282658" y="278478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23.4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21962A2-3586-4824-ACBE-1F6EC05741DF}"/>
              </a:ext>
            </a:extLst>
          </p:cNvPr>
          <p:cNvSpPr txBox="1"/>
          <p:nvPr/>
        </p:nvSpPr>
        <p:spPr>
          <a:xfrm>
            <a:off x="4277688" y="3152614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23.4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C2C5BE0-85B2-4BFF-A7FB-BB0ADED0B766}"/>
              </a:ext>
            </a:extLst>
          </p:cNvPr>
          <p:cNvSpPr txBox="1"/>
          <p:nvPr/>
        </p:nvSpPr>
        <p:spPr>
          <a:xfrm>
            <a:off x="7567595" y="2419507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2.9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F0BF62E-1F7C-4FFD-BC85-D377FA834D42}"/>
              </a:ext>
            </a:extLst>
          </p:cNvPr>
          <p:cNvSpPr txBox="1"/>
          <p:nvPr/>
        </p:nvSpPr>
        <p:spPr>
          <a:xfrm>
            <a:off x="7567595" y="2785827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3.1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4935506-607C-4522-92BD-B24E8AA0D65B}"/>
              </a:ext>
            </a:extLst>
          </p:cNvPr>
          <p:cNvSpPr txBox="1"/>
          <p:nvPr/>
        </p:nvSpPr>
        <p:spPr>
          <a:xfrm>
            <a:off x="7562625" y="3153654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3.0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4EC481C-4B5D-4FB8-A9BB-2FC344C0E37A}"/>
              </a:ext>
            </a:extLst>
          </p:cNvPr>
          <p:cNvSpPr txBox="1"/>
          <p:nvPr/>
        </p:nvSpPr>
        <p:spPr>
          <a:xfrm>
            <a:off x="4985018" y="4592112"/>
            <a:ext cx="4175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＝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1 254 J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1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2" grpId="0"/>
      <p:bldP spid="4" grpId="0"/>
      <p:bldP spid="7" grpId="0"/>
      <p:bldP spid="9" grpId="0"/>
      <p:bldP spid="17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6C9E9337-1ABE-40AF-8460-D6D600DF1028}"/>
              </a:ext>
            </a:extLst>
          </p:cNvPr>
          <p:cNvSpPr txBox="1"/>
          <p:nvPr/>
        </p:nvSpPr>
        <p:spPr>
          <a:xfrm>
            <a:off x="1592479" y="333851"/>
            <a:ext cx="6073241" cy="59372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20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cs typeface="Hoefler Text"/>
                <a:sym typeface="Hoefler Text"/>
              </a:rPr>
              <a:t>中和反应反应热的测定</a:t>
            </a:r>
          </a:p>
        </p:txBody>
      </p:sp>
      <p:sp>
        <p:nvSpPr>
          <p:cNvPr id="6" name="内容占位符 8">
            <a:extLst>
              <a:ext uri="{FF2B5EF4-FFF2-40B4-BE49-F238E27FC236}">
                <a16:creationId xmlns:a16="http://schemas.microsoft.com/office/drawing/2014/main" id="{9BE8EC62-600B-411F-94F9-D380007F6A8C}"/>
              </a:ext>
            </a:extLst>
          </p:cNvPr>
          <p:cNvSpPr txBox="1">
            <a:spLocks/>
          </p:cNvSpPr>
          <p:nvPr/>
        </p:nvSpPr>
        <p:spPr>
          <a:xfrm>
            <a:off x="521919" y="2615371"/>
            <a:ext cx="8214359" cy="1172683"/>
          </a:xfrm>
          <a:prstGeom prst="rect">
            <a:avLst/>
          </a:prstGeom>
        </p:spPr>
        <p:txBody>
          <a:bodyPr>
            <a:normAutofit/>
          </a:bodyPr>
          <a:lstStyle>
            <a:lvl1pPr marL="137160" indent="-137160" algn="l" defTabSz="6858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438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6012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000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2500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000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500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 大量实验测得，在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25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℃和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101 kPa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下，强酸的稀溶液与强碱的稀溶液</a:t>
            </a:r>
            <a:endParaRPr lang="en-US" altLang="zh-CN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发生中和反应生成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 mol H</a:t>
            </a:r>
            <a:r>
              <a:rPr lang="en-US" altLang="zh-CN" sz="2000" baseline="-25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时，放出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57.3 kJ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的热量。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CA4DC54-4C1E-4340-B2ED-8B4C51152D69}"/>
              </a:ext>
            </a:extLst>
          </p:cNvPr>
          <p:cNvSpPr txBox="1"/>
          <p:nvPr/>
        </p:nvSpPr>
        <p:spPr>
          <a:xfrm>
            <a:off x="576816" y="1143000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【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数据处理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】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内容占位符 8">
            <a:extLst>
              <a:ext uri="{FF2B5EF4-FFF2-40B4-BE49-F238E27FC236}">
                <a16:creationId xmlns:a16="http://schemas.microsoft.com/office/drawing/2014/main" id="{7C6313AC-8A47-4189-B329-684706543540}"/>
              </a:ext>
            </a:extLst>
          </p:cNvPr>
          <p:cNvSpPr txBox="1">
            <a:spLocks/>
          </p:cNvSpPr>
          <p:nvPr/>
        </p:nvSpPr>
        <p:spPr>
          <a:xfrm>
            <a:off x="1051508" y="1629096"/>
            <a:ext cx="7376211" cy="548640"/>
          </a:xfrm>
          <a:prstGeom prst="rect">
            <a:avLst/>
          </a:prstGeom>
        </p:spPr>
        <p:txBody>
          <a:bodyPr>
            <a:normAutofit/>
          </a:bodyPr>
          <a:lstStyle>
            <a:lvl1pPr marL="137160" indent="-137160" algn="l" defTabSz="6858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438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6012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000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2500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000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500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生成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 mol H</a:t>
            </a:r>
            <a:r>
              <a:rPr lang="en-US" altLang="zh-CN" sz="2000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时放出的热量为：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D5071A5B-5002-4CB8-9088-4B246A0D55D0}"/>
              </a:ext>
            </a:extLst>
          </p:cNvPr>
          <p:cNvGrpSpPr/>
          <p:nvPr/>
        </p:nvGrpSpPr>
        <p:grpSpPr>
          <a:xfrm>
            <a:off x="4650004" y="1629096"/>
            <a:ext cx="3101424" cy="646331"/>
            <a:chOff x="4650004" y="1629096"/>
            <a:chExt cx="3101424" cy="646331"/>
          </a:xfrm>
        </p:grpSpPr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24FE8357-B28A-4889-9D3B-5658BB88F38A}"/>
                </a:ext>
              </a:extLst>
            </p:cNvPr>
            <p:cNvSpPr txBox="1"/>
            <p:nvPr/>
          </p:nvSpPr>
          <p:spPr>
            <a:xfrm>
              <a:off x="4650004" y="1629096"/>
              <a:ext cx="1331892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1.254 kJ</a:t>
              </a:r>
            </a:p>
            <a:p>
              <a:pPr algn="ctr"/>
              <a:r>
                <a:rPr lang="en-US" altLang="zh-CN" dirty="0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0.025 mol</a:t>
              </a:r>
              <a:endPara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1DBAFF36-3A44-45F3-8220-8B8AA40EAC7E}"/>
                </a:ext>
              </a:extLst>
            </p:cNvPr>
            <p:cNvCxnSpPr>
              <a:cxnSpLocks/>
            </p:cNvCxnSpPr>
            <p:nvPr/>
          </p:nvCxnSpPr>
          <p:spPr>
            <a:xfrm>
              <a:off x="4818329" y="1969040"/>
              <a:ext cx="995242" cy="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1C500E3-FC25-4479-8CBB-1ECD48EBDB64}"/>
                </a:ext>
              </a:extLst>
            </p:cNvPr>
            <p:cNvSpPr txBox="1"/>
            <p:nvPr/>
          </p:nvSpPr>
          <p:spPr>
            <a:xfrm>
              <a:off x="5813571" y="1767595"/>
              <a:ext cx="193785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＝</a:t>
              </a:r>
              <a:r>
                <a:rPr lang="en-US" altLang="zh-CN" dirty="0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50.16 kJ/mol</a:t>
              </a:r>
              <a:endPara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682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8">
            <a:extLst>
              <a:ext uri="{FF2B5EF4-FFF2-40B4-BE49-F238E27FC236}">
                <a16:creationId xmlns:a16="http://schemas.microsoft.com/office/drawing/2014/main" id="{E36D9D94-B636-4578-80A3-AF6B6C3DACCC}"/>
              </a:ext>
            </a:extLst>
          </p:cNvPr>
          <p:cNvSpPr txBox="1">
            <a:spLocks/>
          </p:cNvSpPr>
          <p:nvPr/>
        </p:nvSpPr>
        <p:spPr>
          <a:xfrm>
            <a:off x="1384249" y="1596407"/>
            <a:ext cx="6690412" cy="548640"/>
          </a:xfrm>
          <a:prstGeom prst="rect">
            <a:avLst/>
          </a:prstGeom>
        </p:spPr>
        <p:txBody>
          <a:bodyPr>
            <a:normAutofit/>
          </a:bodyPr>
          <a:lstStyle>
            <a:lvl1pPr marL="137160" indent="-137160" algn="l" defTabSz="6858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438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6012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000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2500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000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500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在上述过程中，提高测定反应热准确度的措施有哪些？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DB54D7E-8A57-46B2-8293-5F3368A643F8}"/>
              </a:ext>
            </a:extLst>
          </p:cNvPr>
          <p:cNvSpPr txBox="1"/>
          <p:nvPr/>
        </p:nvSpPr>
        <p:spPr>
          <a:xfrm>
            <a:off x="725119" y="1134742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【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问题讨论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】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A136EE0-AB96-40AC-B1C0-79D32F8CC99C}"/>
              </a:ext>
            </a:extLst>
          </p:cNvPr>
          <p:cNvSpPr txBox="1"/>
          <p:nvPr/>
        </p:nvSpPr>
        <p:spPr>
          <a:xfrm>
            <a:off x="1592479" y="333851"/>
            <a:ext cx="6073241" cy="59372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20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cs typeface="Hoefler Text"/>
                <a:sym typeface="Hoefler Text"/>
              </a:rPr>
              <a:t>中和反应反应热的测定</a:t>
            </a:r>
          </a:p>
        </p:txBody>
      </p:sp>
      <p:sp>
        <p:nvSpPr>
          <p:cNvPr id="8" name="内容占位符 8">
            <a:extLst>
              <a:ext uri="{FF2B5EF4-FFF2-40B4-BE49-F238E27FC236}">
                <a16:creationId xmlns:a16="http://schemas.microsoft.com/office/drawing/2014/main" id="{F8FA734D-E03E-4C5E-9B1E-1F887D3BB7F6}"/>
              </a:ext>
            </a:extLst>
          </p:cNvPr>
          <p:cNvSpPr txBox="1">
            <a:spLocks/>
          </p:cNvSpPr>
          <p:nvPr/>
        </p:nvSpPr>
        <p:spPr>
          <a:xfrm>
            <a:off x="1384248" y="2265238"/>
            <a:ext cx="7536231" cy="2288540"/>
          </a:xfrm>
          <a:prstGeom prst="rect">
            <a:avLst/>
          </a:prstGeom>
        </p:spPr>
        <p:txBody>
          <a:bodyPr>
            <a:normAutofit/>
          </a:bodyPr>
          <a:lstStyle>
            <a:lvl1pPr marL="137160" indent="-137160" algn="l" defTabSz="6858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438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6012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000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2500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000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500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量热计保温隔热效果一定要好，减少热量损失；</a:t>
            </a:r>
            <a:endParaRPr lang="en-US" altLang="zh-CN" sz="2000" dirty="0">
              <a:solidFill>
                <a:srgbClr val="0000FF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盐酸和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NaOH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溶液浓度要配制准确，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NaOH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溶液浓度比盐酸稍大；</a:t>
            </a:r>
            <a:endParaRPr lang="en-US" altLang="zh-CN" sz="2000" dirty="0">
              <a:solidFill>
                <a:srgbClr val="0000FF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温度计测量和读数尽可能精准；</a:t>
            </a:r>
            <a:endParaRPr lang="en-US" altLang="zh-CN" sz="2000" dirty="0">
              <a:solidFill>
                <a:srgbClr val="0000FF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实验操作时动作要快，尽量减少热量的散失。</a:t>
            </a:r>
          </a:p>
        </p:txBody>
      </p:sp>
    </p:spTree>
    <p:extLst>
      <p:ext uri="{BB962C8B-B14F-4D97-AF65-F5344CB8AC3E}">
        <p14:creationId xmlns:p14="http://schemas.microsoft.com/office/powerpoint/2010/main" val="374710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C5C4AA40-938E-4E95-928D-FC892C396DCC}"/>
              </a:ext>
            </a:extLst>
          </p:cNvPr>
          <p:cNvSpPr txBox="1"/>
          <p:nvPr/>
        </p:nvSpPr>
        <p:spPr>
          <a:xfrm>
            <a:off x="1124903" y="531316"/>
            <a:ext cx="5616041" cy="59503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20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cs typeface="Hoefler Text"/>
                <a:sym typeface="Hoefler Text"/>
              </a:rPr>
              <a:t>2</a:t>
            </a:r>
            <a:r>
              <a:rPr kumimoji="0" lang="zh-CN" altLang="en-US" sz="320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cs typeface="Hoefler Text"/>
                <a:sym typeface="Hoefler Text"/>
              </a:rPr>
              <a:t>．反应热与焓变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86F5351-8C96-4987-8039-7D4D36D61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716" y="1461921"/>
            <a:ext cx="3076345" cy="257318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4C3EC14-2535-41E5-9454-7C85C742A36B}"/>
              </a:ext>
            </a:extLst>
          </p:cNvPr>
          <p:cNvSpPr txBox="1"/>
          <p:nvPr/>
        </p:nvSpPr>
        <p:spPr>
          <a:xfrm>
            <a:off x="466241" y="1876474"/>
            <a:ext cx="3076344" cy="41036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  </a:t>
            </a:r>
            <a:r>
              <a:rPr kumimoji="0" lang="zh-CN" altLang="en-US" sz="200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内能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（符号为</a:t>
            </a:r>
            <a:r>
              <a:rPr lang="en-US" altLang="zh-CN" sz="2000" i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U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）</a:t>
            </a:r>
            <a:r>
              <a:rPr kumimoji="0" lang="en-US" altLang="zh-CN" sz="200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:</a:t>
            </a:r>
            <a:endParaRPr kumimoji="0" lang="zh-CN" altLang="en-US" sz="2000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Hoefler Tex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37C5548-BA84-48D7-9658-75C6F0E02B14}"/>
              </a:ext>
            </a:extLst>
          </p:cNvPr>
          <p:cNvSpPr txBox="1"/>
          <p:nvPr/>
        </p:nvSpPr>
        <p:spPr>
          <a:xfrm>
            <a:off x="564322" y="2370414"/>
            <a:ext cx="5047913" cy="122309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algn="l" defTabSz="825500" rtl="0" eaLnBrk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楷体" panose="02010609060101010101" pitchFamily="49" charset="-122"/>
                <a:ea typeface="楷体" panose="02010609060101010101" pitchFamily="49" charset="-122"/>
                <a:cs typeface="Hoefler Text"/>
                <a:sym typeface="Hoefler Text"/>
              </a:rPr>
              <a:t>    </a:t>
            </a:r>
            <a:r>
              <a:rPr kumimoji="0" lang="zh-CN" altLang="en-US" sz="200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楷体" panose="02010609060101010101" pitchFamily="49" charset="-122"/>
                <a:ea typeface="楷体" panose="02010609060101010101" pitchFamily="49" charset="-122"/>
                <a:cs typeface="Hoefler Text"/>
                <a:sym typeface="Hoefler Text"/>
              </a:rPr>
              <a:t>内能是体系内物质的各种能量的总和</a:t>
            </a:r>
            <a:r>
              <a:rPr kumimoji="0" lang="en-US" altLang="zh-CN" sz="200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楷体" panose="02010609060101010101" pitchFamily="49" charset="-122"/>
                <a:ea typeface="楷体" panose="02010609060101010101" pitchFamily="49" charset="-122"/>
                <a:cs typeface="Hoefler Text"/>
                <a:sym typeface="Hoefler Text"/>
              </a:rPr>
              <a:t>,</a:t>
            </a:r>
            <a:r>
              <a:rPr lang="zh-CN" altLang="en-US" sz="2000" i="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Hoefler Text"/>
              </a:rPr>
              <a:t>受温度、压强、物质的聚集状态的影响。</a:t>
            </a:r>
            <a:endParaRPr kumimoji="0" lang="zh-CN" altLang="en-US" sz="200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楷体" panose="02010609060101010101" pitchFamily="49" charset="-122"/>
              <a:ea typeface="楷体" panose="02010609060101010101" pitchFamily="49" charset="-122"/>
              <a:cs typeface="Hoefler Text"/>
              <a:sym typeface="Hoefler Text"/>
            </a:endParaRPr>
          </a:p>
        </p:txBody>
      </p:sp>
    </p:spTree>
    <p:extLst>
      <p:ext uri="{BB962C8B-B14F-4D97-AF65-F5344CB8AC3E}">
        <p14:creationId xmlns:p14="http://schemas.microsoft.com/office/powerpoint/2010/main" val="287649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586769B3-A290-41D7-902D-DB6ECB9907EA}"/>
              </a:ext>
            </a:extLst>
          </p:cNvPr>
          <p:cNvSpPr txBox="1"/>
          <p:nvPr/>
        </p:nvSpPr>
        <p:spPr>
          <a:xfrm>
            <a:off x="1124903" y="531316"/>
            <a:ext cx="5616041" cy="59503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20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cs typeface="Hoefler Text"/>
                <a:sym typeface="Hoefler Text"/>
              </a:rPr>
              <a:t>2</a:t>
            </a:r>
            <a:r>
              <a:rPr kumimoji="0" lang="zh-CN" altLang="en-US" sz="320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cs typeface="Hoefler Text"/>
                <a:sym typeface="Hoefler Text"/>
              </a:rPr>
              <a:t>．反应热与焓变</a:t>
            </a:r>
          </a:p>
        </p:txBody>
      </p:sp>
      <p:sp>
        <p:nvSpPr>
          <p:cNvPr id="5" name="电视播出的图像与电脑不同，四周会有一部分被覆盖…">
            <a:extLst>
              <a:ext uri="{FF2B5EF4-FFF2-40B4-BE49-F238E27FC236}">
                <a16:creationId xmlns:a16="http://schemas.microsoft.com/office/drawing/2014/main" id="{ED705B2A-6AB0-4FE6-92B9-D8830BD6037D}"/>
              </a:ext>
            </a:extLst>
          </p:cNvPr>
          <p:cNvSpPr txBox="1"/>
          <p:nvPr/>
        </p:nvSpPr>
        <p:spPr>
          <a:xfrm>
            <a:off x="1932539" y="3084488"/>
            <a:ext cx="51361" cy="45762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/>
          <a:p>
            <a:pPr algn="l">
              <a:lnSpc>
                <a:spcPct val="150000"/>
              </a:lnSpc>
              <a:defRPr b="1">
                <a:solidFill>
                  <a:srgbClr val="FFFFFF"/>
                </a:solidFill>
              </a:defRPr>
            </a:pPr>
            <a:endParaRPr sz="2000" dirty="0">
              <a:solidFill>
                <a:srgbClr val="0000FF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A392230-EC1A-4F24-B9DC-14416DB161D8}"/>
              </a:ext>
            </a:extLst>
          </p:cNvPr>
          <p:cNvSpPr txBox="1"/>
          <p:nvPr/>
        </p:nvSpPr>
        <p:spPr>
          <a:xfrm>
            <a:off x="1049021" y="1258368"/>
            <a:ext cx="7246666" cy="96750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algn="l" defTabSz="825500" rtl="0" ea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        </a:t>
            </a:r>
            <a:r>
              <a:rPr kumimoji="0" lang="zh-CN" altLang="en-US" sz="200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焓</a:t>
            </a:r>
            <a:r>
              <a:rPr lang="zh-CN" sz="20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（</a:t>
            </a:r>
            <a:r>
              <a:rPr kumimoji="0" lang="en-US" altLang="zh-CN" sz="2000" i="1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H</a:t>
            </a:r>
            <a:r>
              <a:rPr lang="zh-CN" altLang="en-US" sz="20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）</a:t>
            </a:r>
            <a:r>
              <a:rPr kumimoji="0" lang="zh-CN" altLang="en-US" sz="200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是与内能有关的物理量，生成物与反应物的焓值差称作焓变</a:t>
            </a:r>
            <a:r>
              <a:rPr lang="zh-CN" sz="20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（ </a:t>
            </a:r>
            <a:r>
              <a:rPr kumimoji="0" lang="zh-CN" altLang="en-US" sz="200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Δ</a:t>
            </a:r>
            <a:r>
              <a:rPr kumimoji="0" lang="zh-CN" altLang="en-US" sz="200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H </a:t>
            </a:r>
            <a:r>
              <a:rPr lang="zh-CN" altLang="en-US" sz="20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）</a:t>
            </a:r>
            <a:r>
              <a:rPr kumimoji="0" lang="zh-CN" altLang="en-US" sz="200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。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AADEA60-CA34-4E59-BC6B-DE2FC4CF1E82}"/>
              </a:ext>
            </a:extLst>
          </p:cNvPr>
          <p:cNvSpPr txBox="1"/>
          <p:nvPr/>
        </p:nvSpPr>
        <p:spPr>
          <a:xfrm>
            <a:off x="1373185" y="2416698"/>
            <a:ext cx="3685377" cy="50584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algn="l" defTabSz="825500" rtl="0" ea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    </a:t>
            </a:r>
            <a:r>
              <a:rPr lang="zh-CN" altLang="en-US" sz="20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Δ</a:t>
            </a:r>
            <a:r>
              <a:rPr kumimoji="0" lang="zh-CN" altLang="en-US" sz="2000" i="1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H</a:t>
            </a:r>
            <a:r>
              <a:rPr kumimoji="0" lang="zh-CN" altLang="en-US" sz="200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 </a:t>
            </a:r>
            <a:r>
              <a:rPr kumimoji="0" lang="zh-CN" altLang="en-US" sz="200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＝</a:t>
            </a:r>
            <a:r>
              <a:rPr kumimoji="0" lang="zh-CN" altLang="en-US" sz="200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 </a:t>
            </a:r>
            <a:r>
              <a:rPr lang="en-US" altLang="zh-CN" sz="20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H</a:t>
            </a:r>
            <a:r>
              <a:rPr lang="zh-CN" altLang="en-US" sz="2000" i="0" baseline="-25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生成物 </a:t>
            </a:r>
            <a:r>
              <a:rPr lang="zh-CN" alt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－ </a:t>
            </a:r>
            <a:r>
              <a:rPr lang="en-US" altLang="zh-CN" sz="20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H</a:t>
            </a:r>
            <a:r>
              <a:rPr lang="zh-CN" altLang="en-US" sz="2000" i="0" baseline="-25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反应物</a:t>
            </a:r>
            <a:endParaRPr kumimoji="0" lang="zh-CN" altLang="en-US" sz="2000" i="0" u="none" strike="noStrike" cap="none" spc="0" normalizeH="0" baseline="-25000" dirty="0">
              <a:ln>
                <a:noFill/>
              </a:ln>
              <a:solidFill>
                <a:srgbClr val="0000FF"/>
              </a:solidFill>
              <a:effectLst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Hoefler Tex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7147D01-1AB4-47D3-AC1C-F57037CB9C56}"/>
              </a:ext>
            </a:extLst>
          </p:cNvPr>
          <p:cNvSpPr txBox="1"/>
          <p:nvPr/>
        </p:nvSpPr>
        <p:spPr>
          <a:xfrm>
            <a:off x="1373185" y="3123846"/>
            <a:ext cx="5043366" cy="50584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algn="l" defTabSz="825500" rtl="0" ea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    </a:t>
            </a:r>
            <a:r>
              <a:rPr lang="zh-CN" altLang="en-US" sz="20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Δ</a:t>
            </a:r>
            <a:r>
              <a:rPr kumimoji="0" lang="zh-CN" altLang="en-US" sz="2000" i="1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H</a:t>
            </a:r>
            <a:r>
              <a:rPr kumimoji="0" lang="zh-CN" altLang="en-US" sz="200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 </a:t>
            </a:r>
            <a:r>
              <a:rPr kumimoji="0" lang="zh-CN" sz="200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的单位：</a:t>
            </a:r>
            <a:r>
              <a:rPr kumimoji="0" lang="en-US" altLang="zh-CN" sz="200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kJ/mol</a:t>
            </a:r>
            <a:r>
              <a:rPr kumimoji="0" lang="en-US" altLang="zh-CN" sz="200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(</a:t>
            </a:r>
            <a:r>
              <a:rPr kumimoji="0" lang="zh-CN" altLang="en-US" sz="200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或</a:t>
            </a:r>
            <a:r>
              <a:rPr kumimoji="0" lang="en-US" altLang="zh-CN" sz="200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kJ • mol</a:t>
            </a:r>
            <a:r>
              <a:rPr kumimoji="0" lang="zh-CN" altLang="en-US" sz="2000" i="0" u="none" strike="noStrike" cap="none" spc="0" normalizeH="0" baseline="3000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－</a:t>
            </a:r>
            <a:r>
              <a:rPr kumimoji="0" lang="en-US" altLang="zh-CN" sz="2000" i="0" u="none" strike="noStrike" cap="none" spc="0" normalizeH="0" baseline="3000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1</a:t>
            </a:r>
            <a:r>
              <a:rPr kumimoji="0" lang="en-US" altLang="zh-CN" sz="200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)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6C4CD05-DC6E-40A0-AF85-BCA74E84B622}"/>
              </a:ext>
            </a:extLst>
          </p:cNvPr>
          <p:cNvSpPr txBox="1"/>
          <p:nvPr/>
        </p:nvSpPr>
        <p:spPr>
          <a:xfrm>
            <a:off x="1373185" y="3808467"/>
            <a:ext cx="4046103" cy="50584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algn="l" defTabSz="825500" rtl="0" ea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    </a:t>
            </a:r>
            <a:r>
              <a:rPr lang="zh-CN" altLang="en-US" sz="20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Δ</a:t>
            </a:r>
            <a:r>
              <a:rPr kumimoji="0" lang="zh-CN" altLang="en-US" sz="2000" i="1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H</a:t>
            </a:r>
            <a:r>
              <a:rPr kumimoji="0" lang="zh-CN" altLang="en-US" sz="200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 </a:t>
            </a:r>
            <a:r>
              <a:rPr kumimoji="0" lang="zh-CN" sz="200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表示反应热（</a:t>
            </a:r>
            <a:r>
              <a:rPr lang="zh-CN" altLang="en-US" sz="20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等压条件）</a:t>
            </a:r>
            <a:endParaRPr kumimoji="0" lang="zh-CN" altLang="en-US" sz="2000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Hoefler Text"/>
            </a:endParaRPr>
          </a:p>
        </p:txBody>
      </p:sp>
    </p:spTree>
    <p:extLst>
      <p:ext uri="{BB962C8B-B14F-4D97-AF65-F5344CB8AC3E}">
        <p14:creationId xmlns:p14="http://schemas.microsoft.com/office/powerpoint/2010/main" val="3271799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3FD23606-FB52-4BA6-85E9-4A8ABE4EBE8A}"/>
              </a:ext>
            </a:extLst>
          </p:cNvPr>
          <p:cNvSpPr txBox="1"/>
          <p:nvPr/>
        </p:nvSpPr>
        <p:spPr>
          <a:xfrm>
            <a:off x="2011307" y="3709563"/>
            <a:ext cx="5689600" cy="50584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algn="l" defTabSz="825500" rtl="0" ea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    </a:t>
            </a:r>
            <a:r>
              <a:rPr lang="zh-CN" altLang="en-US" sz="20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Δ</a:t>
            </a:r>
            <a:r>
              <a:rPr kumimoji="0" lang="zh-CN" altLang="en-US" sz="2000" i="1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H</a:t>
            </a:r>
            <a:r>
              <a:rPr kumimoji="0" lang="zh-CN" altLang="en-US" sz="200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 </a:t>
            </a:r>
            <a:r>
              <a:rPr kumimoji="0" lang="zh-CN" altLang="en-US" sz="200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为</a:t>
            </a:r>
            <a:r>
              <a:rPr kumimoji="0" lang="en-US" altLang="zh-CN" sz="200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“</a:t>
            </a:r>
            <a:r>
              <a:rPr kumimoji="0" lang="zh-CN" altLang="en-US" sz="200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－</a:t>
            </a:r>
            <a:r>
              <a:rPr kumimoji="0" lang="en-US" altLang="zh-CN" sz="200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”</a:t>
            </a:r>
            <a:r>
              <a:rPr kumimoji="0" lang="zh-CN" altLang="en-US" sz="200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或</a:t>
            </a:r>
            <a:r>
              <a:rPr lang="zh-CN" altLang="en-US" sz="20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Δ</a:t>
            </a:r>
            <a:r>
              <a:rPr lang="zh-CN" altLang="en-US" sz="20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H</a:t>
            </a:r>
            <a:r>
              <a:rPr lang="zh-CN" alt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 </a:t>
            </a:r>
            <a:r>
              <a:rPr lang="en-US" altLang="zh-CN" sz="2000" i="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&lt; </a:t>
            </a:r>
            <a:r>
              <a:rPr kumimoji="0" lang="en-US" sz="2000" i="0" u="none" strike="noStrike" cap="none" spc="0" normalizeH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0</a:t>
            </a:r>
            <a:r>
              <a:rPr kumimoji="0" lang="zh-CN" altLang="en-US" sz="2000" i="0" u="none" strike="noStrike" cap="none" spc="0" normalizeH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，为放热反应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9F32523-87A0-4270-819F-2A52DB6BB9D6}"/>
              </a:ext>
            </a:extLst>
          </p:cNvPr>
          <p:cNvSpPr txBox="1"/>
          <p:nvPr/>
        </p:nvSpPr>
        <p:spPr>
          <a:xfrm>
            <a:off x="2011307" y="4418540"/>
            <a:ext cx="5689600" cy="50584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algn="l" defTabSz="825500" rtl="0" ea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    </a:t>
            </a:r>
            <a:r>
              <a:rPr lang="zh-CN" altLang="en-US" sz="20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Δ</a:t>
            </a:r>
            <a:r>
              <a:rPr kumimoji="0" lang="zh-CN" altLang="en-US" sz="2000" i="1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H</a:t>
            </a:r>
            <a:r>
              <a:rPr kumimoji="0" lang="zh-CN" altLang="en-US" sz="200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 </a:t>
            </a:r>
            <a:r>
              <a:rPr kumimoji="0" lang="zh-CN" altLang="en-US" sz="200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为</a:t>
            </a:r>
            <a:r>
              <a:rPr kumimoji="0" lang="en-US" altLang="zh-CN" sz="200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“</a:t>
            </a:r>
            <a:r>
              <a:rPr kumimoji="0" lang="zh-CN" altLang="en-US" sz="200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＋</a:t>
            </a:r>
            <a:r>
              <a:rPr kumimoji="0" lang="en-US" altLang="zh-CN" sz="200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”</a:t>
            </a:r>
            <a:r>
              <a:rPr kumimoji="0" lang="zh-CN" altLang="en-US" sz="200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或</a:t>
            </a:r>
            <a:r>
              <a:rPr lang="zh-CN" altLang="en-US" sz="20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Δ</a:t>
            </a:r>
            <a:r>
              <a:rPr lang="zh-CN" altLang="en-US" sz="20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H</a:t>
            </a:r>
            <a:r>
              <a:rPr lang="zh-CN" alt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 </a:t>
            </a:r>
            <a:r>
              <a:rPr lang="en-US" altLang="zh-CN" sz="200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&gt; </a:t>
            </a:r>
            <a:r>
              <a:rPr kumimoji="0" lang="en-US" sz="2000" i="0" u="none" strike="noStrike" cap="none" spc="0" normalizeH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0</a:t>
            </a:r>
            <a:r>
              <a:rPr kumimoji="0" lang="zh-CN" altLang="en-US" sz="2000" i="0" u="none" strike="noStrike" cap="none" spc="0" normalizeH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，为吸热反应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8424395-516B-49A2-BD89-7A8BE6E70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999" y="687896"/>
            <a:ext cx="2762411" cy="269359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594A00E-88FF-47C9-9564-B48192CF5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9651" y="687896"/>
            <a:ext cx="2701256" cy="262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32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30">
            <a:extLst>
              <a:ext uri="{FF2B5EF4-FFF2-40B4-BE49-F238E27FC236}">
                <a16:creationId xmlns:a16="http://schemas.microsoft.com/office/drawing/2014/main" id="{F11701BF-EAA2-4689-B886-29FAF3A8C397}"/>
              </a:ext>
            </a:extLst>
          </p:cNvPr>
          <p:cNvSpPr txBox="1"/>
          <p:nvPr/>
        </p:nvSpPr>
        <p:spPr>
          <a:xfrm>
            <a:off x="910668" y="1675687"/>
            <a:ext cx="7745252" cy="1226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19125">
              <a:lnSpc>
                <a:spcPct val="200000"/>
              </a:lnSpc>
            </a:pP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H</a:t>
            </a:r>
            <a:r>
              <a:rPr lang="en-US" altLang="zh-CN" sz="20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2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(g) 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+ Cl</a:t>
            </a:r>
            <a:r>
              <a:rPr lang="en-US" altLang="zh-CN" sz="20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(g)             2HCl(g)</a:t>
            </a: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    </a:t>
            </a: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Δ</a:t>
            </a:r>
            <a:r>
              <a:rPr lang="zh-CN" altLang="en-US" sz="2000" i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H 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____0</a:t>
            </a: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（填“＞”或“＜”），</a:t>
            </a:r>
            <a:endParaRPr lang="en-US" altLang="zh-CN" sz="200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Hoefler Text"/>
            </a:endParaRPr>
          </a:p>
          <a:p>
            <a:pPr defTabSz="619125">
              <a:lnSpc>
                <a:spcPct val="20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并说明理由：                    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                      </a:t>
            </a: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。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EBC67B60-F1DD-4654-9F53-B92433E4BCE6}"/>
              </a:ext>
            </a:extLst>
          </p:cNvPr>
          <p:cNvCxnSpPr>
            <a:cxnSpLocks/>
          </p:cNvCxnSpPr>
          <p:nvPr/>
        </p:nvCxnSpPr>
        <p:spPr>
          <a:xfrm>
            <a:off x="2459430" y="2868867"/>
            <a:ext cx="2696020" cy="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C4B39491-23CA-40F5-8905-8B1D10D11DB6}"/>
              </a:ext>
            </a:extLst>
          </p:cNvPr>
          <p:cNvSpPr txBox="1"/>
          <p:nvPr/>
        </p:nvSpPr>
        <p:spPr>
          <a:xfrm>
            <a:off x="2604951" y="2433992"/>
            <a:ext cx="2404978" cy="41036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2000" i="0" dirty="0">
                <a:solidFill>
                  <a:srgbClr val="0000FF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Hoefler Text"/>
              </a:rPr>
              <a:t>燃烧都是放热反应</a:t>
            </a:r>
            <a:endParaRPr kumimoji="0" lang="zh-CN" altLang="en-US" sz="2000" b="0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楷体" panose="02010609060101010101" pitchFamily="49" charset="-122"/>
              <a:ea typeface="楷体" panose="02010609060101010101" pitchFamily="49" charset="-122"/>
              <a:sym typeface="Hoefler Text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396BDD61-638D-46CD-97B9-248127742760}"/>
              </a:ext>
            </a:extLst>
          </p:cNvPr>
          <p:cNvGrpSpPr/>
          <p:nvPr/>
        </p:nvGrpSpPr>
        <p:grpSpPr>
          <a:xfrm>
            <a:off x="2556374" y="2068813"/>
            <a:ext cx="608422" cy="67959"/>
            <a:chOff x="4678" y="1894"/>
            <a:chExt cx="934" cy="191"/>
          </a:xfrm>
        </p:grpSpPr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BA4BFD58-3BCD-4A27-B0BA-A0EED2D62DA8}"/>
                </a:ext>
              </a:extLst>
            </p:cNvPr>
            <p:cNvCxnSpPr/>
            <p:nvPr/>
          </p:nvCxnSpPr>
          <p:spPr>
            <a:xfrm>
              <a:off x="4678" y="1894"/>
              <a:ext cx="935" cy="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33CEF66A-8989-459C-98DC-26474967C0D4}"/>
                </a:ext>
              </a:extLst>
            </p:cNvPr>
            <p:cNvCxnSpPr/>
            <p:nvPr/>
          </p:nvCxnSpPr>
          <p:spPr>
            <a:xfrm>
              <a:off x="4678" y="2083"/>
              <a:ext cx="935" cy="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46F00F81-7C69-4999-B882-F92F614C466C}"/>
              </a:ext>
            </a:extLst>
          </p:cNvPr>
          <p:cNvSpPr txBox="1"/>
          <p:nvPr/>
        </p:nvSpPr>
        <p:spPr>
          <a:xfrm>
            <a:off x="2573152" y="1733638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点燃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624424F-FEB1-48EA-9A2B-06D1662FEE29}"/>
              </a:ext>
            </a:extLst>
          </p:cNvPr>
          <p:cNvSpPr txBox="1"/>
          <p:nvPr/>
        </p:nvSpPr>
        <p:spPr>
          <a:xfrm>
            <a:off x="969083" y="1119477"/>
            <a:ext cx="1925120" cy="46647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38100" tIns="38100" rIns="38100" bIns="38100" numCol="1" spcCol="38100" rtlCol="0" anchor="ctr" forceAA="0">
            <a:spAutoFit/>
          </a:bodyPr>
          <a:lstStyle/>
          <a:p>
            <a:pPr defTabSz="619125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试判断：</a:t>
            </a:r>
            <a:endParaRPr lang="zh-CN" altLang="en-US" sz="20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Hoefler Text"/>
              <a:sym typeface="Hoefler Text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3C3942D9-F87B-481A-A596-3D5C1D5131EC}"/>
              </a:ext>
            </a:extLst>
          </p:cNvPr>
          <p:cNvSpPr txBox="1"/>
          <p:nvPr/>
        </p:nvSpPr>
        <p:spPr>
          <a:xfrm>
            <a:off x="4634134" y="1849655"/>
            <a:ext cx="872490" cy="41036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algn="ctr" defTabSz="825500"/>
            <a:r>
              <a:rPr lang="zh-CN" altLang="en-US" sz="20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＜</a:t>
            </a:r>
            <a:endParaRPr kumimoji="0" lang="en-US" altLang="zh-CN" sz="2000" b="0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  <a:sym typeface="Hoefler Text"/>
            </a:endParaRPr>
          </a:p>
        </p:txBody>
      </p:sp>
    </p:spTree>
    <p:extLst>
      <p:ext uri="{BB962C8B-B14F-4D97-AF65-F5344CB8AC3E}">
        <p14:creationId xmlns:p14="http://schemas.microsoft.com/office/powerpoint/2010/main" val="185251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11" grpId="2"/>
      <p:bldP spid="21" grpId="0" bldLvl="0" animBg="1"/>
      <p:bldP spid="2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3412A85E-E251-4F94-90F8-4F23B09F9230}"/>
              </a:ext>
            </a:extLst>
          </p:cNvPr>
          <p:cNvSpPr txBox="1"/>
          <p:nvPr/>
        </p:nvSpPr>
        <p:spPr>
          <a:xfrm>
            <a:off x="5530922" y="2278136"/>
            <a:ext cx="2886075" cy="92813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38100" tIns="38100" rIns="38100" bIns="38100" numCol="1" spcCol="38100" rtlCol="0" anchor="ctr" forceAA="0">
            <a:spAutoFit/>
          </a:bodyPr>
          <a:lstStyle/>
          <a:p>
            <a:pPr algn="ctr" defTabSz="619125">
              <a:lnSpc>
                <a:spcPct val="150000"/>
              </a:lnSpc>
            </a:pPr>
            <a:r>
              <a:rPr lang="zh-CN" altLang="en-US" sz="20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断裂化学键吸收能量</a:t>
            </a:r>
          </a:p>
          <a:p>
            <a:pPr algn="ctr" defTabSz="619125">
              <a:lnSpc>
                <a:spcPct val="150000"/>
              </a:lnSpc>
            </a:pPr>
            <a:r>
              <a:rPr lang="zh-CN" altLang="en-US" sz="20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Hoefler Text"/>
                <a:sym typeface="Hoefler Text"/>
              </a:rPr>
              <a:t>形成化学键释放能量</a:t>
            </a:r>
          </a:p>
        </p:txBody>
      </p:sp>
      <p:sp>
        <p:nvSpPr>
          <p:cNvPr id="5" name="TextBox 30">
            <a:extLst>
              <a:ext uri="{FF2B5EF4-FFF2-40B4-BE49-F238E27FC236}">
                <a16:creationId xmlns:a16="http://schemas.microsoft.com/office/drawing/2014/main" id="{1848CA82-240A-4DB1-BBC9-A065939787BF}"/>
              </a:ext>
            </a:extLst>
          </p:cNvPr>
          <p:cNvSpPr txBox="1"/>
          <p:nvPr/>
        </p:nvSpPr>
        <p:spPr>
          <a:xfrm>
            <a:off x="1049765" y="434157"/>
            <a:ext cx="5984081" cy="611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19125">
              <a:lnSpc>
                <a:spcPct val="200000"/>
              </a:lnSpc>
            </a:pP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H</a:t>
            </a:r>
            <a:r>
              <a:rPr lang="en-US" altLang="zh-CN" sz="20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2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(g) 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+ Cl</a:t>
            </a:r>
            <a:r>
              <a:rPr lang="en-US" altLang="zh-CN" sz="20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(g)       2HCl(g)      </a:t>
            </a: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Δ</a:t>
            </a:r>
            <a:r>
              <a:rPr lang="zh-CN" altLang="en-US" sz="2000" i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H </a:t>
            </a: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＝？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0433C3A9-3A50-4E32-9CA5-4DB07E967CDA}"/>
              </a:ext>
            </a:extLst>
          </p:cNvPr>
          <p:cNvGrpSpPr/>
          <p:nvPr/>
        </p:nvGrpSpPr>
        <p:grpSpPr>
          <a:xfrm>
            <a:off x="2664572" y="820053"/>
            <a:ext cx="320754" cy="60750"/>
            <a:chOff x="4678" y="1894"/>
            <a:chExt cx="934" cy="191"/>
          </a:xfrm>
        </p:grpSpPr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3D59F2E8-B70C-466C-8984-A473E679766C}"/>
                </a:ext>
              </a:extLst>
            </p:cNvPr>
            <p:cNvCxnSpPr/>
            <p:nvPr/>
          </p:nvCxnSpPr>
          <p:spPr>
            <a:xfrm>
              <a:off x="4678" y="1894"/>
              <a:ext cx="935" cy="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1589A9C4-D501-4A1D-A461-DD02BA115911}"/>
                </a:ext>
              </a:extLst>
            </p:cNvPr>
            <p:cNvCxnSpPr/>
            <p:nvPr/>
          </p:nvCxnSpPr>
          <p:spPr>
            <a:xfrm>
              <a:off x="4678" y="2083"/>
              <a:ext cx="935" cy="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DFDF160C-15E7-4D21-9A28-A0B915F02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3" y="1490931"/>
            <a:ext cx="5229359" cy="298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66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1436C0C-1A09-4EBD-8520-2924368CE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3" y="1490931"/>
            <a:ext cx="5229359" cy="2983521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A57585F-79BF-4FA1-AEA1-EEC1A1D384F0}"/>
              </a:ext>
            </a:extLst>
          </p:cNvPr>
          <p:cNvGrpSpPr/>
          <p:nvPr/>
        </p:nvGrpSpPr>
        <p:grpSpPr>
          <a:xfrm>
            <a:off x="344675" y="1816978"/>
            <a:ext cx="1440656" cy="446247"/>
            <a:chOff x="1353" y="3858"/>
            <a:chExt cx="3025" cy="937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430F4E7-1E81-4012-8BC2-7AE9CD1F7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44" y="3944"/>
              <a:ext cx="2534" cy="712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4E216F6E-8DFA-45BF-B164-831AC4B42A20}"/>
                </a:ext>
              </a:extLst>
            </p:cNvPr>
            <p:cNvSpPr txBox="1"/>
            <p:nvPr/>
          </p:nvSpPr>
          <p:spPr>
            <a:xfrm>
              <a:off x="1353" y="3858"/>
              <a:ext cx="1858" cy="93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38100" tIns="38100" rIns="38100" bIns="38100" numCol="1" spcCol="38100" rtlCol="0" anchor="ctr" forceAA="0">
              <a:spAutoFit/>
            </a:bodyPr>
            <a:lstStyle/>
            <a:p>
              <a:pPr algn="r" defTabSz="619125"/>
              <a:r>
                <a:rPr lang="en-US" altLang="zh-CN" sz="1200" dirty="0">
                  <a:solidFill>
                    <a:srgbClr val="000000">
                      <a:alpha val="80000"/>
                    </a:srgb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Hoefler Text"/>
                </a:rPr>
                <a:t>436 kJ/mol</a:t>
              </a:r>
            </a:p>
            <a:p>
              <a:pPr algn="r" defTabSz="619125"/>
              <a:r>
                <a:rPr lang="zh-CN" altLang="en-US" sz="1200" dirty="0">
                  <a:solidFill>
                    <a:srgbClr val="000000">
                      <a:alpha val="80000"/>
                    </a:srgb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Hoefler Text"/>
                </a:rPr>
                <a:t>能量</a:t>
              </a: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2B0CFE38-779C-4F24-8F59-4440F977B8D2}"/>
              </a:ext>
            </a:extLst>
          </p:cNvPr>
          <p:cNvGrpSpPr/>
          <p:nvPr/>
        </p:nvGrpSpPr>
        <p:grpSpPr>
          <a:xfrm>
            <a:off x="225061" y="2776347"/>
            <a:ext cx="1317784" cy="460295"/>
            <a:chOff x="1230" y="5564"/>
            <a:chExt cx="2767" cy="96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23CCEA3-75F3-4D39-99F2-1AF872936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88" y="5564"/>
              <a:ext cx="2309" cy="637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6C78AABC-A136-4F53-A2D8-FBCE72999393}"/>
                </a:ext>
              </a:extLst>
            </p:cNvPr>
            <p:cNvSpPr txBox="1"/>
            <p:nvPr/>
          </p:nvSpPr>
          <p:spPr>
            <a:xfrm>
              <a:off x="1230" y="5593"/>
              <a:ext cx="1858" cy="9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38100" tIns="38100" rIns="38100" bIns="38100" numCol="1" spcCol="38100" rtlCol="0" anchor="ctr" forceAA="0">
              <a:spAutoFit/>
            </a:bodyPr>
            <a:lstStyle/>
            <a:p>
              <a:pPr algn="r" defTabSz="619125"/>
              <a:r>
                <a:rPr lang="en-US" altLang="zh-CN" sz="1200">
                  <a:solidFill>
                    <a:srgbClr val="000000">
                      <a:alpha val="80000"/>
                    </a:srgb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Hoefler Text"/>
                </a:rPr>
                <a:t>243 kJ/mol</a:t>
              </a:r>
            </a:p>
            <a:p>
              <a:pPr algn="r" defTabSz="619125"/>
              <a:r>
                <a:rPr lang="zh-CN" altLang="en-US" sz="1200">
                  <a:solidFill>
                    <a:srgbClr val="000000">
                      <a:alpha val="80000"/>
                    </a:srgb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Hoefler Text"/>
                </a:rPr>
                <a:t>能量</a:t>
              </a: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26ECC83B-2E62-4706-BE5F-64FEE6E8320A}"/>
              </a:ext>
            </a:extLst>
          </p:cNvPr>
          <p:cNvGrpSpPr/>
          <p:nvPr/>
        </p:nvGrpSpPr>
        <p:grpSpPr>
          <a:xfrm>
            <a:off x="1542845" y="3789366"/>
            <a:ext cx="1427798" cy="451961"/>
            <a:chOff x="3592" y="7394"/>
            <a:chExt cx="2998" cy="949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EB93D3B-4610-4F44-8EFC-30B0F9C43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97" y="7684"/>
              <a:ext cx="2593" cy="659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32E05943-3120-4F47-8F2E-B856174B16F8}"/>
                </a:ext>
              </a:extLst>
            </p:cNvPr>
            <p:cNvSpPr txBox="1"/>
            <p:nvPr/>
          </p:nvSpPr>
          <p:spPr>
            <a:xfrm>
              <a:off x="3592" y="7394"/>
              <a:ext cx="1858" cy="93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38100" tIns="38100" rIns="38100" bIns="38100" numCol="1" spcCol="38100" rtlCol="0" anchor="ctr" forceAA="0">
              <a:spAutoFit/>
            </a:bodyPr>
            <a:lstStyle/>
            <a:p>
              <a:pPr algn="r" defTabSz="619125"/>
              <a:r>
                <a:rPr lang="en-US" altLang="zh-CN" sz="1200">
                  <a:solidFill>
                    <a:srgbClr val="000000">
                      <a:alpha val="80000"/>
                    </a:srgb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Hoefler Text"/>
                </a:rPr>
                <a:t>431 kJ/mol</a:t>
              </a:r>
            </a:p>
            <a:p>
              <a:pPr algn="r" defTabSz="619125"/>
              <a:r>
                <a:rPr lang="zh-CN" altLang="en-US" sz="1200">
                  <a:solidFill>
                    <a:srgbClr val="000000">
                      <a:alpha val="80000"/>
                    </a:srgb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Hoefler Text"/>
                </a:rPr>
                <a:t>能量</a:t>
              </a: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CC8C0E66-FA9F-4F7B-B300-117A89138B11}"/>
              </a:ext>
            </a:extLst>
          </p:cNvPr>
          <p:cNvGrpSpPr/>
          <p:nvPr/>
        </p:nvGrpSpPr>
        <p:grpSpPr>
          <a:xfrm>
            <a:off x="3904773" y="3990351"/>
            <a:ext cx="1334453" cy="409575"/>
            <a:chOff x="7523" y="7652"/>
            <a:chExt cx="2802" cy="860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5EF9D234-F656-4BFB-9572-8215C7245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23" y="7684"/>
              <a:ext cx="2186" cy="704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E220DBB3-2704-437B-9316-3FD52B03B575}"/>
                </a:ext>
              </a:extLst>
            </p:cNvPr>
            <p:cNvSpPr txBox="1"/>
            <p:nvPr/>
          </p:nvSpPr>
          <p:spPr>
            <a:xfrm>
              <a:off x="8454" y="7652"/>
              <a:ext cx="1871" cy="8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38100" tIns="38100" rIns="38100" bIns="38100" numCol="1" spcCol="38100" rtlCol="0" anchor="ctr" forceAA="0">
              <a:spAutoFit/>
            </a:bodyPr>
            <a:lstStyle/>
            <a:p>
              <a:pPr defTabSz="619125">
                <a:lnSpc>
                  <a:spcPct val="90000"/>
                </a:lnSpc>
              </a:pPr>
              <a:r>
                <a:rPr lang="en-US" altLang="zh-CN" sz="1200" dirty="0">
                  <a:solidFill>
                    <a:srgbClr val="000000">
                      <a:alpha val="80000"/>
                    </a:srgb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Hoefler Text"/>
                </a:rPr>
                <a:t>431 kJ/mol</a:t>
              </a:r>
            </a:p>
            <a:p>
              <a:pPr defTabSz="619125">
                <a:lnSpc>
                  <a:spcPct val="90000"/>
                </a:lnSpc>
              </a:pPr>
              <a:r>
                <a:rPr lang="zh-CN" altLang="en-US" sz="1200" dirty="0">
                  <a:solidFill>
                    <a:srgbClr val="000000">
                      <a:alpha val="80000"/>
                    </a:srgb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Hoefler Text"/>
                </a:rPr>
                <a:t>能量</a:t>
              </a: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6CF327DB-3B87-467B-A663-8B434D1B8A9A}"/>
              </a:ext>
            </a:extLst>
          </p:cNvPr>
          <p:cNvSpPr txBox="1"/>
          <p:nvPr/>
        </p:nvSpPr>
        <p:spPr>
          <a:xfrm>
            <a:off x="5387719" y="2507616"/>
            <a:ext cx="3287078" cy="39831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38100" tIns="38100" rIns="38100" bIns="38100" numCol="1" spcCol="38100" rtlCol="0" anchor="ctr" forceAA="0">
            <a:spAutoFit/>
          </a:bodyPr>
          <a:lstStyle/>
          <a:p>
            <a:pPr defTabSz="619125">
              <a:lnSpc>
                <a:spcPct val="130000"/>
              </a:lnSpc>
            </a:pPr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吸收：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436 kJ</a:t>
            </a:r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＋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243 kJ</a:t>
            </a:r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＝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679 kJ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5FC2DA5-DB57-4909-AE2C-593DA8AEBCCB}"/>
              </a:ext>
            </a:extLst>
          </p:cNvPr>
          <p:cNvSpPr txBox="1"/>
          <p:nvPr/>
        </p:nvSpPr>
        <p:spPr>
          <a:xfrm>
            <a:off x="5386291" y="3052922"/>
            <a:ext cx="3729990" cy="39831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38100" tIns="38100" rIns="38100" bIns="38100" numCol="1" spcCol="38100" rtlCol="0" anchor="ctr" forceAA="0">
            <a:spAutoFit/>
          </a:bodyPr>
          <a:lstStyle/>
          <a:p>
            <a:pPr defTabSz="619125">
              <a:lnSpc>
                <a:spcPct val="130000"/>
              </a:lnSpc>
            </a:pPr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释放：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431 kJ/mol×2 mol</a:t>
            </a:r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＝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862 kJ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09D3630-29C9-42B1-9216-E17BE650740D}"/>
              </a:ext>
            </a:extLst>
          </p:cNvPr>
          <p:cNvSpPr txBox="1"/>
          <p:nvPr/>
        </p:nvSpPr>
        <p:spPr>
          <a:xfrm>
            <a:off x="5386290" y="3592037"/>
            <a:ext cx="2839403" cy="39831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38100" tIns="38100" rIns="38100" bIns="38100" numCol="1" spcCol="38100" rtlCol="0" anchor="ctr" forceAA="0">
            <a:spAutoFit/>
          </a:bodyPr>
          <a:lstStyle/>
          <a:p>
            <a:pPr defTabSz="619125">
              <a:lnSpc>
                <a:spcPct val="130000"/>
              </a:lnSpc>
            </a:pPr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Δ</a:t>
            </a:r>
            <a:r>
              <a:rPr lang="zh-CN" altLang="en-US" i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H </a:t>
            </a:r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＝－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183 kJ/mol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4BB7540-3BED-47E1-9ED1-EF7EB57D5AF4}"/>
              </a:ext>
            </a:extLst>
          </p:cNvPr>
          <p:cNvSpPr txBox="1"/>
          <p:nvPr/>
        </p:nvSpPr>
        <p:spPr>
          <a:xfrm>
            <a:off x="5387720" y="1564479"/>
            <a:ext cx="3443764" cy="85536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38100" tIns="38100" rIns="38100" bIns="38100" numCol="1" spcCol="38100" rtlCol="0" anchor="ctr" forceAA="0">
            <a:spAutoFit/>
          </a:bodyPr>
          <a:lstStyle/>
          <a:p>
            <a:pPr defTabSz="619125">
              <a:lnSpc>
                <a:spcPct val="150000"/>
              </a:lnSpc>
            </a:pPr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键能：拆开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1 mol</a:t>
            </a:r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气态分子为气态原子所需要的能量</a:t>
            </a:r>
          </a:p>
        </p:txBody>
      </p:sp>
      <p:sp>
        <p:nvSpPr>
          <p:cNvPr id="23" name="TextBox 30">
            <a:extLst>
              <a:ext uri="{FF2B5EF4-FFF2-40B4-BE49-F238E27FC236}">
                <a16:creationId xmlns:a16="http://schemas.microsoft.com/office/drawing/2014/main" id="{49545367-CDCB-4158-89D7-C54CD6751463}"/>
              </a:ext>
            </a:extLst>
          </p:cNvPr>
          <p:cNvSpPr txBox="1"/>
          <p:nvPr/>
        </p:nvSpPr>
        <p:spPr>
          <a:xfrm>
            <a:off x="1049765" y="434157"/>
            <a:ext cx="5984081" cy="611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19125">
              <a:lnSpc>
                <a:spcPct val="200000"/>
              </a:lnSpc>
            </a:pP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H</a:t>
            </a:r>
            <a:r>
              <a:rPr lang="en-US" altLang="zh-CN" sz="20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2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(g) 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+ Cl</a:t>
            </a:r>
            <a:r>
              <a:rPr lang="en-US" altLang="zh-CN" sz="20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(g)       2HCl(g)      </a:t>
            </a: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Δ</a:t>
            </a:r>
            <a:r>
              <a:rPr lang="zh-CN" altLang="en-US" sz="2000" i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H </a:t>
            </a: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＝？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FA296BC8-CEDC-465A-B724-BBB4A17BE6D3}"/>
              </a:ext>
            </a:extLst>
          </p:cNvPr>
          <p:cNvGrpSpPr/>
          <p:nvPr/>
        </p:nvGrpSpPr>
        <p:grpSpPr>
          <a:xfrm>
            <a:off x="2664572" y="820053"/>
            <a:ext cx="320754" cy="60750"/>
            <a:chOff x="4678" y="1894"/>
            <a:chExt cx="934" cy="191"/>
          </a:xfrm>
        </p:grpSpPr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0B90AC55-8DF2-4A1E-96A5-6BA9A042B462}"/>
                </a:ext>
              </a:extLst>
            </p:cNvPr>
            <p:cNvCxnSpPr/>
            <p:nvPr/>
          </p:nvCxnSpPr>
          <p:spPr>
            <a:xfrm>
              <a:off x="4678" y="1894"/>
              <a:ext cx="935" cy="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5AB16DC6-E3A2-45F3-A414-329EA6439163}"/>
                </a:ext>
              </a:extLst>
            </p:cNvPr>
            <p:cNvCxnSpPr/>
            <p:nvPr/>
          </p:nvCxnSpPr>
          <p:spPr>
            <a:xfrm>
              <a:off x="4678" y="2083"/>
              <a:ext cx="935" cy="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8792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 bldLvl="0"/>
      <p:bldP spid="20" grpId="0"/>
      <p:bldP spid="20" grpId="1" bldLvl="0"/>
      <p:bldP spid="21" grpId="0" bldLvl="0"/>
      <p:bldP spid="21" grpId="1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电视播出的图像与电脑不同，四周会有一部分被覆盖…">
            <a:extLst>
              <a:ext uri="{FF2B5EF4-FFF2-40B4-BE49-F238E27FC236}">
                <a16:creationId xmlns:a16="http://schemas.microsoft.com/office/drawing/2014/main" id="{0B4A02E1-9931-4ED9-B94E-FA1D416B5A88}"/>
              </a:ext>
            </a:extLst>
          </p:cNvPr>
          <p:cNvSpPr txBox="1"/>
          <p:nvPr/>
        </p:nvSpPr>
        <p:spPr>
          <a:xfrm>
            <a:off x="1449405" y="2419156"/>
            <a:ext cx="38537" cy="131639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/>
          <a:p>
            <a:pPr defTabSz="619125">
              <a:lnSpc>
                <a:spcPct val="150000"/>
              </a:lnSpc>
              <a:defRPr b="1">
                <a:solidFill>
                  <a:srgbClr val="FFFFFF"/>
                </a:solidFill>
              </a:defRPr>
            </a:pPr>
            <a:endParaRPr sz="450" b="1" i="1" dirty="0">
              <a:solidFill>
                <a:srgbClr val="FFFFFF"/>
              </a:solidFill>
              <a:effectLst>
                <a:outerShdw blurRad="25400" dist="12700" dir="5400000" rotWithShape="0">
                  <a:srgbClr val="FFFFFF"/>
                </a:outerShdw>
              </a:effectLst>
              <a:latin typeface="Hoefler Text"/>
              <a:sym typeface="Hoefler Tex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E89008F-F6F3-425E-9B7B-B7FA7D425D6B}"/>
              </a:ext>
            </a:extLst>
          </p:cNvPr>
          <p:cNvSpPr txBox="1"/>
          <p:nvPr/>
        </p:nvSpPr>
        <p:spPr>
          <a:xfrm>
            <a:off x="4623913" y="2793459"/>
            <a:ext cx="3843338" cy="48596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38100" tIns="38100" rIns="38100" bIns="38100" numCol="1" spcCol="38100" rtlCol="0" anchor="ctr" forceAA="0">
            <a:spAutoFit/>
          </a:bodyPr>
          <a:lstStyle/>
          <a:p>
            <a:pPr defTabSz="619125">
              <a:lnSpc>
                <a:spcPct val="150000"/>
              </a:lnSpc>
            </a:pPr>
            <a:r>
              <a:rPr lang="zh-CN" altLang="en-US" sz="2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Hoefler Text"/>
                <a:sym typeface="Hoefler Text"/>
              </a:rPr>
              <a:t>   模型，非反应的真实过程！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D82AAF8-0942-429C-BE82-8192FD6C57E7}"/>
              </a:ext>
            </a:extLst>
          </p:cNvPr>
          <p:cNvSpPr txBox="1"/>
          <p:nvPr/>
        </p:nvSpPr>
        <p:spPr>
          <a:xfrm>
            <a:off x="4636296" y="2034496"/>
            <a:ext cx="4040029" cy="56085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38100" tIns="38100" rIns="38100" bIns="38100" numCol="1" spcCol="38100" rtlCol="0" anchor="ctr" forceAA="0">
            <a:spAutoFit/>
          </a:bodyPr>
          <a:lstStyle/>
          <a:p>
            <a:pPr defTabSz="619125">
              <a:lnSpc>
                <a:spcPct val="150000"/>
              </a:lnSpc>
            </a:pPr>
            <a:r>
              <a:rPr lang="zh-CN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Δ</a:t>
            </a:r>
            <a:r>
              <a:rPr lang="zh-CN" altLang="en-US" sz="2400" i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H </a:t>
            </a:r>
            <a:r>
              <a:rPr lang="zh-CN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＝∑</a:t>
            </a:r>
            <a:r>
              <a:rPr lang="zh-CN" altLang="en-US" sz="2400" i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E</a:t>
            </a:r>
            <a:r>
              <a:rPr lang="zh-CN" altLang="en-US" sz="2400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反应物键能</a:t>
            </a:r>
            <a:r>
              <a:rPr lang="zh-CN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－∑</a:t>
            </a:r>
            <a:r>
              <a:rPr lang="zh-CN" altLang="en-US" sz="2400" i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E</a:t>
            </a:r>
            <a:r>
              <a:rPr lang="zh-CN" altLang="en-US" sz="2400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oefler Text"/>
              </a:rPr>
              <a:t>生成物键能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7716E7C-920B-437A-85BD-E4EAE47FE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14" y="1393032"/>
            <a:ext cx="3914775" cy="2797016"/>
          </a:xfrm>
          <a:prstGeom prst="rect">
            <a:avLst/>
          </a:prstGeom>
        </p:spPr>
      </p:pic>
      <p:sp>
        <p:nvSpPr>
          <p:cNvPr id="14" name="TextBox 30">
            <a:extLst>
              <a:ext uri="{FF2B5EF4-FFF2-40B4-BE49-F238E27FC236}">
                <a16:creationId xmlns:a16="http://schemas.microsoft.com/office/drawing/2014/main" id="{FE1A0673-F4C0-4505-8A7B-7B04963BB8D6}"/>
              </a:ext>
            </a:extLst>
          </p:cNvPr>
          <p:cNvSpPr txBox="1"/>
          <p:nvPr/>
        </p:nvSpPr>
        <p:spPr>
          <a:xfrm>
            <a:off x="1049765" y="434157"/>
            <a:ext cx="5984081" cy="611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19125">
              <a:lnSpc>
                <a:spcPct val="200000"/>
              </a:lnSpc>
            </a:pP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H</a:t>
            </a:r>
            <a:r>
              <a:rPr lang="en-US" altLang="zh-CN" sz="20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2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(g) 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+ Cl</a:t>
            </a:r>
            <a:r>
              <a:rPr lang="en-US" altLang="zh-CN" sz="20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(g)       2HCl(g)      </a:t>
            </a: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Δ</a:t>
            </a:r>
            <a:r>
              <a:rPr lang="zh-CN" altLang="en-US" sz="2000" i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H </a:t>
            </a: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＝？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FA8FE6CE-4D04-4F68-B436-DFC56C297C04}"/>
              </a:ext>
            </a:extLst>
          </p:cNvPr>
          <p:cNvGrpSpPr/>
          <p:nvPr/>
        </p:nvGrpSpPr>
        <p:grpSpPr>
          <a:xfrm>
            <a:off x="2664572" y="820053"/>
            <a:ext cx="320754" cy="60750"/>
            <a:chOff x="4678" y="1894"/>
            <a:chExt cx="934" cy="191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C0A644C-6D18-40C4-BEF6-A91DD2A6F1C0}"/>
                </a:ext>
              </a:extLst>
            </p:cNvPr>
            <p:cNvCxnSpPr/>
            <p:nvPr/>
          </p:nvCxnSpPr>
          <p:spPr>
            <a:xfrm>
              <a:off x="4678" y="1894"/>
              <a:ext cx="935" cy="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CEBF4E0D-4ED0-4BA9-9141-9197B157ED76}"/>
                </a:ext>
              </a:extLst>
            </p:cNvPr>
            <p:cNvCxnSpPr/>
            <p:nvPr/>
          </p:nvCxnSpPr>
          <p:spPr>
            <a:xfrm>
              <a:off x="4678" y="2083"/>
              <a:ext cx="935" cy="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5676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/>
      <p:bldP spid="3" grpId="1"/>
      <p:bldP spid="4" grpId="0" bldLvl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57C0BDDD-4AFC-4406-A666-7B968B366E0F}"/>
              </a:ext>
            </a:extLst>
          </p:cNvPr>
          <p:cNvSpPr txBox="1"/>
          <p:nvPr/>
        </p:nvSpPr>
        <p:spPr>
          <a:xfrm>
            <a:off x="1543447" y="201942"/>
            <a:ext cx="6205019" cy="41036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00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cs typeface="Hoefler Text"/>
                <a:sym typeface="Hoefler Text"/>
              </a:rPr>
              <a:t>化学反应在发生物质变化的同时伴随着能量的变化。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41E2936-4922-4BE9-AAF1-89D661322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37" y="949784"/>
            <a:ext cx="2254839" cy="174665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B54B188-C767-42B4-9FCD-4212318AB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4379" y="949784"/>
            <a:ext cx="2695242" cy="18293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91AA58A-F734-4D8F-AE7C-02D39B0B58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6819" y="949784"/>
            <a:ext cx="2023099" cy="1773334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7F400B18-4598-4614-9E72-2201B44517A9}"/>
              </a:ext>
            </a:extLst>
          </p:cNvPr>
          <p:cNvGrpSpPr/>
          <p:nvPr/>
        </p:nvGrpSpPr>
        <p:grpSpPr>
          <a:xfrm>
            <a:off x="3898053" y="3125108"/>
            <a:ext cx="4532883" cy="1862577"/>
            <a:chOff x="3898053" y="3125108"/>
            <a:chExt cx="4532883" cy="1862577"/>
          </a:xfrm>
        </p:grpSpPr>
        <p:sp>
          <p:nvSpPr>
            <p:cNvPr id="2" name="电视播出的图像与电脑不同，四周会有一部分被覆盖…">
              <a:extLst>
                <a:ext uri="{FF2B5EF4-FFF2-40B4-BE49-F238E27FC236}">
                  <a16:creationId xmlns:a16="http://schemas.microsoft.com/office/drawing/2014/main" id="{05FE95CE-63B8-42FE-A586-D6CE5A157DB4}"/>
                </a:ext>
              </a:extLst>
            </p:cNvPr>
            <p:cNvSpPr txBox="1"/>
            <p:nvPr/>
          </p:nvSpPr>
          <p:spPr>
            <a:xfrm>
              <a:off x="5194314" y="3506971"/>
              <a:ext cx="51361" cy="377476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25400" tIns="25400" rIns="25400" bIns="25400" anchor="ctr">
              <a:spAutoFit/>
            </a:bodyPr>
            <a:lstStyle/>
            <a:p>
              <a:pPr algn="l">
                <a:lnSpc>
                  <a:spcPct val="150000"/>
                </a:lnSpc>
                <a:defRPr b="1">
                  <a:solidFill>
                    <a:srgbClr val="FFFFFF"/>
                  </a:solidFill>
                </a:defRPr>
              </a:pPr>
              <a:endParaRPr sz="1600" dirty="0">
                <a:solidFill>
                  <a:schemeClr val="tx1"/>
                </a:solidFill>
              </a:endParaRPr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D1D4991-128D-4936-804F-D07CC0EE1B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-1" b="26470"/>
            <a:stretch/>
          </p:blipFill>
          <p:spPr>
            <a:xfrm>
              <a:off x="3898053" y="3125108"/>
              <a:ext cx="4532883" cy="1862577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E06312A5-3EFE-4395-87B4-C76D09D4AA51}"/>
                </a:ext>
              </a:extLst>
            </p:cNvPr>
            <p:cNvSpPr txBox="1"/>
            <p:nvPr/>
          </p:nvSpPr>
          <p:spPr>
            <a:xfrm>
              <a:off x="7570324" y="4710686"/>
              <a:ext cx="860612" cy="276999"/>
            </a:xfrm>
            <a:prstGeom prst="rect">
              <a:avLst/>
            </a:prstGeom>
            <a:solidFill>
              <a:srgbClr val="FF993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开矿爆破</a:t>
              </a: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EC9ED514-765A-4105-B98A-A0666C432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102" y="3254928"/>
            <a:ext cx="2999901" cy="145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2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0">
            <a:extLst>
              <a:ext uri="{FF2B5EF4-FFF2-40B4-BE49-F238E27FC236}">
                <a16:creationId xmlns:a16="http://schemas.microsoft.com/office/drawing/2014/main" id="{08500F3C-4F81-4C29-ACE9-E738EE1E3154}"/>
              </a:ext>
            </a:extLst>
          </p:cNvPr>
          <p:cNvSpPr txBox="1"/>
          <p:nvPr/>
        </p:nvSpPr>
        <p:spPr>
          <a:xfrm>
            <a:off x="1049765" y="434157"/>
            <a:ext cx="5984081" cy="611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19125">
              <a:lnSpc>
                <a:spcPct val="200000"/>
              </a:lnSpc>
            </a:pP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H</a:t>
            </a:r>
            <a:r>
              <a:rPr lang="en-US" altLang="zh-CN" sz="20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2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(g) 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+ Cl</a:t>
            </a:r>
            <a:r>
              <a:rPr lang="en-US" altLang="zh-CN" sz="20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(g)       2HCl(g)      </a:t>
            </a: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Δ</a:t>
            </a:r>
            <a:r>
              <a:rPr lang="zh-CN" altLang="en-US" sz="2000" i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H </a:t>
            </a: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＝？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CCAA704E-5991-48C8-A453-29D64DA0F687}"/>
              </a:ext>
            </a:extLst>
          </p:cNvPr>
          <p:cNvGrpSpPr/>
          <p:nvPr/>
        </p:nvGrpSpPr>
        <p:grpSpPr>
          <a:xfrm>
            <a:off x="2664572" y="820053"/>
            <a:ext cx="320754" cy="60750"/>
            <a:chOff x="4678" y="1894"/>
            <a:chExt cx="934" cy="191"/>
          </a:xfrm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CF6BAC2D-2CC4-49A0-A914-E385B233F7B0}"/>
                </a:ext>
              </a:extLst>
            </p:cNvPr>
            <p:cNvCxnSpPr/>
            <p:nvPr/>
          </p:nvCxnSpPr>
          <p:spPr>
            <a:xfrm>
              <a:off x="4678" y="1894"/>
              <a:ext cx="935" cy="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45B9AFD7-2A9C-4B3E-87BE-2515A37A2F3E}"/>
                </a:ext>
              </a:extLst>
            </p:cNvPr>
            <p:cNvCxnSpPr/>
            <p:nvPr/>
          </p:nvCxnSpPr>
          <p:spPr>
            <a:xfrm>
              <a:off x="4678" y="2083"/>
              <a:ext cx="935" cy="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电视播出的图像与电脑不同，四周会有一部分被覆盖…">
            <a:extLst>
              <a:ext uri="{FF2B5EF4-FFF2-40B4-BE49-F238E27FC236}">
                <a16:creationId xmlns:a16="http://schemas.microsoft.com/office/drawing/2014/main" id="{6CEAD23E-17FB-4EE0-9D15-E680EA057208}"/>
              </a:ext>
            </a:extLst>
          </p:cNvPr>
          <p:cNvSpPr txBox="1"/>
          <p:nvPr/>
        </p:nvSpPr>
        <p:spPr>
          <a:xfrm>
            <a:off x="1871663" y="3209925"/>
            <a:ext cx="38576" cy="131445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/>
          <a:p>
            <a:pPr defTabSz="619125">
              <a:lnSpc>
                <a:spcPct val="150000"/>
              </a:lnSpc>
              <a:defRPr b="1">
                <a:solidFill>
                  <a:srgbClr val="FFFFFF"/>
                </a:solidFill>
              </a:defRPr>
            </a:pPr>
            <a:endParaRPr sz="450" b="1" i="1" dirty="0">
              <a:solidFill>
                <a:srgbClr val="0000FF"/>
              </a:solidFill>
              <a:effectLst>
                <a:outerShdw blurRad="25400" dist="12700" dir="5400000" rotWithShape="0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Hoefler Text"/>
            </a:endParaRPr>
          </a:p>
        </p:txBody>
      </p:sp>
      <p:sp>
        <p:nvSpPr>
          <p:cNvPr id="7" name="TextBox 30">
            <a:extLst>
              <a:ext uri="{FF2B5EF4-FFF2-40B4-BE49-F238E27FC236}">
                <a16:creationId xmlns:a16="http://schemas.microsoft.com/office/drawing/2014/main" id="{005C459C-03DA-4CC4-AC90-343E6EEAE538}"/>
              </a:ext>
            </a:extLst>
          </p:cNvPr>
          <p:cNvSpPr txBox="1"/>
          <p:nvPr/>
        </p:nvSpPr>
        <p:spPr>
          <a:xfrm>
            <a:off x="1432084" y="1353026"/>
            <a:ext cx="5845969" cy="277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19125">
              <a:lnSpc>
                <a:spcPct val="150000"/>
              </a:lnSpc>
            </a:pPr>
            <a:r>
              <a:rPr lang="en-US" altLang="zh-CN" sz="24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Cl</a:t>
            </a:r>
            <a:r>
              <a:rPr lang="en-US" altLang="zh-CN" sz="2400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2  </a:t>
            </a:r>
            <a:r>
              <a:rPr lang="en-US" altLang="zh-CN" sz="24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      Cl</a:t>
            </a:r>
            <a:r>
              <a:rPr lang="en-US" altLang="zh-CN" sz="2400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+ Cl                </a:t>
            </a:r>
            <a:r>
              <a:rPr lang="zh-CN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（链的引发）</a:t>
            </a:r>
            <a:r>
              <a:rPr lang="zh-CN" altLang="en-US" sz="135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①</a:t>
            </a:r>
            <a:endParaRPr lang="zh-CN" altLang="en-US" sz="2400" baseline="3000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Hoefler Text"/>
            </a:endParaRPr>
          </a:p>
          <a:p>
            <a:pPr defTabSz="619125">
              <a:lnSpc>
                <a:spcPct val="150000"/>
              </a:lnSpc>
            </a:pPr>
            <a:r>
              <a:rPr lang="en-US" altLang="zh-CN" sz="24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Cl + H</a:t>
            </a:r>
            <a:r>
              <a:rPr lang="en-US" altLang="zh-CN" sz="2400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4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       HCl</a:t>
            </a:r>
            <a:r>
              <a:rPr lang="en-US" altLang="zh-CN" sz="2400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+ H                             </a:t>
            </a:r>
            <a:r>
              <a:rPr lang="en-US" altLang="zh-CN" sz="2400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  </a:t>
            </a:r>
            <a:r>
              <a:rPr lang="zh-CN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②</a:t>
            </a:r>
            <a:endParaRPr lang="zh-CN" altLang="en-US" sz="2400" baseline="3000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Hoefler Text"/>
            </a:endParaRPr>
          </a:p>
          <a:p>
            <a:pPr defTabSz="619125">
              <a:lnSpc>
                <a:spcPct val="150000"/>
              </a:lnSpc>
            </a:pPr>
            <a:r>
              <a:rPr lang="en-US" altLang="zh-CN" sz="24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H </a:t>
            </a:r>
            <a:r>
              <a:rPr lang="en-US" altLang="zh-CN" sz="24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+ Cl</a:t>
            </a:r>
            <a:r>
              <a:rPr lang="en-US" altLang="zh-CN" sz="2400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4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       HCl</a:t>
            </a:r>
            <a:r>
              <a:rPr lang="en-US" altLang="zh-CN" sz="2400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 </a:t>
            </a:r>
            <a:r>
              <a:rPr lang="en-US" altLang="zh-CN" sz="24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+ Cl                                </a:t>
            </a:r>
            <a:r>
              <a:rPr lang="zh-CN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③</a:t>
            </a:r>
          </a:p>
          <a:p>
            <a:pPr defTabSz="619125">
              <a:lnSpc>
                <a:spcPct val="150000"/>
              </a:lnSpc>
            </a:pPr>
            <a:r>
              <a:rPr lang="en-US" altLang="zh-CN" sz="24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……</a:t>
            </a:r>
            <a:endParaRPr lang="zh-CN" altLang="en-US" sz="240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Hoefler Text"/>
            </a:endParaRPr>
          </a:p>
          <a:p>
            <a:pPr defTabSz="619125">
              <a:lnSpc>
                <a:spcPct val="150000"/>
              </a:lnSpc>
            </a:pPr>
            <a:r>
              <a:rPr lang="en-US" altLang="zh-CN" sz="24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Cl + Cl        Cl</a:t>
            </a:r>
            <a:r>
              <a:rPr lang="en-US" altLang="zh-CN" sz="2400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2                        </a:t>
            </a:r>
            <a:r>
              <a:rPr lang="zh-CN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（链的终止）</a:t>
            </a:r>
            <a:r>
              <a:rPr lang="zh-CN" altLang="en-US" sz="1200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 </a:t>
            </a:r>
            <a:r>
              <a:rPr lang="en-US" altLang="zh-CN" sz="2400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  </a:t>
            </a:r>
            <a:r>
              <a:rPr lang="zh-CN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④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A3B755FC-6967-47D7-AF04-BE77E73B901D}"/>
              </a:ext>
            </a:extLst>
          </p:cNvPr>
          <p:cNvCxnSpPr>
            <a:cxnSpLocks/>
          </p:cNvCxnSpPr>
          <p:nvPr/>
        </p:nvCxnSpPr>
        <p:spPr>
          <a:xfrm>
            <a:off x="2014647" y="1716370"/>
            <a:ext cx="468494" cy="0"/>
          </a:xfrm>
          <a:prstGeom prst="line">
            <a:avLst/>
          </a:prstGeom>
          <a:ln w="28575">
            <a:solidFill>
              <a:srgbClr val="0000FF"/>
            </a:solidFill>
            <a:headEnd type="none" w="med" len="med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BFF3C724-6538-45CC-BEE8-66E777C682BE}"/>
              </a:ext>
            </a:extLst>
          </p:cNvPr>
          <p:cNvSpPr txBox="1"/>
          <p:nvPr/>
        </p:nvSpPr>
        <p:spPr>
          <a:xfrm>
            <a:off x="4411028" y="2608898"/>
            <a:ext cx="2336483" cy="446246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38100" tIns="38100" rIns="38100" bIns="38100" numCol="1" spcCol="38100" rtlCol="0" anchor="ctr" forceAA="0">
            <a:spAutoFit/>
          </a:bodyPr>
          <a:lstStyle/>
          <a:p>
            <a:pPr algn="ctr" defTabSz="619125"/>
            <a:r>
              <a:rPr lang="zh-CN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（链的传递）</a:t>
            </a:r>
          </a:p>
        </p:txBody>
      </p:sp>
      <p:sp>
        <p:nvSpPr>
          <p:cNvPr id="10" name="左大括号 9">
            <a:extLst>
              <a:ext uri="{FF2B5EF4-FFF2-40B4-BE49-F238E27FC236}">
                <a16:creationId xmlns:a16="http://schemas.microsoft.com/office/drawing/2014/main" id="{11919308-D80B-4E87-9C7E-5EDBCC6263C6}"/>
              </a:ext>
            </a:extLst>
          </p:cNvPr>
          <p:cNvSpPr/>
          <p:nvPr/>
        </p:nvSpPr>
        <p:spPr>
          <a:xfrm rot="10800000">
            <a:off x="4411028" y="2234565"/>
            <a:ext cx="220504" cy="1194912"/>
          </a:xfrm>
          <a:prstGeom prst="leftBrace">
            <a:avLst>
              <a:gd name="adj1" fmla="val 44400"/>
              <a:gd name="adj2" fmla="val 50687"/>
            </a:avLst>
          </a:prstGeom>
          <a:noFill/>
          <a:ln w="38100" cap="flat">
            <a:solidFill>
              <a:srgbClr val="0000FF"/>
            </a:solidFill>
            <a:prstDash val="solid"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68579" tIns="34289" rIns="68579" bIns="34289" numCol="1" spcCol="38100" rtlCol="0" anchor="t" forceAA="0">
            <a:noAutofit/>
          </a:bodyPr>
          <a:lstStyle/>
          <a:p>
            <a:pPr defTabSz="685800" latinLnBrk="1"/>
            <a:endParaRPr lang="zh-CN" altLang="en-US" sz="135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Hoefler Text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7B21BDB1-2D9E-4528-8098-112C60924077}"/>
              </a:ext>
            </a:extLst>
          </p:cNvPr>
          <p:cNvCxnSpPr>
            <a:cxnSpLocks/>
          </p:cNvCxnSpPr>
          <p:nvPr/>
        </p:nvCxnSpPr>
        <p:spPr>
          <a:xfrm>
            <a:off x="2543153" y="2276510"/>
            <a:ext cx="468494" cy="0"/>
          </a:xfrm>
          <a:prstGeom prst="line">
            <a:avLst/>
          </a:prstGeom>
          <a:ln w="28575">
            <a:solidFill>
              <a:srgbClr val="0000FF"/>
            </a:solidFill>
            <a:headEnd type="none" w="med" len="med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DB9C9A37-356C-4B53-A224-50B81AA1C3AE}"/>
              </a:ext>
            </a:extLst>
          </p:cNvPr>
          <p:cNvCxnSpPr>
            <a:cxnSpLocks/>
          </p:cNvCxnSpPr>
          <p:nvPr/>
        </p:nvCxnSpPr>
        <p:spPr>
          <a:xfrm>
            <a:off x="2534764" y="2803996"/>
            <a:ext cx="468494" cy="0"/>
          </a:xfrm>
          <a:prstGeom prst="line">
            <a:avLst/>
          </a:prstGeom>
          <a:ln w="28575">
            <a:solidFill>
              <a:srgbClr val="0000FF"/>
            </a:solidFill>
            <a:headEnd type="none" w="med" len="med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60DEC4FF-E8B7-4AA0-8AF2-BD3F8846AA99}"/>
              </a:ext>
            </a:extLst>
          </p:cNvPr>
          <p:cNvCxnSpPr>
            <a:cxnSpLocks/>
          </p:cNvCxnSpPr>
          <p:nvPr/>
        </p:nvCxnSpPr>
        <p:spPr>
          <a:xfrm>
            <a:off x="2483141" y="3902954"/>
            <a:ext cx="468494" cy="0"/>
          </a:xfrm>
          <a:prstGeom prst="line">
            <a:avLst/>
          </a:prstGeom>
          <a:ln w="28575">
            <a:solidFill>
              <a:srgbClr val="0000FF"/>
            </a:solidFill>
            <a:headEnd type="none" w="med" len="med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54077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0">
            <a:extLst>
              <a:ext uri="{FF2B5EF4-FFF2-40B4-BE49-F238E27FC236}">
                <a16:creationId xmlns:a16="http://schemas.microsoft.com/office/drawing/2014/main" id="{16A13F79-C95B-49D7-9F1A-74AF30315D53}"/>
              </a:ext>
            </a:extLst>
          </p:cNvPr>
          <p:cNvSpPr txBox="1"/>
          <p:nvPr/>
        </p:nvSpPr>
        <p:spPr>
          <a:xfrm>
            <a:off x="1049765" y="434157"/>
            <a:ext cx="5984081" cy="611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19125">
              <a:lnSpc>
                <a:spcPct val="200000"/>
              </a:lnSpc>
            </a:pP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H</a:t>
            </a:r>
            <a:r>
              <a:rPr lang="en-US" altLang="zh-CN" sz="20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2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(g) 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+ Cl</a:t>
            </a:r>
            <a:r>
              <a:rPr lang="en-US" altLang="zh-CN" sz="20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(g)       2HCl(g)      </a:t>
            </a: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Δ</a:t>
            </a:r>
            <a:r>
              <a:rPr lang="zh-CN" altLang="en-US" sz="2000" i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H </a:t>
            </a: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＝？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8A87E94D-FEC8-483A-9CDE-03AF8C94522C}"/>
              </a:ext>
            </a:extLst>
          </p:cNvPr>
          <p:cNvGrpSpPr/>
          <p:nvPr/>
        </p:nvGrpSpPr>
        <p:grpSpPr>
          <a:xfrm>
            <a:off x="2664572" y="820053"/>
            <a:ext cx="320754" cy="60750"/>
            <a:chOff x="4678" y="1894"/>
            <a:chExt cx="934" cy="191"/>
          </a:xfrm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B78F7A90-496E-43C4-8FD2-7BA79EC457E0}"/>
                </a:ext>
              </a:extLst>
            </p:cNvPr>
            <p:cNvCxnSpPr/>
            <p:nvPr/>
          </p:nvCxnSpPr>
          <p:spPr>
            <a:xfrm>
              <a:off x="4678" y="1894"/>
              <a:ext cx="935" cy="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9A5F0C7C-372A-459A-A77C-56CB968530E2}"/>
                </a:ext>
              </a:extLst>
            </p:cNvPr>
            <p:cNvCxnSpPr/>
            <p:nvPr/>
          </p:nvCxnSpPr>
          <p:spPr>
            <a:xfrm>
              <a:off x="4678" y="2083"/>
              <a:ext cx="935" cy="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679E571A-37E6-4FFD-AF74-1682A2280AEF}"/>
              </a:ext>
            </a:extLst>
          </p:cNvPr>
          <p:cNvSpPr txBox="1"/>
          <p:nvPr/>
        </p:nvSpPr>
        <p:spPr>
          <a:xfrm>
            <a:off x="1955959" y="1654858"/>
            <a:ext cx="4607719" cy="143802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38100" tIns="38100" rIns="38100" bIns="38100" numCol="1" spcCol="38100" rtlCol="0" anchor="ctr" forceAA="0">
            <a:spAutoFit/>
          </a:bodyPr>
          <a:lstStyle/>
          <a:p>
            <a:pPr defTabSz="619125">
              <a:lnSpc>
                <a:spcPct val="200000"/>
              </a:lnSpc>
            </a:pPr>
            <a:r>
              <a:rPr lang="zh-CN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实验测得：Δ</a:t>
            </a:r>
            <a:r>
              <a:rPr lang="zh-CN" altLang="en-US" sz="2400" i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H </a:t>
            </a:r>
            <a:r>
              <a:rPr lang="zh-CN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＝－</a:t>
            </a:r>
            <a:r>
              <a:rPr lang="en-US" altLang="zh-CN" sz="24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184.6 kJ/mol</a:t>
            </a:r>
          </a:p>
          <a:p>
            <a:pPr defTabSz="619125">
              <a:lnSpc>
                <a:spcPct val="200000"/>
              </a:lnSpc>
            </a:pPr>
            <a:r>
              <a:rPr lang="zh-CN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理论分析：Δ</a:t>
            </a:r>
            <a:r>
              <a:rPr lang="zh-CN" altLang="en-US" sz="2400" i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H </a:t>
            </a:r>
            <a:r>
              <a:rPr lang="zh-CN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＝－</a:t>
            </a:r>
            <a:r>
              <a:rPr lang="en-US" altLang="zh-CN" sz="24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183 kJ/mol</a:t>
            </a:r>
          </a:p>
        </p:txBody>
      </p:sp>
    </p:spTree>
    <p:extLst>
      <p:ext uri="{BB962C8B-B14F-4D97-AF65-F5344CB8AC3E}">
        <p14:creationId xmlns:p14="http://schemas.microsoft.com/office/powerpoint/2010/main" val="28827040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EDB27BC0-2EB8-4E92-B35B-706969AD3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663367"/>
            <a:ext cx="4438273" cy="1816765"/>
          </a:xfrm>
          <a:prstGeom prst="rect">
            <a:avLst/>
          </a:prstGeom>
        </p:spPr>
      </p:pic>
      <p:sp>
        <p:nvSpPr>
          <p:cNvPr id="10" name="TextBox 30">
            <a:extLst>
              <a:ext uri="{FF2B5EF4-FFF2-40B4-BE49-F238E27FC236}">
                <a16:creationId xmlns:a16="http://schemas.microsoft.com/office/drawing/2014/main" id="{6720904C-951B-4CB8-B8C8-0DF08FA01BD4}"/>
              </a:ext>
            </a:extLst>
          </p:cNvPr>
          <p:cNvSpPr txBox="1"/>
          <p:nvPr/>
        </p:nvSpPr>
        <p:spPr>
          <a:xfrm>
            <a:off x="1180782" y="369902"/>
            <a:ext cx="7587615" cy="698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19125">
              <a:lnSpc>
                <a:spcPct val="20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假想过程                        </a:t>
            </a:r>
            <a:r>
              <a:rPr lang="zh-CN" altLang="en-US" sz="24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真实过程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B34B169-2C01-4630-AD24-266F1608F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120" y="1378266"/>
            <a:ext cx="3211830" cy="238696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CAEB3151-FDB4-4A2B-B2AC-3D4D4BCEBAC6}"/>
              </a:ext>
            </a:extLst>
          </p:cNvPr>
          <p:cNvGrpSpPr/>
          <p:nvPr/>
        </p:nvGrpSpPr>
        <p:grpSpPr>
          <a:xfrm>
            <a:off x="4302670" y="1871215"/>
            <a:ext cx="4910138" cy="1918412"/>
            <a:chOff x="1169" y="4068"/>
            <a:chExt cx="10310" cy="3875"/>
          </a:xfrm>
        </p:grpSpPr>
        <p:sp>
          <p:nvSpPr>
            <p:cNvPr id="13" name="电视播出的图像与电脑不同，四周会有一部分被覆盖…">
              <a:extLst>
                <a:ext uri="{FF2B5EF4-FFF2-40B4-BE49-F238E27FC236}">
                  <a16:creationId xmlns:a16="http://schemas.microsoft.com/office/drawing/2014/main" id="{75395A22-8C85-4B97-A9B9-FADE67F4E9F9}"/>
                </a:ext>
              </a:extLst>
            </p:cNvPr>
            <p:cNvSpPr txBox="1"/>
            <p:nvPr/>
          </p:nvSpPr>
          <p:spPr>
            <a:xfrm>
              <a:off x="3043" y="5086"/>
              <a:ext cx="280" cy="266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19050" tIns="19050" rIns="19050" bIns="19050" anchor="ctr">
              <a:spAutoFit/>
            </a:bodyPr>
            <a:lstStyle/>
            <a:p>
              <a:pPr defTabSz="619125">
                <a:lnSpc>
                  <a:spcPct val="150000"/>
                </a:lnSpc>
                <a:defRPr b="1">
                  <a:solidFill>
                    <a:srgbClr val="FFFFFF"/>
                  </a:solidFill>
                </a:defRPr>
              </a:pPr>
              <a:endParaRPr sz="450" b="1" i="1" dirty="0">
                <a:solidFill>
                  <a:srgbClr val="0000FF"/>
                </a:solidFill>
                <a:latin typeface="Hoefler Text"/>
                <a:sym typeface="Hoefler Text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D703F477-D540-4D86-B76E-7862789D0304}"/>
                </a:ext>
              </a:extLst>
            </p:cNvPr>
            <p:cNvSpPr txBox="1"/>
            <p:nvPr/>
          </p:nvSpPr>
          <p:spPr>
            <a:xfrm>
              <a:off x="4556" y="7228"/>
              <a:ext cx="2948" cy="71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38100" tIns="38100" rIns="38100" bIns="38100" numCol="1" spcCol="38100" rtlCol="0" anchor="ctr" forceAA="0">
              <a:spAutoFit/>
            </a:bodyPr>
            <a:lstStyle/>
            <a:p>
              <a:pPr algn="ctr" defTabSz="619125"/>
              <a:r>
                <a:rPr lang="zh-CN" altLang="en-US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charset="0"/>
                  <a:sym typeface="Hoefler Text"/>
                </a:rPr>
                <a:t>反应过程</a:t>
              </a: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CFC172A7-7919-4CDC-BE72-44D1D5E0B174}"/>
                </a:ext>
              </a:extLst>
            </p:cNvPr>
            <p:cNvSpPr txBox="1"/>
            <p:nvPr/>
          </p:nvSpPr>
          <p:spPr>
            <a:xfrm>
              <a:off x="1169" y="4068"/>
              <a:ext cx="844" cy="1274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38100" tIns="38100" rIns="38100" bIns="38100" numCol="1" spcCol="38100" rtlCol="0" anchor="ctr" forceAA="0">
              <a:spAutoFit/>
            </a:bodyPr>
            <a:lstStyle/>
            <a:p>
              <a:pPr algn="ctr" defTabSz="619125"/>
              <a:r>
                <a:rPr lang="zh-CN" altLang="en-US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charset="0"/>
                  <a:sym typeface="Hoefler Text"/>
                </a:rPr>
                <a:t>能量</a:t>
              </a: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D64F8E5E-0CAB-4521-8C0D-80A1B276C5CD}"/>
                </a:ext>
              </a:extLst>
            </p:cNvPr>
            <p:cNvSpPr txBox="1"/>
            <p:nvPr/>
          </p:nvSpPr>
          <p:spPr>
            <a:xfrm>
              <a:off x="1533" y="4999"/>
              <a:ext cx="3249" cy="622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38100" tIns="38100" rIns="38100" bIns="38100" numCol="1" spcCol="38100" rtlCol="0" anchor="ctr" forceAA="0">
              <a:spAutoFit/>
            </a:bodyPr>
            <a:lstStyle/>
            <a:p>
              <a:pPr algn="ctr" defTabSz="619125"/>
              <a:r>
                <a:rPr lang="zh-CN" altLang="en-US" sz="1500" dirty="0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Hoefler Text"/>
                </a:rPr>
                <a:t>H</a:t>
              </a:r>
              <a:r>
                <a:rPr lang="zh-CN" altLang="en-US" sz="1500" baseline="-25000" dirty="0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Hoefler Text"/>
                </a:rPr>
                <a:t>2</a:t>
              </a:r>
              <a:r>
                <a:rPr lang="zh-CN" altLang="en-US" sz="1500" dirty="0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Hoefler Text"/>
                </a:rPr>
                <a:t>(g)+Cl</a:t>
              </a:r>
              <a:r>
                <a:rPr lang="zh-CN" altLang="en-US" sz="1500" baseline="-25000" dirty="0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Hoefler Text"/>
                </a:rPr>
                <a:t>2</a:t>
              </a:r>
              <a:r>
                <a:rPr lang="zh-CN" altLang="en-US" sz="1500" dirty="0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Hoefler Text"/>
                </a:rPr>
                <a:t>(g)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4F3B0219-E138-41A2-8E49-C20728CE906E}"/>
                </a:ext>
              </a:extLst>
            </p:cNvPr>
            <p:cNvSpPr txBox="1"/>
            <p:nvPr/>
          </p:nvSpPr>
          <p:spPr>
            <a:xfrm>
              <a:off x="9228" y="5974"/>
              <a:ext cx="2251" cy="622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38100" tIns="38100" rIns="38100" bIns="38100" numCol="1" spcCol="38100" rtlCol="0" anchor="ctr" forceAA="0">
              <a:spAutoFit/>
            </a:bodyPr>
            <a:lstStyle/>
            <a:p>
              <a:pPr algn="ctr" defTabSz="619125"/>
              <a:r>
                <a:rPr lang="zh-CN" altLang="en-US" sz="1500" dirty="0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Hoefler Text"/>
                </a:rPr>
                <a:t>2HCl(g)</a:t>
              </a: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B77DDEF9-06D1-474F-BF56-F39739B7D6E3}"/>
                </a:ext>
              </a:extLst>
            </p:cNvPr>
            <p:cNvSpPr txBox="1"/>
            <p:nvPr/>
          </p:nvSpPr>
          <p:spPr>
            <a:xfrm>
              <a:off x="5937" y="5815"/>
              <a:ext cx="1409" cy="622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38100" tIns="38100" rIns="38100" bIns="38100" numCol="1" spcCol="38100" rtlCol="0" anchor="ctr" forceAA="0">
              <a:spAutoFit/>
            </a:bodyPr>
            <a:lstStyle/>
            <a:p>
              <a:pPr algn="ctr" defTabSz="619125"/>
              <a:r>
                <a:rPr lang="zh-CN" altLang="en-US" sz="150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charset="0"/>
                  <a:sym typeface="Hoefler Text"/>
                </a:rPr>
                <a:t>反应热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09726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EE919E3E-EB92-42FE-91D6-5E4B4EFBE624}"/>
              </a:ext>
            </a:extLst>
          </p:cNvPr>
          <p:cNvSpPr txBox="1"/>
          <p:nvPr/>
        </p:nvSpPr>
        <p:spPr>
          <a:xfrm>
            <a:off x="1392741" y="181012"/>
            <a:ext cx="6073241" cy="47192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40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cs typeface="Hoefler Text"/>
                <a:sym typeface="Hoefler Text"/>
              </a:rPr>
              <a:t>反馈练习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DE2BEA5-0ED9-44A3-867C-A1FE988DF610}"/>
              </a:ext>
            </a:extLst>
          </p:cNvPr>
          <p:cNvSpPr txBox="1"/>
          <p:nvPr/>
        </p:nvSpPr>
        <p:spPr>
          <a:xfrm>
            <a:off x="428368" y="746620"/>
            <a:ext cx="8648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用</a:t>
            </a:r>
            <a:r>
              <a:rPr lang="en-US" altLang="zh-CN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Cl</a:t>
            </a:r>
            <a:r>
              <a:rPr lang="en-US" altLang="zh-CN" baseline="-250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zh-CN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生产某些含氯有机物时会产生副产物</a:t>
            </a:r>
            <a:r>
              <a:rPr lang="en-US" altLang="zh-CN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HCl</a:t>
            </a:r>
            <a:r>
              <a:rPr lang="zh-CN" altLang="zh-CN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。利用反应</a:t>
            </a:r>
            <a:r>
              <a:rPr lang="en-US" altLang="zh-CN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zh-CN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，可实现氯的循环利用。</a:t>
            </a:r>
            <a:endParaRPr lang="zh-CN" altLang="en-US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427D0AC-9634-4CDE-B073-26A55FE79A5C}"/>
              </a:ext>
            </a:extLst>
          </p:cNvPr>
          <p:cNvSpPr txBox="1"/>
          <p:nvPr/>
        </p:nvSpPr>
        <p:spPr>
          <a:xfrm>
            <a:off x="990429" y="1350627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反应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endParaRPr lang="zh-CN" altLang="en-US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TextBox 30">
            <a:extLst>
              <a:ext uri="{FF2B5EF4-FFF2-40B4-BE49-F238E27FC236}">
                <a16:creationId xmlns:a16="http://schemas.microsoft.com/office/drawing/2014/main" id="{0F0B1D6F-0C1D-4D8F-B9AD-DE7423A54A8D}"/>
              </a:ext>
            </a:extLst>
          </p:cNvPr>
          <p:cNvSpPr txBox="1"/>
          <p:nvPr/>
        </p:nvSpPr>
        <p:spPr>
          <a:xfrm>
            <a:off x="1887691" y="1115952"/>
            <a:ext cx="5504848" cy="611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19125">
              <a:lnSpc>
                <a:spcPct val="200000"/>
              </a:lnSpc>
            </a:pP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4HCl(g) 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+ O</a:t>
            </a:r>
            <a:r>
              <a:rPr lang="en-US" altLang="zh-CN" sz="20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(g)             2Cl</a:t>
            </a:r>
            <a:r>
              <a:rPr lang="en-US" altLang="zh-CN" sz="20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 (g) 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+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 2H</a:t>
            </a:r>
            <a:r>
              <a:rPr lang="en-US" altLang="zh-CN" sz="20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2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O(g)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sz="200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Hoefler Text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5DC2A381-AEB4-4E1E-B652-C95C5A6EEE05}"/>
              </a:ext>
            </a:extLst>
          </p:cNvPr>
          <p:cNvGrpSpPr/>
          <p:nvPr/>
        </p:nvGrpSpPr>
        <p:grpSpPr>
          <a:xfrm>
            <a:off x="3759900" y="1509078"/>
            <a:ext cx="608422" cy="67959"/>
            <a:chOff x="4678" y="1894"/>
            <a:chExt cx="934" cy="191"/>
          </a:xfrm>
        </p:grpSpPr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76C4A90F-98B5-485F-BC9F-AB76E3651185}"/>
                </a:ext>
              </a:extLst>
            </p:cNvPr>
            <p:cNvCxnSpPr/>
            <p:nvPr/>
          </p:nvCxnSpPr>
          <p:spPr>
            <a:xfrm>
              <a:off x="4678" y="1894"/>
              <a:ext cx="935" cy="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22919817-299B-44F3-A227-88B00CEEB597}"/>
                </a:ext>
              </a:extLst>
            </p:cNvPr>
            <p:cNvCxnSpPr/>
            <p:nvPr/>
          </p:nvCxnSpPr>
          <p:spPr>
            <a:xfrm>
              <a:off x="4678" y="2083"/>
              <a:ext cx="935" cy="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023A3F06-159B-4ADA-9BB8-C25E565738D1}"/>
              </a:ext>
            </a:extLst>
          </p:cNvPr>
          <p:cNvSpPr txBox="1"/>
          <p:nvPr/>
        </p:nvSpPr>
        <p:spPr>
          <a:xfrm>
            <a:off x="3702798" y="1192956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催化剂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4E1F463-FC75-48B4-9E61-4DE66EB60E41}"/>
              </a:ext>
            </a:extLst>
          </p:cNvPr>
          <p:cNvSpPr txBox="1"/>
          <p:nvPr/>
        </p:nvSpPr>
        <p:spPr>
          <a:xfrm>
            <a:off x="3759900" y="1532286"/>
            <a:ext cx="633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400</a:t>
            </a:r>
            <a:r>
              <a:rPr lang="zh-CN" altLang="en-US" sz="14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℃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9350ED5-9893-4FD4-8F02-C8A3AB51FAEF}"/>
              </a:ext>
            </a:extLst>
          </p:cNvPr>
          <p:cNvSpPr txBox="1"/>
          <p:nvPr/>
        </p:nvSpPr>
        <p:spPr>
          <a:xfrm>
            <a:off x="1010528" y="1840063"/>
            <a:ext cx="6573120" cy="870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已知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zh-CN" altLang="en-US" sz="18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① 反应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18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中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4 mol HCl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被氧化，放出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115.6 kJ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的热量。</a:t>
            </a:r>
            <a:endParaRPr lang="en-US" altLang="zh-CN" sz="1800" dirty="0">
              <a:effectLst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</a:t>
            </a:r>
            <a:r>
              <a:rPr lang="zh-CN" altLang="en-US" sz="18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②</a:t>
            </a:r>
            <a:endParaRPr lang="zh-CN" altLang="en-US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8" name="Picture 3" descr="26题-1">
            <a:extLst>
              <a:ext uri="{FF2B5EF4-FFF2-40B4-BE49-F238E27FC236}">
                <a16:creationId xmlns:a16="http://schemas.microsoft.com/office/drawing/2014/main" id="{F2E2C0D6-AA16-4507-8C63-D0B0EF8655A2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425" y="2363469"/>
            <a:ext cx="3458755" cy="1218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47505EEB-495D-4506-9996-74B7A2377AC4}"/>
              </a:ext>
            </a:extLst>
          </p:cNvPr>
          <p:cNvSpPr txBox="1"/>
          <p:nvPr/>
        </p:nvSpPr>
        <p:spPr>
          <a:xfrm>
            <a:off x="400633" y="3642397"/>
            <a:ext cx="7936680" cy="870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just">
              <a:lnSpc>
                <a:spcPct val="150000"/>
              </a:lnSpc>
            </a:pPr>
            <a:r>
              <a:rPr lang="en-US" altLang="zh-CN" sz="18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</a:t>
            </a:r>
            <a:r>
              <a:rPr lang="zh-CN" altLang="zh-CN" sz="18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断开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 mol H</a:t>
            </a:r>
            <a:r>
              <a:rPr lang="zh-CN" altLang="zh-CN" sz="18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－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lang="zh-CN" altLang="zh-CN" sz="18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键与断开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 mol H</a:t>
            </a:r>
            <a:r>
              <a:rPr lang="zh-CN" altLang="zh-CN" sz="18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－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Cl</a:t>
            </a:r>
            <a:r>
              <a:rPr lang="zh-CN" altLang="zh-CN" sz="18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键所需能量相差约为</a:t>
            </a:r>
            <a:r>
              <a:rPr lang="en-US" altLang="zh-CN" sz="1800" u="sng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kJ</a:t>
            </a:r>
            <a:r>
              <a:rPr lang="zh-CN" altLang="zh-CN" sz="18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</a:p>
          <a:p>
            <a:pPr indent="200025" algn="just">
              <a:lnSpc>
                <a:spcPct val="150000"/>
              </a:lnSpc>
            </a:pPr>
            <a:r>
              <a:rPr lang="en-US" altLang="zh-CN" sz="18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en-US" altLang="zh-CN" sz="1800" kern="100" baseline="-250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lang="zh-CN" altLang="zh-CN" sz="18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中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zh-CN" altLang="zh-CN" sz="18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－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lang="zh-CN" altLang="zh-CN" sz="18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键比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HCl</a:t>
            </a:r>
            <a:r>
              <a:rPr lang="zh-CN" altLang="zh-CN" sz="18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中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zh-CN" altLang="zh-CN" sz="18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－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Cl</a:t>
            </a:r>
            <a:r>
              <a:rPr lang="zh-CN" altLang="zh-CN" sz="18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键（填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lang="zh-CN" altLang="zh-CN" sz="18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强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”</a:t>
            </a:r>
            <a:r>
              <a:rPr lang="zh-CN" altLang="zh-CN" sz="18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或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lang="zh-CN" altLang="zh-CN" sz="18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弱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”</a:t>
            </a:r>
            <a:r>
              <a:rPr lang="zh-CN" altLang="zh-CN" sz="18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en-US" altLang="zh-CN" sz="1800" u="sng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</a:t>
            </a:r>
            <a:r>
              <a:rPr lang="zh-CN" altLang="zh-CN" sz="18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0E2A96E-0C00-48EA-AE2E-21017FBFC67A}"/>
              </a:ext>
            </a:extLst>
          </p:cNvPr>
          <p:cNvSpPr txBox="1"/>
          <p:nvPr/>
        </p:nvSpPr>
        <p:spPr>
          <a:xfrm>
            <a:off x="2339938" y="3400760"/>
            <a:ext cx="998880" cy="48327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38100" tIns="38100" rIns="38100" bIns="38100" numCol="1" spcCol="38100" rtlCol="0" anchor="ctr" forceAA="0">
            <a:spAutoFit/>
          </a:bodyPr>
          <a:lstStyle/>
          <a:p>
            <a:pPr defTabSz="619125">
              <a:lnSpc>
                <a:spcPct val="150000"/>
              </a:lnSpc>
            </a:pPr>
            <a:r>
              <a:rPr lang="en-US" altLang="zh-CN" sz="2000" i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x 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kJ</a:t>
            </a:r>
            <a:endParaRPr lang="zh-CN" altLang="en-US" sz="200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Hoefler Text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244BC2B-31E6-413B-B33E-CB194435F259}"/>
              </a:ext>
            </a:extLst>
          </p:cNvPr>
          <p:cNvSpPr txBox="1"/>
          <p:nvPr/>
        </p:nvSpPr>
        <p:spPr>
          <a:xfrm>
            <a:off x="4454524" y="3407754"/>
            <a:ext cx="998880" cy="48327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38100" tIns="38100" rIns="38100" bIns="38100" numCol="1" spcCol="38100" rtlCol="0" anchor="ctr" forceAA="0">
            <a:spAutoFit/>
          </a:bodyPr>
          <a:lstStyle/>
          <a:p>
            <a:pPr defTabSz="619125">
              <a:lnSpc>
                <a:spcPct val="150000"/>
              </a:lnSpc>
            </a:pPr>
            <a:r>
              <a:rPr lang="en-US" altLang="zh-CN" sz="2000" i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y 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kJ</a:t>
            </a:r>
            <a:endParaRPr lang="zh-CN" altLang="en-US" sz="200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Hoefler Text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FD4E189-8A63-4232-8CC1-58A3145943AF}"/>
              </a:ext>
            </a:extLst>
          </p:cNvPr>
          <p:cNvSpPr txBox="1"/>
          <p:nvPr/>
        </p:nvSpPr>
        <p:spPr>
          <a:xfrm>
            <a:off x="1216573" y="4479214"/>
            <a:ext cx="4035496" cy="48327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38100" tIns="38100" rIns="38100" bIns="38100" numCol="1" spcCol="38100" rtlCol="0" anchor="ctr" forceAA="0">
            <a:spAutoFit/>
          </a:bodyPr>
          <a:lstStyle/>
          <a:p>
            <a:pPr defTabSz="619125">
              <a:lnSpc>
                <a:spcPct val="150000"/>
              </a:lnSpc>
            </a:pP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4</a:t>
            </a:r>
            <a:r>
              <a:rPr lang="en-US" altLang="zh-CN" sz="2000" i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y 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＋ 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498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－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2×243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－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4</a:t>
            </a:r>
            <a:r>
              <a:rPr lang="en-US" altLang="zh-CN" sz="2000" i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x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＝－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115.6</a:t>
            </a:r>
            <a:endParaRPr lang="zh-CN" altLang="en-US" sz="200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Hoefler Text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04CA1320-0E23-4142-BD96-C0176AD88CAE}"/>
              </a:ext>
            </a:extLst>
          </p:cNvPr>
          <p:cNvSpPr txBox="1"/>
          <p:nvPr/>
        </p:nvSpPr>
        <p:spPr>
          <a:xfrm>
            <a:off x="5565968" y="4513148"/>
            <a:ext cx="2457445" cy="480196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38100" tIns="38100" rIns="38100" bIns="38100" numCol="1" spcCol="38100" rtlCol="0" anchor="ctr" forceAA="0">
            <a:spAutoFit/>
          </a:bodyPr>
          <a:lstStyle/>
          <a:p>
            <a:pPr defTabSz="619125">
              <a:lnSpc>
                <a:spcPct val="150000"/>
              </a:lnSpc>
            </a:pP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解得：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(x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－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y)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＝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31.9</a:t>
            </a:r>
            <a:endParaRPr lang="zh-CN" altLang="en-US" sz="200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Hoefler Text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D08B8CCD-7402-4EAA-80E4-3D0940F14BA4}"/>
              </a:ext>
            </a:extLst>
          </p:cNvPr>
          <p:cNvSpPr txBox="1"/>
          <p:nvPr/>
        </p:nvSpPr>
        <p:spPr>
          <a:xfrm>
            <a:off x="7046625" y="3547352"/>
            <a:ext cx="691827" cy="480196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38100" tIns="38100" rIns="38100" bIns="38100" numCol="1" spcCol="38100" rtlCol="0" anchor="ctr" forceAA="0">
            <a:spAutoFit/>
          </a:bodyPr>
          <a:lstStyle/>
          <a:p>
            <a:pPr defTabSz="619125">
              <a:lnSpc>
                <a:spcPct val="150000"/>
              </a:lnSpc>
            </a:pP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31.9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Hoefler Text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CF2A727-894F-49B9-80C1-6F29CBA8D170}"/>
              </a:ext>
            </a:extLst>
          </p:cNvPr>
          <p:cNvSpPr txBox="1"/>
          <p:nvPr/>
        </p:nvSpPr>
        <p:spPr>
          <a:xfrm>
            <a:off x="5847745" y="3944631"/>
            <a:ext cx="804540" cy="480196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38100" tIns="38100" rIns="38100" bIns="38100" numCol="1" spcCol="38100" rtlCol="0" anchor="ctr" forceAA="0">
            <a:spAutoFit/>
          </a:bodyPr>
          <a:lstStyle/>
          <a:p>
            <a:pPr defTabSz="619125">
              <a:lnSpc>
                <a:spcPct val="150000"/>
              </a:lnSpc>
            </a:pPr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强</a:t>
            </a:r>
          </a:p>
        </p:txBody>
      </p:sp>
    </p:spTree>
    <p:extLst>
      <p:ext uri="{BB962C8B-B14F-4D97-AF65-F5344CB8AC3E}">
        <p14:creationId xmlns:p14="http://schemas.microsoft.com/office/powerpoint/2010/main" val="324031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/>
      <p:bldP spid="20" grpId="2"/>
      <p:bldP spid="21" grpId="1"/>
      <p:bldP spid="21" grpId="2"/>
      <p:bldP spid="22" grpId="0" bldLvl="0"/>
      <p:bldP spid="22" grpId="1"/>
      <p:bldP spid="23" grpId="0" bldLvl="0"/>
      <p:bldP spid="23" grpId="1"/>
      <p:bldP spid="24" grpId="0" bldLvl="0"/>
      <p:bldP spid="24" grpId="1"/>
      <p:bldP spid="25" grpId="0" bldLvl="0"/>
      <p:bldP spid="2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F0B0521-3C1F-4A46-A3F1-3E6761998E82}"/>
              </a:ext>
            </a:extLst>
          </p:cNvPr>
          <p:cNvSpPr txBox="1"/>
          <p:nvPr/>
        </p:nvSpPr>
        <p:spPr>
          <a:xfrm>
            <a:off x="1392741" y="181012"/>
            <a:ext cx="6073241" cy="47192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40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cs typeface="Hoefler Text"/>
                <a:sym typeface="Hoefler Text"/>
              </a:rPr>
              <a:t>整理与提升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8DBE1AC-3792-43AF-9BB9-D1E8F98B23B3}"/>
              </a:ext>
            </a:extLst>
          </p:cNvPr>
          <p:cNvSpPr txBox="1"/>
          <p:nvPr/>
        </p:nvSpPr>
        <p:spPr>
          <a:xfrm>
            <a:off x="1016075" y="1655666"/>
            <a:ext cx="1427027" cy="471924"/>
          </a:xfrm>
          <a:prstGeom prst="rect">
            <a:avLst/>
          </a:prstGeom>
          <a:noFill/>
          <a:ln w="19050" cap="flat">
            <a:solidFill>
              <a:schemeClr val="accent1"/>
            </a:solidFill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t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楷体" panose="02010609060101010101" pitchFamily="49" charset="-122"/>
                <a:ea typeface="楷体" panose="02010609060101010101" pitchFamily="49" charset="-122"/>
                <a:sym typeface="Hoefler Text"/>
              </a:rPr>
              <a:t>化学反应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174C855-F4FB-4A58-B56F-AEB27E6B7EF0}"/>
              </a:ext>
            </a:extLst>
          </p:cNvPr>
          <p:cNvSpPr txBox="1"/>
          <p:nvPr/>
        </p:nvSpPr>
        <p:spPr>
          <a:xfrm>
            <a:off x="3139648" y="1154451"/>
            <a:ext cx="1281583" cy="410369"/>
          </a:xfrm>
          <a:prstGeom prst="rect">
            <a:avLst/>
          </a:prstGeom>
          <a:noFill/>
          <a:ln w="19050" cap="flat">
            <a:solidFill>
              <a:schemeClr val="accent1"/>
            </a:solidFill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ea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2000" i="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Hoefler Text"/>
              </a:rPr>
              <a:t>物质变化</a:t>
            </a:r>
            <a:endParaRPr kumimoji="0" lang="zh-CN" altLang="en-US" sz="2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楷体" panose="02010609060101010101" pitchFamily="49" charset="-122"/>
              <a:ea typeface="楷体" panose="02010609060101010101" pitchFamily="49" charset="-122"/>
              <a:cs typeface="Hoefler Text"/>
              <a:sym typeface="Hoefler Text"/>
            </a:endParaRPr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B8D904D2-79CD-4B70-98D0-1D7AD80718CB}"/>
              </a:ext>
            </a:extLst>
          </p:cNvPr>
          <p:cNvCxnSpPr>
            <a:cxnSpLocks/>
          </p:cNvCxnSpPr>
          <p:nvPr/>
        </p:nvCxnSpPr>
        <p:spPr>
          <a:xfrm flipH="1">
            <a:off x="2450594" y="1904000"/>
            <a:ext cx="357361" cy="0"/>
          </a:xfrm>
          <a:prstGeom prst="straightConnector1">
            <a:avLst/>
          </a:prstGeom>
          <a:noFill/>
          <a:ln w="19050" cap="flat">
            <a:solidFill>
              <a:schemeClr val="accent1"/>
            </a:solidFill>
            <a:prstDash val="solid"/>
            <a:miter lim="400000"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51C0AFA3-904D-4B01-8B73-873A914270E8}"/>
              </a:ext>
            </a:extLst>
          </p:cNvPr>
          <p:cNvSpPr txBox="1"/>
          <p:nvPr/>
        </p:nvSpPr>
        <p:spPr>
          <a:xfrm>
            <a:off x="3147791" y="2320772"/>
            <a:ext cx="1281571" cy="410369"/>
          </a:xfrm>
          <a:prstGeom prst="rect">
            <a:avLst/>
          </a:prstGeom>
          <a:noFill/>
          <a:ln w="19050" cap="flat">
            <a:solidFill>
              <a:schemeClr val="accent1"/>
            </a:solidFill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ea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2000" i="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Hoefler Text"/>
              </a:rPr>
              <a:t>能量变化</a:t>
            </a:r>
            <a:endParaRPr kumimoji="0" lang="zh-CN" altLang="en-US" sz="2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楷体" panose="02010609060101010101" pitchFamily="49" charset="-122"/>
              <a:ea typeface="楷体" panose="02010609060101010101" pitchFamily="49" charset="-122"/>
              <a:cs typeface="Hoefler Text"/>
              <a:sym typeface="Hoefler Text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2C30FA78-6E5C-4E34-8091-A124501BFA36}"/>
              </a:ext>
            </a:extLst>
          </p:cNvPr>
          <p:cNvCxnSpPr/>
          <p:nvPr/>
        </p:nvCxnSpPr>
        <p:spPr>
          <a:xfrm>
            <a:off x="2794865" y="1363837"/>
            <a:ext cx="347980" cy="0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AA8F18EE-B940-4905-890B-F72EC1225CE3}"/>
              </a:ext>
            </a:extLst>
          </p:cNvPr>
          <p:cNvCxnSpPr>
            <a:cxnSpLocks/>
          </p:cNvCxnSpPr>
          <p:nvPr/>
        </p:nvCxnSpPr>
        <p:spPr>
          <a:xfrm>
            <a:off x="2799811" y="1377831"/>
            <a:ext cx="0" cy="1151400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10ADE3FB-2FE3-4F1B-8121-55225C65F6BA}"/>
              </a:ext>
            </a:extLst>
          </p:cNvPr>
          <p:cNvCxnSpPr>
            <a:cxnSpLocks/>
            <a:stCxn id="6" idx="0"/>
            <a:endCxn id="4" idx="2"/>
          </p:cNvCxnSpPr>
          <p:nvPr/>
        </p:nvCxnSpPr>
        <p:spPr>
          <a:xfrm flipH="1" flipV="1">
            <a:off x="3780440" y="1564820"/>
            <a:ext cx="8137" cy="755952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400000"/>
            <a:headEnd type="arrow" w="med" len="med"/>
            <a:tailEnd type="none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9C77AA8A-7600-406B-81DA-C1B9DDD82459}"/>
              </a:ext>
            </a:extLst>
          </p:cNvPr>
          <p:cNvCxnSpPr/>
          <p:nvPr/>
        </p:nvCxnSpPr>
        <p:spPr>
          <a:xfrm>
            <a:off x="2791668" y="2519118"/>
            <a:ext cx="347980" cy="0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C2EA3A7A-1986-49BC-B8F4-E88836EE414C}"/>
              </a:ext>
            </a:extLst>
          </p:cNvPr>
          <p:cNvSpPr txBox="1"/>
          <p:nvPr/>
        </p:nvSpPr>
        <p:spPr>
          <a:xfrm>
            <a:off x="3258818" y="1744458"/>
            <a:ext cx="615950" cy="348813"/>
          </a:xfrm>
          <a:prstGeom prst="rect">
            <a:avLst/>
          </a:prstGeom>
          <a:noFill/>
          <a:ln w="1905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t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楷体" panose="02010609060101010101" pitchFamily="49" charset="-122"/>
                <a:ea typeface="楷体" panose="02010609060101010101" pitchFamily="49" charset="-122"/>
                <a:sym typeface="Hoefler Text"/>
              </a:rPr>
              <a:t>伴随</a:t>
            </a: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73F2A6E4-7719-4517-903C-CBE82A4FF8B2}"/>
              </a:ext>
            </a:extLst>
          </p:cNvPr>
          <p:cNvGrpSpPr/>
          <p:nvPr/>
        </p:nvGrpSpPr>
        <p:grpSpPr>
          <a:xfrm>
            <a:off x="4429362" y="1032091"/>
            <a:ext cx="2260833" cy="532729"/>
            <a:chOff x="4429362" y="1032091"/>
            <a:chExt cx="2260833" cy="532729"/>
          </a:xfrm>
        </p:grpSpPr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EC6759C1-14A7-4228-913B-DDC4FE209276}"/>
                </a:ext>
              </a:extLst>
            </p:cNvPr>
            <p:cNvCxnSpPr>
              <a:cxnSpLocks/>
            </p:cNvCxnSpPr>
            <p:nvPr/>
          </p:nvCxnSpPr>
          <p:spPr>
            <a:xfrm>
              <a:off x="4429362" y="1359635"/>
              <a:ext cx="593090" cy="0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6E14C8FD-8A73-4EA3-96F6-CDDA6AC8F5D6}"/>
                </a:ext>
              </a:extLst>
            </p:cNvPr>
            <p:cNvSpPr txBox="1"/>
            <p:nvPr/>
          </p:nvSpPr>
          <p:spPr>
            <a:xfrm>
              <a:off x="4429362" y="1032091"/>
              <a:ext cx="615315" cy="348813"/>
            </a:xfrm>
            <a:prstGeom prst="rect">
              <a:avLst/>
            </a:prstGeom>
            <a:noFill/>
            <a:ln w="1905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t" forceAA="0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16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楷体" panose="02010609060101010101" pitchFamily="49" charset="-122"/>
                  <a:ea typeface="楷体" panose="02010609060101010101" pitchFamily="49" charset="-122"/>
                  <a:sym typeface="Hoefler Text"/>
                </a:rPr>
                <a:t>遵循</a:t>
              </a: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F6E0C765-D3BD-4034-BB0B-A5CB42B29B9D}"/>
                </a:ext>
              </a:extLst>
            </p:cNvPr>
            <p:cNvSpPr txBox="1"/>
            <p:nvPr/>
          </p:nvSpPr>
          <p:spPr>
            <a:xfrm>
              <a:off x="5022453" y="1154451"/>
              <a:ext cx="1667742" cy="410369"/>
            </a:xfrm>
            <a:prstGeom prst="rect">
              <a:avLst/>
            </a:prstGeom>
            <a:noFill/>
            <a:ln w="19050" cap="flat">
              <a:solidFill>
                <a:schemeClr val="accent1"/>
              </a:solidFill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pPr marL="0" marR="0" indent="0" algn="ctr" defTabSz="825500" rtl="0" eaLnBrk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zh-CN" altLang="en-US" sz="2000" i="0" dirty="0">
                  <a:solidFill>
                    <a:schemeClr val="tx1"/>
                  </a:solidFill>
                  <a:effectLst/>
                  <a:latin typeface="楷体" panose="02010609060101010101" pitchFamily="49" charset="-122"/>
                  <a:ea typeface="楷体" panose="02010609060101010101" pitchFamily="49" charset="-122"/>
                  <a:sym typeface="Hoefler Text"/>
                </a:rPr>
                <a:t>质量守恒定律</a:t>
              </a:r>
              <a:endPara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楷体" panose="02010609060101010101" pitchFamily="49" charset="-122"/>
                <a:ea typeface="楷体" panose="02010609060101010101" pitchFamily="49" charset="-122"/>
                <a:cs typeface="Hoefler Text"/>
                <a:sym typeface="Hoefler Text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E90026BB-0B99-4913-A29C-830D78051FF7}"/>
              </a:ext>
            </a:extLst>
          </p:cNvPr>
          <p:cNvGrpSpPr/>
          <p:nvPr/>
        </p:nvGrpSpPr>
        <p:grpSpPr>
          <a:xfrm>
            <a:off x="4433839" y="2193021"/>
            <a:ext cx="2260833" cy="532729"/>
            <a:chOff x="4433839" y="2193021"/>
            <a:chExt cx="2260833" cy="532729"/>
          </a:xfrm>
        </p:grpSpPr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2CC42031-7401-4B24-9340-C237C671C025}"/>
                </a:ext>
              </a:extLst>
            </p:cNvPr>
            <p:cNvCxnSpPr>
              <a:cxnSpLocks/>
            </p:cNvCxnSpPr>
            <p:nvPr/>
          </p:nvCxnSpPr>
          <p:spPr>
            <a:xfrm>
              <a:off x="4433839" y="2520565"/>
              <a:ext cx="593090" cy="0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2F17B3C8-9613-40EB-8871-A2D88B712D24}"/>
                </a:ext>
              </a:extLst>
            </p:cNvPr>
            <p:cNvSpPr txBox="1"/>
            <p:nvPr/>
          </p:nvSpPr>
          <p:spPr>
            <a:xfrm>
              <a:off x="4433839" y="2193021"/>
              <a:ext cx="615315" cy="348813"/>
            </a:xfrm>
            <a:prstGeom prst="rect">
              <a:avLst/>
            </a:prstGeom>
            <a:noFill/>
            <a:ln w="1905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t" forceAA="0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16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楷体" panose="02010609060101010101" pitchFamily="49" charset="-122"/>
                  <a:ea typeface="楷体" panose="02010609060101010101" pitchFamily="49" charset="-122"/>
                  <a:sym typeface="Hoefler Text"/>
                </a:rPr>
                <a:t>遵循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E167B0A2-36D3-481F-B193-7863BA77808E}"/>
                </a:ext>
              </a:extLst>
            </p:cNvPr>
            <p:cNvSpPr txBox="1"/>
            <p:nvPr/>
          </p:nvSpPr>
          <p:spPr>
            <a:xfrm>
              <a:off x="5026930" y="2315381"/>
              <a:ext cx="1667742" cy="410369"/>
            </a:xfrm>
            <a:prstGeom prst="rect">
              <a:avLst/>
            </a:prstGeom>
            <a:noFill/>
            <a:ln w="19050" cap="flat">
              <a:solidFill>
                <a:schemeClr val="accent1"/>
              </a:solidFill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pPr marL="0" marR="0" indent="0" algn="ctr" defTabSz="825500" rtl="0" eaLnBrk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zh-CN" altLang="en-US" sz="2000" i="0" dirty="0">
                  <a:solidFill>
                    <a:schemeClr val="tx1"/>
                  </a:solidFill>
                  <a:effectLst/>
                  <a:latin typeface="楷体" panose="02010609060101010101" pitchFamily="49" charset="-122"/>
                  <a:ea typeface="楷体" panose="02010609060101010101" pitchFamily="49" charset="-122"/>
                  <a:sym typeface="Hoefler Text"/>
                </a:rPr>
                <a:t>能量守恒定律</a:t>
              </a:r>
              <a:endPara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楷体" panose="02010609060101010101" pitchFamily="49" charset="-122"/>
                <a:ea typeface="楷体" panose="02010609060101010101" pitchFamily="49" charset="-122"/>
                <a:cs typeface="Hoefler Text"/>
                <a:sym typeface="Hoefler Text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940A8DAC-2C10-4415-9907-C4DADF8F7128}"/>
              </a:ext>
            </a:extLst>
          </p:cNvPr>
          <p:cNvGrpSpPr/>
          <p:nvPr/>
        </p:nvGrpSpPr>
        <p:grpSpPr>
          <a:xfrm>
            <a:off x="1379910" y="2748628"/>
            <a:ext cx="4758073" cy="1225660"/>
            <a:chOff x="1379910" y="2748628"/>
            <a:chExt cx="4758073" cy="1225660"/>
          </a:xfrm>
        </p:grpSpPr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1953A827-2722-48B6-80C0-E41C0032DE02}"/>
                </a:ext>
              </a:extLst>
            </p:cNvPr>
            <p:cNvCxnSpPr>
              <a:cxnSpLocks/>
            </p:cNvCxnSpPr>
            <p:nvPr/>
          </p:nvCxnSpPr>
          <p:spPr>
            <a:xfrm>
              <a:off x="3796623" y="2748628"/>
              <a:ext cx="0" cy="251470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843AAF1C-0CD3-4678-BD32-3543D2860F1F}"/>
                </a:ext>
              </a:extLst>
            </p:cNvPr>
            <p:cNvCxnSpPr>
              <a:cxnSpLocks/>
            </p:cNvCxnSpPr>
            <p:nvPr/>
          </p:nvCxnSpPr>
          <p:spPr>
            <a:xfrm>
              <a:off x="2533310" y="3000098"/>
              <a:ext cx="2581835" cy="0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EF82A8C3-DAF7-457A-8992-D3EC5F8A35F4}"/>
                </a:ext>
              </a:extLst>
            </p:cNvPr>
            <p:cNvCxnSpPr>
              <a:cxnSpLocks/>
            </p:cNvCxnSpPr>
            <p:nvPr/>
          </p:nvCxnSpPr>
          <p:spPr>
            <a:xfrm>
              <a:off x="2540034" y="2993374"/>
              <a:ext cx="0" cy="251470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A2ACF2CA-F4A5-431E-AC9A-C04CB2D9761C}"/>
                </a:ext>
              </a:extLst>
            </p:cNvPr>
            <p:cNvCxnSpPr>
              <a:cxnSpLocks/>
            </p:cNvCxnSpPr>
            <p:nvPr/>
          </p:nvCxnSpPr>
          <p:spPr>
            <a:xfrm>
              <a:off x="5110347" y="3000098"/>
              <a:ext cx="0" cy="251470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8908AB57-148F-471C-8A10-A17D0E8A4BCE}"/>
                </a:ext>
              </a:extLst>
            </p:cNvPr>
            <p:cNvSpPr txBox="1"/>
            <p:nvPr/>
          </p:nvSpPr>
          <p:spPr>
            <a:xfrm>
              <a:off x="2013959" y="2944702"/>
              <a:ext cx="615315" cy="348813"/>
            </a:xfrm>
            <a:prstGeom prst="rect">
              <a:avLst/>
            </a:prstGeom>
            <a:noFill/>
            <a:ln w="1905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t" forceAA="0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16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楷体" panose="02010609060101010101" pitchFamily="49" charset="-122"/>
                  <a:ea typeface="楷体" panose="02010609060101010101" pitchFamily="49" charset="-122"/>
                  <a:sym typeface="Hoefler Text"/>
                </a:rPr>
                <a:t>定性</a:t>
              </a: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9C441A14-F713-40E1-B60B-4C8323CC6565}"/>
                </a:ext>
              </a:extLst>
            </p:cNvPr>
            <p:cNvSpPr txBox="1"/>
            <p:nvPr/>
          </p:nvSpPr>
          <p:spPr>
            <a:xfrm>
              <a:off x="1379910" y="3256143"/>
              <a:ext cx="2306799" cy="718145"/>
            </a:xfrm>
            <a:prstGeom prst="rect">
              <a:avLst/>
            </a:prstGeom>
            <a:noFill/>
            <a:ln w="19050" cap="flat">
              <a:solidFill>
                <a:schemeClr val="accent1"/>
              </a:solidFill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t" forceAA="0">
              <a:spAutoFit/>
            </a:bodyPr>
            <a:lstStyle/>
            <a:p>
              <a:pPr algn="ctr" defTabSz="825500"/>
              <a:r>
                <a:rPr lang="zh-CN" alt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KaiTi" panose="02010609060101010101" pitchFamily="49" charset="-122"/>
                  <a:cs typeface="Times New Roman" panose="02020603050405020304" pitchFamily="18" charset="0"/>
                  <a:sym typeface="Hoefler Text"/>
                </a:rPr>
                <a:t>体系是吸热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KaiTi" panose="02010609060101010101" pitchFamily="49" charset="-122"/>
                  <a:cs typeface="Times New Roman" panose="02020603050405020304" pitchFamily="18" charset="0"/>
                  <a:sym typeface="Hoefler Text"/>
                </a:rPr>
                <a:t>(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KaiTi" panose="02010609060101010101" pitchFamily="49" charset="-122"/>
                  <a:cs typeface="Times New Roman" panose="02020603050405020304" pitchFamily="18" charset="0"/>
                </a:rPr>
                <a:t>Δ</a:t>
              </a:r>
              <a:r>
                <a:rPr lang="en-US" altLang="zh-CN" sz="20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KaiTi" panose="02010609060101010101" pitchFamily="49" charset="-122"/>
                  <a:cs typeface="Times New Roman" panose="02020603050405020304" pitchFamily="18" charset="0"/>
                </a:rPr>
                <a:t>H</a:t>
              </a:r>
              <a:r>
                <a:rPr lang="zh-CN" alt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KaiTi" panose="02010609060101010101" pitchFamily="49" charset="-122"/>
                  <a:cs typeface="Times New Roman" panose="02020603050405020304" pitchFamily="18" charset="0"/>
                </a:rPr>
                <a:t>＞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KaiTi" panose="02010609060101010101" pitchFamily="49" charset="-122"/>
                  <a:cs typeface="Times New Roman" panose="02020603050405020304" pitchFamily="18" charset="0"/>
                </a:rPr>
                <a:t>0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KaiTi" panose="02010609060101010101" pitchFamily="49" charset="-122"/>
                  <a:cs typeface="Times New Roman" panose="02020603050405020304" pitchFamily="18" charset="0"/>
                  <a:sym typeface="Hoefler Text"/>
                </a:rPr>
                <a:t>)</a:t>
              </a:r>
              <a:r>
                <a:rPr lang="zh-CN" alt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KaiTi" panose="02010609060101010101" pitchFamily="49" charset="-122"/>
                  <a:cs typeface="Times New Roman" panose="02020603050405020304" pitchFamily="18" charset="0"/>
                  <a:sym typeface="Hoefler Text"/>
                </a:rPr>
                <a:t>还是</a:t>
              </a:r>
              <a:r>
                <a:rPr kumimoji="0" lang="zh-CN" altLang="en-US" sz="2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Times New Roman" panose="02020603050405020304" pitchFamily="18" charset="0"/>
                  <a:ea typeface="KaiTi" panose="02010609060101010101" pitchFamily="49" charset="-122"/>
                  <a:cs typeface="Times New Roman" panose="02020603050405020304" pitchFamily="18" charset="0"/>
                  <a:sym typeface="Hoefler Text"/>
                </a:rPr>
                <a:t>放热 </a:t>
              </a:r>
              <a:r>
                <a:rPr kumimoji="0" lang="en-US" altLang="zh-CN" sz="2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Times New Roman" panose="02020603050405020304" pitchFamily="18" charset="0"/>
                  <a:ea typeface="KaiTi" panose="02010609060101010101" pitchFamily="49" charset="-122"/>
                  <a:cs typeface="Times New Roman" panose="02020603050405020304" pitchFamily="18" charset="0"/>
                  <a:sym typeface="Hoefler Text"/>
                </a:rPr>
                <a:t>(</a:t>
              </a:r>
              <a:r>
                <a:rPr lang="en-US" altLang="zh-CN" sz="2000" i="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KaiTi" panose="02010609060101010101" pitchFamily="49" charset="-122"/>
                  <a:cs typeface="Times New Roman" panose="02020603050405020304" pitchFamily="18" charset="0"/>
                </a:rPr>
                <a:t>Δ</a:t>
              </a:r>
              <a:r>
                <a:rPr lang="en-US" altLang="zh-CN" sz="2000" i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KaiTi" panose="02010609060101010101" pitchFamily="49" charset="-122"/>
                  <a:cs typeface="Times New Roman" panose="02020603050405020304" pitchFamily="18" charset="0"/>
                </a:rPr>
                <a:t>H</a:t>
              </a:r>
              <a:r>
                <a:rPr lang="zh-CN" altLang="en-US" sz="20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KaiTi" panose="02010609060101010101" pitchFamily="49" charset="-122"/>
                  <a:cs typeface="Times New Roman" panose="02020603050405020304" pitchFamily="18" charset="0"/>
                </a:rPr>
                <a:t>＜</a:t>
              </a:r>
              <a:r>
                <a:rPr lang="en-US" altLang="zh-CN" sz="20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KaiTi" panose="02010609060101010101" pitchFamily="49" charset="-122"/>
                  <a:cs typeface="Times New Roman" panose="02020603050405020304" pitchFamily="18" charset="0"/>
                </a:rPr>
                <a:t>0</a:t>
              </a:r>
              <a:r>
                <a:rPr kumimoji="0" lang="en-US" altLang="zh-CN" sz="2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Times New Roman" panose="02020603050405020304" pitchFamily="18" charset="0"/>
                  <a:ea typeface="KaiTi" panose="02010609060101010101" pitchFamily="49" charset="-122"/>
                  <a:cs typeface="Times New Roman" panose="02020603050405020304" pitchFamily="18" charset="0"/>
                  <a:sym typeface="Hoefler Text"/>
                </a:rPr>
                <a:t>)</a:t>
              </a:r>
              <a:endPara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oefler Text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C23E076B-EA69-4154-AAF5-08C2A8FEC0EB}"/>
                </a:ext>
              </a:extLst>
            </p:cNvPr>
            <p:cNvSpPr txBox="1"/>
            <p:nvPr/>
          </p:nvSpPr>
          <p:spPr>
            <a:xfrm>
              <a:off x="4082710" y="3244844"/>
              <a:ext cx="2055273" cy="718145"/>
            </a:xfrm>
            <a:prstGeom prst="rect">
              <a:avLst/>
            </a:prstGeom>
            <a:noFill/>
            <a:ln w="19050" cap="flat">
              <a:solidFill>
                <a:schemeClr val="accent1"/>
              </a:solidFill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t" forceAA="0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2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楷体" panose="02010609060101010101" pitchFamily="49" charset="-122"/>
                  <a:ea typeface="楷体" panose="02010609060101010101" pitchFamily="49" charset="-122"/>
                  <a:sym typeface="Hoefler Text"/>
                </a:rPr>
                <a:t>反应体系吸收或</a:t>
              </a:r>
              <a:endParaRPr kumimoji="0" lang="en-US" altLang="zh-CN" sz="2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楷体" panose="02010609060101010101" pitchFamily="49" charset="-122"/>
                <a:ea typeface="楷体" panose="02010609060101010101" pitchFamily="49" charset="-122"/>
                <a:sym typeface="Hoefler Text"/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2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楷体" panose="02010609060101010101" pitchFamily="49" charset="-122"/>
                  <a:ea typeface="楷体" panose="02010609060101010101" pitchFamily="49" charset="-122"/>
                  <a:sym typeface="Hoefler Text"/>
                </a:rPr>
                <a:t>放出热量的多少</a:t>
              </a: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2B28840E-49F8-485C-A624-0661816E1732}"/>
                </a:ext>
              </a:extLst>
            </p:cNvPr>
            <p:cNvSpPr txBox="1"/>
            <p:nvPr/>
          </p:nvSpPr>
          <p:spPr>
            <a:xfrm>
              <a:off x="5069317" y="2911248"/>
              <a:ext cx="615315" cy="348813"/>
            </a:xfrm>
            <a:prstGeom prst="rect">
              <a:avLst/>
            </a:prstGeom>
            <a:noFill/>
            <a:ln w="1905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t" forceAA="0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16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楷体" panose="02010609060101010101" pitchFamily="49" charset="-122"/>
                  <a:ea typeface="楷体" panose="02010609060101010101" pitchFamily="49" charset="-122"/>
                  <a:sym typeface="Hoefler Text"/>
                </a:rPr>
                <a:t>定量</a:t>
              </a: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D35D1FCB-3842-45BD-862D-29ECB868B540}"/>
              </a:ext>
            </a:extLst>
          </p:cNvPr>
          <p:cNvGrpSpPr/>
          <p:nvPr/>
        </p:nvGrpSpPr>
        <p:grpSpPr>
          <a:xfrm>
            <a:off x="6128365" y="2712567"/>
            <a:ext cx="1480255" cy="1883579"/>
            <a:chOff x="6128365" y="2712567"/>
            <a:chExt cx="1480255" cy="1883579"/>
          </a:xfrm>
        </p:grpSpPr>
        <p:cxnSp>
          <p:nvCxnSpPr>
            <p:cNvPr id="26" name="直接箭头连接符 25">
              <a:extLst>
                <a:ext uri="{FF2B5EF4-FFF2-40B4-BE49-F238E27FC236}">
                  <a16:creationId xmlns:a16="http://schemas.microsoft.com/office/drawing/2014/main" id="{B192C22A-C667-46C6-902A-66543CF62C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28365" y="3611823"/>
              <a:ext cx="357361" cy="0"/>
            </a:xfrm>
            <a:prstGeom prst="straightConnector1">
              <a:avLst/>
            </a:prstGeom>
            <a:noFill/>
            <a:ln w="19050" cap="flat">
              <a:solidFill>
                <a:schemeClr val="accent1"/>
              </a:solidFill>
              <a:prstDash val="solid"/>
              <a:miter lim="400000"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F3037A70-D943-4E6C-8139-189A310AC6B4}"/>
                </a:ext>
              </a:extLst>
            </p:cNvPr>
            <p:cNvCxnSpPr/>
            <p:nvPr/>
          </p:nvCxnSpPr>
          <p:spPr>
            <a:xfrm>
              <a:off x="6472636" y="3071660"/>
              <a:ext cx="347980" cy="0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963B483F-8A5C-44AD-96DC-C794B07DC767}"/>
                </a:ext>
              </a:extLst>
            </p:cNvPr>
            <p:cNvCxnSpPr>
              <a:cxnSpLocks/>
            </p:cNvCxnSpPr>
            <p:nvPr/>
          </p:nvCxnSpPr>
          <p:spPr>
            <a:xfrm>
              <a:off x="6477582" y="3085654"/>
              <a:ext cx="0" cy="1151400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5A4FFFBE-C675-421B-B18D-B0C71859FA17}"/>
                </a:ext>
              </a:extLst>
            </p:cNvPr>
            <p:cNvCxnSpPr/>
            <p:nvPr/>
          </p:nvCxnSpPr>
          <p:spPr>
            <a:xfrm>
              <a:off x="6469439" y="4226941"/>
              <a:ext cx="347980" cy="0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A734B85A-3189-4F05-A69C-9A8DB5FF4D09}"/>
                </a:ext>
              </a:extLst>
            </p:cNvPr>
            <p:cNvSpPr txBox="1"/>
            <p:nvPr/>
          </p:nvSpPr>
          <p:spPr>
            <a:xfrm>
              <a:off x="6823125" y="2712567"/>
              <a:ext cx="785495" cy="718185"/>
            </a:xfrm>
            <a:prstGeom prst="rect">
              <a:avLst/>
            </a:prstGeom>
            <a:noFill/>
            <a:ln w="19050" cap="flat">
              <a:solidFill>
                <a:schemeClr val="accent1"/>
              </a:solidFill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t" forceAA="0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2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楷体" panose="02010609060101010101" pitchFamily="49" charset="-122"/>
                  <a:ea typeface="楷体" panose="02010609060101010101" pitchFamily="49" charset="-122"/>
                  <a:sym typeface="Hoefler Text"/>
                </a:rPr>
                <a:t>键能计算</a:t>
              </a: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D79562B6-ACEC-4477-9DE0-F441B3399C4D}"/>
                </a:ext>
              </a:extLst>
            </p:cNvPr>
            <p:cNvSpPr txBox="1"/>
            <p:nvPr/>
          </p:nvSpPr>
          <p:spPr>
            <a:xfrm>
              <a:off x="6823124" y="3877961"/>
              <a:ext cx="785495" cy="718185"/>
            </a:xfrm>
            <a:prstGeom prst="rect">
              <a:avLst/>
            </a:prstGeom>
            <a:noFill/>
            <a:ln w="19050" cap="flat">
              <a:solidFill>
                <a:schemeClr val="accent1"/>
              </a:solidFill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t" forceAA="0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2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楷体" panose="02010609060101010101" pitchFamily="49" charset="-122"/>
                  <a:ea typeface="楷体" panose="02010609060101010101" pitchFamily="49" charset="-122"/>
                  <a:sym typeface="Hoefler Text"/>
                </a:rPr>
                <a:t>实验测定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306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117150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4780" y="793833"/>
            <a:ext cx="1234440" cy="122301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376805" y="2360295"/>
            <a:ext cx="465899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5400" b="1" spc="3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谢谢您的观看</a:t>
            </a:r>
          </a:p>
        </p:txBody>
      </p:sp>
      <p:sp>
        <p:nvSpPr>
          <p:cNvPr id="7" name="矩形 6"/>
          <p:cNvSpPr/>
          <p:nvPr/>
        </p:nvSpPr>
        <p:spPr>
          <a:xfrm>
            <a:off x="2632710" y="3507740"/>
            <a:ext cx="4205412" cy="442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pc="226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北京市朝阳区教育研究中心  制作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电视播出的图像与电脑不同，四周会有一部分被覆盖…">
            <a:extLst>
              <a:ext uri="{FF2B5EF4-FFF2-40B4-BE49-F238E27FC236}">
                <a16:creationId xmlns:a16="http://schemas.microsoft.com/office/drawing/2014/main" id="{31C36B17-F5AD-4FD3-ADC7-1D83FEF5A62E}"/>
              </a:ext>
            </a:extLst>
          </p:cNvPr>
          <p:cNvSpPr txBox="1"/>
          <p:nvPr/>
        </p:nvSpPr>
        <p:spPr>
          <a:xfrm>
            <a:off x="924907" y="2139383"/>
            <a:ext cx="51361" cy="46525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/>
          <a:p>
            <a:pPr defTabSz="825500">
              <a:lnSpc>
                <a:spcPct val="150000"/>
              </a:lnSpc>
              <a:defRPr b="1">
                <a:solidFill>
                  <a:srgbClr val="FFFFFF"/>
                </a:solidFill>
              </a:defRPr>
            </a:pPr>
            <a:endParaRPr sz="2000" i="1" dirty="0">
              <a:solidFill>
                <a:schemeClr val="tx1"/>
              </a:solidFill>
              <a:effectLst>
                <a:outerShdw blurRad="25400" dist="12700" dir="5400000" rotWithShape="0">
                  <a:srgbClr val="FFFFFF"/>
                </a:outerShdw>
              </a:effectLst>
              <a:latin typeface="Hoefler Text"/>
              <a:sym typeface="Hoefler Tex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F7FBAE2-5758-4DD5-BB74-572C6F0C59C4}"/>
              </a:ext>
            </a:extLst>
          </p:cNvPr>
          <p:cNvSpPr txBox="1"/>
          <p:nvPr/>
        </p:nvSpPr>
        <p:spPr>
          <a:xfrm>
            <a:off x="284154" y="2399454"/>
            <a:ext cx="133286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lvl="0" indent="0" algn="ctr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Hoefler Text"/>
                <a:sym typeface="Hoefler Text"/>
              </a:rPr>
              <a:t>化学反应</a:t>
            </a:r>
          </a:p>
        </p:txBody>
      </p:sp>
      <p:sp>
        <p:nvSpPr>
          <p:cNvPr id="4" name="左大括号 3">
            <a:extLst>
              <a:ext uri="{FF2B5EF4-FFF2-40B4-BE49-F238E27FC236}">
                <a16:creationId xmlns:a16="http://schemas.microsoft.com/office/drawing/2014/main" id="{1FB4D923-9912-4AB6-8767-82D4BEF1058F}"/>
              </a:ext>
            </a:extLst>
          </p:cNvPr>
          <p:cNvSpPr/>
          <p:nvPr/>
        </p:nvSpPr>
        <p:spPr>
          <a:xfrm>
            <a:off x="1612910" y="1485270"/>
            <a:ext cx="324485" cy="2258695"/>
          </a:xfrm>
          <a:prstGeom prst="leftBrace">
            <a:avLst>
              <a:gd name="adj1" fmla="val 87336"/>
              <a:gd name="adj2" fmla="val 50000"/>
            </a:avLst>
          </a:prstGeom>
          <a:noFill/>
          <a:ln w="38100" cap="flat">
            <a:solidFill>
              <a:schemeClr val="tx1"/>
            </a:solidFill>
            <a:prstDash val="solid"/>
            <a:miter lim="400000"/>
          </a:ln>
          <a:effectLst/>
        </p:spPr>
        <p:txBody>
          <a:bodyPr rot="0" vertOverflow="overflow" horzOverflow="overflow" vert="horz" wrap="square" lIns="91439" tIns="45719" rIns="91439" bIns="45719" numCol="1" spcCol="38100" rtlCol="0" anchor="t" forceAA="0">
            <a:no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oefler Text"/>
              <a:sym typeface="Hoefler Tex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BBE014E-7F01-448C-9CCA-E640310A1867}"/>
              </a:ext>
            </a:extLst>
          </p:cNvPr>
          <p:cNvSpPr txBox="1"/>
          <p:nvPr/>
        </p:nvSpPr>
        <p:spPr>
          <a:xfrm>
            <a:off x="1440144" y="1260493"/>
            <a:ext cx="2303145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lvl="0" indent="0" algn="ctr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Hoefler Text"/>
                <a:sym typeface="Hoefler Text"/>
              </a:rPr>
              <a:t>放热反应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A8EE38A-9CA8-4AD2-BB66-976E96AAF381}"/>
              </a:ext>
            </a:extLst>
          </p:cNvPr>
          <p:cNvSpPr txBox="1"/>
          <p:nvPr/>
        </p:nvSpPr>
        <p:spPr>
          <a:xfrm>
            <a:off x="1797970" y="3507044"/>
            <a:ext cx="163045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lvl="0" indent="0" algn="ctr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Hoefler Text"/>
                <a:sym typeface="Hoefler Text"/>
              </a:rPr>
              <a:t>吸热反应</a:t>
            </a:r>
          </a:p>
        </p:txBody>
      </p:sp>
      <p:sp>
        <p:nvSpPr>
          <p:cNvPr id="7" name="左大括号 6">
            <a:extLst>
              <a:ext uri="{FF2B5EF4-FFF2-40B4-BE49-F238E27FC236}">
                <a16:creationId xmlns:a16="http://schemas.microsoft.com/office/drawing/2014/main" id="{F8F869CC-3123-4FA7-AC2E-4782B1AAAFD3}"/>
              </a:ext>
            </a:extLst>
          </p:cNvPr>
          <p:cNvSpPr/>
          <p:nvPr/>
        </p:nvSpPr>
        <p:spPr>
          <a:xfrm>
            <a:off x="3263686" y="578718"/>
            <a:ext cx="324485" cy="1718571"/>
          </a:xfrm>
          <a:prstGeom prst="leftBrace">
            <a:avLst>
              <a:gd name="adj1" fmla="val 87336"/>
              <a:gd name="adj2" fmla="val 50000"/>
            </a:avLst>
          </a:prstGeom>
          <a:noFill/>
          <a:ln w="38100" cap="flat">
            <a:solidFill>
              <a:schemeClr val="tx1"/>
            </a:solidFill>
            <a:prstDash val="solid"/>
            <a:miter lim="400000"/>
          </a:ln>
          <a:effectLst/>
        </p:spPr>
        <p:txBody>
          <a:bodyPr rot="0" vertOverflow="overflow" horzOverflow="overflow" vert="horz" wrap="square" lIns="91439" tIns="45719" rIns="91439" bIns="45719" numCol="1" spcCol="38100" rtlCol="0" anchor="t" forceAA="0">
            <a:no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i="0" u="none" strike="noStrike" kern="0" cap="none" spc="0" normalizeH="0" baseline="0" noProof="0">
              <a:ln w="76200">
                <a:solidFill>
                  <a:srgbClr val="86837F">
                    <a:alpha val="80000"/>
                  </a:srgbClr>
                </a:solidFill>
              </a:ln>
              <a:solidFill>
                <a:schemeClr val="tx1"/>
              </a:solidFill>
              <a:effectLst/>
              <a:uLnTx/>
              <a:uFillTx/>
              <a:latin typeface="Hoefler Text"/>
              <a:sym typeface="Hoefler Tex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E254A37-973B-48DE-9312-02E9D5663D7A}"/>
              </a:ext>
            </a:extLst>
          </p:cNvPr>
          <p:cNvSpPr txBox="1"/>
          <p:nvPr/>
        </p:nvSpPr>
        <p:spPr>
          <a:xfrm flipH="1">
            <a:off x="3609851" y="263235"/>
            <a:ext cx="1852134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lvl="0" indent="0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Hoefler Text"/>
                <a:sym typeface="Hoefler Text"/>
              </a:rPr>
              <a:t>燃烧反应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8775812-E269-4792-B180-129DF1808292}"/>
              </a:ext>
            </a:extLst>
          </p:cNvPr>
          <p:cNvSpPr txBox="1"/>
          <p:nvPr/>
        </p:nvSpPr>
        <p:spPr>
          <a:xfrm flipH="1">
            <a:off x="3609851" y="690996"/>
            <a:ext cx="1852134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lvl="0" indent="0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Hoefler Text"/>
                <a:sym typeface="Hoefler Text"/>
              </a:rPr>
              <a:t>中和反应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111006C-4761-4FEE-8FA7-8C21B5779CD3}"/>
              </a:ext>
            </a:extLst>
          </p:cNvPr>
          <p:cNvSpPr txBox="1"/>
          <p:nvPr/>
        </p:nvSpPr>
        <p:spPr>
          <a:xfrm flipH="1">
            <a:off x="3609851" y="1149386"/>
            <a:ext cx="2814323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lvl="0" indent="0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Hoefler Text"/>
                <a:sym typeface="Hoefler Text"/>
              </a:rPr>
              <a:t>金属与酸或水的反应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ADC39DF-414C-4A0C-B3D7-005928F843FC}"/>
              </a:ext>
            </a:extLst>
          </p:cNvPr>
          <p:cNvSpPr txBox="1"/>
          <p:nvPr/>
        </p:nvSpPr>
        <p:spPr>
          <a:xfrm flipH="1">
            <a:off x="3639248" y="1605271"/>
            <a:ext cx="2307690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lvl="0" indent="0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Hoefler Text"/>
                <a:sym typeface="Hoefler Text"/>
              </a:rPr>
              <a:t>多数化合反应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15D251B-D6F5-4234-9CE0-C4A836F59F45}"/>
              </a:ext>
            </a:extLst>
          </p:cNvPr>
          <p:cNvSpPr txBox="1"/>
          <p:nvPr/>
        </p:nvSpPr>
        <p:spPr>
          <a:xfrm flipH="1">
            <a:off x="3703120" y="2027993"/>
            <a:ext cx="1016948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lvl="0" indent="0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Hoefler Text"/>
                <a:sym typeface="Hoefler Text"/>
              </a:rPr>
              <a:t>……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675A4E4-DCC8-406C-A2C1-69E3DD31969F}"/>
              </a:ext>
            </a:extLst>
          </p:cNvPr>
          <p:cNvSpPr txBox="1"/>
          <p:nvPr/>
        </p:nvSpPr>
        <p:spPr>
          <a:xfrm flipH="1">
            <a:off x="3703120" y="2737893"/>
            <a:ext cx="2555875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lvl="0" indent="0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rPr>
              <a:t>多数分解反应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95D651C-83E9-4196-A1BF-3841A2E912CD}"/>
              </a:ext>
            </a:extLst>
          </p:cNvPr>
          <p:cNvSpPr txBox="1"/>
          <p:nvPr/>
        </p:nvSpPr>
        <p:spPr>
          <a:xfrm flipH="1">
            <a:off x="3703120" y="3200984"/>
            <a:ext cx="4664710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lvl="0" defTabSz="825500" hangingPunct="1"/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Ba(OH)</a:t>
            </a:r>
            <a:r>
              <a:rPr lang="en-US" altLang="zh-CN" sz="2000" baseline="-25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·8H</a:t>
            </a:r>
            <a:r>
              <a:rPr lang="en-US" altLang="zh-CN" sz="2000" baseline="-25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与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NH</a:t>
            </a:r>
            <a:r>
              <a:rPr lang="en-US" altLang="zh-CN" sz="2000" baseline="-25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Cl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的反应</a:t>
            </a:r>
            <a:endParaRPr kumimoji="0" lang="zh-CN" altLang="en-US" sz="20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Hoefler Text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79EAE24-056E-42B3-9911-D9BC04D99B07}"/>
              </a:ext>
            </a:extLst>
          </p:cNvPr>
          <p:cNvSpPr txBox="1"/>
          <p:nvPr/>
        </p:nvSpPr>
        <p:spPr>
          <a:xfrm flipH="1">
            <a:off x="3703120" y="3639865"/>
            <a:ext cx="319722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lvl="0" defTabSz="825500" hangingPunct="1"/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和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CO</a:t>
            </a:r>
            <a:r>
              <a:rPr lang="en-US" altLang="zh-CN" sz="2000" baseline="-25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的反应</a:t>
            </a:r>
            <a:endParaRPr kumimoji="0" lang="en-US" altLang="zh-CN" sz="20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Hoefler Tex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14DEE5C-78C2-4A77-81D6-A24DB6FECFEA}"/>
              </a:ext>
            </a:extLst>
          </p:cNvPr>
          <p:cNvSpPr txBox="1"/>
          <p:nvPr/>
        </p:nvSpPr>
        <p:spPr>
          <a:xfrm flipH="1">
            <a:off x="3700296" y="4081242"/>
            <a:ext cx="406971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lvl="0" defTabSz="825500" hangingPunct="1"/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盐酸和碳酸氢钠的反应</a:t>
            </a:r>
            <a:endParaRPr kumimoji="0" lang="en-US" altLang="zh-CN" sz="20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Hoefler Text"/>
            </a:endParaRPr>
          </a:p>
        </p:txBody>
      </p:sp>
      <p:sp>
        <p:nvSpPr>
          <p:cNvPr id="20" name="左大括号 19">
            <a:extLst>
              <a:ext uri="{FF2B5EF4-FFF2-40B4-BE49-F238E27FC236}">
                <a16:creationId xmlns:a16="http://schemas.microsoft.com/office/drawing/2014/main" id="{96101CD9-D4BD-415D-BDD2-108FA315A473}"/>
              </a:ext>
            </a:extLst>
          </p:cNvPr>
          <p:cNvSpPr/>
          <p:nvPr/>
        </p:nvSpPr>
        <p:spPr>
          <a:xfrm>
            <a:off x="3263685" y="2884679"/>
            <a:ext cx="324485" cy="1718571"/>
          </a:xfrm>
          <a:prstGeom prst="leftBrace">
            <a:avLst>
              <a:gd name="adj1" fmla="val 87336"/>
              <a:gd name="adj2" fmla="val 50000"/>
            </a:avLst>
          </a:prstGeom>
          <a:noFill/>
          <a:ln w="38100" cap="flat">
            <a:solidFill>
              <a:schemeClr val="tx1"/>
            </a:solidFill>
            <a:prstDash val="solid"/>
            <a:miter lim="400000"/>
          </a:ln>
          <a:effectLst/>
        </p:spPr>
        <p:txBody>
          <a:bodyPr rot="0" vertOverflow="overflow" horzOverflow="overflow" vert="horz" wrap="square" lIns="91439" tIns="45719" rIns="91439" bIns="45719" numCol="1" spcCol="38100" rtlCol="0" anchor="t" forceAA="0">
            <a:no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i="0" u="none" strike="noStrike" kern="0" cap="none" spc="0" normalizeH="0" baseline="0" noProof="0">
              <a:ln w="76200">
                <a:solidFill>
                  <a:srgbClr val="86837F">
                    <a:alpha val="80000"/>
                  </a:srgbClr>
                </a:solidFill>
              </a:ln>
              <a:solidFill>
                <a:schemeClr val="tx1"/>
              </a:solidFill>
              <a:effectLst/>
              <a:uLnTx/>
              <a:uFillTx/>
              <a:latin typeface="Hoefler Text"/>
              <a:sym typeface="Hoefler Text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539348A-D418-41CE-AEA0-DFB95A974777}"/>
              </a:ext>
            </a:extLst>
          </p:cNvPr>
          <p:cNvSpPr txBox="1"/>
          <p:nvPr/>
        </p:nvSpPr>
        <p:spPr>
          <a:xfrm flipH="1">
            <a:off x="3760994" y="4451413"/>
            <a:ext cx="1016948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lvl="0" indent="0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Hoefler Text"/>
                <a:sym typeface="Hoefler Text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203526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9" grpId="1"/>
      <p:bldP spid="10" grpId="1"/>
      <p:bldP spid="11" grpId="1"/>
      <p:bldP spid="12" grpId="1"/>
      <p:bldP spid="13" grpId="1"/>
      <p:bldP spid="14" grpId="1"/>
      <p:bldP spid="15" grpId="0" bldLvl="0"/>
      <p:bldP spid="15" grpId="1"/>
      <p:bldP spid="16" grpId="1"/>
      <p:bldP spid="17" grpId="1"/>
      <p:bldP spid="20" grpId="1" animBg="1"/>
      <p:bldP spid="2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301E8CB-6BF9-4396-AAE3-777D763D9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388" y="1218485"/>
            <a:ext cx="2396028" cy="270652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424E5F6-D346-4A0C-A968-9059B4DCCBCC}"/>
              </a:ext>
            </a:extLst>
          </p:cNvPr>
          <p:cNvSpPr txBox="1"/>
          <p:nvPr/>
        </p:nvSpPr>
        <p:spPr>
          <a:xfrm>
            <a:off x="457099" y="1255871"/>
            <a:ext cx="2596515" cy="59372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20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cs typeface="Hoefler Text"/>
                <a:sym typeface="Hoefler Text"/>
              </a:rPr>
              <a:t>体系与环境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B164B83-FD1C-4492-BB86-7E2F09A8107A}"/>
              </a:ext>
            </a:extLst>
          </p:cNvPr>
          <p:cNvSpPr txBox="1"/>
          <p:nvPr/>
        </p:nvSpPr>
        <p:spPr>
          <a:xfrm>
            <a:off x="1546861" y="2009736"/>
            <a:ext cx="4730864" cy="1124026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defTabSz="825500" rtl="0" ea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40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楷体" panose="02010609060101010101" pitchFamily="49" charset="-122"/>
                <a:ea typeface="楷体" panose="02010609060101010101" pitchFamily="49" charset="-122"/>
                <a:cs typeface="Hoefler Text"/>
                <a:sym typeface="Hoefler Text"/>
              </a:rPr>
              <a:t>被研究的物质系统称为体系，</a:t>
            </a:r>
            <a:endParaRPr kumimoji="0" lang="en-US" altLang="zh-CN" sz="240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楷体" panose="02010609060101010101" pitchFamily="49" charset="-122"/>
              <a:ea typeface="楷体" panose="02010609060101010101" pitchFamily="49" charset="-122"/>
              <a:cs typeface="Hoefler Text"/>
              <a:sym typeface="Hoefler Text"/>
            </a:endParaRPr>
          </a:p>
          <a:p>
            <a:pPr marL="0" marR="0" indent="0" defTabSz="825500" rtl="0" ea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40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楷体" panose="02010609060101010101" pitchFamily="49" charset="-122"/>
                <a:ea typeface="楷体" panose="02010609060101010101" pitchFamily="49" charset="-122"/>
                <a:cs typeface="Hoefler Text"/>
                <a:sym typeface="Hoefler Text"/>
              </a:rPr>
              <a:t>体系以外的其他部分称为环境。</a:t>
            </a:r>
          </a:p>
        </p:txBody>
      </p:sp>
    </p:spTree>
    <p:extLst>
      <p:ext uri="{BB962C8B-B14F-4D97-AF65-F5344CB8AC3E}">
        <p14:creationId xmlns:p14="http://schemas.microsoft.com/office/powerpoint/2010/main" val="220379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115EBDFA-0627-4789-BA88-86793CDF7DF6}"/>
              </a:ext>
            </a:extLst>
          </p:cNvPr>
          <p:cNvSpPr txBox="1"/>
          <p:nvPr/>
        </p:nvSpPr>
        <p:spPr>
          <a:xfrm>
            <a:off x="1124903" y="531316"/>
            <a:ext cx="5616041" cy="59503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20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cs typeface="Hoefler Text"/>
                <a:sym typeface="Hoefler Text"/>
              </a:rPr>
              <a:t>1</a:t>
            </a:r>
            <a:r>
              <a:rPr kumimoji="0" lang="zh-CN" altLang="en-US" sz="320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cs typeface="Hoefler Text"/>
                <a:sym typeface="Hoefler Text"/>
              </a:rPr>
              <a:t>．反应热及其测定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9D066FB-CAA0-48CD-8059-37E532F92F4C}"/>
              </a:ext>
            </a:extLst>
          </p:cNvPr>
          <p:cNvSpPr txBox="1"/>
          <p:nvPr/>
        </p:nvSpPr>
        <p:spPr>
          <a:xfrm>
            <a:off x="556260" y="1330746"/>
            <a:ext cx="5676899" cy="1678023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defTabSz="825500" rtl="0" ea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40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楷体" panose="02010609060101010101" pitchFamily="49" charset="-122"/>
                <a:ea typeface="楷体" panose="02010609060101010101" pitchFamily="49" charset="-122"/>
                <a:cs typeface="Hoefler Text"/>
                <a:sym typeface="Hoefler Text"/>
              </a:rPr>
              <a:t>    在等温条件下，化学反应体系向环境释放或从环境吸收的热量，称为化学反应的热效应，简称反应热。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001AD7A-AA9A-4050-A28E-0A5E91538557}"/>
              </a:ext>
            </a:extLst>
          </p:cNvPr>
          <p:cNvSpPr txBox="1"/>
          <p:nvPr/>
        </p:nvSpPr>
        <p:spPr>
          <a:xfrm>
            <a:off x="1163053" y="3179087"/>
            <a:ext cx="5509260" cy="57002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defTabSz="825500" rtl="0" ea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40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楷体" panose="02010609060101010101" pitchFamily="49" charset="-122"/>
                <a:ea typeface="楷体" panose="02010609060101010101" pitchFamily="49" charset="-122"/>
                <a:cs typeface="Hoefler Text"/>
                <a:sym typeface="Hoefler Text"/>
              </a:rPr>
              <a:t>许多反应热可以通过量热计直接测定。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9194924-CBE2-4325-A0AC-927CFBA28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0413" y="1143000"/>
            <a:ext cx="2086946" cy="266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2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6D039C84-11D1-403E-9C08-C6CB686A58EC}"/>
              </a:ext>
            </a:extLst>
          </p:cNvPr>
          <p:cNvSpPr txBox="1"/>
          <p:nvPr/>
        </p:nvSpPr>
        <p:spPr>
          <a:xfrm>
            <a:off x="1592479" y="333851"/>
            <a:ext cx="6073241" cy="59372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20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cs typeface="Hoefler Text"/>
                <a:sym typeface="Hoefler Text"/>
              </a:rPr>
              <a:t>中和反应反应热的测定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289E3EB-2967-4868-95D3-99AD048B8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0413" y="1143000"/>
            <a:ext cx="2086946" cy="26643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40864E6-3328-4642-8DDD-FCB2DA7564BC}"/>
              </a:ext>
            </a:extLst>
          </p:cNvPr>
          <p:cNvSpPr txBox="1"/>
          <p:nvPr/>
        </p:nvSpPr>
        <p:spPr>
          <a:xfrm>
            <a:off x="576816" y="1143000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【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提出问题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】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内容占位符 8">
            <a:extLst>
              <a:ext uri="{FF2B5EF4-FFF2-40B4-BE49-F238E27FC236}">
                <a16:creationId xmlns:a16="http://schemas.microsoft.com/office/drawing/2014/main" id="{0BF46846-0647-4CBB-9CB7-474AB20A1E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29106" y="1661160"/>
            <a:ext cx="5263134" cy="2788920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在测定中和反应的反应热时，应该测量哪些数据？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如何根据测得的数据计算反应热？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为了提高测定的准确度，应该采取哪些措施？</a:t>
            </a:r>
          </a:p>
        </p:txBody>
      </p:sp>
    </p:spTree>
    <p:extLst>
      <p:ext uri="{BB962C8B-B14F-4D97-AF65-F5344CB8AC3E}">
        <p14:creationId xmlns:p14="http://schemas.microsoft.com/office/powerpoint/2010/main" val="428050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27A25DBD-57DE-410B-8C39-53D4D49CB62F}"/>
              </a:ext>
            </a:extLst>
          </p:cNvPr>
          <p:cNvSpPr txBox="1"/>
          <p:nvPr/>
        </p:nvSpPr>
        <p:spPr>
          <a:xfrm>
            <a:off x="1592479" y="333851"/>
            <a:ext cx="6073241" cy="59372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20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cs typeface="Hoefler Text"/>
                <a:sym typeface="Hoefler Text"/>
              </a:rPr>
              <a:t>中和反应反应热的测定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DF5B18F-8AC9-41F6-ACA1-F48BD8C56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0413" y="1143000"/>
            <a:ext cx="2086946" cy="26643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B56FFE6-C66B-436D-80A1-F330D8B8B4A1}"/>
              </a:ext>
            </a:extLst>
          </p:cNvPr>
          <p:cNvSpPr txBox="1"/>
          <p:nvPr/>
        </p:nvSpPr>
        <p:spPr>
          <a:xfrm>
            <a:off x="576816" y="1143000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【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实验步骤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】</a:t>
            </a:r>
            <a:endParaRPr lang="zh-CN" altLang="en-US" sz="2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内容占位符 8">
            <a:extLst>
              <a:ext uri="{FF2B5EF4-FFF2-40B4-BE49-F238E27FC236}">
                <a16:creationId xmlns:a16="http://schemas.microsoft.com/office/drawing/2014/main" id="{D50987BB-069F-4AF1-9B6D-C33EA7EB5B1A}"/>
              </a:ext>
            </a:extLst>
          </p:cNvPr>
          <p:cNvSpPr txBox="1">
            <a:spLocks/>
          </p:cNvSpPr>
          <p:nvPr/>
        </p:nvSpPr>
        <p:spPr>
          <a:xfrm>
            <a:off x="1229106" y="1661160"/>
            <a:ext cx="5263134" cy="278892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137160" indent="-137160" algn="l" defTabSz="6858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438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6012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000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2500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000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500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）反应物温度的测量</a:t>
            </a:r>
            <a:endParaRPr lang="en-US" altLang="zh-CN" sz="2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用量筒量取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50 mL 0.50 mol/L</a:t>
            </a:r>
            <a:r>
              <a:rPr lang="zh-CN" altLang="en-US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盐酸，打开杯盖，倒入量热计内筒，测量记录为盐酸温度。用水把温度计上的酸冲洗干净，擦干备用。</a:t>
            </a:r>
            <a:endParaRPr lang="en-US" altLang="zh-CN" sz="24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用另一个量筒量取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50 mL 0.55 mol/L</a:t>
            </a:r>
            <a:r>
              <a:rPr lang="zh-CN" altLang="en-US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NaOH</a:t>
            </a:r>
            <a:r>
              <a:rPr lang="zh-CN" altLang="en-US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溶液，用温度计测量并记录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NaOH</a:t>
            </a:r>
            <a:r>
              <a:rPr lang="zh-CN" altLang="en-US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溶液的温度。</a:t>
            </a:r>
          </a:p>
        </p:txBody>
      </p:sp>
    </p:spTree>
    <p:extLst>
      <p:ext uri="{BB962C8B-B14F-4D97-AF65-F5344CB8AC3E}">
        <p14:creationId xmlns:p14="http://schemas.microsoft.com/office/powerpoint/2010/main" val="218464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4AEA474-7999-4BC4-8FE6-5D40AF054AF8}"/>
              </a:ext>
            </a:extLst>
          </p:cNvPr>
          <p:cNvSpPr txBox="1"/>
          <p:nvPr/>
        </p:nvSpPr>
        <p:spPr>
          <a:xfrm>
            <a:off x="1592479" y="333851"/>
            <a:ext cx="6073241" cy="59372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20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cs typeface="Hoefler Text"/>
                <a:sym typeface="Hoefler Text"/>
              </a:rPr>
              <a:t>中和反应反应热的测定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179A1C0-5F2C-4365-AC02-0AFEFDDB8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0413" y="1143000"/>
            <a:ext cx="2086946" cy="26643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EFC268E-920E-4E1A-8B46-1BCBEBAFE4FD}"/>
              </a:ext>
            </a:extLst>
          </p:cNvPr>
          <p:cNvSpPr txBox="1"/>
          <p:nvPr/>
        </p:nvSpPr>
        <p:spPr>
          <a:xfrm>
            <a:off x="576816" y="1143000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【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实验步骤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】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内容占位符 8">
            <a:extLst>
              <a:ext uri="{FF2B5EF4-FFF2-40B4-BE49-F238E27FC236}">
                <a16:creationId xmlns:a16="http://schemas.microsoft.com/office/drawing/2014/main" id="{37051D05-28D1-42A1-923D-23056D69180C}"/>
              </a:ext>
            </a:extLst>
          </p:cNvPr>
          <p:cNvSpPr txBox="1">
            <a:spLocks/>
          </p:cNvSpPr>
          <p:nvPr/>
        </p:nvSpPr>
        <p:spPr>
          <a:xfrm>
            <a:off x="1229106" y="1661160"/>
            <a:ext cx="5263134" cy="278892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137160" indent="-137160" algn="l" defTabSz="6858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438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6012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000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2500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000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500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）反应后体系温度的测量</a:t>
            </a:r>
            <a:endParaRPr lang="en-US" altLang="zh-CN" sz="2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打开杯盖，将量筒中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NaOH</a:t>
            </a:r>
            <a:r>
              <a:rPr lang="zh-CN" altLang="en-US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溶液迅速倒入量热计内筒，立即盖上杯盖，插入温度计，用搅拌棒匀速搅拌。密切关注温度的变化，记录最高温度</a:t>
            </a:r>
            <a:r>
              <a:rPr lang="en-US" altLang="zh-CN" sz="2400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en-US" altLang="zh-CN" sz="2400" baseline="-25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24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）重复上述步骤（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）和步骤（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）两次。</a:t>
            </a:r>
          </a:p>
        </p:txBody>
      </p:sp>
    </p:spTree>
    <p:extLst>
      <p:ext uri="{BB962C8B-B14F-4D97-AF65-F5344CB8AC3E}">
        <p14:creationId xmlns:p14="http://schemas.microsoft.com/office/powerpoint/2010/main" val="175300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中和反应反应热的测定">
            <a:hlinkClick r:id="" action="ppaction://media"/>
            <a:extLst>
              <a:ext uri="{FF2B5EF4-FFF2-40B4-BE49-F238E27FC236}">
                <a16:creationId xmlns:a16="http://schemas.microsoft.com/office/drawing/2014/main" id="{5DDD5B7A-11F1-4525-88C7-923E052CB6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6780" y="953929"/>
            <a:ext cx="7330440" cy="406355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FC87355-5807-4C77-A55D-F24EE50F1B9D}"/>
              </a:ext>
            </a:extLst>
          </p:cNvPr>
          <p:cNvSpPr txBox="1"/>
          <p:nvPr/>
        </p:nvSpPr>
        <p:spPr>
          <a:xfrm>
            <a:off x="1592479" y="333851"/>
            <a:ext cx="6073241" cy="59372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200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cs typeface="Hoefler Text"/>
                <a:sym typeface="Hoefler Text"/>
              </a:rPr>
              <a:t>中和反应反应热的测定</a:t>
            </a:r>
          </a:p>
        </p:txBody>
      </p:sp>
    </p:spTree>
    <p:extLst>
      <p:ext uri="{BB962C8B-B14F-4D97-AF65-F5344CB8AC3E}">
        <p14:creationId xmlns:p14="http://schemas.microsoft.com/office/powerpoint/2010/main" val="195501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6,&quot;width&quot;:1944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9、11、16、19、20、21、22、23、26、29、34、38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453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1_Office 主题​​">
  <a:themeElements>
    <a:clrScheme name="WPS主题色">
      <a:dk1>
        <a:srgbClr val="000000"/>
      </a:dk1>
      <a:lt1>
        <a:srgbClr val="FFFFFF"/>
      </a:lt1>
      <a:dk2>
        <a:srgbClr val="ECEEEF"/>
      </a:dk2>
      <a:lt2>
        <a:srgbClr val="FCFDFD"/>
      </a:lt2>
      <a:accent1>
        <a:srgbClr val="547D9D"/>
      </a:accent1>
      <a:accent2>
        <a:srgbClr val="437F81"/>
      </a:accent2>
      <a:accent3>
        <a:srgbClr val="4F7A5C"/>
      </a:accent3>
      <a:accent4>
        <a:srgbClr val="6E6D45"/>
      </a:accent4>
      <a:accent5>
        <a:srgbClr val="905E43"/>
      </a:accent5>
      <a:accent6>
        <a:srgbClr val="9D5458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木材纹理">
  <a:themeElements>
    <a:clrScheme name="木材纹理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木材纹理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木材纹理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3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主题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6457</TotalTime>
  <Words>1754</Words>
  <Application>Microsoft Office PowerPoint</Application>
  <PresentationFormat>全屏显示(16:9)</PresentationFormat>
  <Paragraphs>204</Paragraphs>
  <Slides>25</Slides>
  <Notes>23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38" baseType="lpstr">
      <vt:lpstr>Hoefler Text</vt:lpstr>
      <vt:lpstr>黑体</vt:lpstr>
      <vt:lpstr>楷体</vt:lpstr>
      <vt:lpstr>宋体</vt:lpstr>
      <vt:lpstr>微软雅黑</vt:lpstr>
      <vt:lpstr>Arial</vt:lpstr>
      <vt:lpstr>Calibri</vt:lpstr>
      <vt:lpstr>Rockwell</vt:lpstr>
      <vt:lpstr>Rockwell Condensed</vt:lpstr>
      <vt:lpstr>Times New Roman</vt:lpstr>
      <vt:lpstr>Wingdings</vt:lpstr>
      <vt:lpstr>1_Office 主题​​</vt:lpstr>
      <vt:lpstr>木材纹理</vt:lpstr>
      <vt:lpstr>反应热 焓变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微课名称：XXX微课</dc:title>
  <dc:creator>User</dc:creator>
  <cp:lastModifiedBy>小 马哥</cp:lastModifiedBy>
  <cp:revision>200</cp:revision>
  <dcterms:created xsi:type="dcterms:W3CDTF">2020-02-01T11:21:00Z</dcterms:created>
  <dcterms:modified xsi:type="dcterms:W3CDTF">2020-08-11T18:26:10Z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2052-11.1.0.9339</vt:lpwstr>
  </property>
</Properties>
</file>