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2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65" r:id="rId2"/>
    <p:sldId id="488" r:id="rId3"/>
    <p:sldId id="272" r:id="rId4"/>
    <p:sldId id="286" r:id="rId5"/>
    <p:sldId id="273" r:id="rId6"/>
    <p:sldId id="282" r:id="rId7"/>
    <p:sldId id="283" r:id="rId8"/>
    <p:sldId id="291" r:id="rId9"/>
    <p:sldId id="486" r:id="rId10"/>
    <p:sldId id="279" r:id="rId11"/>
    <p:sldId id="489" r:id="rId12"/>
    <p:sldId id="364" r:id="rId13"/>
    <p:sldId id="483" r:id="rId14"/>
    <p:sldId id="487" r:id="rId15"/>
    <p:sldId id="277" r:id="rId16"/>
    <p:sldId id="306" r:id="rId17"/>
    <p:sldId id="287" r:id="rId18"/>
    <p:sldId id="289" r:id="rId19"/>
    <p:sldId id="288" r:id="rId20"/>
    <p:sldId id="485" r:id="rId21"/>
    <p:sldId id="271" r:id="rId2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5" d="100"/>
          <a:sy n="95" d="100"/>
        </p:scale>
        <p:origin x="-582" y="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763129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8016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2020/5/25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10.mp4"/><Relationship Id="rId7" Type="http://schemas.openxmlformats.org/officeDocument/2006/relationships/image" Target="../media/image23.png"/><Relationship Id="rId2" Type="http://schemas.microsoft.com/office/2007/relationships/media" Target="../media/media10.mp4"/><Relationship Id="rId1" Type="http://schemas.openxmlformats.org/officeDocument/2006/relationships/tags" Target="../tags/tag15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1.m4a"/><Relationship Id="rId4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://image.baidu.com/i?ct=503316480&amp;z=418480852&amp;tn=baiduimagedetail&amp;word=&#24052;&#20197;&#21644;&#35848;&amp;in=12" TargetMode="External"/><Relationship Id="rId11" Type="http://schemas.openxmlformats.org/officeDocument/2006/relationships/image" Target="../media/image30.jpg"/><Relationship Id="rId5" Type="http://schemas.openxmlformats.org/officeDocument/2006/relationships/image" Target="../media/image25.png"/><Relationship Id="rId10" Type="http://schemas.openxmlformats.org/officeDocument/2006/relationships/image" Target="../media/image29.jpg"/><Relationship Id="rId4" Type="http://schemas.openxmlformats.org/officeDocument/2006/relationships/image" Target="../media/image24.jpeg"/><Relationship Id="rId9" Type="http://schemas.openxmlformats.org/officeDocument/2006/relationships/image" Target="../media/image28.jpe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10" Type="http://schemas.openxmlformats.org/officeDocument/2006/relationships/image" Target="../media/image10.pn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15.m4a"/><Relationship Id="rId7" Type="http://schemas.openxmlformats.org/officeDocument/2006/relationships/image" Target="../media/image42.jpeg"/><Relationship Id="rId2" Type="http://schemas.microsoft.com/office/2007/relationships/media" Target="../media/media15.m4a"/><Relationship Id="rId1" Type="http://schemas.openxmlformats.org/officeDocument/2006/relationships/tags" Target="../tags/tag15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16.m4a"/><Relationship Id="rId7" Type="http://schemas.openxmlformats.org/officeDocument/2006/relationships/image" Target="../media/image46.jpeg"/><Relationship Id="rId2" Type="http://schemas.microsoft.com/office/2007/relationships/media" Target="../media/media16.m4a"/><Relationship Id="rId1" Type="http://schemas.openxmlformats.org/officeDocument/2006/relationships/tags" Target="../tags/tag160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1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62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audio" Target="../media/media19.m4a"/><Relationship Id="rId7" Type="http://schemas.openxmlformats.org/officeDocument/2006/relationships/image" Target="../media/image50.png"/><Relationship Id="rId2" Type="http://schemas.microsoft.com/office/2007/relationships/media" Target="../media/media19.m4a"/><Relationship Id="rId1" Type="http://schemas.openxmlformats.org/officeDocument/2006/relationships/tags" Target="../tags/tag16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52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0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10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54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1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53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13.jpg"/><Relationship Id="rId2" Type="http://schemas.microsoft.com/office/2007/relationships/media" Target="../media/media3.m4a"/><Relationship Id="rId1" Type="http://schemas.openxmlformats.org/officeDocument/2006/relationships/tags" Target="../tags/tag15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55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19.jpeg"/><Relationship Id="rId2" Type="http://schemas.microsoft.com/office/2007/relationships/media" Target="../media/media6.m4a"/><Relationship Id="rId1" Type="http://schemas.openxmlformats.org/officeDocument/2006/relationships/tags" Target="../tags/tag15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tags" Target="../tags/tag157.xml"/><Relationship Id="rId6" Type="http://schemas.openxmlformats.org/officeDocument/2006/relationships/image" Target="../media/image20.gif"/><Relationship Id="rId5" Type="http://schemas.openxmlformats.org/officeDocument/2006/relationships/slide" Target="slide1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76844" y="1195499"/>
            <a:ext cx="5412105" cy="930931"/>
          </a:xfrm>
        </p:spPr>
        <p:txBody>
          <a:bodyPr>
            <a:noAutofit/>
          </a:bodyPr>
          <a:lstStyle/>
          <a:p>
            <a:pPr algn="ctr"/>
            <a:r>
              <a:rPr lang="en-US" altLang="zh-CN" sz="28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23</a:t>
            </a:r>
            <a:r>
              <a:rPr lang="zh-CN" altLang="en-US" sz="28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课  和平发展合作共赢的时代潮流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625022" y="219432"/>
            <a:ext cx="409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高一历史</a:t>
            </a:r>
            <a:r>
              <a:rPr lang="zh-CN" altLang="en-US" sz="24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882627" y="2735935"/>
            <a:ext cx="4836240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学校：北京市第十七中学     教师：高峰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23"/>
    </mc:Choice>
    <mc:Fallback xmlns="">
      <p:transition spd="slow" advTm="25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6E79509E-DB1B-4C07-894D-FA573EE917F5}"/>
              </a:ext>
            </a:extLst>
          </p:cNvPr>
          <p:cNvSpPr txBox="1"/>
          <p:nvPr/>
        </p:nvSpPr>
        <p:spPr>
          <a:xfrm>
            <a:off x="445673" y="160671"/>
            <a:ext cx="348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highlight>
                  <a:srgbClr val="FF0000"/>
                </a:highlight>
                <a:ea typeface="宋体" panose="02010600030101010101" pitchFamily="2" charset="-122"/>
              </a:rPr>
              <a:t>（一）发展方面的问题：</a:t>
            </a:r>
            <a:endParaRPr lang="en-US" altLang="zh-CN" sz="2400" b="1" dirty="0">
              <a:solidFill>
                <a:schemeClr val="tx1"/>
              </a:solidFill>
              <a:highlight>
                <a:srgbClr val="FF0000"/>
              </a:highlight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960A310-1951-48F7-BD1D-74A8E4E6DF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5"/>
          <a:stretch/>
        </p:blipFill>
        <p:spPr>
          <a:xfrm>
            <a:off x="4916797" y="1187853"/>
            <a:ext cx="4227203" cy="1967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BBF0E55A-B3AB-44AB-9E30-2FB98592D78D}"/>
              </a:ext>
            </a:extLst>
          </p:cNvPr>
          <p:cNvSpPr txBox="1"/>
          <p:nvPr/>
        </p:nvSpPr>
        <p:spPr>
          <a:xfrm>
            <a:off x="4916795" y="681041"/>
            <a:ext cx="394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ea typeface="宋体" panose="02010600030101010101" pitchFamily="2" charset="-122"/>
              </a:rPr>
              <a:t>（</a:t>
            </a:r>
            <a:r>
              <a:rPr lang="en-US" altLang="zh-CN" b="1" dirty="0">
                <a:ea typeface="宋体" panose="02010600030101010101" pitchFamily="2" charset="-122"/>
              </a:rPr>
              <a:t>2</a:t>
            </a:r>
            <a:r>
              <a:rPr lang="zh-CN" altLang="en-US" b="1" dirty="0">
                <a:ea typeface="宋体" panose="02010600030101010101" pitchFamily="2" charset="-122"/>
              </a:rPr>
              <a:t>）南北差距和贫富分化严重。</a:t>
            </a:r>
            <a:endParaRPr lang="en-US" altLang="zh-CN" b="1" dirty="0">
              <a:ea typeface="宋体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B8BF025C-52DB-49F2-A073-868ABB446AC9}"/>
              </a:ext>
            </a:extLst>
          </p:cNvPr>
          <p:cNvSpPr/>
          <p:nvPr/>
        </p:nvSpPr>
        <p:spPr>
          <a:xfrm>
            <a:off x="4916797" y="3204508"/>
            <a:ext cx="4227203" cy="1938992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indent="457200"/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邓小平：南北问题是核心问题。南方得不到适当的发展，北方的资本和商品出路就有限得很，如果南方继续贫困下去，北方就可能没有出路。</a:t>
            </a:r>
            <a:endParaRPr lang="en-US" altLang="zh-CN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C126F7B-611C-4436-A19B-CCA0FC99C9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3"/>
          <a:stretch/>
        </p:blipFill>
        <p:spPr>
          <a:xfrm>
            <a:off x="188040" y="1138626"/>
            <a:ext cx="4622165" cy="2065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F03DDEE-264C-4F35-BF74-D3EAA4BC39C7}"/>
              </a:ext>
            </a:extLst>
          </p:cNvPr>
          <p:cNvSpPr/>
          <p:nvPr/>
        </p:nvSpPr>
        <p:spPr>
          <a:xfrm>
            <a:off x="374669" y="676961"/>
            <a:ext cx="8866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zh-CN" dirty="0">
                <a:latin typeface="+mn-ea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+mn-ea"/>
                <a:cs typeface="Times New Roman" panose="02020603050405020304" pitchFamily="18" charset="0"/>
              </a:rPr>
              <a:t>1</a:t>
            </a:r>
            <a:r>
              <a:rPr lang="zh-CN" altLang="zh-CN" dirty="0">
                <a:latin typeface="+mn-ea"/>
                <a:cs typeface="Times New Roman" panose="02020603050405020304" pitchFamily="18" charset="0"/>
              </a:rPr>
              <a:t>）世界经济增长的动力依然不足</a:t>
            </a:r>
            <a:r>
              <a:rPr lang="zh-CN" altLang="en-US" sz="2400" dirty="0">
                <a:latin typeface="+mn-ea"/>
                <a:cs typeface="Times New Roman" panose="02020603050405020304" pitchFamily="18" charset="0"/>
              </a:rPr>
              <a:t>。</a:t>
            </a:r>
            <a:endParaRPr lang="zh-CN" altLang="zh-CN" sz="24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D5905B61-683C-4467-8251-4551478356E2}"/>
              </a:ext>
            </a:extLst>
          </p:cNvPr>
          <p:cNvSpPr/>
          <p:nvPr/>
        </p:nvSpPr>
        <p:spPr>
          <a:xfrm>
            <a:off x="302732" y="3445802"/>
            <a:ext cx="4466634" cy="1600438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从不同经济体在全球经济中的角色看，欧美发达国家是最重要的消费者，其经济</a:t>
            </a:r>
            <a:r>
              <a:rPr lang="en-US" altLang="zh-CN" sz="1400" dirty="0">
                <a:latin typeface="仿宋" panose="02010609060101010101" pitchFamily="49" charset="-122"/>
                <a:ea typeface="仿宋" panose="02010609060101010101" pitchFamily="49" charset="-122"/>
              </a:rPr>
              <a:t>80%</a:t>
            </a:r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左右依靠消费拉动；中国是全球的关键生产者和全球新的制造业中心，制造业对国内生产总值的贡献高达</a:t>
            </a:r>
            <a:r>
              <a:rPr lang="en-US" altLang="zh-CN" sz="1400" dirty="0">
                <a:latin typeface="仿宋" panose="02010609060101010101" pitchFamily="49" charset="-122"/>
                <a:ea typeface="仿宋" panose="02010609060101010101" pitchFamily="49" charset="-122"/>
              </a:rPr>
              <a:t>46%</a:t>
            </a:r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，而亚非拉国家、俄罗斯是主要的资源和原材料供给者。目前美欧日发达国家均债台高筑，基本上失去了靠财政政策进一步刺激经济增长的空间。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xmlns="" id="{F3118A8D-BEC0-499B-8D9A-73C67DDBD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4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44"/>
    </mc:Choice>
    <mc:Fallback xmlns="">
      <p:transition spd="slow" advTm="19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.190124_TRAD_CHIFFRES_EFFARANTS_OXFAM_C(Av41965220,P1)">
            <a:hlinkClick r:id="" action="ppaction://media"/>
            <a:extLst>
              <a:ext uri="{FF2B5EF4-FFF2-40B4-BE49-F238E27FC236}">
                <a16:creationId xmlns:a16="http://schemas.microsoft.com/office/drawing/2014/main" xmlns="" id="{5C62D185-6B51-4C15-BADF-545465D508D0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651" y="491537"/>
            <a:ext cx="7181850" cy="4041775"/>
          </a:xfr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xmlns="" id="{D9182AF7-DF25-4363-83C7-55E7D869627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7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09"/>
    </mc:Choice>
    <mc:Fallback xmlns="">
      <p:transition spd="slow" advTm="144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84" objId="7"/>
        <p14:stopEvt time="144009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2">
            <a:extLst>
              <a:ext uri="{FF2B5EF4-FFF2-40B4-BE49-F238E27FC236}">
                <a16:creationId xmlns:a16="http://schemas.microsoft.com/office/drawing/2014/main" xmlns="" id="{68886FFD-094F-4F79-AA22-95807B4CE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29" y="3291193"/>
            <a:ext cx="2196703" cy="137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6627" name="Text Box 13">
            <a:extLst>
              <a:ext uri="{FF2B5EF4-FFF2-40B4-BE49-F238E27FC236}">
                <a16:creationId xmlns:a16="http://schemas.microsoft.com/office/drawing/2014/main" xmlns="" id="{E5CE98AB-A8C2-4192-9DBE-D8231F29B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4" y="4666503"/>
            <a:ext cx="243727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“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</a:rPr>
              <a:t>5.11</a:t>
            </a:r>
            <a:r>
              <a:rPr lang="en-US" altLang="zh-CN" sz="1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”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</a:rPr>
              <a:t>案缴获冰毒达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</a:rPr>
              <a:t>吨</a:t>
            </a:r>
            <a:endParaRPr lang="zh-CN" altLang="en-US" sz="1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28" name="Text Box 14">
            <a:extLst>
              <a:ext uri="{FF2B5EF4-FFF2-40B4-BE49-F238E27FC236}">
                <a16:creationId xmlns:a16="http://schemas.microsoft.com/office/drawing/2014/main" xmlns="" id="{7FB4EAF8-5FA6-4226-99F5-0CF6082FB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142" y="2829897"/>
            <a:ext cx="2663791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“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</a:rPr>
              <a:t>9.11</a:t>
            </a:r>
            <a:r>
              <a:rPr lang="en-US" altLang="zh-CN" sz="1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”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</a:rPr>
              <a:t>飞机撞毁世贸中心大楼</a:t>
            </a:r>
          </a:p>
        </p:txBody>
      </p:sp>
      <p:pic>
        <p:nvPicPr>
          <p:cNvPr id="26629" name="Picture 15">
            <a:extLst>
              <a:ext uri="{FF2B5EF4-FFF2-40B4-BE49-F238E27FC236}">
                <a16:creationId xmlns:a16="http://schemas.microsoft.com/office/drawing/2014/main" xmlns="" id="{376F409D-E235-4150-8228-F28818007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57" y="1544022"/>
            <a:ext cx="232648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6630" name="Text Box 16">
            <a:extLst>
              <a:ext uri="{FF2B5EF4-FFF2-40B4-BE49-F238E27FC236}">
                <a16:creationId xmlns:a16="http://schemas.microsoft.com/office/drawing/2014/main" xmlns="" id="{8A481761-795C-493F-9653-41F7EDEE5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181" y="1228306"/>
            <a:ext cx="25146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Tahoma" panose="020B0604030504040204" pitchFamily="34" charset="0"/>
                <a:ea typeface="黑体" panose="02010609060101010101" pitchFamily="49" charset="-122"/>
              </a:rPr>
              <a:t>巴以和谈突破尚需时日</a:t>
            </a:r>
          </a:p>
        </p:txBody>
      </p:sp>
      <p:pic>
        <p:nvPicPr>
          <p:cNvPr id="26631" name="Picture 17" descr="u=1129880718,352796841&amp;gp=2">
            <a:hlinkClick r:id="rId6"/>
            <a:extLst>
              <a:ext uri="{FF2B5EF4-FFF2-40B4-BE49-F238E27FC236}">
                <a16:creationId xmlns:a16="http://schemas.microsoft.com/office/drawing/2014/main" xmlns="" id="{C79E8C2D-E4C2-41AC-BF98-F88E5687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119"/>
            <a:ext cx="2286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图片 12" descr="timg.jpg">
            <a:extLst>
              <a:ext uri="{FF2B5EF4-FFF2-40B4-BE49-F238E27FC236}">
                <a16:creationId xmlns:a16="http://schemas.microsoft.com/office/drawing/2014/main" xmlns="" id="{59F59256-B54C-4F1B-B55E-7BE60B2834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81" y="48384"/>
            <a:ext cx="2131219" cy="16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图片 14" descr="u=3673661877,2350543623&amp;fm=26&amp;gp=0.jpg">
            <a:extLst>
              <a:ext uri="{FF2B5EF4-FFF2-40B4-BE49-F238E27FC236}">
                <a16:creationId xmlns:a16="http://schemas.microsoft.com/office/drawing/2014/main" xmlns="" id="{64DB17EA-4524-44EC-B523-163104EE4B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28017" r="6999" b="9482"/>
          <a:stretch>
            <a:fillRect/>
          </a:stretch>
        </p:blipFill>
        <p:spPr bwMode="auto">
          <a:xfrm>
            <a:off x="7207624" y="1737999"/>
            <a:ext cx="1804261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C530BC2-6CA4-4160-A6CF-35394D805A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2"/>
          <a:stretch/>
        </p:blipFill>
        <p:spPr>
          <a:xfrm>
            <a:off x="6529339" y="2873227"/>
            <a:ext cx="2370132" cy="1752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579BC4B8-B372-4687-BCF1-4FBA96724DB3}"/>
              </a:ext>
            </a:extLst>
          </p:cNvPr>
          <p:cNvSpPr txBox="1"/>
          <p:nvPr/>
        </p:nvSpPr>
        <p:spPr>
          <a:xfrm>
            <a:off x="6592979" y="4666503"/>
            <a:ext cx="2755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新冠病毒肆虐全球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9D2676-F967-41A8-B502-100C87CBB4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r="13434"/>
          <a:stretch/>
        </p:blipFill>
        <p:spPr>
          <a:xfrm>
            <a:off x="5043453" y="1544022"/>
            <a:ext cx="2071937" cy="1391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1E3D492D-02DE-4D21-9BDD-7A1AEFE4CC3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1" r="9699"/>
          <a:stretch/>
        </p:blipFill>
        <p:spPr>
          <a:xfrm>
            <a:off x="2485127" y="3117046"/>
            <a:ext cx="3508418" cy="1399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6BE02CDA-B4B3-4D48-A72E-749A83841BDD}"/>
              </a:ext>
            </a:extLst>
          </p:cNvPr>
          <p:cNvSpPr txBox="1"/>
          <p:nvPr/>
        </p:nvSpPr>
        <p:spPr>
          <a:xfrm>
            <a:off x="2500516" y="4433225"/>
            <a:ext cx="3493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2011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年日本大地震引发的海啸与福岛核泄漏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89A9AEF-430A-4CE5-A7FA-13B66B6E337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87" y="1765873"/>
            <a:ext cx="1990003" cy="1325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181E07C2-22F1-42C9-AF48-78F72B237675}"/>
              </a:ext>
            </a:extLst>
          </p:cNvPr>
          <p:cNvSpPr txBox="1"/>
          <p:nvPr/>
        </p:nvSpPr>
        <p:spPr>
          <a:xfrm>
            <a:off x="-686478" y="3066616"/>
            <a:ext cx="3782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叙利亚战火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6FC7D9D2-2735-4A1F-8EF4-E194D7C54585}"/>
              </a:ext>
            </a:extLst>
          </p:cNvPr>
          <p:cNvSpPr txBox="1"/>
          <p:nvPr/>
        </p:nvSpPr>
        <p:spPr>
          <a:xfrm>
            <a:off x="47854" y="707138"/>
            <a:ext cx="3304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highlight>
                  <a:srgbClr val="FF0000"/>
                </a:highlight>
              </a:rPr>
              <a:t>（二）和平与安全方面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xmlns="" id="{BEE2EE00-53CA-40DB-8FDD-659DC70FE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76"/>
    </mc:Choice>
    <mc:Fallback xmlns="">
      <p:transition spd="slow" advTm="4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4BD90EC-A0A2-44D2-B123-5A648A8D4F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1265" r="1334" b="3905"/>
          <a:stretch/>
        </p:blipFill>
        <p:spPr>
          <a:xfrm>
            <a:off x="65526" y="154155"/>
            <a:ext cx="1907545" cy="189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C4287C-B639-4F6C-926F-6CE92389BA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72" y="154155"/>
            <a:ext cx="1667636" cy="189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829D68E-66FD-4B87-A68A-74AEFA186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26" y="154155"/>
            <a:ext cx="2633941" cy="189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222ACF2-BD91-4A10-AFE0-DF144D648A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15"/>
          <a:stretch/>
        </p:blipFill>
        <p:spPr>
          <a:xfrm>
            <a:off x="4125722" y="154155"/>
            <a:ext cx="2297093" cy="189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FAFA763A-C1EA-42E6-A197-2AA5004576A1}"/>
              </a:ext>
            </a:extLst>
          </p:cNvPr>
          <p:cNvSpPr txBox="1"/>
          <p:nvPr/>
        </p:nvSpPr>
        <p:spPr>
          <a:xfrm>
            <a:off x="0" y="2154344"/>
            <a:ext cx="3596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latin typeface="仿宋" panose="02010609060101010101" pitchFamily="49" charset="-122"/>
                <a:ea typeface="仿宋" panose="02010609060101010101" pitchFamily="49" charset="-122"/>
              </a:rPr>
              <a:t>东南亚国家和日本在中国的南海和东海挑起领土、领海和大陆架争端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52B3CACD-95D0-4A97-854A-A0D703E461BA}"/>
              </a:ext>
            </a:extLst>
          </p:cNvPr>
          <p:cNvSpPr txBox="1"/>
          <p:nvPr/>
        </p:nvSpPr>
        <p:spPr>
          <a:xfrm>
            <a:off x="4609918" y="2154344"/>
            <a:ext cx="4023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latin typeface="仿宋" panose="02010609060101010101" pitchFamily="49" charset="-122"/>
                <a:ea typeface="仿宋" panose="02010609060101010101" pitchFamily="49" charset="-122"/>
              </a:rPr>
              <a:t>愈演愈烈的南极科考与资源勘探；</a:t>
            </a:r>
            <a:endParaRPr lang="en-US" altLang="zh-CN" sz="15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r>
              <a:rPr lang="zh-CN" altLang="en-US" sz="1500" dirty="0">
                <a:latin typeface="仿宋" panose="02010609060101010101" pitchFamily="49" charset="-122"/>
                <a:ea typeface="仿宋" panose="02010609060101010101" pitchFamily="49" charset="-122"/>
              </a:rPr>
              <a:t>环北冰洋各国对北极资源的声索</a:t>
            </a:r>
          </a:p>
        </p:txBody>
      </p:sp>
      <p:pic>
        <p:nvPicPr>
          <p:cNvPr id="10" name="图片 11" descr="2.jpg">
            <a:extLst>
              <a:ext uri="{FF2B5EF4-FFF2-40B4-BE49-F238E27FC236}">
                <a16:creationId xmlns:a16="http://schemas.microsoft.com/office/drawing/2014/main" xmlns="" id="{9DBD88E2-5B98-47F4-996D-F8727D76AC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3" b="13138"/>
          <a:stretch>
            <a:fillRect/>
          </a:stretch>
        </p:blipFill>
        <p:spPr bwMode="auto">
          <a:xfrm>
            <a:off x="289987" y="2926772"/>
            <a:ext cx="2678906" cy="166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E75117C6-6847-42D9-9362-C05F12850279}"/>
              </a:ext>
            </a:extLst>
          </p:cNvPr>
          <p:cNvSpPr txBox="1"/>
          <p:nvPr/>
        </p:nvSpPr>
        <p:spPr>
          <a:xfrm>
            <a:off x="589945" y="4667564"/>
            <a:ext cx="253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生态环境恶化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28A29D3-9B0C-45FF-BD67-21498F2108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57" y="2818531"/>
            <a:ext cx="2187919" cy="201647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AAFDFFB-7CCF-410C-A254-A454BF1D7A23}"/>
              </a:ext>
            </a:extLst>
          </p:cNvPr>
          <p:cNvSpPr txBox="1"/>
          <p:nvPr/>
        </p:nvSpPr>
        <p:spPr>
          <a:xfrm>
            <a:off x="3636522" y="4691730"/>
            <a:ext cx="253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气候变化</a:t>
            </a:r>
            <a:r>
              <a:rPr lang="en-US" altLang="zh-CN" dirty="0"/>
              <a:t>《</a:t>
            </a:r>
            <a:r>
              <a:rPr lang="zh-CN" altLang="en-US" dirty="0"/>
              <a:t>巴黎协定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xmlns="" id="{76019AE6-A212-4232-8A37-6A815D090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6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6"/>
    </mc:Choice>
    <mc:Fallback xmlns="">
      <p:transition spd="slow" advTm="14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EC11AC5-D538-4DF0-95DF-FF3CCBC55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2" y="1224149"/>
            <a:ext cx="7354320" cy="302607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3BC23881-3806-4CA4-8FF8-FE6AA250DA37}"/>
              </a:ext>
            </a:extLst>
          </p:cNvPr>
          <p:cNvSpPr txBox="1"/>
          <p:nvPr/>
        </p:nvSpPr>
        <p:spPr>
          <a:xfrm>
            <a:off x="560933" y="637775"/>
            <a:ext cx="374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依据教材</a:t>
            </a:r>
            <a:r>
              <a:rPr lang="en-US" altLang="zh-CN" dirty="0"/>
              <a:t>P139</a:t>
            </a:r>
            <a:r>
              <a:rPr lang="zh-CN" altLang="en-US" dirty="0"/>
              <a:t>、</a:t>
            </a:r>
            <a:r>
              <a:rPr lang="en-US" altLang="zh-CN" dirty="0"/>
              <a:t>140</a:t>
            </a:r>
            <a:r>
              <a:rPr lang="zh-CN" altLang="en-US" dirty="0"/>
              <a:t>及图片归纳：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xmlns="" id="{E4F956D2-2391-4864-9E9A-7D5E2E33F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2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86"/>
    </mc:Choice>
    <mc:Fallback xmlns="">
      <p:transition spd="slow" advTm="56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36343DDA-48BD-4287-A4A0-63A3EB8BB58C}"/>
              </a:ext>
            </a:extLst>
          </p:cNvPr>
          <p:cNvSpPr txBox="1"/>
          <p:nvPr/>
        </p:nvSpPr>
        <p:spPr>
          <a:xfrm>
            <a:off x="237506" y="308759"/>
            <a:ext cx="6709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三、在合作共赢中促进全球共同发展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23BFDC5-3705-450D-A751-D5E3A6605387}"/>
              </a:ext>
            </a:extLst>
          </p:cNvPr>
          <p:cNvSpPr txBox="1"/>
          <p:nvPr/>
        </p:nvSpPr>
        <p:spPr>
          <a:xfrm>
            <a:off x="439386" y="1085993"/>
            <a:ext cx="570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自主学习：阅读教材</a:t>
            </a:r>
            <a:r>
              <a:rPr lang="en-US" altLang="zh-CN" dirty="0"/>
              <a:t>140</a:t>
            </a:r>
            <a:r>
              <a:rPr lang="zh-CN" altLang="en-US" dirty="0"/>
              <a:t>页，找出治理全球问题的方案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87CC164-EE75-4A67-8062-4415A05A8352}"/>
              </a:ext>
            </a:extLst>
          </p:cNvPr>
          <p:cNvSpPr txBox="1"/>
          <p:nvPr/>
        </p:nvSpPr>
        <p:spPr>
          <a:xfrm>
            <a:off x="570014" y="1689946"/>
            <a:ext cx="6258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）重视二战后建立的国际组织，如联合国、国际货币基金组织、世界银行、世贸组织等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839CEDD-D2F9-4114-BECC-D854888C4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803" y="2846987"/>
            <a:ext cx="2036553" cy="159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s://gss0.bdstatic.com/94o3dSag_xI4khGkpoWK1HF6hhy/baike/w%3D268%3Bg%3D0/sign=f9c7f3aad12a60595210e61c100f53a6/1ad5ad6eddc451da29031388b0fd5266d11632df.jpg">
            <a:extLst>
              <a:ext uri="{FF2B5EF4-FFF2-40B4-BE49-F238E27FC236}">
                <a16:creationId xmlns:a16="http://schemas.microsoft.com/office/drawing/2014/main" xmlns="" id="{55181300-443A-4AE5-9510-B026D7B0B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7430" y="2749536"/>
            <a:ext cx="2009131" cy="1787487"/>
          </a:xfrm>
          <a:prstGeom prst="rect">
            <a:avLst/>
          </a:prstGeom>
          <a:noFill/>
        </p:spPr>
      </p:pic>
      <p:pic>
        <p:nvPicPr>
          <p:cNvPr id="10" name="Picture 6" descr="https://gss1.bdstatic.com/9vo3dSag_xI4khGkpoWK1HF6hhy/baike/w%3D268%3Bg%3D0/sign=5212f0b6de0735fa91f049bfa66a688e/cb8065380cd791236ed7c6d9a7345982b2b7806c.jpg">
            <a:extLst>
              <a:ext uri="{FF2B5EF4-FFF2-40B4-BE49-F238E27FC236}">
                <a16:creationId xmlns:a16="http://schemas.microsoft.com/office/drawing/2014/main" xmlns="" id="{9F789053-92CE-4F7C-9BB1-74D2CF5ED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47441" y="2856418"/>
            <a:ext cx="1959254" cy="1672117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3054DA7-7DAF-4B82-BCE4-E7C75790A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7065" y="2864906"/>
            <a:ext cx="2009132" cy="1672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xmlns="" id="{913AC376-EE3E-493B-A223-1204E1F80E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6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41"/>
    </mc:Choice>
    <mc:Fallback xmlns="">
      <p:transition spd="slow" advTm="40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70110" y="-26632"/>
            <a:ext cx="716572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57175" indent="-257175">
              <a:tabLst>
                <a:tab pos="342900" algn="l"/>
              </a:tabLst>
            </a:pPr>
            <a:r>
              <a:rPr lang="zh-CN" altLang="en-US" b="1" dirty="0">
                <a:solidFill>
                  <a:schemeClr val="tx1"/>
                </a:solidFill>
                <a:latin typeface="宋体" pitchFamily="2" charset="-122"/>
              </a:rPr>
              <a:t>（</a:t>
            </a:r>
            <a:r>
              <a:rPr lang="en-US" altLang="zh-CN" b="1" dirty="0">
                <a:solidFill>
                  <a:schemeClr val="tx1"/>
                </a:solidFill>
                <a:latin typeface="宋体" pitchFamily="2" charset="-122"/>
              </a:rPr>
              <a:t>2</a:t>
            </a:r>
            <a:r>
              <a:rPr lang="zh-CN" altLang="en-US" b="1" dirty="0">
                <a:solidFill>
                  <a:schemeClr val="tx1"/>
                </a:solidFill>
                <a:latin typeface="宋体" pitchFamily="2" charset="-122"/>
              </a:rPr>
              <a:t>）改革原有全球治理机制</a:t>
            </a:r>
            <a:endParaRPr lang="en-US" altLang="zh-CN" b="1" dirty="0">
              <a:solidFill>
                <a:schemeClr val="tx1"/>
              </a:solidFill>
              <a:latin typeface="宋体" pitchFamily="2" charset="-122"/>
            </a:endParaRPr>
          </a:p>
          <a:p>
            <a:pPr marL="257175" indent="-257175">
              <a:tabLst>
                <a:tab pos="342900" algn="l"/>
              </a:tabLst>
            </a:pPr>
            <a:endParaRPr lang="en-US" altLang="zh-CN" b="1" dirty="0">
              <a:solidFill>
                <a:schemeClr val="tx1"/>
              </a:solidFill>
              <a:latin typeface="宋体" pitchFamily="2" charset="-122"/>
            </a:endParaRPr>
          </a:p>
          <a:p>
            <a:pPr marL="257175" indent="-257175">
              <a:tabLst>
                <a:tab pos="342900" algn="l"/>
              </a:tabLst>
            </a:pPr>
            <a:r>
              <a:rPr lang="en-US" altLang="zh-CN" b="1" dirty="0">
                <a:solidFill>
                  <a:schemeClr val="tx1"/>
                </a:solidFill>
                <a:latin typeface="宋体" pitchFamily="2" charset="-122"/>
              </a:rPr>
              <a:t>A.</a:t>
            </a:r>
            <a:r>
              <a:rPr lang="zh-CN" altLang="en-US" b="1" dirty="0">
                <a:solidFill>
                  <a:schemeClr val="tx1"/>
                </a:solidFill>
                <a:latin typeface="宋体" pitchFamily="2" charset="-122"/>
              </a:rPr>
              <a:t>全球层面：二十国集团发挥积极作用。</a:t>
            </a:r>
            <a:endParaRPr lang="en-US" altLang="zh-CN" b="1" dirty="0">
              <a:solidFill>
                <a:schemeClr val="tx1"/>
              </a:solidFill>
              <a:latin typeface="宋体" pitchFamily="2" charset="-122"/>
            </a:endParaRPr>
          </a:p>
          <a:p>
            <a:pPr marL="257175" indent="-257175">
              <a:tabLst>
                <a:tab pos="342900" algn="l"/>
              </a:tabLst>
            </a:pPr>
            <a:endParaRPr lang="en-US" altLang="zh-CN" b="1" dirty="0">
              <a:solidFill>
                <a:schemeClr val="tx1"/>
              </a:solidFill>
              <a:latin typeface="宋体" pitchFamily="2" charset="-122"/>
            </a:endParaRPr>
          </a:p>
          <a:p>
            <a:pPr marL="257175" indent="-257175">
              <a:tabLst>
                <a:tab pos="342900" algn="l"/>
              </a:tabLst>
            </a:pPr>
            <a:r>
              <a:rPr lang="en-US" altLang="zh-CN" b="1" dirty="0">
                <a:solidFill>
                  <a:schemeClr val="tx1"/>
                </a:solidFill>
                <a:latin typeface="宋体" pitchFamily="2" charset="-122"/>
              </a:rPr>
              <a:t>B.</a:t>
            </a:r>
            <a:r>
              <a:rPr lang="zh-CN" altLang="en-US" b="1" dirty="0">
                <a:solidFill>
                  <a:schemeClr val="tx1"/>
                </a:solidFill>
                <a:latin typeface="宋体" pitchFamily="2" charset="-122"/>
              </a:rPr>
              <a:t>地区层面：上海合作组织、金砖国家领导人会晤及新开发银行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91417" y="3758501"/>
            <a:ext cx="65347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57175" indent="-257175">
              <a:tabLst>
                <a:tab pos="342900" algn="l"/>
              </a:tabLst>
            </a:pPr>
            <a:r>
              <a:rPr lang="en-US" altLang="zh-CN" b="1" dirty="0">
                <a:solidFill>
                  <a:srgbClr val="0000FF"/>
                </a:solidFill>
                <a:latin typeface="宋体" pitchFamily="2" charset="-122"/>
              </a:rPr>
              <a:t>(3)</a:t>
            </a:r>
            <a:r>
              <a:rPr lang="zh-CN" altLang="en-US" b="1" dirty="0">
                <a:solidFill>
                  <a:srgbClr val="0000FF"/>
                </a:solidFill>
                <a:latin typeface="宋体" pitchFamily="2" charset="-122"/>
              </a:rPr>
              <a:t>中国方案：</a:t>
            </a:r>
            <a:r>
              <a:rPr lang="en-US" altLang="zh-CN" b="1" dirty="0">
                <a:solidFill>
                  <a:srgbClr val="0000FF"/>
                </a:solidFill>
                <a:latin typeface="宋体" pitchFamily="2" charset="-122"/>
              </a:rPr>
              <a:t>A</a:t>
            </a:r>
            <a:r>
              <a:rPr lang="zh-CN" altLang="en-US" b="1" dirty="0">
                <a:solidFill>
                  <a:srgbClr val="0000FF"/>
                </a:solidFill>
                <a:latin typeface="宋体" pitchFamily="2" charset="-122"/>
              </a:rPr>
              <a:t>、 推动建设新型国际关系</a:t>
            </a:r>
            <a:endParaRPr lang="en-US" altLang="zh-CN" b="1" dirty="0">
              <a:solidFill>
                <a:srgbClr val="0000FF"/>
              </a:solidFill>
              <a:latin typeface="宋体" pitchFamily="2" charset="-122"/>
            </a:endParaRPr>
          </a:p>
          <a:p>
            <a:pPr marL="257175" indent="-257175">
              <a:tabLst>
                <a:tab pos="342900" algn="l"/>
              </a:tabLst>
            </a:pPr>
            <a:r>
              <a:rPr lang="en-US" altLang="zh-CN" b="1" dirty="0">
                <a:solidFill>
                  <a:srgbClr val="0000FF"/>
                </a:solidFill>
                <a:latin typeface="宋体" pitchFamily="2" charset="-122"/>
              </a:rPr>
              <a:t>             B</a:t>
            </a:r>
            <a:r>
              <a:rPr lang="zh-CN" altLang="en-US" b="1" dirty="0">
                <a:solidFill>
                  <a:srgbClr val="0000FF"/>
                </a:solidFill>
                <a:latin typeface="宋体" pitchFamily="2" charset="-122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宋体" pitchFamily="2" charset="-122"/>
              </a:rPr>
              <a:t>倡导构建人类命运共同体</a:t>
            </a:r>
            <a:endParaRPr lang="zh-CN" altLang="en-US" b="1" dirty="0">
              <a:solidFill>
                <a:srgbClr val="0000FF"/>
              </a:solidFill>
              <a:latin typeface="宋体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999544D-DA19-499C-86BD-F792DAE353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341"/>
            <a:ext cx="1865012" cy="17240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806CF2F-2846-4809-956C-C662FB538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790" y="1673340"/>
            <a:ext cx="2758332" cy="1724020"/>
          </a:xfrm>
          <a:prstGeom prst="rect">
            <a:avLst/>
          </a:prstGeom>
        </p:spPr>
      </p:pic>
      <p:pic>
        <p:nvPicPr>
          <p:cNvPr id="10" name="Picture 14" descr="https://gss0.bdstatic.com/94o3dSag_xI4khGkpoWK1HF6hhy/baike/w%3D268%3Bg%3D0/sign=51f7910f6b59252da3171a020ca06406/ac6eddc451da81cbb1d5f0d85966d016092431f7.jpg">
            <a:extLst>
              <a:ext uri="{FF2B5EF4-FFF2-40B4-BE49-F238E27FC236}">
                <a16:creationId xmlns:a16="http://schemas.microsoft.com/office/drawing/2014/main" xmlns="" id="{4996D6D0-8C5C-4F21-89D7-FF6878DDC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7089" y="1649478"/>
            <a:ext cx="2023616" cy="1828897"/>
          </a:xfrm>
          <a:prstGeom prst="rect">
            <a:avLst/>
          </a:prstGeom>
          <a:noFill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5FC81A1-F454-48ED-B357-A9F435933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6143" y="1591995"/>
            <a:ext cx="1747275" cy="1943862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xmlns="" id="{8A76D9F2-1A9D-43E7-9CA3-740D744C39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49"/>
    </mc:Choice>
    <mc:Fallback xmlns="">
      <p:transition spd="slow" advTm="75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0A6CE485-2B1B-4826-866D-FB9D702A26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1650" y="714375"/>
            <a:ext cx="8140700" cy="4041775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 b="1" dirty="0">
                <a:ea typeface="宋体" panose="02010600030101010101" pitchFamily="2" charset="-122"/>
              </a:rPr>
              <a:t> </a:t>
            </a:r>
            <a:r>
              <a:rPr lang="zh-CN" altLang="en-US" sz="4000" b="1" dirty="0">
                <a:solidFill>
                  <a:srgbClr val="FF0000"/>
                </a:solidFill>
                <a:ea typeface="宋体" panose="02010600030101010101" pitchFamily="2" charset="-122"/>
              </a:rPr>
              <a:t>中国提出构建人类命运共同体的原因：</a:t>
            </a:r>
            <a:endParaRPr lang="en-US" altLang="zh-CN" sz="4000" b="1" dirty="0">
              <a:solidFill>
                <a:srgbClr val="FF0000"/>
              </a:solidFill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ea typeface="宋体" panose="02010600030101010101" pitchFamily="2" charset="-122"/>
              </a:rPr>
              <a:t>（</a:t>
            </a:r>
            <a:r>
              <a:rPr lang="en-US" altLang="zh-CN" sz="3600" b="1" dirty="0">
                <a:ea typeface="宋体" panose="02010600030101010101" pitchFamily="2" charset="-122"/>
              </a:rPr>
              <a:t>1</a:t>
            </a:r>
            <a:r>
              <a:rPr lang="zh-CN" altLang="en-US" sz="3600" b="1" dirty="0">
                <a:ea typeface="宋体" panose="02010600030101010101" pitchFamily="2" charset="-122"/>
              </a:rPr>
              <a:t>）基于对当今世界和平和发展大势的准确把握</a:t>
            </a:r>
            <a:endParaRPr lang="en-US" altLang="zh-CN" sz="3600" b="1" dirty="0"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ea typeface="宋体" panose="02010600030101010101" pitchFamily="2" charset="-122"/>
              </a:rPr>
              <a:t>（</a:t>
            </a:r>
            <a:r>
              <a:rPr lang="en-US" altLang="zh-CN" sz="3600" b="1" dirty="0">
                <a:ea typeface="宋体" panose="02010600030101010101" pitchFamily="2" charset="-122"/>
              </a:rPr>
              <a:t>2</a:t>
            </a:r>
            <a:r>
              <a:rPr lang="zh-CN" altLang="en-US" sz="3600" b="1" dirty="0">
                <a:ea typeface="宋体" panose="02010600030101010101" pitchFamily="2" charset="-122"/>
              </a:rPr>
              <a:t>）源自中华文化“以和为贵”“协和万邦”的和平思想和和谐理念。</a:t>
            </a:r>
            <a:endParaRPr lang="en-US" altLang="zh-CN" sz="3600" b="1" dirty="0"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ea typeface="宋体" panose="02010600030101010101" pitchFamily="2" charset="-122"/>
              </a:rPr>
              <a:t>（</a:t>
            </a:r>
            <a:r>
              <a:rPr lang="en-US" altLang="zh-CN" sz="3600" b="1" dirty="0">
                <a:ea typeface="宋体" panose="02010600030101010101" pitchFamily="2" charset="-122"/>
              </a:rPr>
              <a:t>3</a:t>
            </a:r>
            <a:r>
              <a:rPr lang="zh-CN" altLang="en-US" sz="3600" b="1" dirty="0">
                <a:ea typeface="宋体" panose="02010600030101010101" pitchFamily="2" charset="-122"/>
              </a:rPr>
              <a:t>）为推动世界和平与可持续发展给出的可供选择、理性可行的方案</a:t>
            </a:r>
            <a:endParaRPr lang="en-US" altLang="zh-CN" sz="3600" b="1" dirty="0"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ea typeface="宋体" panose="02010600030101010101" pitchFamily="2" charset="-122"/>
              </a:rPr>
              <a:t>（</a:t>
            </a:r>
            <a:r>
              <a:rPr lang="en-US" altLang="zh-CN" sz="3600" b="1" dirty="0">
                <a:ea typeface="宋体" panose="02010600030101010101" pitchFamily="2" charset="-122"/>
              </a:rPr>
              <a:t>4</a:t>
            </a:r>
            <a:r>
              <a:rPr lang="zh-CN" altLang="en-US" sz="3600" b="1" dirty="0">
                <a:ea typeface="宋体" panose="02010600030101010101" pitchFamily="2" charset="-122"/>
              </a:rPr>
              <a:t>）为了推动国际秩序和国际体系朝更加公正合理的方向发展</a:t>
            </a:r>
            <a:endParaRPr lang="en-US" altLang="zh-CN" sz="3600" b="1" dirty="0"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2800" b="1" dirty="0">
              <a:ea typeface="宋体" panose="02010600030101010101" pitchFamily="2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xmlns="" id="{EEC81B2B-78AC-4AD0-9DD3-0BDA89AFE8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86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0"/>
    </mc:Choice>
    <mc:Fallback xmlns="">
      <p:transition spd="slow" advTm="4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103E637C-210E-468F-86F0-43354A0229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2926" y="568378"/>
            <a:ext cx="8258148" cy="433403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500" b="1" dirty="0">
                <a:solidFill>
                  <a:srgbClr val="FF0000"/>
                </a:solidFill>
                <a:ea typeface="宋体" panose="02010600030101010101" pitchFamily="2" charset="-122"/>
              </a:rPr>
              <a:t>中国为构建人类命运共同体的具体行动：</a:t>
            </a:r>
            <a:endParaRPr lang="en-US" altLang="zh-CN" sz="3500" b="1" dirty="0">
              <a:solidFill>
                <a:srgbClr val="FF0000"/>
              </a:solidFill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None/>
            </a:pPr>
            <a:r>
              <a:rPr lang="zh-CN" altLang="en-US" sz="3300" b="1" dirty="0">
                <a:ea typeface="宋体" panose="02010600030101010101" pitchFamily="2" charset="-122"/>
              </a:rPr>
              <a:t>（</a:t>
            </a:r>
            <a:r>
              <a:rPr lang="en-US" altLang="zh-CN" sz="3300" b="1" dirty="0">
                <a:ea typeface="宋体" panose="02010600030101010101" pitchFamily="2" charset="-122"/>
              </a:rPr>
              <a:t>1</a:t>
            </a:r>
            <a:r>
              <a:rPr lang="zh-CN" altLang="en-US" sz="3300" b="1" dirty="0">
                <a:ea typeface="宋体" panose="02010600030101010101" pitchFamily="2" charset="-122"/>
              </a:rPr>
              <a:t>）“一带一路”倡议 </a:t>
            </a:r>
            <a:r>
              <a:rPr lang="en-US" altLang="zh-CN" sz="3300" b="1" dirty="0">
                <a:ea typeface="宋体" panose="02010600030101010101" pitchFamily="2" charset="-122"/>
              </a:rPr>
              <a:t>2013</a:t>
            </a:r>
          </a:p>
          <a:p>
            <a:pPr>
              <a:spcBef>
                <a:spcPct val="50000"/>
              </a:spcBef>
              <a:buNone/>
            </a:pPr>
            <a:r>
              <a:rPr lang="zh-CN" altLang="en-US" sz="3300" b="1" dirty="0">
                <a:ea typeface="宋体" panose="02010600030101010101" pitchFamily="2" charset="-122"/>
              </a:rPr>
              <a:t>（</a:t>
            </a:r>
            <a:r>
              <a:rPr lang="en-US" altLang="zh-CN" sz="3300" b="1" dirty="0">
                <a:ea typeface="宋体" panose="02010600030101010101" pitchFamily="2" charset="-122"/>
              </a:rPr>
              <a:t>2</a:t>
            </a:r>
            <a:r>
              <a:rPr lang="zh-CN" altLang="en-US" sz="3300" b="1" dirty="0">
                <a:ea typeface="宋体" panose="02010600030101010101" pitchFamily="2" charset="-122"/>
              </a:rPr>
              <a:t>）设立丝路基金</a:t>
            </a:r>
            <a:r>
              <a:rPr lang="en-US" altLang="zh-CN" sz="3300" b="1" dirty="0">
                <a:ea typeface="宋体" panose="02010600030101010101" pitchFamily="2" charset="-122"/>
              </a:rPr>
              <a:t>2014</a:t>
            </a:r>
            <a:r>
              <a:rPr lang="zh-CN" altLang="en-US" sz="3300" b="1" dirty="0">
                <a:ea typeface="宋体" panose="02010600030101010101" pitchFamily="2" charset="-122"/>
              </a:rPr>
              <a:t>、</a:t>
            </a:r>
            <a:r>
              <a:rPr lang="en-US" altLang="zh-CN" sz="3300" b="1" dirty="0">
                <a:ea typeface="宋体" panose="02010600030101010101" pitchFamily="2" charset="-122"/>
              </a:rPr>
              <a:t>11</a:t>
            </a:r>
          </a:p>
          <a:p>
            <a:pPr>
              <a:spcBef>
                <a:spcPct val="50000"/>
              </a:spcBef>
              <a:buNone/>
            </a:pPr>
            <a:r>
              <a:rPr lang="zh-CN" altLang="en-US" sz="3300" b="1" dirty="0">
                <a:ea typeface="宋体" panose="02010600030101010101" pitchFamily="2" charset="-122"/>
              </a:rPr>
              <a:t>（</a:t>
            </a:r>
            <a:r>
              <a:rPr lang="en-US" altLang="zh-CN" sz="3300" b="1" dirty="0">
                <a:ea typeface="宋体" panose="02010600030101010101" pitchFamily="2" charset="-122"/>
              </a:rPr>
              <a:t>3</a:t>
            </a:r>
            <a:r>
              <a:rPr lang="zh-CN" altLang="en-US" sz="3300" b="1" dirty="0">
                <a:ea typeface="宋体" panose="02010600030101010101" pitchFamily="2" charset="-122"/>
              </a:rPr>
              <a:t>）发起创办亚投行</a:t>
            </a:r>
            <a:r>
              <a:rPr lang="en-US" altLang="zh-CN" sz="3300" b="1" dirty="0">
                <a:ea typeface="宋体" panose="02010600030101010101" pitchFamily="2" charset="-122"/>
              </a:rPr>
              <a:t>2015</a:t>
            </a:r>
            <a:r>
              <a:rPr lang="zh-CN" altLang="en-US" sz="3300" b="1" dirty="0">
                <a:ea typeface="宋体" panose="02010600030101010101" pitchFamily="2" charset="-122"/>
              </a:rPr>
              <a:t>、</a:t>
            </a:r>
            <a:r>
              <a:rPr lang="en-US" altLang="zh-CN" sz="3300" b="1" dirty="0">
                <a:ea typeface="宋体" panose="02010600030101010101" pitchFamily="2" charset="-122"/>
              </a:rPr>
              <a:t>12</a:t>
            </a:r>
          </a:p>
          <a:p>
            <a:pPr>
              <a:spcBef>
                <a:spcPct val="50000"/>
              </a:spcBef>
              <a:buNone/>
            </a:pPr>
            <a:r>
              <a:rPr lang="zh-CN" altLang="en-US" sz="3300" b="1" dirty="0">
                <a:ea typeface="宋体" panose="02010600030101010101" pitchFamily="2" charset="-122"/>
              </a:rPr>
              <a:t>（</a:t>
            </a:r>
            <a:r>
              <a:rPr lang="en-US" altLang="zh-CN" sz="3300" b="1" dirty="0">
                <a:ea typeface="宋体" panose="02010600030101010101" pitchFamily="2" charset="-122"/>
              </a:rPr>
              <a:t>4</a:t>
            </a:r>
            <a:r>
              <a:rPr lang="zh-CN" altLang="en-US" sz="3300" b="1" dirty="0">
                <a:ea typeface="宋体" panose="02010600030101010101" pitchFamily="2" charset="-122"/>
              </a:rPr>
              <a:t>）亚洲文明对话大会</a:t>
            </a:r>
            <a:r>
              <a:rPr lang="en-US" altLang="zh-CN" sz="3300" b="1" dirty="0">
                <a:ea typeface="宋体" panose="02010600030101010101" pitchFamily="2" charset="-122"/>
              </a:rPr>
              <a:t>2019</a:t>
            </a:r>
            <a:r>
              <a:rPr lang="zh-CN" altLang="en-US" sz="3300" b="1" dirty="0">
                <a:ea typeface="宋体" panose="02010600030101010101" pitchFamily="2" charset="-122"/>
              </a:rPr>
              <a:t>、</a:t>
            </a:r>
            <a:r>
              <a:rPr lang="en-US" altLang="zh-CN" sz="3300" b="1" dirty="0">
                <a:ea typeface="宋体" panose="02010600030101010101" pitchFamily="2" charset="-122"/>
              </a:rPr>
              <a:t>5</a:t>
            </a:r>
          </a:p>
          <a:p>
            <a:pPr>
              <a:spcBef>
                <a:spcPct val="50000"/>
              </a:spcBef>
              <a:buNone/>
            </a:pPr>
            <a:endParaRPr lang="en-US" altLang="zh-CN" sz="4000" b="1" dirty="0"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2800" b="1" dirty="0">
              <a:ea typeface="宋体" panose="02010600030101010101" pitchFamily="2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xmlns="" id="{67FA79B8-D579-4C53-99FE-940E4C73FE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7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0"/>
    </mc:Choice>
    <mc:Fallback xmlns="">
      <p:transition spd="slow" advTm="1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01505110325583026">
            <a:extLst>
              <a:ext uri="{FF2B5EF4-FFF2-40B4-BE49-F238E27FC236}">
                <a16:creationId xmlns:a16="http://schemas.microsoft.com/office/drawing/2014/main" xmlns="" id="{3DBB7297-5730-4573-85DC-18C721407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30" y="176530"/>
            <a:ext cx="2823845" cy="15170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94A6976-B0CF-44EC-ADF1-CE6EE83CD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0630" y="61472"/>
            <a:ext cx="5197393" cy="15744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94A6C92-BD0C-4CF3-A862-6FEC83C5CF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504" y="1761313"/>
            <a:ext cx="2823845" cy="32884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7C72F52-123A-4F28-A32A-71179AFFB7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/>
          <a:srcRect t="3817" b="3817"/>
          <a:stretch>
            <a:fillRect/>
          </a:stretch>
        </p:blipFill>
        <p:spPr>
          <a:xfrm>
            <a:off x="3488255" y="1761313"/>
            <a:ext cx="2671948" cy="33772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4F038D7-3355-4D76-89FB-BF224AF1CA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1745" y="1761313"/>
            <a:ext cx="2659751" cy="3284600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xmlns="" id="{05153B22-2784-4119-9722-1985437831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64"/>
    </mc:Choice>
    <mc:Fallback xmlns="">
      <p:transition spd="slow" advTm="4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.【#全球战疫MV#：We Are The...-来自人民网-微博视频-最新最(Av967815499,P1)">
            <a:hlinkClick r:id="" action="ppaction://media"/>
            <a:extLst>
              <a:ext uri="{FF2B5EF4-FFF2-40B4-BE49-F238E27FC236}">
                <a16:creationId xmlns:a16="http://schemas.microsoft.com/office/drawing/2014/main" xmlns="" id="{2252E46B-01F2-4777-8793-85E5F5DBEB72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075" y="645218"/>
            <a:ext cx="7181850" cy="404177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91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87"/>
    </mc:Choice>
    <mc:Fallback xmlns="">
      <p:transition spd="slow" advTm="20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65" objId="4"/>
        <p14:stopEvt time="202287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EE69C9-1509-49E9-9A79-FA4014413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22" y="296106"/>
            <a:ext cx="8139178" cy="331514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知识体系：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xmlns="" id="{4E8B2165-D85D-4AA8-AD97-B2014466C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40031" y="788887"/>
            <a:ext cx="6432498" cy="3892750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xmlns="" id="{10E17B06-6353-46F3-A730-5AA7FCEA5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2"/>
    </mc:Choice>
    <mc:Fallback xmlns="">
      <p:transition spd="slow" advTm="8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911860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xmlns="" id="{CE5D5D21-5E72-4627-A98E-702B85AD7D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2"/>
    </mc:Choice>
    <mc:Fallback xmlns="">
      <p:transition spd="slow" advTm="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EC3A90ED-8316-4577-9AC5-BE9D89E6459D}"/>
              </a:ext>
            </a:extLst>
          </p:cNvPr>
          <p:cNvSpPr txBox="1"/>
          <p:nvPr/>
        </p:nvSpPr>
        <p:spPr>
          <a:xfrm>
            <a:off x="498764" y="536912"/>
            <a:ext cx="7612084" cy="319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zh-CN" sz="36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【课标要求】</a:t>
            </a:r>
            <a:endParaRPr lang="en-US" altLang="zh-CN" sz="3600" b="1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8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8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、了解冷战结束后世界发展的特点以及出现的全球性问题，认识人类面临的机遇与挑战，理解</a:t>
            </a:r>
            <a:r>
              <a:rPr lang="zh-CN" altLang="en-US" sz="2800" b="1" kern="1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和平、发展、合作、共赢</a:t>
            </a:r>
            <a:r>
              <a:rPr lang="zh-CN" altLang="en-US" sz="28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成为时代潮流；</a:t>
            </a:r>
            <a:endParaRPr lang="en-US" altLang="zh-CN" sz="2800" b="1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8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2</a:t>
            </a:r>
            <a:r>
              <a:rPr lang="zh-CN" altLang="en-US" sz="28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、牢固</a:t>
            </a:r>
            <a:r>
              <a:rPr lang="zh-CN" altLang="en-US" sz="2800" b="1" kern="1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树立构建人类命运共同体意识</a:t>
            </a:r>
            <a:r>
              <a:rPr lang="zh-CN" altLang="en-US" sz="28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，共同促进全球的和平与发展。</a:t>
            </a:r>
            <a:endParaRPr lang="zh-CN" altLang="en-US" sz="20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xmlns="" id="{07DAC775-DEFD-4AD0-8F5C-5BD75AE376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523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27"/>
    </mc:Choice>
    <mc:Fallback xmlns="">
      <p:transition spd="slow" advTm="71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1ABD5DE2-8096-42E3-8F93-85BDB1A608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5631" y="714375"/>
            <a:ext cx="8668987" cy="4041775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6600" b="1" dirty="0"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5400" b="1" dirty="0">
                <a:ea typeface="宋体" panose="02010600030101010101" pitchFamily="2" charset="-122"/>
              </a:rPr>
              <a:t>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5400" b="1" dirty="0">
                <a:ea typeface="宋体" panose="02010600030101010101" pitchFamily="2" charset="-122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 b="1" dirty="0">
                <a:ea typeface="宋体" panose="02010600030101010101" pitchFamily="2" charset="-122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2800" b="1" dirty="0"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2800" b="1" dirty="0">
              <a:ea typeface="宋体" panose="02010600030101010101" pitchFamily="2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14E7E64-250A-429E-ADFD-2F6F7F546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0682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一、和平与发展的时代主题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09319D29-2A1C-4C38-84BD-9FFF292ED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17" y="573365"/>
            <a:ext cx="4392613" cy="4730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体" panose="02010609060101010101" pitchFamily="49" charset="-122"/>
              </a:rPr>
              <a:t>20</a:t>
            </a:r>
            <a:r>
              <a:rPr lang="zh-CN" alt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体" panose="02010609060101010101" pitchFamily="49" charset="-122"/>
              </a:rPr>
              <a:t>世纪上半期：战争与革命</a:t>
            </a:r>
            <a:endParaRPr lang="zh-CN" altLang="zh-CN" sz="25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黑体" panose="02010609060101010101" pitchFamily="49" charset="-122"/>
            </a:endParaRPr>
          </a:p>
        </p:txBody>
      </p:sp>
      <p:pic>
        <p:nvPicPr>
          <p:cNvPr id="6" name="Picture 5" descr="adee30dd90b54cf68d10298d">
            <a:extLst>
              <a:ext uri="{FF2B5EF4-FFF2-40B4-BE49-F238E27FC236}">
                <a16:creationId xmlns:a16="http://schemas.microsoft.com/office/drawing/2014/main" xmlns="" id="{6F73AB74-D573-4262-A97B-C80672581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6" y="1187450"/>
            <a:ext cx="2911528" cy="229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0070519152110933">
            <a:extLst>
              <a:ext uri="{FF2B5EF4-FFF2-40B4-BE49-F238E27FC236}">
                <a16:creationId xmlns:a16="http://schemas.microsoft.com/office/drawing/2014/main" xmlns="" id="{F44661DA-C848-47D3-AFA8-4C64BB3A2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11" y="1205218"/>
            <a:ext cx="2911528" cy="228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xmlns="" id="{BAC0A17C-4576-4EAD-9202-DB28E777C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35010"/>
            <a:ext cx="2268187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zh-CN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一战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EFF62A35-3D77-442A-B291-2A8731B54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897" y="3576698"/>
            <a:ext cx="2737742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二战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7C2ED6D-FE18-4BAC-B8EA-C4EB2A8EF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1237595"/>
            <a:ext cx="2670783" cy="2280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23BBAEBF-8228-41C9-B967-24CF64E41134}"/>
              </a:ext>
            </a:extLst>
          </p:cNvPr>
          <p:cNvSpPr txBox="1"/>
          <p:nvPr/>
        </p:nvSpPr>
        <p:spPr>
          <a:xfrm>
            <a:off x="3677796" y="3651428"/>
            <a:ext cx="155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十月革命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xmlns="" id="{C13ECBBA-A368-4B52-8DAD-29C52E3B6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82" y="4519612"/>
            <a:ext cx="4392613" cy="4730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体" panose="02010609060101010101" pitchFamily="49" charset="-122"/>
              </a:rPr>
              <a:t>20</a:t>
            </a:r>
            <a:r>
              <a:rPr lang="zh-CN" alt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体" panose="02010609060101010101" pitchFamily="49" charset="-122"/>
              </a:rPr>
              <a:t>世纪下半期：和平与发展</a:t>
            </a:r>
            <a:endParaRPr lang="zh-CN" altLang="zh-CN" sz="25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黑体" panose="02010609060101010101" pitchFamily="49" charset="-122"/>
            </a:endParaRPr>
          </a:p>
        </p:txBody>
      </p:sp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xmlns="" id="{AE9482B3-6098-4F35-9BF7-07D1BC55A8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02"/>
    </mc:Choice>
    <mc:Fallback xmlns="">
      <p:transition spd="slow" advTm="46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3289891B-684A-4165-91C5-8134484E66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640" y="995715"/>
            <a:ext cx="8140700" cy="4041775"/>
          </a:xfrm>
        </p:spPr>
        <p:txBody>
          <a:bodyPr>
            <a:normAutofit fontScale="92500"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zh-CN" sz="2600" b="1" dirty="0">
                <a:ea typeface="宋体" panose="02010600030101010101" pitchFamily="2" charset="-122"/>
              </a:rPr>
              <a:t> </a:t>
            </a:r>
            <a:r>
              <a:rPr lang="en-US" altLang="zh-CN" sz="2600" dirty="0">
                <a:latin typeface="微软雅黑" pitchFamily="34" charset="-122"/>
                <a:ea typeface="微软雅黑" pitchFamily="34" charset="-122"/>
              </a:rPr>
              <a:t>(1)</a:t>
            </a:r>
            <a:r>
              <a:rPr lang="zh-CN" altLang="en-US" sz="2600" dirty="0">
                <a:latin typeface="微软雅黑" pitchFamily="34" charset="-122"/>
                <a:ea typeface="微软雅黑" pitchFamily="34" charset="-122"/>
              </a:rPr>
              <a:t>二战结束后，在雅尔塔体系和两极格局之下，</a:t>
            </a:r>
            <a:r>
              <a:rPr lang="zh-CN" altLang="en-US" sz="2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没有发生新的世界大战，一些局部冲突也得到政治解决</a:t>
            </a:r>
            <a:r>
              <a:rPr lang="zh-CN" altLang="en-US" sz="2600" dirty="0">
                <a:latin typeface="微软雅黑" pitchFamily="34" charset="-122"/>
                <a:ea typeface="微软雅黑" pitchFamily="34" charset="-122"/>
              </a:rPr>
              <a:t>；</a:t>
            </a:r>
            <a:r>
              <a:rPr lang="zh-CN" altLang="en-US" sz="2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联合国维和行动</a:t>
            </a:r>
            <a:r>
              <a:rPr lang="zh-CN" altLang="en-US" sz="2600" dirty="0">
                <a:latin typeface="微软雅黑" pitchFamily="34" charset="-122"/>
                <a:ea typeface="微软雅黑" pitchFamily="34" charset="-122"/>
              </a:rPr>
              <a:t>发挥了有效作用。             </a:t>
            </a:r>
            <a:r>
              <a:rPr lang="en-US" altLang="zh-CN" sz="2600" b="1" dirty="0">
                <a:latin typeface="微软雅黑" pitchFamily="34" charset="-122"/>
                <a:ea typeface="微软雅黑" pitchFamily="34" charset="-122"/>
              </a:rPr>
              <a:t>···</a:t>
            </a:r>
            <a:r>
              <a:rPr lang="zh-CN" altLang="en-US" sz="26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和平</a:t>
            </a:r>
          </a:p>
          <a:p>
            <a:r>
              <a:rPr lang="en-US" altLang="zh-CN" sz="2600" dirty="0">
                <a:latin typeface="微软雅黑" pitchFamily="34" charset="-122"/>
                <a:ea typeface="微软雅黑" pitchFamily="34" charset="-122"/>
              </a:rPr>
              <a:t>(2)</a:t>
            </a:r>
            <a:r>
              <a:rPr lang="zh-CN" altLang="en-US" sz="2600" dirty="0">
                <a:latin typeface="微软雅黑" pitchFamily="34" charset="-122"/>
                <a:ea typeface="微软雅黑" pitchFamily="34" charset="-122"/>
              </a:rPr>
              <a:t>长期</a:t>
            </a:r>
            <a:r>
              <a:rPr lang="zh-CN" altLang="en-US" sz="2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和平的国际环境</a:t>
            </a:r>
            <a:r>
              <a:rPr lang="zh-CN" altLang="en-US" sz="2600" dirty="0">
                <a:latin typeface="微软雅黑" pitchFamily="34" charset="-122"/>
                <a:ea typeface="微软雅黑" pitchFamily="34" charset="-122"/>
              </a:rPr>
              <a:t>，世界</a:t>
            </a:r>
            <a:r>
              <a:rPr lang="zh-CN" altLang="en-US" sz="2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各方面都获得惊人发展，极大改变各国和整个世界的面貌。</a:t>
            </a:r>
            <a:r>
              <a:rPr lang="zh-CN" altLang="en-US" sz="2600" dirty="0">
                <a:latin typeface="微软雅黑" pitchFamily="34" charset="-122"/>
                <a:ea typeface="微软雅黑" pitchFamily="34" charset="-122"/>
              </a:rPr>
              <a:t>二战后亚非地区的殖民地或半殖民地独立和发展，</a:t>
            </a:r>
            <a:r>
              <a:rPr lang="zh-CN" altLang="en-US" sz="2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发展中国家在世界经济、政治生活中正在发挥越来越重要的作用</a:t>
            </a:r>
            <a:r>
              <a:rPr lang="zh-CN" altLang="en-US" sz="2600" dirty="0"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en-US" altLang="zh-CN" sz="2600" b="1" dirty="0">
                <a:latin typeface="微软雅黑" pitchFamily="34" charset="-122"/>
                <a:ea typeface="微软雅黑" pitchFamily="34" charset="-122"/>
              </a:rPr>
              <a:t>   ···</a:t>
            </a:r>
            <a:r>
              <a:rPr lang="zh-CN" altLang="en-US" sz="26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发展</a:t>
            </a:r>
          </a:p>
          <a:p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2800" b="1" dirty="0"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2800" b="1" dirty="0">
              <a:ea typeface="宋体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D7CBFB07-313D-42F1-B012-DE0A4E9EC8EB}"/>
              </a:ext>
            </a:extLst>
          </p:cNvPr>
          <p:cNvSpPr txBox="1"/>
          <p:nvPr/>
        </p:nvSpPr>
        <p:spPr>
          <a:xfrm>
            <a:off x="501650" y="106010"/>
            <a:ext cx="6721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自主学习：阅读教材第一自然段，找出</a:t>
            </a:r>
            <a:r>
              <a:rPr lang="zh-CN" altLang="en-US" sz="2400" b="1" dirty="0">
                <a:solidFill>
                  <a:srgbClr val="FF0000"/>
                </a:solidFill>
              </a:rPr>
              <a:t>时代主题</a:t>
            </a:r>
            <a:r>
              <a:rPr lang="zh-CN" altLang="en-US" sz="2400" b="1" dirty="0"/>
              <a:t>及其确立的</a:t>
            </a:r>
            <a:r>
              <a:rPr lang="zh-CN" altLang="en-US" sz="2400" b="1" dirty="0">
                <a:solidFill>
                  <a:srgbClr val="FF0000"/>
                </a:solidFill>
              </a:rPr>
              <a:t>依据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xmlns="" id="{DF3665CC-0F15-49F3-9A42-ACD3116F93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45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99"/>
    </mc:Choice>
    <mc:Fallback xmlns="">
      <p:transition spd="slow" advTm="77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istrator\Desktop\1d0683ff0e832f954ef7ae58e7179470.gif">
            <a:extLst>
              <a:ext uri="{FF2B5EF4-FFF2-40B4-BE49-F238E27FC236}">
                <a16:creationId xmlns:a16="http://schemas.microsoft.com/office/drawing/2014/main" xmlns="" id="{3662135A-1468-438C-B0A7-5B0FE5828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306" y="1774248"/>
            <a:ext cx="2627655" cy="3091765"/>
          </a:xfrm>
          <a:prstGeom prst="rect">
            <a:avLst/>
          </a:prstGeom>
          <a:noFill/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30FA9A4-62DE-4A9D-AFBD-F78D02B0E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697" y="2660072"/>
            <a:ext cx="4431899" cy="128253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35EAE58-B8B1-4467-9625-E407DDB70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306" y="285010"/>
            <a:ext cx="8066554" cy="1282534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xmlns="" id="{2055A623-5247-41E6-AB8C-B7A4D8942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6"/>
    </mc:Choice>
    <mc:Fallback xmlns="">
      <p:transition spd="slow" advTm="25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92F74866-68BB-4863-991F-7513FECF7AAD}"/>
              </a:ext>
            </a:extLst>
          </p:cNvPr>
          <p:cNvSpPr txBox="1"/>
          <p:nvPr/>
        </p:nvSpPr>
        <p:spPr>
          <a:xfrm>
            <a:off x="245221" y="24520"/>
            <a:ext cx="563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</a:rPr>
              <a:t>和平发展的关系</a:t>
            </a:r>
            <a:r>
              <a:rPr lang="en-US" altLang="zh-CN" sz="2400" dirty="0">
                <a:solidFill>
                  <a:schemeClr val="accent1"/>
                </a:solidFill>
              </a:rPr>
              <a:t>···</a:t>
            </a:r>
            <a:r>
              <a:rPr lang="zh-CN" altLang="en-US" sz="2400" dirty="0">
                <a:solidFill>
                  <a:schemeClr val="accent1"/>
                </a:solidFill>
              </a:rPr>
              <a:t>索马里之痛</a:t>
            </a:r>
          </a:p>
        </p:txBody>
      </p:sp>
      <p:pic>
        <p:nvPicPr>
          <p:cNvPr id="6" name="Picture 2" descr="000_21737984_">
            <a:extLst>
              <a:ext uri="{FF2B5EF4-FFF2-40B4-BE49-F238E27FC236}">
                <a16:creationId xmlns:a16="http://schemas.microsoft.com/office/drawing/2014/main" xmlns="" id="{66323589-1468-47C4-AD2B-4D703F8A3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20" y="465443"/>
            <a:ext cx="2129181" cy="183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xmlns="" id="{AE70688D-0CAB-48C5-8F81-FEEC2130B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20" y="2184078"/>
            <a:ext cx="1240756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1800" b="1" dirty="0">
                <a:solidFill>
                  <a:srgbClr val="FF0000"/>
                </a:solidFill>
                <a:ea typeface="黑体" panose="02010609060101010101" pitchFamily="49" charset="-122"/>
              </a:rPr>
              <a:t>战乱不断</a:t>
            </a:r>
          </a:p>
        </p:txBody>
      </p:sp>
      <p:pic>
        <p:nvPicPr>
          <p:cNvPr id="8" name="Picture 4" descr="F200811250008041062211865">
            <a:extLst>
              <a:ext uri="{FF2B5EF4-FFF2-40B4-BE49-F238E27FC236}">
                <a16:creationId xmlns:a16="http://schemas.microsoft.com/office/drawing/2014/main" xmlns="" id="{163EBFDF-87D3-4C33-BFFE-716C1E75F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4" y="2928241"/>
            <a:ext cx="2192794" cy="171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3">
            <a:extLst>
              <a:ext uri="{FF2B5EF4-FFF2-40B4-BE49-F238E27FC236}">
                <a16:creationId xmlns:a16="http://schemas.microsoft.com/office/drawing/2014/main" xmlns="" id="{D676D728-1C97-4063-BF9C-8903C83C2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14" y="4645905"/>
            <a:ext cx="1512888" cy="473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500" b="1" dirty="0">
                <a:solidFill>
                  <a:srgbClr val="FF0000"/>
                </a:solidFill>
                <a:ea typeface="黑体" panose="02010609060101010101" pitchFamily="49" charset="-122"/>
              </a:rPr>
              <a:t>海盗横行</a:t>
            </a:r>
          </a:p>
        </p:txBody>
      </p:sp>
      <p:pic>
        <p:nvPicPr>
          <p:cNvPr id="10" name="Picture 3" descr="c720e766a058f46813148d30f7e5d392">
            <a:extLst>
              <a:ext uri="{FF2B5EF4-FFF2-40B4-BE49-F238E27FC236}">
                <a16:creationId xmlns:a16="http://schemas.microsoft.com/office/drawing/2014/main" xmlns="" id="{D3EDFE7B-D62E-47B6-A862-83B07797F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11" y="411882"/>
            <a:ext cx="2450714" cy="289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xmlns="" id="{93571CD7-AABF-4B0B-BD1E-AF2C35097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3954" y="3313998"/>
            <a:ext cx="1511300" cy="473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500" b="1" dirty="0">
                <a:solidFill>
                  <a:srgbClr val="FF0000"/>
                </a:solidFill>
                <a:ea typeface="黑体" panose="02010609060101010101" pitchFamily="49" charset="-122"/>
              </a:rPr>
              <a:t>经济落后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xmlns="" id="{F7A7061C-A828-45BC-B843-9B6E9D718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4831" y="3724339"/>
            <a:ext cx="3311525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800" b="1" dirty="0">
                <a:ea typeface="黑体" panose="02010609060101010101" pitchFamily="49" charset="-122"/>
              </a:rPr>
              <a:t>同学们，你们能找到这三幅图片之间的联系吗？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xmlns="" id="{F828B723-1A6F-4DD5-B744-131ED60F3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0559" y="2138898"/>
            <a:ext cx="431800" cy="73387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xmlns="" id="{9BC7A305-BF3B-4B41-86CB-875EA1FD99A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56099" y="580060"/>
            <a:ext cx="431800" cy="212918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xmlns="" id="{897EC69E-1D24-437D-B4E3-A05EB7A1948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106605" y="1899084"/>
            <a:ext cx="473076" cy="281235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xmlns="" id="{CCA03BFE-014D-4C1E-9E3A-27C2869A7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027" y="2337882"/>
            <a:ext cx="1152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CN" altLang="en-US" sz="2800" b="1" dirty="0">
                <a:ea typeface="楷体_GB2312" pitchFamily="49" charset="-122"/>
              </a:rPr>
              <a:t>加剧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xmlns="" id="{EC34A0DB-63DF-4EDB-A51D-D5E2FEA79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604" y="3464783"/>
            <a:ext cx="129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CN" altLang="en-US" sz="2800" b="1" dirty="0">
                <a:ea typeface="楷体_GB2312" pitchFamily="49" charset="-122"/>
              </a:rPr>
              <a:t>滋生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xmlns="" id="{7B6B32B4-FAAF-4BE8-A875-1541326FF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125538"/>
            <a:ext cx="15843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CN" altLang="en-US" sz="2800" b="1" dirty="0">
                <a:ea typeface="楷体_GB2312" pitchFamily="49" charset="-122"/>
              </a:rPr>
              <a:t>导致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xmlns="" id="{2FD412A9-E135-459E-A11F-BC051B4ACF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29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75"/>
    </mc:Choice>
    <mc:Fallback xmlns="">
      <p:transition spd="slow" advTm="25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1" grpId="0" animBg="1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>
            <a:extLst>
              <a:ext uri="{FF2B5EF4-FFF2-40B4-BE49-F238E27FC236}">
                <a16:creationId xmlns:a16="http://schemas.microsoft.com/office/drawing/2014/main" xmlns="" id="{F04F2365-EA54-4CC2-B441-2BF8085F4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24" y="0"/>
            <a:ext cx="5689600" cy="5572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800" b="1">
                <a:ea typeface="黑体" panose="02010609060101010101" pitchFamily="49" charset="-122"/>
              </a:rPr>
              <a:t>索马里之痛</a:t>
            </a:r>
            <a:r>
              <a:rPr lang="en-US" altLang="zh-CN" sz="2800" b="1">
                <a:ea typeface="黑体" panose="02010609060101010101" pitchFamily="49" charset="-122"/>
              </a:rPr>
              <a:t>——</a:t>
            </a:r>
            <a:r>
              <a:rPr lang="zh-CN" altLang="en-US" sz="2800" b="1">
                <a:ea typeface="黑体" panose="02010609060101010101" pitchFamily="49" charset="-122"/>
              </a:rPr>
              <a:t>和平与发展的关系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xmlns="" id="{685E6463-322F-4262-9A2D-91890A9DA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314" y="502643"/>
            <a:ext cx="7062828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和平与发展是相辅相成的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xmlns="" id="{B045971F-2049-4282-9F77-8BD87686C7E1}"/>
              </a:ext>
            </a:extLst>
          </p:cNvPr>
          <p:cNvGrpSpPr>
            <a:grpSpLocks/>
          </p:cNvGrpSpPr>
          <p:nvPr/>
        </p:nvGrpSpPr>
        <p:grpSpPr bwMode="auto">
          <a:xfrm>
            <a:off x="267894" y="1046284"/>
            <a:ext cx="6465060" cy="3242315"/>
            <a:chOff x="521" y="1462"/>
            <a:chExt cx="4752" cy="2858"/>
          </a:xfrm>
        </p:grpSpPr>
        <p:sp>
          <p:nvSpPr>
            <p:cNvPr id="7" name="Oval 3">
              <a:extLst>
                <a:ext uri="{FF2B5EF4-FFF2-40B4-BE49-F238E27FC236}">
                  <a16:creationId xmlns:a16="http://schemas.microsoft.com/office/drawing/2014/main" xmlns="" id="{D28839A6-EF46-4855-BC51-CEB2C1543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" y="1462"/>
              <a:ext cx="3744" cy="2858"/>
            </a:xfrm>
            <a:prstGeom prst="ellipse">
              <a:avLst/>
            </a:prstGeom>
            <a:solidFill>
              <a:srgbClr val="FFFF99">
                <a:alpha val="50195"/>
              </a:srgbClr>
            </a:soli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746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99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xmlns="" id="{F540288A-EAE9-4315-BE0E-4605950A8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" y="2091"/>
              <a:ext cx="1488" cy="1543"/>
            </a:xfrm>
            <a:prstGeom prst="ellipse">
              <a:avLst/>
            </a:prstGeom>
            <a:solidFill>
              <a:srgbClr val="FF33CC"/>
            </a:solidFill>
            <a:ln w="9525">
              <a:round/>
              <a:headEnd/>
              <a:tailEnd/>
            </a:ln>
            <a:scene3d>
              <a:camera prst="legacyObliqueLeft"/>
              <a:lightRig rig="legacyFlat4" dir="b"/>
            </a:scene3d>
            <a:sp3d extrusionH="252400" prstMaterial="legacyMatte">
              <a:bevelT w="13500" h="13500" prst="angle"/>
              <a:bevelB w="13500" h="13500" prst="angle"/>
              <a:extrusionClr>
                <a:srgbClr val="FF33CC"/>
              </a:extrusionClr>
              <a:contourClr>
                <a:srgbClr val="FF33CC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xmlns="" id="{F0AEA3C5-4A89-4C23-8BAE-886394081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7" y="2091"/>
              <a:ext cx="1536" cy="1543"/>
            </a:xfrm>
            <a:prstGeom prst="ellipse">
              <a:avLst/>
            </a:prstGeom>
            <a:solidFill>
              <a:srgbClr val="00FF00"/>
            </a:solidFill>
            <a:ln w="9525">
              <a:round/>
              <a:headEnd/>
              <a:tailEnd/>
            </a:ln>
            <a:scene3d>
              <a:camera prst="legacyObliqueRight"/>
              <a:lightRig rig="legacyFlat2" dir="t"/>
            </a:scene3d>
            <a:sp3d extrusionH="252400" prstMaterial="legacyMatte">
              <a:bevelT w="13500" h="13500" prst="angle"/>
              <a:bevelB w="13500" h="13500" prst="angle"/>
              <a:extrusionClr>
                <a:srgbClr val="00FF00"/>
              </a:extrusionClr>
              <a:contourClr>
                <a:srgbClr val="00FF00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10" name="WordArt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EE6DAA37-A232-4B1E-B0BB-812012F92A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2876" y="2354839"/>
            <a:ext cx="1447800" cy="817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和平</a:t>
            </a:r>
          </a:p>
        </p:txBody>
      </p:sp>
      <p:sp>
        <p:nvSpPr>
          <p:cNvPr id="11" name="WordArt 13">
            <a:hlinkClick r:id="" action="ppaction://noaction"/>
            <a:extLst>
              <a:ext uri="{FF2B5EF4-FFF2-40B4-BE49-F238E27FC236}">
                <a16:creationId xmlns:a16="http://schemas.microsoft.com/office/drawing/2014/main" xmlns="" id="{B148E9A2-A6FB-49AE-93EF-15E7E403FF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7609" y="2322507"/>
            <a:ext cx="1447800" cy="817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发展</a:t>
            </a:r>
          </a:p>
        </p:txBody>
      </p:sp>
      <p:sp>
        <p:nvSpPr>
          <p:cNvPr id="12" name="WordArt 11">
            <a:extLst>
              <a:ext uri="{FF2B5EF4-FFF2-40B4-BE49-F238E27FC236}">
                <a16:creationId xmlns:a16="http://schemas.microsoft.com/office/drawing/2014/main" xmlns="" id="{13FA1880-3296-473A-8C82-B99CD7C294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1404" y="3541314"/>
            <a:ext cx="2209800" cy="5446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有力保障</a:t>
            </a:r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xmlns="" id="{5CA68FDC-EEFC-45F2-97F9-34A95B541F32}"/>
              </a:ext>
            </a:extLst>
          </p:cNvPr>
          <p:cNvGrpSpPr>
            <a:grpSpLocks/>
          </p:cNvGrpSpPr>
          <p:nvPr/>
        </p:nvGrpSpPr>
        <p:grpSpPr bwMode="auto">
          <a:xfrm>
            <a:off x="2286604" y="1203379"/>
            <a:ext cx="2514600" cy="1314450"/>
            <a:chOff x="2160" y="1164"/>
            <a:chExt cx="1584" cy="708"/>
          </a:xfrm>
        </p:grpSpPr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xmlns="" id="{D4C71F99-098C-4917-BF72-F0D7F5D8F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584"/>
              <a:ext cx="158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33CC"/>
                </a:gs>
                <a:gs pos="100000">
                  <a:srgbClr val="FFFF99"/>
                </a:gs>
              </a:gsLst>
              <a:lin ang="0" scaled="1"/>
            </a:gra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33CC"/>
              </a:extrusionClr>
              <a:contourClr>
                <a:srgbClr val="FF33CC"/>
              </a:contour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sp>
          <p:nvSpPr>
            <p:cNvPr id="15" name="WordArt 8">
              <a:extLst>
                <a:ext uri="{FF2B5EF4-FFF2-40B4-BE49-F238E27FC236}">
                  <a16:creationId xmlns:a16="http://schemas.microsoft.com/office/drawing/2014/main" xmlns="" id="{68305945-B5D4-45CB-93CD-1973D5AC16F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60" y="1164"/>
              <a:ext cx="1440" cy="27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zh-CN" altLang="en-US" sz="3600" b="1" kern="1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前提条件</a:t>
              </a:r>
            </a:p>
          </p:txBody>
        </p:sp>
      </p:grpSp>
      <p:sp>
        <p:nvSpPr>
          <p:cNvPr id="16" name="AutoShape 10">
            <a:extLst>
              <a:ext uri="{FF2B5EF4-FFF2-40B4-BE49-F238E27FC236}">
                <a16:creationId xmlns:a16="http://schemas.microsoft.com/office/drawing/2014/main" xmlns="" id="{C59EA702-9DDB-4F39-8003-4DCC2052667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172304" y="2703261"/>
            <a:ext cx="2514600" cy="635374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82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0">
            <a:gsLst>
              <a:gs pos="0">
                <a:srgbClr val="FFFF99"/>
              </a:gs>
              <a:gs pos="100000">
                <a:srgbClr val="FF3300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FF99"/>
            </a:contour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2B2E4E31-FE79-4C4E-B939-BAD3E716D532}"/>
              </a:ext>
            </a:extLst>
          </p:cNvPr>
          <p:cNvSpPr txBox="1"/>
          <p:nvPr/>
        </p:nvSpPr>
        <p:spPr>
          <a:xfrm>
            <a:off x="7423090" y="283992"/>
            <a:ext cx="1046440" cy="41416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hangingPunct="1">
              <a:spcBef>
                <a:spcPct val="50000"/>
              </a:spcBef>
            </a:pPr>
            <a:r>
              <a:rPr lang="zh-CN" altLang="en-US" sz="2800" b="1" dirty="0">
                <a:solidFill>
                  <a:srgbClr val="0070C0"/>
                </a:solidFill>
                <a:ea typeface="宋体" panose="02010600030101010101" pitchFamily="2" charset="-122"/>
              </a:rPr>
              <a:t>思考：</a:t>
            </a:r>
            <a:r>
              <a:rPr lang="zh-CN" altLang="en-US" sz="2800" b="1" dirty="0">
                <a:ea typeface="宋体" panose="02010600030101010101" pitchFamily="2" charset="-122"/>
              </a:rPr>
              <a:t>世界真的和平吗？      发展是健康有序的吗？</a:t>
            </a:r>
            <a:endParaRPr lang="en-US" altLang="zh-CN" sz="2800" b="1" dirty="0">
              <a:ea typeface="宋体" panose="02010600030101010101" pitchFamily="2" charset="-122"/>
            </a:endParaRPr>
          </a:p>
        </p:txBody>
      </p:sp>
      <p:pic>
        <p:nvPicPr>
          <p:cNvPr id="19" name="Picture 3" descr="问号">
            <a:extLst>
              <a:ext uri="{FF2B5EF4-FFF2-40B4-BE49-F238E27FC236}">
                <a16:creationId xmlns:a16="http://schemas.microsoft.com/office/drawing/2014/main" xmlns="" id="{E84A3650-27FE-440F-BDAB-FC2177E9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07" y="3374199"/>
            <a:ext cx="12588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xmlns="" id="{FEA36520-262D-4C47-B581-C65CBD09F5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07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53"/>
    </mc:Choice>
    <mc:Fallback xmlns="">
      <p:transition spd="slow" advTm="46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2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85E3F8-C824-4E49-8669-655977CE2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29" y="1071233"/>
            <a:ext cx="8139178" cy="767638"/>
          </a:xfrm>
        </p:spPr>
        <p:txBody>
          <a:bodyPr>
            <a:noAutofit/>
          </a:bodyPr>
          <a:lstStyle/>
          <a:p>
            <a:r>
              <a:rPr lang="zh-CN" altLang="en-US" sz="2000" dirty="0">
                <a:latin typeface="黑体" pitchFamily="49" charset="-122"/>
                <a:ea typeface="黑体" pitchFamily="49" charset="-122"/>
              </a:rPr>
              <a:t>自主学习：阅读教材第二子目结合图片，概括当今世界的和平与发展面临着哪些挑战？</a:t>
            </a:r>
            <a:endParaRPr lang="zh-CN" altLang="en-US" sz="20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6DF281A4-547E-48BD-8458-ECBCF9D94A54}"/>
              </a:ext>
            </a:extLst>
          </p:cNvPr>
          <p:cNvSpPr/>
          <p:nvPr/>
        </p:nvSpPr>
        <p:spPr>
          <a:xfrm>
            <a:off x="253029" y="209516"/>
            <a:ext cx="4318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/>
              <a:t>二、人类发展面临问题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xmlns="" id="{1C7F3583-64C1-458A-B01E-FBDEE1C77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7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7"/>
    </mc:Choice>
    <mc:Fallback xmlns="">
      <p:transition spd="slow" advTm="16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5|0.7|0.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28.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3.2|2.6|2.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4|4.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4.2|2.5|3.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9|9.6|8.3|7.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6|2.5|2.7|2.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232*65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00462_1*d*3"/>
  <p:tag name="KSO_WM_TEMPLATE_CATEGORY" val="diagram"/>
  <p:tag name="KSO_WM_TEMPLATE_INDEX" val="20200462"/>
  <p:tag name="KSO_WM_UNIT_LAYERLEVEL" val="1"/>
  <p:tag name="KSO_WM_TAG_VERSION" val="1.0"/>
  <p:tag name="KSO_WM_BEAUTIFY_FLAG" val="#wm#"/>
  <p:tag name="KSO_WM_UNIT_DEFAULT_FONT" val="0;0;0"/>
  <p:tag name="KSO_WM_UNIT_BLOCK" val="0"/>
  <p:tag name="KSO_WM_UNIT_PLACING_PICTURE" val="43635.6390292708"/>
  <p:tag name="KSO_WM_UNIT_PLACING_PICTURE_INFO" val="{&quot;full_picture&quot;:false,&quot;last_crop_picture&quot;:&quot;1-1&quot;,&quot;last_full_picture&quot;:&quot;1-1&quot;,&quot;selected&quot;:&quot;1-1&quot;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823</Words>
  <Application>Microsoft Office PowerPoint</Application>
  <PresentationFormat>全屏显示(16:9)</PresentationFormat>
  <Paragraphs>80</Paragraphs>
  <Slides>21</Slides>
  <Notes>2</Notes>
  <HiddenSlides>0</HiddenSlides>
  <MMClips>21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1_Office 主题​​</vt:lpstr>
      <vt:lpstr>23课  和平发展合作共赢的时代潮流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自主学习：阅读教材第二子目结合图片，概括当今世界的和平与发展面临着哪些挑战？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知识体系：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user</cp:lastModifiedBy>
  <cp:revision>74</cp:revision>
  <dcterms:created xsi:type="dcterms:W3CDTF">2020-02-01T11:21:51Z</dcterms:created>
  <dcterms:modified xsi:type="dcterms:W3CDTF">2020-05-25T00:40:24Z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