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8" r:id="rId2"/>
    <p:sldId id="258" r:id="rId3"/>
    <p:sldId id="260" r:id="rId4"/>
    <p:sldId id="259" r:id="rId5"/>
    <p:sldId id="257" r:id="rId6"/>
    <p:sldId id="261" r:id="rId7"/>
    <p:sldId id="262" r:id="rId8"/>
    <p:sldId id="264" r:id="rId9"/>
    <p:sldId id="270" r:id="rId10"/>
    <p:sldId id="271" r:id="rId11"/>
    <p:sldId id="275" r:id="rId12"/>
    <p:sldId id="273" r:id="rId13"/>
    <p:sldId id="272" r:id="rId14"/>
    <p:sldId id="279" r:id="rId15"/>
    <p:sldId id="278" r:id="rId16"/>
    <p:sldId id="276" r:id="rId17"/>
    <p:sldId id="274" r:id="rId18"/>
    <p:sldId id="280" r:id="rId19"/>
    <p:sldId id="277" r:id="rId20"/>
    <p:sldId id="289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26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101D0-1033-4BF9-8FC3-DB619B90D0BC}" type="datetimeFigureOut">
              <a:rPr lang="zh-CN" altLang="en-US" smtClean="0"/>
              <a:t>2020/5/26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323BB-3794-4806-8C2F-BEE5140B2C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542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5009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0999-539A-465A-9722-C7C025694873}" type="datetimeFigureOut">
              <a:rPr lang="zh-CN" altLang="en-US" smtClean="0"/>
              <a:t>2020/5/26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9539-9647-47EB-B2C6-DE79910D0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79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0999-539A-465A-9722-C7C025694873}" type="datetimeFigureOut">
              <a:rPr lang="zh-CN" altLang="en-US" smtClean="0"/>
              <a:t>2020/5/26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9539-9647-47EB-B2C6-DE79910D0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842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0999-539A-465A-9722-C7C025694873}" type="datetimeFigureOut">
              <a:rPr lang="zh-CN" altLang="en-US" smtClean="0"/>
              <a:t>2020/5/26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9539-9647-47EB-B2C6-DE79910D0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969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0999-539A-465A-9722-C7C025694873}" type="datetimeFigureOut">
              <a:rPr lang="zh-CN" altLang="en-US" smtClean="0"/>
              <a:t>2020/5/26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9539-9647-47EB-B2C6-DE79910D0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7187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0999-539A-465A-9722-C7C025694873}" type="datetimeFigureOut">
              <a:rPr lang="zh-CN" altLang="en-US" smtClean="0"/>
              <a:t>2020/5/26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9539-9647-47EB-B2C6-DE79910D0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0877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0999-539A-465A-9722-C7C025694873}" type="datetimeFigureOut">
              <a:rPr lang="zh-CN" altLang="en-US" smtClean="0"/>
              <a:t>2020/5/26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9539-9647-47EB-B2C6-DE79910D0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23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0999-539A-465A-9722-C7C025694873}" type="datetimeFigureOut">
              <a:rPr lang="zh-CN" altLang="en-US" smtClean="0"/>
              <a:t>2020/5/26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9539-9647-47EB-B2C6-DE79910D0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29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0999-539A-465A-9722-C7C025694873}" type="datetimeFigureOut">
              <a:rPr lang="zh-CN" altLang="en-US" smtClean="0"/>
              <a:t>2020/5/26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9539-9647-47EB-B2C6-DE79910D0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000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0999-539A-465A-9722-C7C025694873}" type="datetimeFigureOut">
              <a:rPr lang="zh-CN" altLang="en-US" smtClean="0"/>
              <a:t>2020/5/26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9539-9647-47EB-B2C6-DE79910D0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82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0999-539A-465A-9722-C7C025694873}" type="datetimeFigureOut">
              <a:rPr lang="zh-CN" altLang="en-US" smtClean="0"/>
              <a:t>2020/5/26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9539-9647-47EB-B2C6-DE79910D0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653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0999-539A-465A-9722-C7C025694873}" type="datetimeFigureOut">
              <a:rPr lang="zh-CN" altLang="en-US" smtClean="0"/>
              <a:t>2020/5/26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9539-9647-47EB-B2C6-DE79910D0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714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30999-539A-465A-9722-C7C025694873}" type="datetimeFigureOut">
              <a:rPr lang="zh-CN" altLang="en-US" smtClean="0"/>
              <a:t>2020/5/26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F9539-9647-47EB-B2C6-DE79910D0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66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4294967295"/>
          </p:nvPr>
        </p:nvSpPr>
        <p:spPr>
          <a:xfrm>
            <a:off x="4588474" y="3250733"/>
            <a:ext cx="7446430" cy="971127"/>
          </a:xfrm>
        </p:spPr>
        <p:txBody>
          <a:bodyPr>
            <a:noAutofit/>
          </a:bodyPr>
          <a:lstStyle/>
          <a:p>
            <a:pPr algn="ctr"/>
            <a:r>
              <a:rPr lang="zh-CN" altLang="en-US" sz="3600" b="1" spc="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北京市普通高中学业水平合格性考试试题分析</a:t>
            </a:r>
            <a:r>
              <a:rPr lang="zh-CN" altLang="en-US" sz="3600" b="1" spc="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（二）</a:t>
            </a:r>
            <a:endParaRPr lang="zh-CN" altLang="en-US" sz="3600" b="1" spc="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63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spc="30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665" spc="30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159" y="1592165"/>
            <a:ext cx="5458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5" b="1" spc="30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665" b="1" spc="30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665" b="1" spc="30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高一年级地理</a:t>
            </a:r>
            <a:r>
              <a:rPr lang="zh-CN" altLang="en-US" sz="3200" b="1" spc="30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730009" y="4932753"/>
            <a:ext cx="6448320" cy="635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665" spc="30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北京市朝阳区教研中心 杨利娜</a:t>
            </a:r>
            <a:endParaRPr lang="zh-CN" altLang="en-US" sz="2665" spc="30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252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933450" y="573086"/>
            <a:ext cx="4476750" cy="8540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知识结构梳理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38624" y="1733550"/>
            <a:ext cx="290512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大气的组成和性质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38624" y="2800350"/>
            <a:ext cx="290512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大气的受热过程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38624" y="3867150"/>
            <a:ext cx="290512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大气的运动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下箭头 6"/>
          <p:cNvSpPr/>
          <p:nvPr/>
        </p:nvSpPr>
        <p:spPr>
          <a:xfrm>
            <a:off x="5691187" y="2195215"/>
            <a:ext cx="204788" cy="58608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下箭头 7"/>
          <p:cNvSpPr/>
          <p:nvPr/>
        </p:nvSpPr>
        <p:spPr>
          <a:xfrm>
            <a:off x="5691187" y="3281065"/>
            <a:ext cx="176213" cy="58608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左大括号 8"/>
          <p:cNvSpPr/>
          <p:nvPr/>
        </p:nvSpPr>
        <p:spPr>
          <a:xfrm>
            <a:off x="7343775" y="2390775"/>
            <a:ext cx="342900" cy="130492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686675" y="2390775"/>
            <a:ext cx="385286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大气对太阳辐射的削弱作用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686674" y="3198167"/>
            <a:ext cx="385286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大气对地面的保温作用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左大括号 11"/>
          <p:cNvSpPr/>
          <p:nvPr/>
        </p:nvSpPr>
        <p:spPr>
          <a:xfrm rot="5400000">
            <a:off x="5534025" y="3981747"/>
            <a:ext cx="314324" cy="120015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133849" y="4786609"/>
            <a:ext cx="146685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热力环流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76950" y="4786609"/>
            <a:ext cx="5715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风</a:t>
            </a:r>
          </a:p>
        </p:txBody>
      </p:sp>
      <p:sp>
        <p:nvSpPr>
          <p:cNvPr id="15" name="左大括号 14"/>
          <p:cNvSpPr/>
          <p:nvPr/>
        </p:nvSpPr>
        <p:spPr>
          <a:xfrm rot="5400000">
            <a:off x="4438650" y="4200524"/>
            <a:ext cx="314324" cy="2409824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886075" y="5562598"/>
            <a:ext cx="124777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城郊风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181473" y="5554663"/>
            <a:ext cx="124777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山谷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风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486397" y="5562598"/>
            <a:ext cx="124777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海陆风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52526" y="4786608"/>
            <a:ext cx="20955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地表冷热不均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>
            <a:off x="3095624" y="5038725"/>
            <a:ext cx="10382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左大括号 24"/>
          <p:cNvSpPr/>
          <p:nvPr/>
        </p:nvSpPr>
        <p:spPr>
          <a:xfrm>
            <a:off x="6762749" y="4558008"/>
            <a:ext cx="200025" cy="100459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7005635" y="4424660"/>
            <a:ext cx="372903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成因：水平气压梯度力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005635" y="5057775"/>
            <a:ext cx="444341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风向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：近地面与等压线斜交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高空与等压线平行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879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1152525"/>
            <a:ext cx="9914027" cy="36957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04807" y="1756066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943232" y="2784766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10182" y="4327816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88450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971550" y="487361"/>
            <a:ext cx="4476750" cy="8540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</a:t>
            </a: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点复习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2143293"/>
            <a:ext cx="6134100" cy="4533900"/>
          </a:xfrm>
          <a:prstGeom prst="rect">
            <a:avLst/>
          </a:prstGeom>
        </p:spPr>
      </p:pic>
      <p:sp>
        <p:nvSpPr>
          <p:cNvPr id="4" name="内容占位符 2"/>
          <p:cNvSpPr txBox="1">
            <a:spLocks/>
          </p:cNvSpPr>
          <p:nvPr/>
        </p:nvSpPr>
        <p:spPr>
          <a:xfrm>
            <a:off x="838200" y="1130885"/>
            <a:ext cx="10515600" cy="10124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1.6 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运用示意图等，说明大气受热过程与热力环流原理，并解释相关现象。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838199" y="1931610"/>
            <a:ext cx="3819525" cy="1116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大气受热过程</a:t>
            </a:r>
            <a:endParaRPr lang="zh-CN" altLang="en-US" sz="3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404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1924"/>
            <a:ext cx="7334250" cy="645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0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309" y="1485900"/>
            <a:ext cx="4618210" cy="2247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50" y="3976687"/>
            <a:ext cx="7323528" cy="1843088"/>
          </a:xfrm>
          <a:prstGeom prst="rect">
            <a:avLst/>
          </a:prstGeom>
        </p:spPr>
      </p:pic>
      <p:sp>
        <p:nvSpPr>
          <p:cNvPr id="4" name="标题 1"/>
          <p:cNvSpPr txBox="1">
            <a:spLocks/>
          </p:cNvSpPr>
          <p:nvPr/>
        </p:nvSpPr>
        <p:spPr>
          <a:xfrm>
            <a:off x="1114424" y="277018"/>
            <a:ext cx="3819525" cy="1116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热力环流</a:t>
            </a:r>
            <a:endParaRPr lang="zh-CN" altLang="en-US" sz="3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609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687" y="1852612"/>
            <a:ext cx="6184100" cy="3652838"/>
          </a:xfrm>
          <a:prstGeom prst="rect">
            <a:avLst/>
          </a:prstGeom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2947987" y="736599"/>
            <a:ext cx="4705351" cy="1116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变式一：城市热岛环流</a:t>
            </a:r>
            <a:endParaRPr lang="zh-CN" altLang="en-US" sz="3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816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37" y="1724025"/>
            <a:ext cx="6334125" cy="3409950"/>
          </a:xfrm>
          <a:prstGeom prst="rect">
            <a:avLst/>
          </a:prstGeom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4233862" y="717549"/>
            <a:ext cx="4705351" cy="1116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变式二：山谷风</a:t>
            </a:r>
            <a:endParaRPr lang="zh-CN" altLang="en-US" sz="3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904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5" y="1714500"/>
            <a:ext cx="6000750" cy="3429000"/>
          </a:xfrm>
          <a:prstGeom prst="rect">
            <a:avLst/>
          </a:prstGeom>
        </p:spPr>
      </p:pic>
      <p:sp>
        <p:nvSpPr>
          <p:cNvPr id="4" name="标题 1"/>
          <p:cNvSpPr txBox="1">
            <a:spLocks/>
          </p:cNvSpPr>
          <p:nvPr/>
        </p:nvSpPr>
        <p:spPr>
          <a:xfrm>
            <a:off x="4233862" y="717549"/>
            <a:ext cx="4705351" cy="1116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变式三：海陆风</a:t>
            </a:r>
            <a:endParaRPr lang="zh-CN" altLang="en-US" sz="3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236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58857" y="307883"/>
            <a:ext cx="4892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  <a:tabLst>
                <a:tab pos="810260" algn="l"/>
              </a:tabLst>
            </a:pPr>
            <a:r>
              <a:rPr lang="zh-CN" altLang="en-US" sz="2400" b="1" kern="100" dirty="0">
                <a:solidFill>
                  <a:srgbClr val="FF0000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同</a:t>
            </a:r>
            <a:r>
              <a:rPr lang="zh-CN" altLang="en-US" sz="2400" b="1" kern="100" dirty="0" smtClean="0">
                <a:solidFill>
                  <a:srgbClr val="FF0000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类型试题：</a:t>
            </a:r>
            <a:r>
              <a:rPr lang="en-US" altLang="zh-CN" sz="2400" b="1" kern="100" dirty="0" smtClean="0">
                <a:solidFill>
                  <a:srgbClr val="FF0000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2019</a:t>
            </a:r>
            <a:r>
              <a:rPr lang="zh-CN" altLang="zh-CN" sz="2400" b="1" kern="100" dirty="0">
                <a:solidFill>
                  <a:srgbClr val="FF0000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年第一次合格</a:t>
            </a:r>
            <a:r>
              <a:rPr lang="zh-CN" altLang="zh-CN" sz="2400" b="1" kern="100" dirty="0" smtClean="0">
                <a:solidFill>
                  <a:srgbClr val="FF0000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考</a:t>
            </a:r>
            <a:endParaRPr lang="zh-CN" altLang="zh-CN" sz="2400" b="1" kern="100" dirty="0">
              <a:solidFill>
                <a:srgbClr val="FF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58857" y="769548"/>
            <a:ext cx="8039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 smtClean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读</a:t>
            </a:r>
            <a:r>
              <a:rPr lang="zh-CN" altLang="zh-CN" sz="24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4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zh-CN" sz="24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“大气受热过程示意图”，完成</a:t>
            </a:r>
            <a:r>
              <a:rPr lang="en-US" altLang="zh-CN" sz="24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lang="zh-CN" altLang="zh-CN" sz="2400" spc="40" dirty="0">
                <a:ea typeface="楷体" panose="02010609060101010101" pitchFamily="49" charset="-122"/>
                <a:cs typeface="Times New Roman" panose="02020603050405020304" pitchFamily="18" charset="0"/>
              </a:rPr>
              <a:t>～</a:t>
            </a:r>
            <a:r>
              <a:rPr lang="en-US" altLang="zh-CN" sz="24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11</a:t>
            </a:r>
            <a:r>
              <a:rPr lang="zh-CN" altLang="zh-CN" sz="24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题。</a:t>
            </a:r>
            <a:endParaRPr lang="zh-CN" altLang="en-US" sz="2400" dirty="0"/>
          </a:p>
        </p:txBody>
      </p: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7667625" y="1770698"/>
            <a:ext cx="3600450" cy="3496627"/>
            <a:chOff x="4102" y="10130"/>
            <a:chExt cx="3437" cy="3123"/>
          </a:xfrm>
        </p:grpSpPr>
        <p:pic>
          <p:nvPicPr>
            <p:cNvPr id="5" name="Picture 6" descr="图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" y="10130"/>
              <a:ext cx="3437" cy="2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文本框 2"/>
            <p:cNvSpPr txBox="1">
              <a:spLocks noChangeArrowheads="1"/>
            </p:cNvSpPr>
            <p:nvPr/>
          </p:nvSpPr>
          <p:spPr bwMode="auto">
            <a:xfrm>
              <a:off x="5536" y="12797"/>
              <a:ext cx="652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CN" sz="1050" kern="10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lang="en-US" sz="1050" kern="100">
                  <a:effectLst/>
                  <a:latin typeface="宋体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rPr>
                <a:t>4</a:t>
              </a:r>
              <a:endParaRPr lang="zh-CN" sz="1050" kern="10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209675" y="1478734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近地面大气的主要直接热源是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133350" algn="just">
              <a:lnSpc>
                <a:spcPct val="150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．①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B</a:t>
            </a:r>
            <a:r>
              <a: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zh-CN" altLang="zh-CN" sz="2400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en-US" altLang="zh-CN" sz="2400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C</a:t>
            </a:r>
            <a:r>
              <a: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．③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400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D</a:t>
            </a:r>
            <a:r>
              <a: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．④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．图中⑤表示大气的</a:t>
            </a:r>
          </a:p>
          <a:p>
            <a:pPr indent="133350" algn="just">
              <a:lnSpc>
                <a:spcPct val="150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．吸收作用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400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zh-CN" altLang="zh-CN" sz="2400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反射作用</a:t>
            </a:r>
            <a:endParaRPr lang="en-US" altLang="zh-CN" sz="2400" kern="100" dirty="0" smtClean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133350" algn="just">
              <a:lnSpc>
                <a:spcPct val="150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en-US" altLang="zh-CN" sz="2400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．保温作用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altLang="zh-CN" sz="2400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．辐射作用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．倡导低碳生活，减少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CO</a:t>
            </a:r>
            <a:r>
              <a:rPr lang="en-US" altLang="zh-CN" sz="2400" kern="100" baseline="-250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排放可以使</a:t>
            </a:r>
          </a:p>
          <a:p>
            <a:pPr indent="133350" algn="just">
              <a:lnSpc>
                <a:spcPct val="150000"/>
              </a:lnSpc>
              <a:spcAft>
                <a:spcPts val="0"/>
              </a:spcAft>
            </a:pPr>
            <a:r>
              <a:rPr lang="x-none" altLang="zh-CN" sz="2400" kern="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．①增强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400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x-none" altLang="zh-CN" sz="2400" kern="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．③减弱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      </a:t>
            </a:r>
            <a:endParaRPr lang="en-US" altLang="zh-CN" sz="2400" kern="100" dirty="0" smtClean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133350" algn="just">
              <a:lnSpc>
                <a:spcPct val="150000"/>
              </a:lnSpc>
              <a:spcAft>
                <a:spcPts val="0"/>
              </a:spcAft>
            </a:pPr>
            <a:r>
              <a:rPr lang="x-none" altLang="zh-CN" sz="2400" kern="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．④减弱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x-none" altLang="zh-CN" sz="2400" kern="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．⑤增强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800357" y="2184691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800357" y="3094560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42882" y="5356718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75883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1060" y="1048454"/>
            <a:ext cx="8801100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33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33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12. 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该模拟实验过程中，烟的运动轨迹是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133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133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0" i="0" u="none" strike="noStrike" cap="none" normalizeH="0" baseline="0" dirty="0" smtClean="0">
              <a:ln>
                <a:noFill/>
              </a:ln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133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0" i="0" u="none" strike="noStrike" cap="none" normalizeH="0" baseline="0" dirty="0" smtClean="0">
              <a:ln>
                <a:noFill/>
              </a:ln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133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dirty="0" smtClean="0">
              <a:ln>
                <a:noFill/>
              </a:ln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marR="0" lvl="0" indent="133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A. ①        B. ②      C. ③          D. ④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marR="0" lvl="0" indent="133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13. 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该实验主要模拟的是 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marR="0" lvl="0" indent="133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．水循环           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．大气受热过程    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133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．热力环流         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．大气垂直分层</a:t>
            </a:r>
            <a:endParaRPr kumimoji="0" lang="zh-CN" altLang="en-US" sz="4800" b="0" i="0" u="none" strike="noStrike" cap="none" normalizeH="0" baseline="0" dirty="0" smtClean="0">
              <a:ln>
                <a:noFill/>
              </a:ln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47750" y="610285"/>
            <a:ext cx="8648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0"/>
              </a:spcAft>
            </a:pPr>
            <a:r>
              <a:rPr lang="zh-CN" altLang="zh-CN" sz="2400" kern="100" dirty="0">
                <a:latin typeface="等线" panose="02010600030101010101" pitchFamily="2" charset="-122"/>
                <a:ea typeface="楷体_GB2312"/>
                <a:cs typeface="Times New Roman" panose="02020603050405020304" pitchFamily="18" charset="0"/>
              </a:rPr>
              <a:t>读图</a:t>
            </a:r>
            <a:r>
              <a:rPr lang="en-US" altLang="zh-CN" sz="2400" kern="100" dirty="0">
                <a:latin typeface="等线" panose="02010600030101010101" pitchFamily="2" charset="-122"/>
                <a:ea typeface="楷体_GB2312"/>
                <a:cs typeface="Times New Roman" panose="02020603050405020304" pitchFamily="18" charset="0"/>
              </a:rPr>
              <a:t>5</a:t>
            </a:r>
            <a:r>
              <a:rPr lang="zh-CN" altLang="zh-CN" sz="2400" kern="100" dirty="0">
                <a:latin typeface="等线" panose="02010600030101010101" pitchFamily="2" charset="-122"/>
                <a:ea typeface="楷体_GB2312"/>
                <a:cs typeface="Times New Roman" panose="02020603050405020304" pitchFamily="18" charset="0"/>
              </a:rPr>
              <a:t>“某自然地理过程模拟实验示意图”，完成</a:t>
            </a:r>
            <a:r>
              <a:rPr lang="en-US" altLang="zh-CN" sz="2400" kern="100" dirty="0">
                <a:latin typeface="等线" panose="02010600030101010101" pitchFamily="2" charset="-122"/>
                <a:ea typeface="楷体_GB2312"/>
                <a:cs typeface="Times New Roman" panose="02020603050405020304" pitchFamily="18" charset="0"/>
              </a:rPr>
              <a:t>12</a:t>
            </a:r>
            <a:r>
              <a:rPr lang="zh-CN" altLang="zh-CN" sz="2400" kern="100" dirty="0">
                <a:latin typeface="等线" panose="02010600030101010101" pitchFamily="2" charset="-122"/>
                <a:ea typeface="楷体_GB2312"/>
                <a:cs typeface="Times New Roman" panose="02020603050405020304" pitchFamily="18" charset="0"/>
              </a:rPr>
              <a:t>～</a:t>
            </a:r>
            <a:r>
              <a:rPr lang="en-US" altLang="zh-CN" sz="2400" kern="100" dirty="0">
                <a:latin typeface="等线" panose="02010600030101010101" pitchFamily="2" charset="-122"/>
                <a:ea typeface="楷体_GB2312"/>
                <a:cs typeface="Times New Roman" panose="02020603050405020304" pitchFamily="18" charset="0"/>
              </a:rPr>
              <a:t>13</a:t>
            </a:r>
            <a:r>
              <a:rPr lang="zh-CN" altLang="zh-CN" sz="2400" kern="100" dirty="0">
                <a:latin typeface="等线" panose="02010600030101010101" pitchFamily="2" charset="-122"/>
                <a:ea typeface="楷体_GB2312"/>
                <a:cs typeface="Times New Roman" panose="02020603050405020304" pitchFamily="18" charset="0"/>
              </a:rPr>
              <a:t>题。</a:t>
            </a:r>
            <a:endParaRPr lang="zh-CN" altLang="zh-CN" sz="24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8048625" y="1281113"/>
            <a:ext cx="3618230" cy="2824162"/>
            <a:chOff x="3298" y="1726"/>
            <a:chExt cx="3956" cy="2955"/>
          </a:xfrm>
        </p:grpSpPr>
        <p:sp>
          <p:nvSpPr>
            <p:cNvPr id="4" name="文本框 2"/>
            <p:cNvSpPr txBox="1">
              <a:spLocks noChangeArrowheads="1"/>
            </p:cNvSpPr>
            <p:nvPr/>
          </p:nvSpPr>
          <p:spPr bwMode="auto">
            <a:xfrm>
              <a:off x="4999" y="4225"/>
              <a:ext cx="652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CN" sz="1050" kern="10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lang="en-US" sz="1050" kern="100">
                  <a:effectLst/>
                  <a:latin typeface="宋体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rPr>
                <a:t>5</a:t>
              </a:r>
              <a:endParaRPr lang="zh-CN" sz="1050" kern="10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11" descr="图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8" y="1726"/>
              <a:ext cx="3956" cy="2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89744" y="1903818"/>
            <a:ext cx="88011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3600"/>
          </a:p>
        </p:txBody>
      </p:sp>
      <p:pic>
        <p:nvPicPr>
          <p:cNvPr id="7169" name="图片 3" descr="图5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393" y="1984268"/>
            <a:ext cx="6007907" cy="159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1142882" y="5356718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04900" y="3822727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414227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9625" y="365125"/>
            <a:ext cx="4476750" cy="1325563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知识结构梳理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9625" y="1597025"/>
            <a:ext cx="103251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在哪里？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圈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层位置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是什么？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组成、性质和结构（垂直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水平）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怎么运动？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大气热力环流等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为什么运动？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大气受热过程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运动的影响？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全球热量和水分输送（全球气候分布格局）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520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4" y="3147060"/>
            <a:ext cx="6211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7200" b="1" spc="4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559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spc="30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305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76450" y="2746375"/>
            <a:ext cx="8791575" cy="1325563"/>
          </a:xfrm>
        </p:spPr>
        <p:txBody>
          <a:bodyPr/>
          <a:lstStyle/>
          <a:p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第一节  大气的组成和垂直分层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906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1000124"/>
            <a:ext cx="7734300" cy="4870651"/>
          </a:xfrm>
          <a:prstGeom prst="rect">
            <a:avLst/>
          </a:prstGeom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933450" y="573086"/>
            <a:ext cx="4476750" cy="8540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知识结构梳理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929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209675"/>
            <a:ext cx="11144250" cy="48577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62050" y="614660"/>
            <a:ext cx="4172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2020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年第一次合格考试题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23925" y="3524250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714750" y="5492889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78207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3675"/>
            <a:ext cx="3819525" cy="1116013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知识点复习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130885"/>
            <a:ext cx="10515600" cy="101240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1.5 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运用图表等资料，说明大气的组成和垂直分层，及其与生产和生活的联系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05113"/>
            <a:ext cx="10658475" cy="33226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508733" y="3468688"/>
            <a:ext cx="1217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生命活动</a:t>
            </a:r>
            <a:endParaRPr lang="zh-CN" altLang="en-US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32208" y="386879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基本元素</a:t>
            </a:r>
            <a:endParaRPr lang="zh-CN" altLang="en-US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718533" y="400214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光合作用</a:t>
            </a:r>
            <a:endParaRPr lang="zh-CN" altLang="en-US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98329" y="4416636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保温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332454" y="4416636"/>
            <a:ext cx="11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保护伞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534525" y="5009438"/>
            <a:ext cx="102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气温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480032" y="5563476"/>
            <a:ext cx="1292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成云致雨</a:t>
            </a: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838199" y="1931610"/>
            <a:ext cx="3819525" cy="1116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大气的组成</a:t>
            </a:r>
            <a:endParaRPr lang="zh-CN" altLang="en-US" sz="3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86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" y="1604962"/>
            <a:ext cx="11210925" cy="4752975"/>
          </a:xfrm>
          <a:prstGeom prst="rect">
            <a:avLst/>
          </a:prstGeom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533399" y="674310"/>
            <a:ext cx="3819525" cy="1116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大气的垂直分层</a:t>
            </a:r>
            <a:endParaRPr lang="zh-CN" altLang="en-US" sz="3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781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6749" y="885061"/>
            <a:ext cx="11020425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0005" indent="266700" algn="just">
              <a:lnSpc>
                <a:spcPts val="1950"/>
              </a:lnSpc>
              <a:spcAft>
                <a:spcPts val="0"/>
              </a:spcAft>
              <a:tabLst>
                <a:tab pos="114300" algn="l"/>
                <a:tab pos="1404620" algn="l"/>
                <a:tab pos="2257425" algn="l"/>
                <a:tab pos="2661920" algn="l"/>
                <a:tab pos="3543300" algn="l"/>
              </a:tabLst>
            </a:pPr>
            <a:r>
              <a:rPr lang="zh-CN" altLang="zh-CN" sz="2400" kern="1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读表</a:t>
            </a:r>
            <a:r>
              <a:rPr lang="en-US" altLang="zh-CN" sz="2400" kern="1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2400" kern="1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“干洁空气的体积和质量构成（高度</a:t>
            </a:r>
            <a:r>
              <a:rPr lang="en-US" altLang="zh-CN" sz="2400" kern="1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25</a:t>
            </a:r>
            <a:r>
              <a:rPr lang="zh-CN" altLang="zh-CN" sz="2400" kern="1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千米以下）”，完成</a:t>
            </a:r>
            <a:r>
              <a:rPr lang="en-US" altLang="zh-CN" sz="2400" kern="1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zh-CN" sz="2400" kern="1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～</a:t>
            </a:r>
            <a:r>
              <a:rPr lang="en-US" altLang="zh-CN" sz="2400" kern="1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11</a:t>
            </a:r>
            <a:r>
              <a:rPr lang="zh-CN" altLang="zh-CN" sz="2400" kern="1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题。</a:t>
            </a:r>
            <a:endParaRPr lang="zh-CN" altLang="zh-CN" sz="24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68656" y="270996"/>
            <a:ext cx="3025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400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2019</a:t>
            </a:r>
            <a:r>
              <a:rPr lang="zh-CN" altLang="zh-CN" sz="2400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年第二次合格</a:t>
            </a:r>
            <a:r>
              <a:rPr lang="zh-CN" altLang="zh-CN" sz="2400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考</a:t>
            </a:r>
            <a:endParaRPr lang="zh-CN" altLang="zh-CN" sz="2400" b="1" kern="100" dirty="0">
              <a:solidFill>
                <a:srgbClr val="FF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1319212"/>
            <a:ext cx="8261500" cy="158591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57275" y="2990463"/>
            <a:ext cx="8982075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．干洁空气中所占比例最大的成分是</a:t>
            </a:r>
          </a:p>
          <a:p>
            <a:pPr indent="266700" algn="just">
              <a:lnSpc>
                <a:spcPct val="130000"/>
              </a:lnSpc>
              <a:spcAft>
                <a:spcPts val="0"/>
              </a:spcAft>
            </a:pPr>
            <a:r>
              <a:rPr lang="x-none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A．氩气     </a:t>
            </a:r>
            <a:r>
              <a:rPr lang="x-none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B．臭氧     	C．氧气       </a:t>
            </a:r>
            <a:r>
              <a:rPr lang="x-none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x-none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．氮气</a:t>
            </a:r>
            <a:endParaRPr lang="zh-CN" altLang="zh-CN" sz="24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．人类大量燃烧煤、石油等矿物燃料会导致</a:t>
            </a:r>
          </a:p>
          <a:p>
            <a:pPr indent="266700" algn="just">
              <a:lnSpc>
                <a:spcPct val="130000"/>
              </a:lnSpc>
              <a:spcAft>
                <a:spcPts val="0"/>
              </a:spcAft>
            </a:pPr>
            <a:r>
              <a:rPr lang="x-none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A．二氧化碳增多，大气逆辐射增强        </a:t>
            </a:r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30000"/>
              </a:lnSpc>
              <a:spcAft>
                <a:spcPts val="0"/>
              </a:spcAft>
            </a:pPr>
            <a:r>
              <a:rPr lang="x-none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x-none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．臭氧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层破坏</a:t>
            </a:r>
            <a:r>
              <a:rPr lang="x-none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，近地面气温降低</a:t>
            </a:r>
            <a:endParaRPr lang="zh-CN" altLang="zh-CN" sz="24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30000"/>
              </a:lnSpc>
              <a:spcAft>
                <a:spcPts val="0"/>
              </a:spcAft>
            </a:pPr>
            <a:r>
              <a:rPr lang="x-none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C．氮气增加，大气的反射作用增强       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indent="266700" algn="just">
              <a:lnSpc>
                <a:spcPct val="130000"/>
              </a:lnSpc>
              <a:spcAft>
                <a:spcPts val="0"/>
              </a:spcAft>
            </a:pPr>
            <a:r>
              <a:rPr lang="x-none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x-none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．水汽含量减少，太阳辐射减弱 </a:t>
            </a:r>
            <a:endParaRPr lang="zh-CN" altLang="zh-CN" sz="24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93909" y="3551168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55009" y="4465568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86758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2076450" y="2746375"/>
            <a:ext cx="879157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二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节  大气受热过程和大气运动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330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540</Words>
  <Application>Microsoft Office PowerPoint</Application>
  <PresentationFormat>宽屏</PresentationFormat>
  <Paragraphs>93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等线</vt:lpstr>
      <vt:lpstr>等线 Light</vt:lpstr>
      <vt:lpstr>黑体</vt:lpstr>
      <vt:lpstr>楷体</vt:lpstr>
      <vt:lpstr>楷体_GB2312</vt:lpstr>
      <vt:lpstr>宋体</vt:lpstr>
      <vt:lpstr>微软雅黑</vt:lpstr>
      <vt:lpstr>Arial</vt:lpstr>
      <vt:lpstr>Times New Roman</vt:lpstr>
      <vt:lpstr>Office 主题​​</vt:lpstr>
      <vt:lpstr>北京市普通高中学业水平合格性考试试题分析（二）</vt:lpstr>
      <vt:lpstr>知识结构梳理</vt:lpstr>
      <vt:lpstr>第一节  大气的组成和垂直分层</vt:lpstr>
      <vt:lpstr>PowerPoint 演示文稿</vt:lpstr>
      <vt:lpstr>PowerPoint 演示文稿</vt:lpstr>
      <vt:lpstr>知识点复习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知识结构梳理</dc:title>
  <dc:creator>xb21cn</dc:creator>
  <cp:lastModifiedBy>xb21cn</cp:lastModifiedBy>
  <cp:revision>20</cp:revision>
  <dcterms:created xsi:type="dcterms:W3CDTF">2020-05-26T04:48:22Z</dcterms:created>
  <dcterms:modified xsi:type="dcterms:W3CDTF">2020-05-26T10:58:13Z</dcterms:modified>
</cp:coreProperties>
</file>