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437" r:id="rId2"/>
    <p:sldId id="607" r:id="rId3"/>
    <p:sldId id="579" r:id="rId4"/>
    <p:sldId id="580" r:id="rId5"/>
    <p:sldId id="581" r:id="rId6"/>
    <p:sldId id="582" r:id="rId7"/>
    <p:sldId id="608" r:id="rId8"/>
    <p:sldId id="587" r:id="rId9"/>
    <p:sldId id="586" r:id="rId10"/>
    <p:sldId id="588" r:id="rId11"/>
    <p:sldId id="589" r:id="rId12"/>
    <p:sldId id="591" r:id="rId13"/>
    <p:sldId id="609" r:id="rId14"/>
    <p:sldId id="610" r:id="rId15"/>
    <p:sldId id="611" r:id="rId16"/>
    <p:sldId id="602" r:id="rId17"/>
    <p:sldId id="604" r:id="rId18"/>
    <p:sldId id="605" r:id="rId19"/>
    <p:sldId id="606" r:id="rId20"/>
    <p:sldId id="612" r:id="rId21"/>
    <p:sldId id="616" r:id="rId22"/>
  </p:sldIdLst>
  <p:sldSz cx="9144000" cy="5143500" type="screen16x9"/>
  <p:notesSz cx="6858000" cy="9144000"/>
  <p:embeddedFontLst>
    <p:embeddedFont>
      <p:font typeface="微软雅黑" pitchFamily="34" charset="-122"/>
      <p:regular r:id="rId24"/>
      <p:bold r:id="rId25"/>
    </p:embeddedFont>
    <p:embeddedFont>
      <p:font typeface="Tahoma" pitchFamily="34" charset="0"/>
      <p:regular r:id="rId26"/>
      <p:bold r:id="rId27"/>
    </p:embeddedFont>
    <p:embeddedFont>
      <p:font typeface="华文楷体" pitchFamily="2" charset="-122"/>
      <p:regular r:id="rId28"/>
    </p:embeddedFont>
    <p:embeddedFont>
      <p:font typeface="黑体" pitchFamily="49" charset="-122"/>
      <p:regular r:id="rId29"/>
    </p:embeddedFont>
    <p:embeddedFont>
      <p:font typeface="楷体" pitchFamily="49" charset="-122"/>
      <p:regular r:id="rId30"/>
    </p:embeddedFont>
    <p:embeddedFont>
      <p:font typeface="华文隶书" pitchFamily="2" charset="-122"/>
      <p:regular r:id="rId31"/>
    </p:embeddedFont>
    <p:embeddedFont>
      <p:font typeface="隶书" pitchFamily="49" charset="-122"/>
      <p:regular r:id="rId32"/>
    </p:embeddedFont>
    <p:embeddedFont>
      <p:font typeface="Calibri" pitchFamily="34" charset="0"/>
      <p:regular r:id="rId33"/>
      <p:bold r:id="rId34"/>
      <p:italic r:id="rId35"/>
      <p:boldItalic r:id="rId36"/>
    </p:embeddedFont>
  </p:embeddedFontLst>
  <p:custDataLst>
    <p:tags r:id="rId3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223A"/>
    <a:srgbClr val="0033CC"/>
    <a:srgbClr val="1A3F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5"/>
    <p:restoredTop sz="87454" autoAdjust="0"/>
  </p:normalViewPr>
  <p:slideViewPr>
    <p:cSldViewPr snapToGrid="0" showGuides="1">
      <p:cViewPr varScale="1">
        <p:scale>
          <a:sx n="82" d="100"/>
          <a:sy n="82" d="100"/>
        </p:scale>
        <p:origin x="-972" y="-90"/>
      </p:cViewPr>
      <p:guideLst>
        <p:guide orient="horz" pos="1701"/>
        <p:guide pos="3072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ABF09FA-C98B-4348-8B7F-EA90CA43A36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2020/5/10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z="1200" strike="noStrike" noProof="1"/>
          </a:p>
        </p:txBody>
      </p:sp>
    </p:spTree>
    <p:extLst>
      <p:ext uri="{BB962C8B-B14F-4D97-AF65-F5344CB8AC3E}">
        <p14:creationId xmlns:p14="http://schemas.microsoft.com/office/powerpoint/2010/main" val="16999666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1843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t>1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在现实中种群前后代基因频率的改变是必然的，像我们刚才分析的，基因突变产生新的等位基因，就可以使种群的基因频率发生变化。突变是不定向的，那种群基因频率的改变是否也是不定向的呢？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64831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我们可以用创设数字化问题情境的方法来探究一下这个问题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89459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自然选择使种群基因频率定向改变，有利性状相对应的基因频率会升高，不利性状对应的基因频率会降低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91265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724919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98490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在</a:t>
            </a:r>
            <a:r>
              <a:rPr lang="zh-CN" altLang="en-US" dirty="0" smtClean="0">
                <a:solidFill>
                  <a:srgbClr val="FF0000"/>
                </a:solidFill>
              </a:rPr>
              <a:t>自然界中，个体终</a:t>
            </a:r>
            <a:r>
              <a:rPr lang="zh-CN" altLang="en-US" dirty="0" smtClean="0"/>
              <a:t>会死亡，个体的表型也会随着个体的死亡而消失，但决定表型的基因却可以随着生殖而世代延续，并且在群体中扩散。可见，研究生物</a:t>
            </a:r>
            <a:r>
              <a:rPr lang="zh-CN" altLang="en-US" sz="2800" dirty="0" smtClean="0"/>
              <a:t>的进化仅</a:t>
            </a:r>
            <a:r>
              <a:rPr lang="zh-CN" altLang="en-US" sz="2800" dirty="0" smtClean="0">
                <a:solidFill>
                  <a:srgbClr val="FF0000"/>
                </a:solidFill>
              </a:rPr>
              <a:t>研究个体</a:t>
            </a:r>
            <a:r>
              <a:rPr lang="zh-CN" altLang="en-US" dirty="0" smtClean="0"/>
              <a:t>和表型是不够的，还必须研究群体基因组成的变化。这个群体就是种群。</a:t>
            </a:r>
          </a:p>
          <a:p>
            <a:endParaRPr lang="zh-CN" altLang="en-US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62497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我们为什么要</a:t>
            </a:r>
            <a:r>
              <a:rPr lang="zh-CN" altLang="en-US" dirty="0" smtClean="0">
                <a:solidFill>
                  <a:srgbClr val="FF0000"/>
                </a:solidFill>
              </a:rPr>
              <a:t>将这样的一群“个体”</a:t>
            </a:r>
            <a:r>
              <a:rPr lang="zh-CN" altLang="en-US" dirty="0" smtClean="0"/>
              <a:t>，作为一个“整体对象”来进行研究呢？一个种群中的这些个体之间有什么联系呢？他们之间最基本的联系就是可以通过繁殖将各自的基因遗传给后代，我们也称之为可以进行“基因交流”。因此一个种群就是生物的一个繁殖单位。我们研究进化，就要研究种群基因组成的变化，因此种群也是生物进化的基本单位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15577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从能否进行“基因交流”分析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18807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要研究种群基因组成的变化，我们就需要考虑如何来描述一个种群“基因组成的情况”。首先我们要了解种群中都含有哪些基因？基因库</a:t>
            </a:r>
            <a:endParaRPr lang="en-US" altLang="zh-CN" dirty="0" smtClean="0"/>
          </a:p>
          <a:p>
            <a:r>
              <a:rPr lang="zh-CN" altLang="en-US" dirty="0" smtClean="0"/>
              <a:t>其次我们还需要了解各个基因所占比例的多少？基因频率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22440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49359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fld id="{95879D43-BF90-4603-831D-657A51202463}" type="slidenum">
              <a:rPr lang="en-US" altLang="zh-CN" smtClean="0"/>
              <a:pPr/>
              <a:t>9</a:t>
            </a:fld>
            <a:endParaRPr lang="en-US" altLang="zh-CN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1" lang="zh-CN" altLang="en-US" b="0" dirty="0" smtClean="0">
              <a:latin typeface="Arial" pitchFamily="34" charset="0"/>
            </a:endParaRPr>
          </a:p>
          <a:p>
            <a:pPr eaLnBrk="1" hangingPunct="1"/>
            <a:endParaRPr lang="en-US" altLang="zh-CN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54524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87103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8829920-989C-4E42-944A-9A0116A21BB0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2020/5/10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46D7905-3A5B-4CF5-9685-21FB5F4070F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2020/5/10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60205D2-2166-48CF-9233-B32932F7FEA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2020/5/10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700088"/>
          </a:xfrm>
          <a:prstGeom prst="rect">
            <a:avLst/>
          </a:prstGeom>
          <a:solidFill>
            <a:srgbClr val="568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315" name="图片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9388" y="-20637"/>
            <a:ext cx="1704975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5C3739-027C-4564-A227-8E6DDD86999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2020/5/10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85725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5C3739-027C-4564-A227-8E6DDD86999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2020/5/10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DDF1828-B596-4A80-84CF-2D2B880BA7C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2020/5/10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350619-5858-4FA7-AE10-CB37047D042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2020/5/10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F5B291-FAE0-4F15-945F-F24D3F8C596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2020/5/10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792A42-3F65-44FF-A12F-204BD627069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2020/5/10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55D6A0C-9037-4B97-A585-AC8345BC9FD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2020/5/10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DADC2E9-E4C2-43CF-9D26-933B2F3977D0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2020/5/10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06E7A2-0263-47E8-A1EF-CE6CFA3226A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2020/5/10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ED9FD48-3302-44AE-A47B-32D968FDF26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2020/5/10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5C3739-027C-4564-A227-8E6DDD86999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2020/5/10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>
    <p:pull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slide" Target="slide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图片 3"/>
          <p:cNvPicPr>
            <a:picLocks noChangeAspect="1"/>
          </p:cNvPicPr>
          <p:nvPr/>
        </p:nvPicPr>
        <p:blipFill>
          <a:blip r:embed="rId4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标题 14"/>
          <p:cNvSpPr>
            <a:spLocks noGrp="1"/>
          </p:cNvSpPr>
          <p:nvPr>
            <p:ph type="ctrTitle"/>
          </p:nvPr>
        </p:nvSpPr>
        <p:spPr>
          <a:xfrm>
            <a:off x="2954655" y="1927225"/>
            <a:ext cx="6352540" cy="1533525"/>
          </a:xfrm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300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种群基因组成的变化</a:t>
            </a:r>
            <a:endParaRPr kumimoji="0" lang="zh-CN" altLang="en-US" sz="3200" b="1" i="0" u="none" strike="noStrike" kern="1200" cap="none" spc="30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0450" y="3635375"/>
            <a:ext cx="3602038" cy="5524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226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kumimoji="0" lang="en-US" altLang="zh-CN" sz="2000" b="0" i="0" u="none" strike="noStrike" kern="1200" cap="none" spc="226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7175" y="1193800"/>
            <a:ext cx="47667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zh-CN" altLang="en-US" sz="2000" b="1" kern="1200" cap="none" spc="226" normalizeH="0" baseline="0" noProof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朝阳区线上课堂</a:t>
            </a:r>
            <a:r>
              <a:rPr kumimoji="0" lang="en-US" altLang="zh-CN" sz="2000" b="1" kern="1200" cap="none" spc="226" normalizeH="0" baseline="0" noProof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·</a:t>
            </a:r>
            <a:r>
              <a:rPr kumimoji="0" lang="zh-CN" altLang="en-US" sz="2000" b="1" kern="1200" cap="none" spc="226" normalizeH="0" baseline="0" noProof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高一年级</a:t>
            </a:r>
            <a:r>
              <a:rPr kumimoji="0" lang="zh-CN" altLang="en-US" sz="2000" b="1" kern="1200" cap="none" spc="226" normalizeH="0" baseline="0" noProof="1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生物学</a:t>
            </a:r>
            <a:r>
              <a:rPr kumimoji="0" lang="zh-CN" altLang="en-US" sz="2400" b="1" kern="1200" cap="none" spc="226" normalizeH="0" baseline="0" noProof="1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 </a:t>
            </a:r>
            <a:endParaRPr kumimoji="0" lang="zh-CN" altLang="en-US" sz="2400" b="1" kern="1200" cap="none" spc="226" normalizeH="0" baseline="0" noProof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19145" y="3811270"/>
            <a:ext cx="5824855" cy="499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>
              <a:lnSpc>
                <a:spcPct val="150000"/>
              </a:lnSpc>
              <a:buClrTx/>
              <a:buSzTx/>
              <a:buFontTx/>
              <a:defRPr/>
            </a:pPr>
            <a:r>
              <a:rPr kumimoji="0" lang="zh-CN" altLang="en-US" sz="2000" kern="1200" cap="none" spc="226" normalizeH="0" baseline="0" noProof="1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 北京工业大学附属中学         郭洁</a:t>
            </a:r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414636"/>
              </p:ext>
            </p:extLst>
          </p:nvPr>
        </p:nvGraphicFramePr>
        <p:xfrm>
          <a:off x="1211578" y="1428750"/>
          <a:ext cx="6732272" cy="2080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3369"/>
                <a:gridCol w="1141603"/>
                <a:gridCol w="2202813"/>
                <a:gridCol w="2294487"/>
              </a:tblGrid>
              <a:tr h="520065">
                <a:tc rowSpan="2" gridSpan="2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zh-CN" altLang="en-US" sz="2400" dirty="0" smtClean="0"/>
                        <a:t>                        卵细胞</a:t>
                      </a:r>
                      <a:endParaRPr lang="zh-CN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520065">
                <a:tc gridSpan="2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 smtClean="0"/>
                        <a:t>         20%S</a:t>
                      </a:r>
                      <a:endParaRPr lang="zh-CN" altLang="en-US" sz="2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 smtClean="0"/>
                        <a:t>           80%s</a:t>
                      </a:r>
                      <a:endParaRPr lang="zh-CN" altLang="en-US" sz="2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20065">
                <a:tc rowSpan="2">
                  <a:txBody>
                    <a:bodyPr/>
                    <a:lstStyle/>
                    <a:p>
                      <a:endParaRPr lang="en-US" altLang="zh-CN" sz="2400" smtClean="0"/>
                    </a:p>
                    <a:p>
                      <a:r>
                        <a:rPr lang="zh-CN" altLang="en-US" sz="2400" smtClean="0"/>
                        <a:t>精子</a:t>
                      </a:r>
                      <a:endParaRPr lang="zh-CN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20%S</a:t>
                      </a:r>
                      <a:endParaRPr lang="zh-CN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       </a:t>
                      </a:r>
                      <a:endParaRPr lang="zh-CN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         </a:t>
                      </a:r>
                      <a:endParaRPr lang="zh-CN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520065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80%s</a:t>
                      </a:r>
                      <a:endParaRPr lang="zh-CN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       </a:t>
                      </a:r>
                      <a:endParaRPr lang="zh-CN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        </a:t>
                      </a:r>
                      <a:endParaRPr lang="zh-CN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485688"/>
            <a:ext cx="92925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2800" dirty="0" smtClean="0">
                <a:latin typeface="+mn-ea"/>
                <a:ea typeface="+mn-ea"/>
              </a:rPr>
              <a:t>   该种群产生的</a:t>
            </a:r>
            <a:r>
              <a:rPr lang="en-US" altLang="zh-CN" sz="2800" dirty="0">
                <a:latin typeface="+mn-ea"/>
                <a:ea typeface="+mn-ea"/>
              </a:rPr>
              <a:t>S</a:t>
            </a:r>
            <a:r>
              <a:rPr lang="zh-CN" altLang="en-US" sz="2800" dirty="0" smtClean="0">
                <a:latin typeface="+mn-ea"/>
                <a:ea typeface="+mn-ea"/>
              </a:rPr>
              <a:t>配子和</a:t>
            </a:r>
            <a:r>
              <a:rPr lang="en-US" altLang="zh-CN" sz="2800" dirty="0">
                <a:latin typeface="+mn-ea"/>
                <a:ea typeface="+mn-ea"/>
              </a:rPr>
              <a:t>s</a:t>
            </a:r>
            <a:r>
              <a:rPr lang="zh-CN" altLang="en-US" sz="2800" dirty="0" smtClean="0">
                <a:latin typeface="+mn-ea"/>
                <a:ea typeface="+mn-ea"/>
              </a:rPr>
              <a:t>配子的比值</a:t>
            </a:r>
            <a:r>
              <a:rPr lang="zh-CN" altLang="en-US" sz="2800" dirty="0">
                <a:latin typeface="+mn-ea"/>
                <a:ea typeface="+mn-ea"/>
              </a:rPr>
              <a:t>分别</a:t>
            </a:r>
            <a:r>
              <a:rPr lang="zh-CN" altLang="en-US" sz="2800" dirty="0" smtClean="0">
                <a:latin typeface="+mn-ea"/>
                <a:ea typeface="+mn-ea"/>
              </a:rPr>
              <a:t>是</a:t>
            </a:r>
            <a:r>
              <a:rPr lang="en-US" altLang="zh-CN" sz="2800" dirty="0">
                <a:latin typeface="+mn-ea"/>
                <a:ea typeface="+mn-ea"/>
              </a:rPr>
              <a:t>2</a:t>
            </a:r>
            <a:r>
              <a:rPr lang="en-US" altLang="zh-CN" sz="2800" dirty="0" smtClean="0">
                <a:latin typeface="+mn-ea"/>
                <a:ea typeface="+mn-ea"/>
              </a:rPr>
              <a:t>0%</a:t>
            </a:r>
            <a:r>
              <a:rPr lang="zh-CN" altLang="en-US" sz="2800" dirty="0" smtClean="0">
                <a:latin typeface="+mn-ea"/>
                <a:ea typeface="+mn-ea"/>
              </a:rPr>
              <a:t>和</a:t>
            </a:r>
            <a:r>
              <a:rPr lang="en-US" altLang="zh-CN" sz="2800" dirty="0">
                <a:latin typeface="+mn-ea"/>
                <a:ea typeface="+mn-ea"/>
              </a:rPr>
              <a:t>8</a:t>
            </a:r>
            <a:r>
              <a:rPr lang="en-US" altLang="zh-CN" sz="2800" dirty="0" smtClean="0">
                <a:latin typeface="+mn-ea"/>
                <a:ea typeface="+mn-ea"/>
              </a:rPr>
              <a:t>0%</a:t>
            </a:r>
            <a:endParaRPr lang="zh-CN" altLang="en-US" sz="2800" dirty="0">
              <a:latin typeface="+mn-ea"/>
              <a:ea typeface="+mn-ea"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4052124" y="2567166"/>
            <a:ext cx="11570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latin typeface="+mn-lt"/>
                <a:ea typeface="+mn-ea"/>
              </a:rPr>
              <a:t>4%SS</a:t>
            </a:r>
            <a:endParaRPr lang="zh-CN" altLang="en-US" sz="2400" dirty="0">
              <a:latin typeface="+mn-lt"/>
              <a:ea typeface="+mn-ea"/>
            </a:endParaRPr>
          </a:p>
        </p:txBody>
      </p:sp>
      <p:sp>
        <p:nvSpPr>
          <p:cNvPr id="7" name="Text Box 33"/>
          <p:cNvSpPr txBox="1">
            <a:spLocks noChangeArrowheads="1"/>
          </p:cNvSpPr>
          <p:nvPr/>
        </p:nvSpPr>
        <p:spPr bwMode="auto">
          <a:xfrm>
            <a:off x="4052123" y="3047226"/>
            <a:ext cx="11570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latin typeface="+mn-lt"/>
                <a:ea typeface="+mn-ea"/>
              </a:rPr>
              <a:t>16%Ss</a:t>
            </a:r>
            <a:endParaRPr lang="zh-CN" altLang="en-US" sz="2400" dirty="0">
              <a:latin typeface="+mn-lt"/>
              <a:ea typeface="+mn-ea"/>
            </a:endParaRPr>
          </a:p>
        </p:txBody>
      </p:sp>
      <p:sp>
        <p:nvSpPr>
          <p:cNvPr id="8" name="Text Box 33"/>
          <p:cNvSpPr txBox="1">
            <a:spLocks noChangeArrowheads="1"/>
          </p:cNvSpPr>
          <p:nvPr/>
        </p:nvSpPr>
        <p:spPr bwMode="auto">
          <a:xfrm>
            <a:off x="6269543" y="3042642"/>
            <a:ext cx="11570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latin typeface="+mn-lt"/>
                <a:ea typeface="+mn-ea"/>
              </a:rPr>
              <a:t>64%ss</a:t>
            </a:r>
            <a:endParaRPr lang="zh-CN" altLang="en-US" sz="2400" dirty="0">
              <a:latin typeface="+mn-lt"/>
              <a:ea typeface="+mn-ea"/>
            </a:endParaRPr>
          </a:p>
        </p:txBody>
      </p:sp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6269543" y="2562582"/>
            <a:ext cx="11570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latin typeface="+mn-lt"/>
                <a:ea typeface="+mn-ea"/>
              </a:rPr>
              <a:t>16%Ss</a:t>
            </a:r>
            <a:endParaRPr lang="zh-CN" altLang="en-US" sz="2400" dirty="0">
              <a:latin typeface="+mn-lt"/>
              <a:ea typeface="+mn-ea"/>
            </a:endParaRPr>
          </a:p>
        </p:txBody>
      </p:sp>
      <p:sp>
        <p:nvSpPr>
          <p:cNvPr id="10" name="圆角矩形 9">
            <a:hlinkClick r:id="rId3" action="ppaction://hlinksldjump"/>
          </p:cNvPr>
          <p:cNvSpPr/>
          <p:nvPr/>
        </p:nvSpPr>
        <p:spPr>
          <a:xfrm>
            <a:off x="8778240" y="4741282"/>
            <a:ext cx="274320" cy="242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59449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54475" y="418388"/>
            <a:ext cx="850090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2800" dirty="0" smtClean="0">
                <a:latin typeface="隶书" pitchFamily="49" charset="-122"/>
                <a:ea typeface="隶书" pitchFamily="49" charset="-122"/>
              </a:rPr>
              <a:t>   思考：子</a:t>
            </a:r>
            <a:r>
              <a:rPr lang="zh-CN" altLang="en-US" sz="2800" dirty="0">
                <a:latin typeface="隶书" pitchFamily="49" charset="-122"/>
                <a:ea typeface="隶书" pitchFamily="49" charset="-122"/>
              </a:rPr>
              <a:t>二</a:t>
            </a:r>
            <a:r>
              <a:rPr lang="zh-CN" altLang="en-US" sz="2800" dirty="0" smtClean="0">
                <a:latin typeface="隶书" pitchFamily="49" charset="-122"/>
                <a:ea typeface="隶书" pitchFamily="49" charset="-122"/>
              </a:rPr>
              <a:t>代、子三代以及若干代以后，种群的基因频率会同子一代一样吗？</a:t>
            </a:r>
            <a:endParaRPr lang="zh-CN" altLang="en-US" sz="2800" dirty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594860" y="846542"/>
            <a:ext cx="19088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2800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   相同</a:t>
            </a:r>
            <a:endParaRPr lang="zh-CN" altLang="en-US" sz="2800" dirty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44407" y="1705456"/>
            <a:ext cx="850090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2400" dirty="0" smtClean="0">
                <a:latin typeface="+mn-ea"/>
                <a:ea typeface="+mn-ea"/>
              </a:rPr>
              <a:t>   在一个有性生殖的种群中，在满足上述</a:t>
            </a:r>
            <a:r>
              <a:rPr lang="en-US" altLang="zh-CN" sz="2400" dirty="0" smtClean="0">
                <a:latin typeface="+mn-ea"/>
                <a:ea typeface="+mn-ea"/>
              </a:rPr>
              <a:t>5</a:t>
            </a:r>
            <a:r>
              <a:rPr lang="zh-CN" altLang="en-US" sz="2400" dirty="0" smtClean="0">
                <a:latin typeface="+mn-ea"/>
                <a:ea typeface="+mn-ea"/>
              </a:rPr>
              <a:t>个条件的情况下，假设等位基因</a:t>
            </a:r>
            <a:r>
              <a:rPr lang="en-US" altLang="zh-CN" sz="2400" dirty="0">
                <a:latin typeface="+mn-ea"/>
                <a:ea typeface="+mn-ea"/>
              </a:rPr>
              <a:t>S</a:t>
            </a:r>
            <a:r>
              <a:rPr lang="zh-CN" altLang="en-US" sz="2400" dirty="0" smtClean="0">
                <a:latin typeface="+mn-ea"/>
                <a:ea typeface="+mn-ea"/>
              </a:rPr>
              <a:t>和</a:t>
            </a:r>
            <a:r>
              <a:rPr lang="en-US" altLang="zh-CN" sz="2400" dirty="0">
                <a:latin typeface="+mn-ea"/>
                <a:ea typeface="+mn-ea"/>
              </a:rPr>
              <a:t>s</a:t>
            </a:r>
            <a:r>
              <a:rPr lang="zh-CN" altLang="en-US" sz="2400" dirty="0" smtClean="0">
                <a:latin typeface="+mn-ea"/>
                <a:ea typeface="+mn-ea"/>
              </a:rPr>
              <a:t>的基因频率分别为</a:t>
            </a:r>
            <a:r>
              <a:rPr lang="en-US" altLang="zh-CN" sz="2400" dirty="0" smtClean="0">
                <a:latin typeface="+mn-ea"/>
                <a:ea typeface="+mn-ea"/>
              </a:rPr>
              <a:t>p</a:t>
            </a:r>
            <a:r>
              <a:rPr lang="zh-CN" altLang="en-US" sz="2400" dirty="0">
                <a:latin typeface="+mn-ea"/>
                <a:ea typeface="+mn-ea"/>
              </a:rPr>
              <a:t>和</a:t>
            </a:r>
            <a:r>
              <a:rPr lang="en-US" altLang="zh-CN" sz="2400" dirty="0" smtClean="0">
                <a:latin typeface="+mn-ea"/>
                <a:ea typeface="+mn-ea"/>
              </a:rPr>
              <a:t>q</a:t>
            </a:r>
            <a:r>
              <a:rPr lang="zh-CN" altLang="en-US" sz="2400" dirty="0" smtClean="0">
                <a:latin typeface="+mn-ea"/>
                <a:ea typeface="+mn-ea"/>
              </a:rPr>
              <a:t>。那么</a:t>
            </a:r>
            <a:r>
              <a:rPr lang="zh-CN" altLang="en-US" sz="2400" dirty="0" smtClean="0">
                <a:latin typeface="+mn-ea"/>
              </a:rPr>
              <a:t>，</a:t>
            </a:r>
            <a:r>
              <a:rPr lang="en-US" altLang="zh-CN" sz="2400" b="1" dirty="0">
                <a:solidFill>
                  <a:srgbClr val="FF0000"/>
                </a:solidFill>
                <a:latin typeface="+mn-ea"/>
              </a:rPr>
              <a:t>p</a:t>
            </a:r>
            <a:r>
              <a:rPr lang="en-US" altLang="zh-CN" sz="2400" b="1" baseline="30000" dirty="0">
                <a:solidFill>
                  <a:srgbClr val="FF0000"/>
                </a:solidFill>
                <a:latin typeface="+mn-ea"/>
              </a:rPr>
              <a:t>2</a:t>
            </a:r>
            <a:r>
              <a:rPr lang="zh-CN" altLang="en-US" sz="2400" dirty="0">
                <a:latin typeface="+mn-ea"/>
              </a:rPr>
              <a:t>代表纯合子（</a:t>
            </a:r>
            <a:r>
              <a:rPr lang="en-US" altLang="zh-CN" sz="2400" dirty="0">
                <a:latin typeface="+mn-ea"/>
              </a:rPr>
              <a:t> </a:t>
            </a:r>
            <a:r>
              <a:rPr lang="en-US" altLang="zh-CN" sz="2400" dirty="0" smtClean="0">
                <a:latin typeface="+mn-ea"/>
              </a:rPr>
              <a:t>SS </a:t>
            </a:r>
            <a:r>
              <a:rPr lang="zh-CN" altLang="en-US" sz="2400" dirty="0">
                <a:latin typeface="+mn-ea"/>
              </a:rPr>
              <a:t>）的</a:t>
            </a:r>
            <a:r>
              <a:rPr lang="zh-CN" altLang="en-US" sz="2400" dirty="0" smtClean="0">
                <a:latin typeface="+mn-ea"/>
              </a:rPr>
              <a:t>基因型频率，</a:t>
            </a:r>
            <a:r>
              <a:rPr lang="en-US" altLang="zh-CN" sz="2400" dirty="0">
                <a:latin typeface="+mn-ea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+mn-ea"/>
              </a:rPr>
              <a:t>q</a:t>
            </a:r>
            <a:r>
              <a:rPr lang="en-US" altLang="zh-CN" sz="2400" b="1" baseline="30000" dirty="0">
                <a:solidFill>
                  <a:srgbClr val="FF0000"/>
                </a:solidFill>
                <a:latin typeface="+mn-ea"/>
              </a:rPr>
              <a:t>2</a:t>
            </a:r>
            <a:r>
              <a:rPr lang="zh-CN" altLang="en-US" sz="2400" dirty="0" smtClean="0">
                <a:latin typeface="+mn-ea"/>
              </a:rPr>
              <a:t>代表</a:t>
            </a:r>
            <a:r>
              <a:rPr lang="zh-CN" altLang="en-US" sz="2400" dirty="0">
                <a:latin typeface="+mn-ea"/>
              </a:rPr>
              <a:t>纯合子（</a:t>
            </a:r>
            <a:r>
              <a:rPr lang="en-US" altLang="zh-CN" sz="2400" dirty="0">
                <a:latin typeface="+mn-ea"/>
              </a:rPr>
              <a:t> </a:t>
            </a:r>
            <a:r>
              <a:rPr lang="en-US" altLang="zh-CN" sz="2400" dirty="0" err="1" smtClean="0">
                <a:latin typeface="+mn-ea"/>
              </a:rPr>
              <a:t>ss</a:t>
            </a:r>
            <a:r>
              <a:rPr lang="en-US" altLang="zh-CN" sz="2400" dirty="0" smtClean="0">
                <a:latin typeface="+mn-ea"/>
              </a:rPr>
              <a:t> </a:t>
            </a:r>
            <a:r>
              <a:rPr lang="zh-CN" altLang="en-US" sz="2400" dirty="0">
                <a:latin typeface="+mn-ea"/>
              </a:rPr>
              <a:t>）的</a:t>
            </a:r>
            <a:r>
              <a:rPr lang="zh-CN" altLang="en-US" sz="2400" dirty="0" smtClean="0">
                <a:latin typeface="+mn-ea"/>
              </a:rPr>
              <a:t>基因型频率</a:t>
            </a:r>
            <a:r>
              <a:rPr lang="en-US" altLang="zh-CN" sz="2400" dirty="0" smtClean="0">
                <a:latin typeface="+mn-ea"/>
              </a:rPr>
              <a:t>,</a:t>
            </a:r>
            <a:r>
              <a:rPr lang="en-US" altLang="zh-CN" sz="2400" dirty="0">
                <a:latin typeface="+mn-ea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+mn-ea"/>
              </a:rPr>
              <a:t>2pq</a:t>
            </a:r>
            <a:r>
              <a:rPr lang="zh-CN" altLang="en-US" sz="2400" dirty="0" smtClean="0">
                <a:latin typeface="+mn-ea"/>
              </a:rPr>
              <a:t>代表</a:t>
            </a:r>
            <a:r>
              <a:rPr lang="zh-CN" altLang="en-US" sz="2400" dirty="0">
                <a:latin typeface="+mn-ea"/>
              </a:rPr>
              <a:t>杂</a:t>
            </a:r>
            <a:r>
              <a:rPr lang="zh-CN" altLang="en-US" sz="2400" dirty="0" smtClean="0">
                <a:latin typeface="+mn-ea"/>
              </a:rPr>
              <a:t>合子</a:t>
            </a:r>
            <a:r>
              <a:rPr lang="zh-CN" altLang="en-US" sz="2400" dirty="0">
                <a:latin typeface="+mn-ea"/>
              </a:rPr>
              <a:t>（</a:t>
            </a:r>
            <a:r>
              <a:rPr lang="en-US" altLang="zh-CN" sz="2400" dirty="0">
                <a:latin typeface="+mn-ea"/>
              </a:rPr>
              <a:t> </a:t>
            </a:r>
            <a:r>
              <a:rPr lang="en-US" altLang="zh-CN" sz="2400" dirty="0" err="1" smtClean="0">
                <a:latin typeface="+mn-ea"/>
              </a:rPr>
              <a:t>Ss</a:t>
            </a:r>
            <a:r>
              <a:rPr lang="en-US" altLang="zh-CN" sz="2400" dirty="0" smtClean="0">
                <a:latin typeface="+mn-ea"/>
              </a:rPr>
              <a:t> </a:t>
            </a:r>
            <a:r>
              <a:rPr lang="zh-CN" altLang="en-US" sz="2400" dirty="0">
                <a:latin typeface="+mn-ea"/>
              </a:rPr>
              <a:t>）的</a:t>
            </a:r>
            <a:r>
              <a:rPr lang="zh-CN" altLang="en-US" sz="2400" dirty="0" smtClean="0">
                <a:latin typeface="+mn-ea"/>
              </a:rPr>
              <a:t>基因型频率</a:t>
            </a:r>
            <a:r>
              <a:rPr lang="zh-CN" altLang="en-US" sz="2400" dirty="0">
                <a:latin typeface="+mn-ea"/>
              </a:rPr>
              <a:t>。</a:t>
            </a:r>
            <a:endParaRPr lang="zh-CN" altLang="en-US" sz="2400" dirty="0">
              <a:latin typeface="+mn-ea"/>
              <a:ea typeface="+mn-ea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3698026"/>
            <a:ext cx="90053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2400" dirty="0" smtClean="0">
                <a:latin typeface="+mn-ea"/>
                <a:ea typeface="+mn-ea"/>
              </a:rPr>
              <a:t>   如果一个种群达到了遗传平衡，其基因型频率应该符合：</a:t>
            </a:r>
            <a:endParaRPr lang="en-US" altLang="zh-CN" sz="2400" dirty="0" smtClean="0">
              <a:latin typeface="+mn-ea"/>
              <a:ea typeface="+mn-ea"/>
            </a:endParaRPr>
          </a:p>
          <a:p>
            <a:r>
              <a:rPr lang="en-US" altLang="zh-CN" sz="2400" b="1" dirty="0" smtClean="0">
                <a:solidFill>
                  <a:srgbClr val="FF0000"/>
                </a:solidFill>
                <a:latin typeface="+mn-ea"/>
              </a:rPr>
              <a:t>                      P</a:t>
            </a:r>
            <a:r>
              <a:rPr lang="en-US" altLang="zh-CN" sz="2400" b="1" baseline="30000" dirty="0" smtClean="0">
                <a:solidFill>
                  <a:srgbClr val="FF0000"/>
                </a:solidFill>
                <a:latin typeface="+mn-ea"/>
              </a:rPr>
              <a:t>2</a:t>
            </a:r>
            <a:r>
              <a:rPr lang="en-US" altLang="zh-CN" sz="2400" b="1" dirty="0" smtClean="0">
                <a:solidFill>
                  <a:srgbClr val="FF0000"/>
                </a:solidFill>
                <a:latin typeface="+mn-ea"/>
              </a:rPr>
              <a:t>+q</a:t>
            </a:r>
            <a:r>
              <a:rPr lang="en-US" altLang="zh-CN" sz="2400" b="1" baseline="30000" dirty="0" smtClean="0">
                <a:solidFill>
                  <a:srgbClr val="FF0000"/>
                </a:solidFill>
                <a:latin typeface="+mn-ea"/>
              </a:rPr>
              <a:t>2</a:t>
            </a:r>
            <a:r>
              <a:rPr lang="en-US" altLang="zh-CN" sz="2400" b="1" dirty="0" smtClean="0">
                <a:solidFill>
                  <a:srgbClr val="FF0000"/>
                </a:solidFill>
                <a:latin typeface="+mn-ea"/>
              </a:rPr>
              <a:t>+2pq=1</a:t>
            </a:r>
            <a:endParaRPr lang="zh-CN" altLang="en-US" sz="2400" dirty="0">
              <a:latin typeface="+mn-ea"/>
              <a:ea typeface="+mn-ea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383530" y="4067358"/>
            <a:ext cx="28346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2400" dirty="0" smtClean="0">
                <a:solidFill>
                  <a:srgbClr val="FF0000"/>
                </a:solidFill>
                <a:latin typeface="+mn-ea"/>
                <a:ea typeface="+mn-ea"/>
              </a:rPr>
              <a:t>遗传平衡定律</a:t>
            </a:r>
            <a:endParaRPr lang="zh-CN" altLang="en-US" sz="24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288202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08610" y="409758"/>
            <a:ext cx="806958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2800" dirty="0" smtClean="0">
                <a:latin typeface="隶书" pitchFamily="49" charset="-122"/>
                <a:ea typeface="隶书" pitchFamily="49" charset="-122"/>
              </a:rPr>
              <a:t>    思考：遗传平衡定律是建立在</a:t>
            </a:r>
            <a:r>
              <a:rPr lang="en-US" altLang="zh-CN" sz="2800" dirty="0" smtClean="0">
                <a:latin typeface="隶书" pitchFamily="49" charset="-122"/>
                <a:ea typeface="隶书" pitchFamily="49" charset="-122"/>
              </a:rPr>
              <a:t>5</a:t>
            </a:r>
            <a:r>
              <a:rPr lang="zh-CN" altLang="en-US" sz="2800" dirty="0" smtClean="0">
                <a:latin typeface="隶书" pitchFamily="49" charset="-122"/>
                <a:ea typeface="隶书" pitchFamily="49" charset="-122"/>
              </a:rPr>
              <a:t>个假设条件基础上的。对自然界的种群来说，这</a:t>
            </a:r>
            <a:r>
              <a:rPr lang="en-US" altLang="zh-CN" sz="2800" dirty="0" smtClean="0">
                <a:latin typeface="隶书" pitchFamily="49" charset="-122"/>
                <a:ea typeface="隶书" pitchFamily="49" charset="-122"/>
              </a:rPr>
              <a:t>5</a:t>
            </a:r>
            <a:r>
              <a:rPr lang="zh-CN" altLang="en-US" sz="2800" dirty="0" smtClean="0">
                <a:latin typeface="隶书" pitchFamily="49" charset="-122"/>
                <a:ea typeface="隶书" pitchFamily="49" charset="-122"/>
              </a:rPr>
              <a:t>个条件都成立吗？你能举出哪些实例？</a:t>
            </a:r>
            <a:endParaRPr lang="zh-CN" altLang="en-US" sz="2800" dirty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02920" y="1874763"/>
            <a:ext cx="768096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2800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   对自然界的种群来说，这</a:t>
            </a:r>
            <a:r>
              <a:rPr lang="en-US" altLang="zh-CN" sz="2800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5</a:t>
            </a:r>
            <a:r>
              <a:rPr lang="zh-CN" altLang="en-US" sz="2800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个条件不可能同时都成立。</a:t>
            </a:r>
            <a:r>
              <a:rPr lang="zh-CN" altLang="en-US" sz="2800" dirty="0" smtClean="0">
                <a:latin typeface="隶书" pitchFamily="49" charset="-122"/>
                <a:ea typeface="隶书" pitchFamily="49" charset="-122"/>
              </a:rPr>
              <a:t>例如，</a:t>
            </a:r>
            <a:r>
              <a:rPr lang="zh-CN" altLang="en-US" sz="2800" dirty="0">
                <a:latin typeface="隶书" pitchFamily="49" charset="-122"/>
                <a:ea typeface="隶书" pitchFamily="49" charset="-122"/>
              </a:rPr>
              <a:t>如果该种群出现新的突变型（基因型</a:t>
            </a:r>
            <a:r>
              <a:rPr lang="zh-CN" altLang="en-US" sz="2800" dirty="0" smtClean="0">
                <a:latin typeface="隶书" pitchFamily="49" charset="-122"/>
                <a:ea typeface="隶书" pitchFamily="49" charset="-122"/>
              </a:rPr>
              <a:t>为</a:t>
            </a:r>
            <a:r>
              <a:rPr lang="en-US" altLang="zh-CN" sz="2800" dirty="0" smtClean="0">
                <a:latin typeface="隶书" pitchFamily="49" charset="-122"/>
                <a:ea typeface="隶书" pitchFamily="49" charset="-122"/>
              </a:rPr>
              <a:t>S</a:t>
            </a:r>
            <a:r>
              <a:rPr lang="en-US" altLang="zh-CN" sz="2800" baseline="-25000" dirty="0" smtClean="0">
                <a:latin typeface="隶书" pitchFamily="49" charset="-122"/>
                <a:ea typeface="隶书" pitchFamily="49" charset="-122"/>
              </a:rPr>
              <a:t>2</a:t>
            </a:r>
            <a:r>
              <a:rPr lang="en-US" altLang="zh-CN" sz="2800" dirty="0">
                <a:latin typeface="隶书" pitchFamily="49" charset="-122"/>
                <a:ea typeface="隶书" pitchFamily="49" charset="-122"/>
              </a:rPr>
              <a:t>s</a:t>
            </a:r>
            <a:r>
              <a:rPr lang="zh-CN" altLang="en-US" sz="2800" dirty="0" smtClean="0">
                <a:latin typeface="隶书" pitchFamily="49" charset="-122"/>
                <a:ea typeface="隶书" pitchFamily="49" charset="-122"/>
              </a:rPr>
              <a:t>或</a:t>
            </a:r>
            <a:r>
              <a:rPr lang="en-US" altLang="zh-CN" sz="2800" dirty="0" smtClean="0">
                <a:latin typeface="隶书" pitchFamily="49" charset="-122"/>
                <a:ea typeface="隶书" pitchFamily="49" charset="-122"/>
              </a:rPr>
              <a:t>S</a:t>
            </a:r>
            <a:r>
              <a:rPr lang="en-US" altLang="zh-CN" sz="2800" baseline="-25000" dirty="0" smtClean="0">
                <a:latin typeface="隶书" pitchFamily="49" charset="-122"/>
                <a:ea typeface="隶书" pitchFamily="49" charset="-122"/>
              </a:rPr>
              <a:t>2</a:t>
            </a:r>
            <a:r>
              <a:rPr lang="en-US" altLang="zh-CN" sz="2800" dirty="0">
                <a:latin typeface="隶书" pitchFamily="49" charset="-122"/>
                <a:ea typeface="隶书" pitchFamily="49" charset="-122"/>
              </a:rPr>
              <a:t>S</a:t>
            </a:r>
            <a:r>
              <a:rPr lang="en-US" altLang="zh-CN" sz="2800" baseline="-25000" dirty="0" smtClean="0">
                <a:latin typeface="隶书" pitchFamily="49" charset="-122"/>
                <a:ea typeface="隶书" pitchFamily="49" charset="-122"/>
              </a:rPr>
              <a:t>2</a:t>
            </a:r>
            <a:r>
              <a:rPr lang="zh-CN" altLang="en-US" sz="2800" dirty="0">
                <a:latin typeface="隶书" pitchFamily="49" charset="-122"/>
                <a:ea typeface="隶书" pitchFamily="49" charset="-122"/>
              </a:rPr>
              <a:t>），也就是产生新的</a:t>
            </a:r>
            <a:r>
              <a:rPr lang="zh-CN" altLang="en-US" sz="2800" dirty="0" smtClean="0">
                <a:latin typeface="隶书" pitchFamily="49" charset="-122"/>
                <a:ea typeface="隶书" pitchFamily="49" charset="-122"/>
              </a:rPr>
              <a:t>等位基因</a:t>
            </a:r>
            <a:r>
              <a:rPr lang="en-US" altLang="zh-CN" sz="2800" dirty="0" smtClean="0">
                <a:latin typeface="隶书" pitchFamily="49" charset="-122"/>
                <a:ea typeface="隶书" pitchFamily="49" charset="-122"/>
              </a:rPr>
              <a:t>S</a:t>
            </a:r>
            <a:r>
              <a:rPr lang="en-US" altLang="zh-CN" sz="2800" baseline="-25000" dirty="0" smtClean="0">
                <a:latin typeface="隶书" pitchFamily="49" charset="-122"/>
                <a:ea typeface="隶书" pitchFamily="49" charset="-122"/>
              </a:rPr>
              <a:t>2</a:t>
            </a:r>
            <a:r>
              <a:rPr lang="zh-CN" altLang="en-US" sz="2800" dirty="0" smtClean="0">
                <a:latin typeface="隶书" pitchFamily="49" charset="-122"/>
                <a:ea typeface="隶书" pitchFamily="49" charset="-122"/>
              </a:rPr>
              <a:t>，该种群</a:t>
            </a:r>
            <a:r>
              <a:rPr lang="zh-CN" altLang="en-US" sz="2800" dirty="0">
                <a:latin typeface="隶书" pitchFamily="49" charset="-122"/>
                <a:ea typeface="隶书" pitchFamily="49" charset="-122"/>
              </a:rPr>
              <a:t>的</a:t>
            </a:r>
            <a:r>
              <a:rPr lang="zh-CN" altLang="en-US" sz="2800" dirty="0" smtClean="0">
                <a:latin typeface="隶书" pitchFamily="49" charset="-122"/>
                <a:ea typeface="隶书" pitchFamily="49" charset="-122"/>
              </a:rPr>
              <a:t>基因频率</a:t>
            </a:r>
            <a:r>
              <a:rPr lang="zh-CN" altLang="en-US" sz="2800" dirty="0">
                <a:latin typeface="隶书" pitchFamily="49" charset="-122"/>
                <a:ea typeface="隶书" pitchFamily="49" charset="-122"/>
              </a:rPr>
              <a:t>就</a:t>
            </a:r>
            <a:r>
              <a:rPr lang="zh-CN" altLang="en-US" sz="2800" dirty="0" smtClean="0">
                <a:latin typeface="隶书" pitchFamily="49" charset="-122"/>
                <a:ea typeface="隶书" pitchFamily="49" charset="-122"/>
              </a:rPr>
              <a:t>会发生变化。</a:t>
            </a:r>
            <a:endParaRPr lang="zh-CN" altLang="en-US" sz="2800" dirty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119216" y="3758504"/>
            <a:ext cx="1139985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暂停</a:t>
            </a:r>
            <a:endParaRPr lang="en-US" altLang="zh-CN" sz="28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思考</a:t>
            </a:r>
            <a:endParaRPr lang="en-US" altLang="zh-CN" b="1" dirty="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837805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" y="93449"/>
            <a:ext cx="334884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4400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思考讨论二：</a:t>
            </a:r>
            <a:endParaRPr lang="zh-CN" altLang="en-US" sz="4400" dirty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6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61349" y="1086812"/>
            <a:ext cx="850090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kumimoji="1" lang="zh-CN" altLang="en-US" sz="2800" b="1" dirty="0" smtClean="0">
                <a:latin typeface="隶书" pitchFamily="49" charset="-122"/>
                <a:ea typeface="隶书" pitchFamily="49" charset="-122"/>
              </a:rPr>
              <a:t>    桦</a:t>
            </a:r>
            <a:r>
              <a:rPr kumimoji="1" lang="zh-CN" altLang="en-US" sz="2800" b="1" dirty="0">
                <a:latin typeface="隶书" pitchFamily="49" charset="-122"/>
                <a:ea typeface="隶书" pitchFamily="49" charset="-122"/>
              </a:rPr>
              <a:t>尺</a:t>
            </a:r>
            <a:r>
              <a:rPr kumimoji="1" lang="zh-CN" altLang="en-US" sz="2800" b="1" dirty="0" smtClean="0">
                <a:latin typeface="隶书" pitchFamily="49" charset="-122"/>
                <a:ea typeface="隶书" pitchFamily="49" charset="-122"/>
              </a:rPr>
              <a:t>蛾的生活习性为夜间活动，白天栖息在树干上。</a:t>
            </a:r>
            <a:r>
              <a:rPr kumimoji="1" lang="en-US" altLang="zh-CN" sz="2800" b="1" dirty="0" smtClean="0">
                <a:latin typeface="隶书" pitchFamily="49" charset="-122"/>
                <a:ea typeface="隶书" pitchFamily="49" charset="-122"/>
              </a:rPr>
              <a:t>19</a:t>
            </a:r>
            <a:r>
              <a:rPr kumimoji="1" lang="zh-CN" altLang="en-US" sz="2800" b="1" dirty="0" smtClean="0">
                <a:latin typeface="隶书" pitchFamily="49" charset="-122"/>
                <a:ea typeface="隶书" pitchFamily="49" charset="-122"/>
              </a:rPr>
              <a:t>世纪时，曼彻斯特地区的树干上长满了浅色的地衣。后来，随着工业的发展，工厂排出的煤烟使地衣不能生存，结果树皮裸露并被熏成黑褐色。你认为</a:t>
            </a:r>
            <a:r>
              <a:rPr kumimoji="1" lang="en-US" altLang="zh-CN" sz="2800" b="1" dirty="0" smtClean="0">
                <a:latin typeface="隶书" pitchFamily="49" charset="-122"/>
                <a:ea typeface="隶书" pitchFamily="49" charset="-122"/>
              </a:rPr>
              <a:t>S</a:t>
            </a:r>
            <a:r>
              <a:rPr kumimoji="1" lang="zh-CN" altLang="en-US" sz="2800" b="1" dirty="0" smtClean="0">
                <a:latin typeface="隶书" pitchFamily="49" charset="-122"/>
                <a:ea typeface="隶书" pitchFamily="49" charset="-122"/>
              </a:rPr>
              <a:t>和</a:t>
            </a:r>
            <a:r>
              <a:rPr kumimoji="1" lang="en-US" altLang="zh-CN" sz="2800" b="1" dirty="0" smtClean="0">
                <a:latin typeface="隶书" pitchFamily="49" charset="-122"/>
                <a:ea typeface="隶书" pitchFamily="49" charset="-122"/>
              </a:rPr>
              <a:t>s</a:t>
            </a:r>
            <a:r>
              <a:rPr kumimoji="1" lang="zh-CN" altLang="en-US" sz="2800" b="1" dirty="0" smtClean="0">
                <a:latin typeface="隶书" pitchFamily="49" charset="-122"/>
                <a:ea typeface="隶书" pitchFamily="49" charset="-122"/>
              </a:rPr>
              <a:t>基因的频率会发生什么变化呢</a:t>
            </a:r>
            <a:r>
              <a:rPr lang="zh-CN" altLang="en-US" sz="2800" dirty="0" smtClean="0">
                <a:latin typeface="隶书" pitchFamily="49" charset="-122"/>
                <a:ea typeface="隶书" pitchFamily="49" charset="-122"/>
              </a:rPr>
              <a:t>？</a:t>
            </a:r>
            <a:endParaRPr lang="zh-CN" altLang="en-US" sz="2800" dirty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455469" y="3534443"/>
            <a:ext cx="3190255" cy="1077218"/>
          </a:xfrm>
          <a:prstGeom prst="rect">
            <a:avLst/>
          </a:prstGeom>
          <a:noFill/>
          <a:ln w="9525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0E223A"/>
                </a:solidFill>
                <a:ea typeface="黑体" pitchFamily="49" charset="-122"/>
              </a:rPr>
              <a:t>   自然选择</a:t>
            </a:r>
            <a:r>
              <a:rPr lang="zh-CN" altLang="en-US" sz="3200" b="1" dirty="0">
                <a:solidFill>
                  <a:srgbClr val="0E223A"/>
                </a:solidFill>
                <a:ea typeface="黑体" pitchFamily="49" charset="-122"/>
              </a:rPr>
              <a:t>决定生物进化的方向</a:t>
            </a:r>
          </a:p>
        </p:txBody>
      </p:sp>
      <p:pic>
        <p:nvPicPr>
          <p:cNvPr id="8" name="Picture 5" descr="桦尺蠖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72"/>
          <a:stretch>
            <a:fillRect/>
          </a:stretch>
        </p:blipFill>
        <p:spPr bwMode="auto">
          <a:xfrm>
            <a:off x="7167606" y="3238579"/>
            <a:ext cx="1976394" cy="1442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911" y="3728849"/>
            <a:ext cx="2004695" cy="1373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4474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527477"/>
              </p:ext>
            </p:extLst>
          </p:nvPr>
        </p:nvGraphicFramePr>
        <p:xfrm>
          <a:off x="323528" y="1923678"/>
          <a:ext cx="8067676" cy="3122052"/>
        </p:xfrm>
        <a:graphic>
          <a:graphicData uri="http://schemas.openxmlformats.org/drawingml/2006/table">
            <a:tbl>
              <a:tblPr/>
              <a:tblGrid>
                <a:gridCol w="1075888"/>
                <a:gridCol w="826922"/>
                <a:gridCol w="1055140"/>
                <a:gridCol w="1142575"/>
                <a:gridCol w="1345601"/>
                <a:gridCol w="1344118"/>
                <a:gridCol w="1277432"/>
              </a:tblGrid>
              <a:tr h="454303">
                <a:tc gridSpan="2">
                  <a:txBody>
                    <a:bodyPr/>
                    <a:lstStyle/>
                    <a:p>
                      <a:pPr marL="0" marR="0" lvl="0" indent="0" algn="l" defTabSz="13573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0000" marR="90000" marT="46811" marB="4681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13573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黑体" pitchFamily="49" charset="-122"/>
                        </a:rPr>
                        <a:t>第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黑体" pitchFamily="49" charset="-122"/>
                        </a:rPr>
                        <a:t>1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黑体" pitchFamily="49" charset="-122"/>
                        </a:rPr>
                        <a:t>年</a:t>
                      </a:r>
                    </a:p>
                  </a:txBody>
                  <a:tcPr marL="90000" marR="90000" marT="46811" marB="4681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13573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黑体" pitchFamily="49" charset="-122"/>
                        </a:rPr>
                        <a:t>第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黑体" pitchFamily="49" charset="-122"/>
                        </a:rPr>
                        <a:t>2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黑体" pitchFamily="49" charset="-122"/>
                        </a:rPr>
                        <a:t>年</a:t>
                      </a:r>
                    </a:p>
                  </a:txBody>
                  <a:tcPr marL="90000" marR="90000" marT="46811" marB="4681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573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黑体" pitchFamily="49" charset="-122"/>
                        </a:rPr>
                        <a:t>第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黑体" pitchFamily="49" charset="-122"/>
                        </a:rPr>
                        <a:t>3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黑体" pitchFamily="49" charset="-122"/>
                        </a:rPr>
                        <a:t>年</a:t>
                      </a:r>
                    </a:p>
                  </a:txBody>
                  <a:tcPr marL="90000" marR="90000" marT="46811" marB="4681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573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黑体" pitchFamily="49" charset="-122"/>
                        </a:rPr>
                        <a:t>第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黑体" pitchFamily="49" charset="-122"/>
                        </a:rPr>
                        <a:t>4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黑体" pitchFamily="49" charset="-122"/>
                        </a:rPr>
                        <a:t>年</a:t>
                      </a:r>
                    </a:p>
                  </a:txBody>
                  <a:tcPr marL="90000" marR="90000" marT="46811" marB="4681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573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黑体" pitchFamily="49" charset="-122"/>
                        </a:rPr>
                        <a:t>……</a:t>
                      </a:r>
                    </a:p>
                  </a:txBody>
                  <a:tcPr marL="90000" marR="90000" marT="46811" marB="4681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303">
                <a:tc rowSpan="3">
                  <a:txBody>
                    <a:bodyPr/>
                    <a:lstStyle/>
                    <a:p>
                      <a:pPr marL="0" marR="0" lvl="0" indent="0" algn="l" defTabSz="13573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ea typeface="黑体" pitchFamily="49" charset="-122"/>
                        </a:rPr>
                        <a:t>基因型频率</a:t>
                      </a:r>
                    </a:p>
                  </a:txBody>
                  <a:tcPr marL="90000" marR="90000" marT="46811" marB="4681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573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SS</a:t>
                      </a:r>
                    </a:p>
                  </a:txBody>
                  <a:tcPr marL="90000" marR="90000" marT="46811" marB="4681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13573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</a:rPr>
                        <a:t>10%</a:t>
                      </a:r>
                    </a:p>
                  </a:txBody>
                  <a:tcPr marL="90000" marR="90000" marT="46811" marB="4681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13573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</a:rPr>
                        <a:t>11.5%</a:t>
                      </a:r>
                    </a:p>
                  </a:txBody>
                  <a:tcPr marL="90000" marR="90000" marT="46811" marB="4681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573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黑体" pitchFamily="49" charset="-122"/>
                      </a:endParaRPr>
                    </a:p>
                  </a:txBody>
                  <a:tcPr marL="90000" marR="90000" marT="46811" marB="4681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573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黑体" pitchFamily="49" charset="-122"/>
                      </a:endParaRPr>
                    </a:p>
                  </a:txBody>
                  <a:tcPr marL="90000" marR="90000" marT="46811" marB="4681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573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0000" marR="90000" marT="46811" marB="4681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30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3573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Ss</a:t>
                      </a:r>
                      <a:endParaRPr kumimoji="0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0000" marR="90000" marT="46811" marB="4681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13573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</a:rPr>
                        <a:t>20%</a:t>
                      </a:r>
                    </a:p>
                  </a:txBody>
                  <a:tcPr marL="90000" marR="90000" marT="46811" marB="4681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13573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</a:rPr>
                        <a:t>22.9%</a:t>
                      </a:r>
                    </a:p>
                  </a:txBody>
                  <a:tcPr marL="90000" marR="90000" marT="46811" marB="4681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573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黑体" pitchFamily="49" charset="-122"/>
                      </a:endParaRPr>
                    </a:p>
                  </a:txBody>
                  <a:tcPr marL="90000" marR="90000" marT="46811" marB="4681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573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黑体" pitchFamily="49" charset="-122"/>
                      </a:endParaRPr>
                    </a:p>
                  </a:txBody>
                  <a:tcPr marL="90000" marR="90000" marT="46811" marB="4681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573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0000" marR="90000" marT="46811" marB="4681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30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3573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ss</a:t>
                      </a:r>
                      <a:endParaRPr kumimoji="0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0000" marR="90000" marT="46811" marB="4681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13573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</a:rPr>
                        <a:t>70%</a:t>
                      </a:r>
                    </a:p>
                  </a:txBody>
                  <a:tcPr marL="90000" marR="90000" marT="46811" marB="4681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13573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</a:rPr>
                        <a:t>65.6%</a:t>
                      </a:r>
                    </a:p>
                  </a:txBody>
                  <a:tcPr marL="90000" marR="90000" marT="46811" marB="4681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573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黑体" pitchFamily="49" charset="-122"/>
                      </a:endParaRPr>
                    </a:p>
                  </a:txBody>
                  <a:tcPr marL="90000" marR="90000" marT="46811" marB="4681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573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黑体" pitchFamily="49" charset="-122"/>
                      </a:endParaRPr>
                    </a:p>
                  </a:txBody>
                  <a:tcPr marL="90000" marR="90000" marT="46811" marB="4681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573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0000" marR="90000" marT="46811" marB="4681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303">
                <a:tc rowSpan="2">
                  <a:txBody>
                    <a:bodyPr/>
                    <a:lstStyle/>
                    <a:p>
                      <a:pPr marL="0" marR="0" lvl="0" indent="0" algn="l" defTabSz="13573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ea typeface="黑体" pitchFamily="49" charset="-122"/>
                        </a:rPr>
                        <a:t>基因频率</a:t>
                      </a:r>
                    </a:p>
                  </a:txBody>
                  <a:tcPr marL="90000" marR="90000" marT="46811" marB="4681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573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S</a:t>
                      </a:r>
                    </a:p>
                  </a:txBody>
                  <a:tcPr marL="90000" marR="90000" marT="46811" marB="4681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13573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</a:rPr>
                        <a:t>20%</a:t>
                      </a:r>
                    </a:p>
                  </a:txBody>
                  <a:tcPr marL="90000" marR="90000" marT="46811" marB="4681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13573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</a:rPr>
                        <a:t>23%</a:t>
                      </a:r>
                    </a:p>
                  </a:txBody>
                  <a:tcPr marL="90000" marR="90000" marT="46811" marB="4681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573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黑体" pitchFamily="49" charset="-122"/>
                      </a:endParaRPr>
                    </a:p>
                  </a:txBody>
                  <a:tcPr marL="90000" marR="90000" marT="46811" marB="4681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573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黑体" pitchFamily="49" charset="-122"/>
                      </a:endParaRPr>
                    </a:p>
                  </a:txBody>
                  <a:tcPr marL="90000" marR="90000" marT="46811" marB="4681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573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0000" marR="90000" marT="46811" marB="4681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30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3573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s</a:t>
                      </a:r>
                    </a:p>
                  </a:txBody>
                  <a:tcPr marL="90000" marR="90000" marT="46811" marB="4681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13573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</a:rPr>
                        <a:t>80%</a:t>
                      </a:r>
                    </a:p>
                  </a:txBody>
                  <a:tcPr marL="90000" marR="90000" marT="46811" marB="4681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13573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</a:rPr>
                        <a:t>77%</a:t>
                      </a:r>
                    </a:p>
                  </a:txBody>
                  <a:tcPr marL="90000" marR="90000" marT="46811" marB="4681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573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黑体" pitchFamily="49" charset="-122"/>
                      </a:endParaRPr>
                    </a:p>
                  </a:txBody>
                  <a:tcPr marL="90000" marR="90000" marT="46811" marB="4681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573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黑体" pitchFamily="49" charset="-122"/>
                      </a:endParaRPr>
                    </a:p>
                  </a:txBody>
                  <a:tcPr marL="90000" marR="90000" marT="46811" marB="4681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573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0000" marR="90000" marT="46811" marB="4681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-36512" y="51470"/>
            <a:ext cx="92354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57313" fontAlgn="t">
              <a:spcBef>
                <a:spcPct val="50000"/>
              </a:spcBef>
            </a:pPr>
            <a:r>
              <a:rPr lang="en-US" altLang="zh-CN" sz="2400" dirty="0" smtClean="0">
                <a:solidFill>
                  <a:srgbClr val="000000"/>
                </a:solidFill>
                <a:latin typeface="宋体" pitchFamily="2" charset="-122"/>
                <a:ea typeface="黑体" pitchFamily="49" charset="-122"/>
              </a:rPr>
              <a:t>   1870</a:t>
            </a:r>
            <a:r>
              <a:rPr lang="zh-CN" altLang="en-US" sz="2400" dirty="0" smtClean="0">
                <a:solidFill>
                  <a:srgbClr val="000000"/>
                </a:solidFill>
                <a:latin typeface="宋体" pitchFamily="2" charset="-122"/>
                <a:ea typeface="黑体" pitchFamily="49" charset="-122"/>
              </a:rPr>
              <a:t>年，桦</a:t>
            </a:r>
            <a:r>
              <a:rPr lang="zh-CN" altLang="en-US" sz="2400" dirty="0" smtClean="0">
                <a:solidFill>
                  <a:srgbClr val="000000"/>
                </a:solidFill>
                <a:latin typeface="宋体" pitchFamily="2" charset="-122"/>
                <a:ea typeface="黑体" pitchFamily="49" charset="-122"/>
              </a:rPr>
              <a:t>尺蛾种群</a:t>
            </a:r>
            <a:r>
              <a:rPr lang="zh-CN" altLang="en-US" sz="2400" dirty="0" smtClean="0">
                <a:solidFill>
                  <a:srgbClr val="000000"/>
                </a:solidFill>
                <a:latin typeface="宋体" pitchFamily="2" charset="-122"/>
                <a:ea typeface="黑体" pitchFamily="49" charset="-122"/>
              </a:rPr>
              <a:t>的</a:t>
            </a:r>
            <a:r>
              <a:rPr lang="zh-CN" altLang="en-US" sz="2400" dirty="0">
                <a:solidFill>
                  <a:srgbClr val="000000"/>
                </a:solidFill>
                <a:latin typeface="宋体" pitchFamily="2" charset="-122"/>
                <a:ea typeface="黑体" pitchFamily="49" charset="-122"/>
              </a:rPr>
              <a:t>基因型频率为</a:t>
            </a:r>
            <a:r>
              <a:rPr lang="en-US" altLang="zh-CN" sz="2400" dirty="0">
                <a:solidFill>
                  <a:srgbClr val="000000"/>
                </a:solidFill>
                <a:latin typeface="宋体" pitchFamily="2" charset="-122"/>
                <a:ea typeface="黑体" pitchFamily="49" charset="-122"/>
              </a:rPr>
              <a:t>SS 10</a:t>
            </a:r>
            <a:r>
              <a:rPr lang="en-US" altLang="zh-CN" sz="2400" dirty="0" smtClean="0">
                <a:solidFill>
                  <a:srgbClr val="000000"/>
                </a:solidFill>
                <a:latin typeface="宋体" pitchFamily="2" charset="-122"/>
                <a:ea typeface="黑体" pitchFamily="49" charset="-122"/>
              </a:rPr>
              <a:t>%,Ss </a:t>
            </a:r>
            <a:r>
              <a:rPr lang="en-US" altLang="zh-CN" sz="2400" dirty="0">
                <a:solidFill>
                  <a:srgbClr val="000000"/>
                </a:solidFill>
                <a:latin typeface="宋体" pitchFamily="2" charset="-122"/>
                <a:ea typeface="黑体" pitchFamily="49" charset="-122"/>
              </a:rPr>
              <a:t>20</a:t>
            </a:r>
            <a:r>
              <a:rPr lang="en-US" altLang="zh-CN" sz="2400" dirty="0" smtClean="0">
                <a:solidFill>
                  <a:srgbClr val="000000"/>
                </a:solidFill>
                <a:latin typeface="宋体" pitchFamily="2" charset="-122"/>
                <a:ea typeface="黑体" pitchFamily="49" charset="-122"/>
              </a:rPr>
              <a:t>%,ss </a:t>
            </a:r>
            <a:r>
              <a:rPr lang="en-US" altLang="zh-CN" sz="2400" dirty="0">
                <a:solidFill>
                  <a:srgbClr val="000000"/>
                </a:solidFill>
                <a:latin typeface="宋体" pitchFamily="2" charset="-122"/>
                <a:ea typeface="黑体" pitchFamily="49" charset="-122"/>
              </a:rPr>
              <a:t>70</a:t>
            </a:r>
            <a:r>
              <a:rPr lang="en-US" altLang="zh-CN" sz="2400" dirty="0" smtClean="0">
                <a:solidFill>
                  <a:srgbClr val="000000"/>
                </a:solidFill>
                <a:latin typeface="宋体" pitchFamily="2" charset="-122"/>
                <a:ea typeface="黑体" pitchFamily="49" charset="-122"/>
              </a:rPr>
              <a:t>%,S</a:t>
            </a:r>
            <a:r>
              <a:rPr lang="zh-CN" altLang="en-US" sz="2400" dirty="0" smtClean="0">
                <a:solidFill>
                  <a:srgbClr val="000000"/>
                </a:solidFill>
                <a:latin typeface="宋体" pitchFamily="2" charset="-122"/>
                <a:ea typeface="黑体" pitchFamily="49" charset="-122"/>
              </a:rPr>
              <a:t>基因的频率为</a:t>
            </a:r>
            <a:r>
              <a:rPr lang="en-US" altLang="zh-CN" sz="2400" dirty="0" smtClean="0">
                <a:solidFill>
                  <a:srgbClr val="000000"/>
                </a:solidFill>
                <a:latin typeface="宋体" pitchFamily="2" charset="-122"/>
                <a:ea typeface="黑体" pitchFamily="49" charset="-122"/>
              </a:rPr>
              <a:t>20%</a:t>
            </a:r>
            <a:r>
              <a:rPr lang="zh-CN" altLang="en-US" sz="2400" dirty="0" smtClean="0">
                <a:solidFill>
                  <a:srgbClr val="000000"/>
                </a:solidFill>
                <a:latin typeface="宋体" pitchFamily="2" charset="-122"/>
                <a:ea typeface="黑体" pitchFamily="49" charset="-122"/>
              </a:rPr>
              <a:t>。在</a:t>
            </a:r>
            <a:r>
              <a:rPr lang="zh-CN" altLang="en-US" sz="2400" dirty="0">
                <a:solidFill>
                  <a:srgbClr val="000000"/>
                </a:solidFill>
                <a:latin typeface="宋体" pitchFamily="2" charset="-122"/>
                <a:ea typeface="黑体" pitchFamily="49" charset="-122"/>
              </a:rPr>
              <a:t>树干变黑这一环境条件</a:t>
            </a:r>
            <a:r>
              <a:rPr lang="zh-CN" altLang="en-US" sz="2400" dirty="0" smtClean="0">
                <a:solidFill>
                  <a:srgbClr val="000000"/>
                </a:solidFill>
                <a:latin typeface="宋体" pitchFamily="2" charset="-122"/>
                <a:ea typeface="黑体" pitchFamily="49" charset="-122"/>
              </a:rPr>
              <a:t>下，假如</a:t>
            </a:r>
            <a:r>
              <a:rPr lang="zh-CN" altLang="en-US" sz="2400" dirty="0">
                <a:solidFill>
                  <a:srgbClr val="000000"/>
                </a:solidFill>
                <a:latin typeface="宋体" pitchFamily="2" charset="-122"/>
                <a:ea typeface="黑体" pitchFamily="49" charset="-122"/>
              </a:rPr>
              <a:t>树干变黑不利于浅色桦</a:t>
            </a:r>
            <a:r>
              <a:rPr lang="zh-CN" altLang="en-US" sz="2400" dirty="0" smtClean="0">
                <a:solidFill>
                  <a:srgbClr val="000000"/>
                </a:solidFill>
                <a:latin typeface="宋体" pitchFamily="2" charset="-122"/>
                <a:ea typeface="黑体" pitchFamily="49" charset="-122"/>
              </a:rPr>
              <a:t>尺蛾的</a:t>
            </a:r>
            <a:r>
              <a:rPr lang="zh-CN" altLang="en-US" sz="2400" dirty="0">
                <a:solidFill>
                  <a:srgbClr val="000000"/>
                </a:solidFill>
                <a:latin typeface="宋体" pitchFamily="2" charset="-122"/>
                <a:ea typeface="黑体" pitchFamily="49" charset="-122"/>
              </a:rPr>
              <a:t>生存，使得种群中浅色个体每年减少</a:t>
            </a:r>
            <a:r>
              <a:rPr lang="en-US" altLang="zh-CN" sz="2400" dirty="0">
                <a:solidFill>
                  <a:srgbClr val="000000"/>
                </a:solidFill>
                <a:latin typeface="宋体" pitchFamily="2" charset="-122"/>
                <a:ea typeface="黑体" pitchFamily="49" charset="-122"/>
              </a:rPr>
              <a:t>10%</a:t>
            </a:r>
            <a:r>
              <a:rPr lang="zh-CN" altLang="en-US" sz="2400" dirty="0">
                <a:solidFill>
                  <a:srgbClr val="000000"/>
                </a:solidFill>
                <a:latin typeface="宋体" pitchFamily="2" charset="-122"/>
                <a:ea typeface="黑体" pitchFamily="49" charset="-122"/>
              </a:rPr>
              <a:t>，黑色个体每年增加</a:t>
            </a:r>
            <a:r>
              <a:rPr lang="en-US" altLang="zh-CN" sz="2400" dirty="0">
                <a:solidFill>
                  <a:srgbClr val="000000"/>
                </a:solidFill>
                <a:latin typeface="宋体" pitchFamily="2" charset="-122"/>
                <a:ea typeface="黑体" pitchFamily="49" charset="-122"/>
              </a:rPr>
              <a:t>10%</a:t>
            </a:r>
            <a:r>
              <a:rPr lang="zh-CN" altLang="en-US" sz="2400" dirty="0" smtClean="0">
                <a:solidFill>
                  <a:srgbClr val="000000"/>
                </a:solidFill>
                <a:latin typeface="宋体" pitchFamily="2" charset="-122"/>
                <a:ea typeface="黑体" pitchFamily="49" charset="-122"/>
              </a:rPr>
              <a:t>，第</a:t>
            </a:r>
            <a:r>
              <a:rPr lang="en-US" altLang="zh-CN" sz="2400" dirty="0" smtClean="0">
                <a:solidFill>
                  <a:srgbClr val="000000"/>
                </a:solidFill>
                <a:latin typeface="宋体" pitchFamily="2" charset="-122"/>
                <a:ea typeface="黑体" pitchFamily="49" charset="-122"/>
              </a:rPr>
              <a:t>2-10</a:t>
            </a:r>
            <a:r>
              <a:rPr lang="zh-CN" altLang="en-US" sz="2400" dirty="0" smtClean="0">
                <a:solidFill>
                  <a:srgbClr val="000000"/>
                </a:solidFill>
                <a:latin typeface="宋体" pitchFamily="2" charset="-122"/>
                <a:ea typeface="黑体" pitchFamily="49" charset="-122"/>
              </a:rPr>
              <a:t>年间，该种群</a:t>
            </a:r>
            <a:r>
              <a:rPr lang="zh-CN" altLang="en-US" sz="2400" dirty="0">
                <a:solidFill>
                  <a:srgbClr val="000000"/>
                </a:solidFill>
                <a:latin typeface="宋体" pitchFamily="2" charset="-122"/>
                <a:ea typeface="黑体" pitchFamily="49" charset="-122"/>
              </a:rPr>
              <a:t>每年的</a:t>
            </a:r>
            <a:r>
              <a:rPr lang="zh-CN" altLang="en-US" sz="2400" dirty="0" smtClean="0">
                <a:solidFill>
                  <a:srgbClr val="000000"/>
                </a:solidFill>
                <a:latin typeface="宋体" pitchFamily="2" charset="-122"/>
                <a:ea typeface="黑体" pitchFamily="49" charset="-122"/>
              </a:rPr>
              <a:t>基因型频率各是多少？每年的基因频率</a:t>
            </a:r>
            <a:r>
              <a:rPr lang="zh-CN" altLang="en-US" sz="2400" dirty="0">
                <a:solidFill>
                  <a:srgbClr val="000000"/>
                </a:solidFill>
                <a:latin typeface="宋体" pitchFamily="2" charset="-122"/>
                <a:ea typeface="黑体" pitchFamily="49" charset="-122"/>
              </a:rPr>
              <a:t>是多少呢？</a:t>
            </a:r>
          </a:p>
        </p:txBody>
      </p:sp>
      <p:sp>
        <p:nvSpPr>
          <p:cNvPr id="6" name="Text Box 67"/>
          <p:cNvSpPr txBox="1">
            <a:spLocks noChangeArrowheads="1"/>
          </p:cNvSpPr>
          <p:nvPr/>
        </p:nvSpPr>
        <p:spPr bwMode="auto">
          <a:xfrm>
            <a:off x="4427984" y="2427734"/>
            <a:ext cx="1295400" cy="46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3" rIns="91426" bIns="45713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400" dirty="0">
                <a:latin typeface="Times New Roman" pitchFamily="18" charset="0"/>
              </a:rPr>
              <a:t>13.1%</a:t>
            </a:r>
          </a:p>
        </p:txBody>
      </p:sp>
      <p:sp>
        <p:nvSpPr>
          <p:cNvPr id="7" name="Text Box 83"/>
          <p:cNvSpPr txBox="1">
            <a:spLocks noChangeArrowheads="1"/>
          </p:cNvSpPr>
          <p:nvPr/>
        </p:nvSpPr>
        <p:spPr bwMode="auto">
          <a:xfrm>
            <a:off x="4427984" y="2930971"/>
            <a:ext cx="1295400" cy="46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3" rIns="91426" bIns="45713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400" dirty="0">
                <a:latin typeface="Times New Roman" pitchFamily="18" charset="0"/>
              </a:rPr>
              <a:t>26%</a:t>
            </a:r>
          </a:p>
        </p:txBody>
      </p:sp>
      <p:sp>
        <p:nvSpPr>
          <p:cNvPr id="8" name="Text Box 84"/>
          <p:cNvSpPr txBox="1">
            <a:spLocks noChangeArrowheads="1"/>
          </p:cNvSpPr>
          <p:nvPr/>
        </p:nvSpPr>
        <p:spPr bwMode="auto">
          <a:xfrm>
            <a:off x="4427984" y="3492946"/>
            <a:ext cx="1295400" cy="46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3" rIns="91426" bIns="45713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400">
                <a:latin typeface="Times New Roman" pitchFamily="18" charset="0"/>
              </a:rPr>
              <a:t>60.9%</a:t>
            </a:r>
          </a:p>
        </p:txBody>
      </p:sp>
      <p:sp>
        <p:nvSpPr>
          <p:cNvPr id="9" name="Text Box 85"/>
          <p:cNvSpPr txBox="1">
            <a:spLocks noChangeArrowheads="1"/>
          </p:cNvSpPr>
          <p:nvPr/>
        </p:nvSpPr>
        <p:spPr bwMode="auto">
          <a:xfrm>
            <a:off x="4427984" y="3996184"/>
            <a:ext cx="1295400" cy="46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3" rIns="91426" bIns="45713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400">
                <a:latin typeface="Times New Roman" pitchFamily="18" charset="0"/>
              </a:rPr>
              <a:t>26.1%</a:t>
            </a:r>
          </a:p>
        </p:txBody>
      </p:sp>
      <p:sp>
        <p:nvSpPr>
          <p:cNvPr id="10" name="Text Box 86"/>
          <p:cNvSpPr txBox="1">
            <a:spLocks noChangeArrowheads="1"/>
          </p:cNvSpPr>
          <p:nvPr/>
        </p:nvSpPr>
        <p:spPr bwMode="auto">
          <a:xfrm>
            <a:off x="4427984" y="4501009"/>
            <a:ext cx="1295400" cy="46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3" rIns="91426" bIns="45713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400">
                <a:latin typeface="Times New Roman" pitchFamily="18" charset="0"/>
              </a:rPr>
              <a:t>73.9%</a:t>
            </a:r>
          </a:p>
        </p:txBody>
      </p:sp>
      <p:sp>
        <p:nvSpPr>
          <p:cNvPr id="11" name="Text Box 87"/>
          <p:cNvSpPr txBox="1">
            <a:spLocks noChangeArrowheads="1"/>
          </p:cNvSpPr>
          <p:nvPr/>
        </p:nvSpPr>
        <p:spPr bwMode="auto">
          <a:xfrm>
            <a:off x="5867846" y="2427734"/>
            <a:ext cx="1295400" cy="46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3" rIns="91426" bIns="45713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400">
                <a:latin typeface="Times New Roman" pitchFamily="18" charset="0"/>
              </a:rPr>
              <a:t>14.6%</a:t>
            </a:r>
          </a:p>
        </p:txBody>
      </p:sp>
      <p:sp>
        <p:nvSpPr>
          <p:cNvPr id="12" name="Text Box 88"/>
          <p:cNvSpPr txBox="1">
            <a:spLocks noChangeArrowheads="1"/>
          </p:cNvSpPr>
          <p:nvPr/>
        </p:nvSpPr>
        <p:spPr bwMode="auto">
          <a:xfrm>
            <a:off x="5867846" y="2930971"/>
            <a:ext cx="1295400" cy="46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3" rIns="91426" bIns="45713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400">
                <a:latin typeface="Times New Roman" pitchFamily="18" charset="0"/>
              </a:rPr>
              <a:t>29.3%</a:t>
            </a:r>
          </a:p>
        </p:txBody>
      </p:sp>
      <p:sp>
        <p:nvSpPr>
          <p:cNvPr id="13" name="Text Box 89"/>
          <p:cNvSpPr txBox="1">
            <a:spLocks noChangeArrowheads="1"/>
          </p:cNvSpPr>
          <p:nvPr/>
        </p:nvSpPr>
        <p:spPr bwMode="auto">
          <a:xfrm>
            <a:off x="5867846" y="3492946"/>
            <a:ext cx="1295400" cy="46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3" rIns="91426" bIns="45713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400">
                <a:latin typeface="Times New Roman" pitchFamily="18" charset="0"/>
              </a:rPr>
              <a:t>56.1%</a:t>
            </a:r>
          </a:p>
        </p:txBody>
      </p:sp>
      <p:sp>
        <p:nvSpPr>
          <p:cNvPr id="14" name="Text Box 90"/>
          <p:cNvSpPr txBox="1">
            <a:spLocks noChangeArrowheads="1"/>
          </p:cNvSpPr>
          <p:nvPr/>
        </p:nvSpPr>
        <p:spPr bwMode="auto">
          <a:xfrm>
            <a:off x="5867846" y="3996184"/>
            <a:ext cx="1295400" cy="46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3" rIns="91426" bIns="45713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400">
                <a:latin typeface="Times New Roman" pitchFamily="18" charset="0"/>
              </a:rPr>
              <a:t>29.3%</a:t>
            </a:r>
          </a:p>
        </p:txBody>
      </p:sp>
      <p:sp>
        <p:nvSpPr>
          <p:cNvPr id="15" name="Text Box 91"/>
          <p:cNvSpPr txBox="1">
            <a:spLocks noChangeArrowheads="1"/>
          </p:cNvSpPr>
          <p:nvPr/>
        </p:nvSpPr>
        <p:spPr bwMode="auto">
          <a:xfrm>
            <a:off x="5867846" y="4501009"/>
            <a:ext cx="1295400" cy="46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3" rIns="91426" bIns="45713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400">
                <a:latin typeface="Times New Roman" pitchFamily="18" charset="0"/>
              </a:rPr>
              <a:t>70.7%</a:t>
            </a:r>
          </a:p>
        </p:txBody>
      </p:sp>
      <p:sp>
        <p:nvSpPr>
          <p:cNvPr id="16" name="Text Box 68"/>
          <p:cNvSpPr txBox="1">
            <a:spLocks noChangeArrowheads="1"/>
          </p:cNvSpPr>
          <p:nvPr/>
        </p:nvSpPr>
        <p:spPr bwMode="auto">
          <a:xfrm>
            <a:off x="7076758" y="3996184"/>
            <a:ext cx="12747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3" rIns="91426" bIns="45713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FF33CC"/>
                </a:solidFill>
                <a:latin typeface="Times New Roman" pitchFamily="18" charset="0"/>
                <a:ea typeface="黑体" pitchFamily="49" charset="-122"/>
              </a:rPr>
              <a:t>升高</a:t>
            </a:r>
          </a:p>
        </p:txBody>
      </p:sp>
      <p:sp>
        <p:nvSpPr>
          <p:cNvPr id="17" name="Text Box 92"/>
          <p:cNvSpPr txBox="1">
            <a:spLocks noChangeArrowheads="1"/>
          </p:cNvSpPr>
          <p:nvPr/>
        </p:nvSpPr>
        <p:spPr bwMode="auto">
          <a:xfrm>
            <a:off x="7076758" y="4483546"/>
            <a:ext cx="12747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3" rIns="91426" bIns="45713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FF33CC"/>
                </a:solidFill>
                <a:latin typeface="Times New Roman" pitchFamily="18" charset="0"/>
                <a:ea typeface="黑体" pitchFamily="49" charset="-122"/>
              </a:rPr>
              <a:t>降低</a:t>
            </a:r>
          </a:p>
        </p:txBody>
      </p:sp>
      <p:sp>
        <p:nvSpPr>
          <p:cNvPr id="18" name="圆角矩形 17">
            <a:hlinkClick r:id="rId3" action="ppaction://hlinksldjump"/>
          </p:cNvPr>
          <p:cNvSpPr/>
          <p:nvPr/>
        </p:nvSpPr>
        <p:spPr>
          <a:xfrm>
            <a:off x="8724900" y="4811062"/>
            <a:ext cx="266701" cy="1915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>
            <a:hlinkClick r:id="rId4" action="ppaction://hlinksldjump"/>
          </p:cNvPr>
          <p:cNvSpPr/>
          <p:nvPr/>
        </p:nvSpPr>
        <p:spPr>
          <a:xfrm>
            <a:off x="8724899" y="4491468"/>
            <a:ext cx="266701" cy="1915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08757" y="1877119"/>
            <a:ext cx="8146473" cy="323165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zh-CN" altLang="en-US" dirty="0" smtClean="0"/>
              <a:t>       </a:t>
            </a:r>
            <a:endParaRPr lang="en-US" altLang="zh-CN" dirty="0" smtClean="0"/>
          </a:p>
          <a:p>
            <a:endParaRPr lang="en-US" altLang="zh-CN" sz="2400" dirty="0"/>
          </a:p>
          <a:p>
            <a:r>
              <a:rPr lang="zh-CN" altLang="en-US" sz="2400" dirty="0" smtClean="0"/>
              <a:t>             </a:t>
            </a:r>
            <a:endParaRPr lang="en-US" altLang="zh-CN" sz="2400" dirty="0" smtClean="0"/>
          </a:p>
          <a:p>
            <a:r>
              <a:rPr lang="en-US" altLang="zh-CN" sz="2400" dirty="0"/>
              <a:t> </a:t>
            </a:r>
            <a:r>
              <a:rPr lang="en-US" altLang="zh-CN" sz="2400" dirty="0" smtClean="0"/>
              <a:t>        </a:t>
            </a:r>
            <a:r>
              <a:rPr lang="zh-CN" altLang="en-US" sz="2400" dirty="0" smtClean="0"/>
              <a:t>自然选择</a:t>
            </a:r>
            <a:r>
              <a:rPr lang="zh-CN" altLang="en-US" sz="2400" dirty="0"/>
              <a:t>使种群基因频率定向改变，有利性状相对应的基因频率会升高，不利性状对应的基因频率会</a:t>
            </a:r>
            <a:r>
              <a:rPr lang="zh-CN" altLang="en-US" sz="2400" dirty="0" smtClean="0"/>
              <a:t>降低</a:t>
            </a:r>
            <a:r>
              <a:rPr lang="zh-CN" altLang="en-US" sz="2400" dirty="0"/>
              <a:t>。</a:t>
            </a:r>
            <a:endParaRPr lang="en-US" altLang="zh-CN" sz="2400" dirty="0" smtClean="0"/>
          </a:p>
          <a:p>
            <a:endParaRPr lang="en-US" altLang="zh-CN" sz="2400" dirty="0"/>
          </a:p>
          <a:p>
            <a:endParaRPr lang="en-US" altLang="zh-CN" sz="2400" dirty="0" smtClean="0"/>
          </a:p>
          <a:p>
            <a:endParaRPr lang="en-US" altLang="zh-CN" dirty="0" smtClean="0"/>
          </a:p>
          <a:p>
            <a:endParaRPr lang="en-US" altLang="zh-CN" sz="2400" dirty="0" smtClean="0"/>
          </a:p>
        </p:txBody>
      </p:sp>
    </p:spTree>
    <p:extLst>
      <p:ext uri="{BB962C8B-B14F-4D97-AF65-F5344CB8AC3E}">
        <p14:creationId xmlns:p14="http://schemas.microsoft.com/office/powerpoint/2010/main" val="28489655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8" grpId="0" autoUpdateAnimBg="0"/>
      <p:bldP spid="9" grpId="0" autoUpdateAnimBg="0"/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  <p:bldP spid="15" grpId="0" autoUpdateAnimBg="0"/>
      <p:bldP spid="16" grpId="0" autoUpdateAnimBg="0"/>
      <p:bldP spid="17" grpId="0" autoUpdateAnimBg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194310" y="50900"/>
            <a:ext cx="860425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提示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：</a:t>
            </a:r>
            <a:endParaRPr lang="en-US" altLang="zh-CN" sz="2800" b="1" dirty="0" smtClean="0">
              <a:latin typeface="黑体" pitchFamily="49" charset="-122"/>
              <a:ea typeface="黑体" pitchFamily="49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sz="2800" b="1" dirty="0" smtClean="0">
                <a:latin typeface="黑体" pitchFamily="49" charset="-122"/>
                <a:ea typeface="黑体" pitchFamily="49" charset="-122"/>
              </a:rPr>
              <a:t>  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假设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第</a:t>
            </a:r>
            <a:r>
              <a:rPr lang="en-US" altLang="zh-CN" sz="2800" b="1" dirty="0"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年种群个体数为</a:t>
            </a:r>
            <a:r>
              <a:rPr lang="en-US" altLang="zh-CN" sz="2800" b="1" dirty="0">
                <a:latin typeface="黑体" pitchFamily="49" charset="-122"/>
                <a:ea typeface="黑体" pitchFamily="49" charset="-122"/>
              </a:rPr>
              <a:t>100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个，当黑色 （表现型） 个体每年增加</a:t>
            </a:r>
            <a:r>
              <a:rPr lang="en-US" altLang="zh-CN" sz="2800" b="1" dirty="0">
                <a:latin typeface="黑体" pitchFamily="49" charset="-122"/>
                <a:ea typeface="黑体" pitchFamily="49" charset="-122"/>
              </a:rPr>
              <a:t>10%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时，基因型为</a:t>
            </a:r>
            <a:r>
              <a:rPr lang="en-US" altLang="zh-CN" sz="2800" b="1" dirty="0">
                <a:latin typeface="黑体" pitchFamily="49" charset="-122"/>
                <a:ea typeface="黑体" pitchFamily="49" charset="-122"/>
              </a:rPr>
              <a:t>SS 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（黑色）个体第</a:t>
            </a:r>
            <a:r>
              <a:rPr lang="en-US" altLang="zh-CN" sz="2800" b="1" dirty="0"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年将会增加到</a:t>
            </a:r>
            <a:r>
              <a:rPr lang="en-US" altLang="zh-CN" sz="2800" b="1" dirty="0">
                <a:latin typeface="黑体" pitchFamily="49" charset="-122"/>
                <a:ea typeface="黑体" pitchFamily="49" charset="-122"/>
              </a:rPr>
              <a:t>11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个，基因型为</a:t>
            </a:r>
            <a:r>
              <a:rPr lang="en-US" altLang="zh-CN" sz="2800" b="1" dirty="0" err="1">
                <a:latin typeface="黑体" pitchFamily="49" charset="-122"/>
                <a:ea typeface="黑体" pitchFamily="49" charset="-122"/>
              </a:rPr>
              <a:t>Ss</a:t>
            </a:r>
            <a:r>
              <a:rPr lang="en-US" altLang="zh-CN" sz="2800" b="1" dirty="0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（黑色） 个体第</a:t>
            </a:r>
            <a:r>
              <a:rPr lang="en-US" altLang="zh-CN" sz="2800" b="1" dirty="0"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年将增加到</a:t>
            </a:r>
            <a:r>
              <a:rPr lang="en-US" altLang="zh-CN" sz="2800" b="1" dirty="0">
                <a:latin typeface="黑体" pitchFamily="49" charset="-122"/>
                <a:ea typeface="黑体" pitchFamily="49" charset="-122"/>
              </a:rPr>
              <a:t>22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个，基因型为</a:t>
            </a:r>
            <a:r>
              <a:rPr lang="en-US" altLang="zh-CN" sz="2800" b="1" dirty="0" err="1">
                <a:latin typeface="黑体" pitchFamily="49" charset="-122"/>
                <a:ea typeface="黑体" pitchFamily="49" charset="-122"/>
              </a:rPr>
              <a:t>ss</a:t>
            </a:r>
            <a:r>
              <a:rPr lang="en-US" altLang="zh-CN" sz="2800" b="1" dirty="0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（浅色） 个体第</a:t>
            </a:r>
            <a:r>
              <a:rPr lang="en-US" altLang="zh-CN" sz="2800" b="1" dirty="0"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年将减少到</a:t>
            </a:r>
            <a:r>
              <a:rPr lang="en-US" altLang="zh-CN" sz="2800" b="1" dirty="0">
                <a:latin typeface="黑体" pitchFamily="49" charset="-122"/>
                <a:ea typeface="黑体" pitchFamily="49" charset="-122"/>
              </a:rPr>
              <a:t>63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个。第</a:t>
            </a:r>
            <a:r>
              <a:rPr lang="en-US" altLang="zh-CN" sz="2800" b="1" dirty="0"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年种群个体总数为</a:t>
            </a:r>
            <a:r>
              <a:rPr lang="en-US" altLang="zh-CN" sz="2800" b="1" dirty="0">
                <a:latin typeface="黑体" pitchFamily="49" charset="-122"/>
                <a:ea typeface="黑体" pitchFamily="49" charset="-122"/>
              </a:rPr>
              <a:t>96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个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。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基因型</a:t>
            </a:r>
            <a:r>
              <a:rPr lang="en-US" altLang="zh-CN" sz="2800" b="1" dirty="0">
                <a:latin typeface="黑体" pitchFamily="49" charset="-122"/>
                <a:ea typeface="黑体" pitchFamily="49" charset="-122"/>
              </a:rPr>
              <a:t>SS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的频率是</a:t>
            </a:r>
            <a:r>
              <a:rPr lang="en-US" altLang="zh-CN" sz="2800" b="1" dirty="0">
                <a:latin typeface="黑体" pitchFamily="49" charset="-122"/>
                <a:ea typeface="黑体" pitchFamily="49" charset="-122"/>
              </a:rPr>
              <a:t>11÷96=11.5%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；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基因型</a:t>
            </a:r>
            <a:r>
              <a:rPr lang="en-US" altLang="zh-CN" sz="2800" b="1" dirty="0" err="1">
                <a:latin typeface="黑体" pitchFamily="49" charset="-122"/>
                <a:ea typeface="黑体" pitchFamily="49" charset="-122"/>
              </a:rPr>
              <a:t>Ss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的频率是</a:t>
            </a:r>
            <a:r>
              <a:rPr lang="en-US" altLang="zh-CN" sz="2800" b="1" dirty="0">
                <a:latin typeface="黑体" pitchFamily="49" charset="-122"/>
                <a:ea typeface="黑体" pitchFamily="49" charset="-122"/>
              </a:rPr>
              <a:t>22÷96=22.9%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；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基因型</a:t>
            </a:r>
            <a:r>
              <a:rPr lang="en-US" altLang="zh-CN" sz="2800" b="1" dirty="0" err="1">
                <a:latin typeface="黑体" pitchFamily="49" charset="-122"/>
                <a:ea typeface="黑体" pitchFamily="49" charset="-122"/>
              </a:rPr>
              <a:t>ss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的频率是</a:t>
            </a:r>
            <a:r>
              <a:rPr lang="en-US" altLang="zh-CN" sz="2800" b="1" dirty="0">
                <a:latin typeface="黑体" pitchFamily="49" charset="-122"/>
                <a:ea typeface="黑体" pitchFamily="49" charset="-122"/>
              </a:rPr>
              <a:t>63÷96=65.6% </a:t>
            </a:r>
          </a:p>
        </p:txBody>
      </p:sp>
      <p:sp>
        <p:nvSpPr>
          <p:cNvPr id="4" name="圆角矩形 3">
            <a:hlinkClick r:id="rId3" action="ppaction://hlinksldjump"/>
          </p:cNvPr>
          <p:cNvSpPr/>
          <p:nvPr/>
        </p:nvSpPr>
        <p:spPr>
          <a:xfrm>
            <a:off x="8724900" y="4811062"/>
            <a:ext cx="266701" cy="1915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81187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67382" y="1796601"/>
            <a:ext cx="5657186" cy="1877437"/>
            <a:chOff x="1028700" y="1852368"/>
            <a:chExt cx="5657186" cy="1877437"/>
          </a:xfrm>
        </p:grpSpPr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1028700" y="2403366"/>
              <a:ext cx="297973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黑体" pitchFamily="49" charset="-122"/>
                </a:rPr>
                <a:t>可遗传变异</a:t>
              </a:r>
            </a:p>
          </p:txBody>
        </p:sp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>
              <a:off x="3351054" y="1852368"/>
              <a:ext cx="2375376" cy="1877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黑体" pitchFamily="49" charset="-122"/>
                </a:rPr>
                <a:t>基因突变</a:t>
              </a:r>
            </a:p>
            <a:p>
              <a:pPr eaLnBrk="1" hangingPunct="1"/>
              <a:r>
                <a:rPr lang="zh-CN" altLang="en-US" sz="2800" b="1" dirty="0" smtClean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黑体" pitchFamily="49" charset="-122"/>
                </a:rPr>
                <a:t>染色体变异</a:t>
              </a:r>
              <a:endParaRPr lang="en-US" altLang="zh-CN" sz="28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黑体" pitchFamily="49" charset="-122"/>
              </a:endParaRPr>
            </a:p>
            <a:p>
              <a:pPr eaLnBrk="1" hangingPunct="1"/>
              <a:r>
                <a:rPr lang="zh-CN" altLang="en-US" sz="28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ea typeface="黑体" pitchFamily="49" charset="-122"/>
                </a:rPr>
                <a:t>基因</a:t>
              </a:r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ea typeface="黑体" pitchFamily="49" charset="-122"/>
                </a:rPr>
                <a:t>重组</a:t>
              </a:r>
              <a:endParaRPr lang="zh-CN" altLang="en-US" sz="28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黑体" pitchFamily="49" charset="-122"/>
              </a:endParaRPr>
            </a:p>
            <a:p>
              <a:pPr eaLnBrk="1" hangingPunct="1"/>
              <a:endParaRPr lang="zh-CN" altLang="en-US" sz="32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黑体" pitchFamily="49" charset="-122"/>
              </a:endParaRPr>
            </a:p>
          </p:txBody>
        </p:sp>
        <p:sp>
          <p:nvSpPr>
            <p:cNvPr id="7" name="AutoShape 9"/>
            <p:cNvSpPr>
              <a:spLocks/>
            </p:cNvSpPr>
            <p:nvPr/>
          </p:nvSpPr>
          <p:spPr bwMode="auto">
            <a:xfrm>
              <a:off x="3234691" y="1977390"/>
              <a:ext cx="116363" cy="1098235"/>
            </a:xfrm>
            <a:prstGeom prst="leftBrace">
              <a:avLst>
                <a:gd name="adj1" fmla="val 166851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 sz="1800"/>
            </a:p>
          </p:txBody>
        </p:sp>
        <p:sp>
          <p:nvSpPr>
            <p:cNvPr id="10" name="AutoShape 9"/>
            <p:cNvSpPr>
              <a:spLocks/>
            </p:cNvSpPr>
            <p:nvPr/>
          </p:nvSpPr>
          <p:spPr bwMode="auto">
            <a:xfrm flipH="1">
              <a:off x="5373103" y="1903315"/>
              <a:ext cx="116125" cy="813696"/>
            </a:xfrm>
            <a:prstGeom prst="leftBrace">
              <a:avLst>
                <a:gd name="adj1" fmla="val 166851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 sz="1800"/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5489228" y="2019008"/>
              <a:ext cx="119665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黑体" pitchFamily="49" charset="-122"/>
                </a:rPr>
                <a:t>突变</a:t>
              </a:r>
            </a:p>
          </p:txBody>
        </p:sp>
      </p:grp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" y="-25304"/>
            <a:ext cx="334884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4400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思考讨论</a:t>
            </a:r>
            <a:r>
              <a:rPr lang="zh-CN" altLang="en-US" sz="4400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三</a:t>
            </a:r>
            <a:r>
              <a:rPr lang="zh-CN" altLang="en-US" sz="4400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：</a:t>
            </a:r>
            <a:endParaRPr lang="zh-CN" altLang="en-US" sz="4400" dirty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9202" y="744137"/>
            <a:ext cx="900149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kumimoji="1" lang="zh-CN" altLang="en-US" sz="2800" b="1" dirty="0" smtClean="0">
                <a:latin typeface="隶书" pitchFamily="49" charset="-122"/>
                <a:ea typeface="隶书" pitchFamily="49" charset="-122"/>
              </a:rPr>
              <a:t>    该</a:t>
            </a:r>
            <a:r>
              <a:rPr kumimoji="1" lang="zh-CN" altLang="en-US" sz="2800" b="1" dirty="0">
                <a:latin typeface="隶书" pitchFamily="49" charset="-122"/>
                <a:ea typeface="隶书" pitchFamily="49" charset="-122"/>
              </a:rPr>
              <a:t>桦尺蛾</a:t>
            </a:r>
            <a:r>
              <a:rPr kumimoji="1" lang="zh-CN" altLang="en-US" sz="2800" b="1" dirty="0" smtClean="0">
                <a:latin typeface="隶书" pitchFamily="49" charset="-122"/>
                <a:ea typeface="隶书" pitchFamily="49" charset="-122"/>
              </a:rPr>
              <a:t>种群中基因突变产生的新的等位基因</a:t>
            </a:r>
            <a:r>
              <a:rPr kumimoji="1" lang="en-US" altLang="zh-CN" sz="2800" b="1" dirty="0" smtClean="0">
                <a:latin typeface="隶书" pitchFamily="49" charset="-122"/>
                <a:ea typeface="隶书" pitchFamily="49" charset="-122"/>
              </a:rPr>
              <a:t>S</a:t>
            </a:r>
            <a:r>
              <a:rPr kumimoji="1" lang="zh-CN" altLang="en-US" sz="2800" b="1" dirty="0" smtClean="0">
                <a:latin typeface="隶书" pitchFamily="49" charset="-122"/>
                <a:ea typeface="隶书" pitchFamily="49" charset="-122"/>
              </a:rPr>
              <a:t>，为进化提供了</a:t>
            </a:r>
            <a:r>
              <a:rPr kumimoji="1" lang="zh-CN" altLang="en-US" sz="2800" b="1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原材料</a:t>
            </a:r>
            <a:r>
              <a:rPr kumimoji="1" lang="zh-CN" altLang="en-US" sz="2800" b="1" dirty="0" smtClean="0">
                <a:latin typeface="隶书" pitchFamily="49" charset="-122"/>
                <a:ea typeface="隶书" pitchFamily="49" charset="-122"/>
              </a:rPr>
              <a:t>。</a:t>
            </a:r>
            <a:r>
              <a:rPr kumimoji="1" lang="zh-CN" altLang="en-US" sz="2800" b="1" dirty="0">
                <a:latin typeface="隶书" pitchFamily="49" charset="-122"/>
                <a:ea typeface="隶书" pitchFamily="49" charset="-122"/>
              </a:rPr>
              <a:t>达尔文：可遗传的变异提供了生物进化的</a:t>
            </a:r>
            <a:r>
              <a:rPr kumimoji="1" lang="zh-CN" altLang="en-US" sz="2800" b="1" dirty="0" smtClean="0">
                <a:latin typeface="隶书" pitchFamily="49" charset="-122"/>
                <a:ea typeface="隶书" pitchFamily="49" charset="-122"/>
              </a:rPr>
              <a:t>原材料。</a:t>
            </a:r>
            <a:endParaRPr kumimoji="1" lang="zh-CN" altLang="en-US" sz="2800" b="1" dirty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0630" y="3273867"/>
            <a:ext cx="65657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sz="2800" b="1" dirty="0" smtClean="0">
                <a:solidFill>
                  <a:srgbClr val="002060"/>
                </a:solidFill>
                <a:latin typeface="隶书" pitchFamily="49" charset="-122"/>
                <a:ea typeface="隶书" pitchFamily="49" charset="-122"/>
              </a:rPr>
              <a:t>    生物</a:t>
            </a:r>
            <a:r>
              <a:rPr kumimoji="1" lang="zh-CN" altLang="en-US" sz="2800" b="1" dirty="0">
                <a:solidFill>
                  <a:srgbClr val="002060"/>
                </a:solidFill>
                <a:latin typeface="隶书" pitchFamily="49" charset="-122"/>
                <a:ea typeface="隶书" pitchFamily="49" charset="-122"/>
              </a:rPr>
              <a:t>自发突变的频率很低，而且许多突变是有害的，那么，它为什么还能够作为生物进化的原材料呢？</a:t>
            </a:r>
          </a:p>
        </p:txBody>
      </p:sp>
      <p:pic>
        <p:nvPicPr>
          <p:cNvPr id="14" name="Picture 5" descr="桦尺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72"/>
          <a:stretch>
            <a:fillRect/>
          </a:stretch>
        </p:blipFill>
        <p:spPr bwMode="auto">
          <a:xfrm>
            <a:off x="6555544" y="3273867"/>
            <a:ext cx="2455154" cy="179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33861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38" t="69960" r="20264" b="21657"/>
          <a:stretch>
            <a:fillRect/>
          </a:stretch>
        </p:blipFill>
        <p:spPr bwMode="auto">
          <a:xfrm>
            <a:off x="1117601" y="2399441"/>
            <a:ext cx="6048375" cy="594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45" name="Text Box 5"/>
          <p:cNvSpPr txBox="1">
            <a:spLocks noChangeArrowheads="1"/>
          </p:cNvSpPr>
          <p:nvPr/>
        </p:nvSpPr>
        <p:spPr bwMode="auto">
          <a:xfrm>
            <a:off x="633094" y="3071968"/>
            <a:ext cx="21482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 smtClean="0">
                <a:solidFill>
                  <a:srgbClr val="0000FF"/>
                </a:solidFill>
                <a:ea typeface="楷体_GB2312" pitchFamily="49" charset="-122"/>
              </a:rPr>
              <a:t>2x1.3</a:t>
            </a:r>
            <a:r>
              <a:rPr lang="en-US" altLang="zh-CN" sz="3200" dirty="0">
                <a:solidFill>
                  <a:srgbClr val="0000FF"/>
                </a:solidFill>
                <a:ea typeface="楷体_GB2312" pitchFamily="49" charset="-122"/>
              </a:rPr>
              <a:t>x</a:t>
            </a:r>
            <a:r>
              <a:rPr lang="en-US" altLang="zh-CN" sz="3200" dirty="0" smtClean="0">
                <a:solidFill>
                  <a:srgbClr val="0000FF"/>
                </a:solidFill>
                <a:ea typeface="楷体_GB2312" pitchFamily="49" charset="-122"/>
              </a:rPr>
              <a:t>10</a:t>
            </a:r>
            <a:r>
              <a:rPr lang="en-US" altLang="zh-CN" sz="3200" baseline="30000" dirty="0" smtClean="0">
                <a:solidFill>
                  <a:srgbClr val="0000FF"/>
                </a:solidFill>
                <a:ea typeface="楷体_GB2312" pitchFamily="49" charset="-122"/>
              </a:rPr>
              <a:t>4</a:t>
            </a:r>
            <a:endParaRPr lang="en-US" altLang="zh-CN" sz="3200" dirty="0">
              <a:solidFill>
                <a:srgbClr val="0000FF"/>
              </a:solidFill>
              <a:ea typeface="楷体_GB2312" pitchFamily="49" charset="-122"/>
            </a:endParaRPr>
          </a:p>
        </p:txBody>
      </p:sp>
      <p:sp>
        <p:nvSpPr>
          <p:cNvPr id="163846" name="Text Box 6"/>
          <p:cNvSpPr txBox="1">
            <a:spLocks noChangeArrowheads="1"/>
          </p:cNvSpPr>
          <p:nvPr/>
        </p:nvSpPr>
        <p:spPr bwMode="auto">
          <a:xfrm>
            <a:off x="2882901" y="3072145"/>
            <a:ext cx="12239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rgbClr val="0000FF"/>
                </a:solidFill>
                <a:ea typeface="楷体_GB2312" pitchFamily="49" charset="-122"/>
              </a:rPr>
              <a:t>10</a:t>
            </a:r>
            <a:r>
              <a:rPr lang="en-US" altLang="zh-CN" sz="3200" baseline="30000">
                <a:solidFill>
                  <a:srgbClr val="0000FF"/>
                </a:solidFill>
                <a:ea typeface="楷体_GB2312" pitchFamily="49" charset="-122"/>
              </a:rPr>
              <a:t>-5</a:t>
            </a:r>
            <a:endParaRPr lang="en-US" altLang="zh-CN" sz="3200">
              <a:solidFill>
                <a:srgbClr val="0000FF"/>
              </a:solidFill>
              <a:ea typeface="楷体_GB2312" pitchFamily="49" charset="-122"/>
            </a:endParaRPr>
          </a:p>
        </p:txBody>
      </p:sp>
      <p:sp>
        <p:nvSpPr>
          <p:cNvPr id="163847" name="Text Box 7"/>
          <p:cNvSpPr txBox="1">
            <a:spLocks noChangeArrowheads="1"/>
          </p:cNvSpPr>
          <p:nvPr/>
        </p:nvSpPr>
        <p:spPr bwMode="auto">
          <a:xfrm>
            <a:off x="4540250" y="3072145"/>
            <a:ext cx="11509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rgbClr val="0000FF"/>
                </a:solidFill>
                <a:ea typeface="楷体_GB2312" pitchFamily="49" charset="-122"/>
              </a:rPr>
              <a:t>10</a:t>
            </a:r>
            <a:r>
              <a:rPr lang="en-US" altLang="zh-CN" sz="3200" baseline="30000">
                <a:solidFill>
                  <a:srgbClr val="0000FF"/>
                </a:solidFill>
                <a:ea typeface="楷体_GB2312" pitchFamily="49" charset="-122"/>
              </a:rPr>
              <a:t>8</a:t>
            </a:r>
            <a:endParaRPr lang="en-US" altLang="zh-CN" sz="3200">
              <a:solidFill>
                <a:srgbClr val="0000FF"/>
              </a:solidFill>
              <a:ea typeface="楷体_GB2312" pitchFamily="49" charset="-122"/>
            </a:endParaRPr>
          </a:p>
        </p:txBody>
      </p:sp>
      <p:sp>
        <p:nvSpPr>
          <p:cNvPr id="163848" name="Text Box 8"/>
          <p:cNvSpPr txBox="1">
            <a:spLocks noChangeArrowheads="1"/>
          </p:cNvSpPr>
          <p:nvPr/>
        </p:nvSpPr>
        <p:spPr bwMode="auto">
          <a:xfrm>
            <a:off x="2487613" y="3044759"/>
            <a:ext cx="431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rgbClr val="990000"/>
                </a:solidFill>
                <a:ea typeface="楷体_GB2312" pitchFamily="49" charset="-122"/>
              </a:rPr>
              <a:t>x</a:t>
            </a:r>
          </a:p>
        </p:txBody>
      </p:sp>
      <p:sp>
        <p:nvSpPr>
          <p:cNvPr id="163849" name="Rectangle 9"/>
          <p:cNvSpPr>
            <a:spLocks noChangeArrowheads="1"/>
          </p:cNvSpPr>
          <p:nvPr/>
        </p:nvSpPr>
        <p:spPr bwMode="auto">
          <a:xfrm>
            <a:off x="3971925" y="3043570"/>
            <a:ext cx="362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990000"/>
                </a:solidFill>
                <a:ea typeface="楷体_GB2312" pitchFamily="49" charset="-122"/>
              </a:rPr>
              <a:t>x</a:t>
            </a:r>
          </a:p>
        </p:txBody>
      </p:sp>
      <p:sp>
        <p:nvSpPr>
          <p:cNvPr id="163850" name="Text Box 10"/>
          <p:cNvSpPr txBox="1">
            <a:spLocks noChangeArrowheads="1"/>
          </p:cNvSpPr>
          <p:nvPr/>
        </p:nvSpPr>
        <p:spPr bwMode="auto">
          <a:xfrm>
            <a:off x="5367339" y="3047141"/>
            <a:ext cx="7207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rgbClr val="990000"/>
                </a:solidFill>
                <a:ea typeface="楷体_GB2312" pitchFamily="49" charset="-122"/>
              </a:rPr>
              <a:t>=</a:t>
            </a:r>
          </a:p>
        </p:txBody>
      </p:sp>
      <p:sp>
        <p:nvSpPr>
          <p:cNvPr id="163851" name="Text Box 11"/>
          <p:cNvSpPr txBox="1">
            <a:spLocks noChangeArrowheads="1"/>
          </p:cNvSpPr>
          <p:nvPr/>
        </p:nvSpPr>
        <p:spPr bwMode="auto">
          <a:xfrm>
            <a:off x="5773738" y="3072145"/>
            <a:ext cx="23034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 smtClean="0">
                <a:solidFill>
                  <a:srgbClr val="0000FF"/>
                </a:solidFill>
                <a:ea typeface="楷体_GB2312" pitchFamily="49" charset="-122"/>
              </a:rPr>
              <a:t>2.6x10</a:t>
            </a:r>
            <a:r>
              <a:rPr lang="en-US" altLang="zh-CN" sz="3200" baseline="30000" dirty="0" smtClean="0">
                <a:solidFill>
                  <a:srgbClr val="0000FF"/>
                </a:solidFill>
                <a:ea typeface="楷体_GB2312" pitchFamily="49" charset="-122"/>
              </a:rPr>
              <a:t>7</a:t>
            </a:r>
            <a:r>
              <a:rPr lang="en-US" altLang="zh-CN" sz="32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(</a:t>
            </a:r>
            <a:r>
              <a:rPr lang="zh-CN" altLang="en-US" sz="32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个</a:t>
            </a:r>
            <a:r>
              <a:rPr lang="en-US" altLang="zh-CN" sz="32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)</a:t>
            </a:r>
          </a:p>
        </p:txBody>
      </p:sp>
      <p:sp>
        <p:nvSpPr>
          <p:cNvPr id="163852" name="Text Box 12"/>
          <p:cNvSpPr txBox="1">
            <a:spLocks noChangeArrowheads="1"/>
          </p:cNvSpPr>
          <p:nvPr/>
        </p:nvSpPr>
        <p:spPr bwMode="auto">
          <a:xfrm>
            <a:off x="1179513" y="2180035"/>
            <a:ext cx="72009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>
                <a:ea typeface="楷体_GB2312" pitchFamily="49" charset="-122"/>
              </a:rPr>
              <a:t>       </a:t>
            </a:r>
          </a:p>
        </p:txBody>
      </p:sp>
      <p:sp>
        <p:nvSpPr>
          <p:cNvPr id="18" name="Rectangle 12"/>
          <p:cNvSpPr/>
          <p:nvPr/>
        </p:nvSpPr>
        <p:spPr>
          <a:xfrm>
            <a:off x="79612" y="862642"/>
            <a:ext cx="8927228" cy="1317393"/>
          </a:xfrm>
          <a:prstGeom prst="rect">
            <a:avLst/>
          </a:prstGeom>
          <a:noFill/>
          <a:ln w="12700">
            <a:noFill/>
          </a:ln>
        </p:spPr>
        <p:txBody>
          <a:bodyPr wrap="square" lIns="86214" tIns="43107" rIns="86214" bIns="43107">
            <a:spAutoFit/>
          </a:bodyPr>
          <a:lstStyle>
            <a:lvl1pPr marL="509905" indent="-509905" algn="l" defTabSz="135763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4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03630" indent="-424180" algn="l" defTabSz="135763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200">
                <a:solidFill>
                  <a:schemeClr val="tx1"/>
                </a:solidFill>
                <a:latin typeface="+mn-lt"/>
                <a:ea typeface="+mn-ea"/>
              </a:defRPr>
            </a:lvl2pPr>
            <a:lvl3pPr marL="1697355" indent="-339725" algn="l" defTabSz="135763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</a:defRPr>
            </a:lvl3pPr>
            <a:lvl4pPr marL="2376805" indent="-339725" algn="l" defTabSz="135763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000">
                <a:solidFill>
                  <a:schemeClr val="tx1"/>
                </a:solidFill>
                <a:latin typeface="+mn-lt"/>
                <a:ea typeface="+mn-ea"/>
              </a:defRPr>
            </a:lvl4pPr>
            <a:lvl5pPr marL="3056255" indent="-339725" algn="l" defTabSz="135763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285" noProof="1">
                <a:latin typeface="Times New Roman" panose="02020603050405020304" pitchFamily="18" charset="0"/>
              </a:rPr>
              <a:t>        </a:t>
            </a:r>
            <a:r>
              <a:rPr lang="zh-CN" altLang="en-US" sz="2665" noProof="1">
                <a:latin typeface="Times New Roman" panose="02020603050405020304" pitchFamily="18" charset="0"/>
              </a:rPr>
              <a:t>例如：果蝇一组染色体上约有</a:t>
            </a:r>
            <a:r>
              <a:rPr lang="en-US" altLang="zh-CN" sz="2665" noProof="1">
                <a:latin typeface="Times New Roman" panose="02020603050405020304" pitchFamily="18" charset="0"/>
              </a:rPr>
              <a:t>1.3×10</a:t>
            </a:r>
            <a:r>
              <a:rPr lang="en-US" altLang="zh-CN" sz="2665" baseline="30000" noProof="1">
                <a:latin typeface="Times New Roman" panose="02020603050405020304" pitchFamily="18" charset="0"/>
              </a:rPr>
              <a:t>4</a:t>
            </a:r>
            <a:r>
              <a:rPr lang="zh-CN" altLang="en-US" sz="2665" noProof="1">
                <a:latin typeface="Times New Roman" panose="02020603050405020304" pitchFamily="18" charset="0"/>
              </a:rPr>
              <a:t>个基因，假定每个基因的突变率都是</a:t>
            </a:r>
            <a:r>
              <a:rPr lang="en-US" altLang="zh-CN" sz="2665" noProof="1">
                <a:latin typeface="Times New Roman" panose="02020603050405020304" pitchFamily="18" charset="0"/>
              </a:rPr>
              <a:t>10</a:t>
            </a:r>
            <a:r>
              <a:rPr lang="en-US" altLang="zh-CN" sz="2665" baseline="30000" noProof="1">
                <a:latin typeface="Times New Roman" panose="02020603050405020304" pitchFamily="18" charset="0"/>
              </a:rPr>
              <a:t>-5</a:t>
            </a:r>
            <a:r>
              <a:rPr lang="zh-CN" altLang="en-US" sz="2665" noProof="1">
                <a:latin typeface="Times New Roman" panose="02020603050405020304" pitchFamily="18" charset="0"/>
              </a:rPr>
              <a:t>，若有一个中等数量的果蝇种群（约有</a:t>
            </a:r>
            <a:r>
              <a:rPr lang="en-US" altLang="zh-CN" sz="2665" noProof="1">
                <a:latin typeface="Times New Roman" panose="02020603050405020304" pitchFamily="18" charset="0"/>
              </a:rPr>
              <a:t>10</a:t>
            </a:r>
            <a:r>
              <a:rPr lang="en-US" altLang="zh-CN" sz="2665" baseline="30000" noProof="1">
                <a:latin typeface="Times New Roman" panose="02020603050405020304" pitchFamily="18" charset="0"/>
              </a:rPr>
              <a:t>8</a:t>
            </a:r>
            <a:r>
              <a:rPr lang="zh-CN" altLang="en-US" sz="2665" noProof="1">
                <a:latin typeface="Times New Roman" panose="02020603050405020304" pitchFamily="18" charset="0"/>
              </a:rPr>
              <a:t>个个体），那么每一代出现基因突变数是多少呢？</a:t>
            </a:r>
          </a:p>
        </p:txBody>
      </p:sp>
      <p:sp>
        <p:nvSpPr>
          <p:cNvPr id="13" name="矩形 5"/>
          <p:cNvSpPr/>
          <p:nvPr/>
        </p:nvSpPr>
        <p:spPr>
          <a:xfrm>
            <a:off x="8119217" y="3758505"/>
            <a:ext cx="1139985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暂停</a:t>
            </a:r>
            <a:endParaRPr lang="en-US" altLang="zh-CN" sz="28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思考</a:t>
            </a:r>
            <a:endParaRPr lang="en-US" altLang="zh-CN" b="1" dirty="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45313" y="221949"/>
            <a:ext cx="12618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latin typeface="隶书" pitchFamily="49" charset="-122"/>
                <a:ea typeface="隶书" pitchFamily="49" charset="-122"/>
              </a:rPr>
              <a:t>思考</a:t>
            </a:r>
            <a:r>
              <a:rPr lang="zh-CN" altLang="en-US" sz="2800" dirty="0" smtClean="0">
                <a:latin typeface="隶书" pitchFamily="49" charset="-122"/>
                <a:ea typeface="隶书" pitchFamily="49" charset="-122"/>
              </a:rPr>
              <a:t>：</a:t>
            </a:r>
            <a:endParaRPr lang="zh-CN" altLang="en-US" sz="2800" dirty="0">
              <a:latin typeface="隶书" pitchFamily="49" charset="-122"/>
              <a:ea typeface="隶书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400245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3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3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63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63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63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63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63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5" grpId="0" autoUpdateAnimBg="0"/>
      <p:bldP spid="163846" grpId="0" autoUpdateAnimBg="0"/>
      <p:bldP spid="163847" grpId="0" autoUpdateAnimBg="0"/>
      <p:bldP spid="163848" grpId="0" autoUpdateAnimBg="0"/>
      <p:bldP spid="163849" grpId="0" autoUpdateAnimBg="0"/>
      <p:bldP spid="163850" grpId="0" autoUpdateAnimBg="0"/>
      <p:bldP spid="163851" grpId="0" autoUpdateAnimBg="0"/>
      <p:bldP spid="16385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398401" y="935311"/>
            <a:ext cx="793509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FF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600" dirty="0" smtClean="0">
                <a:latin typeface="隶书" pitchFamily="49" charset="-122"/>
                <a:ea typeface="隶书" pitchFamily="49" charset="-122"/>
              </a:rPr>
              <a:t>   从</a:t>
            </a:r>
            <a:r>
              <a:rPr kumimoji="1" lang="en-US" altLang="zh-CN" sz="2600" dirty="0">
                <a:latin typeface="隶书" pitchFamily="49" charset="-122"/>
                <a:ea typeface="隶书" pitchFamily="49" charset="-122"/>
              </a:rPr>
              <a:t>20</a:t>
            </a:r>
            <a:r>
              <a:rPr kumimoji="1" lang="zh-CN" altLang="en-US" sz="2600" dirty="0">
                <a:latin typeface="隶书" pitchFamily="49" charset="-122"/>
                <a:ea typeface="隶书" pitchFamily="49" charset="-122"/>
              </a:rPr>
              <a:t>世纪</a:t>
            </a:r>
            <a:r>
              <a:rPr kumimoji="1" lang="en-US" altLang="zh-CN" sz="2600" dirty="0">
                <a:latin typeface="隶书" pitchFamily="49" charset="-122"/>
                <a:ea typeface="隶书" pitchFamily="49" charset="-122"/>
              </a:rPr>
              <a:t>50</a:t>
            </a:r>
            <a:r>
              <a:rPr kumimoji="1" lang="zh-CN" altLang="en-US" sz="2600" dirty="0">
                <a:latin typeface="隶书" pitchFamily="49" charset="-122"/>
                <a:ea typeface="隶书" pitchFamily="49" charset="-122"/>
              </a:rPr>
              <a:t>年代起，英国通过了反污染法案，工厂烟囱不再冒黑烟，树干上的煤烟消失了。你认为之后</a:t>
            </a:r>
            <a:r>
              <a:rPr kumimoji="1" lang="en-US" altLang="zh-CN" sz="2600" dirty="0">
                <a:latin typeface="隶书" pitchFamily="49" charset="-122"/>
                <a:ea typeface="隶书" pitchFamily="49" charset="-122"/>
              </a:rPr>
              <a:t>S</a:t>
            </a:r>
            <a:r>
              <a:rPr kumimoji="1" lang="zh-CN" altLang="en-US" sz="2600" dirty="0">
                <a:latin typeface="隶书" pitchFamily="49" charset="-122"/>
                <a:ea typeface="隶书" pitchFamily="49" charset="-122"/>
              </a:rPr>
              <a:t>和</a:t>
            </a:r>
            <a:r>
              <a:rPr kumimoji="1" lang="en-US" altLang="zh-CN" sz="2600" dirty="0">
                <a:latin typeface="隶书" pitchFamily="49" charset="-122"/>
                <a:ea typeface="隶书" pitchFamily="49" charset="-122"/>
              </a:rPr>
              <a:t>s</a:t>
            </a:r>
            <a:r>
              <a:rPr kumimoji="1" lang="zh-CN" altLang="en-US" sz="2600" dirty="0">
                <a:latin typeface="隶书" pitchFamily="49" charset="-122"/>
                <a:ea typeface="隶书" pitchFamily="49" charset="-122"/>
              </a:rPr>
              <a:t>基因的</a:t>
            </a:r>
            <a:r>
              <a:rPr kumimoji="1" lang="zh-CN" altLang="en-US" sz="2600" dirty="0" smtClean="0">
                <a:latin typeface="隶书" pitchFamily="49" charset="-122"/>
                <a:ea typeface="隶书" pitchFamily="49" charset="-122"/>
              </a:rPr>
              <a:t>频率又会</a:t>
            </a:r>
            <a:r>
              <a:rPr kumimoji="1" lang="zh-CN" altLang="en-US" sz="2600" dirty="0">
                <a:latin typeface="隶书" pitchFamily="49" charset="-122"/>
                <a:ea typeface="隶书" pitchFamily="49" charset="-122"/>
              </a:rPr>
              <a:t>发生什么变化呢</a:t>
            </a:r>
            <a:r>
              <a:rPr lang="zh-CN" altLang="en-US" sz="2600" dirty="0" smtClean="0">
                <a:latin typeface="隶书" pitchFamily="49" charset="-122"/>
                <a:ea typeface="隶书" pitchFamily="49" charset="-122"/>
              </a:rPr>
              <a:t>？</a:t>
            </a:r>
            <a:endParaRPr lang="zh-CN" altLang="en-US" sz="2600" dirty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64868" name="Text Box 4"/>
          <p:cNvSpPr txBox="1">
            <a:spLocks noChangeArrowheads="1"/>
          </p:cNvSpPr>
          <p:nvPr/>
        </p:nvSpPr>
        <p:spPr bwMode="auto">
          <a:xfrm>
            <a:off x="4488262" y="2470888"/>
            <a:ext cx="341632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CC0000"/>
                </a:solidFill>
              </a:rPr>
              <a:t>———</a:t>
            </a:r>
            <a:r>
              <a:rPr lang="zh-CN" altLang="en-US" sz="2800" dirty="0">
                <a:solidFill>
                  <a:srgbClr val="CC0000"/>
                </a:solidFill>
              </a:rPr>
              <a:t>有利与有害是</a:t>
            </a:r>
          </a:p>
          <a:p>
            <a:pPr eaLnBrk="1" hangingPunct="1"/>
            <a:r>
              <a:rPr lang="zh-CN" altLang="en-US" sz="2800" dirty="0">
                <a:solidFill>
                  <a:srgbClr val="CC0000"/>
                </a:solidFill>
              </a:rPr>
              <a:t>相对的而不是绝对的</a:t>
            </a:r>
          </a:p>
          <a:p>
            <a:pPr eaLnBrk="1" hangingPunct="1"/>
            <a:r>
              <a:rPr kumimoji="1" lang="zh-CN" altLang="en-US" sz="2800" dirty="0">
                <a:solidFill>
                  <a:srgbClr val="CC0000"/>
                </a:solidFill>
              </a:rPr>
              <a:t>这往往取决于生物的</a:t>
            </a:r>
          </a:p>
          <a:p>
            <a:pPr eaLnBrk="1" hangingPunct="1"/>
            <a:r>
              <a:rPr kumimoji="1" lang="zh-CN" altLang="en-US" sz="2800" dirty="0">
                <a:solidFill>
                  <a:srgbClr val="CC0000"/>
                </a:solidFill>
              </a:rPr>
              <a:t>生存环境。</a:t>
            </a:r>
            <a:endParaRPr lang="zh-CN" altLang="en-US" sz="2800" dirty="0">
              <a:solidFill>
                <a:srgbClr val="CC0000"/>
              </a:solidFill>
            </a:endParaRPr>
          </a:p>
        </p:txBody>
      </p:sp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365760" y="205977"/>
            <a:ext cx="77251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latin typeface="隶书" pitchFamily="49" charset="-122"/>
                <a:ea typeface="隶书" pitchFamily="49" charset="-122"/>
              </a:rPr>
              <a:t>思考：突变产生的变异有利或有害是绝对的吗？</a:t>
            </a:r>
          </a:p>
        </p:txBody>
      </p:sp>
      <p:sp>
        <p:nvSpPr>
          <p:cNvPr id="6" name="矩形 5"/>
          <p:cNvSpPr/>
          <p:nvPr/>
        </p:nvSpPr>
        <p:spPr>
          <a:xfrm>
            <a:off x="8119217" y="3758505"/>
            <a:ext cx="1139985" cy="1384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暂停</a:t>
            </a:r>
            <a:endParaRPr lang="en-US" altLang="zh-CN" sz="28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思考</a:t>
            </a:r>
            <a:endParaRPr lang="en-US" altLang="zh-CN" sz="28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8" name="Picture 5" descr="桦尺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3"/>
          <a:stretch>
            <a:fillRect/>
          </a:stretch>
        </p:blipFill>
        <p:spPr bwMode="auto">
          <a:xfrm>
            <a:off x="1200949" y="2505018"/>
            <a:ext cx="2318153" cy="1747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77525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271469" y="882915"/>
            <a:ext cx="19545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solidFill>
                  <a:srgbClr val="FF3300"/>
                </a:solidFill>
                <a:latin typeface="Times New Roman" pitchFamily="18" charset="0"/>
              </a:rPr>
              <a:t>基因突变</a:t>
            </a:r>
          </a:p>
        </p:txBody>
      </p:sp>
      <p:sp>
        <p:nvSpPr>
          <p:cNvPr id="26627" name="Line 3"/>
          <p:cNvSpPr>
            <a:spLocks noChangeShapeType="1"/>
          </p:cNvSpPr>
          <p:nvPr/>
        </p:nvSpPr>
        <p:spPr bwMode="auto">
          <a:xfrm>
            <a:off x="1339945" y="1336903"/>
            <a:ext cx="1479868" cy="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4241997" y="1331200"/>
            <a:ext cx="1752600" cy="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>
            <a:off x="2692599" y="2390960"/>
            <a:ext cx="1066800" cy="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>
            <a:off x="7623948" y="1344580"/>
            <a:ext cx="627062" cy="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4285690" y="864910"/>
            <a:ext cx="2209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solidFill>
                  <a:srgbClr val="FF3300"/>
                </a:solidFill>
                <a:latin typeface="Times New Roman" pitchFamily="18" charset="0"/>
              </a:rPr>
              <a:t>基因 重组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2819813" y="915702"/>
            <a:ext cx="14221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 b="1" dirty="0" smtClean="0">
                <a:latin typeface="Times New Roman" pitchFamily="18" charset="0"/>
              </a:rPr>
              <a:t>   新的</a:t>
            </a:r>
            <a:endParaRPr lang="en-US" altLang="zh-CN" sz="2400" b="1" dirty="0" smtClean="0">
              <a:latin typeface="Times New Roman" pitchFamily="18" charset="0"/>
            </a:endParaRPr>
          </a:p>
          <a:p>
            <a:pPr eaLnBrk="1" hangingPunct="1"/>
            <a:r>
              <a:rPr lang="zh-CN" altLang="en-US" sz="2400" b="1" dirty="0" smtClean="0">
                <a:latin typeface="Times New Roman" pitchFamily="18" charset="0"/>
              </a:rPr>
              <a:t>等位基因</a:t>
            </a:r>
            <a:endParaRPr lang="zh-CN" altLang="en-US" sz="2400" b="1" dirty="0">
              <a:latin typeface="Times New Roman" pitchFamily="18" charset="0"/>
            </a:endParaRP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5994597" y="916545"/>
            <a:ext cx="1981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latin typeface="Times New Roman" pitchFamily="18" charset="0"/>
              </a:rPr>
              <a:t>多种多样的基因型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55241" y="1975462"/>
            <a:ext cx="27645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latin typeface="Times New Roman" pitchFamily="18" charset="0"/>
              </a:rPr>
              <a:t>种群中出现大量可遗传的</a:t>
            </a:r>
            <a:r>
              <a:rPr lang="zh-CN" altLang="en-US" sz="2400" b="1" dirty="0" smtClean="0">
                <a:latin typeface="Times New Roman" pitchFamily="18" charset="0"/>
              </a:rPr>
              <a:t>变异类型</a:t>
            </a:r>
            <a:endParaRPr lang="zh-CN" altLang="en-US" sz="2400" b="1" dirty="0">
              <a:latin typeface="Times New Roman" pitchFamily="18" charset="0"/>
            </a:endParaRP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3779912" y="2139702"/>
            <a:ext cx="29690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latin typeface="Times New Roman" pitchFamily="18" charset="0"/>
              </a:rPr>
              <a:t>形成了进化的</a:t>
            </a:r>
            <a:r>
              <a:rPr lang="zh-CN" altLang="en-US" sz="2400" b="1" dirty="0" smtClean="0">
                <a:latin typeface="Times New Roman" pitchFamily="18" charset="0"/>
              </a:rPr>
              <a:t>原材料</a:t>
            </a:r>
            <a:endParaRPr lang="zh-CN" altLang="en-US" sz="2400" b="1" dirty="0">
              <a:latin typeface="Times New Roman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5241" y="-97172"/>
            <a:ext cx="334884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4400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总结：</a:t>
            </a:r>
            <a:endParaRPr lang="zh-CN" altLang="en-US" sz="4400" dirty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5241" y="924909"/>
            <a:ext cx="14844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 b="1" dirty="0" smtClean="0">
                <a:latin typeface="Times New Roman" pitchFamily="18" charset="0"/>
              </a:rPr>
              <a:t>种群</a:t>
            </a:r>
            <a:endParaRPr lang="en-US" altLang="zh-CN" sz="2400" b="1" dirty="0" smtClean="0">
              <a:latin typeface="Times New Roman" pitchFamily="18" charset="0"/>
            </a:endParaRPr>
          </a:p>
          <a:p>
            <a:pPr eaLnBrk="1" hangingPunct="1"/>
            <a:r>
              <a:rPr lang="zh-CN" altLang="en-US" sz="2400" b="1" dirty="0">
                <a:latin typeface="Times New Roman" pitchFamily="18" charset="0"/>
              </a:rPr>
              <a:t>基因库</a:t>
            </a:r>
          </a:p>
        </p:txBody>
      </p:sp>
      <p:sp>
        <p:nvSpPr>
          <p:cNvPr id="14" name="Line 3"/>
          <p:cNvSpPr>
            <a:spLocks noChangeShapeType="1"/>
          </p:cNvSpPr>
          <p:nvPr/>
        </p:nvSpPr>
        <p:spPr bwMode="auto">
          <a:xfrm>
            <a:off x="6748995" y="2370534"/>
            <a:ext cx="1092530" cy="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748995" y="1947704"/>
            <a:ext cx="88958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solidFill>
                  <a:srgbClr val="FF3300"/>
                </a:solidFill>
                <a:latin typeface="Times New Roman" pitchFamily="18" charset="0"/>
              </a:rPr>
              <a:t>自然选择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82869" y="3158554"/>
            <a:ext cx="263694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latin typeface="Times New Roman" pitchFamily="18" charset="0"/>
              </a:rPr>
              <a:t>不利变异被淘汰</a:t>
            </a:r>
            <a:r>
              <a:rPr lang="en-US" altLang="zh-CN" sz="2400" b="1" dirty="0">
                <a:latin typeface="Times New Roman" pitchFamily="18" charset="0"/>
              </a:rPr>
              <a:t>,</a:t>
            </a:r>
            <a:r>
              <a:rPr lang="zh-CN" altLang="en-US" sz="2400" b="1" dirty="0">
                <a:latin typeface="Times New Roman" pitchFamily="18" charset="0"/>
              </a:rPr>
              <a:t>有利变异逐渐积累</a:t>
            </a:r>
          </a:p>
        </p:txBody>
      </p:sp>
      <p:sp>
        <p:nvSpPr>
          <p:cNvPr id="17" name="Line 3"/>
          <p:cNvSpPr>
            <a:spLocks noChangeShapeType="1"/>
          </p:cNvSpPr>
          <p:nvPr/>
        </p:nvSpPr>
        <p:spPr bwMode="auto">
          <a:xfrm>
            <a:off x="2743092" y="3480329"/>
            <a:ext cx="965814" cy="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3759399" y="3064830"/>
            <a:ext cx="254386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latin typeface="Times New Roman" pitchFamily="18" charset="0"/>
              </a:rPr>
              <a:t>种群的基因频率发生</a:t>
            </a:r>
            <a:r>
              <a:rPr lang="zh-CN" altLang="en-US" sz="2400" b="1" dirty="0">
                <a:solidFill>
                  <a:srgbClr val="0070C0"/>
                </a:solidFill>
                <a:latin typeface="Times New Roman" pitchFamily="18" charset="0"/>
              </a:rPr>
              <a:t>定向</a:t>
            </a:r>
            <a:r>
              <a:rPr lang="zh-CN" altLang="en-US" sz="2400" b="1" dirty="0" smtClean="0">
                <a:latin typeface="Times New Roman" pitchFamily="18" charset="0"/>
              </a:rPr>
              <a:t>改变</a:t>
            </a:r>
            <a:endParaRPr lang="en-US" altLang="zh-CN" sz="2400" b="1" dirty="0">
              <a:latin typeface="Times New Roman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708906" y="3896548"/>
            <a:ext cx="23503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</a:rPr>
              <a:t>（进化的实质）</a:t>
            </a:r>
          </a:p>
        </p:txBody>
      </p:sp>
      <p:sp>
        <p:nvSpPr>
          <p:cNvPr id="20" name="Line 3"/>
          <p:cNvSpPr>
            <a:spLocks noChangeShapeType="1"/>
          </p:cNvSpPr>
          <p:nvPr/>
        </p:nvSpPr>
        <p:spPr bwMode="auto">
          <a:xfrm>
            <a:off x="5933512" y="3517251"/>
            <a:ext cx="1036569" cy="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6958585" y="3177347"/>
            <a:ext cx="20429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latin typeface="Times New Roman" pitchFamily="18" charset="0"/>
              </a:rPr>
              <a:t>生物朝一定</a:t>
            </a:r>
            <a:r>
              <a:rPr lang="zh-CN" altLang="en-US" sz="2400" b="1" dirty="0" smtClean="0">
                <a:latin typeface="Times New Roman" pitchFamily="18" charset="0"/>
              </a:rPr>
              <a:t>方向</a:t>
            </a:r>
            <a:r>
              <a:rPr lang="zh-CN" altLang="en-US" sz="2400" b="1" dirty="0">
                <a:latin typeface="Times New Roman" pitchFamily="18" charset="0"/>
              </a:rPr>
              <a:t>不断</a:t>
            </a:r>
            <a:r>
              <a:rPr lang="zh-CN" altLang="en-US" sz="2400" b="1" dirty="0" smtClean="0">
                <a:latin typeface="Times New Roman" pitchFamily="18" charset="0"/>
              </a:rPr>
              <a:t>进化</a:t>
            </a:r>
            <a:endParaRPr lang="zh-CN" altLang="en-US" sz="24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0208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  <p:bldP spid="26627" grpId="0" animBg="1"/>
      <p:bldP spid="26628" grpId="0" animBg="1"/>
      <p:bldP spid="26629" grpId="0" animBg="1"/>
      <p:bldP spid="26630" grpId="0" animBg="1"/>
      <p:bldP spid="26632" grpId="0" autoUpdateAnimBg="0"/>
      <p:bldP spid="26633" grpId="0" autoUpdateAnimBg="0"/>
      <p:bldP spid="26634" grpId="0" autoUpdateAnimBg="0"/>
      <p:bldP spid="26635" grpId="0" autoUpdateAnimBg="0"/>
      <p:bldP spid="26637" grpId="0" autoUpdateAnimBg="0"/>
      <p:bldP spid="13" grpId="0"/>
      <p:bldP spid="14" grpId="0" animBg="1"/>
      <p:bldP spid="15" grpId="0" autoUpdateAnimBg="0"/>
      <p:bldP spid="16" grpId="0" autoUpdateAnimBg="0"/>
      <p:bldP spid="17" grpId="0" animBg="1"/>
      <p:bldP spid="18" grpId="0" autoUpdateAnimBg="0"/>
      <p:bldP spid="19" grpId="0"/>
      <p:bldP spid="20" grpId="0" animBg="1"/>
      <p:bldP spid="2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881568" y="1733280"/>
            <a:ext cx="32624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长满地衣的树干上的桦尺蛾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124" y="84525"/>
            <a:ext cx="2485389" cy="170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14751" y="150810"/>
            <a:ext cx="606887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t" hangingPunct="1">
              <a:spcBef>
                <a:spcPct val="50000"/>
              </a:spcBef>
            </a:pPr>
            <a:r>
              <a:rPr lang="zh-CN" altLang="en-US" sz="2400" b="1" dirty="0" smtClean="0">
                <a:latin typeface="Times New Roman" pitchFamily="18" charset="0"/>
              </a:rPr>
              <a:t>         资料：英国的曼彻斯特地区有一种桦尺蛾，在</a:t>
            </a:r>
            <a:r>
              <a:rPr lang="en-US" altLang="zh-CN" sz="2400" b="1" dirty="0" smtClean="0">
                <a:latin typeface="Times New Roman" pitchFamily="18" charset="0"/>
              </a:rPr>
              <a:t>19</a:t>
            </a:r>
            <a:r>
              <a:rPr lang="zh-CN" altLang="en-US" sz="2400" b="1" dirty="0" smtClean="0">
                <a:latin typeface="Times New Roman" pitchFamily="18" charset="0"/>
              </a:rPr>
              <a:t>世纪中叶以前，桦尺蛾几乎都是浅色型的。</a:t>
            </a:r>
            <a:r>
              <a:rPr lang="en-US" altLang="zh-CN" sz="2400" b="1" dirty="0" smtClean="0">
                <a:latin typeface="Times New Roman" pitchFamily="18" charset="0"/>
              </a:rPr>
              <a:t>1850</a:t>
            </a:r>
            <a:r>
              <a:rPr lang="zh-CN" altLang="en-US" sz="2400" b="1" dirty="0" smtClean="0">
                <a:latin typeface="Times New Roman" pitchFamily="18" charset="0"/>
              </a:rPr>
              <a:t>年科学家在该地区首次发现了黑色桦尺蛾。</a:t>
            </a:r>
            <a:endParaRPr lang="zh-CN" altLang="en-US" sz="2400" b="1" dirty="0">
              <a:latin typeface="Times New Roman" pitchFamily="18" charset="0"/>
            </a:endParaRPr>
          </a:p>
        </p:txBody>
      </p:sp>
      <p:sp>
        <p:nvSpPr>
          <p:cNvPr id="11" name="矩形 5"/>
          <p:cNvSpPr/>
          <p:nvPr/>
        </p:nvSpPr>
        <p:spPr>
          <a:xfrm>
            <a:off x="8004015" y="2054714"/>
            <a:ext cx="1139985" cy="1384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暂停</a:t>
            </a:r>
            <a:endParaRPr lang="en-US" altLang="zh-CN" sz="28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阅读</a:t>
            </a:r>
            <a:endParaRPr lang="en-US" altLang="zh-CN" sz="28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03695" y="1933335"/>
            <a:ext cx="906688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t" hangingPunct="1"/>
            <a:r>
              <a:rPr lang="en-US" altLang="zh-CN" sz="2400" b="1" dirty="0" smtClean="0">
                <a:latin typeface="Times New Roman" pitchFamily="18" charset="0"/>
              </a:rPr>
              <a:t>1.</a:t>
            </a:r>
            <a:r>
              <a:rPr lang="zh-CN" altLang="en-US" sz="2400" b="1" dirty="0" smtClean="0">
                <a:latin typeface="Times New Roman" pitchFamily="18" charset="0"/>
              </a:rPr>
              <a:t>为什么桦尺蛾的体色会出现新的类型？</a:t>
            </a:r>
            <a:endParaRPr lang="en-US" altLang="zh-CN" sz="2400" b="1" dirty="0" smtClean="0">
              <a:latin typeface="Times New Roman" pitchFamily="18" charset="0"/>
            </a:endParaRPr>
          </a:p>
          <a:p>
            <a:pPr eaLnBrk="1" fontAlgn="t" hangingPunct="1"/>
            <a:endParaRPr lang="en-US" altLang="zh-CN" sz="2400" b="1" dirty="0" smtClean="0">
              <a:latin typeface="Times New Roman" pitchFamily="18" charset="0"/>
            </a:endParaRPr>
          </a:p>
          <a:p>
            <a:pPr eaLnBrk="1" fontAlgn="t" hangingPunct="1"/>
            <a:r>
              <a:rPr lang="en-US" altLang="zh-CN" sz="2400" b="1" dirty="0" smtClean="0">
                <a:latin typeface="Times New Roman" pitchFamily="18" charset="0"/>
              </a:rPr>
              <a:t>2.</a:t>
            </a:r>
            <a:r>
              <a:rPr lang="zh-CN" altLang="en-US" sz="2400" b="1" dirty="0" smtClean="0">
                <a:latin typeface="Times New Roman" pitchFamily="18" charset="0"/>
              </a:rPr>
              <a:t>该黑色桦尺蛾能一直生存下去吗？</a:t>
            </a:r>
            <a:endParaRPr lang="en-US" altLang="zh-CN" sz="2400" b="1" dirty="0" smtClean="0">
              <a:latin typeface="Times New Roman" pitchFamily="18" charset="0"/>
            </a:endParaRPr>
          </a:p>
          <a:p>
            <a:pPr eaLnBrk="1" fontAlgn="t" hangingPunct="1"/>
            <a:endParaRPr lang="en-US" altLang="zh-CN" sz="2400" b="1" dirty="0" smtClean="0">
              <a:latin typeface="Times New Roman" pitchFamily="18" charset="0"/>
            </a:endParaRPr>
          </a:p>
          <a:p>
            <a:pPr eaLnBrk="1" fontAlgn="t" hangingPunct="1"/>
            <a:r>
              <a:rPr lang="en-US" altLang="zh-CN" sz="2400" b="1" dirty="0" smtClean="0">
                <a:latin typeface="Times New Roman" pitchFamily="18" charset="0"/>
              </a:rPr>
              <a:t>3.</a:t>
            </a:r>
            <a:r>
              <a:rPr lang="zh-CN" altLang="en-US" sz="2400" b="1" dirty="0" smtClean="0">
                <a:latin typeface="Times New Roman" pitchFamily="18" charset="0"/>
              </a:rPr>
              <a:t>自此之后该地区的桦尺蛾中总有黑色个体出现，原因是什么？</a:t>
            </a:r>
            <a:endParaRPr lang="en-US" altLang="zh-CN" sz="2400" b="1" dirty="0" smtClean="0">
              <a:latin typeface="Times New Roman" pitchFamily="18" charset="0"/>
            </a:endParaRPr>
          </a:p>
          <a:p>
            <a:pPr eaLnBrk="1" fontAlgn="t" hangingPunct="1"/>
            <a:endParaRPr lang="en-US" altLang="zh-CN" sz="2400" b="1" dirty="0" smtClean="0"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5738" y="2252888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基因突变</a:t>
            </a:r>
            <a:endParaRPr lang="zh-CN" altLang="en-US" sz="24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5748" y="3002869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不能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9066" y="3788919"/>
            <a:ext cx="8598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该黑色个体在群体中通过生殖将其基因传递给后代</a:t>
            </a:r>
            <a:endParaRPr lang="zh-CN" altLang="en-US" sz="24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135471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2870" y="451662"/>
            <a:ext cx="904113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3600" dirty="0" smtClean="0">
                <a:latin typeface="隶书" pitchFamily="49" charset="-122"/>
                <a:ea typeface="隶书" pitchFamily="49" charset="-122"/>
              </a:rPr>
              <a:t>   曼彻斯特地区的桦尺蛾虽然发生了进化，但并未形成新的物种，那么在生物进化中新的物种是如何形成的呢？</a:t>
            </a:r>
            <a:endParaRPr lang="zh-CN" altLang="en-US" sz="3600" dirty="0"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6" name="Picture 5" descr="桦尺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72"/>
          <a:stretch>
            <a:fillRect/>
          </a:stretch>
        </p:blipFill>
        <p:spPr bwMode="auto">
          <a:xfrm>
            <a:off x="5626039" y="3221650"/>
            <a:ext cx="2455154" cy="179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桦尺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3"/>
          <a:stretch>
            <a:fillRect/>
          </a:stretch>
        </p:blipFill>
        <p:spPr bwMode="auto">
          <a:xfrm>
            <a:off x="6722975" y="1836882"/>
            <a:ext cx="2318153" cy="1747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85527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 hangingPunct="0">
              <a:spcBef>
                <a:spcPts val="0"/>
              </a:spcBef>
              <a:spcAft>
                <a:spcPts val="0"/>
              </a:spcAft>
            </a:pPr>
            <a:r>
              <a:rPr lang="zh-CN" altLang="en-US" sz="5400" b="1" kern="0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Calibri" panose="020F0502020204030204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kern="0" spc="226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  <a:sym typeface="Calibri" panose="020F0502020204030204"/>
              </a:rPr>
              <a:t>北京市朝阳区教育研究中心  制作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9711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24156" y="149964"/>
            <a:ext cx="87345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600" dirty="0" smtClean="0">
                <a:latin typeface="隶书" pitchFamily="49" charset="-122"/>
                <a:ea typeface="隶书" pitchFamily="49" charset="-122"/>
              </a:rPr>
              <a:t>     生活</a:t>
            </a:r>
            <a:r>
              <a:rPr lang="zh-CN" altLang="en-US" sz="3600" dirty="0">
                <a:latin typeface="隶书" pitchFamily="49" charset="-122"/>
                <a:ea typeface="隶书" pitchFamily="49" charset="-122"/>
              </a:rPr>
              <a:t>在</a:t>
            </a:r>
            <a:r>
              <a:rPr lang="zh-CN" altLang="en-US" sz="3600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一定区域</a:t>
            </a:r>
            <a:r>
              <a:rPr lang="zh-CN" altLang="en-US" sz="3600" dirty="0">
                <a:latin typeface="隶书" pitchFamily="49" charset="-122"/>
                <a:ea typeface="隶书" pitchFamily="49" charset="-122"/>
              </a:rPr>
              <a:t>的</a:t>
            </a:r>
            <a:r>
              <a:rPr lang="zh-CN" altLang="en-US" sz="3600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同种</a:t>
            </a:r>
            <a:r>
              <a:rPr lang="zh-CN" altLang="en-US" sz="3600" dirty="0">
                <a:latin typeface="隶书" pitchFamily="49" charset="-122"/>
                <a:ea typeface="隶书" pitchFamily="49" charset="-122"/>
              </a:rPr>
              <a:t>生物</a:t>
            </a:r>
            <a:r>
              <a:rPr lang="zh-CN" altLang="en-US" sz="3600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全部个体</a:t>
            </a:r>
            <a:r>
              <a:rPr lang="zh-CN" altLang="en-US" sz="3600" dirty="0">
                <a:latin typeface="隶书" pitchFamily="49" charset="-122"/>
                <a:ea typeface="隶书" pitchFamily="49" charset="-122"/>
              </a:rPr>
              <a:t>的集合</a:t>
            </a:r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。</a:t>
            </a:r>
            <a:endParaRPr lang="zh-CN" altLang="en-US" sz="3600" b="1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6151" name="Picture 6" descr="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314" y="1729513"/>
            <a:ext cx="3436601" cy="1830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蒲公英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787" y="1125649"/>
            <a:ext cx="3218213" cy="181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35153"/>
            <a:ext cx="2932343" cy="2008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040644" y="3943171"/>
            <a:ext cx="408597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rgbClr val="0033CC"/>
                </a:solidFill>
                <a:latin typeface="华文隶书" pitchFamily="2" charset="-122"/>
                <a:ea typeface="华文隶书" pitchFamily="2" charset="-122"/>
              </a:rPr>
              <a:t>种群是生物</a:t>
            </a:r>
            <a:r>
              <a:rPr lang="zh-CN" altLang="en-US" sz="3600" b="1" dirty="0" smtClean="0">
                <a:solidFill>
                  <a:srgbClr val="0033CC"/>
                </a:solidFill>
                <a:latin typeface="华文隶书" pitchFamily="2" charset="-122"/>
                <a:ea typeface="华文隶书" pitchFamily="2" charset="-122"/>
              </a:rPr>
              <a:t>繁殖和进化的基本单位</a:t>
            </a:r>
            <a:endParaRPr lang="zh-CN" altLang="en-US" sz="3600" b="1" dirty="0">
              <a:solidFill>
                <a:srgbClr val="0033CC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29154" y="148594"/>
            <a:ext cx="15333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4000" dirty="0" smtClean="0">
                <a:latin typeface="隶书" pitchFamily="49" charset="-122"/>
                <a:ea typeface="隶书" pitchFamily="49" charset="-122"/>
              </a:rPr>
              <a:t>种群</a:t>
            </a:r>
            <a:r>
              <a:rPr lang="en-US" altLang="zh-CN" sz="4000" dirty="0" smtClean="0">
                <a:latin typeface="隶书" pitchFamily="49" charset="-122"/>
                <a:ea typeface="隶书" pitchFamily="49" charset="-122"/>
              </a:rPr>
              <a:t>:</a:t>
            </a:r>
            <a:endParaRPr lang="zh-CN" altLang="en-US" sz="4000" b="1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214962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utoUpdateAnimBg="0"/>
      <p:bldP spid="8" grpId="0" autoUpdateAnimBg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843213" y="885825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2800" b="1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38508" y="661719"/>
            <a:ext cx="49688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rgbClr val="3333FF"/>
                </a:solidFill>
                <a:ea typeface="黑体" pitchFamily="49" charset="-122"/>
              </a:rPr>
              <a:t>判断下列是否属于种群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54823" y="1405860"/>
            <a:ext cx="7075806" cy="275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600" b="1" dirty="0">
                <a:ea typeface="黑体" pitchFamily="49" charset="-122"/>
              </a:rPr>
              <a:t>（</a:t>
            </a:r>
            <a:r>
              <a:rPr lang="en-US" altLang="zh-CN" sz="3600" b="1" dirty="0">
                <a:ea typeface="黑体" pitchFamily="49" charset="-122"/>
              </a:rPr>
              <a:t>1</a:t>
            </a:r>
            <a:r>
              <a:rPr lang="zh-CN" altLang="en-US" sz="3600" b="1" dirty="0">
                <a:ea typeface="黑体" pitchFamily="49" charset="-122"/>
              </a:rPr>
              <a:t>）一个池塘中的全部鱼   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3600" b="1" dirty="0" smtClean="0">
                <a:ea typeface="黑体" pitchFamily="49" charset="-122"/>
              </a:rPr>
              <a:t>（</a:t>
            </a:r>
            <a:r>
              <a:rPr lang="en-US" altLang="zh-CN" sz="3600" b="1" dirty="0">
                <a:ea typeface="黑体" pitchFamily="49" charset="-122"/>
              </a:rPr>
              <a:t>2</a:t>
            </a:r>
            <a:r>
              <a:rPr lang="zh-CN" altLang="en-US" sz="3600" b="1" dirty="0" smtClean="0">
                <a:ea typeface="黑体" pitchFamily="49" charset="-122"/>
              </a:rPr>
              <a:t>）分散在各湖泊、流域的鲤鱼（</a:t>
            </a:r>
            <a:r>
              <a:rPr lang="en-US" altLang="zh-CN" sz="3600" b="1" dirty="0">
                <a:ea typeface="黑体" pitchFamily="49" charset="-122"/>
              </a:rPr>
              <a:t>3</a:t>
            </a:r>
            <a:r>
              <a:rPr lang="zh-CN" altLang="en-US" sz="3600" b="1" dirty="0" smtClean="0">
                <a:ea typeface="黑体" pitchFamily="49" charset="-122"/>
              </a:rPr>
              <a:t>）</a:t>
            </a:r>
            <a:r>
              <a:rPr lang="zh-CN" altLang="en-US" sz="3600" b="1" dirty="0">
                <a:ea typeface="黑体" pitchFamily="49" charset="-122"/>
              </a:rPr>
              <a:t>一片草地上的成年梅花鹿</a:t>
            </a:r>
          </a:p>
          <a:p>
            <a:pPr eaLnBrk="1" hangingPunct="1">
              <a:lnSpc>
                <a:spcPct val="120000"/>
              </a:lnSpc>
            </a:pPr>
            <a:endParaRPr lang="zh-CN" altLang="en-US" sz="3600" b="1" dirty="0">
              <a:ea typeface="黑体" pitchFamily="49" charset="-122"/>
            </a:endParaRPr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7142498" y="1471345"/>
            <a:ext cx="5762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1" dirty="0">
                <a:solidFill>
                  <a:srgbClr val="FF3300"/>
                </a:solidFill>
                <a:ea typeface="黑体" pitchFamily="49" charset="-122"/>
              </a:rPr>
              <a:t>否</a:t>
            </a:r>
          </a:p>
        </p:txBody>
      </p:sp>
      <p:sp>
        <p:nvSpPr>
          <p:cNvPr id="8200" name="Text Box 14"/>
          <p:cNvSpPr txBox="1">
            <a:spLocks noChangeArrowheads="1"/>
          </p:cNvSpPr>
          <p:nvPr/>
        </p:nvSpPr>
        <p:spPr bwMode="auto">
          <a:xfrm>
            <a:off x="7219017" y="2111894"/>
            <a:ext cx="5762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1" dirty="0">
                <a:solidFill>
                  <a:srgbClr val="FF3300"/>
                </a:solidFill>
                <a:ea typeface="黑体" pitchFamily="49" charset="-122"/>
              </a:rPr>
              <a:t>否</a:t>
            </a:r>
          </a:p>
        </p:txBody>
      </p:sp>
      <p:sp>
        <p:nvSpPr>
          <p:cNvPr id="8201" name="Text Box 15"/>
          <p:cNvSpPr txBox="1">
            <a:spLocks noChangeArrowheads="1"/>
          </p:cNvSpPr>
          <p:nvPr/>
        </p:nvSpPr>
        <p:spPr bwMode="auto">
          <a:xfrm>
            <a:off x="7273194" y="2758225"/>
            <a:ext cx="5762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1" dirty="0">
                <a:solidFill>
                  <a:srgbClr val="FF3300"/>
                </a:solidFill>
                <a:ea typeface="黑体" pitchFamily="49" charset="-122"/>
              </a:rPr>
              <a:t>否</a:t>
            </a:r>
          </a:p>
        </p:txBody>
      </p:sp>
      <p:sp>
        <p:nvSpPr>
          <p:cNvPr id="12" name="矩形 5"/>
          <p:cNvSpPr/>
          <p:nvPr/>
        </p:nvSpPr>
        <p:spPr>
          <a:xfrm>
            <a:off x="8004015" y="0"/>
            <a:ext cx="1139985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暂停</a:t>
            </a:r>
            <a:endParaRPr lang="en-US" altLang="zh-CN" sz="28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思考</a:t>
            </a:r>
            <a:endParaRPr lang="en-US" altLang="zh-CN" b="1" dirty="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6621203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utoUpdateAnimBg="0"/>
      <p:bldP spid="8197" grpId="0" autoUpdateAnimBg="0"/>
      <p:bldP spid="8198" grpId="0" autoUpdateAnimBg="0"/>
      <p:bldP spid="8200" grpId="0" autoUpdateAnimBg="0"/>
      <p:bldP spid="820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468313" y="285750"/>
            <a:ext cx="37004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4400" dirty="0">
                <a:latin typeface="隶书" pitchFamily="49" charset="-122"/>
                <a:ea typeface="隶书" pitchFamily="49" charset="-122"/>
              </a:rPr>
              <a:t>基因库：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684213" y="1055191"/>
            <a:ext cx="84597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3600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一个种群</a:t>
            </a:r>
            <a:r>
              <a:rPr lang="zh-CN" altLang="en-US" sz="3600" dirty="0">
                <a:latin typeface="隶书" pitchFamily="49" charset="-122"/>
                <a:ea typeface="隶书" pitchFamily="49" charset="-122"/>
              </a:rPr>
              <a:t>中</a:t>
            </a:r>
            <a:r>
              <a:rPr lang="zh-CN" altLang="en-US" sz="3600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全部个体</a:t>
            </a:r>
            <a:r>
              <a:rPr lang="zh-CN" altLang="en-US" sz="3600" dirty="0">
                <a:latin typeface="隶书" pitchFamily="49" charset="-122"/>
                <a:ea typeface="隶书" pitchFamily="49" charset="-122"/>
              </a:rPr>
              <a:t>所含有的</a:t>
            </a:r>
            <a:r>
              <a:rPr lang="zh-CN" altLang="en-US" sz="3600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全部基因</a:t>
            </a:r>
            <a:endParaRPr lang="zh-CN" altLang="en-US" sz="3600" dirty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94507" y="2026564"/>
            <a:ext cx="441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4400" dirty="0">
                <a:latin typeface="隶书" pitchFamily="49" charset="-122"/>
                <a:ea typeface="隶书" pitchFamily="49" charset="-122"/>
              </a:rPr>
              <a:t>基因频率：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50826" y="2629616"/>
            <a:ext cx="81375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dirty="0">
                <a:latin typeface="隶书" pitchFamily="49" charset="-122"/>
                <a:ea typeface="隶书" pitchFamily="49" charset="-122"/>
              </a:rPr>
              <a:t>     </a:t>
            </a:r>
            <a:r>
              <a:rPr lang="zh-CN" altLang="en-US" sz="3600" dirty="0">
                <a:latin typeface="隶书" pitchFamily="49" charset="-122"/>
                <a:ea typeface="隶书" pitchFamily="49" charset="-122"/>
              </a:rPr>
              <a:t>在一个种群基因库中，</a:t>
            </a:r>
            <a:r>
              <a:rPr lang="zh-CN" altLang="en-US" sz="3600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某个基因</a:t>
            </a:r>
            <a:r>
              <a:rPr lang="zh-CN" altLang="en-US" sz="3600" dirty="0">
                <a:latin typeface="隶书" pitchFamily="49" charset="-122"/>
                <a:ea typeface="隶书" pitchFamily="49" charset="-122"/>
              </a:rPr>
              <a:t>占</a:t>
            </a:r>
            <a:r>
              <a:rPr lang="zh-CN" altLang="en-US" sz="3600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全部等位基因</a:t>
            </a:r>
            <a:r>
              <a:rPr lang="zh-CN" altLang="en-US" sz="3600" dirty="0">
                <a:latin typeface="隶书" pitchFamily="49" charset="-122"/>
                <a:ea typeface="隶书" pitchFamily="49" charset="-122"/>
              </a:rPr>
              <a:t>数的</a:t>
            </a:r>
            <a:r>
              <a:rPr lang="zh-CN" altLang="en-US" sz="3600" dirty="0" smtClean="0">
                <a:latin typeface="隶书" pitchFamily="49" charset="-122"/>
                <a:ea typeface="隶书" pitchFamily="49" charset="-122"/>
              </a:rPr>
              <a:t>比值</a:t>
            </a:r>
            <a:endParaRPr lang="zh-CN" altLang="en-US" sz="3600" dirty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5367" name="Text Box 6"/>
          <p:cNvSpPr txBox="1">
            <a:spLocks noChangeArrowheads="1"/>
          </p:cNvSpPr>
          <p:nvPr/>
        </p:nvSpPr>
        <p:spPr bwMode="auto">
          <a:xfrm>
            <a:off x="1166813" y="2355056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endParaRPr lang="zh-CN" altLang="zh-CN" sz="2400"/>
          </a:p>
        </p:txBody>
      </p:sp>
      <p:sp>
        <p:nvSpPr>
          <p:cNvPr id="15368" name="Text Box 7"/>
          <p:cNvSpPr txBox="1">
            <a:spLocks noChangeArrowheads="1"/>
          </p:cNvSpPr>
          <p:nvPr/>
        </p:nvSpPr>
        <p:spPr bwMode="auto">
          <a:xfrm>
            <a:off x="1547813" y="2950369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endParaRPr lang="zh-CN" altLang="zh-CN" sz="2400"/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0" y="2625329"/>
            <a:ext cx="327660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endParaRPr lang="en-US" altLang="zh-CN"/>
          </a:p>
          <a:p>
            <a:endParaRPr lang="en-US" altLang="zh-CN"/>
          </a:p>
          <a:p>
            <a:endParaRPr lang="en-US" altLang="zh-CN" sz="3000">
              <a:solidFill>
                <a:srgbClr val="FF0066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894754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/>
      <p:bldP spid="11268" grpId="0"/>
      <p:bldP spid="112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91756" y="0"/>
            <a:ext cx="896143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   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1870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年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，英国曼彻斯特地区桦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尺蛾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种群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的基因型频率为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SS10%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（黑色）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,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Ss 20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%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（黑色）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,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ss 70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%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（浅色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）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2000" b="1" dirty="0" smtClean="0">
                <a:latin typeface="+mn-ea"/>
                <a:ea typeface="+mn-ea"/>
              </a:rPr>
              <a:t>（数字为假设的）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。</a:t>
            </a:r>
            <a:r>
              <a:rPr lang="zh-CN" altLang="zh-CN" sz="2800" b="1" dirty="0" smtClean="0">
                <a:solidFill>
                  <a:srgbClr val="000099"/>
                </a:solidFill>
                <a:latin typeface="楷体" pitchFamily="49" charset="-122"/>
                <a:ea typeface="楷体" pitchFamily="49" charset="-122"/>
              </a:rPr>
              <a:t>问</a:t>
            </a:r>
            <a:r>
              <a:rPr lang="en-US" altLang="zh-CN" sz="2800" b="1" dirty="0">
                <a:solidFill>
                  <a:srgbClr val="000099"/>
                </a:solidFill>
                <a:latin typeface="楷体" pitchFamily="49" charset="-122"/>
                <a:ea typeface="楷体" pitchFamily="49" charset="-122"/>
              </a:rPr>
              <a:t>S</a:t>
            </a:r>
            <a:r>
              <a:rPr lang="zh-CN" altLang="zh-CN" sz="2800" b="1" dirty="0" smtClean="0">
                <a:solidFill>
                  <a:srgbClr val="000099"/>
                </a:solidFill>
                <a:latin typeface="楷体" pitchFamily="49" charset="-122"/>
                <a:ea typeface="楷体" pitchFamily="49" charset="-122"/>
              </a:rPr>
              <a:t>、</a:t>
            </a:r>
            <a:r>
              <a:rPr lang="en-US" altLang="zh-CN" sz="2800" b="1" dirty="0">
                <a:solidFill>
                  <a:srgbClr val="000099"/>
                </a:solidFill>
                <a:latin typeface="楷体" pitchFamily="49" charset="-122"/>
                <a:ea typeface="楷体" pitchFamily="49" charset="-122"/>
              </a:rPr>
              <a:t>s</a:t>
            </a:r>
            <a:r>
              <a:rPr lang="zh-CN" altLang="zh-CN" sz="2800" b="1" dirty="0" smtClean="0">
                <a:solidFill>
                  <a:srgbClr val="000099"/>
                </a:solidFill>
                <a:latin typeface="楷体" pitchFamily="49" charset="-122"/>
                <a:ea typeface="楷体" pitchFamily="49" charset="-122"/>
              </a:rPr>
              <a:t>基因频率</a:t>
            </a:r>
            <a:r>
              <a:rPr lang="zh-CN" altLang="zh-CN" sz="2800" b="1" dirty="0">
                <a:solidFill>
                  <a:srgbClr val="000099"/>
                </a:solidFill>
                <a:latin typeface="楷体" pitchFamily="49" charset="-122"/>
                <a:ea typeface="楷体" pitchFamily="49" charset="-122"/>
              </a:rPr>
              <a:t>是多少？</a:t>
            </a:r>
            <a:endParaRPr lang="en-US" sz="28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046048" y="1523656"/>
            <a:ext cx="7848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基因频率＝</a:t>
            </a: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3111818" y="1772566"/>
            <a:ext cx="3882748" cy="2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119880" y="1221703"/>
            <a:ext cx="24479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</a:rPr>
              <a:t>某基因的数目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183255" y="1869403"/>
            <a:ext cx="45370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chemeClr val="accent5">
                    <a:lumMod val="50000"/>
                  </a:schemeClr>
                </a:solidFill>
              </a:rPr>
              <a:t>该基因的各等位基因的总数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67164" y="3219513"/>
            <a:ext cx="65446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 dirty="0"/>
              <a:t>S</a:t>
            </a:r>
            <a:r>
              <a:rPr lang="zh-CN" altLang="en-US" sz="2400" b="1" dirty="0" smtClean="0"/>
              <a:t>基因</a:t>
            </a:r>
            <a:r>
              <a:rPr lang="zh-CN" altLang="en-US" sz="2400" b="1" dirty="0"/>
              <a:t>的</a:t>
            </a:r>
            <a:r>
              <a:rPr lang="zh-CN" altLang="en-US" sz="2400" b="1" dirty="0" smtClean="0"/>
              <a:t>数目：</a:t>
            </a:r>
            <a:r>
              <a:rPr lang="en-US" altLang="zh-CN" sz="2400" b="1" dirty="0" smtClean="0"/>
              <a:t>2×10</a:t>
            </a:r>
            <a:r>
              <a:rPr lang="zh-CN" altLang="en-US" sz="2400" b="1" dirty="0" smtClean="0"/>
              <a:t>＋</a:t>
            </a:r>
            <a:r>
              <a:rPr lang="en-US" altLang="zh-CN" sz="2400" b="1" dirty="0"/>
              <a:t>2</a:t>
            </a:r>
            <a:r>
              <a:rPr lang="en-US" altLang="zh-CN" sz="2400" b="1" dirty="0" smtClean="0"/>
              <a:t>0</a:t>
            </a:r>
            <a:r>
              <a:rPr lang="zh-CN" altLang="en-US" sz="2400" b="1" dirty="0" smtClean="0"/>
              <a:t>＝</a:t>
            </a:r>
            <a:r>
              <a:rPr lang="en-US" altLang="zh-CN" sz="2400" b="1" dirty="0"/>
              <a:t>4</a:t>
            </a:r>
            <a:r>
              <a:rPr lang="en-US" altLang="zh-CN" sz="2400" b="1" dirty="0" smtClean="0"/>
              <a:t>0</a:t>
            </a:r>
            <a:r>
              <a:rPr lang="zh-CN" altLang="en-US" sz="2400" b="1" dirty="0" smtClean="0"/>
              <a:t>个</a:t>
            </a:r>
            <a:endParaRPr lang="zh-CN" altLang="en-US" sz="2400" b="1" dirty="0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67164" y="3648321"/>
            <a:ext cx="56530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 dirty="0"/>
              <a:t>s</a:t>
            </a:r>
            <a:r>
              <a:rPr lang="zh-CN" altLang="en-US" sz="2400" b="1" dirty="0" smtClean="0"/>
              <a:t>基因的数目：</a:t>
            </a:r>
            <a:r>
              <a:rPr lang="en-US" altLang="zh-CN" sz="2400" b="1" dirty="0" smtClean="0"/>
              <a:t>2×70</a:t>
            </a:r>
            <a:r>
              <a:rPr lang="zh-CN" altLang="en-US" sz="2400" b="1" dirty="0" smtClean="0"/>
              <a:t>＋</a:t>
            </a:r>
            <a:r>
              <a:rPr lang="en-US" altLang="zh-CN" sz="2400" b="1" dirty="0"/>
              <a:t>2</a:t>
            </a:r>
            <a:r>
              <a:rPr lang="en-US" altLang="zh-CN" sz="2400" b="1" dirty="0" smtClean="0"/>
              <a:t>0</a:t>
            </a:r>
            <a:r>
              <a:rPr lang="zh-CN" altLang="en-US" sz="2400" b="1" dirty="0" smtClean="0"/>
              <a:t> ＝</a:t>
            </a:r>
            <a:r>
              <a:rPr lang="en-US" altLang="zh-CN" sz="2400" b="1" dirty="0" smtClean="0"/>
              <a:t>160</a:t>
            </a:r>
            <a:r>
              <a:rPr lang="zh-CN" altLang="en-US" sz="2400" b="1" dirty="0" smtClean="0"/>
              <a:t>个</a:t>
            </a:r>
            <a:endParaRPr lang="zh-CN" altLang="en-US" sz="2400" b="1" dirty="0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74672" y="4096558"/>
            <a:ext cx="56530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 dirty="0"/>
              <a:t>S</a:t>
            </a:r>
            <a:r>
              <a:rPr lang="zh-CN" altLang="en-US" sz="2400" b="1" dirty="0" smtClean="0"/>
              <a:t>基因</a:t>
            </a:r>
            <a:r>
              <a:rPr lang="zh-CN" altLang="en-US" sz="2400" b="1" dirty="0"/>
              <a:t>的频率</a:t>
            </a:r>
            <a:r>
              <a:rPr lang="zh-CN" altLang="en-US" sz="2400" b="1" dirty="0" smtClean="0"/>
              <a:t>：</a:t>
            </a:r>
            <a:r>
              <a:rPr lang="en-US" altLang="zh-CN" sz="2400" b="1" dirty="0" smtClean="0"/>
              <a:t>40÷200</a:t>
            </a:r>
            <a:r>
              <a:rPr lang="zh-CN" altLang="en-US" sz="2400" b="1" dirty="0" smtClean="0"/>
              <a:t>＝</a:t>
            </a:r>
            <a:r>
              <a:rPr lang="en-US" altLang="zh-CN" sz="2400" b="1" dirty="0"/>
              <a:t>2</a:t>
            </a:r>
            <a:r>
              <a:rPr lang="en-US" altLang="zh-CN" sz="2400" b="1" dirty="0" smtClean="0"/>
              <a:t>0%</a:t>
            </a:r>
            <a:endParaRPr lang="zh-CN" altLang="en-US" sz="2400" b="1" dirty="0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74672" y="4558223"/>
            <a:ext cx="60417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 dirty="0"/>
              <a:t>s</a:t>
            </a:r>
            <a:r>
              <a:rPr lang="zh-CN" altLang="en-US" sz="2400" b="1" dirty="0" smtClean="0"/>
              <a:t>基因的频率：</a:t>
            </a:r>
            <a:r>
              <a:rPr lang="en-US" altLang="zh-CN" sz="2400" b="1" dirty="0" smtClean="0"/>
              <a:t>160÷200</a:t>
            </a:r>
            <a:r>
              <a:rPr lang="zh-CN" altLang="en-US" sz="2400" b="1" dirty="0" smtClean="0"/>
              <a:t>＝</a:t>
            </a:r>
            <a:r>
              <a:rPr lang="en-US" altLang="zh-CN" sz="2400" b="1" dirty="0"/>
              <a:t>8</a:t>
            </a:r>
            <a:r>
              <a:rPr lang="en-US" altLang="zh-CN" sz="2400" b="1" dirty="0" smtClean="0"/>
              <a:t>0%</a:t>
            </a:r>
            <a:endParaRPr lang="zh-CN" altLang="en-US" sz="2400" b="1" dirty="0"/>
          </a:p>
        </p:txBody>
      </p:sp>
      <p:sp>
        <p:nvSpPr>
          <p:cNvPr id="13" name="矩形 5"/>
          <p:cNvSpPr/>
          <p:nvPr/>
        </p:nvSpPr>
        <p:spPr>
          <a:xfrm>
            <a:off x="8158400" y="677465"/>
            <a:ext cx="1139985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暂停</a:t>
            </a:r>
            <a:endParaRPr lang="en-US" altLang="zh-CN" sz="28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思考</a:t>
            </a:r>
            <a:endParaRPr lang="en-US" altLang="zh-CN" b="1" dirty="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566" y="3625867"/>
            <a:ext cx="2058628" cy="1409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0" y="2388516"/>
            <a:ext cx="914225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FF0000"/>
                </a:solidFill>
              </a:rPr>
              <a:t>方法一：假设该种群个体总数为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100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个，基因型</a:t>
            </a:r>
            <a:r>
              <a:rPr lang="en-US" altLang="zh-CN" sz="2400" b="1" dirty="0">
                <a:solidFill>
                  <a:srgbClr val="FF0000"/>
                </a:solidFill>
              </a:rPr>
              <a:t>SS</a:t>
            </a:r>
            <a:r>
              <a:rPr lang="zh-CN" altLang="en-US" sz="2400" b="1" dirty="0">
                <a:solidFill>
                  <a:srgbClr val="FF0000"/>
                </a:solidFill>
              </a:rPr>
              <a:t>、</a:t>
            </a:r>
            <a:r>
              <a:rPr lang="en-US" altLang="zh-CN" sz="2400" b="1" dirty="0" err="1">
                <a:solidFill>
                  <a:srgbClr val="FF0000"/>
                </a:solidFill>
              </a:rPr>
              <a:t>Ss</a:t>
            </a:r>
            <a:r>
              <a:rPr lang="zh-CN" altLang="en-US" sz="2400" b="1" dirty="0">
                <a:solidFill>
                  <a:srgbClr val="FF0000"/>
                </a:solidFill>
              </a:rPr>
              <a:t>、</a:t>
            </a:r>
            <a:r>
              <a:rPr lang="en-US" altLang="zh-CN" sz="2400" b="1" dirty="0" err="1">
                <a:solidFill>
                  <a:srgbClr val="FF0000"/>
                </a:solidFill>
              </a:rPr>
              <a:t>ss</a:t>
            </a:r>
            <a:r>
              <a:rPr lang="zh-CN" altLang="en-US" sz="2400" b="1" dirty="0">
                <a:solidFill>
                  <a:srgbClr val="FF0000"/>
                </a:solidFill>
              </a:rPr>
              <a:t>的个体分别为</a:t>
            </a:r>
            <a:r>
              <a:rPr lang="en-US" altLang="zh-CN" sz="2400" b="1" dirty="0">
                <a:solidFill>
                  <a:srgbClr val="FF0000"/>
                </a:solidFill>
              </a:rPr>
              <a:t>10</a:t>
            </a:r>
            <a:r>
              <a:rPr lang="zh-CN" altLang="en-US" sz="2400" b="1" dirty="0">
                <a:solidFill>
                  <a:srgbClr val="FF0000"/>
                </a:solidFill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</a:rPr>
              <a:t>20</a:t>
            </a:r>
            <a:r>
              <a:rPr lang="zh-CN" altLang="en-US" sz="2400" b="1" dirty="0">
                <a:solidFill>
                  <a:srgbClr val="FF0000"/>
                </a:solidFill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</a:rPr>
              <a:t>70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个。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71214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91756" y="1398446"/>
            <a:ext cx="91422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FF0000"/>
                </a:solidFill>
              </a:rPr>
              <a:t>方法</a:t>
            </a:r>
            <a:r>
              <a:rPr lang="zh-CN" altLang="en-US" sz="2400" b="1" dirty="0">
                <a:solidFill>
                  <a:srgbClr val="FF0000"/>
                </a:solidFill>
              </a:rPr>
              <a:t>二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：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83415" y="1812499"/>
            <a:ext cx="57999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SS 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10%      </a:t>
            </a:r>
            <a:r>
              <a:rPr lang="en-US" altLang="zh-CN" sz="2800" b="1" dirty="0" err="1" smtClean="0">
                <a:latin typeface="楷体" pitchFamily="49" charset="-122"/>
                <a:ea typeface="楷体" pitchFamily="49" charset="-122"/>
              </a:rPr>
              <a:t>Ss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 20%       </a:t>
            </a:r>
            <a:r>
              <a:rPr lang="en-US" altLang="zh-CN" sz="2800" b="1" dirty="0" err="1" smtClean="0">
                <a:latin typeface="楷体" pitchFamily="49" charset="-122"/>
                <a:ea typeface="楷体" pitchFamily="49" charset="-122"/>
              </a:rPr>
              <a:t>ss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70%</a:t>
            </a:r>
            <a:endParaRPr lang="zh-CN" altLang="en-US" sz="2800" dirty="0"/>
          </a:p>
        </p:txBody>
      </p:sp>
      <p:sp>
        <p:nvSpPr>
          <p:cNvPr id="5" name="下箭头 4"/>
          <p:cNvSpPr/>
          <p:nvPr/>
        </p:nvSpPr>
        <p:spPr>
          <a:xfrm>
            <a:off x="4287464" y="2263590"/>
            <a:ext cx="201881" cy="4767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下箭头 5"/>
          <p:cNvSpPr/>
          <p:nvPr/>
        </p:nvSpPr>
        <p:spPr>
          <a:xfrm>
            <a:off x="2090529" y="2263590"/>
            <a:ext cx="201881" cy="4767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下箭头 6"/>
          <p:cNvSpPr/>
          <p:nvPr/>
        </p:nvSpPr>
        <p:spPr>
          <a:xfrm>
            <a:off x="6662529" y="2263590"/>
            <a:ext cx="201881" cy="4767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636654" y="2902666"/>
            <a:ext cx="13115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 dirty="0" smtClean="0"/>
              <a:t>S10%</a:t>
            </a:r>
            <a:endParaRPr lang="zh-CN" altLang="en-US" sz="2400" b="1" dirty="0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327407" y="2897844"/>
            <a:ext cx="13115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 dirty="0" smtClean="0"/>
              <a:t>s</a:t>
            </a:r>
            <a:r>
              <a:rPr lang="en-US" altLang="zh-CN" sz="2400" b="1" dirty="0"/>
              <a:t>7</a:t>
            </a:r>
            <a:r>
              <a:rPr lang="en-US" altLang="zh-CN" sz="2400" b="1" dirty="0" smtClean="0"/>
              <a:t>0%</a:t>
            </a:r>
            <a:endParaRPr lang="zh-CN" altLang="en-US" sz="2400" b="1" dirty="0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429938" y="2885357"/>
            <a:ext cx="21752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 dirty="0" smtClean="0"/>
              <a:t>S10%</a:t>
            </a:r>
            <a:r>
              <a:rPr lang="zh-CN" altLang="en-US" sz="2400" b="1" dirty="0" smtClean="0"/>
              <a:t>、</a:t>
            </a:r>
            <a:r>
              <a:rPr lang="en-US" altLang="zh-CN" sz="2400" b="1" dirty="0" smtClean="0"/>
              <a:t>s10%</a:t>
            </a:r>
            <a:endParaRPr lang="zh-CN" altLang="en-US" sz="2400" b="1" dirty="0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17566" y="3452263"/>
            <a:ext cx="65468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 dirty="0"/>
              <a:t>S</a:t>
            </a:r>
            <a:r>
              <a:rPr lang="zh-CN" altLang="en-US" sz="2400" b="1" dirty="0" smtClean="0"/>
              <a:t>基因</a:t>
            </a:r>
            <a:r>
              <a:rPr lang="zh-CN" altLang="en-US" sz="2400" b="1" dirty="0"/>
              <a:t>的频率</a:t>
            </a:r>
            <a:r>
              <a:rPr lang="zh-CN" altLang="en-US" sz="2400" b="1" dirty="0" smtClean="0"/>
              <a:t>：</a:t>
            </a:r>
            <a:r>
              <a:rPr lang="en-US" altLang="zh-CN" sz="2400" b="1" dirty="0" smtClean="0"/>
              <a:t>10%</a:t>
            </a:r>
            <a:r>
              <a:rPr lang="zh-CN" altLang="en-US" sz="2400" b="1" dirty="0"/>
              <a:t> ＋ </a:t>
            </a:r>
            <a:r>
              <a:rPr lang="en-US" altLang="zh-CN" sz="2400" b="1" dirty="0" smtClean="0"/>
              <a:t>20</a:t>
            </a:r>
            <a:r>
              <a:rPr lang="en-US" altLang="zh-CN" sz="2400" b="1" dirty="0"/>
              <a:t>% </a:t>
            </a:r>
            <a:r>
              <a:rPr lang="en-US" altLang="zh-CN" sz="2400" b="1" dirty="0" smtClean="0"/>
              <a:t>×</a:t>
            </a:r>
            <a:r>
              <a:rPr lang="en-US" altLang="zh-CN" sz="2400" b="1" dirty="0"/>
              <a:t>1/2 </a:t>
            </a:r>
            <a:r>
              <a:rPr lang="zh-CN" altLang="en-US" sz="2400" b="1" dirty="0" smtClean="0"/>
              <a:t>＝</a:t>
            </a:r>
            <a:r>
              <a:rPr lang="en-US" altLang="zh-CN" sz="2400" b="1" dirty="0" smtClean="0"/>
              <a:t>20%</a:t>
            </a:r>
            <a:endParaRPr lang="zh-CN" altLang="en-US" sz="2400" b="1" dirty="0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17566" y="3913928"/>
            <a:ext cx="60417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 dirty="0"/>
              <a:t>s</a:t>
            </a:r>
            <a:r>
              <a:rPr lang="zh-CN" altLang="en-US" sz="2400" b="1" dirty="0" smtClean="0"/>
              <a:t>基因的频率：</a:t>
            </a:r>
            <a:r>
              <a:rPr lang="en-US" altLang="zh-CN" sz="2400" b="1" dirty="0" smtClean="0"/>
              <a:t>70</a:t>
            </a:r>
            <a:r>
              <a:rPr lang="en-US" altLang="zh-CN" sz="2400" b="1" dirty="0"/>
              <a:t>%</a:t>
            </a:r>
            <a:r>
              <a:rPr lang="zh-CN" altLang="en-US" sz="2400" b="1" dirty="0"/>
              <a:t> ＋ </a:t>
            </a:r>
            <a:r>
              <a:rPr lang="en-US" altLang="zh-CN" sz="2400" b="1" dirty="0"/>
              <a:t>20% ×1/2 </a:t>
            </a:r>
            <a:r>
              <a:rPr lang="zh-CN" altLang="en-US" sz="2400" b="1" dirty="0" smtClean="0"/>
              <a:t>＝</a:t>
            </a:r>
            <a:r>
              <a:rPr lang="en-US" altLang="zh-CN" sz="2400" b="1" dirty="0" smtClean="0"/>
              <a:t>80%</a:t>
            </a:r>
            <a:endParaRPr lang="zh-CN" altLang="en-US" sz="2400" b="1" dirty="0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246055" y="4511035"/>
            <a:ext cx="81298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（</a:t>
            </a: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某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基因</a:t>
            </a: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的频率等于它的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纯合子频率</a:t>
            </a: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与</a:t>
            </a:r>
            <a:r>
              <a:rPr lang="en-US" altLang="zh-CN" sz="2400" dirty="0">
                <a:latin typeface="楷体" pitchFamily="49" charset="-122"/>
                <a:ea typeface="楷体" pitchFamily="49" charset="-122"/>
              </a:rPr>
              <a:t>1/2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杂合子频率</a:t>
            </a: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之和）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91756" y="0"/>
            <a:ext cx="896143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   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1870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年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，英国曼彻斯特地区桦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尺蛾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种群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的基因型频率为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SS10%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（黑色）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,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Ss 20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%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（黑色）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,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ss 70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%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（浅色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）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2000" b="1" dirty="0" smtClean="0">
                <a:latin typeface="+mn-ea"/>
                <a:ea typeface="+mn-ea"/>
              </a:rPr>
              <a:t>（数字为假设的）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。</a:t>
            </a:r>
            <a:r>
              <a:rPr lang="zh-CN" altLang="zh-CN" sz="2800" b="1" dirty="0" smtClean="0">
                <a:solidFill>
                  <a:srgbClr val="000099"/>
                </a:solidFill>
                <a:latin typeface="楷体" pitchFamily="49" charset="-122"/>
                <a:ea typeface="楷体" pitchFamily="49" charset="-122"/>
              </a:rPr>
              <a:t>问</a:t>
            </a:r>
            <a:r>
              <a:rPr lang="en-US" altLang="zh-CN" sz="2800" b="1" dirty="0">
                <a:solidFill>
                  <a:srgbClr val="000099"/>
                </a:solidFill>
                <a:latin typeface="楷体" pitchFamily="49" charset="-122"/>
                <a:ea typeface="楷体" pitchFamily="49" charset="-122"/>
              </a:rPr>
              <a:t>S</a:t>
            </a:r>
            <a:r>
              <a:rPr lang="zh-CN" altLang="zh-CN" sz="2800" b="1" dirty="0" smtClean="0">
                <a:solidFill>
                  <a:srgbClr val="000099"/>
                </a:solidFill>
                <a:latin typeface="楷体" pitchFamily="49" charset="-122"/>
                <a:ea typeface="楷体" pitchFamily="49" charset="-122"/>
              </a:rPr>
              <a:t>、</a:t>
            </a:r>
            <a:r>
              <a:rPr lang="en-US" altLang="zh-CN" sz="2800" b="1" dirty="0">
                <a:solidFill>
                  <a:srgbClr val="000099"/>
                </a:solidFill>
                <a:latin typeface="楷体" pitchFamily="49" charset="-122"/>
                <a:ea typeface="楷体" pitchFamily="49" charset="-122"/>
              </a:rPr>
              <a:t>s</a:t>
            </a:r>
            <a:r>
              <a:rPr lang="zh-CN" altLang="zh-CN" sz="2800" b="1" dirty="0" smtClean="0">
                <a:solidFill>
                  <a:srgbClr val="000099"/>
                </a:solidFill>
                <a:latin typeface="楷体" pitchFamily="49" charset="-122"/>
                <a:ea typeface="楷体" pitchFamily="49" charset="-122"/>
              </a:rPr>
              <a:t>基因频率</a:t>
            </a:r>
            <a:r>
              <a:rPr lang="zh-CN" altLang="zh-CN" sz="2800" b="1" dirty="0">
                <a:solidFill>
                  <a:srgbClr val="000099"/>
                </a:solidFill>
                <a:latin typeface="楷体" pitchFamily="49" charset="-122"/>
                <a:ea typeface="楷体" pitchFamily="49" charset="-122"/>
              </a:rPr>
              <a:t>是多少？</a:t>
            </a:r>
            <a:endParaRPr lang="en-US" sz="2800" b="1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357" y="3342111"/>
            <a:ext cx="1669793" cy="114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51281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" y="93449"/>
            <a:ext cx="334884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4400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思考讨论一：</a:t>
            </a:r>
            <a:endParaRPr lang="zh-CN" altLang="en-US" sz="4400" dirty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61350" y="1310142"/>
            <a:ext cx="850090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kumimoji="1" lang="zh-CN" altLang="en-US" sz="2800" b="1" dirty="0" smtClean="0">
                <a:latin typeface="隶书" pitchFamily="49" charset="-122"/>
                <a:ea typeface="隶书" pitchFamily="49" charset="-122"/>
              </a:rPr>
              <a:t>    假设</a:t>
            </a:r>
            <a:r>
              <a:rPr kumimoji="1" lang="zh-CN" altLang="en-US" sz="2800" b="1" u="sng" dirty="0" smtClean="0">
                <a:solidFill>
                  <a:srgbClr val="CC0000"/>
                </a:solidFill>
                <a:latin typeface="隶书" pitchFamily="49" charset="-122"/>
                <a:ea typeface="隶书" pitchFamily="49" charset="-122"/>
              </a:rPr>
              <a:t>种群</a:t>
            </a:r>
            <a:r>
              <a:rPr kumimoji="1" lang="zh-CN" altLang="en-US" sz="2800" b="1" u="sng" dirty="0">
                <a:solidFill>
                  <a:srgbClr val="CC0000"/>
                </a:solidFill>
                <a:latin typeface="隶书" pitchFamily="49" charset="-122"/>
                <a:ea typeface="隶书" pitchFamily="49" charset="-122"/>
              </a:rPr>
              <a:t>非常大</a:t>
            </a:r>
            <a:r>
              <a:rPr kumimoji="1" lang="zh-CN" altLang="en-US" sz="2800" b="1" dirty="0">
                <a:latin typeface="隶书" pitchFamily="49" charset="-122"/>
                <a:ea typeface="隶书" pitchFamily="49" charset="-122"/>
              </a:rPr>
              <a:t>，</a:t>
            </a:r>
            <a:r>
              <a:rPr kumimoji="1" lang="zh-CN" altLang="en-US" sz="2800" b="1" u="sng" dirty="0">
                <a:solidFill>
                  <a:srgbClr val="CC0000"/>
                </a:solidFill>
                <a:latin typeface="隶书" pitchFamily="49" charset="-122"/>
                <a:ea typeface="隶书" pitchFamily="49" charset="-122"/>
              </a:rPr>
              <a:t>所有的雌雄个体间都能自由交配并产生后代</a:t>
            </a:r>
            <a:r>
              <a:rPr kumimoji="1" lang="zh-CN" altLang="en-US" sz="2800" b="1" dirty="0">
                <a:latin typeface="隶书" pitchFamily="49" charset="-122"/>
                <a:ea typeface="隶书" pitchFamily="49" charset="-122"/>
              </a:rPr>
              <a:t>，</a:t>
            </a:r>
            <a:r>
              <a:rPr kumimoji="1" lang="zh-CN" altLang="en-US" sz="2800" b="1" u="sng" dirty="0">
                <a:solidFill>
                  <a:srgbClr val="CC0000"/>
                </a:solidFill>
                <a:latin typeface="隶书" pitchFamily="49" charset="-122"/>
                <a:ea typeface="隶书" pitchFamily="49" charset="-122"/>
              </a:rPr>
              <a:t>没有迁入和迁出</a:t>
            </a:r>
            <a:r>
              <a:rPr kumimoji="1" lang="zh-CN" altLang="en-US" sz="2800" b="1" dirty="0">
                <a:latin typeface="隶书" pitchFamily="49" charset="-122"/>
                <a:ea typeface="隶书" pitchFamily="49" charset="-122"/>
              </a:rPr>
              <a:t>，</a:t>
            </a:r>
            <a:r>
              <a:rPr kumimoji="1" lang="zh-CN" altLang="en-US" sz="2800" b="1" u="sng" dirty="0">
                <a:solidFill>
                  <a:srgbClr val="CC0000"/>
                </a:solidFill>
                <a:latin typeface="隶书" pitchFamily="49" charset="-122"/>
                <a:ea typeface="隶书" pitchFamily="49" charset="-122"/>
              </a:rPr>
              <a:t>不同翅色的个体生存和繁殖的机会是均等的</a:t>
            </a:r>
            <a:r>
              <a:rPr kumimoji="1" lang="zh-CN" altLang="en-US" sz="2800" b="1" dirty="0">
                <a:latin typeface="隶书" pitchFamily="49" charset="-122"/>
                <a:ea typeface="隶书" pitchFamily="49" charset="-122"/>
              </a:rPr>
              <a:t>，</a:t>
            </a:r>
            <a:r>
              <a:rPr kumimoji="1" lang="zh-CN" altLang="en-US" sz="2800" b="1" u="sng" dirty="0" smtClean="0">
                <a:solidFill>
                  <a:srgbClr val="CC0000"/>
                </a:solidFill>
                <a:latin typeface="隶书" pitchFamily="49" charset="-122"/>
                <a:ea typeface="隶书" pitchFamily="49" charset="-122"/>
              </a:rPr>
              <a:t>基因</a:t>
            </a:r>
            <a:r>
              <a:rPr kumimoji="1" lang="en-US" altLang="zh-CN" sz="2800" b="1" u="sng" dirty="0" smtClean="0">
                <a:solidFill>
                  <a:srgbClr val="CC0000"/>
                </a:solidFill>
                <a:latin typeface="隶书" pitchFamily="49" charset="-122"/>
                <a:ea typeface="隶书" pitchFamily="49" charset="-122"/>
              </a:rPr>
              <a:t>S</a:t>
            </a:r>
            <a:r>
              <a:rPr kumimoji="1" lang="zh-CN" altLang="en-US" sz="2800" b="1" u="sng" dirty="0" smtClean="0">
                <a:solidFill>
                  <a:srgbClr val="CC0000"/>
                </a:solidFill>
                <a:latin typeface="隶书" pitchFamily="49" charset="-122"/>
                <a:ea typeface="隶书" pitchFamily="49" charset="-122"/>
              </a:rPr>
              <a:t>和</a:t>
            </a:r>
            <a:r>
              <a:rPr kumimoji="1" lang="en-US" altLang="zh-CN" sz="2800" b="1" u="sng" dirty="0" smtClean="0">
                <a:solidFill>
                  <a:srgbClr val="CC0000"/>
                </a:solidFill>
                <a:latin typeface="隶书" pitchFamily="49" charset="-122"/>
                <a:ea typeface="隶书" pitchFamily="49" charset="-122"/>
              </a:rPr>
              <a:t>s</a:t>
            </a:r>
            <a:r>
              <a:rPr kumimoji="1" lang="zh-CN" altLang="en-US" sz="2800" b="1" u="sng" dirty="0" smtClean="0">
                <a:solidFill>
                  <a:srgbClr val="CC0000"/>
                </a:solidFill>
                <a:latin typeface="隶书" pitchFamily="49" charset="-122"/>
                <a:ea typeface="隶书" pitchFamily="49" charset="-122"/>
              </a:rPr>
              <a:t>都</a:t>
            </a:r>
            <a:r>
              <a:rPr kumimoji="1" lang="zh-CN" altLang="en-US" sz="2800" b="1" u="sng" dirty="0">
                <a:solidFill>
                  <a:srgbClr val="CC0000"/>
                </a:solidFill>
                <a:latin typeface="隶书" pitchFamily="49" charset="-122"/>
                <a:ea typeface="隶书" pitchFamily="49" charset="-122"/>
              </a:rPr>
              <a:t>不产生突变</a:t>
            </a:r>
            <a:r>
              <a:rPr kumimoji="1" lang="zh-CN" altLang="en-US" sz="2800" b="1" dirty="0">
                <a:solidFill>
                  <a:srgbClr val="CC0000"/>
                </a:solidFill>
                <a:latin typeface="隶书" pitchFamily="49" charset="-122"/>
                <a:ea typeface="隶书" pitchFamily="49" charset="-122"/>
              </a:rPr>
              <a:t>，</a:t>
            </a:r>
            <a:r>
              <a:rPr kumimoji="1" lang="zh-CN" altLang="en-US" sz="2800" b="1" dirty="0">
                <a:latin typeface="隶书" pitchFamily="49" charset="-122"/>
                <a:ea typeface="隶书" pitchFamily="49" charset="-122"/>
              </a:rPr>
              <a:t>该桦尺蛾种群繁殖若干代后，其基因频率会不会发生变化呢</a:t>
            </a:r>
            <a:r>
              <a:rPr lang="zh-CN" altLang="en-US" sz="2800" dirty="0" smtClean="0">
                <a:latin typeface="隶书" pitchFamily="49" charset="-122"/>
                <a:ea typeface="隶书" pitchFamily="49" charset="-122"/>
              </a:rPr>
              <a:t>？</a:t>
            </a:r>
            <a:endParaRPr lang="zh-CN" altLang="en-US" sz="2800" dirty="0"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805" y="3333581"/>
            <a:ext cx="2485389" cy="170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49089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171450" y="0"/>
            <a:ext cx="88011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Aft>
                <a:spcPct val="30000"/>
              </a:spcAft>
            </a:pPr>
            <a:r>
              <a:rPr kumimoji="1" lang="zh-CN" altLang="en-US" sz="3200" b="1" dirty="0" smtClean="0">
                <a:latin typeface="隶书" pitchFamily="49" charset="-122"/>
                <a:ea typeface="隶书" pitchFamily="49" charset="-122"/>
              </a:rPr>
              <a:t>        数学</a:t>
            </a:r>
            <a:r>
              <a:rPr kumimoji="1" lang="zh-CN" altLang="en-US" sz="3200" b="1" dirty="0">
                <a:latin typeface="隶书" pitchFamily="49" charset="-122"/>
                <a:ea typeface="隶书" pitchFamily="49" charset="-122"/>
              </a:rPr>
              <a:t>方法讨论基因频率的</a:t>
            </a:r>
            <a:r>
              <a:rPr kumimoji="1" lang="zh-CN" altLang="en-US" sz="3200" b="1" dirty="0" smtClean="0">
                <a:latin typeface="隶书" pitchFamily="49" charset="-122"/>
                <a:ea typeface="隶书" pitchFamily="49" charset="-122"/>
              </a:rPr>
              <a:t>变化</a:t>
            </a:r>
            <a:endParaRPr kumimoji="1" lang="en-US" altLang="zh-CN" sz="3200" b="1" dirty="0" smtClean="0">
              <a:latin typeface="隶书" pitchFamily="49" charset="-122"/>
              <a:ea typeface="隶书" pitchFamily="49" charset="-122"/>
            </a:endParaRPr>
          </a:p>
          <a:p>
            <a:pPr>
              <a:lnSpc>
                <a:spcPct val="85000"/>
              </a:lnSpc>
              <a:spcAft>
                <a:spcPct val="30000"/>
              </a:spcAft>
            </a:pPr>
            <a:r>
              <a:rPr kumimoji="1" lang="zh-CN" altLang="en-US" sz="2800" b="1" dirty="0" smtClean="0">
                <a:latin typeface="隶书" pitchFamily="49" charset="-122"/>
                <a:ea typeface="隶书" pitchFamily="49" charset="-122"/>
              </a:rPr>
              <a:t>    假设</a:t>
            </a:r>
            <a:r>
              <a:rPr kumimoji="1" lang="zh-CN" altLang="en-US" sz="2800" b="1" u="sng" dirty="0" smtClean="0">
                <a:solidFill>
                  <a:srgbClr val="CC0000"/>
                </a:solidFill>
                <a:latin typeface="隶书" pitchFamily="49" charset="-122"/>
                <a:ea typeface="隶书" pitchFamily="49" charset="-122"/>
              </a:rPr>
              <a:t>种群</a:t>
            </a:r>
            <a:r>
              <a:rPr kumimoji="1" lang="zh-CN" altLang="en-US" sz="2800" b="1" u="sng" dirty="0">
                <a:solidFill>
                  <a:srgbClr val="CC0000"/>
                </a:solidFill>
                <a:latin typeface="隶书" pitchFamily="49" charset="-122"/>
                <a:ea typeface="隶书" pitchFamily="49" charset="-122"/>
              </a:rPr>
              <a:t>非常大</a:t>
            </a:r>
            <a:r>
              <a:rPr kumimoji="1" lang="zh-CN" altLang="en-US" sz="2800" b="1" dirty="0">
                <a:latin typeface="隶书" pitchFamily="49" charset="-122"/>
                <a:ea typeface="隶书" pitchFamily="49" charset="-122"/>
              </a:rPr>
              <a:t>，</a:t>
            </a:r>
            <a:r>
              <a:rPr kumimoji="1" lang="zh-CN" altLang="en-US" sz="2800" b="1" u="sng" dirty="0">
                <a:solidFill>
                  <a:srgbClr val="CC0000"/>
                </a:solidFill>
                <a:latin typeface="隶书" pitchFamily="49" charset="-122"/>
                <a:ea typeface="隶书" pitchFamily="49" charset="-122"/>
              </a:rPr>
              <a:t>所有的雌雄个体间都能自由交配并产生后代</a:t>
            </a:r>
            <a:r>
              <a:rPr kumimoji="1" lang="zh-CN" altLang="en-US" sz="2800" b="1" dirty="0">
                <a:latin typeface="隶书" pitchFamily="49" charset="-122"/>
                <a:ea typeface="隶书" pitchFamily="49" charset="-122"/>
              </a:rPr>
              <a:t>，</a:t>
            </a:r>
            <a:r>
              <a:rPr kumimoji="1" lang="zh-CN" altLang="en-US" sz="2800" b="1" u="sng" dirty="0">
                <a:solidFill>
                  <a:srgbClr val="CC0000"/>
                </a:solidFill>
                <a:latin typeface="隶书" pitchFamily="49" charset="-122"/>
                <a:ea typeface="隶书" pitchFamily="49" charset="-122"/>
              </a:rPr>
              <a:t>没有迁入和迁出</a:t>
            </a:r>
            <a:r>
              <a:rPr kumimoji="1" lang="zh-CN" altLang="en-US" sz="2800" b="1" dirty="0" smtClean="0">
                <a:latin typeface="隶书" pitchFamily="49" charset="-122"/>
                <a:ea typeface="隶书" pitchFamily="49" charset="-122"/>
              </a:rPr>
              <a:t>，</a:t>
            </a:r>
            <a:r>
              <a:rPr kumimoji="1" lang="zh-CN" altLang="en-US" sz="2800" b="1" u="sng" dirty="0">
                <a:solidFill>
                  <a:srgbClr val="CC0000"/>
                </a:solidFill>
                <a:latin typeface="隶书" pitchFamily="49" charset="-122"/>
                <a:ea typeface="隶书" pitchFamily="49" charset="-122"/>
              </a:rPr>
              <a:t>不同翅色的个体生存和繁殖的机会是均等的</a:t>
            </a:r>
            <a:r>
              <a:rPr kumimoji="1" lang="zh-CN" altLang="en-US" sz="2800" b="1" dirty="0" smtClean="0">
                <a:latin typeface="隶书" pitchFamily="49" charset="-122"/>
                <a:ea typeface="隶书" pitchFamily="49" charset="-122"/>
              </a:rPr>
              <a:t>，</a:t>
            </a:r>
            <a:r>
              <a:rPr kumimoji="1" lang="zh-CN" altLang="en-US" sz="2800" b="1" u="sng" dirty="0" smtClean="0">
                <a:solidFill>
                  <a:srgbClr val="CC0000"/>
                </a:solidFill>
                <a:latin typeface="隶书" pitchFamily="49" charset="-122"/>
                <a:ea typeface="隶书" pitchFamily="49" charset="-122"/>
              </a:rPr>
              <a:t>基因</a:t>
            </a:r>
            <a:r>
              <a:rPr kumimoji="1" lang="en-US" altLang="zh-CN" sz="2800" b="1" u="sng" dirty="0">
                <a:solidFill>
                  <a:srgbClr val="CC0000"/>
                </a:solidFill>
                <a:latin typeface="隶书" pitchFamily="49" charset="-122"/>
                <a:ea typeface="隶书" pitchFamily="49" charset="-122"/>
              </a:rPr>
              <a:t>S</a:t>
            </a:r>
            <a:r>
              <a:rPr kumimoji="1" lang="zh-CN" altLang="en-US" sz="2800" b="1" u="sng" dirty="0" smtClean="0">
                <a:solidFill>
                  <a:srgbClr val="CC0000"/>
                </a:solidFill>
                <a:latin typeface="隶书" pitchFamily="49" charset="-122"/>
                <a:ea typeface="隶书" pitchFamily="49" charset="-122"/>
              </a:rPr>
              <a:t>和</a:t>
            </a:r>
            <a:r>
              <a:rPr kumimoji="1" lang="en-US" altLang="zh-CN" sz="2800" b="1" u="sng" dirty="0">
                <a:solidFill>
                  <a:srgbClr val="CC0000"/>
                </a:solidFill>
                <a:latin typeface="隶书" pitchFamily="49" charset="-122"/>
                <a:ea typeface="隶书" pitchFamily="49" charset="-122"/>
              </a:rPr>
              <a:t>s</a:t>
            </a:r>
            <a:r>
              <a:rPr kumimoji="1" lang="zh-CN" altLang="en-US" sz="2800" b="1" u="sng" dirty="0" smtClean="0">
                <a:solidFill>
                  <a:srgbClr val="CC0000"/>
                </a:solidFill>
                <a:latin typeface="隶书" pitchFamily="49" charset="-122"/>
                <a:ea typeface="隶书" pitchFamily="49" charset="-122"/>
              </a:rPr>
              <a:t>都</a:t>
            </a:r>
            <a:r>
              <a:rPr kumimoji="1" lang="zh-CN" altLang="en-US" sz="2800" b="1" u="sng" dirty="0">
                <a:solidFill>
                  <a:srgbClr val="CC0000"/>
                </a:solidFill>
                <a:latin typeface="隶书" pitchFamily="49" charset="-122"/>
                <a:ea typeface="隶书" pitchFamily="49" charset="-122"/>
              </a:rPr>
              <a:t>不产生突变</a:t>
            </a:r>
            <a:r>
              <a:rPr kumimoji="1" lang="zh-CN" altLang="en-US" sz="2800" b="1" dirty="0">
                <a:solidFill>
                  <a:srgbClr val="CC0000"/>
                </a:solidFill>
                <a:latin typeface="隶书" pitchFamily="49" charset="-122"/>
                <a:ea typeface="隶书" pitchFamily="49" charset="-122"/>
              </a:rPr>
              <a:t>，</a:t>
            </a:r>
            <a:r>
              <a:rPr kumimoji="1" lang="zh-CN" altLang="en-US" sz="2800" b="1" dirty="0">
                <a:latin typeface="隶书" pitchFamily="49" charset="-122"/>
                <a:ea typeface="隶书" pitchFamily="49" charset="-122"/>
              </a:rPr>
              <a:t>根据孟德尔的分离定律计算：</a:t>
            </a:r>
          </a:p>
        </p:txBody>
      </p:sp>
      <p:graphicFrame>
        <p:nvGraphicFramePr>
          <p:cNvPr id="24580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093673"/>
              </p:ext>
            </p:extLst>
          </p:nvPr>
        </p:nvGraphicFramePr>
        <p:xfrm>
          <a:off x="171450" y="2180033"/>
          <a:ext cx="8280400" cy="2728916"/>
        </p:xfrm>
        <a:graphic>
          <a:graphicData uri="http://schemas.openxmlformats.org/drawingml/2006/table">
            <a:tbl>
              <a:tblPr/>
              <a:tblGrid>
                <a:gridCol w="2673350"/>
                <a:gridCol w="1501775"/>
                <a:gridCol w="1336675"/>
                <a:gridCol w="1328737"/>
                <a:gridCol w="1439863"/>
              </a:tblGrid>
              <a:tr h="6822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隶书" pitchFamily="49" charset="-122"/>
                        </a:rPr>
                        <a:t>亲代基因型的比值</a:t>
                      </a:r>
                    </a:p>
                  </a:txBody>
                  <a:tcPr marL="90000" marR="90000" marT="35100" marB="351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隶书" pitchFamily="49" charset="-122"/>
                        </a:rPr>
                        <a:t>SS(10%)</a:t>
                      </a:r>
                    </a:p>
                  </a:txBody>
                  <a:tcPr marL="90000" marR="90000" marT="35100" marB="35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隶书" pitchFamily="49" charset="-122"/>
                        </a:rPr>
                        <a:t>Ss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隶书" pitchFamily="49" charset="-122"/>
                        </a:rPr>
                        <a:t>(20%)</a:t>
                      </a:r>
                    </a:p>
                  </a:txBody>
                  <a:tcPr marL="90000" marR="90000" marT="35100" marB="35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隶书" pitchFamily="49" charset="-122"/>
                        </a:rPr>
                        <a:t>ss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隶书" pitchFamily="49" charset="-122"/>
                        </a:rPr>
                        <a:t>(70%)</a:t>
                      </a:r>
                    </a:p>
                  </a:txBody>
                  <a:tcPr marL="90000" marR="90000" marT="35100" marB="35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22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隶书" pitchFamily="49" charset="-122"/>
                        </a:rPr>
                        <a:t>配子的比值</a:t>
                      </a:r>
                    </a:p>
                  </a:txBody>
                  <a:tcPr marL="90000" marR="90000" marT="35100" marB="351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隶书" pitchFamily="49" charset="-122"/>
                        </a:rPr>
                        <a:t>S(         )</a:t>
                      </a:r>
                    </a:p>
                  </a:txBody>
                  <a:tcPr marL="90000" marR="90000" marT="35100" marB="35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隶书" pitchFamily="49" charset="-122"/>
                        </a:rPr>
                        <a:t>S(         )</a:t>
                      </a:r>
                    </a:p>
                  </a:txBody>
                  <a:tcPr marL="90000" marR="90000" marT="35100" marB="35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隶书" pitchFamily="49" charset="-122"/>
                        </a:rPr>
                        <a:t>s(         )</a:t>
                      </a:r>
                    </a:p>
                  </a:txBody>
                  <a:tcPr marL="90000" marR="90000" marT="35100" marB="35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隶书" pitchFamily="49" charset="-122"/>
                        </a:rPr>
                        <a:t>s(         )</a:t>
                      </a:r>
                    </a:p>
                  </a:txBody>
                  <a:tcPr marL="90000" marR="90000" marT="35100" marB="35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22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隶书" pitchFamily="49" charset="-122"/>
                        </a:rPr>
                        <a:t>子代基因型频率</a:t>
                      </a:r>
                    </a:p>
                  </a:txBody>
                  <a:tcPr marL="90000" marR="90000" marT="35100" marB="351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隶书" pitchFamily="49" charset="-122"/>
                        </a:rPr>
                        <a:t>SS(        )</a:t>
                      </a:r>
                    </a:p>
                  </a:txBody>
                  <a:tcPr marL="90000" marR="90000" marT="35100" marB="35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隶书" pitchFamily="49" charset="-122"/>
                        </a:rPr>
                        <a:t>Ss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隶书" pitchFamily="49" charset="-122"/>
                        </a:rPr>
                        <a:t>(         )</a:t>
                      </a:r>
                    </a:p>
                  </a:txBody>
                  <a:tcPr marL="90000" marR="90000" marT="35100" marB="35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隶书" pitchFamily="49" charset="-122"/>
                        </a:rPr>
                        <a:t>ss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隶书" pitchFamily="49" charset="-122"/>
                        </a:rPr>
                        <a:t>(        )</a:t>
                      </a:r>
                    </a:p>
                  </a:txBody>
                  <a:tcPr marL="90000" marR="90000" marT="35100" marB="35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22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隶书" pitchFamily="49" charset="-122"/>
                        </a:rPr>
                        <a:t>子代基因频率</a:t>
                      </a:r>
                    </a:p>
                  </a:txBody>
                  <a:tcPr marL="90000" marR="90000" marT="35100" marB="351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隶书" pitchFamily="49" charset="-122"/>
                        </a:rPr>
                        <a:t>S (        )</a:t>
                      </a:r>
                    </a:p>
                  </a:txBody>
                  <a:tcPr marL="90000" marR="90000" marT="35100" marB="35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隶书" pitchFamily="49" charset="-122"/>
                        </a:rPr>
                        <a:t>s(        )</a:t>
                      </a:r>
                    </a:p>
                  </a:txBody>
                  <a:tcPr marL="90000" marR="90000" marT="35100" marB="35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609" name="Text Box 33"/>
          <p:cNvSpPr txBox="1">
            <a:spLocks noChangeArrowheads="1"/>
          </p:cNvSpPr>
          <p:nvPr/>
        </p:nvSpPr>
        <p:spPr bwMode="auto">
          <a:xfrm>
            <a:off x="3347864" y="3003798"/>
            <a:ext cx="792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CC0000"/>
                </a:solidFill>
                <a:ea typeface="隶书" pitchFamily="49" charset="-122"/>
              </a:rPr>
              <a:t>1</a:t>
            </a:r>
            <a:r>
              <a:rPr lang="en-US" altLang="zh-CN" sz="2400" b="1" dirty="0" smtClean="0">
                <a:solidFill>
                  <a:srgbClr val="CC0000"/>
                </a:solidFill>
                <a:ea typeface="隶书" pitchFamily="49" charset="-122"/>
              </a:rPr>
              <a:t>0</a:t>
            </a:r>
            <a:r>
              <a:rPr lang="en-US" altLang="zh-CN" sz="2400" b="1" dirty="0">
                <a:solidFill>
                  <a:srgbClr val="CC0000"/>
                </a:solidFill>
                <a:ea typeface="隶书" pitchFamily="49" charset="-122"/>
              </a:rPr>
              <a:t>%</a:t>
            </a:r>
          </a:p>
        </p:txBody>
      </p:sp>
      <p:sp>
        <p:nvSpPr>
          <p:cNvPr id="24610" name="Text Box 34"/>
          <p:cNvSpPr txBox="1">
            <a:spLocks noChangeArrowheads="1"/>
          </p:cNvSpPr>
          <p:nvPr/>
        </p:nvSpPr>
        <p:spPr bwMode="auto">
          <a:xfrm>
            <a:off x="4788024" y="3003798"/>
            <a:ext cx="7921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CC0000"/>
                </a:solidFill>
                <a:ea typeface="隶书" pitchFamily="49" charset="-122"/>
              </a:rPr>
              <a:t>1</a:t>
            </a:r>
            <a:r>
              <a:rPr lang="en-US" altLang="zh-CN" sz="2400" b="1" dirty="0" smtClean="0">
                <a:solidFill>
                  <a:srgbClr val="CC0000"/>
                </a:solidFill>
                <a:ea typeface="隶书" pitchFamily="49" charset="-122"/>
              </a:rPr>
              <a:t>0</a:t>
            </a:r>
            <a:r>
              <a:rPr lang="en-US" altLang="zh-CN" sz="2400" b="1" dirty="0">
                <a:solidFill>
                  <a:srgbClr val="CC0000"/>
                </a:solidFill>
                <a:ea typeface="隶书" pitchFamily="49" charset="-122"/>
              </a:rPr>
              <a:t>%</a:t>
            </a:r>
          </a:p>
        </p:txBody>
      </p:sp>
      <p:sp>
        <p:nvSpPr>
          <p:cNvPr id="24611" name="Text Box 35"/>
          <p:cNvSpPr txBox="1">
            <a:spLocks noChangeArrowheads="1"/>
          </p:cNvSpPr>
          <p:nvPr/>
        </p:nvSpPr>
        <p:spPr bwMode="auto">
          <a:xfrm>
            <a:off x="6084168" y="3003798"/>
            <a:ext cx="7921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CC0000"/>
                </a:solidFill>
                <a:ea typeface="隶书" pitchFamily="49" charset="-122"/>
              </a:rPr>
              <a:t>1</a:t>
            </a:r>
            <a:r>
              <a:rPr lang="en-US" altLang="zh-CN" sz="2400" b="1" dirty="0" smtClean="0">
                <a:solidFill>
                  <a:srgbClr val="CC0000"/>
                </a:solidFill>
                <a:ea typeface="隶书" pitchFamily="49" charset="-122"/>
              </a:rPr>
              <a:t>0</a:t>
            </a:r>
            <a:r>
              <a:rPr lang="en-US" altLang="zh-CN" sz="2400" b="1" dirty="0">
                <a:solidFill>
                  <a:srgbClr val="CC0000"/>
                </a:solidFill>
                <a:ea typeface="隶书" pitchFamily="49" charset="-122"/>
              </a:rPr>
              <a:t>%</a:t>
            </a:r>
          </a:p>
        </p:txBody>
      </p:sp>
      <p:sp>
        <p:nvSpPr>
          <p:cNvPr id="24612" name="Text Box 36"/>
          <p:cNvSpPr txBox="1">
            <a:spLocks noChangeArrowheads="1"/>
          </p:cNvSpPr>
          <p:nvPr/>
        </p:nvSpPr>
        <p:spPr bwMode="auto">
          <a:xfrm>
            <a:off x="7524328" y="3003798"/>
            <a:ext cx="7921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CC0000"/>
                </a:solidFill>
                <a:ea typeface="隶书" pitchFamily="49" charset="-122"/>
              </a:rPr>
              <a:t>7</a:t>
            </a:r>
            <a:r>
              <a:rPr lang="en-US" altLang="zh-CN" sz="2400" b="1" dirty="0" smtClean="0">
                <a:solidFill>
                  <a:srgbClr val="CC0000"/>
                </a:solidFill>
                <a:ea typeface="隶书" pitchFamily="49" charset="-122"/>
              </a:rPr>
              <a:t>0</a:t>
            </a:r>
            <a:r>
              <a:rPr lang="en-US" altLang="zh-CN" sz="2400" b="1" dirty="0">
                <a:solidFill>
                  <a:srgbClr val="CC0000"/>
                </a:solidFill>
                <a:ea typeface="隶书" pitchFamily="49" charset="-122"/>
              </a:rPr>
              <a:t>%</a:t>
            </a:r>
          </a:p>
        </p:txBody>
      </p:sp>
      <p:sp>
        <p:nvSpPr>
          <p:cNvPr id="24613" name="Text Box 37"/>
          <p:cNvSpPr txBox="1">
            <a:spLocks noChangeArrowheads="1"/>
          </p:cNvSpPr>
          <p:nvPr/>
        </p:nvSpPr>
        <p:spPr bwMode="auto">
          <a:xfrm>
            <a:off x="3491880" y="3723878"/>
            <a:ext cx="7921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CC0000"/>
                </a:solidFill>
                <a:ea typeface="隶书" pitchFamily="49" charset="-122"/>
              </a:rPr>
              <a:t>4</a:t>
            </a:r>
            <a:r>
              <a:rPr lang="en-US" altLang="zh-CN" sz="2400" b="1" dirty="0" smtClean="0">
                <a:solidFill>
                  <a:srgbClr val="CC0000"/>
                </a:solidFill>
                <a:ea typeface="隶书" pitchFamily="49" charset="-122"/>
              </a:rPr>
              <a:t>%  </a:t>
            </a:r>
            <a:endParaRPr lang="en-US" altLang="zh-CN" sz="2400" b="1" dirty="0">
              <a:solidFill>
                <a:srgbClr val="CC0000"/>
              </a:solidFill>
              <a:ea typeface="隶书" pitchFamily="49" charset="-122"/>
            </a:endParaRPr>
          </a:p>
        </p:txBody>
      </p:sp>
      <p:sp>
        <p:nvSpPr>
          <p:cNvPr id="24614" name="Text Box 38"/>
          <p:cNvSpPr txBox="1">
            <a:spLocks noChangeArrowheads="1"/>
          </p:cNvSpPr>
          <p:nvPr/>
        </p:nvSpPr>
        <p:spPr bwMode="auto">
          <a:xfrm>
            <a:off x="5508104" y="3651870"/>
            <a:ext cx="792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 dirty="0" smtClean="0">
                <a:solidFill>
                  <a:srgbClr val="CC0000"/>
                </a:solidFill>
                <a:ea typeface="隶书" pitchFamily="49" charset="-122"/>
              </a:rPr>
              <a:t>32%</a:t>
            </a:r>
            <a:endParaRPr lang="en-US" altLang="zh-CN" sz="2400" b="1" dirty="0">
              <a:solidFill>
                <a:srgbClr val="CC0000"/>
              </a:solidFill>
              <a:ea typeface="隶书" pitchFamily="49" charset="-122"/>
            </a:endParaRPr>
          </a:p>
        </p:txBody>
      </p:sp>
      <p:sp>
        <p:nvSpPr>
          <p:cNvPr id="24615" name="Text Box 39"/>
          <p:cNvSpPr txBox="1">
            <a:spLocks noChangeArrowheads="1"/>
          </p:cNvSpPr>
          <p:nvPr/>
        </p:nvSpPr>
        <p:spPr bwMode="auto">
          <a:xfrm>
            <a:off x="7596336" y="3651870"/>
            <a:ext cx="792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 dirty="0" smtClean="0">
                <a:solidFill>
                  <a:srgbClr val="CC0000"/>
                </a:solidFill>
                <a:ea typeface="隶书" pitchFamily="49" charset="-122"/>
              </a:rPr>
              <a:t>64%</a:t>
            </a:r>
            <a:endParaRPr lang="en-US" altLang="zh-CN" sz="2400" b="1" dirty="0">
              <a:solidFill>
                <a:srgbClr val="CC0000"/>
              </a:solidFill>
              <a:ea typeface="隶书" pitchFamily="49" charset="-122"/>
            </a:endParaRPr>
          </a:p>
        </p:txBody>
      </p:sp>
      <p:sp>
        <p:nvSpPr>
          <p:cNvPr id="24616" name="Text Box 40"/>
          <p:cNvSpPr txBox="1">
            <a:spLocks noChangeArrowheads="1"/>
          </p:cNvSpPr>
          <p:nvPr/>
        </p:nvSpPr>
        <p:spPr bwMode="auto">
          <a:xfrm>
            <a:off x="4067944" y="4371950"/>
            <a:ext cx="792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 dirty="0" smtClean="0">
                <a:solidFill>
                  <a:srgbClr val="CC0000"/>
                </a:solidFill>
                <a:ea typeface="隶书" pitchFamily="49" charset="-122"/>
              </a:rPr>
              <a:t>20%</a:t>
            </a:r>
            <a:endParaRPr lang="en-US" altLang="zh-CN" sz="2400" b="1" dirty="0">
              <a:solidFill>
                <a:srgbClr val="CC0000"/>
              </a:solidFill>
              <a:ea typeface="隶书" pitchFamily="49" charset="-122"/>
            </a:endParaRPr>
          </a:p>
        </p:txBody>
      </p:sp>
      <p:sp>
        <p:nvSpPr>
          <p:cNvPr id="24617" name="Text Box 41"/>
          <p:cNvSpPr txBox="1">
            <a:spLocks noChangeArrowheads="1"/>
          </p:cNvSpPr>
          <p:nvPr/>
        </p:nvSpPr>
        <p:spPr bwMode="auto">
          <a:xfrm>
            <a:off x="6804248" y="4371950"/>
            <a:ext cx="7921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CC0000"/>
                </a:solidFill>
                <a:ea typeface="隶书" pitchFamily="49" charset="-122"/>
              </a:rPr>
              <a:t>8</a:t>
            </a:r>
            <a:r>
              <a:rPr lang="en-US" altLang="zh-CN" sz="2400" b="1" dirty="0" smtClean="0">
                <a:solidFill>
                  <a:srgbClr val="CC0000"/>
                </a:solidFill>
                <a:ea typeface="隶书" pitchFamily="49" charset="-122"/>
              </a:rPr>
              <a:t>0</a:t>
            </a:r>
            <a:r>
              <a:rPr lang="en-US" altLang="zh-CN" sz="2400" b="1" dirty="0">
                <a:solidFill>
                  <a:srgbClr val="CC0000"/>
                </a:solidFill>
                <a:ea typeface="隶书" pitchFamily="49" charset="-122"/>
              </a:rPr>
              <a:t>%</a:t>
            </a:r>
          </a:p>
        </p:txBody>
      </p:sp>
      <p:sp>
        <p:nvSpPr>
          <p:cNvPr id="2" name="圆角矩形 1">
            <a:hlinkClick r:id="rId3" action="ppaction://hlinksldjump"/>
          </p:cNvPr>
          <p:cNvSpPr/>
          <p:nvPr/>
        </p:nvSpPr>
        <p:spPr>
          <a:xfrm>
            <a:off x="8812530" y="4435517"/>
            <a:ext cx="274320" cy="242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>
            <a:hlinkClick r:id="rId4" action="ppaction://hlinksldjump"/>
          </p:cNvPr>
          <p:cNvSpPr/>
          <p:nvPr/>
        </p:nvSpPr>
        <p:spPr>
          <a:xfrm>
            <a:off x="8812530" y="4708051"/>
            <a:ext cx="274320" cy="242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7527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09" grpId="0"/>
      <p:bldP spid="24610" grpId="0"/>
      <p:bldP spid="24611" grpId="0"/>
      <p:bldP spid="24612" grpId="0"/>
      <p:bldP spid="24613" grpId="0"/>
      <p:bldP spid="24614" grpId="0"/>
      <p:bldP spid="24615" grpId="0"/>
      <p:bldP spid="24616" grpId="0"/>
      <p:bldP spid="246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1300</TotalTime>
  <Words>1881</Words>
  <Application>Microsoft Office PowerPoint</Application>
  <PresentationFormat>全屏显示(16:9)</PresentationFormat>
  <Paragraphs>212</Paragraphs>
  <Slides>21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4" baseType="lpstr">
      <vt:lpstr>Arial</vt:lpstr>
      <vt:lpstr>宋体</vt:lpstr>
      <vt:lpstr>微软雅黑</vt:lpstr>
      <vt:lpstr>Tahoma</vt:lpstr>
      <vt:lpstr>华文楷体</vt:lpstr>
      <vt:lpstr>楷体_GB2312</vt:lpstr>
      <vt:lpstr>黑体</vt:lpstr>
      <vt:lpstr>楷体</vt:lpstr>
      <vt:lpstr>华文隶书</vt:lpstr>
      <vt:lpstr>隶书</vt:lpstr>
      <vt:lpstr>Times New Roman</vt:lpstr>
      <vt:lpstr>Calibri</vt:lpstr>
      <vt:lpstr>Office 主题​​</vt:lpstr>
      <vt:lpstr>种群基因组成的变化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</dc:title>
  <dc:creator>bai</dc:creator>
  <cp:lastModifiedBy>Windows 用户</cp:lastModifiedBy>
  <cp:revision>358</cp:revision>
  <dcterms:created xsi:type="dcterms:W3CDTF">2016-05-28T08:56:00Z</dcterms:created>
  <dcterms:modified xsi:type="dcterms:W3CDTF">2020-05-10T03:10:42Z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