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65" r:id="rId2"/>
    <p:sldId id="326" r:id="rId3"/>
    <p:sldId id="256" r:id="rId4"/>
    <p:sldId id="778" r:id="rId5"/>
    <p:sldId id="779" r:id="rId6"/>
    <p:sldId id="783" r:id="rId7"/>
    <p:sldId id="780" r:id="rId8"/>
    <p:sldId id="784" r:id="rId9"/>
    <p:sldId id="793" r:id="rId10"/>
    <p:sldId id="794" r:id="rId11"/>
    <p:sldId id="806" r:id="rId12"/>
    <p:sldId id="796" r:id="rId13"/>
    <p:sldId id="798" r:id="rId14"/>
    <p:sldId id="799" r:id="rId15"/>
    <p:sldId id="791" r:id="rId16"/>
    <p:sldId id="804" r:id="rId17"/>
    <p:sldId id="805" r:id="rId18"/>
    <p:sldId id="441" r:id="rId19"/>
    <p:sldId id="259" r:id="rId20"/>
    <p:sldId id="809" r:id="rId21"/>
    <p:sldId id="810" r:id="rId22"/>
    <p:sldId id="808" r:id="rId23"/>
    <p:sldId id="803" r:id="rId24"/>
    <p:sldId id="271" r:id="rId2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804"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59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27625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2020/5/21</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2020/5/21</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2020/5/21</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2020/5/21</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2020/5/21</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2020/5/21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2020/5/21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2020/5/21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2020/5/21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2020/5/21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2020/5/21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2020/5/21</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39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2020/5/21</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2020/5/21</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2020/5/21</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2020/5/21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2020/5/21</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2020/5/21</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2020/5/21</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 Id="rId27"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2"/>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3"/>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4"/>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2020/5/21</a:t>
            </a:fld>
            <a:endParaRPr lang="zh-CN" altLang="en-US"/>
          </a:p>
        </p:txBody>
      </p:sp>
      <p:sp>
        <p:nvSpPr>
          <p:cNvPr id="5" name="页脚占位符 4"/>
          <p:cNvSpPr>
            <a:spLocks noGrp="1"/>
          </p:cNvSpPr>
          <p:nvPr>
            <p:ph type="ftr" sz="quarter" idx="3"/>
            <p:custDataLst>
              <p:tags r:id="rId25"/>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6"/>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pic.sogou.com/d?query=%CA%B3%D2%CF%CA%DE%D5%D5%C6%AC&amp;mode=1&amp;did=110" TargetMode="External"/><Relationship Id="rId1" Type="http://schemas.openxmlformats.org/officeDocument/2006/relationships/slideLayout" Target="../slideLayouts/slideLayout20.xml"/><Relationship Id="rId5" Type="http://schemas.openxmlformats.org/officeDocument/2006/relationships/image" Target="../media/image35.jpeg"/><Relationship Id="rId4" Type="http://schemas.openxmlformats.org/officeDocument/2006/relationships/hyperlink" Target="https://pic.sogou.com/d?query=%F7%FA%CA%F3&amp;mode=1&amp;did=8"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pic.sogou.com/d?query=%C2%ED%B6%FB%C8%F8%CB%B9%C8%CB%BF%DA%C2%DB&amp;mode=1&amp;did=5" TargetMode="External"/><Relationship Id="rId1" Type="http://schemas.openxmlformats.org/officeDocument/2006/relationships/slideLayout" Target="../slideLayouts/slideLayout20.xml"/><Relationship Id="rId5" Type="http://schemas.openxmlformats.org/officeDocument/2006/relationships/image" Target="../media/image38.jpeg"/><Relationship Id="rId4" Type="http://schemas.openxmlformats.org/officeDocument/2006/relationships/hyperlink" Target="https://pic.sogou.com/d?query=%C2%ED%B6%FB%C8%F8%CB%B9%C8%CB%BF%DA%C2%DB&amp;mode=1&amp;did=2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pic.sogou.com/d?query=%BC%D2%B8%EB%D6%D6%C0%E0&amp;mode=1&amp;did=12" TargetMode="External"/><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hyperlink" Target="http://www.tuzhan.com/html/200509/22fdc22dc089bd537bd5eb20593545aa.html" TargetMode="External"/><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g"/><Relationship Id="rId4" Type="http://schemas.openxmlformats.org/officeDocument/2006/relationships/image" Target="../media/image18.jpeg"/><Relationship Id="rId9"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0.xml"/><Relationship Id="rId5" Type="http://schemas.openxmlformats.org/officeDocument/2006/relationships/image" Target="../media/image28.jpeg"/><Relationship Id="rId4"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2.jpg"/><Relationship Id="rId2" Type="http://schemas.openxmlformats.org/officeDocument/2006/relationships/image" Target="../media/image29.jpg"/><Relationship Id="rId1" Type="http://schemas.openxmlformats.org/officeDocument/2006/relationships/slideLayout" Target="../slideLayouts/slideLayout20.xml"/><Relationship Id="rId6" Type="http://schemas.openxmlformats.org/officeDocument/2006/relationships/image" Target="../media/image10.jpg"/><Relationship Id="rId5" Type="http://schemas.openxmlformats.org/officeDocument/2006/relationships/image" Target="../media/image31.jpeg"/><Relationship Id="rId4" Type="http://schemas.openxmlformats.org/officeDocument/2006/relationships/hyperlink" Target="https://pic.sogou.com/d?query=%B0%D7%C9%AB%C0%D7%C4%F1%CD%BC%C6%AC&amp;mode=1&amp;did=66"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fontScale="90000"/>
          </a:bodyPr>
          <a:lstStyle/>
          <a:p>
            <a:pPr algn="ctr"/>
            <a:r>
              <a:rPr lang="zh-CN" altLang="en-US" b="1" spc="300" dirty="0">
                <a:solidFill>
                  <a:srgbClr val="FF0000"/>
                </a:solidFill>
                <a:latin typeface="微软雅黑" panose="020B0503020204020204" charset="-122"/>
                <a:ea typeface="微软雅黑" panose="020B0503020204020204" charset="-122"/>
                <a:sym typeface="+mn-ea"/>
              </a:rPr>
              <a:t>自然选择与适应的形成</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00110"/>
          </a:xfrm>
          <a:prstGeom prst="rect">
            <a:avLst/>
          </a:prstGeom>
          <a:noFill/>
        </p:spPr>
        <p:txBody>
          <a:bodyPr wrap="square" rtlCol="0">
            <a:spAutoFit/>
          </a:bodyPr>
          <a:lstStyle/>
          <a:p>
            <a:pPr algn="ctr"/>
            <a:r>
              <a:rPr lang="zh-CN" altLang="en-US" sz="20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高生物学</a:t>
            </a:r>
            <a:endParaRPr lang="zh-CN" altLang="en-US" sz="24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324224" y="3699565"/>
            <a:ext cx="4836240" cy="499624"/>
          </a:xfrm>
          <a:prstGeom prst="rect">
            <a:avLst/>
          </a:prstGeom>
          <a:noFill/>
        </p:spPr>
        <p:txBody>
          <a:bodyPr wrap="square" rtlCol="0">
            <a:spAutoFit/>
          </a:bodyPr>
          <a:lstStyle/>
          <a:p>
            <a:pPr algn="ctr">
              <a:lnSpc>
                <a:spcPct val="150000"/>
              </a:lnSpc>
            </a:pPr>
            <a:r>
              <a:rPr lang="zh-CN" altLang="en-US" sz="2000" spc="226" dirty="0">
                <a:solidFill>
                  <a:srgbClr val="0070C0"/>
                </a:solidFill>
                <a:latin typeface="微软雅黑" panose="020B0503020204020204" charset="-122"/>
                <a:ea typeface="微软雅黑" panose="020B0503020204020204" charset="-122"/>
              </a:rPr>
              <a:t>北京市东方德才学校     蔡萌</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D6CBA9AA-44B5-4B68-94B1-AFCDBDCB5D2F}"/>
              </a:ext>
            </a:extLst>
          </p:cNvPr>
          <p:cNvSpPr txBox="1"/>
          <p:nvPr/>
        </p:nvSpPr>
        <p:spPr>
          <a:xfrm>
            <a:off x="0" y="1"/>
            <a:ext cx="6371948" cy="646331"/>
          </a:xfrm>
          <a:prstGeom prst="rect">
            <a:avLst/>
          </a:prstGeom>
          <a:noFill/>
        </p:spPr>
        <p:txBody>
          <a:bodyPr wrap="square" rtlCol="0">
            <a:spAutoFit/>
          </a:bodyPr>
          <a:lstStyle/>
          <a:p>
            <a:r>
              <a:rPr lang="zh-CN" altLang="en-US" sz="3600" b="1" dirty="0">
                <a:latin typeface="隶书" panose="02010509060101010101" pitchFamily="49" charset="-122"/>
                <a:ea typeface="隶书" panose="02010509060101010101" pitchFamily="49" charset="-122"/>
              </a:rPr>
              <a:t>拉马克进化学说：</a:t>
            </a:r>
          </a:p>
        </p:txBody>
      </p:sp>
      <p:sp>
        <p:nvSpPr>
          <p:cNvPr id="17" name="Text Box 6">
            <a:extLst>
              <a:ext uri="{FF2B5EF4-FFF2-40B4-BE49-F238E27FC236}">
                <a16:creationId xmlns:a16="http://schemas.microsoft.com/office/drawing/2014/main" id="{7019B20F-C3D8-46F6-B1FF-B68E9DAF138D}"/>
              </a:ext>
            </a:extLst>
          </p:cNvPr>
          <p:cNvSpPr txBox="1">
            <a:spLocks noChangeArrowheads="1"/>
          </p:cNvSpPr>
          <p:nvPr/>
        </p:nvSpPr>
        <p:spPr bwMode="auto">
          <a:xfrm>
            <a:off x="308812" y="2026078"/>
            <a:ext cx="2134502" cy="73866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2400" b="1" dirty="0">
                <a:solidFill>
                  <a:srgbClr val="0000FF"/>
                </a:solidFill>
                <a:latin typeface="隶书" panose="02010509060101010101" pitchFamily="49" charset="-122"/>
                <a:ea typeface="隶书" panose="02010509060101010101" pitchFamily="49" charset="-122"/>
              </a:rPr>
              <a:t>事实1：</a:t>
            </a:r>
            <a:endParaRPr lang="en-US" altLang="zh-CN" sz="2400" b="1" dirty="0">
              <a:solidFill>
                <a:srgbClr val="0000FF"/>
              </a:solidFill>
              <a:latin typeface="隶书" panose="02010509060101010101" pitchFamily="49" charset="-122"/>
              <a:ea typeface="隶书" panose="02010509060101010101" pitchFamily="49" charset="-122"/>
            </a:endParaRPr>
          </a:p>
          <a:p>
            <a:pPr eaLnBrk="1" hangingPunct="1">
              <a:spcBef>
                <a:spcPct val="0"/>
              </a:spcBef>
              <a:buFontTx/>
              <a:buNone/>
            </a:pPr>
            <a:r>
              <a:rPr lang="zh-CN" altLang="en-US" sz="2400" b="1" dirty="0">
                <a:solidFill>
                  <a:srgbClr val="0000FF"/>
                </a:solidFill>
                <a:latin typeface="隶书" panose="02010509060101010101" pitchFamily="49" charset="-122"/>
                <a:ea typeface="隶书" panose="02010509060101010101" pitchFamily="49" charset="-122"/>
              </a:rPr>
              <a:t> 环境是多变的</a:t>
            </a:r>
            <a:endParaRPr lang="zh-CN" altLang="zh-CN" sz="2400" b="1" dirty="0">
              <a:solidFill>
                <a:srgbClr val="0000FF"/>
              </a:solidFill>
              <a:latin typeface="隶书" panose="02010509060101010101" pitchFamily="49" charset="-122"/>
              <a:ea typeface="隶书" panose="02010509060101010101" pitchFamily="49" charset="-122"/>
            </a:endParaRPr>
          </a:p>
        </p:txBody>
      </p:sp>
      <p:sp>
        <p:nvSpPr>
          <p:cNvPr id="18" name="Text Box 7">
            <a:extLst>
              <a:ext uri="{FF2B5EF4-FFF2-40B4-BE49-F238E27FC236}">
                <a16:creationId xmlns:a16="http://schemas.microsoft.com/office/drawing/2014/main" id="{7714DA96-E4E8-4A75-AC1B-78D32C9511AB}"/>
              </a:ext>
            </a:extLst>
          </p:cNvPr>
          <p:cNvSpPr txBox="1">
            <a:spLocks noChangeArrowheads="1"/>
          </p:cNvSpPr>
          <p:nvPr/>
        </p:nvSpPr>
        <p:spPr bwMode="auto">
          <a:xfrm>
            <a:off x="159070" y="3134074"/>
            <a:ext cx="2455913" cy="1846659"/>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2400" b="1" dirty="0">
                <a:solidFill>
                  <a:srgbClr val="0000FF"/>
                </a:solidFill>
                <a:latin typeface="隶书" panose="02010509060101010101" pitchFamily="49" charset="-122"/>
                <a:ea typeface="隶书" panose="02010509060101010101" pitchFamily="49" charset="-122"/>
              </a:rPr>
              <a:t>事实2：</a:t>
            </a:r>
          </a:p>
          <a:p>
            <a:pPr>
              <a:spcBef>
                <a:spcPct val="0"/>
              </a:spcBef>
              <a:buFontTx/>
              <a:buNone/>
            </a:pPr>
            <a:r>
              <a:rPr lang="zh-CN" altLang="en-US" sz="2400" b="1" dirty="0">
                <a:solidFill>
                  <a:srgbClr val="0000FF"/>
                </a:solidFill>
                <a:latin typeface="隶书" panose="02010509060101010101" pitchFamily="49" charset="-122"/>
                <a:ea typeface="隶书" panose="02010509060101010101" pitchFamily="49" charset="-122"/>
              </a:rPr>
              <a:t>动物经常使用的器官发达，不使用的器官不发达甚至退化消失</a:t>
            </a:r>
          </a:p>
        </p:txBody>
      </p:sp>
      <p:sp>
        <p:nvSpPr>
          <p:cNvPr id="19" name="Text Box 9">
            <a:extLst>
              <a:ext uri="{FF2B5EF4-FFF2-40B4-BE49-F238E27FC236}">
                <a16:creationId xmlns:a16="http://schemas.microsoft.com/office/drawing/2014/main" id="{860E9436-513E-4F49-9F64-F93109DEAF12}"/>
              </a:ext>
            </a:extLst>
          </p:cNvPr>
          <p:cNvSpPr txBox="1">
            <a:spLocks noChangeArrowheads="1"/>
          </p:cNvSpPr>
          <p:nvPr/>
        </p:nvSpPr>
        <p:spPr bwMode="auto">
          <a:xfrm>
            <a:off x="3031355" y="1848757"/>
            <a:ext cx="3393859" cy="2215991"/>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None/>
            </a:pPr>
            <a:r>
              <a:rPr lang="zh-CN" altLang="zh-CN" sz="2400" b="1" dirty="0">
                <a:solidFill>
                  <a:srgbClr val="0000FF"/>
                </a:solidFill>
                <a:latin typeface="隶书" panose="02010509060101010101" pitchFamily="49" charset="-122"/>
                <a:ea typeface="隶书" panose="02010509060101010101" pitchFamily="49" charset="-122"/>
              </a:rPr>
              <a:t>推论1：</a:t>
            </a:r>
            <a:r>
              <a:rPr lang="zh-CN" altLang="en-US" sz="2400" b="1" dirty="0">
                <a:solidFill>
                  <a:srgbClr val="0000FF"/>
                </a:solidFill>
                <a:latin typeface="隶书" panose="02010509060101010101" pitchFamily="49" charset="-122"/>
                <a:ea typeface="隶书" panose="02010509060101010101" pitchFamily="49" charset="-122"/>
              </a:rPr>
              <a:t>动物有主观意愿</a:t>
            </a:r>
            <a:endParaRPr lang="en-US" altLang="zh-CN" sz="2400" b="1" dirty="0">
              <a:solidFill>
                <a:srgbClr val="0000FF"/>
              </a:solidFill>
              <a:latin typeface="隶书" panose="02010509060101010101" pitchFamily="49" charset="-122"/>
              <a:ea typeface="隶书" panose="02010509060101010101" pitchFamily="49" charset="-122"/>
            </a:endParaRPr>
          </a:p>
          <a:p>
            <a:pPr>
              <a:spcBef>
                <a:spcPct val="0"/>
              </a:spcBef>
              <a:buNone/>
            </a:pPr>
            <a:r>
              <a:rPr lang="zh-CN" altLang="en-US" sz="2400" b="1" dirty="0">
                <a:solidFill>
                  <a:srgbClr val="0000FF"/>
                </a:solidFill>
                <a:latin typeface="隶书" panose="02010509060101010101" pitchFamily="49" charset="-122"/>
                <a:ea typeface="隶书" panose="02010509060101010101" pitchFamily="49" charset="-122"/>
              </a:rPr>
              <a:t>能决定使用或不用某种器官，器官越用越发达（</a:t>
            </a:r>
            <a:r>
              <a:rPr lang="zh-CN" altLang="en-US" sz="2400" b="1" dirty="0">
                <a:solidFill>
                  <a:srgbClr val="FF0000"/>
                </a:solidFill>
                <a:latin typeface="隶书" panose="02010509060101010101" pitchFamily="49" charset="-122"/>
                <a:ea typeface="隶书" panose="02010509060101010101" pitchFamily="49" charset="-122"/>
              </a:rPr>
              <a:t>用进</a:t>
            </a:r>
            <a:r>
              <a:rPr lang="zh-CN" altLang="en-US" sz="2400" b="1" dirty="0">
                <a:solidFill>
                  <a:srgbClr val="0000FF"/>
                </a:solidFill>
                <a:latin typeface="隶书" panose="02010509060101010101" pitchFamily="49" charset="-122"/>
                <a:ea typeface="隶书" panose="02010509060101010101" pitchFamily="49" charset="-122"/>
              </a:rPr>
              <a:t>）或不用逐渐退化（</a:t>
            </a:r>
            <a:r>
              <a:rPr lang="zh-CN" altLang="en-US" sz="2400" b="1" dirty="0">
                <a:solidFill>
                  <a:srgbClr val="FF0000"/>
                </a:solidFill>
                <a:latin typeface="隶书" panose="02010509060101010101" pitchFamily="49" charset="-122"/>
                <a:ea typeface="隶书" panose="02010509060101010101" pitchFamily="49" charset="-122"/>
              </a:rPr>
              <a:t>废退</a:t>
            </a:r>
            <a:r>
              <a:rPr lang="zh-CN" altLang="en-US" sz="2400" b="1" dirty="0">
                <a:solidFill>
                  <a:srgbClr val="0000FF"/>
                </a:solidFill>
                <a:latin typeface="隶书" panose="02010509060101010101" pitchFamily="49" charset="-122"/>
                <a:ea typeface="隶书" panose="02010509060101010101" pitchFamily="49" charset="-122"/>
              </a:rPr>
              <a:t>）</a:t>
            </a:r>
          </a:p>
          <a:p>
            <a:pPr eaLnBrk="1" hangingPunct="1">
              <a:spcBef>
                <a:spcPct val="0"/>
              </a:spcBef>
              <a:buFontTx/>
              <a:buNone/>
            </a:pPr>
            <a:endParaRPr lang="zh-CN" altLang="zh-CN" sz="2400" b="1" dirty="0">
              <a:solidFill>
                <a:srgbClr val="FF3300"/>
              </a:solidFill>
              <a:latin typeface="隶书" panose="02010509060101010101" pitchFamily="49" charset="-122"/>
              <a:ea typeface="隶书" panose="02010509060101010101" pitchFamily="49" charset="-122"/>
            </a:endParaRPr>
          </a:p>
        </p:txBody>
      </p:sp>
      <p:sp>
        <p:nvSpPr>
          <p:cNvPr id="20" name="Text Box 11">
            <a:extLst>
              <a:ext uri="{FF2B5EF4-FFF2-40B4-BE49-F238E27FC236}">
                <a16:creationId xmlns:a16="http://schemas.microsoft.com/office/drawing/2014/main" id="{2AE1FA3C-5EC6-4305-BC5F-691A0B5B4EDC}"/>
              </a:ext>
            </a:extLst>
          </p:cNvPr>
          <p:cNvSpPr txBox="1">
            <a:spLocks noChangeArrowheads="1"/>
          </p:cNvSpPr>
          <p:nvPr/>
        </p:nvSpPr>
        <p:spPr bwMode="auto">
          <a:xfrm>
            <a:off x="3034516" y="3973014"/>
            <a:ext cx="3074968" cy="1107996"/>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2400" b="1" dirty="0">
                <a:solidFill>
                  <a:srgbClr val="0000FF"/>
                </a:solidFill>
                <a:latin typeface="隶书" panose="02010509060101010101" pitchFamily="49" charset="-122"/>
                <a:ea typeface="隶书" panose="02010509060101010101" pitchFamily="49" charset="-122"/>
              </a:rPr>
              <a:t>事实</a:t>
            </a:r>
            <a:r>
              <a:rPr lang="en-US" altLang="zh-CN" sz="2400" b="1" dirty="0">
                <a:solidFill>
                  <a:srgbClr val="0000FF"/>
                </a:solidFill>
                <a:latin typeface="隶书" panose="02010509060101010101" pitchFamily="49" charset="-122"/>
                <a:ea typeface="隶书" panose="02010509060101010101" pitchFamily="49" charset="-122"/>
              </a:rPr>
              <a:t>3</a:t>
            </a:r>
            <a:r>
              <a:rPr lang="zh-CN" altLang="zh-CN" sz="2400" b="1" dirty="0">
                <a:solidFill>
                  <a:srgbClr val="0000FF"/>
                </a:solidFill>
                <a:latin typeface="隶书" panose="02010509060101010101" pitchFamily="49" charset="-122"/>
                <a:ea typeface="隶书" panose="02010509060101010101" pitchFamily="49" charset="-122"/>
              </a:rPr>
              <a:t>：</a:t>
            </a:r>
            <a:r>
              <a:rPr lang="zh-CN" altLang="en-US" sz="2400" b="1" dirty="0">
                <a:solidFill>
                  <a:srgbClr val="0000FF"/>
                </a:solidFill>
                <a:latin typeface="隶书" panose="02010509060101010101" pitchFamily="49" charset="-122"/>
                <a:ea typeface="隶书" panose="02010509060101010101" pitchFamily="49" charset="-122"/>
              </a:rPr>
              <a:t>发达或退化的性状可遗传给后代</a:t>
            </a:r>
            <a:endParaRPr lang="en-US" altLang="zh-CN" sz="2400" b="1" dirty="0">
              <a:solidFill>
                <a:srgbClr val="0000FF"/>
              </a:solidFill>
              <a:latin typeface="隶书" panose="02010509060101010101" pitchFamily="49" charset="-122"/>
              <a:ea typeface="隶书" panose="02010509060101010101" pitchFamily="49" charset="-122"/>
            </a:endParaRPr>
          </a:p>
          <a:p>
            <a:pPr>
              <a:spcBef>
                <a:spcPct val="0"/>
              </a:spcBef>
              <a:buFontTx/>
              <a:buNone/>
            </a:pPr>
            <a:r>
              <a:rPr lang="zh-CN" altLang="en-US" sz="2400" b="1" dirty="0">
                <a:solidFill>
                  <a:srgbClr val="0000FF"/>
                </a:solidFill>
                <a:latin typeface="隶书" panose="02010509060101010101" pitchFamily="49" charset="-122"/>
                <a:ea typeface="隶书" panose="02010509060101010101" pitchFamily="49" charset="-122"/>
              </a:rPr>
              <a:t>（</a:t>
            </a:r>
            <a:r>
              <a:rPr lang="zh-CN" altLang="en-US" sz="2400" b="1" dirty="0">
                <a:solidFill>
                  <a:srgbClr val="FF0000"/>
                </a:solidFill>
                <a:latin typeface="隶书" panose="02010509060101010101" pitchFamily="49" charset="-122"/>
                <a:ea typeface="隶书" panose="02010509060101010101" pitchFamily="49" charset="-122"/>
              </a:rPr>
              <a:t>获得性遗传</a:t>
            </a:r>
            <a:r>
              <a:rPr lang="zh-CN" altLang="en-US" sz="2400" b="1" dirty="0">
                <a:solidFill>
                  <a:srgbClr val="0000FF"/>
                </a:solidFill>
                <a:latin typeface="隶书" panose="02010509060101010101" pitchFamily="49" charset="-122"/>
                <a:ea typeface="隶书" panose="02010509060101010101" pitchFamily="49" charset="-122"/>
              </a:rPr>
              <a:t>）</a:t>
            </a:r>
          </a:p>
        </p:txBody>
      </p:sp>
      <p:sp>
        <p:nvSpPr>
          <p:cNvPr id="21" name="Text Box 12">
            <a:extLst>
              <a:ext uri="{FF2B5EF4-FFF2-40B4-BE49-F238E27FC236}">
                <a16:creationId xmlns:a16="http://schemas.microsoft.com/office/drawing/2014/main" id="{6B9B1C67-3D53-4949-824C-42A8826389EF}"/>
              </a:ext>
            </a:extLst>
          </p:cNvPr>
          <p:cNvSpPr txBox="1">
            <a:spLocks noChangeArrowheads="1"/>
          </p:cNvSpPr>
          <p:nvPr/>
        </p:nvSpPr>
        <p:spPr bwMode="auto">
          <a:xfrm>
            <a:off x="7013255" y="3053014"/>
            <a:ext cx="1971675" cy="1477328"/>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2400" b="1" dirty="0">
                <a:solidFill>
                  <a:srgbClr val="0000FF"/>
                </a:solidFill>
                <a:latin typeface="隶书" panose="02010509060101010101" pitchFamily="49" charset="-122"/>
                <a:ea typeface="隶书" panose="02010509060101010101" pitchFamily="49" charset="-122"/>
              </a:rPr>
              <a:t>推论2：</a:t>
            </a:r>
            <a:r>
              <a:rPr lang="zh-CN" altLang="en-US" sz="2400" b="1" dirty="0">
                <a:solidFill>
                  <a:srgbClr val="0000FF"/>
                </a:solidFill>
                <a:latin typeface="隶书" panose="02010509060101010101" pitchFamily="49" charset="-122"/>
                <a:ea typeface="隶书" panose="02010509060101010101" pitchFamily="49" charset="-122"/>
              </a:rPr>
              <a:t>该</a:t>
            </a:r>
            <a:r>
              <a:rPr lang="zh-CN" altLang="en-US" sz="2400" b="1" dirty="0">
                <a:solidFill>
                  <a:srgbClr val="FF0000"/>
                </a:solidFill>
                <a:latin typeface="隶书" panose="02010509060101010101" pitchFamily="49" charset="-122"/>
                <a:ea typeface="隶书" panose="02010509060101010101" pitchFamily="49" charset="-122"/>
              </a:rPr>
              <a:t>性状逐渐积累</a:t>
            </a:r>
            <a:r>
              <a:rPr lang="zh-CN" altLang="en-US" sz="2400" b="1" dirty="0">
                <a:solidFill>
                  <a:srgbClr val="0000FF"/>
                </a:solidFill>
                <a:latin typeface="隶书" panose="02010509060101010101" pitchFamily="49" charset="-122"/>
                <a:ea typeface="隶书" panose="02010509060101010101" pitchFamily="49" charset="-122"/>
              </a:rPr>
              <a:t>最终产生生物新类型。</a:t>
            </a:r>
          </a:p>
        </p:txBody>
      </p:sp>
      <p:sp>
        <p:nvSpPr>
          <p:cNvPr id="22" name="AutoShape 14">
            <a:extLst>
              <a:ext uri="{FF2B5EF4-FFF2-40B4-BE49-F238E27FC236}">
                <a16:creationId xmlns:a16="http://schemas.microsoft.com/office/drawing/2014/main" id="{6A733CD0-4704-4BC3-B1D0-C9E206463083}"/>
              </a:ext>
            </a:extLst>
          </p:cNvPr>
          <p:cNvSpPr>
            <a:spLocks/>
          </p:cNvSpPr>
          <p:nvPr/>
        </p:nvSpPr>
        <p:spPr bwMode="auto">
          <a:xfrm>
            <a:off x="2769164" y="2571750"/>
            <a:ext cx="100266" cy="2105557"/>
          </a:xfrm>
          <a:prstGeom prst="rightBrace">
            <a:avLst>
              <a:gd name="adj1" fmla="val 106701"/>
              <a:gd name="adj2" fmla="val 50000"/>
            </a:avLst>
          </a:prstGeom>
          <a:noFill/>
          <a:ln w="38100">
            <a:no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zh-CN" sz="2400" b="1">
              <a:solidFill>
                <a:srgbClr val="0000FF"/>
              </a:solidFill>
              <a:latin typeface="隶书" panose="02010509060101010101" pitchFamily="49" charset="-122"/>
              <a:ea typeface="隶书" panose="02010509060101010101" pitchFamily="49" charset="-122"/>
            </a:endParaRPr>
          </a:p>
        </p:txBody>
      </p:sp>
      <p:sp>
        <p:nvSpPr>
          <p:cNvPr id="26" name="TextBox 21">
            <a:extLst>
              <a:ext uri="{FF2B5EF4-FFF2-40B4-BE49-F238E27FC236}">
                <a16:creationId xmlns:a16="http://schemas.microsoft.com/office/drawing/2014/main" id="{3A8299F3-9104-41E7-9D41-32C8A3DC2946}"/>
              </a:ext>
            </a:extLst>
          </p:cNvPr>
          <p:cNvSpPr txBox="1">
            <a:spLocks noChangeArrowheads="1"/>
          </p:cNvSpPr>
          <p:nvPr/>
        </p:nvSpPr>
        <p:spPr bwMode="auto">
          <a:xfrm>
            <a:off x="11421" y="633761"/>
            <a:ext cx="42079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dirty="0">
                <a:latin typeface="隶书" panose="02010509060101010101" pitchFamily="49" charset="-122"/>
                <a:ea typeface="隶书" panose="02010509060101010101" pitchFamily="49" charset="-122"/>
              </a:rPr>
              <a:t>现象：食蚁兽的舌头又细又长   鼹鼠的眼睛萎缩，而前足宽大适于挖掘</a:t>
            </a:r>
          </a:p>
        </p:txBody>
      </p:sp>
      <p:pic>
        <p:nvPicPr>
          <p:cNvPr id="1028" name="Picture 4">
            <a:hlinkClick r:id="rId2"/>
            <a:extLst>
              <a:ext uri="{FF2B5EF4-FFF2-40B4-BE49-F238E27FC236}">
                <a16:creationId xmlns:a16="http://schemas.microsoft.com/office/drawing/2014/main" id="{4FD8406A-3E8F-47AE-B6D3-ED4E0A2C8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022" y="62490"/>
            <a:ext cx="2152624" cy="17663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hlinkClick r:id="rId4"/>
            <a:extLst>
              <a:ext uri="{FF2B5EF4-FFF2-40B4-BE49-F238E27FC236}">
                <a16:creationId xmlns:a16="http://schemas.microsoft.com/office/drawing/2014/main" id="{135FDFB7-D7E1-49D5-AC97-9CC531A6F2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1428" y="0"/>
            <a:ext cx="2579567" cy="18288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a:extLst>
              <a:ext uri="{FF2B5EF4-FFF2-40B4-BE49-F238E27FC236}">
                <a16:creationId xmlns:a16="http://schemas.microsoft.com/office/drawing/2014/main" id="{3DAA2CAA-38FE-477A-A6DB-91668C5BF9DF}"/>
              </a:ext>
            </a:extLst>
          </p:cNvPr>
          <p:cNvGrpSpPr/>
          <p:nvPr/>
        </p:nvGrpSpPr>
        <p:grpSpPr>
          <a:xfrm>
            <a:off x="2442904" y="2276140"/>
            <a:ext cx="588451" cy="2254202"/>
            <a:chOff x="4495950" y="1889546"/>
            <a:chExt cx="976503" cy="3096000"/>
          </a:xfrm>
        </p:grpSpPr>
        <p:cxnSp>
          <p:nvCxnSpPr>
            <p:cNvPr id="13" name="直接连接符 12">
              <a:extLst>
                <a:ext uri="{FF2B5EF4-FFF2-40B4-BE49-F238E27FC236}">
                  <a16:creationId xmlns:a16="http://schemas.microsoft.com/office/drawing/2014/main" id="{16BA183E-016E-4C55-A382-9540275CDAA2}"/>
                </a:ext>
              </a:extLst>
            </p:cNvPr>
            <p:cNvCxnSpPr/>
            <p:nvPr/>
          </p:nvCxnSpPr>
          <p:spPr>
            <a:xfrm>
              <a:off x="4893411" y="1889546"/>
              <a:ext cx="0" cy="3096000"/>
            </a:xfrm>
            <a:prstGeom prst="line">
              <a:avLst/>
            </a:prstGeom>
            <a:ln w="63500"/>
          </p:spPr>
          <p:style>
            <a:lnRef idx="3">
              <a:schemeClr val="dk1"/>
            </a:lnRef>
            <a:fillRef idx="0">
              <a:schemeClr val="dk1"/>
            </a:fillRef>
            <a:effectRef idx="2">
              <a:schemeClr val="dk1"/>
            </a:effectRef>
            <a:fontRef idx="minor">
              <a:schemeClr val="tx1"/>
            </a:fontRef>
          </p:style>
        </p:cxnSp>
        <p:sp>
          <p:nvSpPr>
            <p:cNvPr id="14" name="Line 16">
              <a:extLst>
                <a:ext uri="{FF2B5EF4-FFF2-40B4-BE49-F238E27FC236}">
                  <a16:creationId xmlns:a16="http://schemas.microsoft.com/office/drawing/2014/main" id="{D7668F4A-A745-468C-B275-D7C6E6094B53}"/>
                </a:ext>
              </a:extLst>
            </p:cNvPr>
            <p:cNvSpPr>
              <a:spLocks noChangeShapeType="1"/>
            </p:cNvSpPr>
            <p:nvPr/>
          </p:nvSpPr>
          <p:spPr bwMode="auto">
            <a:xfrm flipV="1">
              <a:off x="4896036" y="2979417"/>
              <a:ext cx="57641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400">
                <a:latin typeface="隶书" panose="02010509060101010101" pitchFamily="49" charset="-122"/>
                <a:ea typeface="隶书" panose="02010509060101010101" pitchFamily="49" charset="-122"/>
              </a:endParaRPr>
            </a:p>
          </p:txBody>
        </p:sp>
        <p:cxnSp>
          <p:nvCxnSpPr>
            <p:cNvPr id="15" name="直接连接符 14">
              <a:extLst>
                <a:ext uri="{FF2B5EF4-FFF2-40B4-BE49-F238E27FC236}">
                  <a16:creationId xmlns:a16="http://schemas.microsoft.com/office/drawing/2014/main" id="{3C77AB62-3A96-4689-803E-26498982C3DE}"/>
                </a:ext>
              </a:extLst>
            </p:cNvPr>
            <p:cNvCxnSpPr>
              <a:cxnSpLocks/>
            </p:cNvCxnSpPr>
            <p:nvPr/>
          </p:nvCxnSpPr>
          <p:spPr>
            <a:xfrm>
              <a:off x="4508477" y="1905639"/>
              <a:ext cx="384934"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23" name="直接连接符 22">
              <a:extLst>
                <a:ext uri="{FF2B5EF4-FFF2-40B4-BE49-F238E27FC236}">
                  <a16:creationId xmlns:a16="http://schemas.microsoft.com/office/drawing/2014/main" id="{93C5E014-9F45-4910-B321-1FEBE240D992}"/>
                </a:ext>
              </a:extLst>
            </p:cNvPr>
            <p:cNvCxnSpPr>
              <a:cxnSpLocks/>
            </p:cNvCxnSpPr>
            <p:nvPr/>
          </p:nvCxnSpPr>
          <p:spPr>
            <a:xfrm>
              <a:off x="4495950" y="4978379"/>
              <a:ext cx="384934" cy="0"/>
            </a:xfrm>
            <a:prstGeom prst="line">
              <a:avLst/>
            </a:prstGeom>
            <a:ln w="44450"/>
          </p:spPr>
          <p:style>
            <a:lnRef idx="1">
              <a:schemeClr val="dk1"/>
            </a:lnRef>
            <a:fillRef idx="0">
              <a:schemeClr val="dk1"/>
            </a:fillRef>
            <a:effectRef idx="0">
              <a:schemeClr val="dk1"/>
            </a:effectRef>
            <a:fontRef idx="minor">
              <a:schemeClr val="tx1"/>
            </a:fontRef>
          </p:style>
        </p:cxnSp>
      </p:grpSp>
      <p:grpSp>
        <p:nvGrpSpPr>
          <p:cNvPr id="24" name="组合 23">
            <a:extLst>
              <a:ext uri="{FF2B5EF4-FFF2-40B4-BE49-F238E27FC236}">
                <a16:creationId xmlns:a16="http://schemas.microsoft.com/office/drawing/2014/main" id="{AF389CDA-B185-4A37-80ED-AD69E07DB9D2}"/>
              </a:ext>
            </a:extLst>
          </p:cNvPr>
          <p:cNvGrpSpPr/>
          <p:nvPr/>
        </p:nvGrpSpPr>
        <p:grpSpPr>
          <a:xfrm>
            <a:off x="6403299" y="2795775"/>
            <a:ext cx="588451" cy="2254202"/>
            <a:chOff x="4495950" y="1889546"/>
            <a:chExt cx="976503" cy="3096000"/>
          </a:xfrm>
        </p:grpSpPr>
        <p:cxnSp>
          <p:nvCxnSpPr>
            <p:cNvPr id="25" name="直接连接符 24">
              <a:extLst>
                <a:ext uri="{FF2B5EF4-FFF2-40B4-BE49-F238E27FC236}">
                  <a16:creationId xmlns:a16="http://schemas.microsoft.com/office/drawing/2014/main" id="{AECE9CF4-A925-4812-A61B-3BAF2EE6F06B}"/>
                </a:ext>
              </a:extLst>
            </p:cNvPr>
            <p:cNvCxnSpPr/>
            <p:nvPr/>
          </p:nvCxnSpPr>
          <p:spPr>
            <a:xfrm>
              <a:off x="4893411" y="1889546"/>
              <a:ext cx="0" cy="3096000"/>
            </a:xfrm>
            <a:prstGeom prst="line">
              <a:avLst/>
            </a:prstGeom>
            <a:ln w="63500"/>
          </p:spPr>
          <p:style>
            <a:lnRef idx="3">
              <a:schemeClr val="dk1"/>
            </a:lnRef>
            <a:fillRef idx="0">
              <a:schemeClr val="dk1"/>
            </a:fillRef>
            <a:effectRef idx="2">
              <a:schemeClr val="dk1"/>
            </a:effectRef>
            <a:fontRef idx="minor">
              <a:schemeClr val="tx1"/>
            </a:fontRef>
          </p:style>
        </p:cxnSp>
        <p:sp>
          <p:nvSpPr>
            <p:cNvPr id="27" name="Line 16">
              <a:extLst>
                <a:ext uri="{FF2B5EF4-FFF2-40B4-BE49-F238E27FC236}">
                  <a16:creationId xmlns:a16="http://schemas.microsoft.com/office/drawing/2014/main" id="{B63327AE-E4D5-4C50-94B2-E10D728DF33E}"/>
                </a:ext>
              </a:extLst>
            </p:cNvPr>
            <p:cNvSpPr>
              <a:spLocks noChangeShapeType="1"/>
            </p:cNvSpPr>
            <p:nvPr/>
          </p:nvSpPr>
          <p:spPr bwMode="auto">
            <a:xfrm flipV="1">
              <a:off x="4896036" y="2979417"/>
              <a:ext cx="57641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400">
                <a:latin typeface="隶书" panose="02010509060101010101" pitchFamily="49" charset="-122"/>
                <a:ea typeface="隶书" panose="02010509060101010101" pitchFamily="49" charset="-122"/>
              </a:endParaRPr>
            </a:p>
          </p:txBody>
        </p:sp>
        <p:cxnSp>
          <p:nvCxnSpPr>
            <p:cNvPr id="28" name="直接连接符 27">
              <a:extLst>
                <a:ext uri="{FF2B5EF4-FFF2-40B4-BE49-F238E27FC236}">
                  <a16:creationId xmlns:a16="http://schemas.microsoft.com/office/drawing/2014/main" id="{E02D811D-34A9-4B54-AEAE-6A5F96493E41}"/>
                </a:ext>
              </a:extLst>
            </p:cNvPr>
            <p:cNvCxnSpPr>
              <a:cxnSpLocks/>
            </p:cNvCxnSpPr>
            <p:nvPr/>
          </p:nvCxnSpPr>
          <p:spPr>
            <a:xfrm>
              <a:off x="4508477" y="1905639"/>
              <a:ext cx="384934"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29" name="直接连接符 28">
              <a:extLst>
                <a:ext uri="{FF2B5EF4-FFF2-40B4-BE49-F238E27FC236}">
                  <a16:creationId xmlns:a16="http://schemas.microsoft.com/office/drawing/2014/main" id="{EF7CE745-7DEB-4A1A-B431-D3564ADCB0B2}"/>
                </a:ext>
              </a:extLst>
            </p:cNvPr>
            <p:cNvCxnSpPr>
              <a:cxnSpLocks/>
            </p:cNvCxnSpPr>
            <p:nvPr/>
          </p:nvCxnSpPr>
          <p:spPr>
            <a:xfrm>
              <a:off x="4495950" y="4978379"/>
              <a:ext cx="384934" cy="0"/>
            </a:xfrm>
            <a:prstGeom prst="line">
              <a:avLst/>
            </a:prstGeom>
            <a:ln w="4445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38230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Scale>
                                      <p:cBhvr>
                                        <p:cTn id="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17"/>
                                        </p:tgtEl>
                                        <p:attrNameLst>
                                          <p:attrName>ppt_x,ppt_y</p:attrName>
                                        </p:attrNameLst>
                                      </p:cBhvr>
                                      <p:rCtr x="0" y="0"/>
                                    </p:animMotion>
                                    <p:animEffect transition="in" filter="fade">
                                      <p:cBhvr>
                                        <p:cTn id="9" dur="1000"/>
                                        <p:tgtEl>
                                          <p:spTgt spid="17"/>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Scale>
                                      <p:cBhvr>
                                        <p:cTn id="1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18"/>
                                        </p:tgtEl>
                                        <p:attrNameLst>
                                          <p:attrName>ppt_x,ppt_y</p:attrName>
                                        </p:attrNameLst>
                                      </p:cBhvr>
                                      <p:rCtr x="0" y="0"/>
                                    </p:animMotion>
                                    <p:animEffect transition="in" filter="fade">
                                      <p:cBhvr>
                                        <p:cTn id="14" dur="1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800" decel="100000"/>
                                        <p:tgtEl>
                                          <p:spTgt spid="19"/>
                                        </p:tgtEl>
                                      </p:cBhvr>
                                    </p:animEffect>
                                    <p:anim calcmode="lin" valueType="num">
                                      <p:cBhvr>
                                        <p:cTn id="28" dur="800" decel="100000" fill="hold"/>
                                        <p:tgtEl>
                                          <p:spTgt spid="19"/>
                                        </p:tgtEl>
                                        <p:attrNameLst>
                                          <p:attrName>style.rotation</p:attrName>
                                        </p:attrNameLst>
                                      </p:cBhvr>
                                      <p:tavLst>
                                        <p:tav tm="0">
                                          <p:val>
                                            <p:fltVal val="-90"/>
                                          </p:val>
                                        </p:tav>
                                        <p:tav tm="100000">
                                          <p:val>
                                            <p:fltVal val="0"/>
                                          </p:val>
                                        </p:tav>
                                      </p:tavLst>
                                    </p:anim>
                                    <p:anim calcmode="lin" valueType="num">
                                      <p:cBhvr>
                                        <p:cTn id="29" dur="800" decel="100000" fill="hold"/>
                                        <p:tgtEl>
                                          <p:spTgt spid="19"/>
                                        </p:tgtEl>
                                        <p:attrNameLst>
                                          <p:attrName>ppt_x</p:attrName>
                                        </p:attrNameLst>
                                      </p:cBhvr>
                                      <p:tavLst>
                                        <p:tav tm="0">
                                          <p:val>
                                            <p:strVal val="#ppt_x+0.4"/>
                                          </p:val>
                                        </p:tav>
                                        <p:tav tm="100000">
                                          <p:val>
                                            <p:strVal val="#ppt_x-0.05"/>
                                          </p:val>
                                        </p:tav>
                                      </p:tavLst>
                                    </p:anim>
                                    <p:anim calcmode="lin" valueType="num">
                                      <p:cBhvr>
                                        <p:cTn id="30" dur="800" decel="100000" fill="hold"/>
                                        <p:tgtEl>
                                          <p:spTgt spid="19"/>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800" decel="100000"/>
                                        <p:tgtEl>
                                          <p:spTgt spid="20"/>
                                        </p:tgtEl>
                                      </p:cBhvr>
                                    </p:animEffect>
                                    <p:anim calcmode="lin" valueType="num">
                                      <p:cBhvr>
                                        <p:cTn id="38" dur="800" decel="100000" fill="hold"/>
                                        <p:tgtEl>
                                          <p:spTgt spid="20"/>
                                        </p:tgtEl>
                                        <p:attrNameLst>
                                          <p:attrName>style.rotation</p:attrName>
                                        </p:attrNameLst>
                                      </p:cBhvr>
                                      <p:tavLst>
                                        <p:tav tm="0">
                                          <p:val>
                                            <p:fltVal val="-90"/>
                                          </p:val>
                                        </p:tav>
                                        <p:tav tm="100000">
                                          <p:val>
                                            <p:fltVal val="0"/>
                                          </p:val>
                                        </p:tav>
                                      </p:tavLst>
                                    </p:anim>
                                    <p:anim calcmode="lin" valueType="num">
                                      <p:cBhvr>
                                        <p:cTn id="39" dur="800" decel="100000" fill="hold"/>
                                        <p:tgtEl>
                                          <p:spTgt spid="20"/>
                                        </p:tgtEl>
                                        <p:attrNameLst>
                                          <p:attrName>ppt_x</p:attrName>
                                        </p:attrNameLst>
                                      </p:cBhvr>
                                      <p:tavLst>
                                        <p:tav tm="0">
                                          <p:val>
                                            <p:strVal val="#ppt_x+0.4"/>
                                          </p:val>
                                        </p:tav>
                                        <p:tav tm="100000">
                                          <p:val>
                                            <p:strVal val="#ppt_x-0.05"/>
                                          </p:val>
                                        </p:tav>
                                      </p:tavLst>
                                    </p:anim>
                                    <p:anim calcmode="lin" valueType="num">
                                      <p:cBhvr>
                                        <p:cTn id="40" dur="800" decel="100000" fill="hold"/>
                                        <p:tgtEl>
                                          <p:spTgt spid="20"/>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amond(in)">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028"/>
                                        </p:tgtEl>
                                      </p:cBhvr>
                                    </p:animEffect>
                                    <p:set>
                                      <p:cBhvr>
                                        <p:cTn id="56" dur="1" fill="hold">
                                          <p:stCondLst>
                                            <p:cond delay="499"/>
                                          </p:stCondLst>
                                        </p:cTn>
                                        <p:tgtEl>
                                          <p:spTgt spid="102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030"/>
                                        </p:tgtEl>
                                      </p:cBhvr>
                                    </p:animEffect>
                                    <p:set>
                                      <p:cBhvr>
                                        <p:cTn id="61" dur="1" fill="hold">
                                          <p:stCondLst>
                                            <p:cond delay="4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D85AE1D-852B-497A-A55E-68EA370B06D8}"/>
              </a:ext>
            </a:extLst>
          </p:cNvPr>
          <p:cNvSpPr txBox="1">
            <a:spLocks noChangeArrowheads="1"/>
          </p:cNvSpPr>
          <p:nvPr/>
        </p:nvSpPr>
        <p:spPr>
          <a:xfrm>
            <a:off x="348363" y="820281"/>
            <a:ext cx="5543554" cy="2757354"/>
          </a:xfrm>
          <a:prstGeom prst="rect">
            <a:avLst/>
          </a:prstGeom>
        </p:spPr>
        <p:txBody>
          <a:bodyPr vert="horz" lIns="68580" tIns="34290" rIns="68580" bIns="34290" rtlCol="0">
            <a:noAutofit/>
          </a:bodyPr>
          <a:lstStyle>
            <a:lvl1pPr marL="0" indent="0" algn="l" defTabSz="914400" rtl="0" eaLnBrk="1" latinLnBrk="0" hangingPunct="1">
              <a:lnSpc>
                <a:spcPct val="100000"/>
              </a:lnSpc>
              <a:spcBef>
                <a:spcPts val="1000"/>
              </a:spcBef>
              <a:buFont typeface="Arial" panose="020B0604020202020204" pitchFamily="34" charset="0"/>
              <a:buNone/>
              <a:defRPr sz="2800" kern="1200" baseline="0">
                <a:solidFill>
                  <a:schemeClr val="tx1">
                    <a:lumMod val="65000"/>
                    <a:lumOff val="35000"/>
                  </a:schemeClr>
                </a:solidFill>
                <a:latin typeface="Times New Roman" panose="02020603050405020304" pitchFamily="18" charset="0"/>
                <a:ea typeface="黑体" panose="02010609060101010101" pitchFamily="49" charset="-122"/>
                <a:cs typeface="+mn-cs"/>
              </a:defRPr>
            </a:lvl1pPr>
            <a:lvl2pPr marL="457200" indent="0" algn="l" defTabSz="914400" rtl="0" eaLnBrk="1" latinLnBrk="0" hangingPunct="1">
              <a:lnSpc>
                <a:spcPct val="100000"/>
              </a:lnSpc>
              <a:spcBef>
                <a:spcPts val="500"/>
              </a:spcBef>
              <a:buFont typeface="Arial" panose="020B0604020202020204" pitchFamily="34" charset="0"/>
              <a:buNone/>
              <a:defRPr sz="2400" kern="1200" baseline="0">
                <a:solidFill>
                  <a:schemeClr val="tx1">
                    <a:lumMod val="65000"/>
                    <a:lumOff val="35000"/>
                  </a:schemeClr>
                </a:solidFill>
                <a:latin typeface="Times New Roman" panose="02020603050405020304" pitchFamily="18" charset="0"/>
                <a:ea typeface="黑体" panose="02010609060101010101" pitchFamily="49" charset="-122"/>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65000"/>
                    <a:lumOff val="35000"/>
                  </a:schemeClr>
                </a:solidFill>
                <a:latin typeface="黑体" panose="02010609060101010101" pitchFamily="49" charset="-122"/>
                <a:ea typeface="黑体" panose="02010609060101010101" pitchFamily="49" charset="-122"/>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楷体" panose="02010609060101010101" pitchFamily="49" charset="-122"/>
                <a:ea typeface="楷体" panose="02010609060101010101" pitchFamily="49" charset="-122"/>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楷体" panose="02010609060101010101" pitchFamily="49" charset="-122"/>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lnSpc>
                <a:spcPct val="150000"/>
              </a:lnSpc>
              <a:spcBef>
                <a:spcPts val="0"/>
              </a:spcBef>
            </a:pPr>
            <a:r>
              <a:rPr lang="zh-CN" altLang="en-US" b="1" dirty="0">
                <a:solidFill>
                  <a:srgbClr val="0000FF"/>
                </a:solidFill>
                <a:latin typeface="隶书" panose="02010509060101010101" pitchFamily="49" charset="-122"/>
                <a:ea typeface="隶书" panose="02010509060101010101" pitchFamily="49" charset="-122"/>
              </a:rPr>
              <a:t>物种是可变的</a:t>
            </a:r>
          </a:p>
          <a:p>
            <a:pPr marL="342900">
              <a:lnSpc>
                <a:spcPct val="150000"/>
              </a:lnSpc>
              <a:spcBef>
                <a:spcPts val="0"/>
              </a:spcBef>
            </a:pPr>
            <a:r>
              <a:rPr lang="zh-CN" altLang="en-US" b="1" dirty="0">
                <a:solidFill>
                  <a:schemeClr val="tx1"/>
                </a:solidFill>
                <a:latin typeface="隶书" panose="02010509060101010101" pitchFamily="49" charset="-122"/>
                <a:ea typeface="隶书" panose="02010509060101010101" pitchFamily="49" charset="-122"/>
              </a:rPr>
              <a:t>生物是由低等向高等进化的</a:t>
            </a:r>
          </a:p>
          <a:p>
            <a:pPr marL="342900">
              <a:lnSpc>
                <a:spcPct val="150000"/>
              </a:lnSpc>
              <a:spcBef>
                <a:spcPts val="0"/>
              </a:spcBef>
            </a:pPr>
            <a:r>
              <a:rPr lang="zh-CN" altLang="en-US" b="1" dirty="0">
                <a:solidFill>
                  <a:schemeClr val="tx1"/>
                </a:solidFill>
                <a:latin typeface="隶书" panose="02010509060101010101" pitchFamily="49" charset="-122"/>
                <a:ea typeface="隶书" panose="02010509060101010101" pitchFamily="49" charset="-122"/>
              </a:rPr>
              <a:t>环境的变化可以引起物种的变化</a:t>
            </a:r>
          </a:p>
          <a:p>
            <a:pPr marL="342900">
              <a:lnSpc>
                <a:spcPct val="150000"/>
              </a:lnSpc>
              <a:spcBef>
                <a:spcPts val="0"/>
              </a:spcBef>
            </a:pPr>
            <a:r>
              <a:rPr lang="zh-CN" altLang="en-US" b="1" dirty="0">
                <a:solidFill>
                  <a:srgbClr val="0000FF"/>
                </a:solidFill>
                <a:latin typeface="隶书" panose="02010509060101010101" pitchFamily="49" charset="-122"/>
                <a:ea typeface="隶书" panose="02010509060101010101" pitchFamily="49" charset="-122"/>
              </a:rPr>
              <a:t>用进废退和获得性遗传</a:t>
            </a:r>
          </a:p>
        </p:txBody>
      </p:sp>
      <p:sp>
        <p:nvSpPr>
          <p:cNvPr id="3" name="文本框 2">
            <a:extLst>
              <a:ext uri="{FF2B5EF4-FFF2-40B4-BE49-F238E27FC236}">
                <a16:creationId xmlns:a16="http://schemas.microsoft.com/office/drawing/2014/main" id="{BF1653E4-6BFA-4E38-8F7D-9F253BEEE3A9}"/>
              </a:ext>
            </a:extLst>
          </p:cNvPr>
          <p:cNvSpPr txBox="1"/>
          <p:nvPr/>
        </p:nvSpPr>
        <p:spPr>
          <a:xfrm>
            <a:off x="348363" y="299867"/>
            <a:ext cx="6371948" cy="523220"/>
          </a:xfrm>
          <a:prstGeom prst="rect">
            <a:avLst/>
          </a:prstGeom>
          <a:noFill/>
        </p:spPr>
        <p:txBody>
          <a:bodyPr wrap="square" rtlCol="0">
            <a:spAutoFit/>
          </a:bodyPr>
          <a:lstStyle/>
          <a:p>
            <a:r>
              <a:rPr lang="zh-CN" altLang="en-US" sz="2800" b="1" dirty="0">
                <a:solidFill>
                  <a:srgbClr val="FF0000"/>
                </a:solidFill>
                <a:latin typeface="隶书" panose="02010509060101010101" pitchFamily="49" charset="-122"/>
                <a:ea typeface="隶书" panose="02010509060101010101" pitchFamily="49" charset="-122"/>
              </a:rPr>
              <a:t>拉马克进化学说：</a:t>
            </a:r>
          </a:p>
        </p:txBody>
      </p:sp>
      <p:sp>
        <p:nvSpPr>
          <p:cNvPr id="4" name="文本框 3">
            <a:extLst>
              <a:ext uri="{FF2B5EF4-FFF2-40B4-BE49-F238E27FC236}">
                <a16:creationId xmlns:a16="http://schemas.microsoft.com/office/drawing/2014/main" id="{8C0B67A6-45D6-41F2-B0D8-D910DCE6A10A}"/>
              </a:ext>
            </a:extLst>
          </p:cNvPr>
          <p:cNvSpPr txBox="1"/>
          <p:nvPr/>
        </p:nvSpPr>
        <p:spPr>
          <a:xfrm>
            <a:off x="348363" y="3458638"/>
            <a:ext cx="8145827" cy="1384995"/>
          </a:xfrm>
          <a:prstGeom prst="rect">
            <a:avLst/>
          </a:prstGeom>
          <a:noFill/>
        </p:spPr>
        <p:txBody>
          <a:bodyPr wrap="square" rtlCol="0">
            <a:spAutoFit/>
          </a:bodyPr>
          <a:lstStyle/>
          <a:p>
            <a:pPr indent="-457200"/>
            <a:r>
              <a:rPr lang="zh-CN" altLang="en-US" sz="2800" b="1" dirty="0">
                <a:latin typeface="隶书" panose="02010509060101010101" pitchFamily="49" charset="-122"/>
                <a:ea typeface="隶书" panose="02010509060101010101" pitchFamily="49" charset="-122"/>
              </a:rPr>
              <a:t>不足：</a:t>
            </a:r>
            <a:endParaRPr lang="en-US" altLang="zh-CN" sz="2800" b="1" dirty="0">
              <a:latin typeface="隶书" panose="02010509060101010101" pitchFamily="49" charset="-122"/>
              <a:ea typeface="隶书" panose="02010509060101010101" pitchFamily="49" charset="-122"/>
            </a:endParaRPr>
          </a:p>
          <a:p>
            <a:pPr indent="-457200"/>
            <a:r>
              <a:rPr lang="zh-CN" altLang="en-US" sz="2800" b="1" dirty="0">
                <a:latin typeface="隶书" panose="02010509060101010101" pitchFamily="49" charset="-122"/>
                <a:ea typeface="隶书" panose="02010509060101010101" pitchFamily="49" charset="-122"/>
              </a:rPr>
              <a:t>用进废退和获得性遗传缺少科学证据</a:t>
            </a:r>
            <a:endParaRPr lang="en-US" altLang="zh-CN" sz="2800" b="1" dirty="0">
              <a:latin typeface="隶书" panose="02010509060101010101" pitchFamily="49" charset="-122"/>
              <a:ea typeface="隶书" panose="02010509060101010101" pitchFamily="49" charset="-122"/>
            </a:endParaRPr>
          </a:p>
          <a:p>
            <a:pPr indent="-457200"/>
            <a:r>
              <a:rPr lang="zh-CN" altLang="en-US" sz="2800" b="1" dirty="0">
                <a:latin typeface="隶书" panose="02010509060101010101" pitchFamily="49" charset="-122"/>
                <a:ea typeface="隶书" panose="02010509060101010101" pitchFamily="49" charset="-122"/>
              </a:rPr>
              <a:t>过于强调环境变化</a:t>
            </a:r>
            <a:r>
              <a:rPr lang="zh-CN" altLang="en-US" sz="2800" b="1" dirty="0">
                <a:solidFill>
                  <a:srgbClr val="FF0000"/>
                </a:solidFill>
                <a:latin typeface="隶书" panose="02010509060101010101" pitchFamily="49" charset="-122"/>
                <a:ea typeface="隶书" panose="02010509060101010101" pitchFamily="49" charset="-122"/>
              </a:rPr>
              <a:t>直接</a:t>
            </a:r>
            <a:r>
              <a:rPr lang="zh-CN" altLang="en-US" sz="2800" b="1" dirty="0">
                <a:latin typeface="隶书" panose="02010509060101010101" pitchFamily="49" charset="-122"/>
                <a:ea typeface="隶书" panose="02010509060101010101" pitchFamily="49" charset="-122"/>
              </a:rPr>
              <a:t>导致物种的改变</a:t>
            </a:r>
          </a:p>
        </p:txBody>
      </p:sp>
      <p:pic>
        <p:nvPicPr>
          <p:cNvPr id="5" name="图片 4">
            <a:extLst>
              <a:ext uri="{FF2B5EF4-FFF2-40B4-BE49-F238E27FC236}">
                <a16:creationId xmlns:a16="http://schemas.microsoft.com/office/drawing/2014/main" id="{AE2C359E-3FB9-46E1-BE1D-AADF7E315A6A}"/>
              </a:ext>
            </a:extLst>
          </p:cNvPr>
          <p:cNvPicPr>
            <a:picLocks noChangeAspect="1"/>
          </p:cNvPicPr>
          <p:nvPr/>
        </p:nvPicPr>
        <p:blipFill>
          <a:blip r:embed="rId2"/>
          <a:stretch>
            <a:fillRect/>
          </a:stretch>
        </p:blipFill>
        <p:spPr>
          <a:xfrm>
            <a:off x="4807944" y="561477"/>
            <a:ext cx="4336056" cy="1213034"/>
          </a:xfrm>
          <a:prstGeom prst="rect">
            <a:avLst/>
          </a:prstGeom>
        </p:spPr>
      </p:pic>
    </p:spTree>
    <p:extLst>
      <p:ext uri="{BB962C8B-B14F-4D97-AF65-F5344CB8AC3E}">
        <p14:creationId xmlns:p14="http://schemas.microsoft.com/office/powerpoint/2010/main" val="410286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additive="base">
                                        <p:cTn id="2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29F01BE4-2717-4FC6-B775-EA166C2A0978}"/>
              </a:ext>
            </a:extLst>
          </p:cNvPr>
          <p:cNvGrpSpPr/>
          <p:nvPr/>
        </p:nvGrpSpPr>
        <p:grpSpPr>
          <a:xfrm>
            <a:off x="4283766" y="2659060"/>
            <a:ext cx="3484792" cy="2484439"/>
            <a:chOff x="143275" y="2837959"/>
            <a:chExt cx="5276091" cy="2324100"/>
          </a:xfrm>
        </p:grpSpPr>
        <p:pic>
          <p:nvPicPr>
            <p:cNvPr id="15" name="Picture 2">
              <a:hlinkClick r:id="rId2"/>
              <a:extLst>
                <a:ext uri="{FF2B5EF4-FFF2-40B4-BE49-F238E27FC236}">
                  <a16:creationId xmlns:a16="http://schemas.microsoft.com/office/drawing/2014/main" id="{E5CDEFFA-0068-4A81-9C06-C4B7BA668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75" y="2952259"/>
              <a:ext cx="2558766"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hlinkClick r:id="rId4"/>
              <a:extLst>
                <a:ext uri="{FF2B5EF4-FFF2-40B4-BE49-F238E27FC236}">
                  <a16:creationId xmlns:a16="http://schemas.microsoft.com/office/drawing/2014/main" id="{19EDF08F-2D86-4A36-8F1C-A42F3449316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288"/>
            <a:stretch/>
          </p:blipFill>
          <p:spPr bwMode="auto">
            <a:xfrm>
              <a:off x="2343631" y="2837959"/>
              <a:ext cx="3075735" cy="23241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文本框 2">
            <a:extLst>
              <a:ext uri="{FF2B5EF4-FFF2-40B4-BE49-F238E27FC236}">
                <a16:creationId xmlns:a16="http://schemas.microsoft.com/office/drawing/2014/main" id="{A4463619-4A24-4C87-A9CD-FD4CB0FAAAA1}"/>
              </a:ext>
            </a:extLst>
          </p:cNvPr>
          <p:cNvSpPr txBox="1"/>
          <p:nvPr/>
        </p:nvSpPr>
        <p:spPr>
          <a:xfrm>
            <a:off x="0" y="1"/>
            <a:ext cx="6371948" cy="646331"/>
          </a:xfrm>
          <a:prstGeom prst="rect">
            <a:avLst/>
          </a:prstGeom>
          <a:noFill/>
        </p:spPr>
        <p:txBody>
          <a:bodyPr wrap="square" rtlCol="0">
            <a:spAutoFit/>
          </a:bodyPr>
          <a:lstStyle/>
          <a:p>
            <a:r>
              <a:rPr lang="zh-CN" altLang="en-US" sz="3600" b="1" dirty="0">
                <a:latin typeface="隶书" panose="02010509060101010101" pitchFamily="49" charset="-122"/>
                <a:ea typeface="隶书" panose="02010509060101010101" pitchFamily="49" charset="-122"/>
              </a:rPr>
              <a:t>达尔文的自然选择学说：</a:t>
            </a:r>
          </a:p>
        </p:txBody>
      </p:sp>
      <p:sp>
        <p:nvSpPr>
          <p:cNvPr id="8" name="矩形 7">
            <a:extLst>
              <a:ext uri="{FF2B5EF4-FFF2-40B4-BE49-F238E27FC236}">
                <a16:creationId xmlns:a16="http://schemas.microsoft.com/office/drawing/2014/main" id="{2B591C9E-D5CB-48CC-8348-E5F6E950C708}"/>
              </a:ext>
            </a:extLst>
          </p:cNvPr>
          <p:cNvSpPr>
            <a:spLocks noChangeArrowheads="1"/>
          </p:cNvSpPr>
          <p:nvPr/>
        </p:nvSpPr>
        <p:spPr bwMode="auto">
          <a:xfrm>
            <a:off x="494930" y="1395317"/>
            <a:ext cx="3912721" cy="830997"/>
          </a:xfrm>
          <a:prstGeom prst="rect">
            <a:avLst/>
          </a:prstGeom>
          <a:solidFill>
            <a:schemeClr val="accent5">
              <a:lumMod val="20000"/>
              <a:lumOff val="80000"/>
            </a:schemeClr>
          </a:solidFill>
          <a:ln w="9525">
            <a:noFill/>
            <a:miter lim="800000"/>
            <a:headEnd/>
            <a:tailEnd/>
          </a:ln>
        </p:spPr>
        <p:txBody>
          <a:bodyPr wrap="square">
            <a:spAutoFit/>
          </a:bodyPr>
          <a:lstStyle/>
          <a:p>
            <a:pPr>
              <a:defRPr/>
            </a:pPr>
            <a:r>
              <a:rPr kumimoji="1" lang="zh-CN" altLang="en-US" sz="1600" b="1" dirty="0">
                <a:solidFill>
                  <a:srgbClr val="FF0000"/>
                </a:solidFill>
                <a:latin typeface="隶书" panose="02010509060101010101" pitchFamily="49" charset="-122"/>
                <a:ea typeface="隶书" panose="02010509060101010101" pitchFamily="49" charset="-122"/>
              </a:rPr>
              <a:t>    </a:t>
            </a:r>
            <a:r>
              <a:rPr kumimoji="1" lang="zh-CN" altLang="en-US" sz="1600" b="1" dirty="0">
                <a:latin typeface="隶书" panose="02010509060101010101" pitchFamily="49" charset="-122"/>
                <a:ea typeface="隶书" panose="02010509060101010101" pitchFamily="49" charset="-122"/>
              </a:rPr>
              <a:t>鳕鱼的年产卵量是</a:t>
            </a:r>
            <a:r>
              <a:rPr kumimoji="1" lang="en-US" altLang="zh-CN" sz="1600" b="1" dirty="0">
                <a:solidFill>
                  <a:srgbClr val="FF0000"/>
                </a:solidFill>
                <a:latin typeface="隶书" panose="02010509060101010101" pitchFamily="49" charset="-122"/>
                <a:ea typeface="隶书" panose="02010509060101010101" pitchFamily="49" charset="-122"/>
              </a:rPr>
              <a:t>500</a:t>
            </a:r>
            <a:r>
              <a:rPr kumimoji="1" lang="zh-CN" altLang="en-US" sz="1600" b="1" dirty="0">
                <a:solidFill>
                  <a:srgbClr val="FF0000"/>
                </a:solidFill>
                <a:latin typeface="隶书" panose="02010509060101010101" pitchFamily="49" charset="-122"/>
                <a:ea typeface="隶书" panose="02010509060101010101" pitchFamily="49" charset="-122"/>
              </a:rPr>
              <a:t>万粒</a:t>
            </a:r>
            <a:r>
              <a:rPr kumimoji="1" lang="zh-CN" altLang="en-US" sz="1600" b="1" dirty="0">
                <a:latin typeface="隶书" panose="02010509060101010101" pitchFamily="49" charset="-122"/>
                <a:ea typeface="隶书" panose="02010509060101010101" pitchFamily="49" charset="-122"/>
              </a:rPr>
              <a:t>。如果能全部孵化长大</a:t>
            </a:r>
            <a:r>
              <a:rPr kumimoji="1" lang="en-US" altLang="zh-CN" sz="1600" b="1" dirty="0">
                <a:latin typeface="隶书" panose="02010509060101010101" pitchFamily="49" charset="-122"/>
                <a:ea typeface="隶书" panose="02010509060101010101" pitchFamily="49" charset="-122"/>
              </a:rPr>
              <a:t>,</a:t>
            </a:r>
            <a:r>
              <a:rPr kumimoji="1" lang="zh-CN" altLang="en-US" sz="1600" b="1" dirty="0">
                <a:latin typeface="隶书" panose="02010509060101010101" pitchFamily="49" charset="-122"/>
                <a:ea typeface="隶书" panose="02010509060101010101" pitchFamily="49" charset="-122"/>
              </a:rPr>
              <a:t> 不出</a:t>
            </a:r>
            <a:r>
              <a:rPr kumimoji="1" lang="en-US" altLang="zh-CN" sz="1600" b="1" dirty="0">
                <a:latin typeface="隶书" panose="02010509060101010101" pitchFamily="49" charset="-122"/>
                <a:ea typeface="隶书" panose="02010509060101010101" pitchFamily="49" charset="-122"/>
              </a:rPr>
              <a:t>6</a:t>
            </a:r>
            <a:r>
              <a:rPr kumimoji="1" lang="zh-CN" altLang="en-US" sz="1600" b="1" dirty="0">
                <a:latin typeface="隶书" panose="02010509060101010101" pitchFamily="49" charset="-122"/>
                <a:ea typeface="隶书" panose="02010509060101010101" pitchFamily="49" charset="-122"/>
              </a:rPr>
              <a:t>年</a:t>
            </a:r>
            <a:r>
              <a:rPr kumimoji="1" lang="en-US" altLang="zh-CN" sz="1600" b="1" dirty="0">
                <a:latin typeface="隶书" panose="02010509060101010101" pitchFamily="49" charset="-122"/>
                <a:ea typeface="隶书" panose="02010509060101010101" pitchFamily="49" charset="-122"/>
              </a:rPr>
              <a:t>,</a:t>
            </a:r>
            <a:r>
              <a:rPr kumimoji="1" lang="zh-CN" altLang="en-US" sz="1600" b="1" dirty="0">
                <a:latin typeface="隶书" panose="02010509060101010101" pitchFamily="49" charset="-122"/>
                <a:ea typeface="隶书" panose="02010509060101010101" pitchFamily="49" charset="-122"/>
              </a:rPr>
              <a:t>整个大西洋就会被鳕鱼塞满。 </a:t>
            </a:r>
          </a:p>
        </p:txBody>
      </p:sp>
      <p:sp>
        <p:nvSpPr>
          <p:cNvPr id="9" name="TextBox 8">
            <a:extLst>
              <a:ext uri="{FF2B5EF4-FFF2-40B4-BE49-F238E27FC236}">
                <a16:creationId xmlns:a16="http://schemas.microsoft.com/office/drawing/2014/main" id="{E81FF27E-CDA0-4CD4-B129-3D24E4804E2C}"/>
              </a:ext>
            </a:extLst>
          </p:cNvPr>
          <p:cNvSpPr txBox="1">
            <a:spLocks noChangeArrowheads="1"/>
          </p:cNvSpPr>
          <p:nvPr/>
        </p:nvSpPr>
        <p:spPr bwMode="auto">
          <a:xfrm>
            <a:off x="494930" y="3051720"/>
            <a:ext cx="62049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000" b="1" dirty="0">
                <a:latin typeface="隶书" panose="02010509060101010101" pitchFamily="49" charset="-122"/>
                <a:ea typeface="隶书" panose="02010509060101010101" pitchFamily="49" charset="-122"/>
              </a:rPr>
              <a:t>事实</a:t>
            </a:r>
            <a:r>
              <a:rPr lang="en-US" altLang="zh-CN" sz="3000" b="1" dirty="0">
                <a:latin typeface="隶书" panose="02010509060101010101" pitchFamily="49" charset="-122"/>
                <a:ea typeface="隶书" panose="02010509060101010101" pitchFamily="49" charset="-122"/>
              </a:rPr>
              <a:t>2:</a:t>
            </a:r>
            <a:r>
              <a:rPr lang="zh-CN" altLang="en-US" sz="3000" b="1" dirty="0">
                <a:latin typeface="隶书" panose="02010509060101010101" pitchFamily="49" charset="-122"/>
                <a:ea typeface="隶书" panose="02010509060101010101" pitchFamily="49" charset="-122"/>
              </a:rPr>
              <a:t>物种内的个体数能保持稳定</a:t>
            </a:r>
          </a:p>
        </p:txBody>
      </p:sp>
      <p:sp>
        <p:nvSpPr>
          <p:cNvPr id="10" name="TextBox 9">
            <a:extLst>
              <a:ext uri="{FF2B5EF4-FFF2-40B4-BE49-F238E27FC236}">
                <a16:creationId xmlns:a16="http://schemas.microsoft.com/office/drawing/2014/main" id="{F3660F92-E5DC-417B-BE49-D56B00B8DBFD}"/>
              </a:ext>
            </a:extLst>
          </p:cNvPr>
          <p:cNvSpPr txBox="1">
            <a:spLocks noChangeArrowheads="1"/>
          </p:cNvSpPr>
          <p:nvPr/>
        </p:nvSpPr>
        <p:spPr bwMode="auto">
          <a:xfrm>
            <a:off x="482360" y="846912"/>
            <a:ext cx="62555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000" b="1" dirty="0">
                <a:latin typeface="隶书" panose="02010509060101010101" pitchFamily="49" charset="-122"/>
                <a:ea typeface="隶书" panose="02010509060101010101" pitchFamily="49" charset="-122"/>
              </a:rPr>
              <a:t>事实</a:t>
            </a:r>
            <a:r>
              <a:rPr lang="en-US" altLang="zh-CN" sz="3000" b="1" dirty="0">
                <a:latin typeface="隶书" panose="02010509060101010101" pitchFamily="49" charset="-122"/>
                <a:ea typeface="隶书" panose="02010509060101010101" pitchFamily="49" charset="-122"/>
              </a:rPr>
              <a:t>1:</a:t>
            </a:r>
            <a:r>
              <a:rPr lang="zh-CN" altLang="en-US" sz="3000" b="1" dirty="0">
                <a:latin typeface="隶书" panose="02010509060101010101" pitchFamily="49" charset="-122"/>
                <a:ea typeface="隶书" panose="02010509060101010101" pitchFamily="49" charset="-122"/>
              </a:rPr>
              <a:t>生物都有过度繁殖的倾向</a:t>
            </a:r>
          </a:p>
        </p:txBody>
      </p:sp>
      <p:sp>
        <p:nvSpPr>
          <p:cNvPr id="11" name="TextBox 10">
            <a:extLst>
              <a:ext uri="{FF2B5EF4-FFF2-40B4-BE49-F238E27FC236}">
                <a16:creationId xmlns:a16="http://schemas.microsoft.com/office/drawing/2014/main" id="{B6D0052E-655D-4291-85A6-FA3B090CD29C}"/>
              </a:ext>
            </a:extLst>
          </p:cNvPr>
          <p:cNvSpPr txBox="1">
            <a:spLocks noChangeArrowheads="1"/>
          </p:cNvSpPr>
          <p:nvPr/>
        </p:nvSpPr>
        <p:spPr bwMode="auto">
          <a:xfrm>
            <a:off x="496655" y="4362021"/>
            <a:ext cx="50768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000" b="1" dirty="0">
                <a:latin typeface="隶书" panose="02010509060101010101" pitchFamily="49" charset="-122"/>
                <a:ea typeface="隶书" panose="02010509060101010101" pitchFamily="49" charset="-122"/>
              </a:rPr>
              <a:t>事实</a:t>
            </a:r>
            <a:r>
              <a:rPr lang="en-US" altLang="zh-CN" sz="3000" b="1" dirty="0">
                <a:latin typeface="隶书" panose="02010509060101010101" pitchFamily="49" charset="-122"/>
                <a:ea typeface="隶书" panose="02010509060101010101" pitchFamily="49" charset="-122"/>
              </a:rPr>
              <a:t>3:</a:t>
            </a:r>
            <a:r>
              <a:rPr lang="zh-CN" altLang="en-US" sz="3000" b="1" dirty="0">
                <a:latin typeface="隶书" panose="02010509060101010101" pitchFamily="49" charset="-122"/>
                <a:ea typeface="隶书" panose="02010509060101010101" pitchFamily="49" charset="-122"/>
              </a:rPr>
              <a:t>资源是有限的</a:t>
            </a:r>
          </a:p>
        </p:txBody>
      </p:sp>
      <p:sp>
        <p:nvSpPr>
          <p:cNvPr id="13" name="矩形 12">
            <a:extLst>
              <a:ext uri="{FF2B5EF4-FFF2-40B4-BE49-F238E27FC236}">
                <a16:creationId xmlns:a16="http://schemas.microsoft.com/office/drawing/2014/main" id="{5CC48386-044F-4752-BC8E-3A720AFBCC23}"/>
              </a:ext>
            </a:extLst>
          </p:cNvPr>
          <p:cNvSpPr>
            <a:spLocks noChangeArrowheads="1"/>
          </p:cNvSpPr>
          <p:nvPr/>
        </p:nvSpPr>
        <p:spPr bwMode="auto">
          <a:xfrm>
            <a:off x="494929" y="2295417"/>
            <a:ext cx="3912721" cy="830997"/>
          </a:xfrm>
          <a:prstGeom prst="rect">
            <a:avLst/>
          </a:prstGeom>
          <a:solidFill>
            <a:schemeClr val="accent5">
              <a:lumMod val="20000"/>
              <a:lumOff val="80000"/>
            </a:schemeClr>
          </a:solidFill>
          <a:ln w="9525">
            <a:noFill/>
            <a:miter lim="800000"/>
            <a:headEnd/>
            <a:tailEnd/>
          </a:ln>
        </p:spPr>
        <p:txBody>
          <a:bodyPr wrap="square">
            <a:spAutoFit/>
          </a:bodyPr>
          <a:lstStyle/>
          <a:p>
            <a:pPr>
              <a:defRPr/>
            </a:pPr>
            <a:r>
              <a:rPr kumimoji="1" lang="zh-CN" altLang="en-US" sz="1600" b="1" dirty="0">
                <a:solidFill>
                  <a:srgbClr val="FF0000"/>
                </a:solidFill>
                <a:latin typeface="隶书" panose="02010509060101010101" pitchFamily="49" charset="-122"/>
                <a:ea typeface="隶书" panose="02010509060101010101" pitchFamily="49" charset="-122"/>
              </a:rPr>
              <a:t>    </a:t>
            </a:r>
            <a:r>
              <a:rPr kumimoji="1" lang="zh-CN" altLang="en-US" sz="1600" b="1" dirty="0">
                <a:solidFill>
                  <a:schemeClr val="tx1"/>
                </a:solidFill>
                <a:latin typeface="隶书" panose="02010509060101010101" pitchFamily="49" charset="-122"/>
                <a:ea typeface="隶书" panose="02010509060101010101" pitchFamily="49" charset="-122"/>
              </a:rPr>
              <a:t>繁殖速度最慢的陆地生物大象，一生最多繁殖</a:t>
            </a:r>
            <a:r>
              <a:rPr kumimoji="1" lang="en-US" altLang="zh-CN" sz="1600" b="1" dirty="0">
                <a:solidFill>
                  <a:srgbClr val="FF0000"/>
                </a:solidFill>
                <a:latin typeface="隶书" panose="02010509060101010101" pitchFamily="49" charset="-122"/>
                <a:ea typeface="隶书" panose="02010509060101010101" pitchFamily="49" charset="-122"/>
              </a:rPr>
              <a:t>6</a:t>
            </a:r>
            <a:r>
              <a:rPr kumimoji="1" lang="zh-CN" altLang="en-US" sz="1600" b="1" dirty="0">
                <a:solidFill>
                  <a:schemeClr val="tx1"/>
                </a:solidFill>
                <a:latin typeface="隶书" panose="02010509060101010101" pitchFamily="49" charset="-122"/>
                <a:ea typeface="隶书" panose="02010509060101010101" pitchFamily="49" charset="-122"/>
              </a:rPr>
              <a:t>仔，</a:t>
            </a:r>
            <a:r>
              <a:rPr kumimoji="1" lang="en-US" altLang="zh-CN" sz="1600" b="1" dirty="0">
                <a:solidFill>
                  <a:schemeClr val="tx1"/>
                </a:solidFill>
                <a:latin typeface="隶书" panose="02010509060101010101" pitchFamily="49" charset="-122"/>
                <a:ea typeface="隶书" panose="02010509060101010101" pitchFamily="49" charset="-122"/>
              </a:rPr>
              <a:t>750</a:t>
            </a:r>
            <a:r>
              <a:rPr kumimoji="1" lang="zh-CN" altLang="en-US" sz="1600" b="1" dirty="0">
                <a:solidFill>
                  <a:schemeClr val="tx1"/>
                </a:solidFill>
                <a:latin typeface="隶书" panose="02010509060101010101" pitchFamily="49" charset="-122"/>
                <a:ea typeface="隶书" panose="02010509060101010101" pitchFamily="49" charset="-122"/>
              </a:rPr>
              <a:t>年，也会由一对产生</a:t>
            </a:r>
            <a:r>
              <a:rPr kumimoji="1" lang="en-US" altLang="zh-CN" sz="1600" b="1" dirty="0">
                <a:solidFill>
                  <a:srgbClr val="FF0000"/>
                </a:solidFill>
                <a:latin typeface="隶书" panose="02010509060101010101" pitchFamily="49" charset="-122"/>
                <a:ea typeface="隶书" panose="02010509060101010101" pitchFamily="49" charset="-122"/>
              </a:rPr>
              <a:t>1900</a:t>
            </a:r>
            <a:r>
              <a:rPr kumimoji="1" lang="zh-CN" altLang="en-US" sz="1600" b="1" dirty="0">
                <a:solidFill>
                  <a:srgbClr val="FF0000"/>
                </a:solidFill>
                <a:latin typeface="隶书" panose="02010509060101010101" pitchFamily="49" charset="-122"/>
                <a:ea typeface="隶书" panose="02010509060101010101" pitchFamily="49" charset="-122"/>
              </a:rPr>
              <a:t>万</a:t>
            </a:r>
            <a:r>
              <a:rPr kumimoji="1" lang="zh-CN" altLang="en-US" sz="1600" b="1" dirty="0">
                <a:solidFill>
                  <a:schemeClr val="tx1"/>
                </a:solidFill>
                <a:latin typeface="隶书" panose="02010509060101010101" pitchFamily="49" charset="-122"/>
                <a:ea typeface="隶书" panose="02010509060101010101" pitchFamily="49" charset="-122"/>
              </a:rPr>
              <a:t>头后代</a:t>
            </a:r>
          </a:p>
        </p:txBody>
      </p:sp>
      <p:sp>
        <p:nvSpPr>
          <p:cNvPr id="17" name="Text Box 2">
            <a:extLst>
              <a:ext uri="{FF2B5EF4-FFF2-40B4-BE49-F238E27FC236}">
                <a16:creationId xmlns:a16="http://schemas.microsoft.com/office/drawing/2014/main" id="{4D1D1CFE-10C1-4B95-8048-95EFA762C391}"/>
              </a:ext>
            </a:extLst>
          </p:cNvPr>
          <p:cNvSpPr txBox="1">
            <a:spLocks noChangeArrowheads="1"/>
          </p:cNvSpPr>
          <p:nvPr/>
        </p:nvSpPr>
        <p:spPr bwMode="auto">
          <a:xfrm>
            <a:off x="5874024" y="1088263"/>
            <a:ext cx="313863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b="1" dirty="0">
                <a:latin typeface="隶书" panose="02010509060101010101" pitchFamily="49" charset="-122"/>
                <a:ea typeface="隶书" panose="02010509060101010101" pitchFamily="49" charset="-122"/>
              </a:rPr>
              <a:t>    </a:t>
            </a:r>
            <a:r>
              <a:rPr lang="zh-CN" altLang="zh-CN" sz="2000" b="1" dirty="0">
                <a:solidFill>
                  <a:srgbClr val="0000FF"/>
                </a:solidFill>
                <a:latin typeface="隶书" panose="02010509060101010101" pitchFamily="49" charset="-122"/>
                <a:ea typeface="隶书" panose="02010509060101010101" pitchFamily="49" charset="-122"/>
              </a:rPr>
              <a:t>生物的生存资源有限，要生存就必须与</a:t>
            </a:r>
            <a:r>
              <a:rPr lang="zh-CN" altLang="zh-CN" sz="2000" b="1" dirty="0">
                <a:solidFill>
                  <a:srgbClr val="FF0000"/>
                </a:solidFill>
                <a:latin typeface="隶书" panose="02010509060101010101" pitchFamily="49" charset="-122"/>
                <a:ea typeface="隶书" panose="02010509060101010101" pitchFamily="49" charset="-122"/>
              </a:rPr>
              <a:t>同种</a:t>
            </a:r>
            <a:r>
              <a:rPr lang="zh-CN" altLang="en-US" sz="2000" b="1" dirty="0">
                <a:solidFill>
                  <a:srgbClr val="FF0000"/>
                </a:solidFill>
                <a:latin typeface="隶书" panose="02010509060101010101" pitchFamily="49" charset="-122"/>
                <a:ea typeface="隶书" panose="02010509060101010101" pitchFamily="49" charset="-122"/>
              </a:rPr>
              <a:t>的、</a:t>
            </a:r>
            <a:r>
              <a:rPr lang="zh-CN" altLang="zh-CN" sz="2000" b="1" dirty="0">
                <a:solidFill>
                  <a:srgbClr val="FF0000"/>
                </a:solidFill>
                <a:latin typeface="隶书" panose="02010509060101010101" pitchFamily="49" charset="-122"/>
                <a:ea typeface="隶书" panose="02010509060101010101" pitchFamily="49" charset="-122"/>
              </a:rPr>
              <a:t>异种</a:t>
            </a:r>
            <a:r>
              <a:rPr lang="zh-CN" altLang="en-US" sz="2000" b="1" dirty="0">
                <a:solidFill>
                  <a:srgbClr val="FF0000"/>
                </a:solidFill>
                <a:latin typeface="隶书" panose="02010509060101010101" pitchFamily="49" charset="-122"/>
                <a:ea typeface="隶书" panose="02010509060101010101" pitchFamily="49" charset="-122"/>
              </a:rPr>
              <a:t>其它个体</a:t>
            </a:r>
            <a:r>
              <a:rPr lang="zh-CN" altLang="zh-CN" sz="2000" b="1" dirty="0">
                <a:solidFill>
                  <a:srgbClr val="0000FF"/>
                </a:solidFill>
                <a:latin typeface="隶书" panose="02010509060101010101" pitchFamily="49" charset="-122"/>
                <a:ea typeface="隶书" panose="02010509060101010101" pitchFamily="49" charset="-122"/>
              </a:rPr>
              <a:t>及</a:t>
            </a:r>
            <a:r>
              <a:rPr lang="zh-CN" altLang="zh-CN" sz="2000" b="1" dirty="0">
                <a:solidFill>
                  <a:srgbClr val="FF0000"/>
                </a:solidFill>
                <a:latin typeface="隶书" panose="02010509060101010101" pitchFamily="49" charset="-122"/>
                <a:ea typeface="隶书" panose="02010509060101010101" pitchFamily="49" charset="-122"/>
              </a:rPr>
              <a:t>无机环境</a:t>
            </a:r>
            <a:r>
              <a:rPr lang="zh-CN" altLang="zh-CN" sz="2000" b="1" dirty="0">
                <a:solidFill>
                  <a:srgbClr val="0000FF"/>
                </a:solidFill>
                <a:latin typeface="隶书" panose="02010509060101010101" pitchFamily="49" charset="-122"/>
                <a:ea typeface="隶书" panose="02010509060101010101" pitchFamily="49" charset="-122"/>
              </a:rPr>
              <a:t>进行斗争！</a:t>
            </a:r>
          </a:p>
        </p:txBody>
      </p:sp>
      <p:sp>
        <p:nvSpPr>
          <p:cNvPr id="12" name="Text Box 9">
            <a:extLst>
              <a:ext uri="{FF2B5EF4-FFF2-40B4-BE49-F238E27FC236}">
                <a16:creationId xmlns:a16="http://schemas.microsoft.com/office/drawing/2014/main" id="{B808E8BC-B7C8-401C-B73D-957840593124}"/>
              </a:ext>
            </a:extLst>
          </p:cNvPr>
          <p:cNvSpPr txBox="1">
            <a:spLocks noChangeArrowheads="1"/>
          </p:cNvSpPr>
          <p:nvPr/>
        </p:nvSpPr>
        <p:spPr bwMode="auto">
          <a:xfrm>
            <a:off x="6137393" y="2094978"/>
            <a:ext cx="2972803" cy="166199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3600" b="1" dirty="0">
                <a:solidFill>
                  <a:srgbClr val="0000FF"/>
                </a:solidFill>
                <a:latin typeface="隶书" panose="02010509060101010101" pitchFamily="49" charset="-122"/>
                <a:ea typeface="隶书" panose="02010509060101010101" pitchFamily="49" charset="-122"/>
              </a:rPr>
              <a:t>推论1：个体间存在着</a:t>
            </a:r>
            <a:r>
              <a:rPr lang="zh-CN" altLang="zh-CN" sz="3600" b="1" dirty="0">
                <a:solidFill>
                  <a:srgbClr val="FF3300"/>
                </a:solidFill>
                <a:latin typeface="隶书" panose="02010509060101010101" pitchFamily="49" charset="-122"/>
                <a:ea typeface="隶书" panose="02010509060101010101" pitchFamily="49" charset="-122"/>
              </a:rPr>
              <a:t>生</a:t>
            </a:r>
            <a:r>
              <a:rPr lang="en-US" altLang="zh-CN" sz="3600" b="1" dirty="0">
                <a:solidFill>
                  <a:srgbClr val="FF3300"/>
                </a:solidFill>
                <a:latin typeface="隶书" panose="02010509060101010101" pitchFamily="49" charset="-122"/>
                <a:ea typeface="隶书" panose="02010509060101010101" pitchFamily="49" charset="-122"/>
              </a:rPr>
              <a:t>   </a:t>
            </a:r>
            <a:r>
              <a:rPr lang="zh-CN" altLang="en-US" sz="3600" b="1" dirty="0">
                <a:solidFill>
                  <a:srgbClr val="FF3300"/>
                </a:solidFill>
                <a:latin typeface="隶书" panose="02010509060101010101" pitchFamily="49" charset="-122"/>
                <a:ea typeface="隶书" panose="02010509060101010101" pitchFamily="49" charset="-122"/>
              </a:rPr>
              <a:t>存</a:t>
            </a:r>
            <a:r>
              <a:rPr lang="zh-CN" altLang="zh-CN" sz="3600" b="1" dirty="0">
                <a:solidFill>
                  <a:srgbClr val="FF3300"/>
                </a:solidFill>
                <a:latin typeface="隶书" panose="02010509060101010101" pitchFamily="49" charset="-122"/>
                <a:ea typeface="隶书" panose="02010509060101010101" pitchFamily="49" charset="-122"/>
              </a:rPr>
              <a:t>斗争</a:t>
            </a:r>
          </a:p>
        </p:txBody>
      </p:sp>
    </p:spTree>
    <p:extLst>
      <p:ext uri="{BB962C8B-B14F-4D97-AF65-F5344CB8AC3E}">
        <p14:creationId xmlns:p14="http://schemas.microsoft.com/office/powerpoint/2010/main" val="329363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animBg="1"/>
      <p:bldP spid="1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4463619-4A24-4C87-A9CD-FD4CB0FAAAA1}"/>
              </a:ext>
            </a:extLst>
          </p:cNvPr>
          <p:cNvSpPr txBox="1"/>
          <p:nvPr/>
        </p:nvSpPr>
        <p:spPr>
          <a:xfrm>
            <a:off x="0" y="1"/>
            <a:ext cx="6371948" cy="646331"/>
          </a:xfrm>
          <a:prstGeom prst="rect">
            <a:avLst/>
          </a:prstGeom>
          <a:noFill/>
        </p:spPr>
        <p:txBody>
          <a:bodyPr wrap="square" rtlCol="0">
            <a:spAutoFit/>
          </a:bodyPr>
          <a:lstStyle/>
          <a:p>
            <a:r>
              <a:rPr lang="zh-CN" altLang="en-US" sz="3600" b="1" dirty="0">
                <a:latin typeface="隶书" panose="02010509060101010101" pitchFamily="49" charset="-122"/>
                <a:ea typeface="隶书" panose="02010509060101010101" pitchFamily="49" charset="-122"/>
              </a:rPr>
              <a:t>达尔文的自然选择学说：</a:t>
            </a:r>
          </a:p>
        </p:txBody>
      </p:sp>
      <p:sp>
        <p:nvSpPr>
          <p:cNvPr id="8" name="Text Box 3">
            <a:extLst>
              <a:ext uri="{FF2B5EF4-FFF2-40B4-BE49-F238E27FC236}">
                <a16:creationId xmlns:a16="http://schemas.microsoft.com/office/drawing/2014/main" id="{276F4F4D-00DC-482D-8867-910F0303F16E}"/>
              </a:ext>
            </a:extLst>
          </p:cNvPr>
          <p:cNvSpPr txBox="1">
            <a:spLocks noChangeArrowheads="1"/>
          </p:cNvSpPr>
          <p:nvPr/>
        </p:nvSpPr>
        <p:spPr bwMode="auto">
          <a:xfrm>
            <a:off x="553411" y="3017801"/>
            <a:ext cx="53646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000" b="1" dirty="0">
                <a:latin typeface="隶书" panose="02010509060101010101" pitchFamily="49" charset="-122"/>
                <a:ea typeface="隶书" panose="02010509060101010101" pitchFamily="49" charset="-122"/>
              </a:rPr>
              <a:t>事实</a:t>
            </a:r>
            <a:r>
              <a:rPr lang="en-US" altLang="zh-CN" sz="3000" b="1" dirty="0">
                <a:latin typeface="隶书" panose="02010509060101010101" pitchFamily="49" charset="-122"/>
                <a:ea typeface="隶书" panose="02010509060101010101" pitchFamily="49" charset="-122"/>
              </a:rPr>
              <a:t>5:</a:t>
            </a:r>
            <a:r>
              <a:rPr lang="zh-CN" altLang="en-US" sz="3000" b="1" dirty="0">
                <a:latin typeface="隶书" panose="02010509060101010101" pitchFamily="49" charset="-122"/>
                <a:ea typeface="隶书" panose="02010509060101010101" pitchFamily="49" charset="-122"/>
              </a:rPr>
              <a:t>许多变异是可以</a:t>
            </a:r>
            <a:r>
              <a:rPr lang="zh-CN" altLang="en-US" sz="3000" b="1" dirty="0">
                <a:solidFill>
                  <a:srgbClr val="FF0000"/>
                </a:solidFill>
                <a:latin typeface="隶书" panose="02010509060101010101" pitchFamily="49" charset="-122"/>
                <a:ea typeface="隶书" panose="02010509060101010101" pitchFamily="49" charset="-122"/>
              </a:rPr>
              <a:t>遗传</a:t>
            </a:r>
            <a:r>
              <a:rPr lang="zh-CN" altLang="en-US" sz="3000" b="1" dirty="0">
                <a:latin typeface="隶书" panose="02010509060101010101" pitchFamily="49" charset="-122"/>
                <a:ea typeface="隶书" panose="02010509060101010101" pitchFamily="49" charset="-122"/>
              </a:rPr>
              <a:t>的</a:t>
            </a:r>
            <a:r>
              <a:rPr lang="zh-CN" altLang="zh-CN" sz="3000" b="1" dirty="0">
                <a:latin typeface="隶书" panose="02010509060101010101" pitchFamily="49" charset="-122"/>
                <a:ea typeface="隶书" panose="02010509060101010101" pitchFamily="49" charset="-122"/>
              </a:rPr>
              <a:t>！</a:t>
            </a:r>
          </a:p>
        </p:txBody>
      </p:sp>
      <p:sp>
        <p:nvSpPr>
          <p:cNvPr id="10" name="TextBox 8">
            <a:extLst>
              <a:ext uri="{FF2B5EF4-FFF2-40B4-BE49-F238E27FC236}">
                <a16:creationId xmlns:a16="http://schemas.microsoft.com/office/drawing/2014/main" id="{2358386D-42C3-431A-A37F-EAF275A56B98}"/>
              </a:ext>
            </a:extLst>
          </p:cNvPr>
          <p:cNvSpPr txBox="1">
            <a:spLocks noChangeArrowheads="1"/>
          </p:cNvSpPr>
          <p:nvPr/>
        </p:nvSpPr>
        <p:spPr bwMode="auto">
          <a:xfrm>
            <a:off x="348988" y="1399538"/>
            <a:ext cx="68457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dirty="0">
                <a:latin typeface="隶书" panose="02010509060101010101" pitchFamily="49" charset="-122"/>
                <a:ea typeface="隶书" panose="02010509060101010101" pitchFamily="49" charset="-122"/>
              </a:rPr>
              <a:t>变异是</a:t>
            </a:r>
            <a:r>
              <a:rPr lang="zh-CN" altLang="en-US" sz="2400" b="1" dirty="0">
                <a:solidFill>
                  <a:srgbClr val="FF0000"/>
                </a:solidFill>
                <a:latin typeface="隶书" panose="02010509060101010101" pitchFamily="49" charset="-122"/>
                <a:ea typeface="隶书" panose="02010509060101010101" pitchFamily="49" charset="-122"/>
              </a:rPr>
              <a:t>不定向</a:t>
            </a:r>
            <a:r>
              <a:rPr lang="zh-CN" altLang="en-US" sz="2400" b="1" dirty="0">
                <a:latin typeface="隶书" panose="02010509060101010101" pitchFamily="49" charset="-122"/>
                <a:ea typeface="隶书" panose="02010509060101010101" pitchFamily="49" charset="-122"/>
              </a:rPr>
              <a:t>的，后代中有些个体的变异更适应环境，而有的却更不适应环境！</a:t>
            </a:r>
          </a:p>
        </p:txBody>
      </p:sp>
      <p:pic>
        <p:nvPicPr>
          <p:cNvPr id="3074" name="Picture 2">
            <a:hlinkClick r:id="rId2"/>
            <a:extLst>
              <a:ext uri="{FF2B5EF4-FFF2-40B4-BE49-F238E27FC236}">
                <a16:creationId xmlns:a16="http://schemas.microsoft.com/office/drawing/2014/main" id="{9513FF86-4391-48FE-BFAB-A50F7B0AD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2" y="614412"/>
            <a:ext cx="2989089" cy="2429322"/>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40F93570-FF65-4380-A570-1823321CA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1966" y="588479"/>
            <a:ext cx="3059332" cy="2429322"/>
          </a:xfrm>
          <a:prstGeom prst="rect">
            <a:avLst/>
          </a:prstGeom>
        </p:spPr>
      </p:pic>
      <p:pic>
        <p:nvPicPr>
          <p:cNvPr id="12" name="图片 11">
            <a:extLst>
              <a:ext uri="{FF2B5EF4-FFF2-40B4-BE49-F238E27FC236}">
                <a16:creationId xmlns:a16="http://schemas.microsoft.com/office/drawing/2014/main" id="{794D0A4F-FEE4-4595-88AF-FBD123CB7E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5974" y="588479"/>
            <a:ext cx="2618125" cy="2453116"/>
          </a:xfrm>
          <a:prstGeom prst="rect">
            <a:avLst/>
          </a:prstGeom>
        </p:spPr>
      </p:pic>
      <p:sp>
        <p:nvSpPr>
          <p:cNvPr id="7" name="矩形 6">
            <a:extLst>
              <a:ext uri="{FF2B5EF4-FFF2-40B4-BE49-F238E27FC236}">
                <a16:creationId xmlns:a16="http://schemas.microsoft.com/office/drawing/2014/main" id="{83D59929-1201-4D91-AD5B-48F9BBB153B2}"/>
              </a:ext>
            </a:extLst>
          </p:cNvPr>
          <p:cNvSpPr/>
          <p:nvPr/>
        </p:nvSpPr>
        <p:spPr>
          <a:xfrm>
            <a:off x="409714" y="483523"/>
            <a:ext cx="6572633" cy="584775"/>
          </a:xfrm>
          <a:prstGeom prst="rect">
            <a:avLst/>
          </a:prstGeom>
        </p:spPr>
        <p:txBody>
          <a:bodyPr wrap="none">
            <a:spAutoFit/>
          </a:bodyPr>
          <a:lstStyle/>
          <a:p>
            <a:pPr hangingPunct="1">
              <a:spcBef>
                <a:spcPct val="0"/>
              </a:spcBef>
            </a:pPr>
            <a:r>
              <a:rPr lang="zh-CN" altLang="zh-CN" sz="3200" b="1" dirty="0">
                <a:solidFill>
                  <a:schemeClr val="tx1"/>
                </a:solidFill>
                <a:latin typeface="隶书" panose="02010509060101010101" pitchFamily="49" charset="-122"/>
                <a:ea typeface="隶书" panose="02010509060101010101" pitchFamily="49" charset="-122"/>
              </a:rPr>
              <a:t>事实4：个体间普遍存在差异(</a:t>
            </a:r>
            <a:r>
              <a:rPr lang="zh-CN" altLang="zh-CN" sz="3200" b="1" dirty="0">
                <a:solidFill>
                  <a:srgbClr val="FF0000"/>
                </a:solidFill>
                <a:latin typeface="隶书" panose="02010509060101010101" pitchFamily="49" charset="-122"/>
                <a:ea typeface="隶书" panose="02010509060101010101" pitchFamily="49" charset="-122"/>
              </a:rPr>
              <a:t>变异</a:t>
            </a:r>
            <a:r>
              <a:rPr lang="zh-CN" altLang="zh-CN" sz="3200" b="1" dirty="0">
                <a:solidFill>
                  <a:schemeClr val="tx1"/>
                </a:solidFill>
                <a:latin typeface="隶书" panose="02010509060101010101" pitchFamily="49" charset="-122"/>
                <a:ea typeface="隶书" panose="02010509060101010101" pitchFamily="49" charset="-122"/>
              </a:rPr>
              <a:t>)</a:t>
            </a:r>
          </a:p>
        </p:txBody>
      </p:sp>
      <p:sp>
        <p:nvSpPr>
          <p:cNvPr id="13" name="Text Box 9">
            <a:extLst>
              <a:ext uri="{FF2B5EF4-FFF2-40B4-BE49-F238E27FC236}">
                <a16:creationId xmlns:a16="http://schemas.microsoft.com/office/drawing/2014/main" id="{89ACA00F-1F6E-456D-9F79-7F4E8A1C423E}"/>
              </a:ext>
            </a:extLst>
          </p:cNvPr>
          <p:cNvSpPr txBox="1">
            <a:spLocks noChangeArrowheads="1"/>
          </p:cNvSpPr>
          <p:nvPr/>
        </p:nvSpPr>
        <p:spPr bwMode="auto">
          <a:xfrm>
            <a:off x="287636" y="3828860"/>
            <a:ext cx="6625781" cy="553998"/>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3600" b="1" dirty="0">
                <a:solidFill>
                  <a:srgbClr val="0000FF"/>
                </a:solidFill>
                <a:latin typeface="隶书" panose="02010509060101010101" pitchFamily="49" charset="-122"/>
                <a:ea typeface="隶书" panose="02010509060101010101" pitchFamily="49" charset="-122"/>
              </a:rPr>
              <a:t>推论1：个体间存在着</a:t>
            </a:r>
            <a:r>
              <a:rPr lang="zh-CN" altLang="zh-CN" sz="3600" b="1" dirty="0">
                <a:solidFill>
                  <a:srgbClr val="FF3300"/>
                </a:solidFill>
                <a:latin typeface="隶书" panose="02010509060101010101" pitchFamily="49" charset="-122"/>
                <a:ea typeface="隶书" panose="02010509060101010101" pitchFamily="49" charset="-122"/>
              </a:rPr>
              <a:t>生</a:t>
            </a:r>
            <a:r>
              <a:rPr lang="zh-CN" altLang="en-US" sz="3600" b="1" dirty="0">
                <a:solidFill>
                  <a:srgbClr val="FF3300"/>
                </a:solidFill>
                <a:latin typeface="隶书" panose="02010509060101010101" pitchFamily="49" charset="-122"/>
                <a:ea typeface="隶书" panose="02010509060101010101" pitchFamily="49" charset="-122"/>
              </a:rPr>
              <a:t>存</a:t>
            </a:r>
            <a:r>
              <a:rPr lang="zh-CN" altLang="zh-CN" sz="3600" b="1" dirty="0">
                <a:solidFill>
                  <a:srgbClr val="FF3300"/>
                </a:solidFill>
                <a:latin typeface="隶书" panose="02010509060101010101" pitchFamily="49" charset="-122"/>
                <a:ea typeface="隶书" panose="02010509060101010101" pitchFamily="49" charset="-122"/>
              </a:rPr>
              <a:t>斗争</a:t>
            </a:r>
          </a:p>
        </p:txBody>
      </p:sp>
    </p:spTree>
    <p:extLst>
      <p:ext uri="{BB962C8B-B14F-4D97-AF65-F5344CB8AC3E}">
        <p14:creationId xmlns:p14="http://schemas.microsoft.com/office/powerpoint/2010/main" val="100445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lide(fromRigh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0" grpId="0"/>
      <p:bldP spid="7"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4463619-4A24-4C87-A9CD-FD4CB0FAAAA1}"/>
              </a:ext>
            </a:extLst>
          </p:cNvPr>
          <p:cNvSpPr txBox="1"/>
          <p:nvPr/>
        </p:nvSpPr>
        <p:spPr>
          <a:xfrm>
            <a:off x="0" y="1"/>
            <a:ext cx="6371948" cy="646331"/>
          </a:xfrm>
          <a:prstGeom prst="rect">
            <a:avLst/>
          </a:prstGeom>
          <a:noFill/>
        </p:spPr>
        <p:txBody>
          <a:bodyPr wrap="square" rtlCol="0">
            <a:spAutoFit/>
          </a:bodyPr>
          <a:lstStyle/>
          <a:p>
            <a:r>
              <a:rPr lang="zh-CN" altLang="en-US" sz="3600" b="1" dirty="0">
                <a:latin typeface="隶书" panose="02010509060101010101" pitchFamily="49" charset="-122"/>
                <a:ea typeface="隶书" panose="02010509060101010101" pitchFamily="49" charset="-122"/>
              </a:rPr>
              <a:t>达尔文的自然选择学说：</a:t>
            </a:r>
          </a:p>
        </p:txBody>
      </p:sp>
      <p:sp>
        <p:nvSpPr>
          <p:cNvPr id="12" name="Text Box 6">
            <a:extLst>
              <a:ext uri="{FF2B5EF4-FFF2-40B4-BE49-F238E27FC236}">
                <a16:creationId xmlns:a16="http://schemas.microsoft.com/office/drawing/2014/main" id="{4BF4070A-DCC3-4966-9E7D-54545057FE1E}"/>
              </a:ext>
            </a:extLst>
          </p:cNvPr>
          <p:cNvSpPr txBox="1">
            <a:spLocks noChangeArrowheads="1"/>
          </p:cNvSpPr>
          <p:nvPr/>
        </p:nvSpPr>
        <p:spPr bwMode="auto">
          <a:xfrm>
            <a:off x="954697" y="1760943"/>
            <a:ext cx="59857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000" b="1" dirty="0">
                <a:latin typeface="隶书" panose="02010509060101010101" pitchFamily="49" charset="-122"/>
                <a:ea typeface="隶书" panose="02010509060101010101" pitchFamily="49" charset="-122"/>
              </a:rPr>
              <a:t>适者生存</a:t>
            </a:r>
            <a:r>
              <a:rPr lang="zh-CN" altLang="zh-CN" sz="3000" b="1" dirty="0">
                <a:latin typeface="隶书" panose="02010509060101010101" pitchFamily="49" charset="-122"/>
                <a:ea typeface="隶书" panose="02010509060101010101" pitchFamily="49" charset="-122"/>
              </a:rPr>
              <a:t>——</a:t>
            </a:r>
            <a:r>
              <a:rPr lang="zh-CN" altLang="en-US" sz="3000" b="1" dirty="0">
                <a:latin typeface="隶书" panose="02010509060101010101" pitchFamily="49" charset="-122"/>
                <a:ea typeface="隶书" panose="02010509060101010101" pitchFamily="49" charset="-122"/>
              </a:rPr>
              <a:t>自然选择</a:t>
            </a:r>
            <a:r>
              <a:rPr lang="zh-CN" altLang="zh-CN" sz="3000" b="1" dirty="0">
                <a:latin typeface="隶书" panose="02010509060101010101" pitchFamily="49" charset="-122"/>
                <a:ea typeface="隶书" panose="02010509060101010101" pitchFamily="49" charset="-122"/>
              </a:rPr>
              <a:t>的</a:t>
            </a:r>
            <a:r>
              <a:rPr lang="zh-CN" altLang="en-US" sz="3000" b="1" dirty="0">
                <a:solidFill>
                  <a:srgbClr val="FF3300"/>
                </a:solidFill>
                <a:latin typeface="隶书" panose="02010509060101010101" pitchFamily="49" charset="-122"/>
                <a:ea typeface="隶书" panose="02010509060101010101" pitchFamily="49" charset="-122"/>
              </a:rPr>
              <a:t>结果</a:t>
            </a:r>
            <a:endParaRPr lang="zh-CN" altLang="zh-CN" sz="3000" b="1" dirty="0">
              <a:solidFill>
                <a:srgbClr val="FF3300"/>
              </a:solidFill>
              <a:latin typeface="隶书" panose="02010509060101010101" pitchFamily="49" charset="-122"/>
              <a:ea typeface="隶书" panose="02010509060101010101" pitchFamily="49" charset="-122"/>
            </a:endParaRPr>
          </a:p>
        </p:txBody>
      </p:sp>
      <p:sp>
        <p:nvSpPr>
          <p:cNvPr id="17" name="Text Box 13">
            <a:extLst>
              <a:ext uri="{FF2B5EF4-FFF2-40B4-BE49-F238E27FC236}">
                <a16:creationId xmlns:a16="http://schemas.microsoft.com/office/drawing/2014/main" id="{6B9212FD-C343-4FF7-94E1-562A4AED468C}"/>
              </a:ext>
            </a:extLst>
          </p:cNvPr>
          <p:cNvSpPr txBox="1"/>
          <p:nvPr/>
        </p:nvSpPr>
        <p:spPr>
          <a:xfrm>
            <a:off x="740552" y="2376962"/>
            <a:ext cx="7037079" cy="923330"/>
          </a:xfrm>
          <a:prstGeom prst="rect">
            <a:avLst/>
          </a:prstGeom>
          <a:noFill/>
          <a:ln w="28575" cap="flat" cmpd="sng">
            <a:noFill/>
            <a:prstDash val="solid"/>
            <a:miter/>
            <a:headEnd type="none" w="med" len="med"/>
            <a:tailEnd type="none" w="med" len="med"/>
          </a:ln>
        </p:spPr>
        <p:txBody>
          <a:bodyPr wrap="square" lIns="0" tIns="0" rIns="0" bIns="0">
            <a:spAutoFit/>
          </a:bodyPr>
          <a:lstStyle/>
          <a:p>
            <a:pPr>
              <a:spcBef>
                <a:spcPct val="50000"/>
              </a:spcBef>
            </a:pPr>
            <a:r>
              <a:rPr lang="zh-CN" altLang="en-US" sz="3000" b="1" dirty="0">
                <a:solidFill>
                  <a:srgbClr val="0000FF"/>
                </a:solidFill>
                <a:latin typeface="隶书" panose="02010509060101010101" pitchFamily="49" charset="-122"/>
                <a:ea typeface="隶书" panose="02010509060101010101" pitchFamily="49" charset="-122"/>
              </a:rPr>
              <a:t>推论</a:t>
            </a:r>
            <a:r>
              <a:rPr lang="en-US" altLang="zh-CN" sz="3000" b="1" dirty="0">
                <a:solidFill>
                  <a:srgbClr val="0000FF"/>
                </a:solidFill>
                <a:latin typeface="隶书" panose="02010509060101010101" pitchFamily="49" charset="-122"/>
                <a:ea typeface="隶书" panose="02010509060101010101" pitchFamily="49" charset="-122"/>
              </a:rPr>
              <a:t>3</a:t>
            </a:r>
            <a:r>
              <a:rPr lang="zh-CN" altLang="en-US" sz="3000" b="1" dirty="0">
                <a:solidFill>
                  <a:srgbClr val="0000FF"/>
                </a:solidFill>
                <a:latin typeface="隶书" panose="02010509060101010101" pitchFamily="49" charset="-122"/>
                <a:ea typeface="隶书" panose="02010509060101010101" pitchFamily="49" charset="-122"/>
              </a:rPr>
              <a:t>：有利变异逐代</a:t>
            </a:r>
            <a:r>
              <a:rPr lang="zh-CN" altLang="en-US" sz="3000" b="1" dirty="0">
                <a:solidFill>
                  <a:srgbClr val="FF0000"/>
                </a:solidFill>
                <a:latin typeface="隶书" panose="02010509060101010101" pitchFamily="49" charset="-122"/>
                <a:ea typeface="隶书" panose="02010509060101010101" pitchFamily="49" charset="-122"/>
              </a:rPr>
              <a:t>积累</a:t>
            </a:r>
            <a:r>
              <a:rPr lang="zh-CN" altLang="en-US" sz="3000" b="1" dirty="0">
                <a:solidFill>
                  <a:srgbClr val="0000FF"/>
                </a:solidFill>
                <a:latin typeface="隶书" panose="02010509060101010101" pitchFamily="49" charset="-122"/>
                <a:ea typeface="隶书" panose="02010509060101010101" pitchFamily="49" charset="-122"/>
              </a:rPr>
              <a:t>，生物不断进化出新类型</a:t>
            </a:r>
          </a:p>
        </p:txBody>
      </p:sp>
      <p:sp>
        <p:nvSpPr>
          <p:cNvPr id="2" name="矩形 1">
            <a:extLst>
              <a:ext uri="{FF2B5EF4-FFF2-40B4-BE49-F238E27FC236}">
                <a16:creationId xmlns:a16="http://schemas.microsoft.com/office/drawing/2014/main" id="{A304BAE4-53FD-4C6F-9305-C8C37C7DBA10}"/>
              </a:ext>
            </a:extLst>
          </p:cNvPr>
          <p:cNvSpPr/>
          <p:nvPr/>
        </p:nvSpPr>
        <p:spPr>
          <a:xfrm>
            <a:off x="724109" y="825845"/>
            <a:ext cx="6276913" cy="954107"/>
          </a:xfrm>
          <a:prstGeom prst="rect">
            <a:avLst/>
          </a:prstGeom>
        </p:spPr>
        <p:txBody>
          <a:bodyPr wrap="square">
            <a:spAutoFit/>
          </a:bodyPr>
          <a:lstStyle/>
          <a:p>
            <a:pPr hangingPunct="1">
              <a:spcBef>
                <a:spcPct val="0"/>
              </a:spcBef>
            </a:pPr>
            <a:r>
              <a:rPr lang="zh-CN" altLang="zh-CN" sz="2800" b="1" dirty="0">
                <a:solidFill>
                  <a:srgbClr val="0000FF"/>
                </a:solidFill>
                <a:latin typeface="隶书" panose="02010509060101010101" pitchFamily="49" charset="-122"/>
                <a:ea typeface="隶书" panose="02010509060101010101" pitchFamily="49" charset="-122"/>
              </a:rPr>
              <a:t>推论2：具有</a:t>
            </a:r>
            <a:r>
              <a:rPr lang="zh-CN" altLang="zh-CN" sz="2800" b="1" dirty="0">
                <a:solidFill>
                  <a:srgbClr val="FF0000"/>
                </a:solidFill>
                <a:latin typeface="隶书" panose="02010509060101010101" pitchFamily="49" charset="-122"/>
                <a:ea typeface="隶书" panose="02010509060101010101" pitchFamily="49" charset="-122"/>
              </a:rPr>
              <a:t>有利变异</a:t>
            </a:r>
            <a:r>
              <a:rPr lang="zh-CN" altLang="zh-CN" sz="2800" b="1" dirty="0">
                <a:solidFill>
                  <a:srgbClr val="0000FF"/>
                </a:solidFill>
                <a:latin typeface="隶书" panose="02010509060101010101" pitchFamily="49" charset="-122"/>
                <a:ea typeface="隶书" panose="02010509060101010101" pitchFamily="49" charset="-122"/>
              </a:rPr>
              <a:t>的个体，生存并留下后代的机会多</a:t>
            </a:r>
          </a:p>
        </p:txBody>
      </p:sp>
      <p:grpSp>
        <p:nvGrpSpPr>
          <p:cNvPr id="4" name="组合 3">
            <a:extLst>
              <a:ext uri="{FF2B5EF4-FFF2-40B4-BE49-F238E27FC236}">
                <a16:creationId xmlns:a16="http://schemas.microsoft.com/office/drawing/2014/main" id="{4A49506E-5BC6-4179-9678-E6EC90BF73EF}"/>
              </a:ext>
            </a:extLst>
          </p:cNvPr>
          <p:cNvGrpSpPr/>
          <p:nvPr/>
        </p:nvGrpSpPr>
        <p:grpSpPr>
          <a:xfrm>
            <a:off x="326003" y="3503259"/>
            <a:ext cx="7269871" cy="943925"/>
            <a:chOff x="1267404" y="1777997"/>
            <a:chExt cx="6527548" cy="943925"/>
          </a:xfrm>
        </p:grpSpPr>
        <p:sp>
          <p:nvSpPr>
            <p:cNvPr id="7" name="文本框 6">
              <a:extLst>
                <a:ext uri="{FF2B5EF4-FFF2-40B4-BE49-F238E27FC236}">
                  <a16:creationId xmlns:a16="http://schemas.microsoft.com/office/drawing/2014/main" id="{09B997B5-E4C2-464B-A7D9-FC8750D97BF3}"/>
                </a:ext>
              </a:extLst>
            </p:cNvPr>
            <p:cNvSpPr txBox="1"/>
            <p:nvPr/>
          </p:nvSpPr>
          <p:spPr>
            <a:xfrm>
              <a:off x="1267404" y="1918944"/>
              <a:ext cx="856770" cy="461665"/>
            </a:xfrm>
            <a:prstGeom prst="rect">
              <a:avLst/>
            </a:prstGeom>
            <a:noFill/>
          </p:spPr>
          <p:txBody>
            <a:bodyPr wrap="square" rtlCol="0">
              <a:spAutoFit/>
            </a:bodyPr>
            <a:lstStyle/>
            <a:p>
              <a:r>
                <a:rPr lang="zh-CN" altLang="en-US" sz="2400" dirty="0"/>
                <a:t>变异</a:t>
              </a:r>
            </a:p>
          </p:txBody>
        </p:sp>
        <p:sp>
          <p:nvSpPr>
            <p:cNvPr id="8" name="文本框 7">
              <a:extLst>
                <a:ext uri="{FF2B5EF4-FFF2-40B4-BE49-F238E27FC236}">
                  <a16:creationId xmlns:a16="http://schemas.microsoft.com/office/drawing/2014/main" id="{CAF42FD8-A998-4900-A08E-6401E51265AF}"/>
                </a:ext>
              </a:extLst>
            </p:cNvPr>
            <p:cNvSpPr txBox="1"/>
            <p:nvPr/>
          </p:nvSpPr>
          <p:spPr>
            <a:xfrm>
              <a:off x="2124174" y="1793386"/>
              <a:ext cx="1008530" cy="338554"/>
            </a:xfrm>
            <a:prstGeom prst="rect">
              <a:avLst/>
            </a:prstGeom>
            <a:noFill/>
          </p:spPr>
          <p:txBody>
            <a:bodyPr wrap="square" rtlCol="0">
              <a:spAutoFit/>
            </a:bodyPr>
            <a:lstStyle/>
            <a:p>
              <a:r>
                <a:rPr lang="zh-CN" altLang="en-US" sz="1600" dirty="0"/>
                <a:t>生存斗争</a:t>
              </a:r>
            </a:p>
          </p:txBody>
        </p:sp>
        <p:sp>
          <p:nvSpPr>
            <p:cNvPr id="9" name="文本框 8">
              <a:extLst>
                <a:ext uri="{FF2B5EF4-FFF2-40B4-BE49-F238E27FC236}">
                  <a16:creationId xmlns:a16="http://schemas.microsoft.com/office/drawing/2014/main" id="{28214DA3-428F-4F6B-ADE7-AC6C3F26AE61}"/>
                </a:ext>
              </a:extLst>
            </p:cNvPr>
            <p:cNvSpPr txBox="1"/>
            <p:nvPr/>
          </p:nvSpPr>
          <p:spPr>
            <a:xfrm>
              <a:off x="3185973" y="1916497"/>
              <a:ext cx="1843894" cy="461665"/>
            </a:xfrm>
            <a:prstGeom prst="rect">
              <a:avLst/>
            </a:prstGeom>
            <a:noFill/>
          </p:spPr>
          <p:txBody>
            <a:bodyPr wrap="square" rtlCol="0">
              <a:spAutoFit/>
            </a:bodyPr>
            <a:lstStyle/>
            <a:p>
              <a:r>
                <a:rPr lang="zh-CN" altLang="en-US" sz="2400" dirty="0"/>
                <a:t>有利变异积累</a:t>
              </a:r>
            </a:p>
          </p:txBody>
        </p:sp>
        <p:sp>
          <p:nvSpPr>
            <p:cNvPr id="10" name="文本框 9">
              <a:extLst>
                <a:ext uri="{FF2B5EF4-FFF2-40B4-BE49-F238E27FC236}">
                  <a16:creationId xmlns:a16="http://schemas.microsoft.com/office/drawing/2014/main" id="{2AD41C08-97B8-4AB9-9D1D-6FC12EA71D98}"/>
                </a:ext>
              </a:extLst>
            </p:cNvPr>
            <p:cNvSpPr txBox="1"/>
            <p:nvPr/>
          </p:nvSpPr>
          <p:spPr>
            <a:xfrm>
              <a:off x="5054258" y="1777997"/>
              <a:ext cx="1166051" cy="276999"/>
            </a:xfrm>
            <a:prstGeom prst="rect">
              <a:avLst/>
            </a:prstGeom>
            <a:noFill/>
          </p:spPr>
          <p:txBody>
            <a:bodyPr wrap="square" rtlCol="0">
              <a:spAutoFit/>
            </a:bodyPr>
            <a:lstStyle/>
            <a:p>
              <a:r>
                <a:rPr lang="zh-CN" altLang="en-US" sz="1200" dirty="0"/>
                <a:t>性状逐渐改变</a:t>
              </a:r>
            </a:p>
          </p:txBody>
        </p:sp>
        <p:sp>
          <p:nvSpPr>
            <p:cNvPr id="11" name="文本框 10">
              <a:extLst>
                <a:ext uri="{FF2B5EF4-FFF2-40B4-BE49-F238E27FC236}">
                  <a16:creationId xmlns:a16="http://schemas.microsoft.com/office/drawing/2014/main" id="{0E2497FC-B482-400A-BDA9-CE386F72A576}"/>
                </a:ext>
              </a:extLst>
            </p:cNvPr>
            <p:cNvSpPr txBox="1"/>
            <p:nvPr/>
          </p:nvSpPr>
          <p:spPr>
            <a:xfrm>
              <a:off x="6244699" y="1890925"/>
              <a:ext cx="1550253" cy="830997"/>
            </a:xfrm>
            <a:prstGeom prst="rect">
              <a:avLst/>
            </a:prstGeom>
            <a:noFill/>
          </p:spPr>
          <p:txBody>
            <a:bodyPr wrap="square" rtlCol="0">
              <a:spAutoFit/>
            </a:bodyPr>
            <a:lstStyle/>
            <a:p>
              <a:r>
                <a:rPr lang="zh-CN" altLang="en-US" sz="2400" dirty="0"/>
                <a:t>新物种形成</a:t>
              </a:r>
            </a:p>
          </p:txBody>
        </p:sp>
        <p:cxnSp>
          <p:nvCxnSpPr>
            <p:cNvPr id="13" name="直接箭头连接符 12">
              <a:extLst>
                <a:ext uri="{FF2B5EF4-FFF2-40B4-BE49-F238E27FC236}">
                  <a16:creationId xmlns:a16="http://schemas.microsoft.com/office/drawing/2014/main" id="{16926F62-FF69-47AE-A355-1F4150F967AB}"/>
                </a:ext>
              </a:extLst>
            </p:cNvPr>
            <p:cNvCxnSpPr>
              <a:cxnSpLocks/>
              <a:stCxn id="7" idx="3"/>
            </p:cNvCxnSpPr>
            <p:nvPr/>
          </p:nvCxnSpPr>
          <p:spPr>
            <a:xfrm flipV="1">
              <a:off x="2124174" y="2131940"/>
              <a:ext cx="1008530" cy="178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直接箭头连接符 13">
              <a:extLst>
                <a:ext uri="{FF2B5EF4-FFF2-40B4-BE49-F238E27FC236}">
                  <a16:creationId xmlns:a16="http://schemas.microsoft.com/office/drawing/2014/main" id="{9077E769-BB00-4895-BCE1-F95869AD34D9}"/>
                </a:ext>
              </a:extLst>
            </p:cNvPr>
            <p:cNvCxnSpPr>
              <a:cxnSpLocks/>
            </p:cNvCxnSpPr>
            <p:nvPr/>
          </p:nvCxnSpPr>
          <p:spPr>
            <a:xfrm>
              <a:off x="5029868" y="2131940"/>
              <a:ext cx="98143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4515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A3B985F-0000-4E6D-A11E-D029937B2FD9}"/>
              </a:ext>
            </a:extLst>
          </p:cNvPr>
          <p:cNvSpPr txBox="1"/>
          <p:nvPr/>
        </p:nvSpPr>
        <p:spPr>
          <a:xfrm>
            <a:off x="-1" y="1"/>
            <a:ext cx="7325137" cy="646331"/>
          </a:xfrm>
          <a:prstGeom prst="rect">
            <a:avLst/>
          </a:prstGeom>
          <a:noFill/>
        </p:spPr>
        <p:txBody>
          <a:bodyPr wrap="square" rtlCol="0">
            <a:spAutoFit/>
          </a:bodyPr>
          <a:lstStyle/>
          <a:p>
            <a:r>
              <a:rPr lang="zh-CN" altLang="en-US" sz="3600" b="1" dirty="0">
                <a:latin typeface="隶书" panose="02010509060101010101" pitchFamily="49" charset="-122"/>
                <a:ea typeface="隶书" panose="02010509060101010101" pitchFamily="49" charset="-122"/>
              </a:rPr>
              <a:t>达尔文的自然选择学说</a:t>
            </a:r>
            <a:r>
              <a:rPr lang="zh-CN" altLang="en-US" sz="3600" b="1" u="sng" dirty="0">
                <a:solidFill>
                  <a:srgbClr val="1C25D5"/>
                </a:solidFill>
                <a:latin typeface="隶书" panose="02010509060101010101" pitchFamily="49" charset="-122"/>
                <a:ea typeface="隶书" panose="02010509060101010101" pitchFamily="49" charset="-122"/>
              </a:rPr>
              <a:t>解释模型</a:t>
            </a:r>
            <a:r>
              <a:rPr lang="zh-CN" altLang="en-US" sz="3600" b="1" dirty="0">
                <a:latin typeface="隶书" panose="02010509060101010101" pitchFamily="49" charset="-122"/>
                <a:ea typeface="隶书" panose="02010509060101010101" pitchFamily="49" charset="-122"/>
              </a:rPr>
              <a:t>：</a:t>
            </a:r>
          </a:p>
        </p:txBody>
      </p:sp>
      <p:sp>
        <p:nvSpPr>
          <p:cNvPr id="3" name="Text Box 6">
            <a:extLst>
              <a:ext uri="{FF2B5EF4-FFF2-40B4-BE49-F238E27FC236}">
                <a16:creationId xmlns:a16="http://schemas.microsoft.com/office/drawing/2014/main" id="{75A5DB5F-538C-456F-A11F-FBEBE7006BB5}"/>
              </a:ext>
            </a:extLst>
          </p:cNvPr>
          <p:cNvSpPr txBox="1">
            <a:spLocks noChangeArrowheads="1"/>
          </p:cNvSpPr>
          <p:nvPr/>
        </p:nvSpPr>
        <p:spPr bwMode="auto">
          <a:xfrm>
            <a:off x="47795" y="1096007"/>
            <a:ext cx="2006241" cy="110799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2400" b="1" dirty="0">
                <a:latin typeface="隶书" panose="02010509060101010101" pitchFamily="49" charset="-122"/>
                <a:ea typeface="隶书" panose="02010509060101010101" pitchFamily="49" charset="-122"/>
              </a:rPr>
              <a:t>事实1：生物都有</a:t>
            </a:r>
            <a:r>
              <a:rPr lang="zh-CN" altLang="zh-CN" sz="2400" b="1" dirty="0">
                <a:solidFill>
                  <a:srgbClr val="FF3300"/>
                </a:solidFill>
                <a:latin typeface="隶书" panose="02010509060101010101" pitchFamily="49" charset="-122"/>
                <a:ea typeface="隶书" panose="02010509060101010101" pitchFamily="49" charset="-122"/>
              </a:rPr>
              <a:t>过度繁殖</a:t>
            </a:r>
            <a:r>
              <a:rPr lang="zh-CN" altLang="zh-CN" sz="2400" b="1" dirty="0">
                <a:latin typeface="隶书" panose="02010509060101010101" pitchFamily="49" charset="-122"/>
                <a:ea typeface="隶书" panose="02010509060101010101" pitchFamily="49" charset="-122"/>
              </a:rPr>
              <a:t>的倾向</a:t>
            </a:r>
          </a:p>
        </p:txBody>
      </p:sp>
      <p:sp>
        <p:nvSpPr>
          <p:cNvPr id="4" name="Text Box 7">
            <a:extLst>
              <a:ext uri="{FF2B5EF4-FFF2-40B4-BE49-F238E27FC236}">
                <a16:creationId xmlns:a16="http://schemas.microsoft.com/office/drawing/2014/main" id="{D04FF489-CA0A-4D01-8E6A-C4900E1A5211}"/>
              </a:ext>
            </a:extLst>
          </p:cNvPr>
          <p:cNvSpPr txBox="1">
            <a:spLocks noChangeArrowheads="1"/>
          </p:cNvSpPr>
          <p:nvPr/>
        </p:nvSpPr>
        <p:spPr bwMode="auto">
          <a:xfrm>
            <a:off x="55334" y="2565497"/>
            <a:ext cx="1919269" cy="110799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2400" b="1" dirty="0">
                <a:latin typeface="隶书" panose="02010509060101010101" pitchFamily="49" charset="-122"/>
                <a:ea typeface="隶书" panose="02010509060101010101" pitchFamily="49" charset="-122"/>
              </a:rPr>
              <a:t>事实2：物种内的个体数能保持稳定</a:t>
            </a:r>
          </a:p>
        </p:txBody>
      </p:sp>
      <p:sp>
        <p:nvSpPr>
          <p:cNvPr id="5" name="Text Box 8">
            <a:extLst>
              <a:ext uri="{FF2B5EF4-FFF2-40B4-BE49-F238E27FC236}">
                <a16:creationId xmlns:a16="http://schemas.microsoft.com/office/drawing/2014/main" id="{0B7E75B9-A0D9-49B1-81D5-BCA660A0BF2A}"/>
              </a:ext>
            </a:extLst>
          </p:cNvPr>
          <p:cNvSpPr txBox="1">
            <a:spLocks noChangeArrowheads="1"/>
          </p:cNvSpPr>
          <p:nvPr/>
        </p:nvSpPr>
        <p:spPr bwMode="auto">
          <a:xfrm>
            <a:off x="0" y="4087858"/>
            <a:ext cx="1939037" cy="73866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2400" b="1" dirty="0">
                <a:latin typeface="隶书" panose="02010509060101010101" pitchFamily="49" charset="-122"/>
                <a:ea typeface="隶书" panose="02010509060101010101" pitchFamily="49" charset="-122"/>
              </a:rPr>
              <a:t>事实3：资源是有限的</a:t>
            </a:r>
          </a:p>
        </p:txBody>
      </p:sp>
      <p:sp>
        <p:nvSpPr>
          <p:cNvPr id="6" name="Text Box 9">
            <a:extLst>
              <a:ext uri="{FF2B5EF4-FFF2-40B4-BE49-F238E27FC236}">
                <a16:creationId xmlns:a16="http://schemas.microsoft.com/office/drawing/2014/main" id="{3742C53F-E498-40B1-8D13-E72D36E53531}"/>
              </a:ext>
            </a:extLst>
          </p:cNvPr>
          <p:cNvSpPr txBox="1">
            <a:spLocks noChangeArrowheads="1"/>
          </p:cNvSpPr>
          <p:nvPr/>
        </p:nvSpPr>
        <p:spPr bwMode="auto">
          <a:xfrm>
            <a:off x="2751722" y="1218936"/>
            <a:ext cx="1766076" cy="1107996"/>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2400" b="1" dirty="0">
                <a:solidFill>
                  <a:srgbClr val="0000FF"/>
                </a:solidFill>
                <a:latin typeface="隶书" panose="02010509060101010101" pitchFamily="49" charset="-122"/>
                <a:ea typeface="隶书" panose="02010509060101010101" pitchFamily="49" charset="-122"/>
              </a:rPr>
              <a:t>推论1：</a:t>
            </a:r>
            <a:endParaRPr lang="en-US" altLang="zh-CN" sz="2400" b="1" dirty="0">
              <a:solidFill>
                <a:srgbClr val="0000FF"/>
              </a:solidFill>
              <a:latin typeface="隶书" panose="02010509060101010101" pitchFamily="49" charset="-122"/>
              <a:ea typeface="隶书" panose="02010509060101010101" pitchFamily="49" charset="-122"/>
            </a:endParaRPr>
          </a:p>
          <a:p>
            <a:pPr eaLnBrk="1" hangingPunct="1">
              <a:spcBef>
                <a:spcPct val="0"/>
              </a:spcBef>
              <a:buFontTx/>
              <a:buNone/>
            </a:pPr>
            <a:r>
              <a:rPr lang="zh-CN" altLang="zh-CN" sz="2400" b="1" dirty="0">
                <a:solidFill>
                  <a:srgbClr val="0000FF"/>
                </a:solidFill>
                <a:latin typeface="隶书" panose="02010509060101010101" pitchFamily="49" charset="-122"/>
                <a:ea typeface="隶书" panose="02010509060101010101" pitchFamily="49" charset="-122"/>
              </a:rPr>
              <a:t>个体间存在着</a:t>
            </a:r>
            <a:r>
              <a:rPr lang="zh-CN" altLang="zh-CN" sz="2400" b="1" dirty="0">
                <a:solidFill>
                  <a:srgbClr val="FF3300"/>
                </a:solidFill>
                <a:latin typeface="隶书" panose="02010509060101010101" pitchFamily="49" charset="-122"/>
                <a:ea typeface="隶书" panose="02010509060101010101" pitchFamily="49" charset="-122"/>
              </a:rPr>
              <a:t>生存斗争</a:t>
            </a:r>
          </a:p>
        </p:txBody>
      </p:sp>
      <p:sp>
        <p:nvSpPr>
          <p:cNvPr id="7" name="Text Box 10">
            <a:extLst>
              <a:ext uri="{FF2B5EF4-FFF2-40B4-BE49-F238E27FC236}">
                <a16:creationId xmlns:a16="http://schemas.microsoft.com/office/drawing/2014/main" id="{4A7119EE-E00D-4389-B5B0-1401A027A396}"/>
              </a:ext>
            </a:extLst>
          </p:cNvPr>
          <p:cNvSpPr txBox="1">
            <a:spLocks noChangeArrowheads="1"/>
          </p:cNvSpPr>
          <p:nvPr/>
        </p:nvSpPr>
        <p:spPr bwMode="auto">
          <a:xfrm>
            <a:off x="2521071" y="2382736"/>
            <a:ext cx="1934154" cy="110799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2400" b="1" dirty="0">
                <a:latin typeface="隶书" panose="02010509060101010101" pitchFamily="49" charset="-122"/>
                <a:ea typeface="隶书" panose="02010509060101010101" pitchFamily="49" charset="-122"/>
              </a:rPr>
              <a:t>事实4：个体间普遍存在差异(</a:t>
            </a:r>
            <a:r>
              <a:rPr lang="zh-CN" altLang="zh-CN" sz="2400" b="1" dirty="0">
                <a:solidFill>
                  <a:srgbClr val="FF3300"/>
                </a:solidFill>
                <a:latin typeface="隶书" panose="02010509060101010101" pitchFamily="49" charset="-122"/>
                <a:ea typeface="隶书" panose="02010509060101010101" pitchFamily="49" charset="-122"/>
              </a:rPr>
              <a:t>变异</a:t>
            </a:r>
            <a:r>
              <a:rPr lang="zh-CN" altLang="zh-CN" sz="2400" b="1" dirty="0">
                <a:latin typeface="隶书" panose="02010509060101010101" pitchFamily="49" charset="-122"/>
                <a:ea typeface="隶书" panose="02010509060101010101" pitchFamily="49" charset="-122"/>
              </a:rPr>
              <a:t>)</a:t>
            </a:r>
          </a:p>
        </p:txBody>
      </p:sp>
      <p:sp>
        <p:nvSpPr>
          <p:cNvPr id="8" name="Text Box 11">
            <a:extLst>
              <a:ext uri="{FF2B5EF4-FFF2-40B4-BE49-F238E27FC236}">
                <a16:creationId xmlns:a16="http://schemas.microsoft.com/office/drawing/2014/main" id="{AD496119-8578-4574-B1A5-8A3222B41B58}"/>
              </a:ext>
            </a:extLst>
          </p:cNvPr>
          <p:cNvSpPr txBox="1">
            <a:spLocks noChangeArrowheads="1"/>
          </p:cNvSpPr>
          <p:nvPr/>
        </p:nvSpPr>
        <p:spPr bwMode="auto">
          <a:xfrm>
            <a:off x="2546027" y="3768901"/>
            <a:ext cx="1952511" cy="110799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2400" b="1" dirty="0">
                <a:latin typeface="隶书" panose="02010509060101010101" pitchFamily="49" charset="-122"/>
                <a:ea typeface="隶书" panose="02010509060101010101" pitchFamily="49" charset="-122"/>
              </a:rPr>
              <a:t>事实5：许多变异是可能</a:t>
            </a:r>
            <a:r>
              <a:rPr lang="zh-CN" altLang="zh-CN" sz="2400" b="1" dirty="0">
                <a:solidFill>
                  <a:srgbClr val="FF3300"/>
                </a:solidFill>
                <a:latin typeface="隶书" panose="02010509060101010101" pitchFamily="49" charset="-122"/>
                <a:ea typeface="隶书" panose="02010509060101010101" pitchFamily="49" charset="-122"/>
              </a:rPr>
              <a:t>遗传</a:t>
            </a:r>
            <a:r>
              <a:rPr lang="zh-CN" altLang="zh-CN" sz="2400" b="1" dirty="0">
                <a:latin typeface="隶书" panose="02010509060101010101" pitchFamily="49" charset="-122"/>
                <a:ea typeface="隶书" panose="02010509060101010101" pitchFamily="49" charset="-122"/>
              </a:rPr>
              <a:t>的</a:t>
            </a:r>
          </a:p>
        </p:txBody>
      </p:sp>
      <p:sp>
        <p:nvSpPr>
          <p:cNvPr id="9" name="Text Box 12">
            <a:extLst>
              <a:ext uri="{FF2B5EF4-FFF2-40B4-BE49-F238E27FC236}">
                <a16:creationId xmlns:a16="http://schemas.microsoft.com/office/drawing/2014/main" id="{FB94F65C-02C0-4ECA-81CF-691DEDEBFE95}"/>
              </a:ext>
            </a:extLst>
          </p:cNvPr>
          <p:cNvSpPr txBox="1">
            <a:spLocks noChangeArrowheads="1"/>
          </p:cNvSpPr>
          <p:nvPr/>
        </p:nvSpPr>
        <p:spPr bwMode="auto">
          <a:xfrm>
            <a:off x="5604450" y="1758986"/>
            <a:ext cx="1261082" cy="295465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zh-CN" sz="2400" b="1" dirty="0">
                <a:solidFill>
                  <a:srgbClr val="0000FF"/>
                </a:solidFill>
                <a:latin typeface="隶书" panose="02010509060101010101" pitchFamily="49" charset="-122"/>
                <a:ea typeface="隶书" panose="02010509060101010101" pitchFamily="49" charset="-122"/>
              </a:rPr>
              <a:t>推论2：具有有利变异的个体，生存并留下后代的机会多</a:t>
            </a:r>
            <a:r>
              <a:rPr lang="zh-CN" altLang="en-US" sz="2400" b="1" dirty="0">
                <a:solidFill>
                  <a:srgbClr val="0000FF"/>
                </a:solidFill>
                <a:latin typeface="隶书" panose="02010509060101010101" pitchFamily="49" charset="-122"/>
                <a:ea typeface="隶书" panose="02010509060101010101" pitchFamily="49" charset="-122"/>
              </a:rPr>
              <a:t>（</a:t>
            </a:r>
            <a:r>
              <a:rPr lang="zh-CN" altLang="en-US" sz="2400" b="1" dirty="0">
                <a:solidFill>
                  <a:srgbClr val="FF0000"/>
                </a:solidFill>
                <a:latin typeface="隶书" panose="02010509060101010101" pitchFamily="49" charset="-122"/>
                <a:ea typeface="隶书" panose="02010509060101010101" pitchFamily="49" charset="-122"/>
              </a:rPr>
              <a:t>适者生存</a:t>
            </a:r>
            <a:r>
              <a:rPr lang="zh-CN" altLang="en-US" sz="2400" b="1" dirty="0">
                <a:solidFill>
                  <a:srgbClr val="0000FF"/>
                </a:solidFill>
                <a:latin typeface="隶书" panose="02010509060101010101" pitchFamily="49" charset="-122"/>
                <a:ea typeface="隶书" panose="02010509060101010101" pitchFamily="49" charset="-122"/>
              </a:rPr>
              <a:t>）</a:t>
            </a:r>
            <a:endParaRPr lang="zh-CN" altLang="zh-CN" sz="2400" b="1" dirty="0">
              <a:solidFill>
                <a:srgbClr val="0000FF"/>
              </a:solidFill>
              <a:latin typeface="隶书" panose="02010509060101010101" pitchFamily="49" charset="-122"/>
              <a:ea typeface="隶书" panose="02010509060101010101" pitchFamily="49" charset="-122"/>
            </a:endParaRPr>
          </a:p>
        </p:txBody>
      </p:sp>
      <p:sp>
        <p:nvSpPr>
          <p:cNvPr id="10" name="Text Box 13">
            <a:extLst>
              <a:ext uri="{FF2B5EF4-FFF2-40B4-BE49-F238E27FC236}">
                <a16:creationId xmlns:a16="http://schemas.microsoft.com/office/drawing/2014/main" id="{87C11D44-35C2-4584-B77E-8D6720A36A0E}"/>
              </a:ext>
            </a:extLst>
          </p:cNvPr>
          <p:cNvSpPr txBox="1">
            <a:spLocks noChangeArrowheads="1"/>
          </p:cNvSpPr>
          <p:nvPr/>
        </p:nvSpPr>
        <p:spPr bwMode="auto">
          <a:xfrm>
            <a:off x="7576572" y="1606866"/>
            <a:ext cx="1512094" cy="258532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2400" b="1" dirty="0">
                <a:solidFill>
                  <a:srgbClr val="0000FF"/>
                </a:solidFill>
                <a:latin typeface="隶书" panose="02010509060101010101" pitchFamily="49" charset="-122"/>
                <a:ea typeface="隶书" panose="02010509060101010101" pitchFamily="49" charset="-122"/>
              </a:rPr>
              <a:t>推论3：</a:t>
            </a:r>
            <a:endParaRPr lang="en-US" altLang="zh-CN" sz="2400" b="1" dirty="0">
              <a:solidFill>
                <a:srgbClr val="0000FF"/>
              </a:solidFill>
              <a:latin typeface="隶书" panose="02010509060101010101" pitchFamily="49" charset="-122"/>
              <a:ea typeface="隶书" panose="02010509060101010101" pitchFamily="49" charset="-122"/>
            </a:endParaRPr>
          </a:p>
          <a:p>
            <a:pPr eaLnBrk="1" hangingPunct="1">
              <a:spcBef>
                <a:spcPct val="0"/>
              </a:spcBef>
              <a:buFontTx/>
              <a:buNone/>
            </a:pPr>
            <a:r>
              <a:rPr lang="zh-CN" altLang="zh-CN" sz="2400" b="1" dirty="0">
                <a:solidFill>
                  <a:srgbClr val="0000FF"/>
                </a:solidFill>
                <a:latin typeface="隶书" panose="02010509060101010101" pitchFamily="49" charset="-122"/>
                <a:ea typeface="隶书" panose="02010509060101010101" pitchFamily="49" charset="-122"/>
              </a:rPr>
              <a:t>有利变异逐代积累，生物不断进化出</a:t>
            </a:r>
            <a:r>
              <a:rPr lang="zh-CN" altLang="en-US" sz="2400" b="1" dirty="0">
                <a:solidFill>
                  <a:srgbClr val="0000FF"/>
                </a:solidFill>
                <a:latin typeface="隶书" panose="02010509060101010101" pitchFamily="49" charset="-122"/>
                <a:ea typeface="隶书" panose="02010509060101010101" pitchFamily="49" charset="-122"/>
              </a:rPr>
              <a:t>适应的</a:t>
            </a:r>
            <a:r>
              <a:rPr lang="zh-CN" altLang="zh-CN" sz="2400" b="1" dirty="0">
                <a:solidFill>
                  <a:srgbClr val="0000FF"/>
                </a:solidFill>
                <a:latin typeface="隶书" panose="02010509060101010101" pitchFamily="49" charset="-122"/>
                <a:ea typeface="隶书" panose="02010509060101010101" pitchFamily="49" charset="-122"/>
              </a:rPr>
              <a:t>新类型</a:t>
            </a:r>
          </a:p>
        </p:txBody>
      </p:sp>
      <p:sp>
        <p:nvSpPr>
          <p:cNvPr id="13" name="Line 16">
            <a:extLst>
              <a:ext uri="{FF2B5EF4-FFF2-40B4-BE49-F238E27FC236}">
                <a16:creationId xmlns:a16="http://schemas.microsoft.com/office/drawing/2014/main" id="{33EA3842-F2CE-4BB0-A6D0-B4EF638F4964}"/>
              </a:ext>
            </a:extLst>
          </p:cNvPr>
          <p:cNvSpPr>
            <a:spLocks noChangeShapeType="1"/>
          </p:cNvSpPr>
          <p:nvPr/>
        </p:nvSpPr>
        <p:spPr bwMode="auto">
          <a:xfrm flipV="1">
            <a:off x="6865532" y="2834952"/>
            <a:ext cx="57641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400">
              <a:latin typeface="隶书" panose="02010509060101010101" pitchFamily="49" charset="-122"/>
              <a:ea typeface="隶书" panose="02010509060101010101" pitchFamily="49" charset="-122"/>
            </a:endParaRPr>
          </a:p>
        </p:txBody>
      </p:sp>
      <p:grpSp>
        <p:nvGrpSpPr>
          <p:cNvPr id="30" name="组合 29">
            <a:extLst>
              <a:ext uri="{FF2B5EF4-FFF2-40B4-BE49-F238E27FC236}">
                <a16:creationId xmlns:a16="http://schemas.microsoft.com/office/drawing/2014/main" id="{D835A85D-1D5B-48FE-9F96-447666D3D78E}"/>
              </a:ext>
            </a:extLst>
          </p:cNvPr>
          <p:cNvGrpSpPr/>
          <p:nvPr/>
        </p:nvGrpSpPr>
        <p:grpSpPr>
          <a:xfrm>
            <a:off x="1999735" y="1487291"/>
            <a:ext cx="699559" cy="3096000"/>
            <a:chOff x="2001228" y="1905639"/>
            <a:chExt cx="699559" cy="3096000"/>
          </a:xfrm>
        </p:grpSpPr>
        <p:cxnSp>
          <p:nvCxnSpPr>
            <p:cNvPr id="17" name="直接连接符 16">
              <a:extLst>
                <a:ext uri="{FF2B5EF4-FFF2-40B4-BE49-F238E27FC236}">
                  <a16:creationId xmlns:a16="http://schemas.microsoft.com/office/drawing/2014/main" id="{E6439864-72D8-43E8-BFC4-12F318CA0628}"/>
                </a:ext>
              </a:extLst>
            </p:cNvPr>
            <p:cNvCxnSpPr/>
            <p:nvPr/>
          </p:nvCxnSpPr>
          <p:spPr>
            <a:xfrm>
              <a:off x="2412787" y="1905639"/>
              <a:ext cx="0" cy="3096000"/>
            </a:xfrm>
            <a:prstGeom prst="line">
              <a:avLst/>
            </a:prstGeom>
            <a:ln w="63500"/>
          </p:spPr>
          <p:style>
            <a:lnRef idx="3">
              <a:schemeClr val="dk1"/>
            </a:lnRef>
            <a:fillRef idx="0">
              <a:schemeClr val="dk1"/>
            </a:fillRef>
            <a:effectRef idx="2">
              <a:schemeClr val="dk1"/>
            </a:effectRef>
            <a:fontRef idx="minor">
              <a:schemeClr val="tx1"/>
            </a:fontRef>
          </p:style>
        </p:cxnSp>
        <p:sp>
          <p:nvSpPr>
            <p:cNvPr id="20" name="Line 16">
              <a:extLst>
                <a:ext uri="{FF2B5EF4-FFF2-40B4-BE49-F238E27FC236}">
                  <a16:creationId xmlns:a16="http://schemas.microsoft.com/office/drawing/2014/main" id="{E215B15E-4888-44C1-A0E9-E7F0AA393705}"/>
                </a:ext>
              </a:extLst>
            </p:cNvPr>
            <p:cNvSpPr>
              <a:spLocks noChangeShapeType="1"/>
            </p:cNvSpPr>
            <p:nvPr/>
          </p:nvSpPr>
          <p:spPr bwMode="auto">
            <a:xfrm flipV="1">
              <a:off x="2412787" y="2305878"/>
              <a:ext cx="288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400">
                <a:latin typeface="隶书" panose="02010509060101010101" pitchFamily="49" charset="-122"/>
                <a:ea typeface="隶书" panose="02010509060101010101" pitchFamily="49" charset="-122"/>
              </a:endParaRPr>
            </a:p>
          </p:txBody>
        </p:sp>
        <p:cxnSp>
          <p:nvCxnSpPr>
            <p:cNvPr id="22" name="直接连接符 21">
              <a:extLst>
                <a:ext uri="{FF2B5EF4-FFF2-40B4-BE49-F238E27FC236}">
                  <a16:creationId xmlns:a16="http://schemas.microsoft.com/office/drawing/2014/main" id="{40877954-F5E4-442C-83BC-85284796E14F}"/>
                </a:ext>
              </a:extLst>
            </p:cNvPr>
            <p:cNvCxnSpPr>
              <a:cxnSpLocks/>
            </p:cNvCxnSpPr>
            <p:nvPr/>
          </p:nvCxnSpPr>
          <p:spPr>
            <a:xfrm>
              <a:off x="2067388" y="1908978"/>
              <a:ext cx="384934"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25" name="直接连接符 24">
              <a:extLst>
                <a:ext uri="{FF2B5EF4-FFF2-40B4-BE49-F238E27FC236}">
                  <a16:creationId xmlns:a16="http://schemas.microsoft.com/office/drawing/2014/main" id="{77B2C5BC-0FAC-4A14-B90A-19ACD0C25D53}"/>
                </a:ext>
              </a:extLst>
            </p:cNvPr>
            <p:cNvCxnSpPr>
              <a:cxnSpLocks/>
            </p:cNvCxnSpPr>
            <p:nvPr/>
          </p:nvCxnSpPr>
          <p:spPr>
            <a:xfrm>
              <a:off x="2001228" y="3380302"/>
              <a:ext cx="384934"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26" name="直接连接符 25">
              <a:extLst>
                <a:ext uri="{FF2B5EF4-FFF2-40B4-BE49-F238E27FC236}">
                  <a16:creationId xmlns:a16="http://schemas.microsoft.com/office/drawing/2014/main" id="{3E36E072-0384-48EE-AB6D-29103197915F}"/>
                </a:ext>
              </a:extLst>
            </p:cNvPr>
            <p:cNvCxnSpPr>
              <a:cxnSpLocks/>
            </p:cNvCxnSpPr>
            <p:nvPr/>
          </p:nvCxnSpPr>
          <p:spPr>
            <a:xfrm>
              <a:off x="2014581" y="4978379"/>
              <a:ext cx="384934" cy="0"/>
            </a:xfrm>
            <a:prstGeom prst="line">
              <a:avLst/>
            </a:prstGeom>
            <a:ln w="44450"/>
          </p:spPr>
          <p:style>
            <a:lnRef idx="1">
              <a:schemeClr val="dk1"/>
            </a:lnRef>
            <a:fillRef idx="0">
              <a:schemeClr val="dk1"/>
            </a:fillRef>
            <a:effectRef idx="0">
              <a:schemeClr val="dk1"/>
            </a:effectRef>
            <a:fontRef idx="minor">
              <a:schemeClr val="tx1"/>
            </a:fontRef>
          </p:style>
        </p:cxnSp>
      </p:grpSp>
      <p:grpSp>
        <p:nvGrpSpPr>
          <p:cNvPr id="31" name="组合 30">
            <a:extLst>
              <a:ext uri="{FF2B5EF4-FFF2-40B4-BE49-F238E27FC236}">
                <a16:creationId xmlns:a16="http://schemas.microsoft.com/office/drawing/2014/main" id="{0B8CC1D7-918C-4A0F-9E1E-9E6AF867E372}"/>
              </a:ext>
            </a:extLst>
          </p:cNvPr>
          <p:cNvGrpSpPr/>
          <p:nvPr/>
        </p:nvGrpSpPr>
        <p:grpSpPr>
          <a:xfrm>
            <a:off x="4495950" y="1621191"/>
            <a:ext cx="976503" cy="3096000"/>
            <a:chOff x="4495950" y="1889546"/>
            <a:chExt cx="976503" cy="3096000"/>
          </a:xfrm>
        </p:grpSpPr>
        <p:cxnSp>
          <p:nvCxnSpPr>
            <p:cNvPr id="18" name="直接连接符 17">
              <a:extLst>
                <a:ext uri="{FF2B5EF4-FFF2-40B4-BE49-F238E27FC236}">
                  <a16:creationId xmlns:a16="http://schemas.microsoft.com/office/drawing/2014/main" id="{63DA64FA-7B95-4131-AB9F-7CE052DA4EC9}"/>
                </a:ext>
              </a:extLst>
            </p:cNvPr>
            <p:cNvCxnSpPr/>
            <p:nvPr/>
          </p:nvCxnSpPr>
          <p:spPr>
            <a:xfrm>
              <a:off x="4893411" y="1889546"/>
              <a:ext cx="0" cy="3096000"/>
            </a:xfrm>
            <a:prstGeom prst="line">
              <a:avLst/>
            </a:prstGeom>
            <a:ln w="63500"/>
          </p:spPr>
          <p:style>
            <a:lnRef idx="3">
              <a:schemeClr val="dk1"/>
            </a:lnRef>
            <a:fillRef idx="0">
              <a:schemeClr val="dk1"/>
            </a:fillRef>
            <a:effectRef idx="2">
              <a:schemeClr val="dk1"/>
            </a:effectRef>
            <a:fontRef idx="minor">
              <a:schemeClr val="tx1"/>
            </a:fontRef>
          </p:style>
        </p:cxnSp>
        <p:sp>
          <p:nvSpPr>
            <p:cNvPr id="19" name="Line 16">
              <a:extLst>
                <a:ext uri="{FF2B5EF4-FFF2-40B4-BE49-F238E27FC236}">
                  <a16:creationId xmlns:a16="http://schemas.microsoft.com/office/drawing/2014/main" id="{E7CE41FF-01B7-4283-8444-458E2C98B030}"/>
                </a:ext>
              </a:extLst>
            </p:cNvPr>
            <p:cNvSpPr>
              <a:spLocks noChangeShapeType="1"/>
            </p:cNvSpPr>
            <p:nvPr/>
          </p:nvSpPr>
          <p:spPr bwMode="auto">
            <a:xfrm flipV="1">
              <a:off x="4896036" y="2979417"/>
              <a:ext cx="57641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400">
                <a:latin typeface="隶书" panose="02010509060101010101" pitchFamily="49" charset="-122"/>
                <a:ea typeface="隶书" panose="02010509060101010101" pitchFamily="49" charset="-122"/>
              </a:endParaRPr>
            </a:p>
          </p:txBody>
        </p:sp>
        <p:cxnSp>
          <p:nvCxnSpPr>
            <p:cNvPr id="27" name="直接连接符 26">
              <a:extLst>
                <a:ext uri="{FF2B5EF4-FFF2-40B4-BE49-F238E27FC236}">
                  <a16:creationId xmlns:a16="http://schemas.microsoft.com/office/drawing/2014/main" id="{84738840-319E-4F35-B7C1-D9718C79FD4C}"/>
                </a:ext>
              </a:extLst>
            </p:cNvPr>
            <p:cNvCxnSpPr>
              <a:cxnSpLocks/>
            </p:cNvCxnSpPr>
            <p:nvPr/>
          </p:nvCxnSpPr>
          <p:spPr>
            <a:xfrm>
              <a:off x="4508477" y="1905639"/>
              <a:ext cx="384934"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28" name="直接连接符 27">
              <a:extLst>
                <a:ext uri="{FF2B5EF4-FFF2-40B4-BE49-F238E27FC236}">
                  <a16:creationId xmlns:a16="http://schemas.microsoft.com/office/drawing/2014/main" id="{D77C0880-9ED1-49F8-817B-9A846974D6DB}"/>
                </a:ext>
              </a:extLst>
            </p:cNvPr>
            <p:cNvCxnSpPr>
              <a:cxnSpLocks/>
            </p:cNvCxnSpPr>
            <p:nvPr/>
          </p:nvCxnSpPr>
          <p:spPr>
            <a:xfrm>
              <a:off x="4521830" y="3503716"/>
              <a:ext cx="384934"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29" name="直接连接符 28">
              <a:extLst>
                <a:ext uri="{FF2B5EF4-FFF2-40B4-BE49-F238E27FC236}">
                  <a16:creationId xmlns:a16="http://schemas.microsoft.com/office/drawing/2014/main" id="{39B75A9D-F7B8-47A2-8D8F-137F4756AAFC}"/>
                </a:ext>
              </a:extLst>
            </p:cNvPr>
            <p:cNvCxnSpPr>
              <a:cxnSpLocks/>
            </p:cNvCxnSpPr>
            <p:nvPr/>
          </p:nvCxnSpPr>
          <p:spPr>
            <a:xfrm>
              <a:off x="4495950" y="4978379"/>
              <a:ext cx="384934" cy="0"/>
            </a:xfrm>
            <a:prstGeom prst="line">
              <a:avLst/>
            </a:prstGeom>
            <a:ln w="44450"/>
          </p:spPr>
          <p:style>
            <a:lnRef idx="1">
              <a:schemeClr val="dk1"/>
            </a:lnRef>
            <a:fillRef idx="0">
              <a:schemeClr val="dk1"/>
            </a:fillRef>
            <a:effectRef idx="0">
              <a:schemeClr val="dk1"/>
            </a:effectRef>
            <a:fontRef idx="minor">
              <a:schemeClr val="tx1"/>
            </a:fontRef>
          </p:style>
        </p:cxnSp>
      </p:grpSp>
      <p:sp>
        <p:nvSpPr>
          <p:cNvPr id="32" name="文本框 31">
            <a:extLst>
              <a:ext uri="{FF2B5EF4-FFF2-40B4-BE49-F238E27FC236}">
                <a16:creationId xmlns:a16="http://schemas.microsoft.com/office/drawing/2014/main" id="{5E28A92E-50DC-41D2-9628-802394888C44}"/>
              </a:ext>
            </a:extLst>
          </p:cNvPr>
          <p:cNvSpPr txBox="1"/>
          <p:nvPr/>
        </p:nvSpPr>
        <p:spPr>
          <a:xfrm>
            <a:off x="5000100" y="2102879"/>
            <a:ext cx="576369" cy="646331"/>
          </a:xfrm>
          <a:prstGeom prst="rect">
            <a:avLst/>
          </a:prstGeom>
          <a:noFill/>
        </p:spPr>
        <p:txBody>
          <a:bodyPr wrap="square" rtlCol="0">
            <a:spAutoFit/>
          </a:bodyPr>
          <a:lstStyle/>
          <a:p>
            <a:r>
              <a:rPr lang="zh-CN" altLang="en-US" b="1" dirty="0">
                <a:solidFill>
                  <a:srgbClr val="00B050"/>
                </a:solidFill>
              </a:rPr>
              <a:t>选择</a:t>
            </a:r>
          </a:p>
        </p:txBody>
      </p:sp>
      <p:sp>
        <p:nvSpPr>
          <p:cNvPr id="33" name="文本框 32">
            <a:extLst>
              <a:ext uri="{FF2B5EF4-FFF2-40B4-BE49-F238E27FC236}">
                <a16:creationId xmlns:a16="http://schemas.microsoft.com/office/drawing/2014/main" id="{40586DFA-7BA1-40F4-AF28-4A7C40E665EB}"/>
              </a:ext>
            </a:extLst>
          </p:cNvPr>
          <p:cNvSpPr txBox="1"/>
          <p:nvPr/>
        </p:nvSpPr>
        <p:spPr>
          <a:xfrm>
            <a:off x="6986849" y="2102879"/>
            <a:ext cx="576369" cy="646331"/>
          </a:xfrm>
          <a:prstGeom prst="rect">
            <a:avLst/>
          </a:prstGeom>
          <a:noFill/>
        </p:spPr>
        <p:txBody>
          <a:bodyPr wrap="square" rtlCol="0">
            <a:spAutoFit/>
          </a:bodyPr>
          <a:lstStyle/>
          <a:p>
            <a:r>
              <a:rPr lang="zh-CN" altLang="en-US" b="1" dirty="0">
                <a:solidFill>
                  <a:srgbClr val="00B050"/>
                </a:solidFill>
              </a:rPr>
              <a:t>选择</a:t>
            </a:r>
          </a:p>
        </p:txBody>
      </p:sp>
    </p:spTree>
    <p:extLst>
      <p:ext uri="{BB962C8B-B14F-4D97-AF65-F5344CB8AC3E}">
        <p14:creationId xmlns:p14="http://schemas.microsoft.com/office/powerpoint/2010/main" val="2560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animBg="1"/>
      <p:bldP spid="8" grpId="0" animBg="1"/>
      <p:bldP spid="9" grpId="0"/>
      <p:bldP spid="10" grpId="0"/>
      <p:bldP spid="13" grpId="0" animBg="1"/>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4463619-4A24-4C87-A9CD-FD4CB0FAAAA1}"/>
              </a:ext>
            </a:extLst>
          </p:cNvPr>
          <p:cNvSpPr txBox="1"/>
          <p:nvPr/>
        </p:nvSpPr>
        <p:spPr>
          <a:xfrm>
            <a:off x="0" y="1"/>
            <a:ext cx="6371948" cy="646331"/>
          </a:xfrm>
          <a:prstGeom prst="rect">
            <a:avLst/>
          </a:prstGeom>
          <a:noFill/>
        </p:spPr>
        <p:txBody>
          <a:bodyPr wrap="square" rtlCol="0">
            <a:spAutoFit/>
          </a:bodyPr>
          <a:lstStyle/>
          <a:p>
            <a:r>
              <a:rPr lang="zh-CN" altLang="en-US" sz="3600" b="1" dirty="0">
                <a:latin typeface="隶书" panose="02010509060101010101" pitchFamily="49" charset="-122"/>
                <a:ea typeface="隶书" panose="02010509060101010101" pitchFamily="49" charset="-122"/>
              </a:rPr>
              <a:t>达尔文的自然选择学说：</a:t>
            </a:r>
          </a:p>
        </p:txBody>
      </p:sp>
      <p:sp>
        <p:nvSpPr>
          <p:cNvPr id="4" name="Text Box 2">
            <a:extLst>
              <a:ext uri="{FF2B5EF4-FFF2-40B4-BE49-F238E27FC236}">
                <a16:creationId xmlns:a16="http://schemas.microsoft.com/office/drawing/2014/main" id="{9025509D-4D30-44C8-BDAE-630CC2768733}"/>
              </a:ext>
            </a:extLst>
          </p:cNvPr>
          <p:cNvSpPr txBox="1">
            <a:spLocks noChangeArrowheads="1"/>
          </p:cNvSpPr>
          <p:nvPr/>
        </p:nvSpPr>
        <p:spPr bwMode="auto">
          <a:xfrm>
            <a:off x="0" y="764856"/>
            <a:ext cx="6304359"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dirty="0">
                <a:latin typeface="隶书" panose="02010509060101010101" pitchFamily="49" charset="-122"/>
                <a:ea typeface="隶书" panose="02010509060101010101" pitchFamily="49" charset="-122"/>
              </a:rPr>
              <a:t>1</a:t>
            </a:r>
            <a:r>
              <a:rPr lang="zh-CN" altLang="en-US" sz="3000" b="1" dirty="0">
                <a:latin typeface="隶书" panose="02010509060101010101" pitchFamily="49" charset="-122"/>
                <a:ea typeface="隶书" panose="02010509060101010101" pitchFamily="49" charset="-122"/>
              </a:rPr>
              <a:t>、过度繁殖</a:t>
            </a:r>
            <a:r>
              <a:rPr lang="zh-CN" altLang="zh-CN" sz="3000" b="1" dirty="0">
                <a:latin typeface="隶书" panose="02010509060101010101" pitchFamily="49" charset="-122"/>
                <a:ea typeface="隶书" panose="02010509060101010101" pitchFamily="49" charset="-122"/>
              </a:rPr>
              <a:t>——</a:t>
            </a:r>
            <a:r>
              <a:rPr lang="zh-CN" altLang="en-US" sz="3000" b="1" dirty="0">
                <a:latin typeface="隶书" panose="02010509060101010101" pitchFamily="49" charset="-122"/>
                <a:ea typeface="隶书" panose="02010509060101010101" pitchFamily="49" charset="-122"/>
              </a:rPr>
              <a:t>自然选择的</a:t>
            </a:r>
            <a:r>
              <a:rPr lang="zh-CN" altLang="en-US" sz="3000" b="1" dirty="0">
                <a:solidFill>
                  <a:srgbClr val="FF0000"/>
                </a:solidFill>
                <a:latin typeface="隶书" panose="02010509060101010101" pitchFamily="49" charset="-122"/>
                <a:ea typeface="隶书" panose="02010509060101010101" pitchFamily="49" charset="-122"/>
              </a:rPr>
              <a:t>基础</a:t>
            </a:r>
          </a:p>
        </p:txBody>
      </p:sp>
      <p:sp>
        <p:nvSpPr>
          <p:cNvPr id="12" name="Text Box 6">
            <a:extLst>
              <a:ext uri="{FF2B5EF4-FFF2-40B4-BE49-F238E27FC236}">
                <a16:creationId xmlns:a16="http://schemas.microsoft.com/office/drawing/2014/main" id="{32DBB022-6D69-4111-90EF-28F0FC5AEAB4}"/>
              </a:ext>
            </a:extLst>
          </p:cNvPr>
          <p:cNvSpPr txBox="1">
            <a:spLocks noChangeArrowheads="1"/>
          </p:cNvSpPr>
          <p:nvPr/>
        </p:nvSpPr>
        <p:spPr bwMode="auto">
          <a:xfrm>
            <a:off x="0" y="1493247"/>
            <a:ext cx="5885895"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dirty="0">
                <a:latin typeface="隶书" panose="02010509060101010101" pitchFamily="49" charset="-122"/>
                <a:ea typeface="隶书" panose="02010509060101010101" pitchFamily="49" charset="-122"/>
              </a:rPr>
              <a:t>2</a:t>
            </a:r>
            <a:r>
              <a:rPr lang="zh-CN" altLang="en-US" sz="3000" b="1" dirty="0">
                <a:latin typeface="隶书" panose="02010509060101010101" pitchFamily="49" charset="-122"/>
                <a:ea typeface="隶书" panose="02010509060101010101" pitchFamily="49" charset="-122"/>
              </a:rPr>
              <a:t>、</a:t>
            </a:r>
            <a:r>
              <a:rPr lang="zh-CN" altLang="zh-CN" sz="3000" b="1" dirty="0">
                <a:latin typeface="隶书" panose="02010509060101010101" pitchFamily="49" charset="-122"/>
                <a:ea typeface="隶书" panose="02010509060101010101" pitchFamily="49" charset="-122"/>
              </a:rPr>
              <a:t>生存斗争——</a:t>
            </a:r>
            <a:r>
              <a:rPr lang="zh-CN" altLang="en-US" sz="3000" b="1" dirty="0">
                <a:latin typeface="隶书" panose="02010509060101010101" pitchFamily="49" charset="-122"/>
                <a:ea typeface="隶书" panose="02010509060101010101" pitchFamily="49" charset="-122"/>
              </a:rPr>
              <a:t>自然选择</a:t>
            </a:r>
            <a:r>
              <a:rPr lang="zh-CN" altLang="zh-CN" sz="3000" b="1" dirty="0">
                <a:latin typeface="隶书" panose="02010509060101010101" pitchFamily="49" charset="-122"/>
                <a:ea typeface="隶书" panose="02010509060101010101" pitchFamily="49" charset="-122"/>
              </a:rPr>
              <a:t>的</a:t>
            </a:r>
            <a:r>
              <a:rPr lang="zh-CN" altLang="zh-CN" sz="3000" b="1" dirty="0">
                <a:solidFill>
                  <a:srgbClr val="FF0000"/>
                </a:solidFill>
                <a:latin typeface="隶书" panose="02010509060101010101" pitchFamily="49" charset="-122"/>
                <a:ea typeface="隶书" panose="02010509060101010101" pitchFamily="49" charset="-122"/>
              </a:rPr>
              <a:t>动力</a:t>
            </a:r>
          </a:p>
        </p:txBody>
      </p:sp>
      <p:sp>
        <p:nvSpPr>
          <p:cNvPr id="13" name="Text Box 6">
            <a:extLst>
              <a:ext uri="{FF2B5EF4-FFF2-40B4-BE49-F238E27FC236}">
                <a16:creationId xmlns:a16="http://schemas.microsoft.com/office/drawing/2014/main" id="{F3B349B8-DCA3-4B6B-B716-F42B27A5497C}"/>
              </a:ext>
            </a:extLst>
          </p:cNvPr>
          <p:cNvSpPr txBox="1">
            <a:spLocks noChangeArrowheads="1"/>
          </p:cNvSpPr>
          <p:nvPr/>
        </p:nvSpPr>
        <p:spPr bwMode="auto">
          <a:xfrm>
            <a:off x="0" y="2221715"/>
            <a:ext cx="59857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dirty="0">
                <a:latin typeface="隶书" panose="02010509060101010101" pitchFamily="49" charset="-122"/>
                <a:ea typeface="隶书" panose="02010509060101010101" pitchFamily="49" charset="-122"/>
              </a:rPr>
              <a:t>3</a:t>
            </a:r>
            <a:r>
              <a:rPr lang="zh-CN" altLang="en-US" sz="3000" b="1" dirty="0">
                <a:latin typeface="隶书" panose="02010509060101010101" pitchFamily="49" charset="-122"/>
                <a:ea typeface="隶书" panose="02010509060101010101" pitchFamily="49" charset="-122"/>
              </a:rPr>
              <a:t>、</a:t>
            </a:r>
            <a:r>
              <a:rPr lang="zh-CN" altLang="zh-CN" sz="3000" b="1" dirty="0">
                <a:latin typeface="隶书" panose="02010509060101010101" pitchFamily="49" charset="-122"/>
                <a:ea typeface="隶书" panose="02010509060101010101" pitchFamily="49" charset="-122"/>
              </a:rPr>
              <a:t>遗传变异——</a:t>
            </a:r>
            <a:r>
              <a:rPr lang="zh-CN" altLang="en-US" sz="3000" b="1" dirty="0">
                <a:latin typeface="隶书" panose="02010509060101010101" pitchFamily="49" charset="-122"/>
                <a:ea typeface="隶书" panose="02010509060101010101" pitchFamily="49" charset="-122"/>
              </a:rPr>
              <a:t>自然选择</a:t>
            </a:r>
            <a:r>
              <a:rPr lang="zh-CN" altLang="zh-CN" sz="3000" b="1" dirty="0">
                <a:latin typeface="隶书" panose="02010509060101010101" pitchFamily="49" charset="-122"/>
                <a:ea typeface="隶书" panose="02010509060101010101" pitchFamily="49" charset="-122"/>
              </a:rPr>
              <a:t>的</a:t>
            </a:r>
            <a:r>
              <a:rPr lang="zh-CN" altLang="zh-CN" sz="3000" b="1" dirty="0">
                <a:solidFill>
                  <a:srgbClr val="FF3300"/>
                </a:solidFill>
                <a:latin typeface="隶书" panose="02010509060101010101" pitchFamily="49" charset="-122"/>
                <a:ea typeface="隶书" panose="02010509060101010101" pitchFamily="49" charset="-122"/>
              </a:rPr>
              <a:t>内因</a:t>
            </a:r>
          </a:p>
        </p:txBody>
      </p:sp>
      <p:sp>
        <p:nvSpPr>
          <p:cNvPr id="14" name="Text Box 6">
            <a:extLst>
              <a:ext uri="{FF2B5EF4-FFF2-40B4-BE49-F238E27FC236}">
                <a16:creationId xmlns:a16="http://schemas.microsoft.com/office/drawing/2014/main" id="{8FFB932E-BE09-4B9B-B4D8-D13753E6C946}"/>
              </a:ext>
            </a:extLst>
          </p:cNvPr>
          <p:cNvSpPr txBox="1">
            <a:spLocks noChangeArrowheads="1"/>
          </p:cNvSpPr>
          <p:nvPr/>
        </p:nvSpPr>
        <p:spPr bwMode="auto">
          <a:xfrm>
            <a:off x="-1" y="2950183"/>
            <a:ext cx="59857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dirty="0">
                <a:latin typeface="隶书" panose="02010509060101010101" pitchFamily="49" charset="-122"/>
                <a:ea typeface="隶书" panose="02010509060101010101" pitchFamily="49" charset="-122"/>
              </a:rPr>
              <a:t>4</a:t>
            </a:r>
            <a:r>
              <a:rPr lang="zh-CN" altLang="en-US" sz="3000" b="1" dirty="0">
                <a:latin typeface="隶书" panose="02010509060101010101" pitchFamily="49" charset="-122"/>
                <a:ea typeface="隶书" panose="02010509060101010101" pitchFamily="49" charset="-122"/>
              </a:rPr>
              <a:t>、适者生存</a:t>
            </a:r>
            <a:r>
              <a:rPr lang="zh-CN" altLang="zh-CN" sz="3000" b="1" dirty="0">
                <a:latin typeface="隶书" panose="02010509060101010101" pitchFamily="49" charset="-122"/>
                <a:ea typeface="隶书" panose="02010509060101010101" pitchFamily="49" charset="-122"/>
              </a:rPr>
              <a:t>——</a:t>
            </a:r>
            <a:r>
              <a:rPr lang="zh-CN" altLang="en-US" sz="3000" b="1" dirty="0">
                <a:latin typeface="隶书" panose="02010509060101010101" pitchFamily="49" charset="-122"/>
                <a:ea typeface="隶书" panose="02010509060101010101" pitchFamily="49" charset="-122"/>
              </a:rPr>
              <a:t>自然选择</a:t>
            </a:r>
            <a:r>
              <a:rPr lang="zh-CN" altLang="zh-CN" sz="3000" b="1" dirty="0">
                <a:latin typeface="隶书" panose="02010509060101010101" pitchFamily="49" charset="-122"/>
                <a:ea typeface="隶书" panose="02010509060101010101" pitchFamily="49" charset="-122"/>
              </a:rPr>
              <a:t>的</a:t>
            </a:r>
            <a:r>
              <a:rPr lang="zh-CN" altLang="en-US" sz="3000" b="1" dirty="0">
                <a:solidFill>
                  <a:srgbClr val="FF3300"/>
                </a:solidFill>
                <a:latin typeface="隶书" panose="02010509060101010101" pitchFamily="49" charset="-122"/>
                <a:ea typeface="隶书" panose="02010509060101010101" pitchFamily="49" charset="-122"/>
              </a:rPr>
              <a:t>结果</a:t>
            </a:r>
            <a:endParaRPr lang="zh-CN" altLang="zh-CN" sz="3000" b="1" dirty="0">
              <a:solidFill>
                <a:srgbClr val="FF3300"/>
              </a:solidFill>
              <a:latin typeface="隶书" panose="02010509060101010101" pitchFamily="49" charset="-122"/>
              <a:ea typeface="隶书" panose="02010509060101010101" pitchFamily="49" charset="-122"/>
            </a:endParaRPr>
          </a:p>
        </p:txBody>
      </p:sp>
      <p:sp>
        <p:nvSpPr>
          <p:cNvPr id="15" name="文本框 14">
            <a:extLst>
              <a:ext uri="{FF2B5EF4-FFF2-40B4-BE49-F238E27FC236}">
                <a16:creationId xmlns:a16="http://schemas.microsoft.com/office/drawing/2014/main" id="{C70F00D0-9F48-4AAA-84E7-19401908DF84}"/>
              </a:ext>
            </a:extLst>
          </p:cNvPr>
          <p:cNvSpPr txBox="1"/>
          <p:nvPr/>
        </p:nvSpPr>
        <p:spPr>
          <a:xfrm>
            <a:off x="448040" y="3945377"/>
            <a:ext cx="5475867" cy="553998"/>
          </a:xfrm>
          <a:prstGeom prst="rect">
            <a:avLst/>
          </a:prstGeom>
          <a:noFill/>
          <a:ln>
            <a:noFill/>
          </a:ln>
        </p:spPr>
        <p:txBody>
          <a:bodyPr wrap="square" rtlCol="0">
            <a:spAutoFit/>
          </a:bodyPr>
          <a:lstStyle/>
          <a:p>
            <a:r>
              <a:rPr lang="zh-CN" altLang="en-US" sz="3000" b="1" dirty="0">
                <a:solidFill>
                  <a:schemeClr val="tx1"/>
                </a:solidFill>
                <a:latin typeface="隶书" panose="02010509060101010101" pitchFamily="49" charset="-122"/>
                <a:ea typeface="隶书" panose="02010509060101010101" pitchFamily="49" charset="-122"/>
              </a:rPr>
              <a:t>结论：</a:t>
            </a:r>
            <a:r>
              <a:rPr lang="zh-CN" altLang="en-US" sz="3000" b="1" dirty="0">
                <a:solidFill>
                  <a:srgbClr val="FF0000"/>
                </a:solidFill>
                <a:latin typeface="隶书" panose="02010509060101010101" pitchFamily="49" charset="-122"/>
                <a:ea typeface="隶书" panose="02010509060101010101" pitchFamily="49" charset="-122"/>
              </a:rPr>
              <a:t>适应是自然选择的结果</a:t>
            </a:r>
          </a:p>
        </p:txBody>
      </p:sp>
    </p:spTree>
    <p:extLst>
      <p:ext uri="{BB962C8B-B14F-4D97-AF65-F5344CB8AC3E}">
        <p14:creationId xmlns:p14="http://schemas.microsoft.com/office/powerpoint/2010/main" val="30412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4463619-4A24-4C87-A9CD-FD4CB0FAAAA1}"/>
              </a:ext>
            </a:extLst>
          </p:cNvPr>
          <p:cNvSpPr txBox="1"/>
          <p:nvPr/>
        </p:nvSpPr>
        <p:spPr>
          <a:xfrm>
            <a:off x="0" y="1"/>
            <a:ext cx="6371948" cy="646331"/>
          </a:xfrm>
          <a:prstGeom prst="rect">
            <a:avLst/>
          </a:prstGeom>
          <a:noFill/>
        </p:spPr>
        <p:txBody>
          <a:bodyPr wrap="square" rtlCol="0">
            <a:spAutoFit/>
          </a:bodyPr>
          <a:lstStyle/>
          <a:p>
            <a:r>
              <a:rPr lang="zh-CN" altLang="en-US" sz="3600" b="1" dirty="0">
                <a:latin typeface="隶书" panose="02010509060101010101" pitchFamily="49" charset="-122"/>
                <a:ea typeface="隶书" panose="02010509060101010101" pitchFamily="49" charset="-122"/>
              </a:rPr>
              <a:t>自然选择学说：</a:t>
            </a:r>
          </a:p>
        </p:txBody>
      </p:sp>
      <p:sp>
        <p:nvSpPr>
          <p:cNvPr id="6" name="Text Box 3">
            <a:extLst>
              <a:ext uri="{FF2B5EF4-FFF2-40B4-BE49-F238E27FC236}">
                <a16:creationId xmlns:a16="http://schemas.microsoft.com/office/drawing/2014/main" id="{AEE35ED2-43ED-4036-8176-831CCF5F9775}"/>
              </a:ext>
            </a:extLst>
          </p:cNvPr>
          <p:cNvSpPr txBox="1">
            <a:spLocks noChangeArrowheads="1"/>
          </p:cNvSpPr>
          <p:nvPr/>
        </p:nvSpPr>
        <p:spPr bwMode="auto">
          <a:xfrm>
            <a:off x="125096" y="1023648"/>
            <a:ext cx="20002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hangingPunct="1">
              <a:spcBef>
                <a:spcPct val="50000"/>
              </a:spcBef>
              <a:defRPr/>
            </a:pPr>
            <a:r>
              <a:rPr kumimoji="1" lang="zh-CN" altLang="en-US" sz="3000" b="1" kern="1200" dirty="0">
                <a:solidFill>
                  <a:prstClr val="black"/>
                </a:solidFill>
                <a:latin typeface="隶书" panose="02010509060101010101" pitchFamily="49" charset="-122"/>
                <a:ea typeface="隶书" panose="02010509060101010101" pitchFamily="49" charset="-122"/>
              </a:rPr>
              <a:t>长颈鹿的祖先</a:t>
            </a:r>
          </a:p>
        </p:txBody>
      </p:sp>
      <p:sp>
        <p:nvSpPr>
          <p:cNvPr id="7" name="Text Box 4">
            <a:extLst>
              <a:ext uri="{FF2B5EF4-FFF2-40B4-BE49-F238E27FC236}">
                <a16:creationId xmlns:a16="http://schemas.microsoft.com/office/drawing/2014/main" id="{8DE47121-3856-44A7-AA78-560372D283BF}"/>
              </a:ext>
            </a:extLst>
          </p:cNvPr>
          <p:cNvSpPr txBox="1">
            <a:spLocks noChangeArrowheads="1"/>
          </p:cNvSpPr>
          <p:nvPr/>
        </p:nvSpPr>
        <p:spPr bwMode="auto">
          <a:xfrm>
            <a:off x="3608070" y="3429000"/>
            <a:ext cx="1371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hangingPunct="1">
              <a:spcBef>
                <a:spcPct val="50000"/>
              </a:spcBef>
              <a:defRPr/>
            </a:pPr>
            <a:endParaRPr kumimoji="1" lang="zh-CN" altLang="zh-CN" sz="3000" b="1" kern="1200">
              <a:solidFill>
                <a:prstClr val="black"/>
              </a:solidFill>
              <a:latin typeface="隶书" panose="02010509060101010101" pitchFamily="49" charset="-122"/>
              <a:ea typeface="隶书" panose="02010509060101010101" pitchFamily="49" charset="-122"/>
            </a:endParaRPr>
          </a:p>
        </p:txBody>
      </p:sp>
      <p:sp>
        <p:nvSpPr>
          <p:cNvPr id="8" name="Text Box 6">
            <a:extLst>
              <a:ext uri="{FF2B5EF4-FFF2-40B4-BE49-F238E27FC236}">
                <a16:creationId xmlns:a16="http://schemas.microsoft.com/office/drawing/2014/main" id="{E79F091C-6EB6-4695-A557-A9FF255753C0}"/>
              </a:ext>
            </a:extLst>
          </p:cNvPr>
          <p:cNvSpPr txBox="1">
            <a:spLocks noChangeArrowheads="1"/>
          </p:cNvSpPr>
          <p:nvPr/>
        </p:nvSpPr>
        <p:spPr bwMode="auto">
          <a:xfrm>
            <a:off x="2335530" y="724858"/>
            <a:ext cx="20002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hangingPunct="1">
              <a:spcBef>
                <a:spcPct val="50000"/>
              </a:spcBef>
              <a:defRPr/>
            </a:pPr>
            <a:r>
              <a:rPr kumimoji="1" lang="zh-CN" altLang="en-US" sz="3000" b="1" kern="1200" dirty="0">
                <a:solidFill>
                  <a:srgbClr val="FF0000"/>
                </a:solidFill>
                <a:latin typeface="隶书" panose="02010509060101010101" pitchFamily="49" charset="-122"/>
                <a:ea typeface="隶书" panose="02010509060101010101" pitchFamily="49" charset="-122"/>
              </a:rPr>
              <a:t>过度繁殖</a:t>
            </a:r>
          </a:p>
        </p:txBody>
      </p:sp>
      <p:sp>
        <p:nvSpPr>
          <p:cNvPr id="9" name="Text Box 7">
            <a:extLst>
              <a:ext uri="{FF2B5EF4-FFF2-40B4-BE49-F238E27FC236}">
                <a16:creationId xmlns:a16="http://schemas.microsoft.com/office/drawing/2014/main" id="{6533F446-8376-4A16-B70A-F2A874C66788}"/>
              </a:ext>
            </a:extLst>
          </p:cNvPr>
          <p:cNvSpPr txBox="1">
            <a:spLocks noChangeArrowheads="1"/>
          </p:cNvSpPr>
          <p:nvPr/>
        </p:nvSpPr>
        <p:spPr bwMode="auto">
          <a:xfrm>
            <a:off x="4439806" y="959699"/>
            <a:ext cx="331338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hangingPunct="1">
              <a:spcBef>
                <a:spcPct val="50000"/>
              </a:spcBef>
              <a:defRPr/>
            </a:pPr>
            <a:r>
              <a:rPr kumimoji="1" lang="zh-CN" altLang="en-US" sz="3000" b="1" kern="1200" dirty="0">
                <a:solidFill>
                  <a:prstClr val="black"/>
                </a:solidFill>
                <a:latin typeface="隶书" panose="02010509060101010101" pitchFamily="49" charset="-122"/>
                <a:ea typeface="隶书" panose="02010509060101010101" pitchFamily="49" charset="-122"/>
              </a:rPr>
              <a:t>后代个体间的差异</a:t>
            </a:r>
          </a:p>
        </p:txBody>
      </p:sp>
      <p:sp>
        <p:nvSpPr>
          <p:cNvPr id="10" name="Text Box 9">
            <a:extLst>
              <a:ext uri="{FF2B5EF4-FFF2-40B4-BE49-F238E27FC236}">
                <a16:creationId xmlns:a16="http://schemas.microsoft.com/office/drawing/2014/main" id="{A3462F8F-BA4B-4D6B-BCCF-F33D7AFEC5B8}"/>
              </a:ext>
            </a:extLst>
          </p:cNvPr>
          <p:cNvSpPr txBox="1">
            <a:spLocks noChangeArrowheads="1"/>
          </p:cNvSpPr>
          <p:nvPr/>
        </p:nvSpPr>
        <p:spPr bwMode="auto">
          <a:xfrm>
            <a:off x="6285682" y="2383636"/>
            <a:ext cx="179053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hangingPunct="1">
              <a:spcBef>
                <a:spcPct val="50000"/>
              </a:spcBef>
              <a:defRPr/>
            </a:pPr>
            <a:r>
              <a:rPr kumimoji="1" lang="zh-CN" altLang="en-US" sz="3000" b="1" kern="1200" dirty="0">
                <a:solidFill>
                  <a:srgbClr val="FF0000"/>
                </a:solidFill>
                <a:latin typeface="隶书" panose="02010509060101010101" pitchFamily="49" charset="-122"/>
                <a:ea typeface="隶书" panose="02010509060101010101" pitchFamily="49" charset="-122"/>
              </a:rPr>
              <a:t>生存斗争</a:t>
            </a:r>
          </a:p>
        </p:txBody>
      </p:sp>
      <p:sp>
        <p:nvSpPr>
          <p:cNvPr id="11" name="Text Box 10">
            <a:extLst>
              <a:ext uri="{FF2B5EF4-FFF2-40B4-BE49-F238E27FC236}">
                <a16:creationId xmlns:a16="http://schemas.microsoft.com/office/drawing/2014/main" id="{8B8DA763-3069-4D5D-A8DC-88081C9EE5FE}"/>
              </a:ext>
            </a:extLst>
          </p:cNvPr>
          <p:cNvSpPr txBox="1">
            <a:spLocks noChangeArrowheads="1"/>
          </p:cNvSpPr>
          <p:nvPr/>
        </p:nvSpPr>
        <p:spPr bwMode="auto">
          <a:xfrm>
            <a:off x="2858319" y="2093231"/>
            <a:ext cx="208311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hangingPunct="1">
              <a:spcBef>
                <a:spcPct val="50000"/>
              </a:spcBef>
              <a:defRPr/>
            </a:pPr>
            <a:r>
              <a:rPr kumimoji="1" lang="zh-CN" altLang="en-US" sz="3000" b="1" kern="1200" dirty="0">
                <a:solidFill>
                  <a:prstClr val="black"/>
                </a:solidFill>
                <a:latin typeface="隶书" panose="02010509060101010101" pitchFamily="49" charset="-122"/>
                <a:ea typeface="隶书" panose="02010509060101010101" pitchFamily="49" charset="-122"/>
              </a:rPr>
              <a:t>长颈、长前肢个体</a:t>
            </a:r>
          </a:p>
        </p:txBody>
      </p:sp>
      <p:sp>
        <p:nvSpPr>
          <p:cNvPr id="13" name="Text Box 11">
            <a:extLst>
              <a:ext uri="{FF2B5EF4-FFF2-40B4-BE49-F238E27FC236}">
                <a16:creationId xmlns:a16="http://schemas.microsoft.com/office/drawing/2014/main" id="{6836B86C-E9DD-42DD-A460-39668382CEA0}"/>
              </a:ext>
            </a:extLst>
          </p:cNvPr>
          <p:cNvSpPr txBox="1">
            <a:spLocks noChangeArrowheads="1"/>
          </p:cNvSpPr>
          <p:nvPr/>
        </p:nvSpPr>
        <p:spPr bwMode="auto">
          <a:xfrm>
            <a:off x="1327676" y="1887333"/>
            <a:ext cx="182982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hangingPunct="1">
              <a:spcBef>
                <a:spcPct val="50000"/>
              </a:spcBef>
              <a:defRPr/>
            </a:pPr>
            <a:r>
              <a:rPr kumimoji="1" lang="zh-CN" altLang="en-US" sz="3000" b="1" kern="1200" dirty="0">
                <a:solidFill>
                  <a:prstClr val="black"/>
                </a:solidFill>
                <a:latin typeface="隶书" panose="02010509060101010101" pitchFamily="49" charset="-122"/>
                <a:ea typeface="隶书" panose="02010509060101010101" pitchFamily="49" charset="-122"/>
              </a:rPr>
              <a:t>遗传积累</a:t>
            </a:r>
          </a:p>
        </p:txBody>
      </p:sp>
      <p:sp>
        <p:nvSpPr>
          <p:cNvPr id="14" name="Text Box 13">
            <a:extLst>
              <a:ext uri="{FF2B5EF4-FFF2-40B4-BE49-F238E27FC236}">
                <a16:creationId xmlns:a16="http://schemas.microsoft.com/office/drawing/2014/main" id="{324D45D8-51F6-4360-AB13-3CE4D7B38A34}"/>
              </a:ext>
            </a:extLst>
          </p:cNvPr>
          <p:cNvSpPr txBox="1">
            <a:spLocks noChangeArrowheads="1"/>
          </p:cNvSpPr>
          <p:nvPr/>
        </p:nvSpPr>
        <p:spPr bwMode="auto">
          <a:xfrm>
            <a:off x="4666549" y="1811545"/>
            <a:ext cx="189402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hangingPunct="1">
              <a:spcBef>
                <a:spcPct val="50000"/>
              </a:spcBef>
              <a:defRPr/>
            </a:pPr>
            <a:r>
              <a:rPr kumimoji="1" lang="zh-CN" altLang="en-US" sz="3000" b="1" kern="1200" dirty="0">
                <a:solidFill>
                  <a:srgbClr val="FF0000"/>
                </a:solidFill>
                <a:latin typeface="隶书" panose="02010509060101010101" pitchFamily="49" charset="-122"/>
                <a:ea typeface="隶书" panose="02010509060101010101" pitchFamily="49" charset="-122"/>
              </a:rPr>
              <a:t>适者生存</a:t>
            </a:r>
          </a:p>
        </p:txBody>
      </p:sp>
      <p:sp>
        <p:nvSpPr>
          <p:cNvPr id="15" name="Text Box 15">
            <a:extLst>
              <a:ext uri="{FF2B5EF4-FFF2-40B4-BE49-F238E27FC236}">
                <a16:creationId xmlns:a16="http://schemas.microsoft.com/office/drawing/2014/main" id="{6C67E182-F137-4DCA-823C-55E56A8749C2}"/>
              </a:ext>
            </a:extLst>
          </p:cNvPr>
          <p:cNvSpPr txBox="1">
            <a:spLocks noChangeArrowheads="1"/>
          </p:cNvSpPr>
          <p:nvPr/>
        </p:nvSpPr>
        <p:spPr bwMode="auto">
          <a:xfrm>
            <a:off x="125096" y="2310912"/>
            <a:ext cx="154494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hangingPunct="1">
              <a:spcBef>
                <a:spcPct val="50000"/>
              </a:spcBef>
              <a:defRPr/>
            </a:pPr>
            <a:r>
              <a:rPr kumimoji="1" lang="zh-CN" altLang="en-US" sz="3000" b="1" kern="1200" dirty="0">
                <a:solidFill>
                  <a:prstClr val="black"/>
                </a:solidFill>
                <a:latin typeface="隶书" panose="02010509060101010101" pitchFamily="49" charset="-122"/>
                <a:ea typeface="隶书" panose="02010509060101010101" pitchFamily="49" charset="-122"/>
              </a:rPr>
              <a:t>现代长颈鹿</a:t>
            </a:r>
          </a:p>
        </p:txBody>
      </p:sp>
      <p:sp>
        <p:nvSpPr>
          <p:cNvPr id="16" name="Text Box 16">
            <a:extLst>
              <a:ext uri="{FF2B5EF4-FFF2-40B4-BE49-F238E27FC236}">
                <a16:creationId xmlns:a16="http://schemas.microsoft.com/office/drawing/2014/main" id="{31F29687-6A81-4F15-8B86-B66BD5104808}"/>
              </a:ext>
            </a:extLst>
          </p:cNvPr>
          <p:cNvSpPr txBox="1">
            <a:spLocks noChangeArrowheads="1"/>
          </p:cNvSpPr>
          <p:nvPr/>
        </p:nvSpPr>
        <p:spPr bwMode="auto">
          <a:xfrm>
            <a:off x="7276118" y="932445"/>
            <a:ext cx="16002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hangingPunct="1">
              <a:spcBef>
                <a:spcPct val="50000"/>
              </a:spcBef>
              <a:defRPr/>
            </a:pPr>
            <a:r>
              <a:rPr kumimoji="1" lang="zh-CN" altLang="en-US" sz="3000" b="1" kern="1200" dirty="0">
                <a:solidFill>
                  <a:prstClr val="black"/>
                </a:solidFill>
                <a:latin typeface="隶书" panose="02010509060101010101" pitchFamily="49" charset="-122"/>
                <a:ea typeface="隶书" panose="02010509060101010101" pitchFamily="49" charset="-122"/>
              </a:rPr>
              <a:t>（</a:t>
            </a:r>
            <a:r>
              <a:rPr kumimoji="1" lang="zh-CN" altLang="en-US" sz="3000" b="1" kern="1200" dirty="0">
                <a:solidFill>
                  <a:srgbClr val="FF0000"/>
                </a:solidFill>
                <a:latin typeface="隶书" panose="02010509060101010101" pitchFamily="49" charset="-122"/>
                <a:ea typeface="隶书" panose="02010509060101010101" pitchFamily="49" charset="-122"/>
              </a:rPr>
              <a:t>变异</a:t>
            </a:r>
            <a:r>
              <a:rPr kumimoji="1" lang="zh-CN" altLang="en-US" sz="3000" b="1" kern="1200" dirty="0">
                <a:solidFill>
                  <a:prstClr val="black"/>
                </a:solidFill>
                <a:latin typeface="隶书" panose="02010509060101010101" pitchFamily="49" charset="-122"/>
                <a:ea typeface="隶书" panose="02010509060101010101" pitchFamily="49" charset="-122"/>
              </a:rPr>
              <a:t>）</a:t>
            </a:r>
          </a:p>
        </p:txBody>
      </p:sp>
      <p:sp>
        <p:nvSpPr>
          <p:cNvPr id="22" name="下箭头 21">
            <a:extLst>
              <a:ext uri="{FF2B5EF4-FFF2-40B4-BE49-F238E27FC236}">
                <a16:creationId xmlns:a16="http://schemas.microsoft.com/office/drawing/2014/main" id="{84C54B74-2A73-47B7-A26C-45F3FC1FE951}"/>
              </a:ext>
            </a:extLst>
          </p:cNvPr>
          <p:cNvSpPr>
            <a:spLocks noChangeArrowheads="1"/>
          </p:cNvSpPr>
          <p:nvPr/>
        </p:nvSpPr>
        <p:spPr bwMode="auto">
          <a:xfrm rot="16200000">
            <a:off x="3297165" y="488529"/>
            <a:ext cx="236133" cy="1677965"/>
          </a:xfrm>
          <a:prstGeom prst="downArrow">
            <a:avLst>
              <a:gd name="adj1" fmla="val 50000"/>
              <a:gd name="adj2" fmla="val 50000"/>
            </a:avLst>
          </a:prstGeom>
          <a:solidFill>
            <a:srgbClr val="FF0000"/>
          </a:solidFill>
          <a:ln w="25400">
            <a:solidFill>
              <a:schemeClr val="tx1"/>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000" b="1" dirty="0">
              <a:solidFill>
                <a:srgbClr val="FFFFFF"/>
              </a:solidFill>
              <a:latin typeface="隶书" panose="02010509060101010101" pitchFamily="49" charset="-122"/>
              <a:ea typeface="隶书" panose="02010509060101010101" pitchFamily="49" charset="-122"/>
            </a:endParaRPr>
          </a:p>
        </p:txBody>
      </p:sp>
      <p:sp>
        <p:nvSpPr>
          <p:cNvPr id="23" name="下箭头 21">
            <a:extLst>
              <a:ext uri="{FF2B5EF4-FFF2-40B4-BE49-F238E27FC236}">
                <a16:creationId xmlns:a16="http://schemas.microsoft.com/office/drawing/2014/main" id="{A2FECB47-E9FE-401B-BD95-591EA527434C}"/>
              </a:ext>
            </a:extLst>
          </p:cNvPr>
          <p:cNvSpPr>
            <a:spLocks noChangeArrowheads="1"/>
          </p:cNvSpPr>
          <p:nvPr/>
        </p:nvSpPr>
        <p:spPr bwMode="auto">
          <a:xfrm rot="5400000">
            <a:off x="5333984" y="2032410"/>
            <a:ext cx="215384" cy="1124903"/>
          </a:xfrm>
          <a:prstGeom prst="downArrow">
            <a:avLst>
              <a:gd name="adj1" fmla="val 50000"/>
              <a:gd name="adj2" fmla="val 50000"/>
            </a:avLst>
          </a:prstGeom>
          <a:solidFill>
            <a:schemeClr val="accent5">
              <a:lumMod val="40000"/>
              <a:lumOff val="60000"/>
            </a:schemeClr>
          </a:solidFill>
          <a:ln w="25400">
            <a:solidFill>
              <a:schemeClr val="tx1">
                <a:lumMod val="65000"/>
                <a:lumOff val="35000"/>
              </a:schemeClr>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000" b="1" dirty="0">
              <a:solidFill>
                <a:srgbClr val="FFFFFF"/>
              </a:solidFill>
              <a:latin typeface="隶书" panose="02010509060101010101" pitchFamily="49" charset="-122"/>
              <a:ea typeface="隶书" panose="02010509060101010101" pitchFamily="49" charset="-122"/>
            </a:endParaRPr>
          </a:p>
        </p:txBody>
      </p:sp>
      <p:sp>
        <p:nvSpPr>
          <p:cNvPr id="24" name="下箭头 21">
            <a:extLst>
              <a:ext uri="{FF2B5EF4-FFF2-40B4-BE49-F238E27FC236}">
                <a16:creationId xmlns:a16="http://schemas.microsoft.com/office/drawing/2014/main" id="{976835E7-FD1F-4224-A223-1ABFC7DAA328}"/>
              </a:ext>
            </a:extLst>
          </p:cNvPr>
          <p:cNvSpPr>
            <a:spLocks noChangeArrowheads="1"/>
          </p:cNvSpPr>
          <p:nvPr/>
        </p:nvSpPr>
        <p:spPr bwMode="auto">
          <a:xfrm rot="5400000">
            <a:off x="2062699" y="2091307"/>
            <a:ext cx="246994" cy="1207879"/>
          </a:xfrm>
          <a:prstGeom prst="downArrow">
            <a:avLst>
              <a:gd name="adj1" fmla="val 50000"/>
              <a:gd name="adj2" fmla="val 50000"/>
            </a:avLst>
          </a:prstGeom>
          <a:solidFill>
            <a:schemeClr val="accent5">
              <a:lumMod val="40000"/>
              <a:lumOff val="60000"/>
            </a:schemeClr>
          </a:solidFill>
          <a:ln w="25400">
            <a:solidFill>
              <a:schemeClr val="tx1">
                <a:lumMod val="65000"/>
                <a:lumOff val="35000"/>
              </a:schemeClr>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000" b="1" dirty="0">
              <a:solidFill>
                <a:srgbClr val="FFFFFF"/>
              </a:solidFill>
              <a:latin typeface="隶书" panose="02010509060101010101" pitchFamily="49" charset="-122"/>
              <a:ea typeface="隶书" panose="02010509060101010101" pitchFamily="49" charset="-122"/>
            </a:endParaRPr>
          </a:p>
        </p:txBody>
      </p:sp>
      <p:sp>
        <p:nvSpPr>
          <p:cNvPr id="25" name="下箭头 21">
            <a:extLst>
              <a:ext uri="{FF2B5EF4-FFF2-40B4-BE49-F238E27FC236}">
                <a16:creationId xmlns:a16="http://schemas.microsoft.com/office/drawing/2014/main" id="{3668BBB0-7ED8-4781-9293-39C1FE349FB4}"/>
              </a:ext>
            </a:extLst>
          </p:cNvPr>
          <p:cNvSpPr>
            <a:spLocks noChangeArrowheads="1"/>
          </p:cNvSpPr>
          <p:nvPr/>
        </p:nvSpPr>
        <p:spPr bwMode="auto">
          <a:xfrm>
            <a:off x="7083342" y="1470857"/>
            <a:ext cx="195216" cy="984996"/>
          </a:xfrm>
          <a:prstGeom prst="downArrow">
            <a:avLst>
              <a:gd name="adj1" fmla="val 50000"/>
              <a:gd name="adj2" fmla="val 50000"/>
            </a:avLst>
          </a:prstGeom>
          <a:solidFill>
            <a:schemeClr val="accent5">
              <a:lumMod val="40000"/>
              <a:lumOff val="60000"/>
            </a:schemeClr>
          </a:solidFill>
          <a:ln w="25400">
            <a:solidFill>
              <a:schemeClr val="tx1">
                <a:lumMod val="65000"/>
                <a:lumOff val="35000"/>
              </a:schemeClr>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000" b="1" dirty="0">
              <a:solidFill>
                <a:srgbClr val="FFFFFF"/>
              </a:solidFill>
              <a:latin typeface="隶书" panose="02010509060101010101" pitchFamily="49" charset="-122"/>
              <a:ea typeface="隶书" panose="02010509060101010101" pitchFamily="49" charset="-122"/>
            </a:endParaRPr>
          </a:p>
        </p:txBody>
      </p:sp>
      <p:sp>
        <p:nvSpPr>
          <p:cNvPr id="26" name="文本框 25">
            <a:extLst>
              <a:ext uri="{FF2B5EF4-FFF2-40B4-BE49-F238E27FC236}">
                <a16:creationId xmlns:a16="http://schemas.microsoft.com/office/drawing/2014/main" id="{CDAB860F-D0FB-4849-829F-F1B1B618468A}"/>
              </a:ext>
            </a:extLst>
          </p:cNvPr>
          <p:cNvSpPr txBox="1"/>
          <p:nvPr/>
        </p:nvSpPr>
        <p:spPr>
          <a:xfrm>
            <a:off x="448039" y="3945377"/>
            <a:ext cx="7924683" cy="553998"/>
          </a:xfrm>
          <a:prstGeom prst="rect">
            <a:avLst/>
          </a:prstGeom>
          <a:noFill/>
          <a:ln>
            <a:noFill/>
          </a:ln>
        </p:spPr>
        <p:txBody>
          <a:bodyPr wrap="square" rtlCol="0">
            <a:spAutoFit/>
          </a:bodyPr>
          <a:lstStyle/>
          <a:p>
            <a:r>
              <a:rPr lang="zh-CN" altLang="en-US" sz="3000" b="1" dirty="0">
                <a:solidFill>
                  <a:schemeClr val="tx1"/>
                </a:solidFill>
                <a:latin typeface="隶书" panose="02010509060101010101" pitchFamily="49" charset="-122"/>
                <a:ea typeface="隶书" panose="02010509060101010101" pitchFamily="49" charset="-122"/>
              </a:rPr>
              <a:t>结论：长颈鹿的</a:t>
            </a:r>
            <a:r>
              <a:rPr lang="zh-CN" altLang="en-US" sz="3000" b="1" dirty="0">
                <a:solidFill>
                  <a:srgbClr val="FF0000"/>
                </a:solidFill>
                <a:latin typeface="隶书" panose="02010509060101010101" pitchFamily="49" charset="-122"/>
                <a:ea typeface="隶书" panose="02010509060101010101" pitchFamily="49" charset="-122"/>
              </a:rPr>
              <a:t>适应性</a:t>
            </a:r>
            <a:r>
              <a:rPr lang="zh-CN" altLang="en-US" sz="3000" b="1" dirty="0">
                <a:solidFill>
                  <a:schemeClr val="tx1"/>
                </a:solidFill>
                <a:latin typeface="隶书" panose="02010509060101010101" pitchFamily="49" charset="-122"/>
                <a:ea typeface="隶书" panose="02010509060101010101" pitchFamily="49" charset="-122"/>
              </a:rPr>
              <a:t>进化是</a:t>
            </a:r>
            <a:r>
              <a:rPr lang="zh-CN" altLang="en-US" sz="3000" b="1" dirty="0">
                <a:solidFill>
                  <a:srgbClr val="FF0000"/>
                </a:solidFill>
                <a:latin typeface="隶书" panose="02010509060101010101" pitchFamily="49" charset="-122"/>
                <a:ea typeface="隶书" panose="02010509060101010101" pitchFamily="49" charset="-122"/>
              </a:rPr>
              <a:t>自然选择</a:t>
            </a:r>
            <a:r>
              <a:rPr lang="zh-CN" altLang="en-US" sz="3000" b="1" dirty="0">
                <a:solidFill>
                  <a:schemeClr val="tx1"/>
                </a:solidFill>
                <a:latin typeface="隶书" panose="02010509060101010101" pitchFamily="49" charset="-122"/>
                <a:ea typeface="隶书" panose="02010509060101010101" pitchFamily="49" charset="-122"/>
              </a:rPr>
              <a:t>的结果</a:t>
            </a:r>
          </a:p>
        </p:txBody>
      </p:sp>
    </p:spTree>
    <p:extLst>
      <p:ext uri="{BB962C8B-B14F-4D97-AF65-F5344CB8AC3E}">
        <p14:creationId xmlns:p14="http://schemas.microsoft.com/office/powerpoint/2010/main" val="313658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3" grpId="0"/>
      <p:bldP spid="14" grpId="0"/>
      <p:bldP spid="15" grpId="0"/>
      <p:bldP spid="16" grpId="0"/>
      <p:bldP spid="22" grpId="0" animBg="1"/>
      <p:bldP spid="23" grpId="0" animBg="1"/>
      <p:bldP spid="24" grpId="0" animBg="1"/>
      <p:bldP spid="25" grpId="0" animBg="1"/>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p:nvPr/>
        </p:nvSpPr>
        <p:spPr>
          <a:xfrm>
            <a:off x="145314" y="769051"/>
            <a:ext cx="2484835" cy="553998"/>
          </a:xfrm>
          <a:prstGeom prst="rect">
            <a:avLst/>
          </a:prstGeom>
          <a:noFill/>
          <a:ln w="9525">
            <a:noFill/>
          </a:ln>
        </p:spPr>
        <p:txBody>
          <a:bodyPr>
            <a:spAutoFit/>
          </a:bodyPr>
          <a:lstStyle/>
          <a:p>
            <a:r>
              <a:rPr lang="zh-CN" altLang="en-US" sz="3000" b="1" dirty="0">
                <a:solidFill>
                  <a:schemeClr val="tx1"/>
                </a:solidFill>
                <a:latin typeface="隶书" panose="02010509060101010101" pitchFamily="49" charset="-122"/>
                <a:ea typeface="隶书" panose="02010509060101010101" pitchFamily="49" charset="-122"/>
              </a:rPr>
              <a:t>积极意义：</a:t>
            </a:r>
          </a:p>
        </p:txBody>
      </p:sp>
      <p:sp>
        <p:nvSpPr>
          <p:cNvPr id="94213" name="Rectangle 5">
            <a:hlinkClick r:id="rId2" action="ppaction://hlinksldjump"/>
          </p:cNvPr>
          <p:cNvSpPr/>
          <p:nvPr/>
        </p:nvSpPr>
        <p:spPr>
          <a:xfrm>
            <a:off x="1326275" y="1285783"/>
            <a:ext cx="5724525" cy="553998"/>
          </a:xfrm>
          <a:prstGeom prst="rect">
            <a:avLst/>
          </a:prstGeom>
          <a:noFill/>
          <a:ln w="9525">
            <a:noFill/>
          </a:ln>
        </p:spPr>
        <p:txBody>
          <a:bodyPr>
            <a:spAutoFit/>
          </a:bodyPr>
          <a:lstStyle/>
          <a:p>
            <a:pPr>
              <a:spcBef>
                <a:spcPct val="50000"/>
              </a:spcBef>
            </a:pPr>
            <a:r>
              <a:rPr lang="en-US" altLang="zh-CN" sz="3000" b="1" dirty="0">
                <a:latin typeface="隶书" panose="02010509060101010101" pitchFamily="49" charset="-122"/>
                <a:ea typeface="隶书" panose="02010509060101010101" pitchFamily="49" charset="-122"/>
              </a:rPr>
              <a:t>1</a:t>
            </a:r>
            <a:r>
              <a:rPr lang="zh-CN" altLang="en-US" sz="3000" b="1" dirty="0">
                <a:latin typeface="隶书" panose="02010509060101010101" pitchFamily="49" charset="-122"/>
                <a:ea typeface="隶书" panose="02010509060101010101" pitchFamily="49" charset="-122"/>
              </a:rPr>
              <a:t>、解释生物</a:t>
            </a:r>
            <a:r>
              <a:rPr lang="zh-CN" altLang="en-US" sz="3000" b="1" dirty="0">
                <a:solidFill>
                  <a:srgbClr val="FF3399"/>
                </a:solidFill>
                <a:latin typeface="隶书" panose="02010509060101010101" pitchFamily="49" charset="-122"/>
                <a:ea typeface="隶书" panose="02010509060101010101" pitchFamily="49" charset="-122"/>
              </a:rPr>
              <a:t>进化</a:t>
            </a:r>
            <a:r>
              <a:rPr lang="zh-CN" altLang="en-US" sz="3000" b="1" dirty="0">
                <a:latin typeface="隶书" panose="02010509060101010101" pitchFamily="49" charset="-122"/>
                <a:ea typeface="隶书" panose="02010509060101010101" pitchFamily="49" charset="-122"/>
              </a:rPr>
              <a:t>的原因</a:t>
            </a:r>
          </a:p>
        </p:txBody>
      </p:sp>
      <p:sp>
        <p:nvSpPr>
          <p:cNvPr id="7" name="矩形 6"/>
          <p:cNvSpPr/>
          <p:nvPr/>
        </p:nvSpPr>
        <p:spPr>
          <a:xfrm>
            <a:off x="1326275" y="1780025"/>
            <a:ext cx="6843690" cy="553998"/>
          </a:xfrm>
          <a:prstGeom prst="rect">
            <a:avLst/>
          </a:prstGeom>
          <a:noFill/>
          <a:ln w="9525">
            <a:noFill/>
          </a:ln>
        </p:spPr>
        <p:txBody>
          <a:bodyPr wrap="square">
            <a:spAutoFit/>
          </a:bodyPr>
          <a:lstStyle/>
          <a:p>
            <a:r>
              <a:rPr lang="en-US" altLang="zh-CN" sz="3000" b="1" dirty="0">
                <a:latin typeface="隶书" panose="02010509060101010101" pitchFamily="49" charset="-122"/>
                <a:ea typeface="隶书" panose="02010509060101010101" pitchFamily="49" charset="-122"/>
              </a:rPr>
              <a:t>2</a:t>
            </a:r>
            <a:r>
              <a:rPr lang="zh-CN" altLang="en-US" sz="3000" b="1" dirty="0">
                <a:latin typeface="隶书" panose="02010509060101010101" pitchFamily="49" charset="-122"/>
                <a:ea typeface="隶书" panose="02010509060101010101" pitchFamily="49" charset="-122"/>
              </a:rPr>
              <a:t>、揭示生物</a:t>
            </a:r>
            <a:r>
              <a:rPr lang="zh-CN" altLang="en-US" sz="3000" b="1" dirty="0">
                <a:solidFill>
                  <a:srgbClr val="FF3399"/>
                </a:solidFill>
                <a:latin typeface="隶书" panose="02010509060101010101" pitchFamily="49" charset="-122"/>
                <a:ea typeface="隶书" panose="02010509060101010101" pitchFamily="49" charset="-122"/>
              </a:rPr>
              <a:t>统一性</a:t>
            </a:r>
            <a:r>
              <a:rPr lang="zh-CN" altLang="en-US" sz="3000" b="1" dirty="0">
                <a:solidFill>
                  <a:schemeClr val="tx1"/>
                </a:solidFill>
                <a:latin typeface="隶书" panose="02010509060101010101" pitchFamily="49" charset="-122"/>
                <a:ea typeface="隶书" panose="02010509060101010101" pitchFamily="49" charset="-122"/>
              </a:rPr>
              <a:t>和</a:t>
            </a:r>
            <a:r>
              <a:rPr lang="zh-CN" altLang="en-US" sz="3000" b="1" dirty="0">
                <a:solidFill>
                  <a:srgbClr val="FF3399"/>
                </a:solidFill>
                <a:latin typeface="隶书" panose="02010509060101010101" pitchFamily="49" charset="-122"/>
                <a:ea typeface="隶书" panose="02010509060101010101" pitchFamily="49" charset="-122"/>
              </a:rPr>
              <a:t>多样性</a:t>
            </a:r>
            <a:r>
              <a:rPr lang="zh-CN" altLang="en-US" sz="3000" b="1" dirty="0">
                <a:latin typeface="隶书" panose="02010509060101010101" pitchFamily="49" charset="-122"/>
                <a:ea typeface="隶书" panose="02010509060101010101" pitchFamily="49" charset="-122"/>
              </a:rPr>
              <a:t>的原因</a:t>
            </a:r>
            <a:endParaRPr lang="zh-CN" altLang="en-US" sz="3000" dirty="0">
              <a:latin typeface="隶书" panose="02010509060101010101" pitchFamily="49" charset="-122"/>
              <a:ea typeface="隶书" panose="02010509060101010101" pitchFamily="49" charset="-122"/>
            </a:endParaRPr>
          </a:p>
        </p:txBody>
      </p:sp>
      <p:sp>
        <p:nvSpPr>
          <p:cNvPr id="8" name="矩形 7"/>
          <p:cNvSpPr/>
          <p:nvPr/>
        </p:nvSpPr>
        <p:spPr>
          <a:xfrm>
            <a:off x="1326275" y="2299080"/>
            <a:ext cx="6359129" cy="553998"/>
          </a:xfrm>
          <a:prstGeom prst="rect">
            <a:avLst/>
          </a:prstGeom>
          <a:noFill/>
          <a:ln w="9525">
            <a:noFill/>
          </a:ln>
        </p:spPr>
        <p:txBody>
          <a:bodyPr>
            <a:spAutoFit/>
          </a:bodyPr>
          <a:lstStyle/>
          <a:p>
            <a:r>
              <a:rPr lang="en-US" altLang="zh-CN" sz="3000" b="1" dirty="0">
                <a:latin typeface="隶书" panose="02010509060101010101" pitchFamily="49" charset="-122"/>
                <a:ea typeface="隶书" panose="02010509060101010101" pitchFamily="49" charset="-122"/>
              </a:rPr>
              <a:t>3</a:t>
            </a:r>
            <a:r>
              <a:rPr lang="zh-CN" altLang="en-US" sz="3000" b="1" dirty="0">
                <a:latin typeface="隶书" panose="02010509060101010101" pitchFamily="49" charset="-122"/>
                <a:ea typeface="隶书" panose="02010509060101010101" pitchFamily="49" charset="-122"/>
              </a:rPr>
              <a:t>、解释生物</a:t>
            </a:r>
            <a:r>
              <a:rPr lang="zh-CN" altLang="en-US" sz="3000" b="1" dirty="0">
                <a:solidFill>
                  <a:srgbClr val="FF3399"/>
                </a:solidFill>
                <a:latin typeface="隶书" panose="02010509060101010101" pitchFamily="49" charset="-122"/>
                <a:ea typeface="隶书" panose="02010509060101010101" pitchFamily="49" charset="-122"/>
              </a:rPr>
              <a:t>适应性</a:t>
            </a:r>
            <a:r>
              <a:rPr lang="zh-CN" altLang="en-US" sz="3000" b="1" dirty="0">
                <a:latin typeface="隶书" panose="02010509060101010101" pitchFamily="49" charset="-122"/>
                <a:ea typeface="隶书" panose="02010509060101010101" pitchFamily="49" charset="-122"/>
              </a:rPr>
              <a:t>的形成</a:t>
            </a:r>
            <a:endParaRPr lang="zh-CN" altLang="en-US" sz="3000" dirty="0">
              <a:latin typeface="隶书" panose="02010509060101010101" pitchFamily="49" charset="-122"/>
              <a:ea typeface="隶书" panose="02010509060101010101" pitchFamily="49" charset="-122"/>
            </a:endParaRPr>
          </a:p>
        </p:txBody>
      </p:sp>
      <p:sp>
        <p:nvSpPr>
          <p:cNvPr id="50180" name="Rectangle 4"/>
          <p:cNvSpPr/>
          <p:nvPr/>
        </p:nvSpPr>
        <p:spPr>
          <a:xfrm>
            <a:off x="0" y="2604325"/>
            <a:ext cx="1794345" cy="553998"/>
          </a:xfrm>
          <a:prstGeom prst="rect">
            <a:avLst/>
          </a:prstGeom>
          <a:noFill/>
          <a:ln w="9525">
            <a:noFill/>
          </a:ln>
        </p:spPr>
        <p:txBody>
          <a:bodyPr wrap="square">
            <a:spAutoFit/>
          </a:bodyPr>
          <a:lstStyle/>
          <a:p>
            <a:r>
              <a:rPr lang="zh-CN" altLang="en-US" sz="3000" b="1" dirty="0">
                <a:solidFill>
                  <a:schemeClr val="tx1"/>
                </a:solidFill>
                <a:latin typeface="隶书" panose="02010509060101010101" pitchFamily="49" charset="-122"/>
                <a:ea typeface="隶书" panose="02010509060101010101" pitchFamily="49" charset="-122"/>
              </a:rPr>
              <a:t>局限性：</a:t>
            </a:r>
          </a:p>
        </p:txBody>
      </p:sp>
      <p:sp>
        <p:nvSpPr>
          <p:cNvPr id="94214" name="Rectangle 6"/>
          <p:cNvSpPr/>
          <p:nvPr/>
        </p:nvSpPr>
        <p:spPr>
          <a:xfrm>
            <a:off x="1458596" y="3016799"/>
            <a:ext cx="7416323" cy="1015663"/>
          </a:xfrm>
          <a:prstGeom prst="rect">
            <a:avLst/>
          </a:prstGeom>
          <a:noFill/>
          <a:ln w="9525">
            <a:noFill/>
          </a:ln>
        </p:spPr>
        <p:txBody>
          <a:bodyPr wrap="square">
            <a:spAutoFit/>
          </a:bodyPr>
          <a:lstStyle/>
          <a:p>
            <a:pPr>
              <a:spcBef>
                <a:spcPct val="50000"/>
              </a:spcBef>
            </a:pPr>
            <a:r>
              <a:rPr lang="en-US" altLang="zh-CN" sz="3000" b="1" dirty="0">
                <a:latin typeface="隶书" panose="02010509060101010101" pitchFamily="49" charset="-122"/>
                <a:ea typeface="隶书" panose="02010509060101010101" pitchFamily="49" charset="-122"/>
              </a:rPr>
              <a:t>1</a:t>
            </a:r>
            <a:r>
              <a:rPr lang="zh-CN" altLang="en-US" sz="3000" b="1" dirty="0">
                <a:latin typeface="隶书" panose="02010509060101010101" pitchFamily="49" charset="-122"/>
                <a:ea typeface="隶书" panose="02010509060101010101" pitchFamily="49" charset="-122"/>
              </a:rPr>
              <a:t>、对于</a:t>
            </a:r>
            <a:r>
              <a:rPr lang="zh-CN" altLang="en-US" sz="3000" b="1" dirty="0">
                <a:solidFill>
                  <a:srgbClr val="FF0000"/>
                </a:solidFill>
                <a:latin typeface="隶书" panose="02010509060101010101" pitchFamily="49" charset="-122"/>
                <a:ea typeface="隶书" panose="02010509060101010101" pitchFamily="49" charset="-122"/>
              </a:rPr>
              <a:t>遗传和变异</a:t>
            </a:r>
            <a:r>
              <a:rPr lang="zh-CN" altLang="en-US" sz="3000" b="1" dirty="0">
                <a:latin typeface="隶书" panose="02010509060101010101" pitchFamily="49" charset="-122"/>
                <a:ea typeface="隶书" panose="02010509060101010101" pitchFamily="49" charset="-122"/>
              </a:rPr>
              <a:t>的认识还</a:t>
            </a:r>
            <a:r>
              <a:rPr lang="zh-CN" altLang="en-US" sz="3000" b="1" dirty="0">
                <a:solidFill>
                  <a:srgbClr val="FF0000"/>
                </a:solidFill>
                <a:latin typeface="隶书" panose="02010509060101010101" pitchFamily="49" charset="-122"/>
                <a:ea typeface="隶书" panose="02010509060101010101" pitchFamily="49" charset="-122"/>
              </a:rPr>
              <a:t>局限于性状水平</a:t>
            </a:r>
            <a:r>
              <a:rPr lang="zh-CN" altLang="en-US" sz="3000" b="1" dirty="0">
                <a:latin typeface="隶书" panose="02010509060101010101" pitchFamily="49" charset="-122"/>
                <a:ea typeface="隶书" panose="02010509060101010101" pitchFamily="49" charset="-122"/>
              </a:rPr>
              <a:t>，不能科学地解释</a:t>
            </a:r>
            <a:r>
              <a:rPr lang="zh-CN" altLang="en-US" sz="3000" b="1" dirty="0">
                <a:solidFill>
                  <a:srgbClr val="FF0000"/>
                </a:solidFill>
                <a:latin typeface="隶书" panose="02010509060101010101" pitchFamily="49" charset="-122"/>
                <a:ea typeface="隶书" panose="02010509060101010101" pitchFamily="49" charset="-122"/>
              </a:rPr>
              <a:t>遗传和变异</a:t>
            </a:r>
            <a:r>
              <a:rPr lang="zh-CN" altLang="en-US" sz="3000" b="1" dirty="0">
                <a:solidFill>
                  <a:schemeClr val="tx1"/>
                </a:solidFill>
                <a:latin typeface="隶书" panose="02010509060101010101" pitchFamily="49" charset="-122"/>
                <a:ea typeface="隶书" panose="02010509060101010101" pitchFamily="49" charset="-122"/>
              </a:rPr>
              <a:t>的</a:t>
            </a:r>
            <a:r>
              <a:rPr lang="zh-CN" altLang="en-US" sz="3000" b="1" dirty="0">
                <a:solidFill>
                  <a:srgbClr val="FF0000"/>
                </a:solidFill>
                <a:latin typeface="隶书" panose="02010509060101010101" pitchFamily="49" charset="-122"/>
                <a:ea typeface="隶书" panose="02010509060101010101" pitchFamily="49" charset="-122"/>
              </a:rPr>
              <a:t>本质</a:t>
            </a:r>
            <a:r>
              <a:rPr lang="zh-CN" altLang="en-US" sz="3000" b="1" dirty="0">
                <a:latin typeface="隶书" panose="02010509060101010101" pitchFamily="49" charset="-122"/>
                <a:ea typeface="隶书" panose="02010509060101010101" pitchFamily="49" charset="-122"/>
              </a:rPr>
              <a:t>。</a:t>
            </a:r>
          </a:p>
        </p:txBody>
      </p:sp>
      <p:sp>
        <p:nvSpPr>
          <p:cNvPr id="9" name="矩形 8"/>
          <p:cNvSpPr/>
          <p:nvPr/>
        </p:nvSpPr>
        <p:spPr>
          <a:xfrm>
            <a:off x="1561318" y="4097450"/>
            <a:ext cx="7210877" cy="553998"/>
          </a:xfrm>
          <a:prstGeom prst="rect">
            <a:avLst/>
          </a:prstGeom>
          <a:noFill/>
          <a:ln w="9525">
            <a:noFill/>
          </a:ln>
        </p:spPr>
        <p:txBody>
          <a:bodyPr wrap="square">
            <a:spAutoFit/>
          </a:bodyPr>
          <a:lstStyle/>
          <a:p>
            <a:r>
              <a:rPr lang="en-US" altLang="zh-CN" sz="3000" b="1" dirty="0">
                <a:latin typeface="隶书" panose="02010509060101010101" pitchFamily="49" charset="-122"/>
                <a:ea typeface="隶书" panose="02010509060101010101" pitchFamily="49" charset="-122"/>
              </a:rPr>
              <a:t>2</a:t>
            </a:r>
            <a:r>
              <a:rPr lang="zh-CN" altLang="en-US" sz="3000" b="1" dirty="0">
                <a:latin typeface="隶书" panose="02010509060101010101" pitchFamily="49" charset="-122"/>
                <a:ea typeface="隶书" panose="02010509060101010101" pitchFamily="49" charset="-122"/>
              </a:rPr>
              <a:t>、对生物进化的解释局限于</a:t>
            </a:r>
            <a:r>
              <a:rPr lang="zh-CN" altLang="en-US" sz="3000" b="1" dirty="0">
                <a:solidFill>
                  <a:srgbClr val="FF0000"/>
                </a:solidFill>
                <a:latin typeface="隶书" panose="02010509060101010101" pitchFamily="49" charset="-122"/>
                <a:ea typeface="隶书" panose="02010509060101010101" pitchFamily="49" charset="-122"/>
              </a:rPr>
              <a:t>个体</a:t>
            </a:r>
            <a:r>
              <a:rPr lang="zh-CN" altLang="en-US" sz="3000" b="1" dirty="0">
                <a:latin typeface="隶书" panose="02010509060101010101" pitchFamily="49" charset="-122"/>
                <a:ea typeface="隶书" panose="02010509060101010101" pitchFamily="49" charset="-122"/>
              </a:rPr>
              <a:t>水平</a:t>
            </a:r>
            <a:endParaRPr lang="zh-CN" altLang="en-US" sz="3000" dirty="0">
              <a:latin typeface="隶书" panose="02010509060101010101" pitchFamily="49" charset="-122"/>
              <a:ea typeface="隶书" panose="02010509060101010101" pitchFamily="49" charset="-122"/>
            </a:endParaRPr>
          </a:p>
        </p:txBody>
      </p:sp>
      <p:sp>
        <p:nvSpPr>
          <p:cNvPr id="10" name="文本框 9">
            <a:extLst>
              <a:ext uri="{FF2B5EF4-FFF2-40B4-BE49-F238E27FC236}">
                <a16:creationId xmlns:a16="http://schemas.microsoft.com/office/drawing/2014/main" id="{95864287-EE2A-4BA8-BA16-51000D41C2B9}"/>
              </a:ext>
            </a:extLst>
          </p:cNvPr>
          <p:cNvSpPr txBox="1"/>
          <p:nvPr/>
        </p:nvSpPr>
        <p:spPr>
          <a:xfrm>
            <a:off x="-2" y="1"/>
            <a:ext cx="7437269" cy="646331"/>
          </a:xfrm>
          <a:prstGeom prst="rect">
            <a:avLst/>
          </a:prstGeom>
          <a:noFill/>
        </p:spPr>
        <p:txBody>
          <a:bodyPr wrap="square" rtlCol="0">
            <a:spAutoFit/>
          </a:bodyPr>
          <a:lstStyle/>
          <a:p>
            <a:r>
              <a:rPr lang="zh-CN" altLang="en-US" sz="3600" b="1" dirty="0">
                <a:latin typeface="隶书" panose="02010509060101010101" pitchFamily="49" charset="-122"/>
                <a:ea typeface="隶书" panose="02010509060101010101" pitchFamily="49" charset="-122"/>
              </a:rPr>
              <a:t>达尔文自然选择学说的评价：</a:t>
            </a:r>
          </a:p>
        </p:txBody>
      </p:sp>
      <p:sp>
        <p:nvSpPr>
          <p:cNvPr id="2" name="文本框 1">
            <a:extLst>
              <a:ext uri="{FF2B5EF4-FFF2-40B4-BE49-F238E27FC236}">
                <a16:creationId xmlns:a16="http://schemas.microsoft.com/office/drawing/2014/main" id="{4879D3D7-1BCE-42B1-8394-66594F9C0D50}"/>
              </a:ext>
            </a:extLst>
          </p:cNvPr>
          <p:cNvSpPr txBox="1"/>
          <p:nvPr/>
        </p:nvSpPr>
        <p:spPr>
          <a:xfrm>
            <a:off x="5901337" y="215936"/>
            <a:ext cx="2862887" cy="646331"/>
          </a:xfrm>
          <a:prstGeom prst="rect">
            <a:avLst/>
          </a:prstGeom>
          <a:noFill/>
        </p:spPr>
        <p:txBody>
          <a:bodyPr wrap="square" rtlCol="0">
            <a:spAutoFit/>
          </a:bodyPr>
          <a:lstStyle/>
          <a:p>
            <a:r>
              <a:rPr lang="en-US" altLang="zh-CN" b="1" dirty="0"/>
              <a:t>19</a:t>
            </a:r>
            <a:r>
              <a:rPr lang="zh-CN" altLang="en-US" b="1" dirty="0"/>
              <a:t>世纪自然科学三大发现之一</a:t>
            </a: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94213"/>
                                        </p:tgtEl>
                                        <p:attrNameLst>
                                          <p:attrName>style.visibility</p:attrName>
                                        </p:attrNameLst>
                                      </p:cBhvr>
                                      <p:to>
                                        <p:strVal val="visible"/>
                                      </p:to>
                                    </p:set>
                                    <p:anim calcmode="lin" valueType="num">
                                      <p:cBhvr>
                                        <p:cTn id="11" dur="500" fill="hold"/>
                                        <p:tgtEl>
                                          <p:spTgt spid="94213"/>
                                        </p:tgtEl>
                                        <p:attrNameLst>
                                          <p:attrName>ppt_w</p:attrName>
                                        </p:attrNameLst>
                                      </p:cBhvr>
                                      <p:tavLst>
                                        <p:tav tm="0">
                                          <p:val>
                                            <p:fltVal val="0"/>
                                          </p:val>
                                        </p:tav>
                                        <p:tav tm="100000">
                                          <p:val>
                                            <p:strVal val="#ppt_w"/>
                                          </p:val>
                                        </p:tav>
                                      </p:tavLst>
                                    </p:anim>
                                    <p:anim calcmode="lin" valueType="num">
                                      <p:cBhvr>
                                        <p:cTn id="12" dur="500" fill="hold"/>
                                        <p:tgtEl>
                                          <p:spTgt spid="94213"/>
                                        </p:tgtEl>
                                        <p:attrNameLst>
                                          <p:attrName>ppt_h</p:attrName>
                                        </p:attrNameLst>
                                      </p:cBhvr>
                                      <p:tavLst>
                                        <p:tav tm="0">
                                          <p:val>
                                            <p:fltVal val="0"/>
                                          </p:val>
                                        </p:tav>
                                        <p:tav tm="100000">
                                          <p:val>
                                            <p:strVal val="#ppt_h"/>
                                          </p:val>
                                        </p:tav>
                                      </p:tavLst>
                                    </p:anim>
                                    <p:animEffect transition="in" filter="fade">
                                      <p:cBhvr>
                                        <p:cTn id="13" dur="500"/>
                                        <p:tgtEl>
                                          <p:spTgt spid="9421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4214"/>
                                        </p:tgtEl>
                                        <p:attrNameLst>
                                          <p:attrName>style.visibility</p:attrName>
                                        </p:attrNameLst>
                                      </p:cBhvr>
                                      <p:to>
                                        <p:strVal val="visible"/>
                                      </p:to>
                                    </p:set>
                                    <p:animEffect transition="in" filter="checkerboard(across)">
                                      <p:cBhvr>
                                        <p:cTn id="28" dur="500"/>
                                        <p:tgtEl>
                                          <p:spTgt spid="94214"/>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p:bldP spid="7" grpId="0"/>
      <p:bldP spid="8" grpId="0"/>
      <p:bldP spid="94214" grpId="0"/>
      <p:bldP spid="9"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A3B985F-0000-4E6D-A11E-D029937B2FD9}"/>
              </a:ext>
            </a:extLst>
          </p:cNvPr>
          <p:cNvSpPr txBox="1"/>
          <p:nvPr/>
        </p:nvSpPr>
        <p:spPr>
          <a:xfrm>
            <a:off x="-1" y="1"/>
            <a:ext cx="7118737" cy="646331"/>
          </a:xfrm>
          <a:prstGeom prst="rect">
            <a:avLst/>
          </a:prstGeom>
          <a:noFill/>
        </p:spPr>
        <p:txBody>
          <a:bodyPr wrap="square" rtlCol="0">
            <a:spAutoFit/>
          </a:bodyPr>
          <a:lstStyle/>
          <a:p>
            <a:r>
              <a:rPr lang="zh-CN" altLang="en-US" sz="3600" b="1" dirty="0">
                <a:latin typeface="隶书" panose="02010509060101010101" pitchFamily="49" charset="-122"/>
                <a:ea typeface="隶书" panose="02010509060101010101" pitchFamily="49" charset="-122"/>
              </a:rPr>
              <a:t>达尔文以后现代生物进化理论：</a:t>
            </a:r>
          </a:p>
        </p:txBody>
      </p:sp>
      <p:sp>
        <p:nvSpPr>
          <p:cNvPr id="7" name="Text Box 3" descr="羊皮纸">
            <a:extLst>
              <a:ext uri="{FF2B5EF4-FFF2-40B4-BE49-F238E27FC236}">
                <a16:creationId xmlns:a16="http://schemas.microsoft.com/office/drawing/2014/main" id="{F208EE47-A64F-41F7-B043-139015A82BB0}"/>
              </a:ext>
            </a:extLst>
          </p:cNvPr>
          <p:cNvSpPr txBox="1">
            <a:spLocks noChangeArrowheads="1"/>
          </p:cNvSpPr>
          <p:nvPr/>
        </p:nvSpPr>
        <p:spPr bwMode="auto">
          <a:xfrm>
            <a:off x="1522811" y="1526359"/>
            <a:ext cx="1835944" cy="553998"/>
          </a:xfrm>
          <a:prstGeom prst="rect">
            <a:avLst/>
          </a:prstGeom>
          <a:blipFill dpi="0" rotWithShape="0">
            <a:blip r:embed="rId2"/>
            <a:srcRect/>
            <a:tile tx="0" ty="0" sx="100000" sy="100000" flip="none" algn="tl"/>
          </a:blipFill>
          <a:ln w="57150" cmpd="thinThick">
            <a:solidFill>
              <a:srgbClr val="FFCC99"/>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000" b="1" dirty="0">
                <a:latin typeface="隶书" panose="02010509060101010101" pitchFamily="49" charset="-122"/>
                <a:ea typeface="隶书" panose="02010509060101010101" pitchFamily="49" charset="-122"/>
              </a:rPr>
              <a:t>性状水平</a:t>
            </a:r>
          </a:p>
        </p:txBody>
      </p:sp>
      <p:sp>
        <p:nvSpPr>
          <p:cNvPr id="8" name="Line 4">
            <a:extLst>
              <a:ext uri="{FF2B5EF4-FFF2-40B4-BE49-F238E27FC236}">
                <a16:creationId xmlns:a16="http://schemas.microsoft.com/office/drawing/2014/main" id="{E9035AB8-210B-4624-A0AB-717BA6503DF9}"/>
              </a:ext>
            </a:extLst>
          </p:cNvPr>
          <p:cNvSpPr>
            <a:spLocks noChangeShapeType="1"/>
          </p:cNvSpPr>
          <p:nvPr/>
        </p:nvSpPr>
        <p:spPr bwMode="auto">
          <a:xfrm>
            <a:off x="3492103" y="1791816"/>
            <a:ext cx="1079897" cy="0"/>
          </a:xfrm>
          <a:prstGeom prst="line">
            <a:avLst/>
          </a:prstGeom>
          <a:noFill/>
          <a:ln w="76200">
            <a:solidFill>
              <a:srgbClr val="3333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sz="3000" b="1">
              <a:latin typeface="隶书" panose="02010509060101010101" pitchFamily="49" charset="-122"/>
              <a:ea typeface="隶书" panose="02010509060101010101" pitchFamily="49" charset="-122"/>
            </a:endParaRPr>
          </a:p>
        </p:txBody>
      </p:sp>
      <p:sp>
        <p:nvSpPr>
          <p:cNvPr id="9" name="Text Box 5">
            <a:extLst>
              <a:ext uri="{FF2B5EF4-FFF2-40B4-BE49-F238E27FC236}">
                <a16:creationId xmlns:a16="http://schemas.microsoft.com/office/drawing/2014/main" id="{BF85E2F7-8D4B-4F63-BB99-D311645A3B72}"/>
              </a:ext>
            </a:extLst>
          </p:cNvPr>
          <p:cNvSpPr txBox="1">
            <a:spLocks noChangeArrowheads="1"/>
          </p:cNvSpPr>
          <p:nvPr/>
        </p:nvSpPr>
        <p:spPr bwMode="auto">
          <a:xfrm>
            <a:off x="3521858" y="1203700"/>
            <a:ext cx="11334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3000" b="1" dirty="0">
                <a:latin typeface="隶书" panose="02010509060101010101" pitchFamily="49" charset="-122"/>
                <a:ea typeface="隶书" panose="02010509060101010101" pitchFamily="49" charset="-122"/>
              </a:rPr>
              <a:t>深入</a:t>
            </a:r>
          </a:p>
        </p:txBody>
      </p:sp>
      <p:sp>
        <p:nvSpPr>
          <p:cNvPr id="10" name="Text Box 6" descr="羊皮纸">
            <a:extLst>
              <a:ext uri="{FF2B5EF4-FFF2-40B4-BE49-F238E27FC236}">
                <a16:creationId xmlns:a16="http://schemas.microsoft.com/office/drawing/2014/main" id="{D9F5E747-5F04-4811-8231-B2D2F9547E1E}"/>
              </a:ext>
            </a:extLst>
          </p:cNvPr>
          <p:cNvSpPr txBox="1">
            <a:spLocks noChangeArrowheads="1"/>
          </p:cNvSpPr>
          <p:nvPr/>
        </p:nvSpPr>
        <p:spPr bwMode="auto">
          <a:xfrm>
            <a:off x="4655334" y="1564432"/>
            <a:ext cx="3574927" cy="553998"/>
          </a:xfrm>
          <a:prstGeom prst="rect">
            <a:avLst/>
          </a:prstGeom>
          <a:blipFill dpi="0" rotWithShape="0">
            <a:blip r:embed="rId2"/>
            <a:srcRect/>
            <a:tile tx="0" ty="0" sx="100000" sy="100000" flip="none" algn="tl"/>
          </a:blipFill>
          <a:ln w="57150" cmpd="thinThick">
            <a:solidFill>
              <a:srgbClr val="FFCC99"/>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000" b="1" dirty="0">
                <a:latin typeface="隶书" panose="02010509060101010101" pitchFamily="49" charset="-122"/>
                <a:ea typeface="隶书" panose="02010509060101010101" pitchFamily="49" charset="-122"/>
              </a:rPr>
              <a:t>基因（分子）水平</a:t>
            </a:r>
          </a:p>
        </p:txBody>
      </p:sp>
      <p:sp>
        <p:nvSpPr>
          <p:cNvPr id="11" name="Text Box 7" descr="羊皮纸">
            <a:extLst>
              <a:ext uri="{FF2B5EF4-FFF2-40B4-BE49-F238E27FC236}">
                <a16:creationId xmlns:a16="http://schemas.microsoft.com/office/drawing/2014/main" id="{E42ACE70-E7CA-430C-A215-ABE2185FC2E9}"/>
              </a:ext>
            </a:extLst>
          </p:cNvPr>
          <p:cNvSpPr txBox="1">
            <a:spLocks noChangeArrowheads="1"/>
          </p:cNvSpPr>
          <p:nvPr/>
        </p:nvSpPr>
        <p:spPr bwMode="auto">
          <a:xfrm>
            <a:off x="625750" y="3251264"/>
            <a:ext cx="2733005" cy="553998"/>
          </a:xfrm>
          <a:prstGeom prst="rect">
            <a:avLst/>
          </a:prstGeom>
          <a:blipFill dpi="0" rotWithShape="0">
            <a:blip r:embed="rId2"/>
            <a:srcRect/>
            <a:tile tx="0" ty="0" sx="100000" sy="100000" flip="none" algn="tl"/>
          </a:blipFill>
          <a:ln w="57150" cmpd="thinThick">
            <a:solidFill>
              <a:srgbClr val="FFCC99"/>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000" b="1" dirty="0">
                <a:latin typeface="隶书" panose="02010509060101010101" pitchFamily="49" charset="-122"/>
                <a:ea typeface="隶书" panose="02010509060101010101" pitchFamily="49" charset="-122"/>
              </a:rPr>
              <a:t>以个体为单位</a:t>
            </a:r>
          </a:p>
        </p:txBody>
      </p:sp>
      <p:sp>
        <p:nvSpPr>
          <p:cNvPr id="12" name="Text Box 8" descr="羊皮纸">
            <a:extLst>
              <a:ext uri="{FF2B5EF4-FFF2-40B4-BE49-F238E27FC236}">
                <a16:creationId xmlns:a16="http://schemas.microsoft.com/office/drawing/2014/main" id="{D3ABA5B4-D5F9-4201-98D0-8AD1A2FF0DDD}"/>
              </a:ext>
            </a:extLst>
          </p:cNvPr>
          <p:cNvSpPr txBox="1">
            <a:spLocks noChangeArrowheads="1"/>
          </p:cNvSpPr>
          <p:nvPr/>
        </p:nvSpPr>
        <p:spPr bwMode="auto">
          <a:xfrm>
            <a:off x="4655333" y="3236726"/>
            <a:ext cx="2463404" cy="1015663"/>
          </a:xfrm>
          <a:prstGeom prst="rect">
            <a:avLst/>
          </a:prstGeom>
          <a:blipFill dpi="0" rotWithShape="0">
            <a:blip r:embed="rId2"/>
            <a:srcRect/>
            <a:tile tx="0" ty="0" sx="100000" sy="100000" flip="none" algn="tl"/>
          </a:blipFill>
          <a:ln w="57150" cmpd="thinThick">
            <a:solidFill>
              <a:srgbClr val="FFCC99"/>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000" b="1">
                <a:latin typeface="隶书" panose="02010509060101010101" pitchFamily="49" charset="-122"/>
                <a:ea typeface="隶书" panose="02010509060101010101" pitchFamily="49" charset="-122"/>
              </a:rPr>
              <a:t>以种群为单位</a:t>
            </a:r>
          </a:p>
        </p:txBody>
      </p:sp>
      <p:sp>
        <p:nvSpPr>
          <p:cNvPr id="13" name="Line 9">
            <a:extLst>
              <a:ext uri="{FF2B5EF4-FFF2-40B4-BE49-F238E27FC236}">
                <a16:creationId xmlns:a16="http://schemas.microsoft.com/office/drawing/2014/main" id="{74599A75-256C-4D78-A688-D1396AFC7B83}"/>
              </a:ext>
            </a:extLst>
          </p:cNvPr>
          <p:cNvSpPr>
            <a:spLocks noChangeShapeType="1"/>
          </p:cNvSpPr>
          <p:nvPr/>
        </p:nvSpPr>
        <p:spPr bwMode="auto">
          <a:xfrm flipV="1">
            <a:off x="3465314" y="3503258"/>
            <a:ext cx="1023353" cy="11083"/>
          </a:xfrm>
          <a:prstGeom prst="line">
            <a:avLst/>
          </a:prstGeom>
          <a:noFill/>
          <a:ln w="76200">
            <a:solidFill>
              <a:srgbClr val="3333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sz="3000" b="1">
              <a:latin typeface="隶书" panose="02010509060101010101" pitchFamily="49" charset="-122"/>
              <a:ea typeface="隶书" panose="02010509060101010101" pitchFamily="49" charset="-122"/>
            </a:endParaRPr>
          </a:p>
        </p:txBody>
      </p:sp>
      <p:sp>
        <p:nvSpPr>
          <p:cNvPr id="14" name="Text Box 11">
            <a:extLst>
              <a:ext uri="{FF2B5EF4-FFF2-40B4-BE49-F238E27FC236}">
                <a16:creationId xmlns:a16="http://schemas.microsoft.com/office/drawing/2014/main" id="{48DD7134-AF06-4FA7-AA20-344A90E8EF02}"/>
              </a:ext>
            </a:extLst>
          </p:cNvPr>
          <p:cNvSpPr txBox="1">
            <a:spLocks noChangeArrowheads="1"/>
          </p:cNvSpPr>
          <p:nvPr/>
        </p:nvSpPr>
        <p:spPr bwMode="auto">
          <a:xfrm>
            <a:off x="1522811" y="710882"/>
            <a:ext cx="54432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000" b="1" dirty="0">
                <a:latin typeface="隶书" panose="02010509060101010101" pitchFamily="49" charset="-122"/>
                <a:ea typeface="隶书" panose="02010509060101010101" pitchFamily="49" charset="-122"/>
              </a:rPr>
              <a:t>认识到了遗传和变异的本质</a:t>
            </a:r>
          </a:p>
        </p:txBody>
      </p:sp>
      <p:sp>
        <p:nvSpPr>
          <p:cNvPr id="15" name="Text Box 5">
            <a:extLst>
              <a:ext uri="{FF2B5EF4-FFF2-40B4-BE49-F238E27FC236}">
                <a16:creationId xmlns:a16="http://schemas.microsoft.com/office/drawing/2014/main" id="{498F4C1F-F9BB-49EF-8081-43BC1ADF08B0}"/>
              </a:ext>
            </a:extLst>
          </p:cNvPr>
          <p:cNvSpPr txBox="1">
            <a:spLocks noChangeArrowheads="1"/>
          </p:cNvSpPr>
          <p:nvPr/>
        </p:nvSpPr>
        <p:spPr bwMode="auto">
          <a:xfrm>
            <a:off x="3492104" y="2915140"/>
            <a:ext cx="11334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3000" b="1" dirty="0">
                <a:latin typeface="隶书" panose="02010509060101010101" pitchFamily="49" charset="-122"/>
                <a:ea typeface="隶书" panose="02010509060101010101" pitchFamily="49" charset="-122"/>
              </a:rPr>
              <a:t>深入</a:t>
            </a:r>
          </a:p>
        </p:txBody>
      </p:sp>
      <p:sp>
        <p:nvSpPr>
          <p:cNvPr id="16" name="Text Box 10">
            <a:extLst>
              <a:ext uri="{FF2B5EF4-FFF2-40B4-BE49-F238E27FC236}">
                <a16:creationId xmlns:a16="http://schemas.microsoft.com/office/drawing/2014/main" id="{4A41DE54-5342-4FD4-BEA4-52820B157BAF}"/>
              </a:ext>
            </a:extLst>
          </p:cNvPr>
          <p:cNvSpPr txBox="1">
            <a:spLocks noChangeArrowheads="1"/>
          </p:cNvSpPr>
          <p:nvPr/>
        </p:nvSpPr>
        <p:spPr bwMode="auto">
          <a:xfrm>
            <a:off x="472737" y="4343740"/>
            <a:ext cx="87955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3000" b="1" dirty="0">
                <a:latin typeface="隶书" panose="02010509060101010101" pitchFamily="49" charset="-122"/>
                <a:ea typeface="隶书" panose="02010509060101010101" pitchFamily="49" charset="-122"/>
              </a:rPr>
              <a:t>形成</a:t>
            </a:r>
            <a:r>
              <a:rPr kumimoji="1" lang="zh-CN" altLang="en-US" sz="3000" b="1" dirty="0">
                <a:solidFill>
                  <a:srgbClr val="C00000"/>
                </a:solidFill>
                <a:latin typeface="隶书" panose="02010509060101010101" pitchFamily="49" charset="-122"/>
                <a:ea typeface="隶书" panose="02010509060101010101" pitchFamily="49" charset="-122"/>
              </a:rPr>
              <a:t>以自然选择学说为核心</a:t>
            </a:r>
            <a:r>
              <a:rPr kumimoji="1" lang="zh-CN" altLang="en-US" sz="3000" b="1" dirty="0">
                <a:latin typeface="隶书" panose="02010509060101010101" pitchFamily="49" charset="-122"/>
                <a:ea typeface="隶书" panose="02010509060101010101" pitchFamily="49" charset="-122"/>
              </a:rPr>
              <a:t>的现代生物进化理论</a:t>
            </a:r>
          </a:p>
        </p:txBody>
      </p:sp>
    </p:spTree>
    <p:extLst>
      <p:ext uri="{BB962C8B-B14F-4D97-AF65-F5344CB8AC3E}">
        <p14:creationId xmlns:p14="http://schemas.microsoft.com/office/powerpoint/2010/main" val="156862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0-#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1" grpId="0" animBg="1"/>
      <p:bldP spid="12" grpId="0" animBg="1"/>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3D3A6C12-0759-4B3D-8306-2BFB81E9B1A0}"/>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saturation sat="0"/>
                    </a14:imgEffect>
                  </a14:imgLayer>
                </a14:imgProps>
              </a:ext>
              <a:ext uri="{28A0092B-C50C-407E-A947-70E740481C1C}">
                <a14:useLocalDpi xmlns:a14="http://schemas.microsoft.com/office/drawing/2010/main" val="0"/>
              </a:ext>
            </a:extLst>
          </a:blip>
          <a:srcRect l="10994" t="5798" r="38800" b="929"/>
          <a:stretch/>
        </p:blipFill>
        <p:spPr>
          <a:xfrm>
            <a:off x="2939755" y="2668650"/>
            <a:ext cx="2242004" cy="2571749"/>
          </a:xfrm>
          <a:prstGeom prst="rect">
            <a:avLst/>
          </a:prstGeom>
          <a:effectLst>
            <a:softEdge rad="317500"/>
          </a:effectLst>
        </p:spPr>
      </p:pic>
      <p:sp>
        <p:nvSpPr>
          <p:cNvPr id="14" name="文本框 13"/>
          <p:cNvSpPr txBox="1"/>
          <p:nvPr/>
        </p:nvSpPr>
        <p:spPr>
          <a:xfrm>
            <a:off x="2975616" y="3678849"/>
            <a:ext cx="2577398" cy="707886"/>
          </a:xfrm>
          <a:prstGeom prst="rect">
            <a:avLst/>
          </a:prstGeom>
          <a:noFill/>
          <a:ln>
            <a:solidFill>
              <a:schemeClr val="tx2"/>
            </a:solidFill>
          </a:ln>
        </p:spPr>
        <p:txBody>
          <a:bodyPr wrap="square" rtlCol="0">
            <a:spAutoFit/>
          </a:bodyPr>
          <a:lstStyle/>
          <a:p>
            <a:pPr lvl="0" algn="ctr"/>
            <a:r>
              <a:rPr lang="zh-CN" altLang="en-US" sz="2000" b="1" dirty="0">
                <a:solidFill>
                  <a:srgbClr val="FF0000"/>
                </a:solidFill>
                <a:latin typeface="思源宋体" panose="02020700000000000000" pitchFamily="18" charset="-122"/>
                <a:ea typeface="思源宋体" panose="02020700000000000000" pitchFamily="18" charset="-122"/>
                <a:sym typeface="+mn-ea"/>
              </a:rPr>
              <a:t>所有的生物由原始的共同祖先进化而来。</a:t>
            </a:r>
          </a:p>
        </p:txBody>
      </p:sp>
      <p:grpSp>
        <p:nvGrpSpPr>
          <p:cNvPr id="22" name="组合 21">
            <a:extLst>
              <a:ext uri="{FF2B5EF4-FFF2-40B4-BE49-F238E27FC236}">
                <a16:creationId xmlns:a16="http://schemas.microsoft.com/office/drawing/2014/main" id="{FFC7CE83-4246-48C5-895A-4089DB757E95}"/>
              </a:ext>
            </a:extLst>
          </p:cNvPr>
          <p:cNvGrpSpPr/>
          <p:nvPr/>
        </p:nvGrpSpPr>
        <p:grpSpPr>
          <a:xfrm>
            <a:off x="58673" y="436236"/>
            <a:ext cx="3042545" cy="3798410"/>
            <a:chOff x="150113" y="2398041"/>
            <a:chExt cx="3671549" cy="3798410"/>
          </a:xfrm>
        </p:grpSpPr>
        <p:sp>
          <p:nvSpPr>
            <p:cNvPr id="9" name="文本框 8"/>
            <p:cNvSpPr txBox="1"/>
            <p:nvPr/>
          </p:nvSpPr>
          <p:spPr>
            <a:xfrm>
              <a:off x="150113" y="2410799"/>
              <a:ext cx="761106" cy="1569660"/>
            </a:xfrm>
            <a:prstGeom prst="rect">
              <a:avLst/>
            </a:prstGeom>
            <a:noFill/>
            <a:ln>
              <a:solidFill>
                <a:schemeClr val="tx2"/>
              </a:solidFill>
            </a:ln>
          </p:spPr>
          <p:txBody>
            <a:bodyPr wrap="square" rtlCol="0">
              <a:spAutoFit/>
            </a:bodyPr>
            <a:lstStyle/>
            <a:p>
              <a:pPr algn="ctr"/>
              <a:r>
                <a:rPr lang="zh-CN" altLang="en-US" sz="2400" b="1" dirty="0">
                  <a:solidFill>
                    <a:srgbClr val="0000FF"/>
                  </a:solidFill>
                  <a:latin typeface="思源宋体" panose="02020700000000000000" pitchFamily="18" charset="-122"/>
                  <a:ea typeface="思源宋体" panose="02020700000000000000" pitchFamily="18" charset="-122"/>
                  <a:sym typeface="+mn-ea"/>
                </a:rPr>
                <a:t>化石</a:t>
              </a:r>
              <a:r>
                <a:rPr lang="zh-CN" altLang="en-US" sz="2400" b="1" dirty="0">
                  <a:solidFill>
                    <a:srgbClr val="0000FF"/>
                  </a:solidFill>
                  <a:latin typeface="思源宋体" panose="02020700000000000000" pitchFamily="18" charset="-122"/>
                  <a:ea typeface="思源宋体" panose="02020700000000000000" pitchFamily="18" charset="-122"/>
                </a:rPr>
                <a:t>证据</a:t>
              </a:r>
            </a:p>
          </p:txBody>
        </p:sp>
        <p:sp>
          <p:nvSpPr>
            <p:cNvPr id="11" name="文本框 10"/>
            <p:cNvSpPr txBox="1"/>
            <p:nvPr/>
          </p:nvSpPr>
          <p:spPr>
            <a:xfrm>
              <a:off x="1060130" y="2410799"/>
              <a:ext cx="1139785" cy="1569660"/>
            </a:xfrm>
            <a:prstGeom prst="rect">
              <a:avLst/>
            </a:prstGeom>
            <a:noFill/>
            <a:ln>
              <a:solidFill>
                <a:schemeClr val="tx2"/>
              </a:solidFill>
            </a:ln>
          </p:spPr>
          <p:txBody>
            <a:bodyPr wrap="square" rtlCol="0">
              <a:spAutoFit/>
            </a:bodyPr>
            <a:lstStyle/>
            <a:p>
              <a:pPr lvl="0" algn="ctr"/>
              <a:r>
                <a:rPr lang="zh-CN" altLang="en-US" sz="2400" b="1" dirty="0">
                  <a:solidFill>
                    <a:srgbClr val="0000FF"/>
                  </a:solidFill>
                  <a:latin typeface="思源宋体" panose="02020700000000000000" pitchFamily="18" charset="-122"/>
                  <a:ea typeface="思源宋体" panose="02020700000000000000" pitchFamily="18" charset="-122"/>
                  <a:sym typeface="+mn-ea"/>
                </a:rPr>
                <a:t>比较解剖学证据</a:t>
              </a:r>
            </a:p>
          </p:txBody>
        </p:sp>
        <p:sp>
          <p:nvSpPr>
            <p:cNvPr id="13" name="文本框 12"/>
            <p:cNvSpPr txBox="1"/>
            <p:nvPr/>
          </p:nvSpPr>
          <p:spPr>
            <a:xfrm>
              <a:off x="2199916" y="2398041"/>
              <a:ext cx="671965" cy="1938992"/>
            </a:xfrm>
            <a:prstGeom prst="rect">
              <a:avLst/>
            </a:prstGeom>
            <a:noFill/>
            <a:ln>
              <a:solidFill>
                <a:schemeClr val="tx2"/>
              </a:solidFill>
            </a:ln>
          </p:spPr>
          <p:txBody>
            <a:bodyPr wrap="square" rtlCol="0">
              <a:spAutoFit/>
            </a:bodyPr>
            <a:lstStyle/>
            <a:p>
              <a:pPr lvl="0" algn="ctr"/>
              <a:r>
                <a:rPr lang="zh-CN" altLang="en-US" sz="2400" b="1" dirty="0">
                  <a:solidFill>
                    <a:srgbClr val="0000FF"/>
                  </a:solidFill>
                  <a:latin typeface="思源宋体" panose="02020700000000000000" pitchFamily="18" charset="-122"/>
                  <a:ea typeface="思源宋体" panose="02020700000000000000" pitchFamily="18" charset="-122"/>
                  <a:sym typeface="+mn-ea"/>
                </a:rPr>
                <a:t>胚胎学证据</a:t>
              </a:r>
            </a:p>
          </p:txBody>
        </p:sp>
        <p:sp>
          <p:nvSpPr>
            <p:cNvPr id="15" name="文本框 14"/>
            <p:cNvSpPr txBox="1"/>
            <p:nvPr/>
          </p:nvSpPr>
          <p:spPr>
            <a:xfrm>
              <a:off x="2989278" y="2410799"/>
              <a:ext cx="832384" cy="3785652"/>
            </a:xfrm>
            <a:prstGeom prst="rect">
              <a:avLst/>
            </a:prstGeom>
            <a:noFill/>
            <a:ln>
              <a:solidFill>
                <a:schemeClr val="tx2"/>
              </a:solidFill>
            </a:ln>
          </p:spPr>
          <p:txBody>
            <a:bodyPr wrap="square" rtlCol="0">
              <a:spAutoFit/>
            </a:bodyPr>
            <a:lstStyle/>
            <a:p>
              <a:pPr lvl="0" algn="ctr"/>
              <a:r>
                <a:rPr lang="zh-CN" altLang="en-US" sz="2400" b="1" dirty="0">
                  <a:solidFill>
                    <a:srgbClr val="0000FF"/>
                  </a:solidFill>
                  <a:latin typeface="思源宋体" panose="02020700000000000000" pitchFamily="18" charset="-122"/>
                  <a:ea typeface="思源宋体" panose="02020700000000000000" pitchFamily="18" charset="-122"/>
                  <a:sym typeface="+mn-ea"/>
                </a:rPr>
                <a:t>细胞和分子水平的证据</a:t>
              </a:r>
            </a:p>
          </p:txBody>
        </p:sp>
      </p:grpSp>
      <p:sp>
        <p:nvSpPr>
          <p:cNvPr id="24" name="文本框 23"/>
          <p:cNvSpPr txBox="1"/>
          <p:nvPr/>
        </p:nvSpPr>
        <p:spPr>
          <a:xfrm>
            <a:off x="3733930" y="73283"/>
            <a:ext cx="758314" cy="2677656"/>
          </a:xfrm>
          <a:prstGeom prst="rect">
            <a:avLst/>
          </a:prstGeom>
          <a:noFill/>
          <a:ln>
            <a:solidFill>
              <a:schemeClr val="tx2"/>
            </a:solidFill>
          </a:ln>
        </p:spPr>
        <p:txBody>
          <a:bodyPr wrap="square" rtlCol="0">
            <a:spAutoFit/>
          </a:bodyPr>
          <a:lstStyle/>
          <a:p>
            <a:pPr lvl="0" algn="ctr"/>
            <a:r>
              <a:rPr lang="zh-CN" altLang="en-US" sz="2800" b="1" dirty="0">
                <a:solidFill>
                  <a:srgbClr val="FF0000"/>
                </a:solidFill>
                <a:latin typeface="思源宋体" panose="02020700000000000000" pitchFamily="18" charset="-122"/>
                <a:ea typeface="思源宋体" panose="02020700000000000000" pitchFamily="18" charset="-122"/>
                <a:sym typeface="+mn-ea"/>
              </a:rPr>
              <a:t>共同由来学说</a:t>
            </a:r>
          </a:p>
        </p:txBody>
      </p:sp>
      <p:grpSp>
        <p:nvGrpSpPr>
          <p:cNvPr id="10" name="组合 9">
            <a:extLst>
              <a:ext uri="{FF2B5EF4-FFF2-40B4-BE49-F238E27FC236}">
                <a16:creationId xmlns:a16="http://schemas.microsoft.com/office/drawing/2014/main" id="{BC1A981D-E9F1-4961-A60B-56E34864C5AE}"/>
              </a:ext>
            </a:extLst>
          </p:cNvPr>
          <p:cNvGrpSpPr/>
          <p:nvPr/>
        </p:nvGrpSpPr>
        <p:grpSpPr>
          <a:xfrm>
            <a:off x="4387583" y="729983"/>
            <a:ext cx="2873745" cy="2113239"/>
            <a:chOff x="4460070" y="1867220"/>
            <a:chExt cx="2689328" cy="2113239"/>
          </a:xfrm>
        </p:grpSpPr>
        <p:sp>
          <p:nvSpPr>
            <p:cNvPr id="8" name="标注: 左右箭头 7">
              <a:extLst>
                <a:ext uri="{FF2B5EF4-FFF2-40B4-BE49-F238E27FC236}">
                  <a16:creationId xmlns:a16="http://schemas.microsoft.com/office/drawing/2014/main" id="{7DE982C3-2D88-4F50-A6E1-24CA86D979A8}"/>
                </a:ext>
              </a:extLst>
            </p:cNvPr>
            <p:cNvSpPr/>
            <p:nvPr/>
          </p:nvSpPr>
          <p:spPr>
            <a:xfrm>
              <a:off x="4460070" y="1867220"/>
              <a:ext cx="2689328" cy="2113239"/>
            </a:xfrm>
            <a:prstGeom prst="leftRight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4937399" y="2570918"/>
              <a:ext cx="1619890" cy="1015663"/>
            </a:xfrm>
            <a:prstGeom prst="rect">
              <a:avLst/>
            </a:prstGeom>
            <a:noFill/>
            <a:ln>
              <a:solidFill>
                <a:schemeClr val="tx2"/>
              </a:solidFill>
            </a:ln>
          </p:spPr>
          <p:txBody>
            <a:bodyPr wrap="square" rtlCol="0">
              <a:spAutoFit/>
            </a:bodyPr>
            <a:lstStyle/>
            <a:p>
              <a:pPr lvl="0" algn="ctr"/>
              <a:r>
                <a:rPr lang="zh-CN" altLang="en-US" sz="3000" b="1" dirty="0">
                  <a:latin typeface="思源宋体" panose="02020700000000000000" pitchFamily="18" charset="-122"/>
                  <a:ea typeface="思源宋体" panose="02020700000000000000" pitchFamily="18" charset="-122"/>
                  <a:sym typeface="+mn-ea"/>
                </a:rPr>
                <a:t>达尔文进化论</a:t>
              </a:r>
            </a:p>
          </p:txBody>
        </p:sp>
      </p:grpSp>
      <p:sp>
        <p:nvSpPr>
          <p:cNvPr id="32" name="文本框 31">
            <a:extLst>
              <a:ext uri="{FF2B5EF4-FFF2-40B4-BE49-F238E27FC236}">
                <a16:creationId xmlns:a16="http://schemas.microsoft.com/office/drawing/2014/main" id="{605C8319-D5ED-47A2-B627-F390BB116698}"/>
              </a:ext>
            </a:extLst>
          </p:cNvPr>
          <p:cNvSpPr txBox="1"/>
          <p:nvPr/>
        </p:nvSpPr>
        <p:spPr>
          <a:xfrm>
            <a:off x="7376672" y="367087"/>
            <a:ext cx="760720" cy="2677656"/>
          </a:xfrm>
          <a:prstGeom prst="rect">
            <a:avLst/>
          </a:prstGeom>
          <a:noFill/>
          <a:ln>
            <a:solidFill>
              <a:schemeClr val="tx2"/>
            </a:solidFill>
          </a:ln>
        </p:spPr>
        <p:txBody>
          <a:bodyPr wrap="square" rtlCol="0">
            <a:spAutoFit/>
          </a:bodyPr>
          <a:lstStyle/>
          <a:p>
            <a:pPr lvl="0" algn="ctr"/>
            <a:r>
              <a:rPr lang="zh-CN" altLang="en-US" sz="2800" b="1" dirty="0">
                <a:solidFill>
                  <a:srgbClr val="FF0000"/>
                </a:solidFill>
                <a:latin typeface="思源宋体" panose="02020700000000000000" pitchFamily="18" charset="-122"/>
                <a:ea typeface="思源宋体" panose="02020700000000000000" pitchFamily="18" charset="-122"/>
                <a:sym typeface="+mn-ea"/>
              </a:rPr>
              <a:t>自然选择学说</a:t>
            </a:r>
          </a:p>
        </p:txBody>
      </p:sp>
      <p:sp>
        <p:nvSpPr>
          <p:cNvPr id="12" name="箭头: 左 11">
            <a:extLst>
              <a:ext uri="{FF2B5EF4-FFF2-40B4-BE49-F238E27FC236}">
                <a16:creationId xmlns:a16="http://schemas.microsoft.com/office/drawing/2014/main" id="{37B947FE-44FD-4B56-B5A4-ABB1884F6770}"/>
              </a:ext>
            </a:extLst>
          </p:cNvPr>
          <p:cNvSpPr/>
          <p:nvPr/>
        </p:nvSpPr>
        <p:spPr>
          <a:xfrm>
            <a:off x="2975616" y="1640114"/>
            <a:ext cx="758314" cy="333829"/>
          </a:xfrm>
          <a:prstGeom prst="leftArrow">
            <a:avLst/>
          </a:prstGeom>
          <a:solidFill>
            <a:srgbClr val="00B0F0"/>
          </a:solidFill>
          <a:ln>
            <a:solidFill>
              <a:srgbClr val="00B0F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rgbClr val="00B0F0"/>
              </a:solidFill>
            </a:endParaRPr>
          </a:p>
        </p:txBody>
      </p:sp>
      <p:sp>
        <p:nvSpPr>
          <p:cNvPr id="20" name="文本框 19">
            <a:extLst>
              <a:ext uri="{FF2B5EF4-FFF2-40B4-BE49-F238E27FC236}">
                <a16:creationId xmlns:a16="http://schemas.microsoft.com/office/drawing/2014/main" id="{EE16791B-7EEE-4536-8EEA-D3AD7487AA50}"/>
              </a:ext>
            </a:extLst>
          </p:cNvPr>
          <p:cNvSpPr txBox="1"/>
          <p:nvPr/>
        </p:nvSpPr>
        <p:spPr>
          <a:xfrm>
            <a:off x="2967805" y="1144122"/>
            <a:ext cx="1175845" cy="523220"/>
          </a:xfrm>
          <a:prstGeom prst="rect">
            <a:avLst/>
          </a:prstGeom>
          <a:noFill/>
        </p:spPr>
        <p:txBody>
          <a:bodyPr wrap="square" rtlCol="0">
            <a:spAutoFit/>
          </a:bodyPr>
          <a:lstStyle/>
          <a:p>
            <a:r>
              <a:rPr lang="zh-CN" altLang="en-US" sz="2800" b="1" dirty="0">
                <a:solidFill>
                  <a:schemeClr val="tx1"/>
                </a:solidFill>
              </a:rPr>
              <a:t>证据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32" grpId="0" animBg="1"/>
      <p:bldP spid="12" grpId="0" animBg="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a:extLst>
              <a:ext uri="{FF2B5EF4-FFF2-40B4-BE49-F238E27FC236}">
                <a16:creationId xmlns:a16="http://schemas.microsoft.com/office/drawing/2014/main" id="{E4AEA9E4-7D17-403D-89E4-D7944C8D1816}"/>
              </a:ext>
            </a:extLst>
          </p:cNvPr>
          <p:cNvGraphicFramePr>
            <a:graphicFrameLocks noGrp="1"/>
          </p:cNvGraphicFramePr>
          <p:nvPr>
            <p:extLst>
              <p:ext uri="{D42A27DB-BD31-4B8C-83A1-F6EECF244321}">
                <p14:modId xmlns:p14="http://schemas.microsoft.com/office/powerpoint/2010/main" val="3426778867"/>
              </p:ext>
            </p:extLst>
          </p:nvPr>
        </p:nvGraphicFramePr>
        <p:xfrm>
          <a:off x="315045" y="435229"/>
          <a:ext cx="7719891" cy="4348413"/>
        </p:xfrm>
        <a:graphic>
          <a:graphicData uri="http://schemas.openxmlformats.org/drawingml/2006/table">
            <a:tbl>
              <a:tblPr firstRow="1" bandRow="1">
                <a:tableStyleId>{5940675A-B579-460E-94D1-54222C63F5DA}</a:tableStyleId>
              </a:tblPr>
              <a:tblGrid>
                <a:gridCol w="486067">
                  <a:extLst>
                    <a:ext uri="{9D8B030D-6E8A-4147-A177-3AD203B41FA5}">
                      <a16:colId xmlns:a16="http://schemas.microsoft.com/office/drawing/2014/main" val="657418092"/>
                    </a:ext>
                  </a:extLst>
                </a:gridCol>
                <a:gridCol w="1158947">
                  <a:extLst>
                    <a:ext uri="{9D8B030D-6E8A-4147-A177-3AD203B41FA5}">
                      <a16:colId xmlns:a16="http://schemas.microsoft.com/office/drawing/2014/main" val="3043693495"/>
                    </a:ext>
                  </a:extLst>
                </a:gridCol>
                <a:gridCol w="2727443">
                  <a:extLst>
                    <a:ext uri="{9D8B030D-6E8A-4147-A177-3AD203B41FA5}">
                      <a16:colId xmlns:a16="http://schemas.microsoft.com/office/drawing/2014/main" val="2562458556"/>
                    </a:ext>
                  </a:extLst>
                </a:gridCol>
                <a:gridCol w="3347434">
                  <a:extLst>
                    <a:ext uri="{9D8B030D-6E8A-4147-A177-3AD203B41FA5}">
                      <a16:colId xmlns:a16="http://schemas.microsoft.com/office/drawing/2014/main" val="3398028422"/>
                    </a:ext>
                  </a:extLst>
                </a:gridCol>
              </a:tblGrid>
              <a:tr h="647636">
                <a:tc gridSpan="2">
                  <a:txBody>
                    <a:bodyPr/>
                    <a:lstStyle/>
                    <a:p>
                      <a:endParaRPr lang="zh-CN" altLang="en-US" sz="1800" b="1" dirty="0"/>
                    </a:p>
                  </a:txBody>
                  <a:tcPr/>
                </a:tc>
                <a:tc hMerge="1">
                  <a:txBody>
                    <a:bodyPr/>
                    <a:lstStyle/>
                    <a:p>
                      <a:endParaRPr lang="zh-CN" altLang="en-US" dirty="0"/>
                    </a:p>
                  </a:txBody>
                  <a:tcPr/>
                </a:tc>
                <a:tc>
                  <a:txBody>
                    <a:bodyPr/>
                    <a:lstStyle/>
                    <a:p>
                      <a:r>
                        <a:rPr lang="zh-CN" altLang="en-US" sz="1800" b="1" dirty="0"/>
                        <a:t>          拉马克进化学说</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800" b="1" dirty="0"/>
                        <a:t>达尔文进化学说</a:t>
                      </a:r>
                    </a:p>
                    <a:p>
                      <a:endParaRPr lang="zh-CN" altLang="en-US" sz="1800" b="1" dirty="0"/>
                    </a:p>
                  </a:txBody>
                  <a:tcPr/>
                </a:tc>
                <a:extLst>
                  <a:ext uri="{0D108BD9-81ED-4DB2-BD59-A6C34878D82A}">
                    <a16:rowId xmlns:a16="http://schemas.microsoft.com/office/drawing/2014/main" val="2787055303"/>
                  </a:ext>
                </a:extLst>
              </a:tr>
              <a:tr h="647636">
                <a:tc rowSpan="3">
                  <a:txBody>
                    <a:bodyPr/>
                    <a:lstStyle/>
                    <a:p>
                      <a:endParaRPr lang="en-US" altLang="zh-CN" sz="1800" b="1" dirty="0"/>
                    </a:p>
                    <a:p>
                      <a:endParaRPr lang="en-US" altLang="zh-CN" sz="1800" b="1" dirty="0"/>
                    </a:p>
                    <a:p>
                      <a:r>
                        <a:rPr lang="zh-CN" altLang="en-US" sz="1800" b="1" dirty="0"/>
                        <a:t>区别</a:t>
                      </a:r>
                    </a:p>
                  </a:txBody>
                  <a:tcPr/>
                </a:tc>
                <a:tc>
                  <a:txBody>
                    <a:bodyPr/>
                    <a:lstStyle/>
                    <a:p>
                      <a:pPr algn="ctr"/>
                      <a:r>
                        <a:rPr lang="zh-CN" altLang="en-US" sz="1800" b="1" dirty="0"/>
                        <a:t>变异方向</a:t>
                      </a:r>
                    </a:p>
                  </a:txBody>
                  <a:tcPr/>
                </a:tc>
                <a:tc>
                  <a:txBody>
                    <a:bodyPr/>
                    <a:lstStyle/>
                    <a:p>
                      <a:endParaRPr lang="en-US" altLang="zh-CN" sz="1800" b="1" dirty="0"/>
                    </a:p>
                    <a:p>
                      <a:endParaRPr lang="zh-CN" altLang="en-US" sz="1800" b="1" dirty="0"/>
                    </a:p>
                  </a:txBody>
                  <a:tcPr/>
                </a:tc>
                <a:tc>
                  <a:txBody>
                    <a:bodyPr/>
                    <a:lstStyle/>
                    <a:p>
                      <a:endParaRPr lang="zh-CN" altLang="en-US" sz="1800" b="1" dirty="0"/>
                    </a:p>
                  </a:txBody>
                  <a:tcPr/>
                </a:tc>
                <a:extLst>
                  <a:ext uri="{0D108BD9-81ED-4DB2-BD59-A6C34878D82A}">
                    <a16:rowId xmlns:a16="http://schemas.microsoft.com/office/drawing/2014/main" val="2764918274"/>
                  </a:ext>
                </a:extLst>
              </a:tr>
              <a:tr h="647636">
                <a:tc vMerge="1">
                  <a:txBody>
                    <a:bodyPr/>
                    <a:lstStyle/>
                    <a:p>
                      <a:endParaRPr lang="zh-CN" altLang="en-US" dirty="0"/>
                    </a:p>
                  </a:txBody>
                  <a:tcPr/>
                </a:tc>
                <a:tc>
                  <a:txBody>
                    <a:bodyPr/>
                    <a:lstStyle/>
                    <a:p>
                      <a:pPr algn="ctr"/>
                      <a:r>
                        <a:rPr lang="zh-CN" altLang="en-US" sz="1800" b="1" dirty="0"/>
                        <a:t>适应环境</a:t>
                      </a:r>
                    </a:p>
                  </a:txBody>
                  <a:tcPr/>
                </a:tc>
                <a:tc>
                  <a:txBody>
                    <a:bodyPr/>
                    <a:lstStyle/>
                    <a:p>
                      <a:endParaRPr lang="en-US" altLang="zh-CN" sz="1800" b="1" dirty="0"/>
                    </a:p>
                    <a:p>
                      <a:endParaRPr lang="zh-CN" altLang="en-US" sz="1800" b="1" dirty="0"/>
                    </a:p>
                  </a:txBody>
                  <a:tcPr/>
                </a:tc>
                <a:tc>
                  <a:txBody>
                    <a:bodyPr/>
                    <a:lstStyle/>
                    <a:p>
                      <a:endParaRPr lang="zh-CN" altLang="en-US" sz="1800" b="1"/>
                    </a:p>
                  </a:txBody>
                  <a:tcPr/>
                </a:tc>
                <a:extLst>
                  <a:ext uri="{0D108BD9-81ED-4DB2-BD59-A6C34878D82A}">
                    <a16:rowId xmlns:a16="http://schemas.microsoft.com/office/drawing/2014/main" val="2582068354"/>
                  </a:ext>
                </a:extLst>
              </a:tr>
              <a:tr h="647636">
                <a:tc vMerge="1">
                  <a:txBody>
                    <a:bodyPr/>
                    <a:lstStyle/>
                    <a:p>
                      <a:endParaRPr lang="zh-CN" altLang="en-US" dirty="0"/>
                    </a:p>
                  </a:txBody>
                  <a:tcPr/>
                </a:tc>
                <a:tc>
                  <a:txBody>
                    <a:bodyPr/>
                    <a:lstStyle/>
                    <a:p>
                      <a:pPr algn="ctr"/>
                      <a:r>
                        <a:rPr lang="zh-CN" altLang="en-US" sz="1800" b="1" dirty="0"/>
                        <a:t>进化方向</a:t>
                      </a:r>
                    </a:p>
                  </a:txBody>
                  <a:tcPr/>
                </a:tc>
                <a:tc>
                  <a:txBody>
                    <a:bodyPr/>
                    <a:lstStyle/>
                    <a:p>
                      <a:endParaRPr lang="en-US" altLang="zh-CN" sz="1800" b="1" dirty="0"/>
                    </a:p>
                    <a:p>
                      <a:endParaRPr lang="zh-CN" altLang="en-US" sz="1800" b="1" dirty="0"/>
                    </a:p>
                  </a:txBody>
                  <a:tcPr/>
                </a:tc>
                <a:tc>
                  <a:txBody>
                    <a:bodyPr/>
                    <a:lstStyle/>
                    <a:p>
                      <a:endParaRPr lang="zh-CN" altLang="en-US" sz="1800" b="1"/>
                    </a:p>
                  </a:txBody>
                  <a:tcPr/>
                </a:tc>
                <a:extLst>
                  <a:ext uri="{0D108BD9-81ED-4DB2-BD59-A6C34878D82A}">
                    <a16:rowId xmlns:a16="http://schemas.microsoft.com/office/drawing/2014/main" val="3834168745"/>
                  </a:ext>
                </a:extLst>
              </a:tr>
              <a:tr h="1757869">
                <a:tc gridSpan="2">
                  <a:txBody>
                    <a:bodyPr/>
                    <a:lstStyle/>
                    <a:p>
                      <a:endParaRPr lang="en-US" altLang="zh-CN" sz="1800" b="1" dirty="0"/>
                    </a:p>
                    <a:p>
                      <a:endParaRPr lang="en-US" altLang="zh-CN" sz="1800" b="1" dirty="0"/>
                    </a:p>
                    <a:p>
                      <a:r>
                        <a:rPr lang="en-US" altLang="zh-CN" sz="1800" b="1" dirty="0"/>
                        <a:t>       </a:t>
                      </a:r>
                      <a:r>
                        <a:rPr lang="zh-CN" altLang="en-US" sz="1800" b="1" dirty="0"/>
                        <a:t>联系</a:t>
                      </a:r>
                      <a:endParaRPr lang="en-US" altLang="zh-CN" sz="1800" b="1" dirty="0"/>
                    </a:p>
                    <a:p>
                      <a:endParaRPr lang="en-US" altLang="zh-CN" sz="1800" b="1" dirty="0"/>
                    </a:p>
                    <a:p>
                      <a:endParaRPr lang="en-US" altLang="zh-CN" sz="1800" b="1" dirty="0"/>
                    </a:p>
                    <a:p>
                      <a:endParaRPr lang="zh-CN" altLang="en-US" sz="1800" b="1" dirty="0"/>
                    </a:p>
                  </a:txBody>
                  <a:tcPr/>
                </a:tc>
                <a:tc hMerge="1">
                  <a:txBody>
                    <a:bodyPr/>
                    <a:lstStyle/>
                    <a:p>
                      <a:endParaRPr lang="zh-CN" altLang="en-US" dirty="0"/>
                    </a:p>
                  </a:txBody>
                  <a:tcPr/>
                </a:tc>
                <a:tc gridSpan="2">
                  <a:txBody>
                    <a:bodyPr/>
                    <a:lstStyle/>
                    <a:p>
                      <a:endParaRPr lang="en-US" altLang="zh-CN" sz="1800" b="1" dirty="0"/>
                    </a:p>
                    <a:p>
                      <a:endParaRPr lang="en-US" altLang="zh-CN" sz="1800" b="1" dirty="0"/>
                    </a:p>
                    <a:p>
                      <a:endParaRPr lang="en-US" altLang="zh-CN" sz="1800" b="1" dirty="0"/>
                    </a:p>
                    <a:p>
                      <a:endParaRPr lang="en-US" altLang="zh-CN" sz="1800" b="1" dirty="0"/>
                    </a:p>
                    <a:p>
                      <a:endParaRPr lang="zh-CN" altLang="en-US" sz="1800" b="1" dirty="0"/>
                    </a:p>
                  </a:txBody>
                  <a:tcPr/>
                </a:tc>
                <a:tc hMerge="1">
                  <a:txBody>
                    <a:bodyPr/>
                    <a:lstStyle/>
                    <a:p>
                      <a:endParaRPr lang="zh-CN" altLang="en-US" dirty="0"/>
                    </a:p>
                  </a:txBody>
                  <a:tcPr/>
                </a:tc>
                <a:extLst>
                  <a:ext uri="{0D108BD9-81ED-4DB2-BD59-A6C34878D82A}">
                    <a16:rowId xmlns:a16="http://schemas.microsoft.com/office/drawing/2014/main" val="413651216"/>
                  </a:ext>
                </a:extLst>
              </a:tr>
            </a:tbl>
          </a:graphicData>
        </a:graphic>
      </p:graphicFrame>
      <p:sp>
        <p:nvSpPr>
          <p:cNvPr id="4" name="文本框 3">
            <a:extLst>
              <a:ext uri="{FF2B5EF4-FFF2-40B4-BE49-F238E27FC236}">
                <a16:creationId xmlns:a16="http://schemas.microsoft.com/office/drawing/2014/main" id="{71D1C30B-9AE1-4E5F-8466-0B656AB84546}"/>
              </a:ext>
            </a:extLst>
          </p:cNvPr>
          <p:cNvSpPr txBox="1"/>
          <p:nvPr/>
        </p:nvSpPr>
        <p:spPr>
          <a:xfrm>
            <a:off x="1982482" y="1137237"/>
            <a:ext cx="2681727" cy="646331"/>
          </a:xfrm>
          <a:prstGeom prst="rect">
            <a:avLst/>
          </a:prstGeom>
          <a:noFill/>
        </p:spPr>
        <p:txBody>
          <a:bodyPr wrap="square" rtlCol="0">
            <a:spAutoFit/>
          </a:bodyPr>
          <a:lstStyle/>
          <a:p>
            <a:r>
              <a:rPr lang="zh-CN" altLang="en-US" dirty="0"/>
              <a:t>变异是由环境和动物意愿决定的，是</a:t>
            </a:r>
            <a:r>
              <a:rPr lang="zh-CN" altLang="en-US" dirty="0">
                <a:solidFill>
                  <a:srgbClr val="FF0000"/>
                </a:solidFill>
              </a:rPr>
              <a:t>定向</a:t>
            </a:r>
            <a:r>
              <a:rPr lang="zh-CN" altLang="en-US" dirty="0"/>
              <a:t>的</a:t>
            </a:r>
          </a:p>
        </p:txBody>
      </p:sp>
      <p:sp>
        <p:nvSpPr>
          <p:cNvPr id="5" name="文本框 4">
            <a:extLst>
              <a:ext uri="{FF2B5EF4-FFF2-40B4-BE49-F238E27FC236}">
                <a16:creationId xmlns:a16="http://schemas.microsoft.com/office/drawing/2014/main" id="{6EB2B4B6-B26C-45CD-A920-073C66AA3CED}"/>
              </a:ext>
            </a:extLst>
          </p:cNvPr>
          <p:cNvSpPr txBox="1"/>
          <p:nvPr/>
        </p:nvSpPr>
        <p:spPr>
          <a:xfrm>
            <a:off x="5025357" y="1137237"/>
            <a:ext cx="2681727" cy="369332"/>
          </a:xfrm>
          <a:prstGeom prst="rect">
            <a:avLst/>
          </a:prstGeom>
          <a:noFill/>
        </p:spPr>
        <p:txBody>
          <a:bodyPr wrap="square" rtlCol="0">
            <a:spAutoFit/>
          </a:bodyPr>
          <a:lstStyle/>
          <a:p>
            <a:r>
              <a:rPr lang="zh-CN" altLang="en-US" dirty="0"/>
              <a:t>变异是</a:t>
            </a:r>
            <a:r>
              <a:rPr lang="zh-CN" altLang="en-US" dirty="0">
                <a:solidFill>
                  <a:srgbClr val="FF0000"/>
                </a:solidFill>
              </a:rPr>
              <a:t>不定向</a:t>
            </a:r>
            <a:r>
              <a:rPr lang="zh-CN" altLang="en-US" dirty="0"/>
              <a:t>的</a:t>
            </a:r>
          </a:p>
        </p:txBody>
      </p:sp>
      <p:sp>
        <p:nvSpPr>
          <p:cNvPr id="7" name="文本框 6">
            <a:extLst>
              <a:ext uri="{FF2B5EF4-FFF2-40B4-BE49-F238E27FC236}">
                <a16:creationId xmlns:a16="http://schemas.microsoft.com/office/drawing/2014/main" id="{5875B7F1-B369-4D57-8519-FFFB6C1DFB40}"/>
              </a:ext>
            </a:extLst>
          </p:cNvPr>
          <p:cNvSpPr txBox="1"/>
          <p:nvPr/>
        </p:nvSpPr>
        <p:spPr>
          <a:xfrm>
            <a:off x="5025357" y="1776355"/>
            <a:ext cx="2812358" cy="646331"/>
          </a:xfrm>
          <a:prstGeom prst="rect">
            <a:avLst/>
          </a:prstGeom>
          <a:noFill/>
        </p:spPr>
        <p:txBody>
          <a:bodyPr wrap="square" rtlCol="0">
            <a:spAutoFit/>
          </a:bodyPr>
          <a:lstStyle/>
          <a:p>
            <a:r>
              <a:rPr lang="zh-CN" altLang="en-US" dirty="0"/>
              <a:t>有利变异被保留适者生存</a:t>
            </a:r>
            <a:endParaRPr lang="en-US" altLang="zh-CN" dirty="0"/>
          </a:p>
          <a:p>
            <a:r>
              <a:rPr lang="zh-CN" altLang="en-US" dirty="0"/>
              <a:t>不利变异被淘汰</a:t>
            </a:r>
          </a:p>
        </p:txBody>
      </p:sp>
      <p:sp>
        <p:nvSpPr>
          <p:cNvPr id="8" name="文本框 7">
            <a:extLst>
              <a:ext uri="{FF2B5EF4-FFF2-40B4-BE49-F238E27FC236}">
                <a16:creationId xmlns:a16="http://schemas.microsoft.com/office/drawing/2014/main" id="{7B12860D-174C-4B6F-8B82-F56045EC8E80}"/>
              </a:ext>
            </a:extLst>
          </p:cNvPr>
          <p:cNvSpPr txBox="1"/>
          <p:nvPr/>
        </p:nvSpPr>
        <p:spPr>
          <a:xfrm>
            <a:off x="2412786" y="2537617"/>
            <a:ext cx="2423029" cy="369332"/>
          </a:xfrm>
          <a:prstGeom prst="rect">
            <a:avLst/>
          </a:prstGeom>
          <a:noFill/>
        </p:spPr>
        <p:txBody>
          <a:bodyPr wrap="square" rtlCol="0">
            <a:spAutoFit/>
          </a:bodyPr>
          <a:lstStyle/>
          <a:p>
            <a:r>
              <a:rPr lang="zh-CN" altLang="en-US" dirty="0"/>
              <a:t>生物</a:t>
            </a:r>
            <a:r>
              <a:rPr lang="zh-CN" altLang="en-US" dirty="0">
                <a:solidFill>
                  <a:srgbClr val="FF0000"/>
                </a:solidFill>
              </a:rPr>
              <a:t>自身</a:t>
            </a:r>
            <a:r>
              <a:rPr lang="zh-CN" altLang="en-US" dirty="0"/>
              <a:t>决定</a:t>
            </a:r>
          </a:p>
        </p:txBody>
      </p:sp>
      <p:sp>
        <p:nvSpPr>
          <p:cNvPr id="9" name="文本框 8">
            <a:extLst>
              <a:ext uri="{FF2B5EF4-FFF2-40B4-BE49-F238E27FC236}">
                <a16:creationId xmlns:a16="http://schemas.microsoft.com/office/drawing/2014/main" id="{44C62026-D2BE-4CC9-870C-3A601FE0C3AD}"/>
              </a:ext>
            </a:extLst>
          </p:cNvPr>
          <p:cNvSpPr txBox="1"/>
          <p:nvPr/>
        </p:nvSpPr>
        <p:spPr>
          <a:xfrm>
            <a:off x="5094513" y="2537617"/>
            <a:ext cx="2681727" cy="369332"/>
          </a:xfrm>
          <a:prstGeom prst="rect">
            <a:avLst/>
          </a:prstGeom>
          <a:noFill/>
        </p:spPr>
        <p:txBody>
          <a:bodyPr wrap="square" rtlCol="0">
            <a:spAutoFit/>
          </a:bodyPr>
          <a:lstStyle/>
          <a:p>
            <a:r>
              <a:rPr lang="zh-CN" altLang="en-US" dirty="0">
                <a:solidFill>
                  <a:srgbClr val="FF0000"/>
                </a:solidFill>
              </a:rPr>
              <a:t>自然</a:t>
            </a:r>
            <a:r>
              <a:rPr lang="zh-CN" altLang="en-US" dirty="0"/>
              <a:t>选择决定</a:t>
            </a:r>
          </a:p>
        </p:txBody>
      </p:sp>
      <p:sp>
        <p:nvSpPr>
          <p:cNvPr id="10" name="文本框 9">
            <a:extLst>
              <a:ext uri="{FF2B5EF4-FFF2-40B4-BE49-F238E27FC236}">
                <a16:creationId xmlns:a16="http://schemas.microsoft.com/office/drawing/2014/main" id="{30248B2A-FE47-4DBE-991C-3F5BBBAE428B}"/>
              </a:ext>
            </a:extLst>
          </p:cNvPr>
          <p:cNvSpPr txBox="1"/>
          <p:nvPr/>
        </p:nvSpPr>
        <p:spPr>
          <a:xfrm>
            <a:off x="2397417" y="3114213"/>
            <a:ext cx="5547873" cy="369332"/>
          </a:xfrm>
          <a:prstGeom prst="rect">
            <a:avLst/>
          </a:prstGeom>
          <a:noFill/>
        </p:spPr>
        <p:txBody>
          <a:bodyPr wrap="square" rtlCol="0">
            <a:spAutoFit/>
          </a:bodyPr>
          <a:lstStyle/>
          <a:p>
            <a:r>
              <a:rPr lang="zh-CN" altLang="en-US" dirty="0"/>
              <a:t>达尔文接受了拉马克的获得性遗传的观点</a:t>
            </a:r>
          </a:p>
        </p:txBody>
      </p:sp>
      <p:sp>
        <p:nvSpPr>
          <p:cNvPr id="11" name="文本框 10">
            <a:extLst>
              <a:ext uri="{FF2B5EF4-FFF2-40B4-BE49-F238E27FC236}">
                <a16:creationId xmlns:a16="http://schemas.microsoft.com/office/drawing/2014/main" id="{EC87194E-2BAE-4EDF-B3D9-4864508FBCCC}"/>
              </a:ext>
            </a:extLst>
          </p:cNvPr>
          <p:cNvSpPr txBox="1"/>
          <p:nvPr/>
        </p:nvSpPr>
        <p:spPr>
          <a:xfrm>
            <a:off x="2343630" y="1961021"/>
            <a:ext cx="2681727" cy="369332"/>
          </a:xfrm>
          <a:prstGeom prst="rect">
            <a:avLst/>
          </a:prstGeom>
          <a:noFill/>
        </p:spPr>
        <p:txBody>
          <a:bodyPr wrap="square" rtlCol="0">
            <a:spAutoFit/>
          </a:bodyPr>
          <a:lstStyle/>
          <a:p>
            <a:r>
              <a:rPr lang="zh-CN" altLang="en-US" dirty="0"/>
              <a:t>变异都是适应环境的 </a:t>
            </a:r>
          </a:p>
        </p:txBody>
      </p:sp>
      <p:sp>
        <p:nvSpPr>
          <p:cNvPr id="12" name="文本框 11">
            <a:extLst>
              <a:ext uri="{FF2B5EF4-FFF2-40B4-BE49-F238E27FC236}">
                <a16:creationId xmlns:a16="http://schemas.microsoft.com/office/drawing/2014/main" id="{1BBE6013-196C-4803-A2EB-AF44661700E9}"/>
              </a:ext>
            </a:extLst>
          </p:cNvPr>
          <p:cNvSpPr txBox="1"/>
          <p:nvPr/>
        </p:nvSpPr>
        <p:spPr>
          <a:xfrm>
            <a:off x="2343630" y="3485344"/>
            <a:ext cx="5547873" cy="646331"/>
          </a:xfrm>
          <a:prstGeom prst="rect">
            <a:avLst/>
          </a:prstGeom>
          <a:noFill/>
        </p:spPr>
        <p:txBody>
          <a:bodyPr wrap="square" rtlCol="0">
            <a:spAutoFit/>
          </a:bodyPr>
          <a:lstStyle/>
          <a:p>
            <a:r>
              <a:rPr lang="zh-CN" altLang="en-US" dirty="0"/>
              <a:t>达尔文认为变异有的是可以遗传的，但也有些是不可以遗传的</a:t>
            </a:r>
          </a:p>
        </p:txBody>
      </p:sp>
      <p:sp>
        <p:nvSpPr>
          <p:cNvPr id="14" name="文本框 13">
            <a:extLst>
              <a:ext uri="{FF2B5EF4-FFF2-40B4-BE49-F238E27FC236}">
                <a16:creationId xmlns:a16="http://schemas.microsoft.com/office/drawing/2014/main" id="{ED2D3AA5-B999-4084-89FB-C63208791085}"/>
              </a:ext>
            </a:extLst>
          </p:cNvPr>
          <p:cNvSpPr txBox="1"/>
          <p:nvPr/>
        </p:nvSpPr>
        <p:spPr>
          <a:xfrm>
            <a:off x="2343630" y="4061940"/>
            <a:ext cx="5691308" cy="646331"/>
          </a:xfrm>
          <a:prstGeom prst="rect">
            <a:avLst/>
          </a:prstGeom>
          <a:noFill/>
        </p:spPr>
        <p:txBody>
          <a:bodyPr wrap="square" rtlCol="0">
            <a:spAutoFit/>
          </a:bodyPr>
          <a:lstStyle/>
          <a:p>
            <a:r>
              <a:rPr lang="zh-CN" altLang="en-US" dirty="0"/>
              <a:t>达尔文改变了拉马克过分强调生物自我改进的力量的观点，解释适应形成时强调自然选择的作用</a:t>
            </a:r>
          </a:p>
        </p:txBody>
      </p:sp>
    </p:spTree>
    <p:extLst>
      <p:ext uri="{BB962C8B-B14F-4D97-AF65-F5344CB8AC3E}">
        <p14:creationId xmlns:p14="http://schemas.microsoft.com/office/powerpoint/2010/main" val="342628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F2ED0B7-E5B7-49AD-9735-12F135760818}"/>
              </a:ext>
            </a:extLst>
          </p:cNvPr>
          <p:cNvSpPr/>
          <p:nvPr/>
        </p:nvSpPr>
        <p:spPr>
          <a:xfrm>
            <a:off x="56645" y="80096"/>
            <a:ext cx="8715120" cy="4959499"/>
          </a:xfrm>
          <a:prstGeom prst="rect">
            <a:avLst/>
          </a:prstGeom>
        </p:spPr>
        <p:txBody>
          <a:bodyPr wrap="square">
            <a:spAutoFit/>
          </a:bodyPr>
          <a:lstStyle/>
          <a:p>
            <a:r>
              <a:rPr lang="en-US" altLang="zh-CN" sz="2400" b="1" dirty="0"/>
              <a:t>A</a:t>
            </a:r>
            <a:r>
              <a:rPr lang="zh-CN" altLang="en-US" sz="2400" b="1" dirty="0"/>
              <a:t>、</a:t>
            </a:r>
            <a:r>
              <a:rPr lang="zh-CN" altLang="zh-CN" sz="2400" b="1" dirty="0"/>
              <a:t>比目鱼的双眼并列于向光的一面，是由于长期卧伏于海底的缘故</a:t>
            </a:r>
            <a:endParaRPr lang="en-US" altLang="zh-CN" sz="2400" b="1" dirty="0">
              <a:solidFill>
                <a:srgbClr val="FF0000"/>
              </a:solidFill>
            </a:endParaRPr>
          </a:p>
          <a:p>
            <a:r>
              <a:rPr lang="en-US" altLang="zh-CN" sz="2400" b="1" dirty="0">
                <a:solidFill>
                  <a:srgbClr val="0000FF"/>
                </a:solidFill>
              </a:rPr>
              <a:t>B</a:t>
            </a:r>
            <a:r>
              <a:rPr lang="zh-CN" altLang="en-US" sz="2400" b="1" dirty="0">
                <a:solidFill>
                  <a:srgbClr val="0000FF"/>
                </a:solidFill>
              </a:rPr>
              <a:t>、</a:t>
            </a:r>
            <a:r>
              <a:rPr lang="zh-CN" altLang="zh-CN" sz="2400" b="1" dirty="0">
                <a:solidFill>
                  <a:srgbClr val="0000FF"/>
                </a:solidFill>
              </a:rPr>
              <a:t>长颈鹿经常努力伸长颈和前肢去吃树上的叶子，因此颈和前肢都变得很长　</a:t>
            </a:r>
            <a:endParaRPr lang="en-US" altLang="zh-CN" sz="2400" b="1" dirty="0">
              <a:solidFill>
                <a:srgbClr val="0000FF"/>
              </a:solidFill>
            </a:endParaRPr>
          </a:p>
          <a:p>
            <a:r>
              <a:rPr lang="en-US" altLang="zh-CN" sz="2400" b="1" dirty="0"/>
              <a:t>C</a:t>
            </a:r>
            <a:r>
              <a:rPr lang="zh-CN" altLang="en-US" sz="2400" b="1" dirty="0"/>
              <a:t>、</a:t>
            </a:r>
            <a:r>
              <a:rPr lang="zh-CN" altLang="zh-CN" sz="2400" b="1" dirty="0"/>
              <a:t>鼹鼠由于长期生活在地下，眼睛萎缩、退化　</a:t>
            </a:r>
            <a:endParaRPr lang="en-US" altLang="zh-CN" sz="2400" b="1" dirty="0"/>
          </a:p>
          <a:p>
            <a:r>
              <a:rPr lang="en-US" altLang="zh-CN" sz="2400" b="1" dirty="0">
                <a:solidFill>
                  <a:srgbClr val="0000FF"/>
                </a:solidFill>
              </a:rPr>
              <a:t>D</a:t>
            </a:r>
            <a:r>
              <a:rPr lang="zh-CN" altLang="en-US" sz="2400" b="1" dirty="0">
                <a:solidFill>
                  <a:srgbClr val="0000FF"/>
                </a:solidFill>
              </a:rPr>
              <a:t>、</a:t>
            </a:r>
            <a:r>
              <a:rPr lang="zh-CN" altLang="zh-CN" sz="2400" b="1" dirty="0">
                <a:solidFill>
                  <a:srgbClr val="0000FF"/>
                </a:solidFill>
              </a:rPr>
              <a:t>病菌抗药性的不断增强是抗生素对病菌的抗药性变异定向选择并逐渐积累的结果</a:t>
            </a:r>
          </a:p>
          <a:p>
            <a:r>
              <a:rPr lang="en-US" altLang="zh-CN" sz="2400" b="1" dirty="0"/>
              <a:t>E</a:t>
            </a:r>
            <a:r>
              <a:rPr lang="zh-CN" altLang="en-US" sz="2400" b="1" dirty="0"/>
              <a:t>、</a:t>
            </a:r>
            <a:r>
              <a:rPr lang="zh-CN" altLang="zh-CN" sz="2400" b="1" dirty="0"/>
              <a:t>食蚁兽的长舌是长期舔食树缝中的蚂蚁，反复不断伸长的结果</a:t>
            </a:r>
          </a:p>
          <a:p>
            <a:r>
              <a:rPr lang="en-US" altLang="zh-CN" sz="2400" b="1" dirty="0">
                <a:solidFill>
                  <a:srgbClr val="0000FF"/>
                </a:solidFill>
              </a:rPr>
              <a:t>F</a:t>
            </a:r>
            <a:r>
              <a:rPr lang="zh-CN" altLang="en-US" sz="2400" b="1" dirty="0">
                <a:solidFill>
                  <a:srgbClr val="0000FF"/>
                </a:solidFill>
              </a:rPr>
              <a:t>、</a:t>
            </a:r>
            <a:r>
              <a:rPr lang="zh-CN" altLang="zh-CN" sz="2400" b="1" dirty="0">
                <a:solidFill>
                  <a:srgbClr val="0000FF"/>
                </a:solidFill>
              </a:rPr>
              <a:t>有一种猫头鹰因视力差、行动迟缓，捉不到田鼠而被淘汰</a:t>
            </a:r>
          </a:p>
          <a:p>
            <a:r>
              <a:rPr lang="en-US" altLang="zh-CN" sz="2400" b="1" dirty="0"/>
              <a:t>G</a:t>
            </a:r>
            <a:r>
              <a:rPr lang="zh-CN" altLang="en-US" sz="2400" b="1" dirty="0"/>
              <a:t>、</a:t>
            </a:r>
            <a:r>
              <a:rPr lang="zh-CN" altLang="zh-CN" sz="2400" b="1" dirty="0"/>
              <a:t>春小麦连年冬种可在冬季稳定生长、繁殖，这是环境影响的结果</a:t>
            </a:r>
          </a:p>
          <a:p>
            <a:pPr indent="304800" algn="just">
              <a:lnSpc>
                <a:spcPts val="2200"/>
              </a:lnSpc>
              <a:tabLst>
                <a:tab pos="2933700" algn="l"/>
              </a:tabLst>
            </a:pPr>
            <a:endParaRPr lang="zh-CN" altLang="zh-CN" b="1"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6" name="文本框 5">
            <a:extLst>
              <a:ext uri="{FF2B5EF4-FFF2-40B4-BE49-F238E27FC236}">
                <a16:creationId xmlns:a16="http://schemas.microsoft.com/office/drawing/2014/main" id="{12209E6F-C795-46E7-AF07-AD1A6BA6D041}"/>
              </a:ext>
            </a:extLst>
          </p:cNvPr>
          <p:cNvSpPr txBox="1"/>
          <p:nvPr/>
        </p:nvSpPr>
        <p:spPr>
          <a:xfrm>
            <a:off x="-242760" y="3417601"/>
            <a:ext cx="1229989" cy="523220"/>
          </a:xfrm>
          <a:prstGeom prst="rect">
            <a:avLst/>
          </a:prstGeom>
          <a:noFill/>
          <a:ln>
            <a:noFill/>
          </a:ln>
        </p:spPr>
        <p:txBody>
          <a:bodyPr wrap="square" rtlCol="0">
            <a:spAutoFit/>
          </a:bodyPr>
          <a:lstStyle/>
          <a:p>
            <a:r>
              <a:rPr lang="zh-CN" altLang="zh-CN" sz="2800" b="1" dirty="0">
                <a:solidFill>
                  <a:srgbClr val="FF0000"/>
                </a:solidFill>
              </a:rPr>
              <a:t>　</a:t>
            </a:r>
            <a:r>
              <a:rPr lang="zh-CN" altLang="en-US" sz="2800" b="1" dirty="0">
                <a:solidFill>
                  <a:srgbClr val="FF0000"/>
                </a:solidFill>
              </a:rPr>
              <a:t>√</a:t>
            </a:r>
            <a:endParaRPr lang="zh-CN" altLang="en-US" sz="2800" dirty="0"/>
          </a:p>
        </p:txBody>
      </p:sp>
      <p:sp>
        <p:nvSpPr>
          <p:cNvPr id="7" name="文本框 6">
            <a:extLst>
              <a:ext uri="{FF2B5EF4-FFF2-40B4-BE49-F238E27FC236}">
                <a16:creationId xmlns:a16="http://schemas.microsoft.com/office/drawing/2014/main" id="{3D7076D5-DC11-43FE-9303-4136A3B9E6F0}"/>
              </a:ext>
            </a:extLst>
          </p:cNvPr>
          <p:cNvSpPr txBox="1"/>
          <p:nvPr/>
        </p:nvSpPr>
        <p:spPr>
          <a:xfrm>
            <a:off x="-242761" y="2036625"/>
            <a:ext cx="1229989" cy="523220"/>
          </a:xfrm>
          <a:prstGeom prst="rect">
            <a:avLst/>
          </a:prstGeom>
          <a:noFill/>
          <a:ln>
            <a:noFill/>
          </a:ln>
        </p:spPr>
        <p:txBody>
          <a:bodyPr wrap="square" rtlCol="0">
            <a:spAutoFit/>
          </a:bodyPr>
          <a:lstStyle/>
          <a:p>
            <a:r>
              <a:rPr lang="zh-CN" altLang="zh-CN" sz="2800" b="1" dirty="0">
                <a:solidFill>
                  <a:srgbClr val="FF0000"/>
                </a:solidFill>
              </a:rPr>
              <a:t>　</a:t>
            </a:r>
            <a:r>
              <a:rPr lang="zh-CN" altLang="en-US" sz="2800" b="1" dirty="0">
                <a:solidFill>
                  <a:srgbClr val="FF0000"/>
                </a:solidFill>
              </a:rPr>
              <a:t>√</a:t>
            </a:r>
            <a:endParaRPr lang="zh-CN" altLang="en-US" sz="2800" dirty="0"/>
          </a:p>
        </p:txBody>
      </p:sp>
    </p:spTree>
    <p:extLst>
      <p:ext uri="{BB962C8B-B14F-4D97-AF65-F5344CB8AC3E}">
        <p14:creationId xmlns:p14="http://schemas.microsoft.com/office/powerpoint/2010/main" val="335008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58AF003-0BEB-4519-916F-333E6683DDD4}"/>
              </a:ext>
            </a:extLst>
          </p:cNvPr>
          <p:cNvGrpSpPr/>
          <p:nvPr/>
        </p:nvGrpSpPr>
        <p:grpSpPr>
          <a:xfrm>
            <a:off x="5885969" y="3236032"/>
            <a:ext cx="1944062" cy="1570919"/>
            <a:chOff x="6596744" y="1262414"/>
            <a:chExt cx="1944062" cy="1570919"/>
          </a:xfrm>
        </p:grpSpPr>
        <p:sp>
          <p:nvSpPr>
            <p:cNvPr id="4" name="Text Box 2">
              <a:extLst>
                <a:ext uri="{FF2B5EF4-FFF2-40B4-BE49-F238E27FC236}">
                  <a16:creationId xmlns:a16="http://schemas.microsoft.com/office/drawing/2014/main" id="{9025509D-4D30-44C8-BDAE-630CC2768733}"/>
                </a:ext>
              </a:extLst>
            </p:cNvPr>
            <p:cNvSpPr txBox="1">
              <a:spLocks noChangeArrowheads="1"/>
            </p:cNvSpPr>
            <p:nvPr/>
          </p:nvSpPr>
          <p:spPr bwMode="auto">
            <a:xfrm>
              <a:off x="6692795" y="1262414"/>
              <a:ext cx="1751960"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dirty="0">
                  <a:latin typeface="隶书" panose="02010509060101010101" pitchFamily="49" charset="-122"/>
                  <a:ea typeface="隶书" panose="02010509060101010101" pitchFamily="49" charset="-122"/>
                </a:rPr>
                <a:t>过度繁殖</a:t>
              </a:r>
              <a:endParaRPr lang="zh-CN" altLang="en-US" sz="2000" b="1" dirty="0">
                <a:solidFill>
                  <a:srgbClr val="FF0000"/>
                </a:solidFill>
                <a:latin typeface="隶书" panose="02010509060101010101" pitchFamily="49" charset="-122"/>
                <a:ea typeface="隶书" panose="02010509060101010101" pitchFamily="49" charset="-122"/>
              </a:endParaRPr>
            </a:p>
          </p:txBody>
        </p:sp>
        <p:sp>
          <p:nvSpPr>
            <p:cNvPr id="12" name="Text Box 6">
              <a:extLst>
                <a:ext uri="{FF2B5EF4-FFF2-40B4-BE49-F238E27FC236}">
                  <a16:creationId xmlns:a16="http://schemas.microsoft.com/office/drawing/2014/main" id="{32DBB022-6D69-4111-90EF-28F0FC5AEAB4}"/>
                </a:ext>
              </a:extLst>
            </p:cNvPr>
            <p:cNvSpPr txBox="1">
              <a:spLocks noChangeArrowheads="1"/>
            </p:cNvSpPr>
            <p:nvPr/>
          </p:nvSpPr>
          <p:spPr bwMode="auto">
            <a:xfrm>
              <a:off x="6596744" y="1614676"/>
              <a:ext cx="175196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2000" b="1" dirty="0">
                  <a:latin typeface="隶书" panose="02010509060101010101" pitchFamily="49" charset="-122"/>
                  <a:ea typeface="隶书" panose="02010509060101010101" pitchFamily="49" charset="-122"/>
                </a:rPr>
                <a:t>生存斗争</a:t>
              </a:r>
              <a:endParaRPr lang="zh-CN" altLang="zh-CN" sz="2000" b="1" dirty="0">
                <a:solidFill>
                  <a:srgbClr val="FF0000"/>
                </a:solidFill>
                <a:latin typeface="隶书" panose="02010509060101010101" pitchFamily="49" charset="-122"/>
                <a:ea typeface="隶书" panose="02010509060101010101" pitchFamily="49" charset="-122"/>
              </a:endParaRPr>
            </a:p>
          </p:txBody>
        </p:sp>
        <p:sp>
          <p:nvSpPr>
            <p:cNvPr id="13" name="Text Box 6">
              <a:extLst>
                <a:ext uri="{FF2B5EF4-FFF2-40B4-BE49-F238E27FC236}">
                  <a16:creationId xmlns:a16="http://schemas.microsoft.com/office/drawing/2014/main" id="{F3B349B8-DCA3-4B6B-B716-F42B27A5497C}"/>
                </a:ext>
              </a:extLst>
            </p:cNvPr>
            <p:cNvSpPr txBox="1">
              <a:spLocks noChangeArrowheads="1"/>
            </p:cNvSpPr>
            <p:nvPr/>
          </p:nvSpPr>
          <p:spPr bwMode="auto">
            <a:xfrm>
              <a:off x="6596744" y="2014786"/>
              <a:ext cx="19440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2000" b="1" dirty="0">
                  <a:latin typeface="隶书" panose="02010509060101010101" pitchFamily="49" charset="-122"/>
                  <a:ea typeface="隶书" panose="02010509060101010101" pitchFamily="49" charset="-122"/>
                </a:rPr>
                <a:t>遗传变异</a:t>
              </a:r>
              <a:endParaRPr lang="zh-CN" altLang="zh-CN" sz="2000" b="1" dirty="0">
                <a:solidFill>
                  <a:srgbClr val="FF3300"/>
                </a:solidFill>
                <a:latin typeface="隶书" panose="02010509060101010101" pitchFamily="49" charset="-122"/>
                <a:ea typeface="隶书" panose="02010509060101010101" pitchFamily="49" charset="-122"/>
              </a:endParaRPr>
            </a:p>
          </p:txBody>
        </p:sp>
        <p:sp>
          <p:nvSpPr>
            <p:cNvPr id="14" name="Text Box 6">
              <a:extLst>
                <a:ext uri="{FF2B5EF4-FFF2-40B4-BE49-F238E27FC236}">
                  <a16:creationId xmlns:a16="http://schemas.microsoft.com/office/drawing/2014/main" id="{8FFB932E-BE09-4B9B-B4D8-D13753E6C946}"/>
                </a:ext>
              </a:extLst>
            </p:cNvPr>
            <p:cNvSpPr txBox="1">
              <a:spLocks noChangeArrowheads="1"/>
            </p:cNvSpPr>
            <p:nvPr/>
          </p:nvSpPr>
          <p:spPr bwMode="auto">
            <a:xfrm>
              <a:off x="6596744" y="2433223"/>
              <a:ext cx="19440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dirty="0">
                  <a:solidFill>
                    <a:srgbClr val="0000FF"/>
                  </a:solidFill>
                  <a:latin typeface="隶书" panose="02010509060101010101" pitchFamily="49" charset="-122"/>
                  <a:ea typeface="隶书" panose="02010509060101010101" pitchFamily="49" charset="-122"/>
                </a:rPr>
                <a:t>适者生存</a:t>
              </a:r>
              <a:endParaRPr lang="zh-CN" altLang="zh-CN" sz="2000" b="1" dirty="0">
                <a:solidFill>
                  <a:srgbClr val="0000FF"/>
                </a:solidFill>
                <a:latin typeface="隶书" panose="02010509060101010101" pitchFamily="49" charset="-122"/>
                <a:ea typeface="隶书" panose="02010509060101010101" pitchFamily="49" charset="-122"/>
              </a:endParaRPr>
            </a:p>
          </p:txBody>
        </p:sp>
      </p:grpSp>
      <p:sp>
        <p:nvSpPr>
          <p:cNvPr id="8" name="Text Box 6">
            <a:extLst>
              <a:ext uri="{FF2B5EF4-FFF2-40B4-BE49-F238E27FC236}">
                <a16:creationId xmlns:a16="http://schemas.microsoft.com/office/drawing/2014/main" id="{1D3434BF-EAF3-4B3A-A6BB-261735A8DDB7}"/>
              </a:ext>
            </a:extLst>
          </p:cNvPr>
          <p:cNvSpPr txBox="1">
            <a:spLocks noChangeArrowheads="1"/>
          </p:cNvSpPr>
          <p:nvPr/>
        </p:nvSpPr>
        <p:spPr bwMode="auto">
          <a:xfrm>
            <a:off x="91954" y="1427793"/>
            <a:ext cx="194406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000" b="1" dirty="0">
                <a:latin typeface="隶书" panose="02010509060101010101" pitchFamily="49" charset="-122"/>
                <a:ea typeface="隶书" panose="02010509060101010101" pitchFamily="49" charset="-122"/>
              </a:rPr>
              <a:t>自然选择与适应的形成</a:t>
            </a:r>
            <a:endParaRPr lang="zh-CN" altLang="zh-CN" sz="3000" b="1" dirty="0">
              <a:solidFill>
                <a:srgbClr val="FF3300"/>
              </a:solidFill>
              <a:latin typeface="隶书" panose="02010509060101010101" pitchFamily="49" charset="-122"/>
              <a:ea typeface="隶书" panose="02010509060101010101" pitchFamily="49" charset="-122"/>
            </a:endParaRPr>
          </a:p>
        </p:txBody>
      </p:sp>
      <p:sp>
        <p:nvSpPr>
          <p:cNvPr id="9" name="Text Box 6">
            <a:extLst>
              <a:ext uri="{FF2B5EF4-FFF2-40B4-BE49-F238E27FC236}">
                <a16:creationId xmlns:a16="http://schemas.microsoft.com/office/drawing/2014/main" id="{E60F0453-5536-4F9D-A199-A6343D7E3B4F}"/>
              </a:ext>
            </a:extLst>
          </p:cNvPr>
          <p:cNvSpPr txBox="1">
            <a:spLocks noChangeArrowheads="1"/>
          </p:cNvSpPr>
          <p:nvPr/>
        </p:nvSpPr>
        <p:spPr bwMode="auto">
          <a:xfrm>
            <a:off x="2078532" y="246751"/>
            <a:ext cx="21476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dirty="0">
                <a:latin typeface="隶书" panose="02010509060101010101" pitchFamily="49" charset="-122"/>
                <a:ea typeface="隶书" panose="02010509060101010101" pitchFamily="49" charset="-122"/>
              </a:rPr>
              <a:t>适应的普遍性和相对性</a:t>
            </a:r>
            <a:endParaRPr lang="zh-CN" altLang="zh-CN" sz="2400" b="1" dirty="0">
              <a:solidFill>
                <a:srgbClr val="FF3300"/>
              </a:solidFill>
              <a:latin typeface="隶书" panose="02010509060101010101" pitchFamily="49" charset="-122"/>
              <a:ea typeface="隶书" panose="02010509060101010101" pitchFamily="49" charset="-122"/>
            </a:endParaRPr>
          </a:p>
        </p:txBody>
      </p:sp>
      <p:sp>
        <p:nvSpPr>
          <p:cNvPr id="10" name="Text Box 6">
            <a:extLst>
              <a:ext uri="{FF2B5EF4-FFF2-40B4-BE49-F238E27FC236}">
                <a16:creationId xmlns:a16="http://schemas.microsoft.com/office/drawing/2014/main" id="{4B9F3E97-E834-4DB4-A53F-C87527E6FEBF}"/>
              </a:ext>
            </a:extLst>
          </p:cNvPr>
          <p:cNvSpPr txBox="1">
            <a:spLocks noChangeArrowheads="1"/>
          </p:cNvSpPr>
          <p:nvPr/>
        </p:nvSpPr>
        <p:spPr bwMode="auto">
          <a:xfrm>
            <a:off x="2299448" y="1077143"/>
            <a:ext cx="49561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b="1" dirty="0">
                <a:solidFill>
                  <a:srgbClr val="00B050"/>
                </a:solidFill>
                <a:latin typeface="隶书" panose="02010509060101010101" pitchFamily="49" charset="-122"/>
                <a:ea typeface="隶书" panose="02010509060101010101" pitchFamily="49" charset="-122"/>
              </a:rPr>
              <a:t>适应产生的原因</a:t>
            </a:r>
            <a:endParaRPr lang="zh-CN" altLang="zh-CN" sz="1400" b="1" dirty="0">
              <a:solidFill>
                <a:srgbClr val="00B050"/>
              </a:solidFill>
              <a:latin typeface="隶书" panose="02010509060101010101" pitchFamily="49" charset="-122"/>
              <a:ea typeface="隶书" panose="02010509060101010101" pitchFamily="49" charset="-122"/>
            </a:endParaRPr>
          </a:p>
        </p:txBody>
      </p:sp>
      <p:sp>
        <p:nvSpPr>
          <p:cNvPr id="16" name="Text Box 6">
            <a:extLst>
              <a:ext uri="{FF2B5EF4-FFF2-40B4-BE49-F238E27FC236}">
                <a16:creationId xmlns:a16="http://schemas.microsoft.com/office/drawing/2014/main" id="{58DA5D50-DA03-4944-83B6-2353F7F41389}"/>
              </a:ext>
            </a:extLst>
          </p:cNvPr>
          <p:cNvSpPr txBox="1">
            <a:spLocks noChangeArrowheads="1"/>
          </p:cNvSpPr>
          <p:nvPr/>
        </p:nvSpPr>
        <p:spPr bwMode="auto">
          <a:xfrm>
            <a:off x="4426849" y="233593"/>
            <a:ext cx="2147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dirty="0">
                <a:latin typeface="隶书" panose="02010509060101010101" pitchFamily="49" charset="-122"/>
                <a:ea typeface="隶书" panose="02010509060101010101" pitchFamily="49" charset="-122"/>
              </a:rPr>
              <a:t>适应的定义</a:t>
            </a:r>
            <a:endParaRPr lang="zh-CN" altLang="zh-CN" sz="1800" b="1" dirty="0">
              <a:solidFill>
                <a:srgbClr val="FF3300"/>
              </a:solidFill>
              <a:latin typeface="隶书" panose="02010509060101010101" pitchFamily="49" charset="-122"/>
              <a:ea typeface="隶书" panose="02010509060101010101" pitchFamily="49" charset="-122"/>
            </a:endParaRPr>
          </a:p>
        </p:txBody>
      </p:sp>
      <p:sp>
        <p:nvSpPr>
          <p:cNvPr id="17" name="Text Box 6">
            <a:extLst>
              <a:ext uri="{FF2B5EF4-FFF2-40B4-BE49-F238E27FC236}">
                <a16:creationId xmlns:a16="http://schemas.microsoft.com/office/drawing/2014/main" id="{0AE54CE8-1147-43AE-99DA-BF00312EDB8F}"/>
              </a:ext>
            </a:extLst>
          </p:cNvPr>
          <p:cNvSpPr txBox="1">
            <a:spLocks noChangeArrowheads="1"/>
          </p:cNvSpPr>
          <p:nvPr/>
        </p:nvSpPr>
        <p:spPr bwMode="auto">
          <a:xfrm>
            <a:off x="4426849" y="675273"/>
            <a:ext cx="2147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dirty="0">
                <a:latin typeface="隶书" panose="02010509060101010101" pitchFamily="49" charset="-122"/>
                <a:ea typeface="隶书" panose="02010509060101010101" pitchFamily="49" charset="-122"/>
              </a:rPr>
              <a:t>适应的普遍性</a:t>
            </a:r>
            <a:endParaRPr lang="zh-CN" altLang="zh-CN" sz="1800" b="1" dirty="0">
              <a:solidFill>
                <a:srgbClr val="FF3300"/>
              </a:solidFill>
              <a:latin typeface="隶书" panose="02010509060101010101" pitchFamily="49" charset="-122"/>
              <a:ea typeface="隶书" panose="02010509060101010101" pitchFamily="49" charset="-122"/>
            </a:endParaRPr>
          </a:p>
        </p:txBody>
      </p:sp>
      <p:sp>
        <p:nvSpPr>
          <p:cNvPr id="18" name="Text Box 6">
            <a:extLst>
              <a:ext uri="{FF2B5EF4-FFF2-40B4-BE49-F238E27FC236}">
                <a16:creationId xmlns:a16="http://schemas.microsoft.com/office/drawing/2014/main" id="{C5B1562A-3576-4D54-BE68-3A415CBC7F24}"/>
              </a:ext>
            </a:extLst>
          </p:cNvPr>
          <p:cNvSpPr txBox="1">
            <a:spLocks noChangeArrowheads="1"/>
          </p:cNvSpPr>
          <p:nvPr/>
        </p:nvSpPr>
        <p:spPr bwMode="auto">
          <a:xfrm>
            <a:off x="4426849" y="1153065"/>
            <a:ext cx="2147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dirty="0">
                <a:latin typeface="隶书" panose="02010509060101010101" pitchFamily="49" charset="-122"/>
                <a:ea typeface="隶书" panose="02010509060101010101" pitchFamily="49" charset="-122"/>
              </a:rPr>
              <a:t>适应的相对性</a:t>
            </a:r>
            <a:endParaRPr lang="zh-CN" altLang="zh-CN" sz="1800" b="1" dirty="0">
              <a:solidFill>
                <a:srgbClr val="FF3300"/>
              </a:solidFill>
              <a:latin typeface="隶书" panose="02010509060101010101" pitchFamily="49" charset="-122"/>
              <a:ea typeface="隶书" panose="02010509060101010101" pitchFamily="49" charset="-122"/>
            </a:endParaRPr>
          </a:p>
        </p:txBody>
      </p:sp>
      <p:sp>
        <p:nvSpPr>
          <p:cNvPr id="19" name="Text Box 6">
            <a:extLst>
              <a:ext uri="{FF2B5EF4-FFF2-40B4-BE49-F238E27FC236}">
                <a16:creationId xmlns:a16="http://schemas.microsoft.com/office/drawing/2014/main" id="{A336865B-84FB-4AE9-8A94-3691C8077DC7}"/>
              </a:ext>
            </a:extLst>
          </p:cNvPr>
          <p:cNvSpPr txBox="1">
            <a:spLocks noChangeArrowheads="1"/>
          </p:cNvSpPr>
          <p:nvPr/>
        </p:nvSpPr>
        <p:spPr bwMode="auto">
          <a:xfrm>
            <a:off x="3613413" y="2052222"/>
            <a:ext cx="2031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dirty="0">
                <a:latin typeface="隶书" panose="02010509060101010101" pitchFamily="49" charset="-122"/>
                <a:ea typeface="隶书" panose="02010509060101010101" pitchFamily="49" charset="-122"/>
              </a:rPr>
              <a:t>拉马克进化论</a:t>
            </a:r>
            <a:endParaRPr lang="zh-CN" altLang="zh-CN" sz="2400" b="1" dirty="0">
              <a:solidFill>
                <a:srgbClr val="FF3300"/>
              </a:solidFill>
              <a:latin typeface="隶书" panose="02010509060101010101" pitchFamily="49" charset="-122"/>
              <a:ea typeface="隶书" panose="02010509060101010101" pitchFamily="49" charset="-122"/>
            </a:endParaRPr>
          </a:p>
        </p:txBody>
      </p:sp>
      <p:sp>
        <p:nvSpPr>
          <p:cNvPr id="20" name="Text Box 6">
            <a:extLst>
              <a:ext uri="{FF2B5EF4-FFF2-40B4-BE49-F238E27FC236}">
                <a16:creationId xmlns:a16="http://schemas.microsoft.com/office/drawing/2014/main" id="{7BCD96A1-6273-4D96-8851-C09225EA0E7E}"/>
              </a:ext>
            </a:extLst>
          </p:cNvPr>
          <p:cNvSpPr txBox="1">
            <a:spLocks noChangeArrowheads="1"/>
          </p:cNvSpPr>
          <p:nvPr/>
        </p:nvSpPr>
        <p:spPr bwMode="auto">
          <a:xfrm>
            <a:off x="3591409" y="3817455"/>
            <a:ext cx="26394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dirty="0">
                <a:latin typeface="隶书" panose="02010509060101010101" pitchFamily="49" charset="-122"/>
                <a:ea typeface="隶书" panose="02010509060101010101" pitchFamily="49" charset="-122"/>
              </a:rPr>
              <a:t>达尔文进化论</a:t>
            </a:r>
            <a:endParaRPr lang="zh-CN" altLang="zh-CN" sz="2400" b="1" dirty="0">
              <a:solidFill>
                <a:srgbClr val="FF3300"/>
              </a:solidFill>
              <a:latin typeface="隶书" panose="02010509060101010101" pitchFamily="49" charset="-122"/>
              <a:ea typeface="隶书" panose="02010509060101010101" pitchFamily="49" charset="-122"/>
            </a:endParaRPr>
          </a:p>
        </p:txBody>
      </p:sp>
      <p:sp>
        <p:nvSpPr>
          <p:cNvPr id="21" name="Rectangle 3">
            <a:extLst>
              <a:ext uri="{FF2B5EF4-FFF2-40B4-BE49-F238E27FC236}">
                <a16:creationId xmlns:a16="http://schemas.microsoft.com/office/drawing/2014/main" id="{5FEFABC3-58BE-4D0C-B8CB-966495D079E0}"/>
              </a:ext>
            </a:extLst>
          </p:cNvPr>
          <p:cNvSpPr txBox="1">
            <a:spLocks noChangeArrowheads="1"/>
          </p:cNvSpPr>
          <p:nvPr/>
        </p:nvSpPr>
        <p:spPr>
          <a:xfrm>
            <a:off x="5885969" y="1360131"/>
            <a:ext cx="3396343" cy="1612653"/>
          </a:xfrm>
          <a:prstGeom prst="rect">
            <a:avLst/>
          </a:prstGeom>
        </p:spPr>
        <p:txBody>
          <a:bodyPr vert="horz" lIns="68580" tIns="34290" rIns="68580" bIns="34290" rtlCol="0">
            <a:noAutofit/>
          </a:bodyPr>
          <a:lstStyle>
            <a:lvl1pPr marL="0" indent="0" algn="l" defTabSz="914400" rtl="0" eaLnBrk="1" latinLnBrk="0" hangingPunct="1">
              <a:lnSpc>
                <a:spcPct val="100000"/>
              </a:lnSpc>
              <a:spcBef>
                <a:spcPts val="1000"/>
              </a:spcBef>
              <a:buFont typeface="Arial" panose="020B0604020202020204" pitchFamily="34" charset="0"/>
              <a:buNone/>
              <a:defRPr sz="2800" kern="1200" baseline="0">
                <a:solidFill>
                  <a:schemeClr val="tx1">
                    <a:lumMod val="65000"/>
                    <a:lumOff val="35000"/>
                  </a:schemeClr>
                </a:solidFill>
                <a:latin typeface="Times New Roman" panose="02020603050405020304" pitchFamily="18" charset="0"/>
                <a:ea typeface="黑体" panose="02010609060101010101" pitchFamily="49" charset="-122"/>
                <a:cs typeface="+mn-cs"/>
              </a:defRPr>
            </a:lvl1pPr>
            <a:lvl2pPr marL="457200" indent="0" algn="l" defTabSz="914400" rtl="0" eaLnBrk="1" latinLnBrk="0" hangingPunct="1">
              <a:lnSpc>
                <a:spcPct val="100000"/>
              </a:lnSpc>
              <a:spcBef>
                <a:spcPts val="500"/>
              </a:spcBef>
              <a:buFont typeface="Arial" panose="020B0604020202020204" pitchFamily="34" charset="0"/>
              <a:buNone/>
              <a:defRPr sz="2400" kern="1200" baseline="0">
                <a:solidFill>
                  <a:schemeClr val="tx1">
                    <a:lumMod val="65000"/>
                    <a:lumOff val="35000"/>
                  </a:schemeClr>
                </a:solidFill>
                <a:latin typeface="Times New Roman" panose="02020603050405020304" pitchFamily="18" charset="0"/>
                <a:ea typeface="黑体" panose="02010609060101010101" pitchFamily="49" charset="-122"/>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65000"/>
                    <a:lumOff val="35000"/>
                  </a:schemeClr>
                </a:solidFill>
                <a:latin typeface="黑体" panose="02010609060101010101" pitchFamily="49" charset="-122"/>
                <a:ea typeface="黑体" panose="02010609060101010101" pitchFamily="49" charset="-122"/>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楷体" panose="02010609060101010101" pitchFamily="49" charset="-122"/>
                <a:ea typeface="楷体" panose="02010609060101010101" pitchFamily="49" charset="-122"/>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楷体" panose="02010609060101010101" pitchFamily="49" charset="-122"/>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zh-CN" altLang="en-US" sz="1800" b="1" dirty="0">
                <a:solidFill>
                  <a:schemeClr val="tx1"/>
                </a:solidFill>
                <a:latin typeface="隶书" panose="02010509060101010101" pitchFamily="49" charset="-122"/>
                <a:ea typeface="隶书" panose="02010509060101010101" pitchFamily="49" charset="-122"/>
              </a:rPr>
              <a:t>物种是可变的</a:t>
            </a:r>
          </a:p>
          <a:p>
            <a:pPr>
              <a:lnSpc>
                <a:spcPct val="150000"/>
              </a:lnSpc>
              <a:spcBef>
                <a:spcPts val="0"/>
              </a:spcBef>
            </a:pPr>
            <a:r>
              <a:rPr lang="zh-CN" altLang="en-US" sz="1800" b="1" dirty="0">
                <a:solidFill>
                  <a:schemeClr val="tx1"/>
                </a:solidFill>
                <a:latin typeface="隶书" panose="02010509060101010101" pitchFamily="49" charset="-122"/>
                <a:ea typeface="隶书" panose="02010509060101010101" pitchFamily="49" charset="-122"/>
              </a:rPr>
              <a:t>生物是由低等向高等进化的</a:t>
            </a:r>
          </a:p>
          <a:p>
            <a:pPr>
              <a:lnSpc>
                <a:spcPct val="150000"/>
              </a:lnSpc>
              <a:spcBef>
                <a:spcPts val="0"/>
              </a:spcBef>
            </a:pPr>
            <a:r>
              <a:rPr lang="zh-CN" altLang="en-US" sz="1800" b="1" dirty="0">
                <a:solidFill>
                  <a:schemeClr val="tx1"/>
                </a:solidFill>
                <a:latin typeface="隶书" panose="02010509060101010101" pitchFamily="49" charset="-122"/>
                <a:ea typeface="隶书" panose="02010509060101010101" pitchFamily="49" charset="-122"/>
              </a:rPr>
              <a:t>环境的变化可以引起物种的变化</a:t>
            </a:r>
          </a:p>
          <a:p>
            <a:pPr>
              <a:lnSpc>
                <a:spcPct val="150000"/>
              </a:lnSpc>
              <a:spcBef>
                <a:spcPts val="0"/>
              </a:spcBef>
            </a:pPr>
            <a:r>
              <a:rPr lang="zh-CN" altLang="en-US" sz="1800" b="1" dirty="0">
                <a:solidFill>
                  <a:srgbClr val="0000FF"/>
                </a:solidFill>
                <a:latin typeface="隶书" panose="02010509060101010101" pitchFamily="49" charset="-122"/>
                <a:ea typeface="隶书" panose="02010509060101010101" pitchFamily="49" charset="-122"/>
              </a:rPr>
              <a:t>用进废退和获得性遗传</a:t>
            </a:r>
          </a:p>
        </p:txBody>
      </p:sp>
      <p:grpSp>
        <p:nvGrpSpPr>
          <p:cNvPr id="22" name="组合 21">
            <a:extLst>
              <a:ext uri="{FF2B5EF4-FFF2-40B4-BE49-F238E27FC236}">
                <a16:creationId xmlns:a16="http://schemas.microsoft.com/office/drawing/2014/main" id="{BA3C59B4-A281-4669-9BCE-835FFC660C0B}"/>
              </a:ext>
            </a:extLst>
          </p:cNvPr>
          <p:cNvGrpSpPr/>
          <p:nvPr/>
        </p:nvGrpSpPr>
        <p:grpSpPr>
          <a:xfrm flipH="1">
            <a:off x="1669351" y="795185"/>
            <a:ext cx="639790" cy="2570417"/>
            <a:chOff x="2014581" y="1882379"/>
            <a:chExt cx="543117" cy="3096000"/>
          </a:xfrm>
        </p:grpSpPr>
        <p:cxnSp>
          <p:nvCxnSpPr>
            <p:cNvPr id="23" name="直接连接符 22">
              <a:extLst>
                <a:ext uri="{FF2B5EF4-FFF2-40B4-BE49-F238E27FC236}">
                  <a16:creationId xmlns:a16="http://schemas.microsoft.com/office/drawing/2014/main" id="{AAF841C5-E7D5-4065-B8F7-7A484B536D8B}"/>
                </a:ext>
              </a:extLst>
            </p:cNvPr>
            <p:cNvCxnSpPr/>
            <p:nvPr/>
          </p:nvCxnSpPr>
          <p:spPr>
            <a:xfrm>
              <a:off x="2422801" y="1882379"/>
              <a:ext cx="0" cy="3096000"/>
            </a:xfrm>
            <a:prstGeom prst="line">
              <a:avLst/>
            </a:prstGeom>
            <a:ln w="28575"/>
          </p:spPr>
          <p:style>
            <a:lnRef idx="3">
              <a:schemeClr val="dk1"/>
            </a:lnRef>
            <a:fillRef idx="0">
              <a:schemeClr val="dk1"/>
            </a:fillRef>
            <a:effectRef idx="2">
              <a:schemeClr val="dk1"/>
            </a:effectRef>
            <a:fontRef idx="minor">
              <a:schemeClr val="tx1"/>
            </a:fontRef>
          </p:style>
        </p:cxnSp>
        <p:cxnSp>
          <p:nvCxnSpPr>
            <p:cNvPr id="25" name="直接连接符 24">
              <a:extLst>
                <a:ext uri="{FF2B5EF4-FFF2-40B4-BE49-F238E27FC236}">
                  <a16:creationId xmlns:a16="http://schemas.microsoft.com/office/drawing/2014/main" id="{43C18771-7FA3-45B0-B171-2698054067F7}"/>
                </a:ext>
              </a:extLst>
            </p:cNvPr>
            <p:cNvCxnSpPr>
              <a:cxnSpLocks/>
            </p:cNvCxnSpPr>
            <p:nvPr/>
          </p:nvCxnSpPr>
          <p:spPr>
            <a:xfrm>
              <a:off x="2067388" y="1908978"/>
              <a:ext cx="38493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直接连接符 25">
              <a:extLst>
                <a:ext uri="{FF2B5EF4-FFF2-40B4-BE49-F238E27FC236}">
                  <a16:creationId xmlns:a16="http://schemas.microsoft.com/office/drawing/2014/main" id="{A39F99C1-6C2C-4C50-BAC3-74104158200D}"/>
                </a:ext>
              </a:extLst>
            </p:cNvPr>
            <p:cNvCxnSpPr>
              <a:cxnSpLocks/>
            </p:cNvCxnSpPr>
            <p:nvPr/>
          </p:nvCxnSpPr>
          <p:spPr>
            <a:xfrm>
              <a:off x="2412787" y="3328244"/>
              <a:ext cx="14491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直接连接符 26">
              <a:extLst>
                <a:ext uri="{FF2B5EF4-FFF2-40B4-BE49-F238E27FC236}">
                  <a16:creationId xmlns:a16="http://schemas.microsoft.com/office/drawing/2014/main" id="{E19F9E3E-8AEE-49E4-8C73-EA1D4899790F}"/>
                </a:ext>
              </a:extLst>
            </p:cNvPr>
            <p:cNvCxnSpPr>
              <a:cxnSpLocks/>
            </p:cNvCxnSpPr>
            <p:nvPr/>
          </p:nvCxnSpPr>
          <p:spPr>
            <a:xfrm>
              <a:off x="2014581" y="4978379"/>
              <a:ext cx="384934"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28" name="组合 27">
            <a:extLst>
              <a:ext uri="{FF2B5EF4-FFF2-40B4-BE49-F238E27FC236}">
                <a16:creationId xmlns:a16="http://schemas.microsoft.com/office/drawing/2014/main" id="{BBB59765-83A7-4756-8F58-C263D5813B3C}"/>
              </a:ext>
            </a:extLst>
          </p:cNvPr>
          <p:cNvGrpSpPr/>
          <p:nvPr/>
        </p:nvGrpSpPr>
        <p:grpSpPr>
          <a:xfrm flipH="1">
            <a:off x="5678213" y="1502386"/>
            <a:ext cx="364170" cy="1477328"/>
            <a:chOff x="2014581" y="1882379"/>
            <a:chExt cx="543117" cy="3096000"/>
          </a:xfrm>
        </p:grpSpPr>
        <p:cxnSp>
          <p:nvCxnSpPr>
            <p:cNvPr id="29" name="直接连接符 28">
              <a:extLst>
                <a:ext uri="{FF2B5EF4-FFF2-40B4-BE49-F238E27FC236}">
                  <a16:creationId xmlns:a16="http://schemas.microsoft.com/office/drawing/2014/main" id="{B12667AC-DB39-4317-97E1-3DDFEC6A37AB}"/>
                </a:ext>
              </a:extLst>
            </p:cNvPr>
            <p:cNvCxnSpPr/>
            <p:nvPr/>
          </p:nvCxnSpPr>
          <p:spPr>
            <a:xfrm>
              <a:off x="2422801" y="1882379"/>
              <a:ext cx="0" cy="3096000"/>
            </a:xfrm>
            <a:prstGeom prst="line">
              <a:avLst/>
            </a:prstGeom>
            <a:ln w="63500"/>
          </p:spPr>
          <p:style>
            <a:lnRef idx="3">
              <a:schemeClr val="dk1"/>
            </a:lnRef>
            <a:fillRef idx="0">
              <a:schemeClr val="dk1"/>
            </a:fillRef>
            <a:effectRef idx="2">
              <a:schemeClr val="dk1"/>
            </a:effectRef>
            <a:fontRef idx="minor">
              <a:schemeClr val="tx1"/>
            </a:fontRef>
          </p:style>
        </p:cxnSp>
        <p:cxnSp>
          <p:nvCxnSpPr>
            <p:cNvPr id="30" name="直接连接符 29">
              <a:extLst>
                <a:ext uri="{FF2B5EF4-FFF2-40B4-BE49-F238E27FC236}">
                  <a16:creationId xmlns:a16="http://schemas.microsoft.com/office/drawing/2014/main" id="{05BCFFD1-4DAC-4EED-85BF-FFE3BD690A0D}"/>
                </a:ext>
              </a:extLst>
            </p:cNvPr>
            <p:cNvCxnSpPr>
              <a:cxnSpLocks/>
            </p:cNvCxnSpPr>
            <p:nvPr/>
          </p:nvCxnSpPr>
          <p:spPr>
            <a:xfrm>
              <a:off x="2067388" y="1908978"/>
              <a:ext cx="384934"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31" name="直接连接符 30">
              <a:extLst>
                <a:ext uri="{FF2B5EF4-FFF2-40B4-BE49-F238E27FC236}">
                  <a16:creationId xmlns:a16="http://schemas.microsoft.com/office/drawing/2014/main" id="{356D3CE9-C328-454E-8BA8-E254D73CA157}"/>
                </a:ext>
              </a:extLst>
            </p:cNvPr>
            <p:cNvCxnSpPr>
              <a:cxnSpLocks/>
            </p:cNvCxnSpPr>
            <p:nvPr/>
          </p:nvCxnSpPr>
          <p:spPr>
            <a:xfrm>
              <a:off x="2412787" y="3328244"/>
              <a:ext cx="144911"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32" name="直接连接符 31">
              <a:extLst>
                <a:ext uri="{FF2B5EF4-FFF2-40B4-BE49-F238E27FC236}">
                  <a16:creationId xmlns:a16="http://schemas.microsoft.com/office/drawing/2014/main" id="{A44CC850-52ED-4B50-AD4A-505A3BE77A94}"/>
                </a:ext>
              </a:extLst>
            </p:cNvPr>
            <p:cNvCxnSpPr>
              <a:cxnSpLocks/>
            </p:cNvCxnSpPr>
            <p:nvPr/>
          </p:nvCxnSpPr>
          <p:spPr>
            <a:xfrm>
              <a:off x="2014581" y="4978379"/>
              <a:ext cx="384934" cy="0"/>
            </a:xfrm>
            <a:prstGeom prst="line">
              <a:avLst/>
            </a:prstGeom>
            <a:ln w="44450"/>
          </p:spPr>
          <p:style>
            <a:lnRef idx="1">
              <a:schemeClr val="dk1"/>
            </a:lnRef>
            <a:fillRef idx="0">
              <a:schemeClr val="dk1"/>
            </a:fillRef>
            <a:effectRef idx="0">
              <a:schemeClr val="dk1"/>
            </a:effectRef>
            <a:fontRef idx="minor">
              <a:schemeClr val="tx1"/>
            </a:fontRef>
          </p:style>
        </p:cxnSp>
      </p:grpSp>
      <p:grpSp>
        <p:nvGrpSpPr>
          <p:cNvPr id="33" name="组合 32">
            <a:extLst>
              <a:ext uri="{FF2B5EF4-FFF2-40B4-BE49-F238E27FC236}">
                <a16:creationId xmlns:a16="http://schemas.microsoft.com/office/drawing/2014/main" id="{01121FBF-8952-4E3F-860A-3CB1BC00CDF8}"/>
              </a:ext>
            </a:extLst>
          </p:cNvPr>
          <p:cNvGrpSpPr/>
          <p:nvPr/>
        </p:nvGrpSpPr>
        <p:grpSpPr>
          <a:xfrm flipH="1">
            <a:off x="5607833" y="3229371"/>
            <a:ext cx="364170" cy="1477328"/>
            <a:chOff x="2014581" y="1882379"/>
            <a:chExt cx="543117" cy="3096000"/>
          </a:xfrm>
        </p:grpSpPr>
        <p:cxnSp>
          <p:nvCxnSpPr>
            <p:cNvPr id="34" name="直接连接符 33">
              <a:extLst>
                <a:ext uri="{FF2B5EF4-FFF2-40B4-BE49-F238E27FC236}">
                  <a16:creationId xmlns:a16="http://schemas.microsoft.com/office/drawing/2014/main" id="{0573550D-F9BE-4634-8473-E9130451AD78}"/>
                </a:ext>
              </a:extLst>
            </p:cNvPr>
            <p:cNvCxnSpPr/>
            <p:nvPr/>
          </p:nvCxnSpPr>
          <p:spPr>
            <a:xfrm>
              <a:off x="2422801" y="1882379"/>
              <a:ext cx="0" cy="3096000"/>
            </a:xfrm>
            <a:prstGeom prst="line">
              <a:avLst/>
            </a:prstGeom>
            <a:ln w="63500"/>
          </p:spPr>
          <p:style>
            <a:lnRef idx="3">
              <a:schemeClr val="dk1"/>
            </a:lnRef>
            <a:fillRef idx="0">
              <a:schemeClr val="dk1"/>
            </a:fillRef>
            <a:effectRef idx="2">
              <a:schemeClr val="dk1"/>
            </a:effectRef>
            <a:fontRef idx="minor">
              <a:schemeClr val="tx1"/>
            </a:fontRef>
          </p:style>
        </p:cxnSp>
        <p:cxnSp>
          <p:nvCxnSpPr>
            <p:cNvPr id="35" name="直接连接符 34">
              <a:extLst>
                <a:ext uri="{FF2B5EF4-FFF2-40B4-BE49-F238E27FC236}">
                  <a16:creationId xmlns:a16="http://schemas.microsoft.com/office/drawing/2014/main" id="{CF733AC1-1569-41CD-B73B-A0191FC37363}"/>
                </a:ext>
              </a:extLst>
            </p:cNvPr>
            <p:cNvCxnSpPr>
              <a:cxnSpLocks/>
            </p:cNvCxnSpPr>
            <p:nvPr/>
          </p:nvCxnSpPr>
          <p:spPr>
            <a:xfrm>
              <a:off x="2067388" y="1908978"/>
              <a:ext cx="384934"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ED56F5B5-8C1A-4799-AACE-CA728A235A80}"/>
                </a:ext>
              </a:extLst>
            </p:cNvPr>
            <p:cNvCxnSpPr>
              <a:cxnSpLocks/>
            </p:cNvCxnSpPr>
            <p:nvPr/>
          </p:nvCxnSpPr>
          <p:spPr>
            <a:xfrm>
              <a:off x="2412787" y="3328244"/>
              <a:ext cx="144911"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37" name="直接连接符 36">
              <a:extLst>
                <a:ext uri="{FF2B5EF4-FFF2-40B4-BE49-F238E27FC236}">
                  <a16:creationId xmlns:a16="http://schemas.microsoft.com/office/drawing/2014/main" id="{A46F01D6-AA5F-4BD8-BDFE-FE9093D35277}"/>
                </a:ext>
              </a:extLst>
            </p:cNvPr>
            <p:cNvCxnSpPr>
              <a:cxnSpLocks/>
            </p:cNvCxnSpPr>
            <p:nvPr/>
          </p:nvCxnSpPr>
          <p:spPr>
            <a:xfrm>
              <a:off x="2014581" y="4978379"/>
              <a:ext cx="384934" cy="0"/>
            </a:xfrm>
            <a:prstGeom prst="line">
              <a:avLst/>
            </a:prstGeom>
            <a:ln w="44450"/>
          </p:spPr>
          <p:style>
            <a:lnRef idx="1">
              <a:schemeClr val="dk1"/>
            </a:lnRef>
            <a:fillRef idx="0">
              <a:schemeClr val="dk1"/>
            </a:fillRef>
            <a:effectRef idx="0">
              <a:schemeClr val="dk1"/>
            </a:effectRef>
            <a:fontRef idx="minor">
              <a:schemeClr val="tx1"/>
            </a:fontRef>
          </p:style>
        </p:cxnSp>
      </p:grpSp>
      <p:grpSp>
        <p:nvGrpSpPr>
          <p:cNvPr id="38" name="组合 37">
            <a:extLst>
              <a:ext uri="{FF2B5EF4-FFF2-40B4-BE49-F238E27FC236}">
                <a16:creationId xmlns:a16="http://schemas.microsoft.com/office/drawing/2014/main" id="{3BF286E6-FF05-4CBA-96F5-F6393E349A84}"/>
              </a:ext>
            </a:extLst>
          </p:cNvPr>
          <p:cNvGrpSpPr/>
          <p:nvPr/>
        </p:nvGrpSpPr>
        <p:grpSpPr>
          <a:xfrm flipH="1">
            <a:off x="3329678" y="2230594"/>
            <a:ext cx="317918" cy="1801606"/>
            <a:chOff x="2014581" y="1882379"/>
            <a:chExt cx="543117" cy="3096000"/>
          </a:xfrm>
        </p:grpSpPr>
        <p:cxnSp>
          <p:nvCxnSpPr>
            <p:cNvPr id="39" name="直接连接符 38">
              <a:extLst>
                <a:ext uri="{FF2B5EF4-FFF2-40B4-BE49-F238E27FC236}">
                  <a16:creationId xmlns:a16="http://schemas.microsoft.com/office/drawing/2014/main" id="{128B17F5-7F7C-4F65-988B-4E0B1BE47AFC}"/>
                </a:ext>
              </a:extLst>
            </p:cNvPr>
            <p:cNvCxnSpPr/>
            <p:nvPr/>
          </p:nvCxnSpPr>
          <p:spPr>
            <a:xfrm>
              <a:off x="2422801" y="1882379"/>
              <a:ext cx="0" cy="3096000"/>
            </a:xfrm>
            <a:prstGeom prst="line">
              <a:avLst/>
            </a:prstGeom>
            <a:ln w="63500"/>
          </p:spPr>
          <p:style>
            <a:lnRef idx="3">
              <a:schemeClr val="dk1"/>
            </a:lnRef>
            <a:fillRef idx="0">
              <a:schemeClr val="dk1"/>
            </a:fillRef>
            <a:effectRef idx="2">
              <a:schemeClr val="dk1"/>
            </a:effectRef>
            <a:fontRef idx="minor">
              <a:schemeClr val="tx1"/>
            </a:fontRef>
          </p:style>
        </p:cxnSp>
        <p:cxnSp>
          <p:nvCxnSpPr>
            <p:cNvPr id="40" name="直接连接符 39">
              <a:extLst>
                <a:ext uri="{FF2B5EF4-FFF2-40B4-BE49-F238E27FC236}">
                  <a16:creationId xmlns:a16="http://schemas.microsoft.com/office/drawing/2014/main" id="{B205082E-A6E9-4738-8526-6093206A1B66}"/>
                </a:ext>
              </a:extLst>
            </p:cNvPr>
            <p:cNvCxnSpPr>
              <a:cxnSpLocks/>
            </p:cNvCxnSpPr>
            <p:nvPr/>
          </p:nvCxnSpPr>
          <p:spPr>
            <a:xfrm>
              <a:off x="2067388" y="1908978"/>
              <a:ext cx="384934"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41" name="直接连接符 40">
              <a:extLst>
                <a:ext uri="{FF2B5EF4-FFF2-40B4-BE49-F238E27FC236}">
                  <a16:creationId xmlns:a16="http://schemas.microsoft.com/office/drawing/2014/main" id="{A530C7EB-EA84-461E-B16D-06425F286331}"/>
                </a:ext>
              </a:extLst>
            </p:cNvPr>
            <p:cNvCxnSpPr>
              <a:cxnSpLocks/>
            </p:cNvCxnSpPr>
            <p:nvPr/>
          </p:nvCxnSpPr>
          <p:spPr>
            <a:xfrm>
              <a:off x="2412787" y="3328244"/>
              <a:ext cx="144911"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42" name="直接连接符 41">
              <a:extLst>
                <a:ext uri="{FF2B5EF4-FFF2-40B4-BE49-F238E27FC236}">
                  <a16:creationId xmlns:a16="http://schemas.microsoft.com/office/drawing/2014/main" id="{DEFB38D1-AD6A-48D6-AEE1-FD47664FE981}"/>
                </a:ext>
              </a:extLst>
            </p:cNvPr>
            <p:cNvCxnSpPr>
              <a:cxnSpLocks/>
            </p:cNvCxnSpPr>
            <p:nvPr/>
          </p:nvCxnSpPr>
          <p:spPr>
            <a:xfrm>
              <a:off x="2014581" y="4978379"/>
              <a:ext cx="384934" cy="0"/>
            </a:xfrm>
            <a:prstGeom prst="line">
              <a:avLst/>
            </a:prstGeom>
            <a:ln w="44450"/>
          </p:spPr>
          <p:style>
            <a:lnRef idx="1">
              <a:schemeClr val="dk1"/>
            </a:lnRef>
            <a:fillRef idx="0">
              <a:schemeClr val="dk1"/>
            </a:fillRef>
            <a:effectRef idx="0">
              <a:schemeClr val="dk1"/>
            </a:effectRef>
            <a:fontRef idx="minor">
              <a:schemeClr val="tx1"/>
            </a:fontRef>
          </p:style>
        </p:cxnSp>
      </p:grpSp>
      <p:sp>
        <p:nvSpPr>
          <p:cNvPr id="43" name="Text Box 6">
            <a:extLst>
              <a:ext uri="{FF2B5EF4-FFF2-40B4-BE49-F238E27FC236}">
                <a16:creationId xmlns:a16="http://schemas.microsoft.com/office/drawing/2014/main" id="{19BA2361-7BE0-44F6-84EA-58BB58BFB66B}"/>
              </a:ext>
            </a:extLst>
          </p:cNvPr>
          <p:cNvSpPr txBox="1">
            <a:spLocks noChangeArrowheads="1"/>
          </p:cNvSpPr>
          <p:nvPr/>
        </p:nvSpPr>
        <p:spPr bwMode="auto">
          <a:xfrm>
            <a:off x="2328479" y="3046864"/>
            <a:ext cx="1226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dirty="0">
                <a:latin typeface="隶书" panose="02010509060101010101" pitchFamily="49" charset="-122"/>
                <a:ea typeface="隶书" panose="02010509060101010101" pitchFamily="49" charset="-122"/>
              </a:rPr>
              <a:t>进化论</a:t>
            </a:r>
            <a:endParaRPr lang="zh-CN" altLang="zh-CN" sz="2400" b="1" dirty="0">
              <a:solidFill>
                <a:srgbClr val="FF3300"/>
              </a:solidFill>
              <a:latin typeface="隶书" panose="02010509060101010101" pitchFamily="49" charset="-122"/>
              <a:ea typeface="隶书" panose="02010509060101010101" pitchFamily="49" charset="-122"/>
            </a:endParaRPr>
          </a:p>
        </p:txBody>
      </p:sp>
      <p:grpSp>
        <p:nvGrpSpPr>
          <p:cNvPr id="44" name="组合 43">
            <a:extLst>
              <a:ext uri="{FF2B5EF4-FFF2-40B4-BE49-F238E27FC236}">
                <a16:creationId xmlns:a16="http://schemas.microsoft.com/office/drawing/2014/main" id="{15645B91-9910-4DCA-BA50-9B0EDAB61290}"/>
              </a:ext>
            </a:extLst>
          </p:cNvPr>
          <p:cNvGrpSpPr/>
          <p:nvPr/>
        </p:nvGrpSpPr>
        <p:grpSpPr>
          <a:xfrm flipH="1">
            <a:off x="4007636" y="351096"/>
            <a:ext cx="364170" cy="1017712"/>
            <a:chOff x="2014581" y="1882379"/>
            <a:chExt cx="543117" cy="3096000"/>
          </a:xfrm>
        </p:grpSpPr>
        <p:cxnSp>
          <p:nvCxnSpPr>
            <p:cNvPr id="45" name="直接连接符 44">
              <a:extLst>
                <a:ext uri="{FF2B5EF4-FFF2-40B4-BE49-F238E27FC236}">
                  <a16:creationId xmlns:a16="http://schemas.microsoft.com/office/drawing/2014/main" id="{FE9BC021-6B15-4EC8-A82C-4266D003AC9C}"/>
                </a:ext>
              </a:extLst>
            </p:cNvPr>
            <p:cNvCxnSpPr/>
            <p:nvPr/>
          </p:nvCxnSpPr>
          <p:spPr>
            <a:xfrm>
              <a:off x="2422801" y="1882379"/>
              <a:ext cx="0" cy="3096000"/>
            </a:xfrm>
            <a:prstGeom prst="line">
              <a:avLst/>
            </a:prstGeom>
            <a:ln w="63500"/>
          </p:spPr>
          <p:style>
            <a:lnRef idx="3">
              <a:schemeClr val="dk1"/>
            </a:lnRef>
            <a:fillRef idx="0">
              <a:schemeClr val="dk1"/>
            </a:fillRef>
            <a:effectRef idx="2">
              <a:schemeClr val="dk1"/>
            </a:effectRef>
            <a:fontRef idx="minor">
              <a:schemeClr val="tx1"/>
            </a:fontRef>
          </p:style>
        </p:cxnSp>
        <p:cxnSp>
          <p:nvCxnSpPr>
            <p:cNvPr id="46" name="直接连接符 45">
              <a:extLst>
                <a:ext uri="{FF2B5EF4-FFF2-40B4-BE49-F238E27FC236}">
                  <a16:creationId xmlns:a16="http://schemas.microsoft.com/office/drawing/2014/main" id="{066C023F-E80F-4DF8-BF83-4FDC80F7BC6B}"/>
                </a:ext>
              </a:extLst>
            </p:cNvPr>
            <p:cNvCxnSpPr>
              <a:cxnSpLocks/>
            </p:cNvCxnSpPr>
            <p:nvPr/>
          </p:nvCxnSpPr>
          <p:spPr>
            <a:xfrm>
              <a:off x="2067388" y="1908978"/>
              <a:ext cx="384934"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47" name="直接连接符 46">
              <a:extLst>
                <a:ext uri="{FF2B5EF4-FFF2-40B4-BE49-F238E27FC236}">
                  <a16:creationId xmlns:a16="http://schemas.microsoft.com/office/drawing/2014/main" id="{B0B9624D-0EE0-40AD-BA0F-ECCD346BA5C9}"/>
                </a:ext>
              </a:extLst>
            </p:cNvPr>
            <p:cNvCxnSpPr>
              <a:cxnSpLocks/>
            </p:cNvCxnSpPr>
            <p:nvPr/>
          </p:nvCxnSpPr>
          <p:spPr>
            <a:xfrm>
              <a:off x="2412787" y="3328244"/>
              <a:ext cx="144911"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48" name="直接连接符 47">
              <a:extLst>
                <a:ext uri="{FF2B5EF4-FFF2-40B4-BE49-F238E27FC236}">
                  <a16:creationId xmlns:a16="http://schemas.microsoft.com/office/drawing/2014/main" id="{28E93385-AC2D-4EAD-9CA2-B7D729328325}"/>
                </a:ext>
              </a:extLst>
            </p:cNvPr>
            <p:cNvCxnSpPr>
              <a:cxnSpLocks/>
            </p:cNvCxnSpPr>
            <p:nvPr/>
          </p:nvCxnSpPr>
          <p:spPr>
            <a:xfrm>
              <a:off x="2014581" y="4978379"/>
              <a:ext cx="384934" cy="0"/>
            </a:xfrm>
            <a:prstGeom prst="line">
              <a:avLst/>
            </a:prstGeom>
            <a:ln w="44450"/>
          </p:spPr>
          <p:style>
            <a:lnRef idx="1">
              <a:schemeClr val="dk1"/>
            </a:lnRef>
            <a:fillRef idx="0">
              <a:schemeClr val="dk1"/>
            </a:fillRef>
            <a:effectRef idx="0">
              <a:schemeClr val="dk1"/>
            </a:effectRef>
            <a:fontRef idx="minor">
              <a:schemeClr val="tx1"/>
            </a:fontRef>
          </p:style>
        </p:cxnSp>
      </p:grpSp>
      <p:cxnSp>
        <p:nvCxnSpPr>
          <p:cNvPr id="7" name="直接箭头连接符 6">
            <a:extLst>
              <a:ext uri="{FF2B5EF4-FFF2-40B4-BE49-F238E27FC236}">
                <a16:creationId xmlns:a16="http://schemas.microsoft.com/office/drawing/2014/main" id="{769E6442-BD31-4752-89E7-4A6623945D7B}"/>
              </a:ext>
            </a:extLst>
          </p:cNvPr>
          <p:cNvCxnSpPr>
            <a:endCxn id="43" idx="0"/>
          </p:cNvCxnSpPr>
          <p:nvPr/>
        </p:nvCxnSpPr>
        <p:spPr>
          <a:xfrm>
            <a:off x="2941827" y="1044605"/>
            <a:ext cx="0" cy="187200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5247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anim calcmode="lin" valueType="num">
                                      <p:cBhvr additive="base">
                                        <p:cTn id="5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1">
                                            <p:txEl>
                                              <p:pRg st="1" end="1"/>
                                            </p:txEl>
                                          </p:spTgt>
                                        </p:tgtEl>
                                        <p:attrNameLst>
                                          <p:attrName>style.visibility</p:attrName>
                                        </p:attrNameLst>
                                      </p:cBhvr>
                                      <p:to>
                                        <p:strVal val="visible"/>
                                      </p:to>
                                    </p:set>
                                    <p:anim calcmode="lin" valueType="num">
                                      <p:cBhvr additive="base">
                                        <p:cTn id="57"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1">
                                            <p:txEl>
                                              <p:pRg st="2" end="2"/>
                                            </p:txEl>
                                          </p:spTgt>
                                        </p:tgtEl>
                                        <p:attrNameLst>
                                          <p:attrName>style.visibility</p:attrName>
                                        </p:attrNameLst>
                                      </p:cBhvr>
                                      <p:to>
                                        <p:strVal val="visible"/>
                                      </p:to>
                                    </p:set>
                                    <p:anim calcmode="lin" valueType="num">
                                      <p:cBhvr additive="base">
                                        <p:cTn id="63"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1">
                                            <p:txEl>
                                              <p:pRg st="3" end="3"/>
                                            </p:txEl>
                                          </p:spTgt>
                                        </p:tgtEl>
                                        <p:attrNameLst>
                                          <p:attrName>style.visibility</p:attrName>
                                        </p:attrNameLst>
                                      </p:cBhvr>
                                      <p:to>
                                        <p:strVal val="visible"/>
                                      </p:to>
                                    </p:set>
                                    <p:anim calcmode="lin" valueType="num">
                                      <p:cBhvr additive="base">
                                        <p:cTn id="69"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BEE8A2C-1E84-4616-97B4-11C696355736}"/>
              </a:ext>
            </a:extLst>
          </p:cNvPr>
          <p:cNvSpPr/>
          <p:nvPr/>
        </p:nvSpPr>
        <p:spPr>
          <a:xfrm>
            <a:off x="637775" y="616225"/>
            <a:ext cx="8367078" cy="2554545"/>
          </a:xfrm>
          <a:prstGeom prst="rect">
            <a:avLst/>
          </a:prstGeom>
        </p:spPr>
        <p:txBody>
          <a:bodyPr wrap="square">
            <a:spAutoFit/>
          </a:bodyPr>
          <a:lstStyle/>
          <a:p>
            <a:r>
              <a:rPr lang="zh-CN" altLang="en-US" sz="3200" b="1" dirty="0"/>
              <a:t>作为一个科学工作者，我的成功取决于我复杂的心理素质。其中最重要的是：</a:t>
            </a:r>
            <a:r>
              <a:rPr lang="zh-CN" altLang="en-US" sz="3200" b="1" dirty="0">
                <a:solidFill>
                  <a:srgbClr val="FF0000"/>
                </a:solidFill>
              </a:rPr>
              <a:t>热爱科学、善于思索、勤于观察和搜集资料、具有相当的发现能力和广博的常识</a:t>
            </a:r>
            <a:r>
              <a:rPr lang="zh-CN" altLang="en-US" sz="3200" b="1" dirty="0"/>
              <a:t>。</a:t>
            </a:r>
            <a:endParaRPr lang="en-US" altLang="zh-CN" sz="3200" b="1" dirty="0"/>
          </a:p>
          <a:p>
            <a:r>
              <a:rPr lang="en-US" altLang="zh-CN" sz="3200" b="1" dirty="0"/>
              <a:t>                                                   ----</a:t>
            </a:r>
            <a:r>
              <a:rPr lang="zh-CN" altLang="en-US" sz="3200" b="1" dirty="0"/>
              <a:t>达尔文</a:t>
            </a:r>
            <a:endParaRPr lang="zh-CN" altLang="en-US" sz="4000" b="1" dirty="0"/>
          </a:p>
        </p:txBody>
      </p:sp>
    </p:spTree>
    <p:extLst>
      <p:ext uri="{BB962C8B-B14F-4D97-AF65-F5344CB8AC3E}">
        <p14:creationId xmlns:p14="http://schemas.microsoft.com/office/powerpoint/2010/main" val="4032645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F708250-88F0-474F-8DB6-0697E2525DA4}"/>
              </a:ext>
            </a:extLst>
          </p:cNvPr>
          <p:cNvSpPr txBox="1"/>
          <p:nvPr/>
        </p:nvSpPr>
        <p:spPr>
          <a:xfrm>
            <a:off x="0" y="52358"/>
            <a:ext cx="2440446" cy="553998"/>
          </a:xfrm>
          <a:prstGeom prst="rect">
            <a:avLst/>
          </a:prstGeom>
          <a:noFill/>
        </p:spPr>
        <p:txBody>
          <a:bodyPr wrap="square" rtlCol="0">
            <a:spAutoFit/>
          </a:bodyPr>
          <a:lstStyle/>
          <a:p>
            <a:r>
              <a:rPr lang="zh-CN" altLang="en-US" sz="3000" b="1" dirty="0">
                <a:solidFill>
                  <a:srgbClr val="0070C0"/>
                </a:solidFill>
                <a:latin typeface="隶书" panose="02010509060101010101" pitchFamily="49" charset="-122"/>
                <a:ea typeface="隶书" panose="02010509060101010101" pitchFamily="49" charset="-122"/>
              </a:rPr>
              <a:t>问题探讨：</a:t>
            </a:r>
          </a:p>
        </p:txBody>
      </p:sp>
      <p:sp>
        <p:nvSpPr>
          <p:cNvPr id="7" name="文本框 6">
            <a:extLst>
              <a:ext uri="{FF2B5EF4-FFF2-40B4-BE49-F238E27FC236}">
                <a16:creationId xmlns:a16="http://schemas.microsoft.com/office/drawing/2014/main" id="{8E21D541-DA76-4FAD-8F6D-2FE73273C5FC}"/>
              </a:ext>
            </a:extLst>
          </p:cNvPr>
          <p:cNvSpPr txBox="1"/>
          <p:nvPr/>
        </p:nvSpPr>
        <p:spPr>
          <a:xfrm>
            <a:off x="760734" y="1947190"/>
            <a:ext cx="3074881" cy="2400657"/>
          </a:xfrm>
          <a:prstGeom prst="rect">
            <a:avLst/>
          </a:prstGeom>
          <a:noFill/>
        </p:spPr>
        <p:txBody>
          <a:bodyPr wrap="square" rtlCol="0">
            <a:spAutoFit/>
          </a:bodyPr>
          <a:lstStyle/>
          <a:p>
            <a:r>
              <a:rPr lang="zh-CN" altLang="en-US" sz="3000" b="1" dirty="0">
                <a:latin typeface="隶书" panose="02010509060101010101" pitchFamily="49" charset="-122"/>
                <a:ea typeface="隶书" panose="02010509060101010101" pitchFamily="49" charset="-122"/>
              </a:rPr>
              <a:t>枯叶蝶的翅很像一片枯叶，螳螂几乎和叶片融于一体，这有什么适应意义？</a:t>
            </a:r>
          </a:p>
        </p:txBody>
      </p:sp>
      <p:pic>
        <p:nvPicPr>
          <p:cNvPr id="12" name="图片 11">
            <a:extLst>
              <a:ext uri="{FF2B5EF4-FFF2-40B4-BE49-F238E27FC236}">
                <a16:creationId xmlns:a16="http://schemas.microsoft.com/office/drawing/2014/main" id="{CBD0BACB-89DA-4833-930B-0C7B08731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697" y="0"/>
            <a:ext cx="3576861" cy="2266790"/>
          </a:xfrm>
          <a:prstGeom prst="rect">
            <a:avLst/>
          </a:prstGeom>
        </p:spPr>
      </p:pic>
      <p:pic>
        <p:nvPicPr>
          <p:cNvPr id="14" name="图片 13">
            <a:extLst>
              <a:ext uri="{FF2B5EF4-FFF2-40B4-BE49-F238E27FC236}">
                <a16:creationId xmlns:a16="http://schemas.microsoft.com/office/drawing/2014/main" id="{239855C5-EF6E-4326-8799-76ED695D1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933" y="2319148"/>
            <a:ext cx="3835614" cy="2876710"/>
          </a:xfrm>
          <a:prstGeom prst="rect">
            <a:avLst/>
          </a:prstGeom>
        </p:spPr>
      </p:pic>
      <p:sp>
        <p:nvSpPr>
          <p:cNvPr id="8" name="椭圆 7">
            <a:extLst>
              <a:ext uri="{FF2B5EF4-FFF2-40B4-BE49-F238E27FC236}">
                <a16:creationId xmlns:a16="http://schemas.microsoft.com/office/drawing/2014/main" id="{A5DEC984-FB3E-49E3-8BFF-65DAE94793C5}"/>
              </a:ext>
            </a:extLst>
          </p:cNvPr>
          <p:cNvSpPr/>
          <p:nvPr/>
        </p:nvSpPr>
        <p:spPr>
          <a:xfrm>
            <a:off x="6172200" y="2319148"/>
            <a:ext cx="2211066" cy="2333413"/>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9" name="椭圆 8">
            <a:extLst>
              <a:ext uri="{FF2B5EF4-FFF2-40B4-BE49-F238E27FC236}">
                <a16:creationId xmlns:a16="http://schemas.microsoft.com/office/drawing/2014/main" id="{347B6E28-9AA8-4050-8B43-AB9A2EBD206B}"/>
              </a:ext>
            </a:extLst>
          </p:cNvPr>
          <p:cNvSpPr/>
          <p:nvPr/>
        </p:nvSpPr>
        <p:spPr>
          <a:xfrm>
            <a:off x="4191697" y="-33312"/>
            <a:ext cx="2648714" cy="1809163"/>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Tree>
    <p:extLst>
      <p:ext uri="{BB962C8B-B14F-4D97-AF65-F5344CB8AC3E}">
        <p14:creationId xmlns:p14="http://schemas.microsoft.com/office/powerpoint/2010/main" val="54194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935E7B1-0CD4-44D7-BE24-837F0E9DF479}"/>
              </a:ext>
            </a:extLst>
          </p:cNvPr>
          <p:cNvGrpSpPr/>
          <p:nvPr/>
        </p:nvGrpSpPr>
        <p:grpSpPr>
          <a:xfrm>
            <a:off x="0" y="-14057"/>
            <a:ext cx="9144000" cy="5103022"/>
            <a:chOff x="-1" y="-1"/>
            <a:chExt cx="9144000" cy="5103022"/>
          </a:xfrm>
        </p:grpSpPr>
        <p:grpSp>
          <p:nvGrpSpPr>
            <p:cNvPr id="3" name="组合 2">
              <a:extLst>
                <a:ext uri="{FF2B5EF4-FFF2-40B4-BE49-F238E27FC236}">
                  <a16:creationId xmlns:a16="http://schemas.microsoft.com/office/drawing/2014/main" id="{97B3DA68-AD87-4830-BD9B-297B59350360}"/>
                </a:ext>
              </a:extLst>
            </p:cNvPr>
            <p:cNvGrpSpPr/>
            <p:nvPr/>
          </p:nvGrpSpPr>
          <p:grpSpPr>
            <a:xfrm>
              <a:off x="-1" y="-1"/>
              <a:ext cx="6232732" cy="5103022"/>
              <a:chOff x="-1" y="-1"/>
              <a:chExt cx="6232732" cy="5103022"/>
            </a:xfrm>
          </p:grpSpPr>
          <p:pic>
            <p:nvPicPr>
              <p:cNvPr id="10" name="Picture 2" descr="http://www.uux.cn/attachments/2013/04/1_201304160944221u7z2.jpg">
                <a:extLst>
                  <a:ext uri="{FF2B5EF4-FFF2-40B4-BE49-F238E27FC236}">
                    <a16:creationId xmlns:a16="http://schemas.microsoft.com/office/drawing/2014/main" id="{1EFE6936-2D46-49DF-A3E3-0FAFBC03D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434763" cy="222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pic1.nipic.com/2008-12-15/200812151623269_2.jpg">
                <a:extLst>
                  <a:ext uri="{FF2B5EF4-FFF2-40B4-BE49-F238E27FC236}">
                    <a16:creationId xmlns:a16="http://schemas.microsoft.com/office/drawing/2014/main" id="{97E337B5-5D9B-4BFD-8129-93D7D2220DE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011"/>
              <a:stretch/>
            </p:blipFill>
            <p:spPr bwMode="auto">
              <a:xfrm>
                <a:off x="3434761" y="2220686"/>
                <a:ext cx="2797966" cy="288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mpic.tiankong.com/ffa/513/ffa513c8945311a5cc171b0701a07931/640.jpg">
                <a:extLst>
                  <a:ext uri="{FF2B5EF4-FFF2-40B4-BE49-F238E27FC236}">
                    <a16:creationId xmlns:a16="http://schemas.microsoft.com/office/drawing/2014/main" id="{BF50738B-6E11-4CF9-A8C7-4F1D959B6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4762" y="-1"/>
                <a:ext cx="2797969" cy="222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http://dpic.tiankong.com/n9/1c/QJ6919797391.jpg?x-oss-process=style/shows">
                <a:extLst>
                  <a:ext uri="{FF2B5EF4-FFF2-40B4-BE49-F238E27FC236}">
                    <a16:creationId xmlns:a16="http://schemas.microsoft.com/office/drawing/2014/main" id="{6857ED4F-8DE8-497C-8B7A-8B1D7582EAE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7836"/>
              <a:stretch/>
            </p:blipFill>
            <p:spPr bwMode="auto">
              <a:xfrm>
                <a:off x="0" y="2220686"/>
                <a:ext cx="3434763" cy="288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2" descr="https://ss0.bdstatic.com/70cFuHSh_Q1YnxGkpoWK1HF6hhy/it/u=131480513,2123381291&amp;fm=26&amp;gp=0.jpg">
              <a:extLst>
                <a:ext uri="{FF2B5EF4-FFF2-40B4-BE49-F238E27FC236}">
                  <a16:creationId xmlns:a16="http://schemas.microsoft.com/office/drawing/2014/main" id="{5B88F544-D039-4D9A-A15B-5C98BE9CCC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2730" y="0"/>
              <a:ext cx="2911269" cy="222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http://gaga.biodiv.tw/new23/9206_1/13.jpg">
              <a:extLst>
                <a:ext uri="{FF2B5EF4-FFF2-40B4-BE49-F238E27FC236}">
                  <a16:creationId xmlns:a16="http://schemas.microsoft.com/office/drawing/2014/main" id="{29E74749-4CC8-4165-BE2E-F7C1EC65F5F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2717"/>
            <a:stretch/>
          </p:blipFill>
          <p:spPr bwMode="auto">
            <a:xfrm>
              <a:off x="6232728" y="2220684"/>
              <a:ext cx="2911271" cy="288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矩形 3">
            <a:extLst>
              <a:ext uri="{FF2B5EF4-FFF2-40B4-BE49-F238E27FC236}">
                <a16:creationId xmlns:a16="http://schemas.microsoft.com/office/drawing/2014/main" id="{FD1D3661-47DB-4D40-ADB3-1DA0A543D95C}"/>
              </a:ext>
            </a:extLst>
          </p:cNvPr>
          <p:cNvSpPr/>
          <p:nvPr/>
        </p:nvSpPr>
        <p:spPr>
          <a:xfrm>
            <a:off x="1014291" y="1260182"/>
            <a:ext cx="6615953" cy="2554545"/>
          </a:xfrm>
          <a:prstGeom prst="rect">
            <a:avLst/>
          </a:prstGeom>
        </p:spPr>
        <p:txBody>
          <a:bodyPr wrap="square">
            <a:spAutoFit/>
          </a:bodyPr>
          <a:lstStyle/>
          <a:p>
            <a:pPr hangingPunct="1">
              <a:spcBef>
                <a:spcPct val="0"/>
              </a:spcBef>
            </a:pPr>
            <a:endParaRPr lang="en-US" altLang="zh-CN" sz="4000" b="1" dirty="0">
              <a:latin typeface="隶书" panose="02010509060101010101" pitchFamily="49" charset="-122"/>
              <a:ea typeface="隶书" panose="02010509060101010101" pitchFamily="49" charset="-122"/>
            </a:endParaRPr>
          </a:p>
          <a:p>
            <a:pPr hangingPunct="1">
              <a:spcBef>
                <a:spcPct val="0"/>
              </a:spcBef>
            </a:pPr>
            <a:r>
              <a:rPr lang="zh-CN" altLang="en-US" sz="4000" b="1" dirty="0">
                <a:latin typeface="隶书" panose="02010509060101010101" pitchFamily="49" charset="-122"/>
                <a:ea typeface="隶书" panose="02010509060101010101" pitchFamily="49" charset="-122"/>
              </a:rPr>
              <a:t>生物的形态结构及其功能适合于该生物在</a:t>
            </a:r>
            <a:r>
              <a:rPr lang="zh-CN" altLang="en-US" sz="4000" b="1" dirty="0">
                <a:solidFill>
                  <a:srgbClr val="FF0000"/>
                </a:solidFill>
                <a:latin typeface="隶书" panose="02010509060101010101" pitchFamily="49" charset="-122"/>
                <a:ea typeface="隶书" panose="02010509060101010101" pitchFamily="49" charset="-122"/>
              </a:rPr>
              <a:t>一定的</a:t>
            </a:r>
            <a:r>
              <a:rPr lang="zh-CN" altLang="en-US" sz="4000" b="1" dirty="0">
                <a:latin typeface="隶书" panose="02010509060101010101" pitchFamily="49" charset="-122"/>
                <a:ea typeface="隶书" panose="02010509060101010101" pitchFamily="49" charset="-122"/>
              </a:rPr>
              <a:t>环境中生存和繁殖。</a:t>
            </a:r>
          </a:p>
        </p:txBody>
      </p:sp>
    </p:spTree>
    <p:extLst>
      <p:ext uri="{BB962C8B-B14F-4D97-AF65-F5344CB8AC3E}">
        <p14:creationId xmlns:p14="http://schemas.microsoft.com/office/powerpoint/2010/main" val="2604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9918905ff34272ae6a160b1bd6a31c2_m">
            <a:hlinkClick r:id="rId3"/>
            <a:extLst>
              <a:ext uri="{FF2B5EF4-FFF2-40B4-BE49-F238E27FC236}">
                <a16:creationId xmlns:a16="http://schemas.microsoft.com/office/drawing/2014/main" id="{8E1CA27E-C387-42DD-8F47-733BB384EC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3" y="0"/>
            <a:ext cx="2804720" cy="228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http://discovery.tom.com/dimg/2011/1130/img-1324563238113.jpg">
            <a:extLst>
              <a:ext uri="{FF2B5EF4-FFF2-40B4-BE49-F238E27FC236}">
                <a16:creationId xmlns:a16="http://schemas.microsoft.com/office/drawing/2014/main" id="{082CB527-1B90-4E10-A60F-C03816BBEA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336"/>
          <a:stretch>
            <a:fillRect/>
          </a:stretch>
        </p:blipFill>
        <p:spPr bwMode="auto">
          <a:xfrm>
            <a:off x="5673532" y="0"/>
            <a:ext cx="3470468" cy="239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C:\Users\Administrator\Desktop\spurge天蛾特写镜-毛虫有警戒色-97736723.jpg">
            <a:extLst>
              <a:ext uri="{FF2B5EF4-FFF2-40B4-BE49-F238E27FC236}">
                <a16:creationId xmlns:a16="http://schemas.microsoft.com/office/drawing/2014/main" id="{5D2E3E7E-2BBC-4BB9-AED6-6B23A3D474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8779" y="2397843"/>
            <a:ext cx="3340062" cy="274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AF793796-2664-492F-8942-101AB039DD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177342"/>
            <a:ext cx="2809303" cy="296615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组合 12">
            <a:extLst>
              <a:ext uri="{FF2B5EF4-FFF2-40B4-BE49-F238E27FC236}">
                <a16:creationId xmlns:a16="http://schemas.microsoft.com/office/drawing/2014/main" id="{37234ED9-0561-4D74-B233-F827438CFD76}"/>
              </a:ext>
            </a:extLst>
          </p:cNvPr>
          <p:cNvGrpSpPr/>
          <p:nvPr/>
        </p:nvGrpSpPr>
        <p:grpSpPr>
          <a:xfrm>
            <a:off x="2809303" y="0"/>
            <a:ext cx="2930669" cy="2289841"/>
            <a:chOff x="6275189" y="-27597"/>
            <a:chExt cx="2930217" cy="2845393"/>
          </a:xfrm>
        </p:grpSpPr>
        <p:pic>
          <p:nvPicPr>
            <p:cNvPr id="6" name="图片 5">
              <a:extLst>
                <a:ext uri="{FF2B5EF4-FFF2-40B4-BE49-F238E27FC236}">
                  <a16:creationId xmlns:a16="http://schemas.microsoft.com/office/drawing/2014/main" id="{81FD6D32-88D0-477D-B7E3-1EC41731256C}"/>
                </a:ext>
              </a:extLst>
            </p:cNvPr>
            <p:cNvPicPr>
              <a:picLocks noChangeAspect="1"/>
            </p:cNvPicPr>
            <p:nvPr/>
          </p:nvPicPr>
          <p:blipFill rotWithShape="1">
            <a:blip r:embed="rId8">
              <a:extLst>
                <a:ext uri="{28A0092B-C50C-407E-A947-70E740481C1C}">
                  <a14:useLocalDpi xmlns:a14="http://schemas.microsoft.com/office/drawing/2010/main" val="0"/>
                </a:ext>
              </a:extLst>
            </a:blip>
            <a:srcRect l="22240" r="8165" b="9944"/>
            <a:stretch/>
          </p:blipFill>
          <p:spPr>
            <a:xfrm>
              <a:off x="6275189" y="-27597"/>
              <a:ext cx="2922871" cy="2845393"/>
            </a:xfrm>
            <a:prstGeom prst="rect">
              <a:avLst/>
            </a:prstGeom>
          </p:spPr>
        </p:pic>
        <p:pic>
          <p:nvPicPr>
            <p:cNvPr id="12" name="图片 11">
              <a:extLst>
                <a:ext uri="{FF2B5EF4-FFF2-40B4-BE49-F238E27FC236}">
                  <a16:creationId xmlns:a16="http://schemas.microsoft.com/office/drawing/2014/main" id="{7A520B7A-B62C-4006-8880-CEC374658773}"/>
                </a:ext>
              </a:extLst>
            </p:cNvPr>
            <p:cNvPicPr>
              <a:picLocks noChangeAspect="1"/>
            </p:cNvPicPr>
            <p:nvPr/>
          </p:nvPicPr>
          <p:blipFill rotWithShape="1">
            <a:blip r:embed="rId9">
              <a:extLst>
                <a:ext uri="{28A0092B-C50C-407E-A947-70E740481C1C}">
                  <a14:useLocalDpi xmlns:a14="http://schemas.microsoft.com/office/drawing/2010/main" val="0"/>
                </a:ext>
              </a:extLst>
            </a:blip>
            <a:srcRect l="18615" t="18695" r="9457" b="32774"/>
            <a:stretch/>
          </p:blipFill>
          <p:spPr>
            <a:xfrm>
              <a:off x="7152422" y="0"/>
              <a:ext cx="2052984" cy="1091133"/>
            </a:xfrm>
            <a:prstGeom prst="rect">
              <a:avLst/>
            </a:prstGeom>
          </p:spPr>
        </p:pic>
      </p:grpSp>
      <p:pic>
        <p:nvPicPr>
          <p:cNvPr id="3" name="图片 2">
            <a:extLst>
              <a:ext uri="{FF2B5EF4-FFF2-40B4-BE49-F238E27FC236}">
                <a16:creationId xmlns:a16="http://schemas.microsoft.com/office/drawing/2014/main" id="{38B51D26-A347-4FA1-8B89-A1966E019F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38706" y="2312050"/>
            <a:ext cx="2930669" cy="2865473"/>
          </a:xfrm>
          <a:prstGeom prst="rect">
            <a:avLst/>
          </a:prstGeom>
        </p:spPr>
      </p:pic>
    </p:spTree>
    <p:extLst>
      <p:ext uri="{BB962C8B-B14F-4D97-AF65-F5344CB8AC3E}">
        <p14:creationId xmlns:p14="http://schemas.microsoft.com/office/powerpoint/2010/main" val="23621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55E8499-7096-4511-922F-768F274EFCB1}"/>
              </a:ext>
            </a:extLst>
          </p:cNvPr>
          <p:cNvPicPr>
            <a:picLocks noChangeAspect="1"/>
          </p:cNvPicPr>
          <p:nvPr/>
        </p:nvPicPr>
        <p:blipFill rotWithShape="1">
          <a:blip r:embed="rId2">
            <a:extLst>
              <a:ext uri="{28A0092B-C50C-407E-A947-70E740481C1C}">
                <a14:useLocalDpi xmlns:a14="http://schemas.microsoft.com/office/drawing/2010/main" val="0"/>
              </a:ext>
            </a:extLst>
          </a:blip>
          <a:srcRect l="11000" r="14900" b="23528"/>
          <a:stretch>
            <a:fillRect/>
          </a:stretch>
        </p:blipFill>
        <p:spPr>
          <a:xfrm>
            <a:off x="422862" y="759146"/>
            <a:ext cx="2112151" cy="2184124"/>
          </a:xfrm>
          <a:prstGeom prst="rect">
            <a:avLst/>
          </a:prstGeom>
        </p:spPr>
      </p:pic>
      <p:pic>
        <p:nvPicPr>
          <p:cNvPr id="10" name="图片 9">
            <a:extLst>
              <a:ext uri="{FF2B5EF4-FFF2-40B4-BE49-F238E27FC236}">
                <a16:creationId xmlns:a16="http://schemas.microsoft.com/office/drawing/2014/main" id="{8CFF7E4C-A76E-4B2C-8769-44C0A77F79C1}"/>
              </a:ext>
            </a:extLst>
          </p:cNvPr>
          <p:cNvPicPr>
            <a:picLocks noChangeAspect="1"/>
          </p:cNvPicPr>
          <p:nvPr/>
        </p:nvPicPr>
        <p:blipFill rotWithShape="1">
          <a:blip r:embed="rId3">
            <a:extLst>
              <a:ext uri="{28A0092B-C50C-407E-A947-70E740481C1C}">
                <a14:useLocalDpi xmlns:a14="http://schemas.microsoft.com/office/drawing/2010/main" val="0"/>
              </a:ext>
            </a:extLst>
          </a:blip>
          <a:srcRect l="-1352" t="18525" r="52881" b="20374"/>
          <a:stretch/>
        </p:blipFill>
        <p:spPr>
          <a:xfrm>
            <a:off x="2895176" y="593013"/>
            <a:ext cx="2106810" cy="2449267"/>
          </a:xfrm>
          <a:prstGeom prst="rect">
            <a:avLst/>
          </a:prstGeom>
        </p:spPr>
      </p:pic>
      <p:pic>
        <p:nvPicPr>
          <p:cNvPr id="12" name="图片 11">
            <a:extLst>
              <a:ext uri="{FF2B5EF4-FFF2-40B4-BE49-F238E27FC236}">
                <a16:creationId xmlns:a16="http://schemas.microsoft.com/office/drawing/2014/main" id="{5C26C839-456B-4A09-A6F7-7C3E859CFD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240" y="457157"/>
            <a:ext cx="3295479" cy="2476334"/>
          </a:xfrm>
          <a:prstGeom prst="rect">
            <a:avLst/>
          </a:prstGeom>
        </p:spPr>
      </p:pic>
      <p:sp>
        <p:nvSpPr>
          <p:cNvPr id="13" name="TextBox 1">
            <a:extLst>
              <a:ext uri="{FF2B5EF4-FFF2-40B4-BE49-F238E27FC236}">
                <a16:creationId xmlns:a16="http://schemas.microsoft.com/office/drawing/2014/main" id="{85D814F9-F679-4B77-B141-0CCA0DACC985}"/>
              </a:ext>
            </a:extLst>
          </p:cNvPr>
          <p:cNvSpPr txBox="1">
            <a:spLocks noChangeArrowheads="1"/>
          </p:cNvSpPr>
          <p:nvPr/>
        </p:nvSpPr>
        <p:spPr bwMode="auto">
          <a:xfrm>
            <a:off x="601777" y="3282439"/>
            <a:ext cx="476167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000" b="1" dirty="0">
                <a:latin typeface="隶书" panose="02010509060101010101" pitchFamily="49" charset="-122"/>
                <a:ea typeface="隶书" panose="02010509060101010101" pitchFamily="49" charset="-122"/>
              </a:rPr>
              <a:t>生物的</a:t>
            </a:r>
            <a:r>
              <a:rPr lang="zh-CN" altLang="en-US" sz="3000" b="1" dirty="0">
                <a:solidFill>
                  <a:srgbClr val="FF0000"/>
                </a:solidFill>
                <a:latin typeface="隶书" panose="02010509060101010101" pitchFamily="49" charset="-122"/>
                <a:ea typeface="隶书" panose="02010509060101010101" pitchFamily="49" charset="-122"/>
              </a:rPr>
              <a:t>形态结构</a:t>
            </a:r>
            <a:r>
              <a:rPr lang="zh-CN" altLang="en-US" sz="3000" b="1" dirty="0">
                <a:latin typeface="隶书" panose="02010509060101010101" pitchFamily="49" charset="-122"/>
                <a:ea typeface="隶书" panose="02010509060101010101" pitchFamily="49" charset="-122"/>
              </a:rPr>
              <a:t>适合于完成一定的</a:t>
            </a:r>
            <a:r>
              <a:rPr lang="zh-CN" altLang="en-US" sz="3000" b="1" dirty="0">
                <a:solidFill>
                  <a:srgbClr val="FF0000"/>
                </a:solidFill>
                <a:latin typeface="隶书" panose="02010509060101010101" pitchFamily="49" charset="-122"/>
                <a:ea typeface="隶书" panose="02010509060101010101" pitchFamily="49" charset="-122"/>
              </a:rPr>
              <a:t>功能</a:t>
            </a:r>
            <a:endParaRPr lang="en-US" altLang="zh-CN" sz="3000" b="1" dirty="0">
              <a:solidFill>
                <a:srgbClr val="FF0000"/>
              </a:solidFill>
              <a:latin typeface="隶书" panose="02010509060101010101" pitchFamily="49" charset="-122"/>
              <a:ea typeface="隶书" panose="02010509060101010101" pitchFamily="49" charset="-122"/>
            </a:endParaRPr>
          </a:p>
          <a:p>
            <a:pPr eaLnBrk="1" hangingPunct="1">
              <a:spcBef>
                <a:spcPct val="0"/>
              </a:spcBef>
              <a:buFontTx/>
              <a:buNone/>
            </a:pPr>
            <a:endParaRPr lang="en-US" altLang="zh-CN" sz="3000" b="1" dirty="0">
              <a:latin typeface="隶书" panose="02010509060101010101" pitchFamily="49" charset="-122"/>
              <a:ea typeface="隶书" panose="02010509060101010101" pitchFamily="49" charset="-122"/>
            </a:endParaRPr>
          </a:p>
        </p:txBody>
      </p:sp>
      <p:pic>
        <p:nvPicPr>
          <p:cNvPr id="14" name="Picture 2">
            <a:extLst>
              <a:ext uri="{FF2B5EF4-FFF2-40B4-BE49-F238E27FC236}">
                <a16:creationId xmlns:a16="http://schemas.microsoft.com/office/drawing/2014/main" id="{1493A09A-B947-4FC8-883F-F78B4D2AAD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6747" y="3042280"/>
            <a:ext cx="2975476" cy="19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1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6A43E9D-C9C2-4FC4-AA30-A7D2E9CE889A}"/>
              </a:ext>
            </a:extLst>
          </p:cNvPr>
          <p:cNvSpPr/>
          <p:nvPr/>
        </p:nvSpPr>
        <p:spPr>
          <a:xfrm>
            <a:off x="886253" y="3616173"/>
            <a:ext cx="3416320" cy="646331"/>
          </a:xfrm>
          <a:prstGeom prst="rect">
            <a:avLst/>
          </a:prstGeom>
        </p:spPr>
        <p:txBody>
          <a:bodyPr wrap="none">
            <a:spAutoFit/>
          </a:bodyPr>
          <a:lstStyle/>
          <a:p>
            <a:r>
              <a:rPr lang="zh-CN" altLang="en-US" sz="3600" b="1" dirty="0">
                <a:solidFill>
                  <a:srgbClr val="FF0000"/>
                </a:solidFill>
                <a:latin typeface="隶书" panose="02010509060101010101" pitchFamily="49" charset="-122"/>
                <a:ea typeface="隶书" panose="02010509060101010101" pitchFamily="49" charset="-122"/>
              </a:rPr>
              <a:t>适应具有普遍性</a:t>
            </a:r>
            <a:endParaRPr lang="zh-CN" altLang="en-US" sz="3600" dirty="0">
              <a:solidFill>
                <a:srgbClr val="FF0000"/>
              </a:solidFill>
            </a:endParaRPr>
          </a:p>
        </p:txBody>
      </p:sp>
      <p:sp>
        <p:nvSpPr>
          <p:cNvPr id="11" name="TextBox 1">
            <a:extLst>
              <a:ext uri="{FF2B5EF4-FFF2-40B4-BE49-F238E27FC236}">
                <a16:creationId xmlns:a16="http://schemas.microsoft.com/office/drawing/2014/main" id="{1357DBA1-E7B7-40A5-A707-8A3C04FAED09}"/>
              </a:ext>
            </a:extLst>
          </p:cNvPr>
          <p:cNvSpPr txBox="1">
            <a:spLocks noChangeArrowheads="1"/>
          </p:cNvSpPr>
          <p:nvPr/>
        </p:nvSpPr>
        <p:spPr bwMode="auto">
          <a:xfrm>
            <a:off x="87112" y="0"/>
            <a:ext cx="8734159"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4000" b="1" dirty="0">
                <a:latin typeface="隶书" panose="02010509060101010101" pitchFamily="49" charset="-122"/>
                <a:ea typeface="隶书" panose="02010509060101010101" pitchFamily="49" charset="-122"/>
              </a:rPr>
              <a:t>适应的含义</a:t>
            </a:r>
            <a:r>
              <a:rPr lang="en-US" altLang="zh-CN" sz="4000" b="1" dirty="0">
                <a:latin typeface="隶书" panose="02010509060101010101" pitchFamily="49" charset="-122"/>
                <a:ea typeface="隶书" panose="02010509060101010101" pitchFamily="49" charset="-122"/>
              </a:rPr>
              <a:t>:</a:t>
            </a:r>
          </a:p>
          <a:p>
            <a:pPr eaLnBrk="1" hangingPunct="1">
              <a:spcBef>
                <a:spcPct val="0"/>
              </a:spcBef>
              <a:buFontTx/>
              <a:buNone/>
            </a:pPr>
            <a:r>
              <a:rPr lang="zh-CN" altLang="en-US" sz="4000" b="1" dirty="0">
                <a:latin typeface="隶书" panose="02010509060101010101" pitchFamily="49" charset="-122"/>
                <a:ea typeface="隶书" panose="02010509060101010101" pitchFamily="49" charset="-122"/>
              </a:rPr>
              <a:t>（</a:t>
            </a:r>
            <a:r>
              <a:rPr lang="en-US" altLang="zh-CN" sz="4000" b="1" dirty="0">
                <a:latin typeface="隶书" panose="02010509060101010101" pitchFamily="49" charset="-122"/>
                <a:ea typeface="隶书" panose="02010509060101010101" pitchFamily="49" charset="-122"/>
              </a:rPr>
              <a:t>1</a:t>
            </a:r>
            <a:r>
              <a:rPr lang="zh-CN" altLang="en-US" sz="4000" b="1" dirty="0">
                <a:latin typeface="隶书" panose="02010509060101010101" pitchFamily="49" charset="-122"/>
                <a:ea typeface="隶书" panose="02010509060101010101" pitchFamily="49" charset="-122"/>
              </a:rPr>
              <a:t>）指生物的</a:t>
            </a:r>
            <a:r>
              <a:rPr lang="zh-CN" altLang="en-US" sz="4000" b="1" dirty="0">
                <a:solidFill>
                  <a:srgbClr val="FF0000"/>
                </a:solidFill>
                <a:latin typeface="隶书" panose="02010509060101010101" pitchFamily="49" charset="-122"/>
                <a:ea typeface="隶书" panose="02010509060101010101" pitchFamily="49" charset="-122"/>
              </a:rPr>
              <a:t>形态结构</a:t>
            </a:r>
            <a:r>
              <a:rPr lang="zh-CN" altLang="en-US" sz="4000" b="1" dirty="0">
                <a:latin typeface="隶书" panose="02010509060101010101" pitchFamily="49" charset="-122"/>
                <a:ea typeface="隶书" panose="02010509060101010101" pitchFamily="49" charset="-122"/>
              </a:rPr>
              <a:t>适合于完成一定的</a:t>
            </a:r>
            <a:r>
              <a:rPr lang="zh-CN" altLang="en-US" sz="4000" b="1" dirty="0">
                <a:solidFill>
                  <a:srgbClr val="FF0000"/>
                </a:solidFill>
                <a:latin typeface="隶书" panose="02010509060101010101" pitchFamily="49" charset="-122"/>
                <a:ea typeface="隶书" panose="02010509060101010101" pitchFamily="49" charset="-122"/>
              </a:rPr>
              <a:t>功能</a:t>
            </a:r>
            <a:endParaRPr lang="en-US" altLang="zh-CN" sz="4000" b="1" dirty="0">
              <a:solidFill>
                <a:srgbClr val="FF0000"/>
              </a:solidFill>
              <a:latin typeface="隶书" panose="02010509060101010101" pitchFamily="49" charset="-122"/>
              <a:ea typeface="隶书" panose="02010509060101010101" pitchFamily="49" charset="-122"/>
            </a:endParaRPr>
          </a:p>
          <a:p>
            <a:pPr eaLnBrk="1" hangingPunct="1">
              <a:spcBef>
                <a:spcPct val="0"/>
              </a:spcBef>
              <a:buFontTx/>
              <a:buNone/>
            </a:pPr>
            <a:r>
              <a:rPr lang="zh-CN" altLang="en-US" sz="4000" b="1" dirty="0">
                <a:latin typeface="隶书" panose="02010509060101010101" pitchFamily="49" charset="-122"/>
                <a:ea typeface="隶书" panose="02010509060101010101" pitchFamily="49" charset="-122"/>
              </a:rPr>
              <a:t>（</a:t>
            </a:r>
            <a:r>
              <a:rPr lang="en-US" altLang="zh-CN" sz="4000" b="1" dirty="0">
                <a:latin typeface="隶书" panose="02010509060101010101" pitchFamily="49" charset="-122"/>
                <a:ea typeface="隶书" panose="02010509060101010101" pitchFamily="49" charset="-122"/>
              </a:rPr>
              <a:t>2</a:t>
            </a:r>
            <a:r>
              <a:rPr lang="zh-CN" altLang="en-US" sz="4000" b="1" dirty="0">
                <a:latin typeface="隶书" panose="02010509060101010101" pitchFamily="49" charset="-122"/>
                <a:ea typeface="隶书" panose="02010509060101010101" pitchFamily="49" charset="-122"/>
              </a:rPr>
              <a:t>）指生物的</a:t>
            </a:r>
            <a:r>
              <a:rPr lang="zh-CN" altLang="en-US" sz="4000" b="1" dirty="0">
                <a:solidFill>
                  <a:srgbClr val="FF0000"/>
                </a:solidFill>
                <a:latin typeface="隶书" panose="02010509060101010101" pitchFamily="49" charset="-122"/>
                <a:ea typeface="隶书" panose="02010509060101010101" pitchFamily="49" charset="-122"/>
              </a:rPr>
              <a:t>形态结构及其功能</a:t>
            </a:r>
            <a:r>
              <a:rPr lang="zh-CN" altLang="en-US" sz="4000" b="1" dirty="0">
                <a:latin typeface="隶书" panose="02010509060101010101" pitchFamily="49" charset="-122"/>
                <a:ea typeface="隶书" panose="02010509060101010101" pitchFamily="49" charset="-122"/>
              </a:rPr>
              <a:t>适合于该生物在一定的环境中</a:t>
            </a:r>
            <a:r>
              <a:rPr lang="zh-CN" altLang="en-US" sz="4000" b="1" dirty="0">
                <a:solidFill>
                  <a:srgbClr val="FF0000"/>
                </a:solidFill>
                <a:latin typeface="隶书" panose="02010509060101010101" pitchFamily="49" charset="-122"/>
                <a:ea typeface="隶书" panose="02010509060101010101" pitchFamily="49" charset="-122"/>
              </a:rPr>
              <a:t>生存和繁殖</a:t>
            </a:r>
            <a:r>
              <a:rPr lang="zh-CN" altLang="en-US" sz="4000" b="1" dirty="0">
                <a:latin typeface="隶书" panose="02010509060101010101" pitchFamily="49" charset="-122"/>
                <a:ea typeface="隶书" panose="02010509060101010101" pitchFamily="49" charset="-122"/>
              </a:rPr>
              <a:t>。</a:t>
            </a:r>
          </a:p>
        </p:txBody>
      </p:sp>
    </p:spTree>
    <p:extLst>
      <p:ext uri="{BB962C8B-B14F-4D97-AF65-F5344CB8AC3E}">
        <p14:creationId xmlns:p14="http://schemas.microsoft.com/office/powerpoint/2010/main" val="413865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A3B985F-0000-4E6D-A11E-D029937B2FD9}"/>
              </a:ext>
            </a:extLst>
          </p:cNvPr>
          <p:cNvSpPr txBox="1"/>
          <p:nvPr/>
        </p:nvSpPr>
        <p:spPr>
          <a:xfrm>
            <a:off x="3731823" y="2940430"/>
            <a:ext cx="1962046" cy="1200329"/>
          </a:xfrm>
          <a:prstGeom prst="rect">
            <a:avLst/>
          </a:prstGeom>
          <a:noFill/>
        </p:spPr>
        <p:txBody>
          <a:bodyPr wrap="square" rtlCol="0">
            <a:spAutoFit/>
          </a:bodyPr>
          <a:lstStyle/>
          <a:p>
            <a:r>
              <a:rPr lang="zh-CN" altLang="en-US" sz="3600" b="1" dirty="0">
                <a:solidFill>
                  <a:srgbClr val="FF0000"/>
                </a:solidFill>
                <a:latin typeface="隶书" panose="02010509060101010101" pitchFamily="49" charset="-122"/>
                <a:ea typeface="隶书" panose="02010509060101010101" pitchFamily="49" charset="-122"/>
              </a:rPr>
              <a:t>适应的相对性</a:t>
            </a:r>
          </a:p>
        </p:txBody>
      </p:sp>
      <p:pic>
        <p:nvPicPr>
          <p:cNvPr id="10" name="图片 9">
            <a:extLst>
              <a:ext uri="{FF2B5EF4-FFF2-40B4-BE49-F238E27FC236}">
                <a16:creationId xmlns:a16="http://schemas.microsoft.com/office/drawing/2014/main" id="{C822E752-A7BA-43A3-8C21-0E564BF80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721" y="2571750"/>
            <a:ext cx="2125318" cy="2507876"/>
          </a:xfrm>
          <a:prstGeom prst="rect">
            <a:avLst/>
          </a:prstGeom>
        </p:spPr>
      </p:pic>
      <p:grpSp>
        <p:nvGrpSpPr>
          <p:cNvPr id="13" name="组合 12">
            <a:extLst>
              <a:ext uri="{FF2B5EF4-FFF2-40B4-BE49-F238E27FC236}">
                <a16:creationId xmlns:a16="http://schemas.microsoft.com/office/drawing/2014/main" id="{8CB21735-BE1C-40C2-BB3B-75C930B9FD7E}"/>
              </a:ext>
            </a:extLst>
          </p:cNvPr>
          <p:cNvGrpSpPr/>
          <p:nvPr/>
        </p:nvGrpSpPr>
        <p:grpSpPr>
          <a:xfrm>
            <a:off x="166021" y="762917"/>
            <a:ext cx="4726356" cy="1714901"/>
            <a:chOff x="166021" y="762917"/>
            <a:chExt cx="4726356" cy="1714901"/>
          </a:xfrm>
        </p:grpSpPr>
        <p:pic>
          <p:nvPicPr>
            <p:cNvPr id="4" name="Picture 2">
              <a:extLst>
                <a:ext uri="{FF2B5EF4-FFF2-40B4-BE49-F238E27FC236}">
                  <a16:creationId xmlns:a16="http://schemas.microsoft.com/office/drawing/2014/main" id="{61730495-0DBD-4108-9F0B-5143FA04F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21" y="769663"/>
              <a:ext cx="2268546" cy="17014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a:hlinkClick r:id="rId4"/>
              <a:extLst>
                <a:ext uri="{FF2B5EF4-FFF2-40B4-BE49-F238E27FC236}">
                  <a16:creationId xmlns:a16="http://schemas.microsoft.com/office/drawing/2014/main" id="{CCD397B9-E97F-4341-811F-EFD48B16CE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4567" y="762917"/>
              <a:ext cx="2457810" cy="1714901"/>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图片 11">
            <a:extLst>
              <a:ext uri="{FF2B5EF4-FFF2-40B4-BE49-F238E27FC236}">
                <a16:creationId xmlns:a16="http://schemas.microsoft.com/office/drawing/2014/main" id="{C0FAA66A-C8C1-4C50-A4C4-0B8AFD085B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021" y="2672428"/>
            <a:ext cx="3208027" cy="2214432"/>
          </a:xfrm>
          <a:prstGeom prst="rect">
            <a:avLst/>
          </a:prstGeom>
        </p:spPr>
      </p:pic>
      <p:pic>
        <p:nvPicPr>
          <p:cNvPr id="11" name="图片 10">
            <a:extLst>
              <a:ext uri="{FF2B5EF4-FFF2-40B4-BE49-F238E27FC236}">
                <a16:creationId xmlns:a16="http://schemas.microsoft.com/office/drawing/2014/main" id="{54D7CC23-64A4-4D4B-AAC3-181DB237409D}"/>
              </a:ext>
            </a:extLst>
          </p:cNvPr>
          <p:cNvPicPr>
            <a:picLocks noChangeAspect="1"/>
          </p:cNvPicPr>
          <p:nvPr/>
        </p:nvPicPr>
        <p:blipFill rotWithShape="1">
          <a:blip r:embed="rId7">
            <a:extLst>
              <a:ext uri="{28A0092B-C50C-407E-A947-70E740481C1C}">
                <a14:useLocalDpi xmlns:a14="http://schemas.microsoft.com/office/drawing/2010/main" val="0"/>
              </a:ext>
            </a:extLst>
          </a:blip>
          <a:srcRect l="38587" t="27040" r="13150" b="14020"/>
          <a:stretch/>
        </p:blipFill>
        <p:spPr>
          <a:xfrm>
            <a:off x="5761575" y="259201"/>
            <a:ext cx="2798696" cy="2278520"/>
          </a:xfrm>
          <a:prstGeom prst="rect">
            <a:avLst/>
          </a:prstGeom>
        </p:spPr>
      </p:pic>
    </p:spTree>
    <p:extLst>
      <p:ext uri="{BB962C8B-B14F-4D97-AF65-F5344CB8AC3E}">
        <p14:creationId xmlns:p14="http://schemas.microsoft.com/office/powerpoint/2010/main" val="298548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A3B985F-0000-4E6D-A11E-D029937B2FD9}"/>
              </a:ext>
            </a:extLst>
          </p:cNvPr>
          <p:cNvSpPr txBox="1"/>
          <p:nvPr/>
        </p:nvSpPr>
        <p:spPr>
          <a:xfrm>
            <a:off x="1628523" y="3448584"/>
            <a:ext cx="6371948" cy="523220"/>
          </a:xfrm>
          <a:prstGeom prst="rect">
            <a:avLst/>
          </a:prstGeom>
          <a:noFill/>
        </p:spPr>
        <p:txBody>
          <a:bodyPr wrap="square" rtlCol="0">
            <a:spAutoFit/>
          </a:bodyPr>
          <a:lstStyle/>
          <a:p>
            <a:r>
              <a:rPr lang="zh-CN" altLang="en-US" sz="2800" b="1" dirty="0">
                <a:solidFill>
                  <a:srgbClr val="FF0000"/>
                </a:solidFill>
                <a:latin typeface="隶书" panose="02010509060101010101" pitchFamily="49" charset="-122"/>
                <a:ea typeface="隶书" panose="02010509060101010101" pitchFamily="49" charset="-122"/>
              </a:rPr>
              <a:t>拉马克进化学说：</a:t>
            </a:r>
          </a:p>
        </p:txBody>
      </p:sp>
      <p:grpSp>
        <p:nvGrpSpPr>
          <p:cNvPr id="3" name="组合 2">
            <a:extLst>
              <a:ext uri="{FF2B5EF4-FFF2-40B4-BE49-F238E27FC236}">
                <a16:creationId xmlns:a16="http://schemas.microsoft.com/office/drawing/2014/main" id="{AEF3287F-EAD5-40F8-BC25-344EF4C4D4E1}"/>
              </a:ext>
            </a:extLst>
          </p:cNvPr>
          <p:cNvGrpSpPr/>
          <p:nvPr/>
        </p:nvGrpSpPr>
        <p:grpSpPr>
          <a:xfrm>
            <a:off x="344773" y="1143972"/>
            <a:ext cx="2347913" cy="2415638"/>
            <a:chOff x="344773" y="1143972"/>
            <a:chExt cx="2347913" cy="2415638"/>
          </a:xfrm>
        </p:grpSpPr>
        <p:pic>
          <p:nvPicPr>
            <p:cNvPr id="4" name="Picture 4">
              <a:extLst>
                <a:ext uri="{FF2B5EF4-FFF2-40B4-BE49-F238E27FC236}">
                  <a16:creationId xmlns:a16="http://schemas.microsoft.com/office/drawing/2014/main" id="{A465BEC9-1D7F-4F47-8902-DA0A39BA5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91" y="1143972"/>
              <a:ext cx="1743075" cy="181332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 Box 5">
              <a:extLst>
                <a:ext uri="{FF2B5EF4-FFF2-40B4-BE49-F238E27FC236}">
                  <a16:creationId xmlns:a16="http://schemas.microsoft.com/office/drawing/2014/main" id="{57B9B6C6-E871-4532-B9F6-A18890F94E45}"/>
                </a:ext>
              </a:extLst>
            </p:cNvPr>
            <p:cNvSpPr txBox="1">
              <a:spLocks noChangeArrowheads="1"/>
            </p:cNvSpPr>
            <p:nvPr/>
          </p:nvSpPr>
          <p:spPr bwMode="auto">
            <a:xfrm>
              <a:off x="344773" y="3005612"/>
              <a:ext cx="234791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kumimoji="1" lang="zh-CN" altLang="en-US" sz="3000" b="1" dirty="0">
                  <a:latin typeface="隶书" panose="02010509060101010101" pitchFamily="49" charset="-122"/>
                  <a:ea typeface="隶书" panose="02010509060101010101" pitchFamily="49" charset="-122"/>
                </a:rPr>
                <a:t>拉马克</a:t>
              </a:r>
              <a:endParaRPr kumimoji="1" lang="en-US" altLang="zh-CN" sz="3000" b="1" dirty="0">
                <a:latin typeface="隶书" panose="02010509060101010101" pitchFamily="49" charset="-122"/>
                <a:ea typeface="隶书" panose="02010509060101010101" pitchFamily="49" charset="-122"/>
              </a:endParaRPr>
            </a:p>
          </p:txBody>
        </p:sp>
      </p:grpSp>
      <p:sp>
        <p:nvSpPr>
          <p:cNvPr id="6" name="Rectangle 2">
            <a:extLst>
              <a:ext uri="{FF2B5EF4-FFF2-40B4-BE49-F238E27FC236}">
                <a16:creationId xmlns:a16="http://schemas.microsoft.com/office/drawing/2014/main" id="{48FD75FF-1E07-47BC-89EE-A057B09F9383}"/>
              </a:ext>
            </a:extLst>
          </p:cNvPr>
          <p:cNvSpPr>
            <a:spLocks noChangeArrowheads="1"/>
          </p:cNvSpPr>
          <p:nvPr/>
        </p:nvSpPr>
        <p:spPr bwMode="auto">
          <a:xfrm>
            <a:off x="3298967" y="646332"/>
            <a:ext cx="59308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667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2400" b="1" dirty="0">
                <a:solidFill>
                  <a:srgbClr val="FF0000"/>
                </a:solidFill>
                <a:latin typeface="隶书" panose="02010509060101010101" pitchFamily="49" charset="-122"/>
                <a:ea typeface="隶书" panose="02010509060101010101" pitchFamily="49" charset="-122"/>
                <a:cs typeface="Times New Roman" panose="02020603050405020304" pitchFamily="18" charset="0"/>
              </a:rPr>
              <a:t>神创论：</a:t>
            </a:r>
            <a:r>
              <a:rPr lang="zh-CN" altLang="en-US" sz="2400" b="1" dirty="0">
                <a:latin typeface="隶书" panose="02010509060101010101" pitchFamily="49" charset="-122"/>
                <a:ea typeface="隶书" panose="02010509060101010101" pitchFamily="49" charset="-122"/>
                <a:cs typeface="Times New Roman" panose="02020603050405020304" pitchFamily="18" charset="0"/>
              </a:rPr>
              <a:t>所有的物种都是上帝创造的</a:t>
            </a:r>
            <a:endParaRPr lang="en-US" altLang="zh-CN" sz="2400" b="1" dirty="0">
              <a:latin typeface="隶书" panose="02010509060101010101" pitchFamily="49" charset="-122"/>
              <a:ea typeface="隶书" panose="02010509060101010101" pitchFamily="49" charset="-122"/>
              <a:cs typeface="Times New Roman" panose="02020603050405020304" pitchFamily="18" charset="0"/>
            </a:endParaRPr>
          </a:p>
          <a:p>
            <a:pPr>
              <a:spcBef>
                <a:spcPct val="0"/>
              </a:spcBef>
              <a:buFontTx/>
              <a:buNone/>
            </a:pPr>
            <a:endParaRPr lang="zh-CN" altLang="en-US" sz="2400" b="1" dirty="0">
              <a:latin typeface="隶书" panose="02010509060101010101" pitchFamily="49" charset="-122"/>
              <a:ea typeface="隶书" panose="02010509060101010101" pitchFamily="49" charset="-122"/>
            </a:endParaRPr>
          </a:p>
        </p:txBody>
      </p:sp>
      <p:sp>
        <p:nvSpPr>
          <p:cNvPr id="7" name="Rectangle 2">
            <a:extLst>
              <a:ext uri="{FF2B5EF4-FFF2-40B4-BE49-F238E27FC236}">
                <a16:creationId xmlns:a16="http://schemas.microsoft.com/office/drawing/2014/main" id="{3930F075-EAAD-4490-B73D-8EB29B33AC4E}"/>
              </a:ext>
            </a:extLst>
          </p:cNvPr>
          <p:cNvSpPr>
            <a:spLocks noChangeArrowheads="1"/>
          </p:cNvSpPr>
          <p:nvPr/>
        </p:nvSpPr>
        <p:spPr bwMode="auto">
          <a:xfrm>
            <a:off x="3213191" y="1271127"/>
            <a:ext cx="593080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667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2400" b="1" dirty="0">
                <a:solidFill>
                  <a:srgbClr val="FF0000"/>
                </a:solidFill>
                <a:latin typeface="隶书" panose="02010509060101010101" pitchFamily="49" charset="-122"/>
                <a:ea typeface="隶书" panose="02010509060101010101" pitchFamily="49" charset="-122"/>
                <a:cs typeface="Times New Roman" panose="02020603050405020304" pitchFamily="18" charset="0"/>
              </a:rPr>
              <a:t>物种不变论：</a:t>
            </a:r>
            <a:r>
              <a:rPr lang="zh-CN" altLang="en-US" sz="2400" b="1" dirty="0">
                <a:latin typeface="隶书" panose="02010509060101010101" pitchFamily="49" charset="-122"/>
                <a:ea typeface="隶书" panose="02010509060101010101" pitchFamily="49" charset="-122"/>
                <a:cs typeface="Times New Roman" panose="02020603050405020304" pitchFamily="18" charset="0"/>
              </a:rPr>
              <a:t>自古以来既没有物种的绝  灭，也没有新的物种产生。不同物种之间没有亲缘关系</a:t>
            </a:r>
            <a:r>
              <a:rPr lang="en-US" altLang="zh-CN" sz="2400" b="1" dirty="0">
                <a:latin typeface="隶书" panose="02010509060101010101" pitchFamily="49" charset="-122"/>
                <a:ea typeface="隶书" panose="02010509060101010101" pitchFamily="49" charset="-122"/>
                <a:cs typeface="Times New Roman" panose="02020603050405020304" pitchFamily="18" charset="0"/>
              </a:rPr>
              <a:t>!</a:t>
            </a:r>
            <a:endParaRPr lang="en-US" altLang="zh-CN" sz="2400" b="1" dirty="0">
              <a:latin typeface="隶书" panose="02010509060101010101" pitchFamily="49" charset="-122"/>
              <a:ea typeface="隶书" panose="02010509060101010101" pitchFamily="49" charset="-122"/>
            </a:endParaRPr>
          </a:p>
          <a:p>
            <a:pPr>
              <a:spcBef>
                <a:spcPct val="0"/>
              </a:spcBef>
              <a:buFontTx/>
              <a:buNone/>
            </a:pPr>
            <a:endParaRPr lang="zh-CN" altLang="en-US" sz="2400" b="1" dirty="0">
              <a:latin typeface="隶书" panose="02010509060101010101" pitchFamily="49" charset="-122"/>
              <a:ea typeface="隶书" panose="02010509060101010101" pitchFamily="49" charset="-122"/>
            </a:endParaRPr>
          </a:p>
        </p:txBody>
      </p:sp>
      <p:sp>
        <p:nvSpPr>
          <p:cNvPr id="8" name="Rectangle 2">
            <a:extLst>
              <a:ext uri="{FF2B5EF4-FFF2-40B4-BE49-F238E27FC236}">
                <a16:creationId xmlns:a16="http://schemas.microsoft.com/office/drawing/2014/main" id="{E7889AFD-A2F8-4A72-8D13-6E080BC6E505}"/>
              </a:ext>
            </a:extLst>
          </p:cNvPr>
          <p:cNvSpPr>
            <a:spLocks noChangeArrowheads="1"/>
          </p:cNvSpPr>
          <p:nvPr/>
        </p:nvSpPr>
        <p:spPr bwMode="auto">
          <a:xfrm>
            <a:off x="3749492" y="2820946"/>
            <a:ext cx="5403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667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400" b="1" dirty="0">
                <a:latin typeface="隶书" panose="02010509060101010101" pitchFamily="49" charset="-122"/>
                <a:ea typeface="隶书" panose="02010509060101010101" pitchFamily="49" charset="-122"/>
                <a:cs typeface="Times New Roman" panose="02020603050405020304" pitchFamily="18" charset="0"/>
              </a:rPr>
              <a:t>1809</a:t>
            </a:r>
            <a:r>
              <a:rPr lang="zh-CN" altLang="en-US" sz="2400" b="1" dirty="0">
                <a:latin typeface="隶书" panose="02010509060101010101" pitchFamily="49" charset="-122"/>
                <a:ea typeface="隶书" panose="02010509060101010101" pitchFamily="49" charset="-122"/>
                <a:cs typeface="Times New Roman" panose="02020603050405020304" pitchFamily="18" charset="0"/>
              </a:rPr>
              <a:t>年</a:t>
            </a:r>
            <a:r>
              <a:rPr lang="en-US" altLang="zh-CN" sz="2400" b="1" dirty="0">
                <a:latin typeface="隶书" panose="02010509060101010101" pitchFamily="49" charset="-122"/>
                <a:ea typeface="隶书" panose="02010509060101010101" pitchFamily="49" charset="-122"/>
                <a:cs typeface="Times New Roman" panose="02020603050405020304" pitchFamily="18" charset="0"/>
              </a:rPr>
              <a:t>《</a:t>
            </a:r>
            <a:r>
              <a:rPr lang="zh-CN" altLang="en-US" sz="2400" b="1" dirty="0">
                <a:latin typeface="隶书" panose="02010509060101010101" pitchFamily="49" charset="-122"/>
                <a:ea typeface="隶书" panose="02010509060101010101" pitchFamily="49" charset="-122"/>
                <a:cs typeface="Times New Roman" panose="02020603050405020304" pitchFamily="18" charset="0"/>
              </a:rPr>
              <a:t>动物学哲学</a:t>
            </a:r>
            <a:r>
              <a:rPr lang="en-US" altLang="zh-CN" sz="2400" b="1" dirty="0">
                <a:latin typeface="隶书" panose="02010509060101010101" pitchFamily="49" charset="-122"/>
                <a:ea typeface="隶书" panose="02010509060101010101" pitchFamily="49" charset="-122"/>
                <a:cs typeface="Times New Roman" panose="02020603050405020304" pitchFamily="18" charset="0"/>
              </a:rPr>
              <a:t>》</a:t>
            </a:r>
          </a:p>
        </p:txBody>
      </p:sp>
      <p:sp>
        <p:nvSpPr>
          <p:cNvPr id="9" name="Rectangle 2">
            <a:extLst>
              <a:ext uri="{FF2B5EF4-FFF2-40B4-BE49-F238E27FC236}">
                <a16:creationId xmlns:a16="http://schemas.microsoft.com/office/drawing/2014/main" id="{A3B07446-53A3-4D65-B2E7-BF466A5F30A9}"/>
              </a:ext>
            </a:extLst>
          </p:cNvPr>
          <p:cNvSpPr>
            <a:spLocks noChangeArrowheads="1"/>
          </p:cNvSpPr>
          <p:nvPr/>
        </p:nvSpPr>
        <p:spPr bwMode="auto">
          <a:xfrm>
            <a:off x="4286845" y="3559610"/>
            <a:ext cx="3955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667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2400" b="1" dirty="0">
                <a:solidFill>
                  <a:srgbClr val="0000FF"/>
                </a:solidFill>
                <a:latin typeface="隶书" panose="02010509060101010101" pitchFamily="49" charset="-122"/>
                <a:ea typeface="隶书" panose="02010509060101010101" pitchFamily="49" charset="-122"/>
                <a:cs typeface="Times New Roman" panose="02020603050405020304" pitchFamily="18" charset="0"/>
              </a:rPr>
              <a:t>用进废退和获得性遗传</a:t>
            </a:r>
            <a:endParaRPr lang="zh-CN" altLang="en-US" sz="2400" b="1" dirty="0">
              <a:solidFill>
                <a:srgbClr val="0000FF"/>
              </a:solidFill>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118532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17938</TotalTime>
  <Words>1239</Words>
  <Application>Microsoft Office PowerPoint</Application>
  <PresentationFormat>全屏显示(16:9)</PresentationFormat>
  <Paragraphs>174</Paragraphs>
  <Slides>24</Slides>
  <Notes>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楷体</vt:lpstr>
      <vt:lpstr>隶书</vt:lpstr>
      <vt:lpstr>思源宋体</vt:lpstr>
      <vt:lpstr>宋体</vt:lpstr>
      <vt:lpstr>微软雅黑</vt:lpstr>
      <vt:lpstr>Arial</vt:lpstr>
      <vt:lpstr>Calibri</vt:lpstr>
      <vt:lpstr>1_Office 主题​​</vt:lpstr>
      <vt:lpstr>自然选择与适应的形成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cai meng</cp:lastModifiedBy>
  <cp:revision>105</cp:revision>
  <dcterms:created xsi:type="dcterms:W3CDTF">2020-02-01T11:21:51Z</dcterms:created>
  <dcterms:modified xsi:type="dcterms:W3CDTF">2020-05-20T16:09:01Z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