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291" r:id="rId3"/>
    <p:sldId id="280" r:id="rId4"/>
    <p:sldId id="281" r:id="rId5"/>
    <p:sldId id="284" r:id="rId6"/>
    <p:sldId id="285" r:id="rId7"/>
    <p:sldId id="286" r:id="rId8"/>
    <p:sldId id="292" r:id="rId9"/>
    <p:sldId id="293" r:id="rId10"/>
    <p:sldId id="294" r:id="rId11"/>
    <p:sldId id="296" r:id="rId12"/>
    <p:sldId id="283" r:id="rId13"/>
    <p:sldId id="282" r:id="rId14"/>
    <p:sldId id="277" r:id="rId15"/>
    <p:sldId id="278" r:id="rId16"/>
    <p:sldId id="275" r:id="rId17"/>
    <p:sldId id="274" r:id="rId18"/>
    <p:sldId id="273" r:id="rId19"/>
    <p:sldId id="272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56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BE%DB%C2%C8%D2%D2%CF%A9%B2%FA%C6%B7%CD%BC%C6%AC&amp;in=29638&amp;cl=2&amp;cm=1&amp;sc=0&amp;lm=-1&amp;pn=246&amp;rn=1&amp;di=960642380&amp;ln=2000&amp;fr=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3.jpeg"/><Relationship Id="rId5" Type="http://schemas.openxmlformats.org/officeDocument/2006/relationships/image" Target="../media/image51.png"/><Relationship Id="rId10" Type="http://schemas.openxmlformats.org/officeDocument/2006/relationships/hyperlink" Target="http://image.baidu.com/i?ct=503316480&amp;z=0&amp;tn=baiduimagedetail&amp;word=%BE%DB%B1%FB%CF%A9%CB%DC%C1%CF&amp;in=3460&amp;cl=2&amp;cm=1&amp;sc=0&amp;lm=-1&amp;pn=72&amp;rn=1&amp;di=1768828200&amp;ln=328&amp;fr=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烃与有机高分子材料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余红涛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457327"/>
            <a:ext cx="989894" cy="17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4" y="1452563"/>
            <a:ext cx="992451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890" y="1452562"/>
            <a:ext cx="9914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9688" y="3681413"/>
            <a:ext cx="638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6575" y="3676650"/>
            <a:ext cx="590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3425" y="3209925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②通入酸性高锰酸钾溶液</a:t>
            </a:r>
            <a:endParaRPr lang="zh-CN" altLang="en-US" sz="20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009775" y="4362450"/>
            <a:ext cx="495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1066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①燃烧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66675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990033"/>
                </a:solidFill>
              </a:rPr>
              <a:t>3.</a:t>
            </a:r>
            <a:r>
              <a:rPr lang="zh-CN" altLang="en-US" sz="2000" dirty="0" smtClean="0">
                <a:solidFill>
                  <a:srgbClr val="990033"/>
                </a:solidFill>
              </a:rPr>
              <a:t>氧化反应</a:t>
            </a:r>
            <a:endParaRPr lang="zh-CN" altLang="en-US" sz="2000" dirty="0">
              <a:solidFill>
                <a:srgbClr val="990033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8" y="3690938"/>
            <a:ext cx="638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2138" y="3681413"/>
            <a:ext cx="638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接箭头连接符 19"/>
          <p:cNvCxnSpPr/>
          <p:nvPr/>
        </p:nvCxnSpPr>
        <p:spPr>
          <a:xfrm>
            <a:off x="6372225" y="4362450"/>
            <a:ext cx="495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30454" y="1943100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/>
              <a:t>火焰明亮</a:t>
            </a:r>
            <a:endParaRPr lang="en-US" altLang="zh-CN" sz="2000" dirty="0" smtClean="0"/>
          </a:p>
          <a:p>
            <a:pPr algn="ctr">
              <a:lnSpc>
                <a:spcPct val="150000"/>
              </a:lnSpc>
            </a:pPr>
            <a:r>
              <a:rPr lang="zh-CN" altLang="en-US" sz="2000" dirty="0" smtClean="0"/>
              <a:t>有黑烟</a:t>
            </a:r>
            <a:endParaRPr lang="zh-CN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6600" y="42576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不褪色</a:t>
            </a:r>
            <a:endParaRPr lang="zh-CN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425767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褪色</a:t>
            </a:r>
            <a:endParaRPr lang="zh-CN" altLang="en-US" sz="20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571626" y="152400"/>
            <a:ext cx="990600" cy="514350"/>
            <a:chOff x="4657726" y="2390776"/>
            <a:chExt cx="990600" cy="514350"/>
          </a:xfrm>
        </p:grpSpPr>
        <p:sp>
          <p:nvSpPr>
            <p:cNvPr id="25" name="圆角矩形 24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990033"/>
                  </a:solidFill>
                </a:rPr>
                <a:t>甲烷</a:t>
              </a:r>
              <a:endParaRPr lang="zh-CN" altLang="en-US" sz="20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29251" y="142876"/>
            <a:ext cx="990600" cy="514350"/>
            <a:chOff x="4657726" y="2390776"/>
            <a:chExt cx="990600" cy="514350"/>
          </a:xfrm>
        </p:grpSpPr>
        <p:sp>
          <p:nvSpPr>
            <p:cNvPr id="28" name="圆角矩形 27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990033"/>
                  </a:solidFill>
                </a:rPr>
                <a:t>乙烯</a:t>
              </a:r>
              <a:endParaRPr lang="zh-CN" altLang="en-US" sz="20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67601" y="152401"/>
            <a:ext cx="990600" cy="514350"/>
            <a:chOff x="4657726" y="2390776"/>
            <a:chExt cx="990600" cy="514350"/>
          </a:xfrm>
        </p:grpSpPr>
        <p:sp>
          <p:nvSpPr>
            <p:cNvPr id="31" name="圆角矩形 30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990033"/>
                  </a:solidFill>
                </a:rPr>
                <a:t>乙炔</a:t>
              </a:r>
              <a:endParaRPr lang="zh-CN" altLang="en-US" sz="20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14600" y="20955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4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1750" y="180975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r>
              <a:rPr lang="en-US" altLang="zh-CN" sz="2000" b="1" dirty="0" smtClean="0">
                <a:solidFill>
                  <a:srgbClr val="990033"/>
                </a:solidFill>
              </a:rPr>
              <a:t>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4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98283" y="200025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r>
              <a:rPr lang="en-US" altLang="zh-CN" sz="2000" b="1" dirty="0" smtClean="0">
                <a:solidFill>
                  <a:srgbClr val="990033"/>
                </a:solidFill>
              </a:rPr>
              <a:t>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1" grpId="0"/>
      <p:bldP spid="22" grpId="0"/>
      <p:bldP spid="23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0655" y="165052"/>
            <a:ext cx="1931045" cy="777924"/>
            <a:chOff x="554981" y="1053530"/>
            <a:chExt cx="1092200" cy="1193800"/>
          </a:xfrm>
        </p:grpSpPr>
        <p:pic>
          <p:nvPicPr>
            <p:cNvPr id="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回顾旧知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81275" y="37147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聚乙烯的制备</a:t>
            </a:r>
            <a:endParaRPr lang="zh-CN" alt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162050"/>
            <a:ext cx="152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225" y="1090614"/>
            <a:ext cx="109618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3309938" y="1228725"/>
            <a:ext cx="1962150" cy="419100"/>
            <a:chOff x="2224088" y="2619375"/>
            <a:chExt cx="1962150" cy="4191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4088" y="2728913"/>
              <a:ext cx="2190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组合 13"/>
            <p:cNvGrpSpPr/>
            <p:nvPr/>
          </p:nvGrpSpPr>
          <p:grpSpPr>
            <a:xfrm>
              <a:off x="2433638" y="2619375"/>
              <a:ext cx="1752600" cy="419100"/>
              <a:chOff x="2433638" y="2619375"/>
              <a:chExt cx="1752600" cy="419100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33638" y="2619375"/>
                <a:ext cx="15525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7163" y="2728913"/>
                <a:ext cx="219075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14"/>
          <p:cNvGrpSpPr/>
          <p:nvPr/>
        </p:nvGrpSpPr>
        <p:grpSpPr>
          <a:xfrm>
            <a:off x="5291138" y="1228725"/>
            <a:ext cx="1752600" cy="419100"/>
            <a:chOff x="2433638" y="2619375"/>
            <a:chExt cx="1752600" cy="4191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3638" y="2619375"/>
              <a:ext cx="15525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7163" y="2728913"/>
              <a:ext cx="2190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228600" y="11715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125" y="11620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34213" y="1238250"/>
            <a:ext cx="1752600" cy="419100"/>
            <a:chOff x="2433638" y="2619375"/>
            <a:chExt cx="1752600" cy="4191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3638" y="2619375"/>
              <a:ext cx="15525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7163" y="2728913"/>
              <a:ext cx="2190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1023938" y="3014664"/>
            <a:ext cx="5557837" cy="570834"/>
            <a:chOff x="1062038" y="661989"/>
            <a:chExt cx="5557837" cy="57083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742950"/>
              <a:ext cx="15240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661989"/>
              <a:ext cx="1096181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86264" y="800101"/>
              <a:ext cx="2233611" cy="432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2038" y="776288"/>
              <a:ext cx="3143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6819900" y="30670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聚乙烯</a:t>
            </a:r>
            <a:endParaRPr lang="zh-CN" altLang="en-US" sz="2400" b="1" dirty="0"/>
          </a:p>
        </p:txBody>
      </p:sp>
      <p:grpSp>
        <p:nvGrpSpPr>
          <p:cNvPr id="37" name="组合 36"/>
          <p:cNvGrpSpPr/>
          <p:nvPr/>
        </p:nvGrpSpPr>
        <p:grpSpPr>
          <a:xfrm>
            <a:off x="2071689" y="3829051"/>
            <a:ext cx="3824405" cy="1066800"/>
            <a:chOff x="2071689" y="3829051"/>
            <a:chExt cx="3824405" cy="1066800"/>
          </a:xfrm>
        </p:grpSpPr>
        <p:pic>
          <p:nvPicPr>
            <p:cNvPr id="6" name="Picture 2" descr="http://img.china-china.biz/Imgs/2008/12/11/gdaimenglb1803270453_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20931" y="3851658"/>
              <a:ext cx="1222174" cy="98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1689" y="3829051"/>
              <a:ext cx="10740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095875" y="410527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塑料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57250" y="16002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单体</a:t>
            </a:r>
            <a:endParaRPr lang="zh-CN" alt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81450" y="160972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链节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7700" y="2071688"/>
            <a:ext cx="3048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6196013" y="3695700"/>
            <a:ext cx="1405850" cy="400110"/>
            <a:chOff x="6481763" y="3848100"/>
            <a:chExt cx="1405850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6677025" y="38481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/>
                <a:t>是聚合度</a:t>
              </a:r>
              <a:endParaRPr lang="zh-CN" altLang="en-US" sz="2000" dirty="0"/>
            </a:p>
          </p:txBody>
        </p:sp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81763" y="3862388"/>
              <a:ext cx="3143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733550"/>
            <a:ext cx="1276350" cy="8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49" y="1709738"/>
            <a:ext cx="202267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514" y="3124200"/>
            <a:ext cx="1766886" cy="3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90" y="3062289"/>
            <a:ext cx="2043110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66800" y="70485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写出氯乙烯和丙烯发生加聚反应的化学方程式：</a:t>
            </a:r>
            <a:endParaRPr lang="zh-CN" altLang="en-US" sz="24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75" y="1624014"/>
            <a:ext cx="109618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2063" y="1719263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5175" y="2967039"/>
            <a:ext cx="109618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8713" y="3081338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314950" y="26098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聚氯乙烯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19725" y="39835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聚丙烯</a:t>
            </a:r>
            <a:endParaRPr lang="zh-CN" altLang="en-US" b="1" dirty="0"/>
          </a:p>
        </p:txBody>
      </p:sp>
      <p:pic>
        <p:nvPicPr>
          <p:cNvPr id="39" name="Picture 9" descr="u=764923045,4094452106&amp;fm=0&amp;gp=3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5625" y="1470025"/>
            <a:ext cx="1235075" cy="1235075"/>
          </a:xfrm>
          <a:prstGeom prst="rect">
            <a:avLst/>
          </a:prstGeom>
          <a:noFill/>
        </p:spPr>
      </p:pic>
      <p:pic>
        <p:nvPicPr>
          <p:cNvPr id="40" name="Picture 12" descr="u=3602918662,2856229853&amp;fm=0&amp;gp=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51128">
            <a:off x="7029533" y="3101677"/>
            <a:ext cx="1051392" cy="105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100138"/>
            <a:ext cx="3733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6750" y="4352925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人类文明的发展史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材料的发展史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48025" y="1104900"/>
            <a:ext cx="866775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7291" y="236399"/>
            <a:ext cx="720080" cy="7997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2610485" algn="l"/>
              </a:tabLst>
              <a:defRPr/>
            </a:pPr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学习新知</a:t>
            </a:r>
            <a:endParaRPr lang="zh-CN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8375" y="32385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任务五：知道常见的有机高分子材料</a:t>
            </a:r>
            <a:endParaRPr lang="zh-CN" altLang="en-US" sz="2400" b="1" dirty="0"/>
          </a:p>
        </p:txBody>
      </p:sp>
      <p:grpSp>
        <p:nvGrpSpPr>
          <p:cNvPr id="31" name="组合 30"/>
          <p:cNvGrpSpPr/>
          <p:nvPr/>
        </p:nvGrpSpPr>
        <p:grpSpPr>
          <a:xfrm>
            <a:off x="240655" y="165052"/>
            <a:ext cx="1931045" cy="777924"/>
            <a:chOff x="554981" y="1053530"/>
            <a:chExt cx="1092200" cy="1193800"/>
          </a:xfrm>
        </p:grpSpPr>
        <p:pic>
          <p:nvPicPr>
            <p:cNvPr id="32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学习新知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AutoShape 15"/>
          <p:cNvSpPr>
            <a:spLocks/>
          </p:cNvSpPr>
          <p:nvPr/>
        </p:nvSpPr>
        <p:spPr bwMode="auto">
          <a:xfrm>
            <a:off x="5257800" y="1349375"/>
            <a:ext cx="219075" cy="2441575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15"/>
          <p:cNvSpPr>
            <a:spLocks/>
          </p:cNvSpPr>
          <p:nvPr/>
        </p:nvSpPr>
        <p:spPr bwMode="auto">
          <a:xfrm>
            <a:off x="7067550" y="2082801"/>
            <a:ext cx="200025" cy="698499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AutoShape 15"/>
          <p:cNvSpPr>
            <a:spLocks/>
          </p:cNvSpPr>
          <p:nvPr/>
        </p:nvSpPr>
        <p:spPr bwMode="auto">
          <a:xfrm>
            <a:off x="7105650" y="3238499"/>
            <a:ext cx="276225" cy="1247775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457706" y="2314576"/>
            <a:ext cx="762001" cy="514350"/>
            <a:chOff x="2990849" y="895350"/>
            <a:chExt cx="923925" cy="657225"/>
          </a:xfrm>
        </p:grpSpPr>
        <p:sp>
          <p:nvSpPr>
            <p:cNvPr id="25" name="圆角矩形 24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23110" y="960966"/>
              <a:ext cx="845872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材料</a:t>
              </a:r>
              <a:endParaRPr lang="zh-CN" altLang="en-US" sz="20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57831" y="1085851"/>
            <a:ext cx="1304919" cy="514350"/>
            <a:chOff x="2990849" y="895350"/>
            <a:chExt cx="923925" cy="657225"/>
          </a:xfrm>
        </p:grpSpPr>
        <p:sp>
          <p:nvSpPr>
            <p:cNvPr id="40" name="圆角矩形 39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23110" y="960966"/>
              <a:ext cx="857136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金属材料</a:t>
              </a:r>
              <a:endParaRPr lang="zh-CN" altLang="en-US" sz="2000" b="1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67357" y="2028826"/>
            <a:ext cx="1581145" cy="752474"/>
            <a:chOff x="2990848" y="895350"/>
            <a:chExt cx="923925" cy="961495"/>
          </a:xfrm>
        </p:grpSpPr>
        <p:sp>
          <p:nvSpPr>
            <p:cNvPr id="48" name="圆角矩形 47"/>
            <p:cNvSpPr/>
            <p:nvPr/>
          </p:nvSpPr>
          <p:spPr>
            <a:xfrm>
              <a:off x="2990848" y="895350"/>
              <a:ext cx="923925" cy="96149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23108" y="924454"/>
              <a:ext cx="857265" cy="904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无机</a:t>
              </a:r>
              <a:endParaRPr lang="en-US" altLang="zh-CN" sz="2000" b="1" dirty="0" smtClean="0"/>
            </a:p>
            <a:p>
              <a:pPr algn="ctr"/>
              <a:r>
                <a:rPr lang="zh-CN" altLang="en-US" sz="2000" b="1" dirty="0" smtClean="0"/>
                <a:t>非金属材料</a:t>
              </a:r>
              <a:endParaRPr lang="zh-CN" altLang="en-US" sz="2000" b="1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95932" y="3467101"/>
            <a:ext cx="1581145" cy="752474"/>
            <a:chOff x="2990848" y="895350"/>
            <a:chExt cx="923925" cy="961495"/>
          </a:xfrm>
        </p:grpSpPr>
        <p:sp>
          <p:nvSpPr>
            <p:cNvPr id="51" name="圆角矩形 50"/>
            <p:cNvSpPr/>
            <p:nvPr/>
          </p:nvSpPr>
          <p:spPr>
            <a:xfrm>
              <a:off x="2990848" y="895350"/>
              <a:ext cx="923925" cy="96149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23108" y="924454"/>
              <a:ext cx="857265" cy="90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/>
                <a:t>有机</a:t>
              </a:r>
              <a:endParaRPr lang="en-US" altLang="zh-CN" sz="2000" b="1" dirty="0" smtClean="0"/>
            </a:p>
            <a:p>
              <a:pPr algn="ctr"/>
              <a:r>
                <a:rPr lang="zh-CN" altLang="en-US" sz="2000" b="1" dirty="0" smtClean="0"/>
                <a:t>高分子材料</a:t>
              </a:r>
              <a:endParaRPr lang="zh-CN" altLang="en-US" sz="2000" b="1" dirty="0"/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5495925" y="3448050"/>
            <a:ext cx="1590676" cy="7524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7286631" y="1762126"/>
            <a:ext cx="1514469" cy="514350"/>
            <a:chOff x="3011080" y="895351"/>
            <a:chExt cx="1072293" cy="657225"/>
          </a:xfrm>
        </p:grpSpPr>
        <p:sp>
          <p:nvSpPr>
            <p:cNvPr id="54" name="圆角矩形 53"/>
            <p:cNvSpPr/>
            <p:nvPr/>
          </p:nvSpPr>
          <p:spPr>
            <a:xfrm>
              <a:off x="3011080" y="895351"/>
              <a:ext cx="1072293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23110" y="960966"/>
              <a:ext cx="1038732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硅酸盐材料</a:t>
              </a:r>
              <a:endParaRPr lang="zh-CN" altLang="en-US" sz="2000" b="1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296156" y="2447926"/>
            <a:ext cx="1304919" cy="514350"/>
            <a:chOff x="2990849" y="895350"/>
            <a:chExt cx="923925" cy="657225"/>
          </a:xfrm>
        </p:grpSpPr>
        <p:sp>
          <p:nvSpPr>
            <p:cNvPr id="57" name="圆角矩形 56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23110" y="960966"/>
              <a:ext cx="857136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新型材料</a:t>
              </a:r>
              <a:endParaRPr lang="zh-CN" altLang="en-US" sz="2000" b="1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91406" y="3048001"/>
            <a:ext cx="762001" cy="514350"/>
            <a:chOff x="2990849" y="895350"/>
            <a:chExt cx="923925" cy="657225"/>
          </a:xfrm>
        </p:grpSpPr>
        <p:sp>
          <p:nvSpPr>
            <p:cNvPr id="60" name="圆角矩形 59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23110" y="960966"/>
              <a:ext cx="845872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塑料</a:t>
              </a:r>
              <a:endParaRPr lang="zh-CN" altLang="en-US" sz="2000" b="1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410456" y="3657601"/>
            <a:ext cx="762001" cy="514350"/>
            <a:chOff x="2990849" y="895350"/>
            <a:chExt cx="923925" cy="657225"/>
          </a:xfrm>
        </p:grpSpPr>
        <p:sp>
          <p:nvSpPr>
            <p:cNvPr id="63" name="圆角矩形 62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23110" y="960966"/>
              <a:ext cx="845872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橡胶</a:t>
              </a:r>
              <a:endParaRPr lang="zh-CN" altLang="en-US" sz="2000" b="1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429506" y="4257676"/>
            <a:ext cx="762001" cy="514350"/>
            <a:chOff x="2990849" y="895350"/>
            <a:chExt cx="923925" cy="657225"/>
          </a:xfrm>
        </p:grpSpPr>
        <p:sp>
          <p:nvSpPr>
            <p:cNvPr id="66" name="圆角矩形 65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3110" y="960966"/>
              <a:ext cx="845872" cy="51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纤维</a:t>
              </a:r>
              <a:endParaRPr lang="zh-CN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7" grpId="0" animBg="1"/>
      <p:bldP spid="41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429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（一）塑料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21907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有机高分子材料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6" y="195265"/>
            <a:ext cx="1609639" cy="11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43825" y="40957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聚苯乙烯</a:t>
            </a:r>
            <a:endParaRPr lang="en-US" altLang="zh-CN" dirty="0" smtClean="0"/>
          </a:p>
          <a:p>
            <a:r>
              <a:rPr lang="zh-CN" altLang="en-US" dirty="0" smtClean="0"/>
              <a:t>泡沫包装</a:t>
            </a:r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562099"/>
            <a:ext cx="1695449" cy="13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2900" y="29337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聚四氟乙烯坩埚</a:t>
            </a:r>
            <a:endParaRPr lang="zh-CN" alt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624014"/>
            <a:ext cx="299178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71750" y="286702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乙烯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四氟乙烯共聚物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</a:t>
            </a:r>
            <a:r>
              <a:rPr lang="en-US" altLang="zh-CN" dirty="0" smtClean="0"/>
              <a:t>ETFE</a:t>
            </a:r>
            <a:r>
              <a:rPr lang="zh-CN" altLang="en-US" dirty="0" smtClean="0"/>
              <a:t>膜）</a:t>
            </a:r>
            <a:endParaRPr lang="zh-CN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1" y="1514476"/>
            <a:ext cx="1400174" cy="14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857875" y="29622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脲醛塑料</a:t>
            </a:r>
            <a:endParaRPr lang="zh-CN" alt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6" y="1490664"/>
            <a:ext cx="1479984" cy="14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486650" y="29622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有机玻璃</a:t>
            </a:r>
            <a:endParaRPr lang="zh-CN" altLang="en-US" dirty="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484438" y="3748088"/>
            <a:ext cx="215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合成树脂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1188" y="3748088"/>
            <a:ext cx="1723549" cy="996652"/>
            <a:chOff x="611188" y="3748088"/>
            <a:chExt cx="1723549" cy="996652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611188" y="3748088"/>
              <a:ext cx="17235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 dirty="0"/>
                <a:t>主要成分：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903288" y="4283075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400" dirty="0" smtClean="0"/>
                <a:t>添加剂</a:t>
              </a:r>
              <a:r>
                <a:rPr lang="zh-CN" altLang="en-US" sz="2400" dirty="0"/>
                <a:t>：</a:t>
              </a:r>
            </a:p>
          </p:txBody>
        </p:sp>
      </p:grp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89200" y="42830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增塑剂、防老化剂、着色剂等。</a:t>
            </a: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3902075" y="3724275"/>
            <a:ext cx="4621986" cy="461963"/>
            <a:chOff x="1565" y="3702"/>
            <a:chExt cx="2085" cy="291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565" y="3884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109" y="3702"/>
              <a:ext cx="15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/>
                <a:t>聚合物（属于混合物）</a:t>
              </a:r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5334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（二）橡胶</a:t>
            </a:r>
            <a:endParaRPr lang="zh-CN" altLang="en-US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85838" y="2928938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1C2FE4"/>
                </a:solidFill>
                <a:latin typeface="黑体" pitchFamily="49" charset="-122"/>
              </a:rPr>
              <a:t>合成橡胶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54088" y="1071563"/>
            <a:ext cx="1493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1C2FE4"/>
                </a:solidFill>
                <a:latin typeface="黑体" pitchFamily="49" charset="-122"/>
              </a:rPr>
              <a:t>天然橡胶</a:t>
            </a:r>
            <a:endParaRPr lang="zh-CN" altLang="en-US" sz="2400" dirty="0">
              <a:solidFill>
                <a:srgbClr val="FF0066"/>
              </a:solidFill>
              <a:latin typeface="黑体" pitchFamily="49" charset="-122"/>
            </a:endParaRPr>
          </a:p>
        </p:txBody>
      </p:sp>
      <p:pic>
        <p:nvPicPr>
          <p:cNvPr id="18" name="Picture 17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3487738"/>
            <a:ext cx="2060575" cy="136400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2425" y="1143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有机高分子材料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2851150"/>
            <a:ext cx="3303587" cy="1507276"/>
          </a:xfrm>
          <a:prstGeom prst="rect">
            <a:avLst/>
          </a:prstGeom>
          <a:noFill/>
        </p:spPr>
      </p:pic>
      <p:pic>
        <p:nvPicPr>
          <p:cNvPr id="22" name="Picture 5" descr="pic_2388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825" y="3424238"/>
            <a:ext cx="2130001" cy="1500187"/>
          </a:xfrm>
          <a:prstGeom prst="rect">
            <a:avLst/>
          </a:prstGeom>
          <a:noFill/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148138" y="4449763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</a:rPr>
              <a:t>硫化橡胶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239" y="142877"/>
            <a:ext cx="1985960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9" y="1643063"/>
            <a:ext cx="1576386" cy="10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924800" y="19431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乳胶枕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2166938" y="1071563"/>
            <a:ext cx="6246812" cy="1541462"/>
            <a:chOff x="2166938" y="1071563"/>
            <a:chExt cx="6246812" cy="154146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166938" y="1646238"/>
              <a:ext cx="4211637" cy="966787"/>
              <a:chOff x="3107" y="1752"/>
              <a:chExt cx="2653" cy="609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3107" y="1752"/>
                <a:ext cx="26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>
                    <a:solidFill>
                      <a:srgbClr val="0000FF"/>
                    </a:solidFill>
                    <a:ea typeface="宋体" charset="-122"/>
                  </a:rPr>
                  <a:t>〔CH</a:t>
                </a:r>
                <a:r>
                  <a:rPr kumimoji="1" lang="en-US" altLang="zh-CN" sz="2400" baseline="-25000">
                    <a:solidFill>
                      <a:srgbClr val="0000FF"/>
                    </a:solidFill>
                    <a:ea typeface="宋体" charset="-122"/>
                  </a:rPr>
                  <a:t>2</a:t>
                </a:r>
                <a:r>
                  <a:rPr kumimoji="1" lang="zh-CN" altLang="en-US" sz="2400">
                    <a:solidFill>
                      <a:srgbClr val="0000FF"/>
                    </a:solidFill>
                    <a:ea typeface="宋体" charset="-122"/>
                  </a:rPr>
                  <a:t>－</a:t>
                </a:r>
                <a:r>
                  <a:rPr kumimoji="1" lang="en-US" altLang="zh-CN" sz="2400">
                    <a:solidFill>
                      <a:srgbClr val="0000FF"/>
                    </a:solidFill>
                    <a:ea typeface="宋体" charset="-122"/>
                  </a:rPr>
                  <a:t>C</a:t>
                </a:r>
                <a:r>
                  <a:rPr kumimoji="1" lang="zh-CN" altLang="en-US" sz="2400">
                    <a:solidFill>
                      <a:srgbClr val="0000FF"/>
                    </a:solidFill>
                    <a:ea typeface="宋体" charset="-122"/>
                  </a:rPr>
                  <a:t>＝</a:t>
                </a:r>
                <a:r>
                  <a:rPr kumimoji="1" lang="en-US" altLang="zh-CN" sz="2400">
                    <a:solidFill>
                      <a:srgbClr val="0000FF"/>
                    </a:solidFill>
                    <a:ea typeface="宋体" charset="-122"/>
                  </a:rPr>
                  <a:t>CH</a:t>
                </a:r>
                <a:r>
                  <a:rPr kumimoji="1" lang="zh-CN" altLang="en-US" sz="2400">
                    <a:solidFill>
                      <a:srgbClr val="0000FF"/>
                    </a:solidFill>
                    <a:ea typeface="宋体" charset="-122"/>
                  </a:rPr>
                  <a:t>－</a:t>
                </a:r>
                <a:r>
                  <a:rPr kumimoji="1" lang="en-US" altLang="zh-CN" sz="2400">
                    <a:solidFill>
                      <a:srgbClr val="0000FF"/>
                    </a:solidFill>
                    <a:ea typeface="宋体" charset="-122"/>
                  </a:rPr>
                  <a:t>CH</a:t>
                </a:r>
                <a:r>
                  <a:rPr kumimoji="1" lang="en-US" altLang="zh-CN" sz="2400" baseline="-25000">
                    <a:solidFill>
                      <a:srgbClr val="0000FF"/>
                    </a:solidFill>
                    <a:ea typeface="宋体" charset="-122"/>
                  </a:rPr>
                  <a:t>2</a:t>
                </a:r>
                <a:r>
                  <a:rPr kumimoji="1" lang="en-US" altLang="zh-CN" sz="2400">
                    <a:solidFill>
                      <a:srgbClr val="0000FF"/>
                    </a:solidFill>
                    <a:ea typeface="宋体" charset="-122"/>
                  </a:rPr>
                  <a:t>〕</a:t>
                </a:r>
                <a:r>
                  <a:rPr kumimoji="1" lang="en-US" altLang="zh-CN" sz="2400" baseline="-25000">
                    <a:solidFill>
                      <a:srgbClr val="0000FF"/>
                    </a:solidFill>
                    <a:ea typeface="宋体" charset="-122"/>
                  </a:rPr>
                  <a:t>n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830" y="2073"/>
                <a:ext cx="5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dirty="0">
                    <a:solidFill>
                      <a:srgbClr val="0000FF"/>
                    </a:solidFill>
                    <a:ea typeface="宋体" charset="-122"/>
                  </a:rPr>
                  <a:t>CH</a:t>
                </a:r>
                <a:r>
                  <a:rPr kumimoji="1" lang="en-US" altLang="zh-CN" sz="2400" baseline="-25000" dirty="0">
                    <a:solidFill>
                      <a:srgbClr val="0000FF"/>
                    </a:solidFill>
                    <a:ea typeface="宋体" charset="-122"/>
                  </a:rPr>
                  <a:t>3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V="1">
                <a:off x="3963" y="1989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3219" y="1888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5058" y="1888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239963" y="1071563"/>
              <a:ext cx="61737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rgbClr val="FF0066"/>
                  </a:solidFill>
                  <a:latin typeface="黑体" pitchFamily="49" charset="-122"/>
                </a:rPr>
                <a:t>（</a:t>
              </a:r>
              <a:r>
                <a:rPr lang="zh-CN" altLang="en-US" sz="2400" dirty="0">
                  <a:solidFill>
                    <a:srgbClr val="FF0066"/>
                  </a:solidFill>
                  <a:latin typeface="黑体" pitchFamily="49" charset="-122"/>
                </a:rPr>
                <a:t>主要成分是聚异戊二烯）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6953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（三）纤维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600075" y="3819525"/>
            <a:ext cx="1107996" cy="807482"/>
            <a:chOff x="2028825" y="3686175"/>
            <a:chExt cx="1107996" cy="807482"/>
          </a:xfrm>
        </p:grpSpPr>
        <p:sp>
          <p:nvSpPr>
            <p:cNvPr id="4" name="TextBox 3"/>
            <p:cNvSpPr txBox="1"/>
            <p:nvPr/>
          </p:nvSpPr>
          <p:spPr>
            <a:xfrm>
              <a:off x="2028825" y="4124325"/>
              <a:ext cx="1107996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棉花、麻</a:t>
              </a:r>
              <a:endParaRPr lang="zh-CN" altLang="en-US" dirty="0"/>
            </a:p>
          </p:txBody>
        </p:sp>
        <p:cxnSp>
          <p:nvCxnSpPr>
            <p:cNvPr id="6" name="直接箭头连接符 5"/>
            <p:cNvCxnSpPr>
              <a:stCxn id="4" idx="0"/>
            </p:cNvCxnSpPr>
            <p:nvPr/>
          </p:nvCxnSpPr>
          <p:spPr>
            <a:xfrm flipH="1" flipV="1">
              <a:off x="2571750" y="3686175"/>
              <a:ext cx="11073" cy="4381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524125" y="3800475"/>
            <a:ext cx="646331" cy="1074956"/>
            <a:chOff x="2057400" y="3686175"/>
            <a:chExt cx="646331" cy="1074956"/>
          </a:xfrm>
        </p:grpSpPr>
        <p:sp>
          <p:nvSpPr>
            <p:cNvPr id="9" name="TextBox 8"/>
            <p:cNvSpPr txBox="1"/>
            <p:nvPr/>
          </p:nvSpPr>
          <p:spPr>
            <a:xfrm>
              <a:off x="2057400" y="4114800"/>
              <a:ext cx="646331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羊毛</a:t>
              </a:r>
              <a:endParaRPr lang="en-US" altLang="zh-CN" dirty="0" smtClean="0"/>
            </a:p>
            <a:p>
              <a:r>
                <a:rPr lang="zh-CN" altLang="en-US" dirty="0" smtClean="0"/>
                <a:t>蚕丝</a:t>
              </a:r>
              <a:endParaRPr lang="zh-CN" altLang="en-US" dirty="0"/>
            </a:p>
          </p:txBody>
        </p:sp>
        <p:cxnSp>
          <p:nvCxnSpPr>
            <p:cNvPr id="10" name="直接箭头连接符 9"/>
            <p:cNvCxnSpPr>
              <a:stCxn id="9" idx="0"/>
            </p:cNvCxnSpPr>
            <p:nvPr/>
          </p:nvCxnSpPr>
          <p:spPr>
            <a:xfrm flipH="1" flipV="1">
              <a:off x="2371725" y="3686175"/>
              <a:ext cx="8841" cy="4286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781425" y="3810000"/>
            <a:ext cx="1107996" cy="1103531"/>
            <a:chOff x="1905000" y="3676650"/>
            <a:chExt cx="1107996" cy="1103531"/>
          </a:xfrm>
        </p:grpSpPr>
        <p:sp>
          <p:nvSpPr>
            <p:cNvPr id="17" name="TextBox 16"/>
            <p:cNvSpPr txBox="1"/>
            <p:nvPr/>
          </p:nvSpPr>
          <p:spPr>
            <a:xfrm>
              <a:off x="1905000" y="4133850"/>
              <a:ext cx="1107996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天然纤维</a:t>
              </a:r>
              <a:endParaRPr lang="en-US" altLang="zh-CN" dirty="0" smtClean="0"/>
            </a:p>
            <a:p>
              <a:r>
                <a:rPr lang="zh-CN" altLang="en-US" dirty="0" smtClean="0"/>
                <a:t>化学加工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 flipV="1">
              <a:off x="2419350" y="3676650"/>
              <a:ext cx="1548" cy="4667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305425" y="3819525"/>
            <a:ext cx="2031325" cy="1103531"/>
            <a:chOff x="1905000" y="3676650"/>
            <a:chExt cx="2031325" cy="1103531"/>
          </a:xfrm>
        </p:grpSpPr>
        <p:sp>
          <p:nvSpPr>
            <p:cNvPr id="21" name="TextBox 20"/>
            <p:cNvSpPr txBox="1"/>
            <p:nvPr/>
          </p:nvSpPr>
          <p:spPr>
            <a:xfrm>
              <a:off x="1905000" y="4133850"/>
              <a:ext cx="2031325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/>
                <a:t>石油、天然气、煤</a:t>
              </a:r>
              <a:endParaRPr lang="en-US" altLang="zh-CN" dirty="0" smtClean="0"/>
            </a:p>
            <a:p>
              <a:pPr algn="ctr"/>
              <a:r>
                <a:rPr lang="zh-CN" altLang="en-US" dirty="0" smtClean="0"/>
                <a:t>化学合成</a:t>
              </a:r>
              <a:endParaRPr lang="zh-CN" altLang="en-US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 flipV="1">
              <a:off x="2419350" y="3676650"/>
              <a:ext cx="1548" cy="4667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52425" y="21907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有机高分子材料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990468" y="458788"/>
            <a:ext cx="2029708" cy="3316148"/>
            <a:chOff x="6990468" y="458788"/>
            <a:chExt cx="2029708" cy="3316148"/>
          </a:xfrm>
        </p:grpSpPr>
        <p:pic>
          <p:nvPicPr>
            <p:cNvPr id="23" name="Picture 10" descr="kevlar ch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58092" y="458788"/>
              <a:ext cx="1556674" cy="172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990468" y="2381250"/>
              <a:ext cx="19800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00FF"/>
                  </a:solidFill>
                  <a:latin typeface="Arial" charset="0"/>
                </a:rPr>
                <a:t>高强纤维的代表</a:t>
              </a:r>
              <a:endParaRPr lang="en-US" altLang="zh-CN" sz="2000" dirty="0" smtClean="0">
                <a:solidFill>
                  <a:srgbClr val="0000FF"/>
                </a:solidFill>
                <a:latin typeface="Arial" charset="0"/>
              </a:endParaRPr>
            </a:p>
            <a:p>
              <a:pPr algn="ctr"/>
              <a:r>
                <a:rPr lang="en-US" altLang="zh-CN" sz="2000" dirty="0" smtClean="0">
                  <a:solidFill>
                    <a:srgbClr val="0000FF"/>
                  </a:solidFill>
                  <a:latin typeface="Arial" charset="0"/>
                  <a:ea typeface="宋体" charset="-122"/>
                </a:rPr>
                <a:t> Kevlar</a:t>
              </a:r>
              <a:endParaRPr lang="zh-CN" alt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40146" y="3067050"/>
              <a:ext cx="1980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dirty="0" smtClean="0"/>
                <a:t>强度</a:t>
              </a:r>
              <a:r>
                <a:rPr kumimoji="1" lang="zh-CN" altLang="en-US" sz="2000" dirty="0" smtClean="0"/>
                <a:t>比普通钢铁</a:t>
              </a:r>
              <a:endParaRPr kumimoji="1" lang="en-US" altLang="zh-CN" sz="2000" dirty="0" smtClean="0"/>
            </a:p>
            <a:p>
              <a:pPr algn="ctr"/>
              <a:r>
                <a:rPr kumimoji="1" lang="zh-CN" altLang="en-US" sz="2000" dirty="0" smtClean="0"/>
                <a:t>高</a:t>
              </a:r>
              <a:r>
                <a:rPr kumimoji="1" lang="en-US" altLang="zh-CN" sz="2000" dirty="0" smtClean="0">
                  <a:solidFill>
                    <a:srgbClr val="FF0000"/>
                  </a:solidFill>
                </a:rPr>
                <a:t>40%</a:t>
              </a:r>
              <a:endParaRPr lang="zh-CN" altLang="en-US" sz="20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43224" y="971550"/>
            <a:ext cx="923925" cy="657225"/>
            <a:chOff x="2990849" y="895350"/>
            <a:chExt cx="923925" cy="657225"/>
          </a:xfrm>
        </p:grpSpPr>
        <p:sp>
          <p:nvSpPr>
            <p:cNvPr id="27" name="圆角矩形 26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95625" y="101917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纤维</a:t>
              </a:r>
              <a:endParaRPr lang="zh-CN" altLang="en-US" sz="2000" b="1" dirty="0"/>
            </a:p>
          </p:txBody>
        </p:sp>
      </p:grpSp>
      <p:sp>
        <p:nvSpPr>
          <p:cNvPr id="30" name="AutoShape 15"/>
          <p:cNvSpPr>
            <a:spLocks/>
          </p:cNvSpPr>
          <p:nvPr/>
        </p:nvSpPr>
        <p:spPr bwMode="auto">
          <a:xfrm rot="16200000" flipH="1">
            <a:off x="3225801" y="501653"/>
            <a:ext cx="377825" cy="2733672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447799" y="2066925"/>
            <a:ext cx="1352551" cy="657225"/>
            <a:chOff x="2990849" y="895350"/>
            <a:chExt cx="923925" cy="657225"/>
          </a:xfrm>
        </p:grpSpPr>
        <p:sp>
          <p:nvSpPr>
            <p:cNvPr id="32" name="圆角矩形 31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37067" y="1019175"/>
              <a:ext cx="826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天然纤维</a:t>
              </a:r>
              <a:endParaRPr lang="zh-CN" altLang="en-US" sz="2000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81474" y="2066925"/>
            <a:ext cx="1352551" cy="657225"/>
            <a:chOff x="2990849" y="895350"/>
            <a:chExt cx="923925" cy="657225"/>
          </a:xfrm>
        </p:grpSpPr>
        <p:sp>
          <p:nvSpPr>
            <p:cNvPr id="35" name="圆角矩形 34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37067" y="1019175"/>
              <a:ext cx="826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化学纤维</a:t>
              </a:r>
              <a:endParaRPr lang="zh-CN" altLang="en-US" sz="2000" b="1" dirty="0"/>
            </a:p>
          </p:txBody>
        </p:sp>
      </p:grpSp>
      <p:sp>
        <p:nvSpPr>
          <p:cNvPr id="37" name="AutoShape 15"/>
          <p:cNvSpPr>
            <a:spLocks/>
          </p:cNvSpPr>
          <p:nvPr/>
        </p:nvSpPr>
        <p:spPr bwMode="auto">
          <a:xfrm rot="16200000" flipH="1">
            <a:off x="1889126" y="2108201"/>
            <a:ext cx="377825" cy="1711326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04824" y="3152775"/>
            <a:ext cx="1352551" cy="657225"/>
            <a:chOff x="2990849" y="895350"/>
            <a:chExt cx="923925" cy="657225"/>
          </a:xfrm>
        </p:grpSpPr>
        <p:sp>
          <p:nvSpPr>
            <p:cNvPr id="39" name="圆角矩形 38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37067" y="1019175"/>
              <a:ext cx="826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植物纤维</a:t>
              </a:r>
              <a:endParaRPr lang="zh-CN" altLang="en-US" sz="2000" b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90749" y="3162300"/>
            <a:ext cx="1352551" cy="657225"/>
            <a:chOff x="2990849" y="895350"/>
            <a:chExt cx="923925" cy="657225"/>
          </a:xfrm>
        </p:grpSpPr>
        <p:sp>
          <p:nvSpPr>
            <p:cNvPr id="42" name="圆角矩形 41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37067" y="1019175"/>
              <a:ext cx="826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动物纤维</a:t>
              </a:r>
              <a:endParaRPr lang="zh-CN" altLang="en-US" sz="2000" b="1" dirty="0"/>
            </a:p>
          </p:txBody>
        </p:sp>
      </p:grpSp>
      <p:sp>
        <p:nvSpPr>
          <p:cNvPr id="44" name="AutoShape 15"/>
          <p:cNvSpPr>
            <a:spLocks/>
          </p:cNvSpPr>
          <p:nvPr/>
        </p:nvSpPr>
        <p:spPr bwMode="auto">
          <a:xfrm rot="16200000" flipH="1">
            <a:off x="4708527" y="2108201"/>
            <a:ext cx="377825" cy="1711326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648074" y="3152775"/>
            <a:ext cx="1352551" cy="674906"/>
            <a:chOff x="2990849" y="895350"/>
            <a:chExt cx="923925" cy="674906"/>
          </a:xfrm>
        </p:grpSpPr>
        <p:sp>
          <p:nvSpPr>
            <p:cNvPr id="46" name="圆角矩形 45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69599" y="923925"/>
              <a:ext cx="756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人造纤维</a:t>
              </a:r>
              <a:endParaRPr lang="en-US" altLang="zh-CN" b="1" dirty="0" smtClean="0"/>
            </a:p>
            <a:p>
              <a:r>
                <a:rPr lang="zh-CN" altLang="en-US" b="1" dirty="0" smtClean="0"/>
                <a:t>再生纤维</a:t>
              </a:r>
              <a:endParaRPr lang="zh-CN" altLang="en-US" b="1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24449" y="3162300"/>
            <a:ext cx="1352551" cy="657225"/>
            <a:chOff x="2990849" y="895350"/>
            <a:chExt cx="923925" cy="657225"/>
          </a:xfrm>
        </p:grpSpPr>
        <p:sp>
          <p:nvSpPr>
            <p:cNvPr id="49" name="圆角矩形 48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37067" y="1019175"/>
              <a:ext cx="826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合成纤维</a:t>
              </a:r>
              <a:endParaRPr lang="zh-CN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48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我国使用纤维的悠久历史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9550" y="2952750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在距今</a:t>
            </a:r>
            <a:r>
              <a:rPr lang="en-US" altLang="zh-CN" dirty="0" smtClean="0"/>
              <a:t>6000-7000</a:t>
            </a:r>
            <a:r>
              <a:rPr lang="zh-CN" altLang="en-US" dirty="0" smtClean="0"/>
              <a:t>年的浙江新石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器时代遗址，就出土了目前我国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最早的纺织品。商、周两代，丝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织技术快速发展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9" y="919162"/>
            <a:ext cx="919161" cy="187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8325" y="143827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汉代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马王堆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出土的纺织品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2050" y="29527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现代高科技合成纤维</a:t>
            </a:r>
            <a:endParaRPr lang="zh-CN" altLang="en-US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9" y="857250"/>
            <a:ext cx="38237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45339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使用了多种合成纤维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2795589"/>
            <a:ext cx="3691817" cy="2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61939"/>
            <a:ext cx="380073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0175" y="2667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你了解口罩吗？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4303" y="847725"/>
            <a:ext cx="4698722" cy="2605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dirty="0" smtClean="0"/>
              <a:t>1.</a:t>
            </a:r>
            <a:r>
              <a:rPr lang="zh-CN" altLang="en-US" dirty="0" smtClean="0"/>
              <a:t>内层是普通无纺布，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2.</a:t>
            </a:r>
            <a:r>
              <a:rPr lang="zh-CN" altLang="en-US" dirty="0" smtClean="0"/>
              <a:t>外层是做了防水处理的无纺布，主要用于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zh-CN" altLang="en-US" dirty="0" smtClean="0"/>
              <a:t>隔绝患者喷出的液体；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3.</a:t>
            </a:r>
            <a:r>
              <a:rPr lang="zh-CN" altLang="en-US" dirty="0" smtClean="0"/>
              <a:t>中间过滤层用的是经过驻极处理的聚丙烯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zh-CN" altLang="en-US" dirty="0" smtClean="0"/>
              <a:t>熔喷无纺布。  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zh-CN" altLang="en-US" dirty="0" smtClean="0"/>
              <a:t>口罩生产完，要经过环氧乙烷消毒并静置</a:t>
            </a:r>
            <a:r>
              <a:rPr lang="en-US" altLang="zh-CN" dirty="0" smtClean="0"/>
              <a:t>7</a:t>
            </a:r>
            <a:r>
              <a:rPr lang="zh-CN" altLang="en-US" dirty="0" smtClean="0"/>
              <a:t>天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zh-CN" altLang="en-US" dirty="0" smtClean="0"/>
              <a:t>让表面有毒物质完全挥发毒性密封包装。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48100" y="3686175"/>
            <a:ext cx="51732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无纺布生产用纤维主要是</a:t>
            </a:r>
            <a:r>
              <a:rPr lang="zh-CN" altLang="en-US" dirty="0" smtClean="0">
                <a:solidFill>
                  <a:srgbClr val="FF0000"/>
                </a:solidFill>
              </a:rPr>
              <a:t>丙纶</a:t>
            </a:r>
            <a:r>
              <a:rPr lang="en-US" altLang="zh-CN" dirty="0" smtClean="0">
                <a:solidFill>
                  <a:srgbClr val="FF0000"/>
                </a:solidFill>
              </a:rPr>
              <a:t>(PP)</a:t>
            </a:r>
            <a:r>
              <a:rPr lang="zh-CN" altLang="en-US" dirty="0" smtClean="0">
                <a:solidFill>
                  <a:srgbClr val="FF0000"/>
                </a:solidFill>
              </a:rPr>
              <a:t>、涤纶</a:t>
            </a:r>
            <a:r>
              <a:rPr lang="en-US" altLang="zh-CN" dirty="0" smtClean="0">
                <a:solidFill>
                  <a:srgbClr val="FF0000"/>
                </a:solidFill>
              </a:rPr>
              <a:t>(PET)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锦纶</a:t>
            </a:r>
            <a:r>
              <a:rPr lang="en-US" altLang="zh-CN" dirty="0" smtClean="0">
                <a:solidFill>
                  <a:srgbClr val="FF0000"/>
                </a:solidFill>
              </a:rPr>
              <a:t>(PA)</a:t>
            </a:r>
            <a:r>
              <a:rPr lang="zh-CN" altLang="en-US" dirty="0" smtClean="0">
                <a:solidFill>
                  <a:srgbClr val="FF0000"/>
                </a:solidFill>
              </a:rPr>
              <a:t>、粘胶纤维、腈纶、乙纶</a:t>
            </a:r>
            <a:r>
              <a:rPr lang="en-US" altLang="zh-CN" dirty="0" smtClean="0">
                <a:solidFill>
                  <a:srgbClr val="FF0000"/>
                </a:solidFill>
              </a:rPr>
              <a:t>(HDPE)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氯纶</a:t>
            </a:r>
            <a:r>
              <a:rPr lang="en-US" altLang="zh-CN" dirty="0" smtClean="0">
                <a:solidFill>
                  <a:srgbClr val="FF0000"/>
                </a:solidFill>
              </a:rPr>
              <a:t>(PVC)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en-US" dirty="0" smtClean="0">
                <a:solidFill>
                  <a:schemeClr val="tx1"/>
                </a:solidFill>
              </a:rPr>
              <a:t>色母粒等。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4" y="1266825"/>
            <a:ext cx="2779381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2125" y="38100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医用防护服是用什么材料制成的？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28975" y="1133475"/>
            <a:ext cx="5955476" cy="3366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</a:t>
            </a:r>
            <a:r>
              <a:rPr lang="zh-CN" altLang="zh-CN" dirty="0" smtClean="0"/>
              <a:t>聚丙烯纺粘布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</a:t>
            </a:r>
            <a:r>
              <a:rPr lang="zh-CN" altLang="zh-CN" dirty="0" smtClean="0"/>
              <a:t>聚酯纤维与木浆复合的水刺布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</a:t>
            </a:r>
            <a:r>
              <a:rPr lang="zh-CN" altLang="zh-CN" dirty="0" smtClean="0"/>
              <a:t>聚丙烯纺粘一熔喷一纺粘复合非织造布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</a:t>
            </a:r>
            <a:r>
              <a:rPr lang="zh-CN" altLang="zh-CN" dirty="0" smtClean="0"/>
              <a:t>即</a:t>
            </a:r>
            <a:r>
              <a:rPr lang="en-US" altLang="zh-CN" dirty="0" smtClean="0"/>
              <a:t>SMS</a:t>
            </a:r>
            <a:r>
              <a:rPr lang="zh-CN" altLang="zh-CN" dirty="0" smtClean="0"/>
              <a:t>或</a:t>
            </a:r>
            <a:r>
              <a:rPr lang="en-US" altLang="zh-CN" dirty="0" smtClean="0"/>
              <a:t>SMMS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4.</a:t>
            </a:r>
            <a:r>
              <a:rPr lang="zh-CN" altLang="zh-CN" dirty="0" smtClean="0"/>
              <a:t>高聚物涂层织物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</a:t>
            </a:r>
            <a:r>
              <a:rPr lang="zh-CN" altLang="zh-CN" dirty="0" smtClean="0"/>
              <a:t>聚氯乙烯、聚乙烯、聚氯丁橡胶和其他各种合成橡胶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</a:t>
            </a:r>
            <a:r>
              <a:rPr lang="zh-CN" altLang="zh-CN" dirty="0" smtClean="0"/>
              <a:t>微孔聚四氟乙烯薄膜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5.</a:t>
            </a:r>
            <a:r>
              <a:rPr lang="zh-CN" altLang="zh-CN" dirty="0" smtClean="0"/>
              <a:t>聚乙烯透气膜／非织造布复合布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117">
            <a:off x="7189373" y="571817"/>
            <a:ext cx="1634471" cy="14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755" y="136477"/>
            <a:ext cx="1931045" cy="777924"/>
            <a:chOff x="554981" y="1053530"/>
            <a:chExt cx="1092200" cy="1193800"/>
          </a:xfrm>
        </p:grpSpPr>
        <p:pic>
          <p:nvPicPr>
            <p:cNvPr id="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3913" y="1123950"/>
            <a:ext cx="864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知道烃的概念并</a:t>
            </a:r>
            <a:r>
              <a:rPr lang="zh-CN" altLang="zh-CN" sz="2400" dirty="0" smtClean="0"/>
              <a:t>根据烃分子中</a:t>
            </a:r>
            <a:r>
              <a:rPr lang="zh-CN" altLang="en-US" sz="2400" dirty="0" smtClean="0"/>
              <a:t>碳原子的成键特点</a:t>
            </a:r>
            <a:r>
              <a:rPr lang="zh-CN" altLang="zh-CN" sz="2400" dirty="0" smtClean="0"/>
              <a:t>和碳骨架对</a:t>
            </a:r>
            <a:endParaRPr lang="en-US" altLang="zh-CN" sz="24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zh-CN" sz="2400" dirty="0" smtClean="0"/>
              <a:t>     </a:t>
            </a:r>
            <a:r>
              <a:rPr lang="zh-CN" altLang="zh-CN" sz="2400" dirty="0" smtClean="0"/>
              <a:t>烃进行分类</a:t>
            </a:r>
            <a:r>
              <a:rPr lang="zh-CN" altLang="en-US" sz="2400" dirty="0" smtClean="0"/>
              <a:t>，知道分类是研究有机化合物的重要方法之一。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8125" y="2371725"/>
            <a:ext cx="852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 </a:t>
            </a:r>
            <a:r>
              <a:rPr lang="zh-CN" altLang="zh-CN" sz="2400" dirty="0" smtClean="0"/>
              <a:t>借助分子模型</a:t>
            </a:r>
            <a:r>
              <a:rPr lang="zh-CN" altLang="en-US" sz="2400" dirty="0" smtClean="0"/>
              <a:t>，运用对比的方法</a:t>
            </a:r>
            <a:r>
              <a:rPr lang="zh-CN" altLang="zh-CN" sz="2400" dirty="0" smtClean="0"/>
              <a:t>认识饱和烃和不饱和烃的结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</a:t>
            </a:r>
            <a:r>
              <a:rPr lang="zh-CN" altLang="zh-CN" sz="2400" dirty="0" smtClean="0"/>
              <a:t>构和性质特点。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6225" y="3619500"/>
            <a:ext cx="8528297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3.</a:t>
            </a:r>
            <a:r>
              <a:rPr lang="zh-CN" altLang="zh-CN" sz="2400" dirty="0" smtClean="0"/>
              <a:t>通过</a:t>
            </a:r>
            <a:r>
              <a:rPr lang="zh-CN" altLang="en-US" sz="2400" dirty="0" smtClean="0"/>
              <a:t>大量实例介绍，了解</a:t>
            </a:r>
            <a:r>
              <a:rPr lang="zh-CN" altLang="zh-CN" sz="2400" dirty="0" smtClean="0"/>
              <a:t>生活中常见</a:t>
            </a:r>
            <a:r>
              <a:rPr lang="zh-CN" altLang="en-US" sz="2400" dirty="0" smtClean="0"/>
              <a:t>的有机</a:t>
            </a:r>
            <a:r>
              <a:rPr lang="zh-CN" altLang="zh-CN" sz="2400" dirty="0" smtClean="0"/>
              <a:t>高分子材料，</a:t>
            </a:r>
            <a:r>
              <a:rPr lang="zh-CN" altLang="en-US" sz="2400" dirty="0" smtClean="0"/>
              <a:t>感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</a:t>
            </a:r>
            <a:r>
              <a:rPr lang="zh-CN" altLang="en-US" sz="2400" dirty="0" smtClean="0"/>
              <a:t>受</a:t>
            </a:r>
            <a:r>
              <a:rPr lang="zh-CN" altLang="zh-CN" sz="2400" dirty="0" smtClean="0"/>
              <a:t>有机化学的社会价值。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975" y="523875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看课本</a:t>
            </a:r>
            <a:r>
              <a:rPr lang="en-US" altLang="zh-CN" sz="2400" b="1" dirty="0" smtClean="0"/>
              <a:t>P69 </a:t>
            </a:r>
            <a:r>
              <a:rPr lang="zh-CN" altLang="en-US" sz="2400" b="1" dirty="0" smtClean="0"/>
              <a:t>～</a:t>
            </a:r>
            <a:r>
              <a:rPr lang="en-US" altLang="zh-CN" sz="2400" b="1" dirty="0" smtClean="0"/>
              <a:t>70</a:t>
            </a:r>
            <a:r>
              <a:rPr lang="zh-CN" altLang="en-US" sz="2400" b="1" dirty="0" smtClean="0"/>
              <a:t>页完成以下任务：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153352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任务一：知道什么是烃。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248" y="2133600"/>
            <a:ext cx="82638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</a:rPr>
              <a:t>任务二：</a:t>
            </a:r>
            <a:r>
              <a:rPr lang="zh-CN" altLang="en-US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烃分子中碳原子间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成键方式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的不同及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碳骨架</a:t>
            </a:r>
            <a:endParaRPr lang="en-US" altLang="zh-CN" sz="24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的不同</a:t>
            </a:r>
            <a:r>
              <a:rPr lang="zh-CN" altLang="en-US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对烃进行分类，并例举不同类烃的代表物质，</a:t>
            </a:r>
            <a:endParaRPr lang="en-US" altLang="zh-CN" sz="2400" b="1" kern="1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写出其结构式或简式，并找出不同类烃的结构特点。</a:t>
            </a:r>
            <a:endParaRPr lang="en-US" altLang="zh-CN" sz="2400" b="1" kern="1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（用树状分类图表示）</a:t>
            </a:r>
            <a:endParaRPr lang="zh-CN" altLang="zh-CN" sz="2400" b="1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8755" y="136477"/>
            <a:ext cx="1931045" cy="777924"/>
            <a:chOff x="554981" y="1053530"/>
            <a:chExt cx="1092200" cy="1193800"/>
          </a:xfrm>
        </p:grpSpPr>
        <p:pic>
          <p:nvPicPr>
            <p:cNvPr id="11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自学新知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3" y="2743200"/>
            <a:ext cx="3533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71650" y="94297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烃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8175" y="31432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烃字的由来：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101917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又叫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碳氢</a:t>
            </a:r>
            <a:r>
              <a:rPr lang="zh-CN" altLang="en-US" sz="2800" b="1" dirty="0" smtClean="0"/>
              <a:t>化合物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43575" y="1019175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</a:rPr>
              <a:t>CxHy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1971675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只</a:t>
            </a:r>
            <a:r>
              <a:rPr lang="zh-CN" altLang="en-US" sz="2800" dirty="0" smtClean="0"/>
              <a:t>含有</a:t>
            </a:r>
            <a:r>
              <a:rPr lang="zh-CN" altLang="en-US" sz="2800" dirty="0" smtClean="0">
                <a:solidFill>
                  <a:srgbClr val="FF0000"/>
                </a:solidFill>
              </a:rPr>
              <a:t>碳、氢</a:t>
            </a:r>
            <a:r>
              <a:rPr lang="zh-CN" altLang="en-US" sz="2800" dirty="0" smtClean="0"/>
              <a:t>两种元素的</a:t>
            </a:r>
            <a:r>
              <a:rPr lang="zh-CN" altLang="en-US" sz="2800" dirty="0" smtClean="0">
                <a:solidFill>
                  <a:srgbClr val="FF0000"/>
                </a:solidFill>
              </a:rPr>
              <a:t>有机物。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8755" y="136477"/>
            <a:ext cx="1931045" cy="777924"/>
            <a:chOff x="554981" y="1053530"/>
            <a:chExt cx="1092200" cy="1193800"/>
          </a:xfrm>
        </p:grpSpPr>
        <p:pic>
          <p:nvPicPr>
            <p:cNvPr id="12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总结新知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5"/>
          <p:cNvSpPr>
            <a:spLocks/>
          </p:cNvSpPr>
          <p:nvPr/>
        </p:nvSpPr>
        <p:spPr bwMode="auto">
          <a:xfrm rot="5400000">
            <a:off x="4575177" y="-73022"/>
            <a:ext cx="214313" cy="3055938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5" y="180975"/>
            <a:ext cx="3775393" cy="1567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 smtClean="0"/>
              <a:t>（书</a:t>
            </a:r>
            <a:r>
              <a:rPr lang="en-US" altLang="zh-CN" sz="1400" b="1" dirty="0" smtClean="0"/>
              <a:t>P63</a:t>
            </a:r>
            <a:r>
              <a:rPr lang="zh-CN" altLang="en-US" sz="1400" b="1" dirty="0" smtClean="0"/>
              <a:t>）有机化合物只含碳和氢两种元素，</a:t>
            </a:r>
            <a:endParaRPr lang="en-US" altLang="zh-CN" sz="1400" b="1" dirty="0" smtClean="0"/>
          </a:p>
          <a:p>
            <a:pPr>
              <a:lnSpc>
                <a:spcPts val="2300"/>
              </a:lnSpc>
            </a:pPr>
            <a:r>
              <a:rPr lang="zh-CN" altLang="en-US" sz="1400" b="1" dirty="0" smtClean="0"/>
              <a:t>分子中的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碳原子都以单键结合</a:t>
            </a:r>
            <a:r>
              <a:rPr lang="zh-CN" altLang="en-US" sz="1400" b="1" dirty="0" smtClean="0"/>
              <a:t>，碳原子的剩余</a:t>
            </a:r>
            <a:endParaRPr lang="en-US" altLang="zh-CN" sz="1400" b="1" dirty="0" smtClean="0"/>
          </a:p>
          <a:p>
            <a:pPr>
              <a:lnSpc>
                <a:spcPts val="2300"/>
              </a:lnSpc>
            </a:pPr>
            <a:r>
              <a:rPr lang="zh-CN" altLang="en-US" sz="1400" b="1" dirty="0" smtClean="0"/>
              <a:t>价键均与氢原子结合，使碳原子的化合价都达</a:t>
            </a:r>
            <a:endParaRPr lang="en-US" altLang="zh-CN" sz="1400" b="1" dirty="0" smtClean="0"/>
          </a:p>
          <a:p>
            <a:pPr>
              <a:lnSpc>
                <a:spcPts val="2300"/>
              </a:lnSpc>
            </a:pPr>
            <a:r>
              <a:rPr lang="zh-CN" altLang="en-US" sz="1400" b="1" dirty="0" smtClean="0"/>
              <a:t>到“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饱和</a:t>
            </a:r>
            <a:r>
              <a:rPr lang="zh-CN" altLang="en-US" sz="1400" b="1" dirty="0" smtClean="0"/>
              <a:t>”。这样的一类有机物称为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饱和烃</a:t>
            </a:r>
            <a:r>
              <a:rPr lang="zh-CN" altLang="en-US" sz="1400" b="1" dirty="0" smtClean="0"/>
              <a:t>，</a:t>
            </a:r>
            <a:endParaRPr lang="en-US" altLang="zh-CN" sz="1400" b="1" dirty="0" smtClean="0"/>
          </a:p>
          <a:p>
            <a:pPr>
              <a:lnSpc>
                <a:spcPts val="2300"/>
              </a:lnSpc>
            </a:pPr>
            <a:r>
              <a:rPr lang="zh-CN" altLang="en-US" sz="1400" b="1" dirty="0" smtClean="0"/>
              <a:t>也称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烷烃</a:t>
            </a:r>
            <a:r>
              <a:rPr lang="zh-CN" altLang="en-US" sz="1400" b="1" dirty="0" smtClean="0"/>
              <a:t>。</a:t>
            </a:r>
            <a:endParaRPr lang="zh-CN" altLang="en-US" sz="1400" b="1" dirty="0"/>
          </a:p>
        </p:txBody>
      </p:sp>
      <p:sp>
        <p:nvSpPr>
          <p:cNvPr id="111" name="AutoShape 15"/>
          <p:cNvSpPr>
            <a:spLocks/>
          </p:cNvSpPr>
          <p:nvPr/>
        </p:nvSpPr>
        <p:spPr bwMode="auto">
          <a:xfrm rot="5400000">
            <a:off x="2962277" y="1320805"/>
            <a:ext cx="190500" cy="1920875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" name="AutoShape 15"/>
          <p:cNvSpPr>
            <a:spLocks/>
          </p:cNvSpPr>
          <p:nvPr/>
        </p:nvSpPr>
        <p:spPr bwMode="auto">
          <a:xfrm rot="5400000">
            <a:off x="6365878" y="1098558"/>
            <a:ext cx="176209" cy="2293932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4324351" y="809626"/>
            <a:ext cx="762000" cy="514350"/>
            <a:chOff x="2990849" y="895350"/>
            <a:chExt cx="923925" cy="657225"/>
          </a:xfrm>
        </p:grpSpPr>
        <p:sp>
          <p:nvSpPr>
            <p:cNvPr id="125" name="圆角矩形 124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84803" y="960966"/>
              <a:ext cx="44114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烃</a:t>
              </a:r>
              <a:endParaRPr lang="zh-CN" altLang="en-US" sz="2000" b="1" dirty="0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188788" y="1590676"/>
            <a:ext cx="1980029" cy="514350"/>
            <a:chOff x="2245938" y="1590676"/>
            <a:chExt cx="1980029" cy="514350"/>
          </a:xfrm>
        </p:grpSpPr>
        <p:sp>
          <p:nvSpPr>
            <p:cNvPr id="128" name="圆角矩形 127"/>
            <p:cNvSpPr/>
            <p:nvPr/>
          </p:nvSpPr>
          <p:spPr>
            <a:xfrm>
              <a:off x="2314574" y="1590676"/>
              <a:ext cx="1743075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45938" y="1632503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饱和</a:t>
              </a:r>
              <a:r>
                <a:rPr lang="zh-CN" altLang="en-US" sz="2000" b="1" dirty="0" smtClean="0"/>
                <a:t>烃（烷烃）</a:t>
              </a:r>
              <a:endParaRPr lang="zh-CN" altLang="en-US" sz="2000" b="1" dirty="0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715000" y="1590676"/>
            <a:ext cx="1333499" cy="514350"/>
            <a:chOff x="2524125" y="1590676"/>
            <a:chExt cx="1333499" cy="514350"/>
          </a:xfrm>
        </p:grpSpPr>
        <p:sp>
          <p:nvSpPr>
            <p:cNvPr id="132" name="圆角矩形 131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不饱和烃</a:t>
              </a:r>
              <a:endParaRPr lang="zh-CN" altLang="en-US" sz="2000" b="1" dirty="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247775" y="2400301"/>
            <a:ext cx="1333499" cy="514350"/>
            <a:chOff x="2524125" y="1590676"/>
            <a:chExt cx="1333499" cy="514350"/>
          </a:xfrm>
        </p:grpSpPr>
        <p:sp>
          <p:nvSpPr>
            <p:cNvPr id="135" name="圆角矩形 134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链状烷烃</a:t>
              </a:r>
              <a:endParaRPr lang="zh-CN" altLang="en-US" sz="2000" b="1" dirty="0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3076575" y="2409826"/>
            <a:ext cx="1333499" cy="514350"/>
            <a:chOff x="2524125" y="1590676"/>
            <a:chExt cx="1333499" cy="514350"/>
          </a:xfrm>
        </p:grpSpPr>
        <p:sp>
          <p:nvSpPr>
            <p:cNvPr id="138" name="圆角矩形 137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环状烷烃</a:t>
              </a:r>
              <a:endParaRPr lang="zh-CN" altLang="en-US" sz="2000" b="1" dirty="0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4848226" y="2409826"/>
            <a:ext cx="990600" cy="514350"/>
            <a:chOff x="4657726" y="2390776"/>
            <a:chExt cx="990600" cy="514350"/>
          </a:xfrm>
        </p:grpSpPr>
        <p:sp>
          <p:nvSpPr>
            <p:cNvPr id="141" name="圆角矩形 140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烯烃</a:t>
              </a:r>
              <a:endParaRPr lang="zh-CN" altLang="en-US" sz="2000" b="1" dirty="0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6105526" y="2400301"/>
            <a:ext cx="990600" cy="514350"/>
            <a:chOff x="4657726" y="2390776"/>
            <a:chExt cx="990600" cy="514350"/>
          </a:xfrm>
        </p:grpSpPr>
        <p:sp>
          <p:nvSpPr>
            <p:cNvPr id="145" name="圆角矩形 144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炔烃</a:t>
              </a:r>
              <a:endParaRPr lang="zh-CN" altLang="en-US" sz="2000" b="1" dirty="0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267576" y="2390776"/>
            <a:ext cx="990600" cy="514350"/>
            <a:chOff x="4657726" y="2390776"/>
            <a:chExt cx="990600" cy="514350"/>
          </a:xfrm>
        </p:grpSpPr>
        <p:sp>
          <p:nvSpPr>
            <p:cNvPr id="148" name="圆角矩形 147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693863" y="243260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芳香烃</a:t>
              </a:r>
              <a:endParaRPr lang="zh-CN" altLang="en-US" sz="2000" b="1" dirty="0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248025" y="3286125"/>
            <a:ext cx="877163" cy="1238250"/>
            <a:chOff x="3105150" y="3286125"/>
            <a:chExt cx="877163" cy="123825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3105150" y="3333751"/>
              <a:ext cx="877163" cy="1121806"/>
              <a:chOff x="3657600" y="3571876"/>
              <a:chExt cx="877163" cy="1121806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81414" y="3571876"/>
                <a:ext cx="785487" cy="781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3657600" y="432435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环己烷</a:t>
                </a:r>
                <a:endParaRPr lang="zh-CN" altLang="en-US" dirty="0"/>
              </a:p>
            </p:txBody>
          </p:sp>
        </p:grpSp>
        <p:sp>
          <p:nvSpPr>
            <p:cNvPr id="151" name="圆角矩形 150"/>
            <p:cNvSpPr/>
            <p:nvPr/>
          </p:nvSpPr>
          <p:spPr>
            <a:xfrm>
              <a:off x="3162300" y="3286125"/>
              <a:ext cx="733425" cy="123825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5953124" y="3533775"/>
            <a:ext cx="1504951" cy="838197"/>
            <a:chOff x="5953124" y="3838575"/>
            <a:chExt cx="1504951" cy="838197"/>
          </a:xfrm>
        </p:grpSpPr>
        <p:sp>
          <p:nvSpPr>
            <p:cNvPr id="100" name="TextBox 99"/>
            <p:cNvSpPr txBox="1"/>
            <p:nvPr/>
          </p:nvSpPr>
          <p:spPr>
            <a:xfrm>
              <a:off x="5953124" y="3914769"/>
              <a:ext cx="1504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H—C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≡</a:t>
              </a:r>
              <a:r>
                <a:rPr lang="en-US" altLang="zh-CN" dirty="0" smtClean="0"/>
                <a:t>C—H</a:t>
              </a:r>
              <a:endParaRPr lang="zh-CN" altLang="en-US" dirty="0" smtClean="0"/>
            </a:p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362700" y="4161239"/>
              <a:ext cx="646331" cy="515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乙炔</a:t>
              </a:r>
              <a:endParaRPr lang="zh-CN" altLang="en-US" dirty="0"/>
            </a:p>
          </p:txBody>
        </p:sp>
        <p:sp>
          <p:nvSpPr>
            <p:cNvPr id="156" name="圆角矩形 155"/>
            <p:cNvSpPr/>
            <p:nvPr/>
          </p:nvSpPr>
          <p:spPr>
            <a:xfrm>
              <a:off x="5981700" y="3838575"/>
              <a:ext cx="1381125" cy="70485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410450" y="2962274"/>
            <a:ext cx="1628775" cy="2076451"/>
            <a:chOff x="7410450" y="2933699"/>
            <a:chExt cx="1628775" cy="2076451"/>
          </a:xfrm>
        </p:grpSpPr>
        <p:grpSp>
          <p:nvGrpSpPr>
            <p:cNvPr id="122" name="组合 121"/>
            <p:cNvGrpSpPr/>
            <p:nvPr/>
          </p:nvGrpSpPr>
          <p:grpSpPr>
            <a:xfrm>
              <a:off x="7472364" y="2990851"/>
              <a:ext cx="1556038" cy="997981"/>
              <a:chOff x="5348289" y="4010026"/>
              <a:chExt cx="1556038" cy="997981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3639" y="4010026"/>
                <a:ext cx="660688" cy="73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48289" y="4048125"/>
                <a:ext cx="642292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5895975" y="41910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或</a:t>
                </a:r>
                <a:endParaRPr lang="zh-CN" alt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934075" y="463867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苯</a:t>
                </a:r>
                <a:endParaRPr lang="zh-CN" altLang="en-US" dirty="0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7586664" y="3938588"/>
              <a:ext cx="1359818" cy="1071562"/>
              <a:chOff x="7348539" y="3938588"/>
              <a:chExt cx="1359818" cy="1071562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48539" y="3938588"/>
                <a:ext cx="1359818" cy="833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7791450" y="464081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萘</a:t>
                </a:r>
                <a:endParaRPr lang="zh-CN" altLang="en-US" dirty="0"/>
              </a:p>
            </p:txBody>
          </p:sp>
        </p:grpSp>
        <p:sp>
          <p:nvSpPr>
            <p:cNvPr id="174" name="圆角矩形 173"/>
            <p:cNvSpPr/>
            <p:nvPr/>
          </p:nvSpPr>
          <p:spPr>
            <a:xfrm>
              <a:off x="7410450" y="2933699"/>
              <a:ext cx="1628775" cy="2066925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61925" y="3181350"/>
            <a:ext cx="3000375" cy="1524000"/>
            <a:chOff x="161925" y="3181350"/>
            <a:chExt cx="3000375" cy="1524000"/>
          </a:xfrm>
        </p:grpSpPr>
        <p:sp>
          <p:nvSpPr>
            <p:cNvPr id="150" name="圆角矩形 149"/>
            <p:cNvSpPr/>
            <p:nvPr/>
          </p:nvSpPr>
          <p:spPr>
            <a:xfrm>
              <a:off x="161925" y="3181350"/>
              <a:ext cx="2905125" cy="152400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304800" y="3228975"/>
              <a:ext cx="1209675" cy="1436132"/>
              <a:chOff x="5934075" y="-466725"/>
              <a:chExt cx="1209675" cy="143613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220872" y="600075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甲烷</a:t>
                </a:r>
                <a:endParaRPr lang="zh-CN" altLang="en-US" dirty="0"/>
              </a:p>
            </p:txBody>
          </p:sp>
          <p:grpSp>
            <p:nvGrpSpPr>
              <p:cNvPr id="179" name="组合 178"/>
              <p:cNvGrpSpPr/>
              <p:nvPr/>
            </p:nvGrpSpPr>
            <p:grpSpPr>
              <a:xfrm>
                <a:off x="5934075" y="-466725"/>
                <a:ext cx="1209675" cy="1207532"/>
                <a:chOff x="5505450" y="-66675"/>
                <a:chExt cx="1209675" cy="12075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5505450" y="352425"/>
                  <a:ext cx="1209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r>
                    <a:rPr lang="en-US" altLang="zh-CN" dirty="0" smtClean="0"/>
                    <a:t>C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897022" y="-6667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897022" y="77152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 rot="16200000">
                  <a:off x="5848350" y="13335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endParaRPr lang="zh-CN" altLang="en-US" dirty="0"/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 rot="16200000">
                  <a:off x="5848350" y="56197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endParaRPr lang="zh-CN" altLang="en-US" dirty="0"/>
                </a:p>
              </p:txBody>
            </p:sp>
          </p:grpSp>
        </p:grpSp>
        <p:grpSp>
          <p:nvGrpSpPr>
            <p:cNvPr id="194" name="组合 193"/>
            <p:cNvGrpSpPr/>
            <p:nvPr/>
          </p:nvGrpSpPr>
          <p:grpSpPr>
            <a:xfrm>
              <a:off x="1419225" y="3238500"/>
              <a:ext cx="1743075" cy="1426607"/>
              <a:chOff x="7400925" y="-38100"/>
              <a:chExt cx="1743075" cy="142660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7868697" y="1019175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乙烷</a:t>
                </a:r>
                <a:endParaRPr lang="zh-CN" altLang="en-US" dirty="0"/>
              </a:p>
            </p:txBody>
          </p:sp>
          <p:grpSp>
            <p:nvGrpSpPr>
              <p:cNvPr id="192" name="组合 191"/>
              <p:cNvGrpSpPr/>
              <p:nvPr/>
            </p:nvGrpSpPr>
            <p:grpSpPr>
              <a:xfrm>
                <a:off x="7400925" y="-38100"/>
                <a:ext cx="1743075" cy="1217057"/>
                <a:chOff x="7400925" y="-38100"/>
                <a:chExt cx="1743075" cy="1217057"/>
              </a:xfrm>
            </p:grpSpPr>
            <p:sp>
              <p:nvSpPr>
                <p:cNvPr id="181" name="TextBox 180"/>
                <p:cNvSpPr txBox="1"/>
                <p:nvPr/>
              </p:nvSpPr>
              <p:spPr>
                <a:xfrm>
                  <a:off x="7400925" y="381000"/>
                  <a:ext cx="1743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r>
                    <a:rPr lang="en-US" altLang="zh-CN" dirty="0" smtClean="0"/>
                    <a:t>C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C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—</a:t>
                  </a:r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7792497" y="-38100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grpSp>
              <p:nvGrpSpPr>
                <p:cNvPr id="186" name="组合 185"/>
                <p:cNvGrpSpPr/>
                <p:nvPr/>
              </p:nvGrpSpPr>
              <p:grpSpPr>
                <a:xfrm>
                  <a:off x="7766908" y="138842"/>
                  <a:ext cx="376967" cy="1030590"/>
                  <a:chOff x="7766908" y="138842"/>
                  <a:chExt cx="376967" cy="1030590"/>
                </a:xfrm>
              </p:grpSpPr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7792497" y="800100"/>
                    <a:ext cx="35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/>
                      <a:t>H</a:t>
                    </a:r>
                    <a:endParaRPr lang="zh-CN" altLang="en-US" dirty="0"/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 rot="16200000">
                    <a:off x="7743825" y="161925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solidFill>
                          <a:srgbClr val="FF0000"/>
                        </a:solidFill>
                      </a:rPr>
                      <a:t>—</a:t>
                    </a:r>
                    <a:endParaRPr lang="zh-CN" altLang="en-US" dirty="0"/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 rot="16200000">
                    <a:off x="7743825" y="590550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solidFill>
                          <a:srgbClr val="FF0000"/>
                        </a:solidFill>
                      </a:rPr>
                      <a:t>—</a:t>
                    </a:r>
                    <a:endParaRPr lang="zh-CN" altLang="en-US" dirty="0"/>
                  </a:p>
                </p:txBody>
              </p:sp>
            </p:grpSp>
            <p:grpSp>
              <p:nvGrpSpPr>
                <p:cNvPr id="187" name="组合 186"/>
                <p:cNvGrpSpPr/>
                <p:nvPr/>
              </p:nvGrpSpPr>
              <p:grpSpPr>
                <a:xfrm>
                  <a:off x="8157433" y="148367"/>
                  <a:ext cx="376967" cy="1030590"/>
                  <a:chOff x="7766908" y="138842"/>
                  <a:chExt cx="376967" cy="1030590"/>
                </a:xfrm>
              </p:grpSpPr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7792497" y="800100"/>
                    <a:ext cx="35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/>
                      <a:t>H</a:t>
                    </a:r>
                    <a:endParaRPr lang="zh-CN" altLang="en-US" dirty="0"/>
                  </a:p>
                </p:txBody>
              </p:sp>
              <p:sp>
                <p:nvSpPr>
                  <p:cNvPr id="189" name="TextBox 188"/>
                  <p:cNvSpPr txBox="1"/>
                  <p:nvPr/>
                </p:nvSpPr>
                <p:spPr>
                  <a:xfrm rot="16200000">
                    <a:off x="7743825" y="161925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solidFill>
                          <a:srgbClr val="FF0000"/>
                        </a:solidFill>
                      </a:rPr>
                      <a:t>—</a:t>
                    </a:r>
                    <a:endParaRPr lang="zh-CN" altLang="en-US" dirty="0"/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 rot="16200000">
                    <a:off x="7743825" y="590550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solidFill>
                          <a:srgbClr val="FF0000"/>
                        </a:solidFill>
                      </a:rPr>
                      <a:t>—</a:t>
                    </a:r>
                    <a:endParaRPr lang="zh-CN" altLang="en-US" dirty="0"/>
                  </a:p>
                </p:txBody>
              </p:sp>
            </p:grpSp>
            <p:sp>
              <p:nvSpPr>
                <p:cNvPr id="191" name="TextBox 190"/>
                <p:cNvSpPr txBox="1"/>
                <p:nvPr/>
              </p:nvSpPr>
              <p:spPr>
                <a:xfrm>
                  <a:off x="8192547" y="-2857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</p:grpSp>
        </p:grpSp>
      </p:grpSp>
      <p:grpSp>
        <p:nvGrpSpPr>
          <p:cNvPr id="219" name="组合 218"/>
          <p:cNvGrpSpPr/>
          <p:nvPr/>
        </p:nvGrpSpPr>
        <p:grpSpPr>
          <a:xfrm>
            <a:off x="4276725" y="3333750"/>
            <a:ext cx="1609726" cy="1114426"/>
            <a:chOff x="4276725" y="3333750"/>
            <a:chExt cx="1609726" cy="1114426"/>
          </a:xfrm>
        </p:grpSpPr>
        <p:sp>
          <p:nvSpPr>
            <p:cNvPr id="97" name="TextBox 96"/>
            <p:cNvSpPr txBox="1"/>
            <p:nvPr/>
          </p:nvSpPr>
          <p:spPr>
            <a:xfrm>
              <a:off x="4733925" y="399097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乙烯</a:t>
              </a:r>
              <a:endParaRPr lang="zh-CN" altLang="en-US" dirty="0"/>
            </a:p>
          </p:txBody>
        </p:sp>
        <p:grpSp>
          <p:nvGrpSpPr>
            <p:cNvPr id="218" name="组合 217"/>
            <p:cNvGrpSpPr/>
            <p:nvPr/>
          </p:nvGrpSpPr>
          <p:grpSpPr>
            <a:xfrm>
              <a:off x="4276725" y="3333750"/>
              <a:ext cx="1609726" cy="1114426"/>
              <a:chOff x="4276725" y="3333750"/>
              <a:chExt cx="1609726" cy="1114426"/>
            </a:xfrm>
          </p:grpSpPr>
          <p:sp>
            <p:nvSpPr>
              <p:cNvPr id="154" name="圆角矩形 153"/>
              <p:cNvSpPr/>
              <p:nvPr/>
            </p:nvSpPr>
            <p:spPr>
              <a:xfrm>
                <a:off x="4276725" y="3333750"/>
                <a:ext cx="1609726" cy="1114426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7" name="组合 216"/>
              <p:cNvGrpSpPr/>
              <p:nvPr/>
            </p:nvGrpSpPr>
            <p:grpSpPr>
              <a:xfrm>
                <a:off x="4324350" y="3486150"/>
                <a:ext cx="1475328" cy="712232"/>
                <a:chOff x="6972300" y="200025"/>
                <a:chExt cx="1475328" cy="712232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7343775" y="419100"/>
                  <a:ext cx="7489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C</a:t>
                  </a:r>
                  <a:r>
                    <a:rPr lang="zh-CN" altLang="en-US" dirty="0" smtClean="0">
                      <a:solidFill>
                        <a:srgbClr val="FF0000"/>
                      </a:solidFill>
                    </a:rPr>
                    <a:t>＝</a:t>
                  </a:r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C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6981825" y="247650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972300" y="54292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endParaRPr lang="zh-CN" altLang="en-US" dirty="0"/>
                </a:p>
              </p:txBody>
            </p:sp>
            <p:grpSp>
              <p:nvGrpSpPr>
                <p:cNvPr id="209" name="组合 208"/>
                <p:cNvGrpSpPr/>
                <p:nvPr/>
              </p:nvGrpSpPr>
              <p:grpSpPr>
                <a:xfrm>
                  <a:off x="7867650" y="200025"/>
                  <a:ext cx="579978" cy="693182"/>
                  <a:chOff x="7867650" y="200025"/>
                  <a:chExt cx="579978" cy="693182"/>
                </a:xfrm>
              </p:grpSpPr>
              <p:grpSp>
                <p:nvGrpSpPr>
                  <p:cNvPr id="198" name="组合 197"/>
                  <p:cNvGrpSpPr/>
                  <p:nvPr/>
                </p:nvGrpSpPr>
                <p:grpSpPr>
                  <a:xfrm>
                    <a:off x="7867650" y="200025"/>
                    <a:ext cx="551403" cy="464582"/>
                    <a:chOff x="8172450" y="1304925"/>
                    <a:chExt cx="551403" cy="464582"/>
                  </a:xfrm>
                </p:grpSpPr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8372475" y="1304925"/>
                      <a:ext cx="351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p:txBody>
                </p:sp>
                <p:sp>
                  <p:nvSpPr>
                    <p:cNvPr id="196" name="TextBox 195"/>
                    <p:cNvSpPr txBox="1"/>
                    <p:nvPr/>
                  </p:nvSpPr>
                  <p:spPr>
                    <a:xfrm rot="679313">
                      <a:off x="8172450" y="1400175"/>
                      <a:ext cx="4154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CN" altLang="en-US" dirty="0" smtClean="0"/>
                        <a:t>／</a:t>
                      </a:r>
                      <a:endParaRPr lang="zh-CN" altLang="en-US" dirty="0"/>
                    </a:p>
                  </p:txBody>
                </p:sp>
              </p:grpSp>
              <p:grpSp>
                <p:nvGrpSpPr>
                  <p:cNvPr id="205" name="组合 204"/>
                  <p:cNvGrpSpPr/>
                  <p:nvPr/>
                </p:nvGrpSpPr>
                <p:grpSpPr>
                  <a:xfrm>
                    <a:off x="7919308" y="472217"/>
                    <a:ext cx="528320" cy="420990"/>
                    <a:chOff x="8366983" y="1739042"/>
                    <a:chExt cx="528320" cy="420990"/>
                  </a:xfrm>
                </p:grpSpPr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8543925" y="1790700"/>
                      <a:ext cx="351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p:txBody>
                </p:sp>
                <p:sp>
                  <p:nvSpPr>
                    <p:cNvPr id="204" name="TextBox 203"/>
                    <p:cNvSpPr txBox="1"/>
                    <p:nvPr/>
                  </p:nvSpPr>
                  <p:spPr>
                    <a:xfrm rot="6079313">
                      <a:off x="8343900" y="1762125"/>
                      <a:ext cx="4154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CN" altLang="en-US" dirty="0" smtClean="0"/>
                        <a:t>／</a:t>
                      </a:r>
                      <a:endParaRPr lang="zh-CN" altLang="en-US" dirty="0"/>
                    </a:p>
                  </p:txBody>
                </p:sp>
              </p:grpSp>
            </p:grpSp>
            <p:sp>
              <p:nvSpPr>
                <p:cNvPr id="216" name="TextBox 215"/>
                <p:cNvSpPr txBox="1"/>
                <p:nvPr/>
              </p:nvSpPr>
              <p:spPr>
                <a:xfrm rot="6408500">
                  <a:off x="7134225" y="314326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 smtClean="0"/>
                    <a:t>／</a:t>
                  </a:r>
                  <a:endParaRPr lang="zh-CN" altLang="en-US" dirty="0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 rot="1341259">
                  <a:off x="7134225" y="514350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 smtClean="0"/>
                    <a:t>／</a:t>
                  </a:r>
                  <a:endParaRPr lang="zh-CN" altLang="en-US" dirty="0"/>
                </a:p>
              </p:txBody>
            </p:sp>
          </p:grpSp>
        </p:grpSp>
      </p:grpSp>
      <p:sp>
        <p:nvSpPr>
          <p:cNvPr id="220" name="TextBox 219"/>
          <p:cNvSpPr txBox="1"/>
          <p:nvPr/>
        </p:nvSpPr>
        <p:spPr>
          <a:xfrm>
            <a:off x="5172075" y="60007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书</a:t>
            </a:r>
            <a:r>
              <a:rPr lang="en-US" altLang="zh-CN" dirty="0" smtClean="0"/>
              <a:t>P70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11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450" y="257175"/>
            <a:ext cx="6324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观察下列有机物的组成</a:t>
            </a:r>
            <a:r>
              <a:rPr lang="zh-CN" altLang="en-US" sz="2000" b="1" dirty="0" smtClean="0"/>
              <a:t>（元素）</a:t>
            </a:r>
            <a:r>
              <a:rPr lang="zh-CN" altLang="zh-CN" sz="2000" b="1" dirty="0" smtClean="0"/>
              <a:t>、结构</a:t>
            </a:r>
            <a:r>
              <a:rPr lang="en-US" altLang="zh-CN" sz="2000" b="1" dirty="0" smtClean="0"/>
              <a:t>(</a:t>
            </a:r>
            <a:r>
              <a:rPr lang="zh-CN" altLang="zh-CN" sz="2000" b="1" dirty="0" smtClean="0"/>
              <a:t>碳键、碳链</a:t>
            </a:r>
            <a:r>
              <a:rPr lang="en-US" altLang="zh-CN" sz="2000" b="1" dirty="0" smtClean="0"/>
              <a:t>)</a:t>
            </a:r>
            <a:r>
              <a:rPr lang="zh-CN" altLang="zh-CN" sz="2000" b="1" dirty="0" smtClean="0"/>
              <a:t> ，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找出烃并对烃进行分类</a:t>
            </a:r>
            <a:r>
              <a:rPr lang="zh-CN" altLang="zh-CN" sz="2000" b="1" dirty="0" smtClean="0"/>
              <a:t>：</a:t>
            </a:r>
            <a:endParaRPr lang="zh-CN" altLang="en-US" sz="20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847850"/>
            <a:ext cx="6702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2695575" y="1990725"/>
            <a:ext cx="371475" cy="438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800601" y="2000250"/>
            <a:ext cx="285750" cy="438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5880" y="431752"/>
            <a:ext cx="1931045" cy="777924"/>
            <a:chOff x="554981" y="1053530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检测新知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528638"/>
            <a:ext cx="213759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0663"/>
            <a:ext cx="2876550" cy="4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2105025"/>
            <a:ext cx="207787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3443288"/>
            <a:ext cx="2681287" cy="4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" y="4010025"/>
            <a:ext cx="244835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838" y="681038"/>
            <a:ext cx="2681287" cy="4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50" y="1209675"/>
            <a:ext cx="207787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619375"/>
            <a:ext cx="244835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3148013"/>
            <a:ext cx="2876550" cy="4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075" y="3719513"/>
            <a:ext cx="2137596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2352676" y="2162176"/>
            <a:ext cx="762000" cy="514350"/>
            <a:chOff x="2990849" y="895350"/>
            <a:chExt cx="923925" cy="657225"/>
          </a:xfrm>
        </p:grpSpPr>
        <p:sp>
          <p:nvSpPr>
            <p:cNvPr id="39" name="圆角矩形 38"/>
            <p:cNvSpPr/>
            <p:nvPr/>
          </p:nvSpPr>
          <p:spPr>
            <a:xfrm>
              <a:off x="2990849" y="895350"/>
              <a:ext cx="923925" cy="6572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84803" y="960966"/>
              <a:ext cx="44114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烃</a:t>
              </a:r>
              <a:endParaRPr lang="zh-CN" altLang="en-US" sz="2000" b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62325" y="1114426"/>
            <a:ext cx="1333499" cy="514350"/>
            <a:chOff x="2524125" y="1590676"/>
            <a:chExt cx="1333499" cy="514350"/>
          </a:xfrm>
        </p:grpSpPr>
        <p:sp>
          <p:nvSpPr>
            <p:cNvPr id="42" name="圆角矩形 41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93613" y="163250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饱和烃</a:t>
              </a:r>
              <a:endParaRPr lang="zh-CN" altLang="en-US" sz="2000" b="1" dirty="0"/>
            </a:p>
          </p:txBody>
        </p:sp>
      </p:grpSp>
      <p:sp>
        <p:nvSpPr>
          <p:cNvPr id="44" name="AutoShape 15"/>
          <p:cNvSpPr>
            <a:spLocks/>
          </p:cNvSpPr>
          <p:nvPr/>
        </p:nvSpPr>
        <p:spPr bwMode="auto">
          <a:xfrm>
            <a:off x="3143249" y="1339850"/>
            <a:ext cx="219075" cy="2174875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371850" y="3181351"/>
            <a:ext cx="1333499" cy="514350"/>
            <a:chOff x="2524125" y="1590676"/>
            <a:chExt cx="1333499" cy="514350"/>
          </a:xfrm>
        </p:grpSpPr>
        <p:sp>
          <p:nvSpPr>
            <p:cNvPr id="46" name="圆角矩形 45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不饱和烃</a:t>
              </a:r>
              <a:endParaRPr lang="zh-CN" altLang="en-US" sz="2000" b="1" dirty="0"/>
            </a:p>
          </p:txBody>
        </p:sp>
      </p:grpSp>
      <p:sp>
        <p:nvSpPr>
          <p:cNvPr id="48" name="AutoShape 15"/>
          <p:cNvSpPr>
            <a:spLocks/>
          </p:cNvSpPr>
          <p:nvPr/>
        </p:nvSpPr>
        <p:spPr bwMode="auto">
          <a:xfrm>
            <a:off x="4705348" y="838200"/>
            <a:ext cx="238127" cy="1133474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953000" y="600076"/>
            <a:ext cx="1333499" cy="514350"/>
            <a:chOff x="2524125" y="1590676"/>
            <a:chExt cx="1333499" cy="514350"/>
          </a:xfrm>
        </p:grpSpPr>
        <p:sp>
          <p:nvSpPr>
            <p:cNvPr id="50" name="圆角矩形 49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链状烷烃</a:t>
              </a:r>
              <a:endParaRPr lang="zh-CN" altLang="en-US" sz="2000" b="1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953000" y="1714501"/>
            <a:ext cx="1333499" cy="514350"/>
            <a:chOff x="2524125" y="1590676"/>
            <a:chExt cx="1333499" cy="514350"/>
          </a:xfrm>
        </p:grpSpPr>
        <p:sp>
          <p:nvSpPr>
            <p:cNvPr id="53" name="圆角矩形 52"/>
            <p:cNvSpPr/>
            <p:nvPr/>
          </p:nvSpPr>
          <p:spPr>
            <a:xfrm>
              <a:off x="2524125" y="1590676"/>
              <a:ext cx="1333499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9313" y="163250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环状烷烃</a:t>
              </a:r>
              <a:endParaRPr lang="zh-CN" altLang="en-US" sz="2000" b="1" dirty="0"/>
            </a:p>
          </p:txBody>
        </p:sp>
      </p:grpSp>
      <p:sp>
        <p:nvSpPr>
          <p:cNvPr id="55" name="AutoShape 15"/>
          <p:cNvSpPr>
            <a:spLocks/>
          </p:cNvSpPr>
          <p:nvPr/>
        </p:nvSpPr>
        <p:spPr bwMode="auto">
          <a:xfrm>
            <a:off x="4724398" y="2867025"/>
            <a:ext cx="238127" cy="1133474"/>
          </a:xfrm>
          <a:prstGeom prst="leftBrace">
            <a:avLst>
              <a:gd name="adj1" fmla="val 84028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4972051" y="2581276"/>
            <a:ext cx="990600" cy="514350"/>
            <a:chOff x="4657726" y="2390776"/>
            <a:chExt cx="990600" cy="514350"/>
          </a:xfrm>
        </p:grpSpPr>
        <p:sp>
          <p:nvSpPr>
            <p:cNvPr id="57" name="圆角矩形 56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烯烃</a:t>
              </a:r>
              <a:endParaRPr lang="zh-CN" altLang="en-US" sz="2000" b="1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00626" y="3200401"/>
            <a:ext cx="990600" cy="514350"/>
            <a:chOff x="4657726" y="2390776"/>
            <a:chExt cx="990600" cy="514350"/>
          </a:xfrm>
        </p:grpSpPr>
        <p:sp>
          <p:nvSpPr>
            <p:cNvPr id="60" name="圆角矩形 59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炔烃</a:t>
              </a:r>
              <a:endParaRPr lang="zh-CN" altLang="en-US" sz="2000" b="1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991101" y="3800476"/>
            <a:ext cx="990600" cy="514350"/>
            <a:chOff x="4657726" y="2390776"/>
            <a:chExt cx="990600" cy="514350"/>
          </a:xfrm>
        </p:grpSpPr>
        <p:sp>
          <p:nvSpPr>
            <p:cNvPr id="63" name="圆角矩形 62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93863" y="243260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芳香烃</a:t>
              </a:r>
              <a:endParaRPr lang="zh-CN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0655" y="165052"/>
            <a:ext cx="1931045" cy="777924"/>
            <a:chOff x="554981" y="1053530"/>
            <a:chExt cx="1092200" cy="1193800"/>
          </a:xfrm>
        </p:grpSpPr>
        <p:pic>
          <p:nvPicPr>
            <p:cNvPr id="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81" y="1053530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733991" y="1201078"/>
              <a:ext cx="720080" cy="6604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2610485" algn="l"/>
                </a:tabLst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深入探究</a:t>
              </a:r>
              <a:endParaRPr lang="zh-CN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76475" y="-57150"/>
            <a:ext cx="6340197" cy="113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任务三：以甲烷、乙烯、乙炔为例，借助模型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   </a:t>
            </a:r>
            <a:r>
              <a:rPr lang="zh-CN" altLang="en-US" sz="2400" b="1" dirty="0" smtClean="0"/>
              <a:t>认识烃的分子结构。</a:t>
            </a:r>
            <a:endParaRPr lang="zh-CN" altLang="en-US" sz="2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850" y="1133475"/>
          <a:ext cx="855345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2209800"/>
                <a:gridCol w="2505075"/>
                <a:gridCol w="2466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烃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甲烷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乙烯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乙炔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分子式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/>
                </a:tc>
              </a:tr>
              <a:tr h="8108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 smtClean="0"/>
                        <a:t>电子式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</a:tr>
              <a:tr h="79565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化学键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</a:tr>
              <a:tr h="1073214"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/>
                        <a:t>结构模型</a:t>
                      </a:r>
                      <a:endParaRPr lang="en-US" altLang="zh-CN" sz="2000" b="1" dirty="0" smtClean="0"/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49" y="3971924"/>
            <a:ext cx="1493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24" y="4095750"/>
            <a:ext cx="1790701" cy="7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66975" y="152400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4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175" y="152400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r>
              <a:rPr lang="en-US" altLang="zh-CN" sz="2000" b="1" dirty="0" smtClean="0">
                <a:solidFill>
                  <a:srgbClr val="990033"/>
                </a:solidFill>
              </a:rPr>
              <a:t>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4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4250" y="154305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990033"/>
                </a:solidFill>
              </a:rPr>
              <a:t>C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r>
              <a:rPr lang="en-US" altLang="zh-CN" sz="2000" b="1" dirty="0" smtClean="0">
                <a:solidFill>
                  <a:srgbClr val="990033"/>
                </a:solidFill>
              </a:rPr>
              <a:t>H</a:t>
            </a:r>
            <a:r>
              <a:rPr lang="en-US" altLang="zh-CN" sz="2000" b="1" baseline="-25000" dirty="0" smtClean="0">
                <a:solidFill>
                  <a:srgbClr val="990033"/>
                </a:solidFill>
              </a:rPr>
              <a:t>2</a:t>
            </a:r>
            <a:endParaRPr lang="zh-CN" altLang="en-US" sz="2000" b="1" baseline="-25000" dirty="0">
              <a:solidFill>
                <a:srgbClr val="990033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651" y="2290764"/>
            <a:ext cx="1243088" cy="3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2333625" y="2009775"/>
            <a:ext cx="876300" cy="857250"/>
            <a:chOff x="3028950" y="438150"/>
            <a:chExt cx="1004888" cy="110490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3652838" y="847725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33763" y="123825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52813" y="43815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28950" y="828675"/>
              <a:ext cx="628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490913" y="647700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 flipH="1">
              <a:off x="3509963" y="1057276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4763" y="81915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4486276" y="2143126"/>
            <a:ext cx="1314449" cy="619124"/>
            <a:chOff x="1476375" y="1638300"/>
            <a:chExt cx="1452563" cy="6953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6988" y="2057400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7913" y="1647825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0238" y="163830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6375" y="2028825"/>
              <a:ext cx="628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1938338" y="1847850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0738" y="2043113"/>
              <a:ext cx="238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2386013" y="1857375"/>
              <a:ext cx="1428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09863" y="2028825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57438" y="2047875"/>
              <a:ext cx="200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矩形 32"/>
          <p:cNvSpPr/>
          <p:nvPr/>
        </p:nvSpPr>
        <p:spPr>
          <a:xfrm>
            <a:off x="1680835" y="3235847"/>
            <a:ext cx="2357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 smtClean="0">
                <a:solidFill>
                  <a:srgbClr val="9900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</a:t>
            </a:r>
            <a:r>
              <a:rPr lang="en-US" altLang="zh-CN" sz="2000" b="1" kern="100" dirty="0" smtClean="0">
                <a:solidFill>
                  <a:srgbClr val="9900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C—H</a:t>
            </a:r>
            <a:r>
              <a:rPr lang="zh-CN" altLang="en-US" sz="2000" b="1" kern="100" dirty="0" smtClean="0">
                <a:solidFill>
                  <a:srgbClr val="9900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（单键）</a:t>
            </a:r>
            <a:endParaRPr lang="en-US" altLang="zh-CN" sz="2000" b="1" kern="100" dirty="0" smtClean="0">
              <a:solidFill>
                <a:srgbClr val="9900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95525" y="3995738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3843010" y="2988197"/>
            <a:ext cx="3138815" cy="931341"/>
            <a:chOff x="4081135" y="2988197"/>
            <a:chExt cx="3138815" cy="931341"/>
          </a:xfrm>
        </p:grpSpPr>
        <p:sp>
          <p:nvSpPr>
            <p:cNvPr id="44" name="矩形 43"/>
            <p:cNvSpPr/>
            <p:nvPr/>
          </p:nvSpPr>
          <p:spPr>
            <a:xfrm>
              <a:off x="4166245" y="2988197"/>
              <a:ext cx="25107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饱和</a:t>
              </a:r>
              <a:r>
                <a:rPr lang="en-US" altLang="zh-CN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C—H</a:t>
              </a:r>
              <a:r>
                <a:rPr lang="zh-CN" altLang="en-US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（单键）</a:t>
              </a:r>
              <a:endParaRPr lang="en-US" altLang="zh-CN" sz="2000" b="1" kern="100" dirty="0" smtClean="0">
                <a:solidFill>
                  <a:srgbClr val="9900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081135" y="3490913"/>
              <a:ext cx="3138815" cy="428625"/>
              <a:chOff x="3614410" y="3490913"/>
              <a:chExt cx="3138815" cy="428625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448175" y="3490913"/>
                <a:ext cx="942975" cy="428625"/>
                <a:chOff x="4448175" y="3490913"/>
                <a:chExt cx="942975" cy="428625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>
                  <a:off x="4448175" y="3505200"/>
                  <a:ext cx="152400" cy="123825"/>
                </a:xfrm>
                <a:prstGeom prst="line">
                  <a:avLst/>
                </a:prstGeom>
                <a:ln w="28575">
                  <a:solidFill>
                    <a:srgbClr val="9900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5238750" y="3762375"/>
                  <a:ext cx="152400" cy="123825"/>
                </a:xfrm>
                <a:prstGeom prst="line">
                  <a:avLst/>
                </a:prstGeom>
                <a:ln w="28575">
                  <a:solidFill>
                    <a:srgbClr val="9900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rot="16200000">
                  <a:off x="5219700" y="3505200"/>
                  <a:ext cx="152400" cy="123825"/>
                </a:xfrm>
                <a:prstGeom prst="line">
                  <a:avLst/>
                </a:prstGeom>
                <a:ln w="28575">
                  <a:solidFill>
                    <a:srgbClr val="9900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rot="16200000">
                  <a:off x="4467225" y="3781425"/>
                  <a:ext cx="152400" cy="123825"/>
                </a:xfrm>
                <a:prstGeom prst="line">
                  <a:avLst/>
                </a:prstGeom>
                <a:ln w="28575">
                  <a:solidFill>
                    <a:srgbClr val="9900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3614410" y="3493022"/>
                <a:ext cx="3138815" cy="400441"/>
                <a:chOff x="3642985" y="3493022"/>
                <a:chExt cx="3138815" cy="400441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4137670" y="3493353"/>
                  <a:ext cx="2644130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</a:t>
                  </a:r>
                  <a:r>
                    <a:rPr lang="zh-CN" altLang="en-US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＝</a:t>
                  </a:r>
                  <a:r>
                    <a:rPr lang="en-US" altLang="zh-CN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</a:t>
                  </a:r>
                  <a:r>
                    <a:rPr lang="zh-CN" altLang="en-US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（双键）</a:t>
                  </a:r>
                  <a:endParaRPr lang="en-US" altLang="zh-CN" sz="2000" b="1" kern="100" dirty="0" smtClean="0">
                    <a:solidFill>
                      <a:srgbClr val="990033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3642985" y="3493022"/>
                  <a:ext cx="94806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CN" altLang="en-US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不饱和</a:t>
                  </a:r>
                  <a:endParaRPr lang="en-US" altLang="zh-CN" sz="2000" b="1" kern="100" dirty="0" smtClean="0">
                    <a:solidFill>
                      <a:srgbClr val="990033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6" name="组合 65"/>
          <p:cNvGrpSpPr/>
          <p:nvPr/>
        </p:nvGrpSpPr>
        <p:grpSpPr>
          <a:xfrm>
            <a:off x="6329035" y="2997722"/>
            <a:ext cx="3215015" cy="876360"/>
            <a:chOff x="6329035" y="2997722"/>
            <a:chExt cx="3215015" cy="876360"/>
          </a:xfrm>
        </p:grpSpPr>
        <p:sp>
          <p:nvSpPr>
            <p:cNvPr id="57" name="矩形 56"/>
            <p:cNvSpPr/>
            <p:nvPr/>
          </p:nvSpPr>
          <p:spPr>
            <a:xfrm>
              <a:off x="6595735" y="2997722"/>
              <a:ext cx="23577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饱和</a:t>
              </a:r>
              <a:r>
                <a:rPr lang="en-US" altLang="zh-CN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C—H</a:t>
              </a:r>
              <a:r>
                <a:rPr lang="zh-CN" altLang="en-US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（单键）</a:t>
              </a:r>
              <a:endParaRPr lang="en-US" altLang="zh-CN" sz="2000" b="1" kern="100" dirty="0" smtClean="0">
                <a:solidFill>
                  <a:srgbClr val="9900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329035" y="3464778"/>
              <a:ext cx="3215015" cy="409304"/>
              <a:chOff x="6329035" y="3464778"/>
              <a:chExt cx="3215015" cy="409304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6899920" y="3464778"/>
                <a:ext cx="2644130" cy="400110"/>
                <a:chOff x="5890270" y="4198203"/>
                <a:chExt cx="2644130" cy="400110"/>
              </a:xfrm>
            </p:grpSpPr>
            <p:grpSp>
              <p:nvGrpSpPr>
                <p:cNvPr id="59" name="组合 37"/>
                <p:cNvGrpSpPr/>
                <p:nvPr/>
              </p:nvGrpSpPr>
              <p:grpSpPr>
                <a:xfrm>
                  <a:off x="6172200" y="4410075"/>
                  <a:ext cx="923925" cy="0"/>
                  <a:chOff x="6172200" y="4410075"/>
                  <a:chExt cx="923925" cy="0"/>
                </a:xfrm>
              </p:grpSpPr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6172200" y="4410075"/>
                    <a:ext cx="190500" cy="0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6905625" y="4410075"/>
                    <a:ext cx="190500" cy="0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矩形 59"/>
                <p:cNvSpPr/>
                <p:nvPr/>
              </p:nvSpPr>
              <p:spPr>
                <a:xfrm>
                  <a:off x="5890270" y="4198203"/>
                  <a:ext cx="264413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</a:t>
                  </a:r>
                  <a:r>
                    <a:rPr lang="zh-CN" altLang="en-US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≡</a:t>
                  </a:r>
                  <a:r>
                    <a:rPr lang="en-US" altLang="zh-CN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  </a:t>
                  </a:r>
                  <a:r>
                    <a:rPr lang="zh-CN" altLang="en-US" sz="2000" b="1" kern="100" dirty="0" smtClean="0">
                      <a:solidFill>
                        <a:srgbClr val="990033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（三键）</a:t>
                  </a:r>
                  <a:endParaRPr lang="en-US" altLang="zh-CN" sz="2000" b="1" kern="100" dirty="0" smtClean="0">
                    <a:solidFill>
                      <a:srgbClr val="990033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矩形 62"/>
              <p:cNvSpPr/>
              <p:nvPr/>
            </p:nvSpPr>
            <p:spPr>
              <a:xfrm>
                <a:off x="6329035" y="3473972"/>
                <a:ext cx="9480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000" b="1" kern="100" dirty="0" smtClean="0">
                    <a:solidFill>
                      <a:srgbClr val="990033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不饱和</a:t>
                </a:r>
                <a:endParaRPr lang="en-US" altLang="zh-CN" sz="2000" b="1" kern="100" dirty="0" smtClean="0">
                  <a:solidFill>
                    <a:srgbClr val="99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6029325" y="6191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书</a:t>
            </a:r>
            <a:r>
              <a:rPr lang="en-US" altLang="zh-CN" dirty="0" smtClean="0"/>
              <a:t>P70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50" y="-66675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任务四：对比甲烷、乙烯的化学性质。</a:t>
            </a:r>
            <a:endParaRPr lang="zh-CN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3743325"/>
            <a:ext cx="62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箭头连接符 15"/>
          <p:cNvCxnSpPr/>
          <p:nvPr/>
        </p:nvCxnSpPr>
        <p:spPr>
          <a:xfrm>
            <a:off x="1857375" y="4391025"/>
            <a:ext cx="495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62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3771900"/>
            <a:ext cx="62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箭头连接符 20"/>
          <p:cNvCxnSpPr/>
          <p:nvPr/>
        </p:nvCxnSpPr>
        <p:spPr>
          <a:xfrm>
            <a:off x="6315075" y="4419600"/>
            <a:ext cx="4953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52850"/>
            <a:ext cx="647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47725" y="3257550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990033"/>
                </a:solidFill>
              </a:rPr>
              <a:t>2.</a:t>
            </a:r>
            <a:r>
              <a:rPr lang="zh-CN" altLang="en-US" sz="2000" dirty="0" smtClean="0">
                <a:solidFill>
                  <a:srgbClr val="990033"/>
                </a:solidFill>
              </a:rPr>
              <a:t>加成反应</a:t>
            </a:r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zh-CN" altLang="en-US" sz="2000" dirty="0" smtClean="0"/>
              <a:t>通入溴的四氯化碳溶液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zh-CN" altLang="en-US" sz="2000" dirty="0">
              <a:solidFill>
                <a:srgbClr val="99003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5625" y="42195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不褪色</a:t>
            </a:r>
            <a:endParaRPr lang="zh-CN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81900" y="42481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褪色</a:t>
            </a:r>
            <a:endParaRPr lang="zh-CN" altLang="en-US" sz="20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776289" y="1452199"/>
            <a:ext cx="1756506" cy="1750953"/>
            <a:chOff x="776289" y="3052399"/>
            <a:chExt cx="1756506" cy="1750953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289" y="3052399"/>
              <a:ext cx="1243011" cy="175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1504950" y="3676650"/>
              <a:ext cx="1027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CH</a:t>
              </a:r>
              <a:r>
                <a:rPr lang="en-US" altLang="zh-CN" sz="1600" baseline="-25000" dirty="0" smtClean="0"/>
                <a:t>4</a:t>
              </a:r>
              <a:r>
                <a:rPr lang="zh-CN" altLang="en-US" sz="1600" dirty="0" smtClean="0"/>
                <a:t>和</a:t>
              </a:r>
              <a:r>
                <a:rPr lang="en-US" altLang="zh-CN" sz="1600" smtClean="0"/>
                <a:t>Cl</a:t>
              </a:r>
              <a:r>
                <a:rPr lang="en-US" altLang="zh-CN" sz="1600" baseline="-25000" smtClean="0"/>
                <a:t>2</a:t>
              </a:r>
              <a:endParaRPr lang="zh-CN" altLang="en-US" sz="1600" baseline="-25000" dirty="0"/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439" y="1428751"/>
            <a:ext cx="1281111" cy="17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组合 37"/>
          <p:cNvGrpSpPr/>
          <p:nvPr/>
        </p:nvGrpSpPr>
        <p:grpSpPr>
          <a:xfrm>
            <a:off x="2085975" y="2381250"/>
            <a:ext cx="646331" cy="371475"/>
            <a:chOff x="4676775" y="3705225"/>
            <a:chExt cx="646331" cy="371475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4772025" y="4076700"/>
              <a:ext cx="4953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6775" y="370522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光照</a:t>
              </a:r>
              <a:endParaRPr lang="zh-CN" alt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4375" y="1028700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990033"/>
                </a:solidFill>
              </a:rPr>
              <a:t>1.</a:t>
            </a:r>
            <a:r>
              <a:rPr lang="zh-CN" altLang="en-US" sz="2000" dirty="0" smtClean="0">
                <a:solidFill>
                  <a:srgbClr val="990033"/>
                </a:solidFill>
              </a:rPr>
              <a:t>取代反应</a:t>
            </a:r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zh-CN" altLang="en-US" sz="2000" dirty="0" smtClean="0"/>
              <a:t>与氯气反应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zh-CN" altLang="en-US" sz="2000" dirty="0">
              <a:solidFill>
                <a:srgbClr val="99003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8850" y="20955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难发生</a:t>
            </a:r>
            <a:endParaRPr lang="zh-CN" altLang="en-US" sz="20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762126" y="495301"/>
            <a:ext cx="990600" cy="514350"/>
            <a:chOff x="4657726" y="2390776"/>
            <a:chExt cx="990600" cy="514350"/>
          </a:xfrm>
        </p:grpSpPr>
        <p:sp>
          <p:nvSpPr>
            <p:cNvPr id="27" name="圆角矩形 26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990033"/>
                  </a:solidFill>
                </a:rPr>
                <a:t>甲烷</a:t>
              </a:r>
              <a:endParaRPr lang="zh-CN" altLang="en-US" sz="20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00751" y="514351"/>
            <a:ext cx="990600" cy="514350"/>
            <a:chOff x="4657726" y="2390776"/>
            <a:chExt cx="990600" cy="514350"/>
          </a:xfrm>
        </p:grpSpPr>
        <p:sp>
          <p:nvSpPr>
            <p:cNvPr id="30" name="圆角矩形 29"/>
            <p:cNvSpPr/>
            <p:nvPr/>
          </p:nvSpPr>
          <p:spPr>
            <a:xfrm>
              <a:off x="4657726" y="2390776"/>
              <a:ext cx="990600" cy="5143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08163" y="243260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990033"/>
                  </a:solidFill>
                </a:rPr>
                <a:t>乙烯</a:t>
              </a:r>
              <a:endParaRPr lang="zh-CN" altLang="en-US" sz="20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/>
      <p:bldP spid="24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914</Words>
  <Application>Microsoft Office PowerPoint</Application>
  <PresentationFormat>全屏显示(16:9)</PresentationFormat>
  <Paragraphs>232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1_Office 主题​​</vt:lpstr>
      <vt:lpstr>烃与有机高分子材料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255</cp:revision>
  <dcterms:created xsi:type="dcterms:W3CDTF">2020-02-01T11:21:51Z</dcterms:created>
  <dcterms:modified xsi:type="dcterms:W3CDTF">2020-05-03T06:48:58Z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