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415" r:id="rId4"/>
    <p:sldId id="428" r:id="rId6"/>
    <p:sldId id="440" r:id="rId7"/>
    <p:sldId id="432" r:id="rId8"/>
    <p:sldId id="434" r:id="rId9"/>
    <p:sldId id="435" r:id="rId10"/>
    <p:sldId id="436" r:id="rId11"/>
    <p:sldId id="437" r:id="rId12"/>
    <p:sldId id="442" r:id="rId13"/>
    <p:sldId id="446" r:id="rId14"/>
    <p:sldId id="438" r:id="rId15"/>
    <p:sldId id="439" r:id="rId16"/>
    <p:sldId id="422" r:id="rId17"/>
    <p:sldId id="443" r:id="rId18"/>
    <p:sldId id="444" r:id="rId19"/>
    <p:sldId id="445" r:id="rId20"/>
    <p:sldId id="424" r:id="rId21"/>
    <p:sldId id="447" r:id="rId22"/>
    <p:sldId id="44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5D5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160"/>
      </p:cViewPr>
      <p:guideLst>
        <p:guide orient="horz" pos="2160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0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../media/image1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4.xm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image" Target="../media/image5.png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2.png"/><Relationship Id="rId2" Type="http://schemas.openxmlformats.org/officeDocument/2006/relationships/tags" Target="../tags/tag97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11.xml"/><Relationship Id="rId7" Type="http://schemas.openxmlformats.org/officeDocument/2006/relationships/image" Target="../media/image6.png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image" Target="../media/image2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image" Target="../media/image1.png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image" Target="../media/image2.png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2.png"/><Relationship Id="rId2" Type="http://schemas.openxmlformats.org/officeDocument/2006/relationships/tags" Target="../tags/tag166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image" Target="../media/image2.png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image" Target="../media/image2.png"/><Relationship Id="rId2" Type="http://schemas.openxmlformats.org/officeDocument/2006/relationships/tags" Target="../tags/tag182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image" Target="../media/image8.png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image" Target="../media/image10.png"/><Relationship Id="rId6" Type="http://schemas.openxmlformats.org/officeDocument/2006/relationships/tags" Target="../tags/tag203.xml"/><Relationship Id="rId5" Type="http://schemas.openxmlformats.org/officeDocument/2006/relationships/image" Target="../media/image9.png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80391" y="593091"/>
            <a:ext cx="11030585" cy="5671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1412220" y="4224655"/>
            <a:ext cx="382271" cy="1458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4683760" y="1374775"/>
            <a:ext cx="2824480" cy="4109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6446520" y="593091"/>
            <a:ext cx="2114551" cy="220789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4693723" y="1374493"/>
            <a:ext cx="1595677" cy="4109013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660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6630600" y="3154155"/>
            <a:ext cx="445815" cy="2005856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006884" cy="6858000"/>
            <a:chOff x="0" y="0"/>
            <a:chExt cx="12006884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0"/>
              <a:ext cx="12006884" cy="6858000"/>
              <a:chOff x="0" y="0"/>
              <a:chExt cx="12006884" cy="68580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2006884" cy="6858000"/>
                <a:chOff x="0" y="0"/>
                <a:chExt cx="12006884" cy="6858000"/>
              </a:xfrm>
            </p:grpSpPr>
            <p:sp>
              <p:nvSpPr>
                <p:cNvPr id="12" name="矩形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580664" y="1886673"/>
                  <a:ext cx="4858137" cy="4674726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 rotWithShape="1">
                <a:blip r:embed="rId9"/>
                <a:srcRect/>
                <a:stretch>
                  <a:fillRect/>
                </a:stretch>
              </p:blipFill>
              <p:spPr>
                <a:xfrm>
                  <a:off x="10289803" y="0"/>
                  <a:ext cx="1717081" cy="1792921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 rot="19414000" flipH="1">
                <a:off x="4400402" y="3137998"/>
                <a:ext cx="352594" cy="582004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7573011" y="1237615"/>
            <a:ext cx="884555" cy="4445635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1794603" cy="6858000"/>
            <a:chOff x="0" y="0"/>
            <a:chExt cx="11794603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0"/>
              <a:ext cx="11611337" cy="6858000"/>
              <a:chOff x="0" y="0"/>
              <a:chExt cx="11611337" cy="685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1611337" cy="6858000"/>
                <a:chOff x="0" y="0"/>
                <a:chExt cx="11611337" cy="6858000"/>
              </a:xfrm>
            </p:grpSpPr>
            <p:sp>
              <p:nvSpPr>
                <p:cNvPr id="11" name="矩形 10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3" name="图片 12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 rotWithShape="1">
                <a:blip r:embed="rId7" cstate="email"/>
                <a:srcRect/>
                <a:stretch>
                  <a:fillRect/>
                </a:stretch>
              </p:blipFill>
              <p:spPr>
                <a:xfrm>
                  <a:off x="1180616" y="2097979"/>
                  <a:ext cx="3784923" cy="4166820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4476896" y="5150734"/>
                <a:ext cx="518030" cy="855079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285775" y="920144"/>
            <a:ext cx="4937088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1"/>
            <a:ext cx="11720499" cy="6584949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1"/>
            <a:ext cx="11720499" cy="6584949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1794603" cy="6858000"/>
            <a:chOff x="0" y="0"/>
            <a:chExt cx="11794603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1794603" cy="6858000"/>
              <a:chOff x="0" y="0"/>
              <a:chExt cx="11794603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664" y="593203"/>
                <a:ext cx="11030673" cy="5671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412638" y="4224762"/>
                <a:ext cx="381965" cy="14584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6446372" y="593203"/>
                <a:ext cx="2114479" cy="2207871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 userDrawn="1">
              <p:custDataLst>
                <p:tags r:id="rId8"/>
              </p:custDataLst>
            </p:nvPr>
          </p:nvSpPr>
          <p:spPr>
            <a:xfrm>
              <a:off x="4683889" y="1374494"/>
              <a:ext cx="2824223" cy="4109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780285" y="1537589"/>
            <a:ext cx="1387519" cy="380911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竖排文字占位符 16"/>
          <p:cNvSpPr>
            <a:spLocks noGrp="1"/>
          </p:cNvSpPr>
          <p:nvPr>
            <p:ph type="body" orient="vert" sz="quarter" idx="13" hasCustomPrompt="1"/>
            <p:custDataLst>
              <p:tags r:id="rId13"/>
            </p:custDataLst>
          </p:nvPr>
        </p:nvSpPr>
        <p:spPr>
          <a:xfrm>
            <a:off x="6595455" y="2981688"/>
            <a:ext cx="505231" cy="2321204"/>
          </a:xfrm>
        </p:spPr>
        <p:txBody>
          <a:bodyPr vert="eaVert"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86385" y="1"/>
            <a:ext cx="11720499" cy="6584949"/>
            <a:chOff x="286385" y="1"/>
            <a:chExt cx="11720499" cy="6584949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159131" y="1"/>
            <a:ext cx="847755" cy="8851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1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10796735" y="0"/>
            <a:ext cx="1210149" cy="12635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126035" y="2688900"/>
            <a:ext cx="12062792" cy="1896745"/>
            <a:chOff x="126034" y="2688900"/>
            <a:chExt cx="12062792" cy="1896745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26034" y="2716273"/>
              <a:ext cx="1080465" cy="1748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0305416" y="2688900"/>
              <a:ext cx="1883410" cy="18967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新教材项目\新教材同步课\PPT模板设计\源文件\必修2\必修2物理内页大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8"/>
            <a:ext cx="12191239" cy="685757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9" Type="http://schemas.openxmlformats.org/officeDocument/2006/relationships/theme" Target="../theme/theme2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5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18.xml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36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35.wmf"/><Relationship Id="rId2" Type="http://schemas.openxmlformats.org/officeDocument/2006/relationships/image" Target="../media/image27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6.png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9.bin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8.bin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image" Target="../media/image40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7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8.xml"/><Relationship Id="rId1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6.xml"/><Relationship Id="rId2" Type="http://schemas.openxmlformats.org/officeDocument/2006/relationships/image" Target="../media/image41.jpeg"/><Relationship Id="rId1" Type="http://schemas.openxmlformats.org/officeDocument/2006/relationships/tags" Target="../tags/tag2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19.xml"/><Relationship Id="rId6" Type="http://schemas.openxmlformats.org/officeDocument/2006/relationships/image" Target="../media/image16.jpeg"/><Relationship Id="rId5" Type="http://schemas.openxmlformats.org/officeDocument/2006/relationships/tags" Target="../tags/tag218.xml"/><Relationship Id="rId4" Type="http://schemas.openxmlformats.org/officeDocument/2006/relationships/image" Target="../media/image15.jpeg"/><Relationship Id="rId3" Type="http://schemas.openxmlformats.org/officeDocument/2006/relationships/tags" Target="../tags/tag217.xml"/><Relationship Id="rId2" Type="http://schemas.openxmlformats.org/officeDocument/2006/relationships/image" Target="../media/image14.jpeg"/><Relationship Id="rId1" Type="http://schemas.openxmlformats.org/officeDocument/2006/relationships/tags" Target="../tags/tag2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941233" y="3034453"/>
            <a:ext cx="7355840" cy="78824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功能关系</a:t>
            </a:r>
            <a:endParaRPr lang="zh-CN" altLang="en-US" sz="533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32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41232" y="4847240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北京市第八十中学     王巨生</a:t>
            </a:r>
            <a:endParaRPr lang="zh-CN" altLang="en-US" sz="2665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/>
          <p:nvPr/>
        </p:nvSpPr>
        <p:spPr>
          <a:xfrm>
            <a:off x="1128395" y="575310"/>
            <a:ext cx="4260850" cy="52197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4145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四、新能源的开发</a:t>
            </a:r>
            <a:endParaRPr lang="zh-CN" altLang="en-US" sz="2800" b="1" dirty="0">
              <a:solidFill>
                <a:srgbClr val="4145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47825" y="1229360"/>
            <a:ext cx="3862640" cy="2442777"/>
            <a:chOff x="1989" y="2311"/>
            <a:chExt cx="6781" cy="4403"/>
          </a:xfrm>
        </p:grpSpPr>
        <p:pic>
          <p:nvPicPr>
            <p:cNvPr id="27651" name="Picture 4" descr="QQ截图未命名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89" y="2311"/>
              <a:ext cx="6781" cy="3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2" name="Text Box 5"/>
            <p:cNvSpPr txBox="1"/>
            <p:nvPr/>
          </p:nvSpPr>
          <p:spPr>
            <a:xfrm>
              <a:off x="4347" y="5884"/>
              <a:ext cx="3036" cy="8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太阳能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80860" y="1229360"/>
            <a:ext cx="3900805" cy="2412365"/>
            <a:chOff x="2160" y="1378"/>
            <a:chExt cx="10200" cy="8405"/>
          </a:xfrm>
        </p:grpSpPr>
        <p:sp>
          <p:nvSpPr>
            <p:cNvPr id="28674" name="Text Box 3"/>
            <p:cNvSpPr txBox="1"/>
            <p:nvPr/>
          </p:nvSpPr>
          <p:spPr>
            <a:xfrm>
              <a:off x="4560" y="8179"/>
              <a:ext cx="6531" cy="160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风能 </a:t>
              </a: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风力发电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28675" name="Picture 4" descr="111c65f3290ffafd0b46e06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1378"/>
              <a:ext cx="10200" cy="67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673225" y="3856990"/>
            <a:ext cx="3837305" cy="2364740"/>
            <a:chOff x="1440" y="1825"/>
            <a:chExt cx="11400" cy="7444"/>
          </a:xfrm>
        </p:grpSpPr>
        <p:pic>
          <p:nvPicPr>
            <p:cNvPr id="29698" name="Picture 3" descr="长江三峡水电站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0" y="1825"/>
              <a:ext cx="11400" cy="58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699" name="Text Box 4"/>
            <p:cNvSpPr txBox="1"/>
            <p:nvPr/>
          </p:nvSpPr>
          <p:spPr>
            <a:xfrm>
              <a:off x="3360" y="7820"/>
              <a:ext cx="8640" cy="1449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水能</a:t>
              </a: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三峡水电站</a:t>
              </a:r>
              <a:endPara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80860" y="3757295"/>
            <a:ext cx="3996690" cy="2511841"/>
            <a:chOff x="2100" y="1493"/>
            <a:chExt cx="10453" cy="7992"/>
          </a:xfrm>
        </p:grpSpPr>
        <p:pic>
          <p:nvPicPr>
            <p:cNvPr id="30722" name="Picture 3" descr="showim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0" y="1493"/>
              <a:ext cx="10200" cy="65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3" name="Text Box 4"/>
            <p:cNvSpPr txBox="1"/>
            <p:nvPr/>
          </p:nvSpPr>
          <p:spPr>
            <a:xfrm>
              <a:off x="2550" y="8020"/>
              <a:ext cx="10003" cy="14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核能</a:t>
              </a: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深圳大亚湾核电站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/>
        </p:nvSpPr>
        <p:spPr bwMode="auto">
          <a:xfrm>
            <a:off x="1080770" y="574040"/>
            <a:ext cx="305054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</a:rPr>
              <a:t>五、功能关系</a:t>
            </a:r>
            <a:endParaRPr lang="en-US" altLang="zh-CN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 algn="ctr" eaLnBrk="1">
              <a:buFont typeface="Arial" panose="020B0604020202020204" pitchFamily="34" charset="0"/>
              <a:buNone/>
            </a:pPr>
            <a:endParaRPr lang="en-US" altLang="zh-CN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7171" name="表格 7170"/>
          <p:cNvGraphicFramePr/>
          <p:nvPr>
            <p:custDataLst>
              <p:tags r:id="rId1"/>
            </p:custDataLst>
          </p:nvPr>
        </p:nvGraphicFramePr>
        <p:xfrm>
          <a:off x="1573530" y="1389380"/>
          <a:ext cx="8966200" cy="4478465"/>
        </p:xfrm>
        <a:graphic>
          <a:graphicData uri="http://schemas.openxmlformats.org/drawingml/2006/table">
            <a:tbl>
              <a:tblPr/>
              <a:tblGrid>
                <a:gridCol w="1934845"/>
                <a:gridCol w="2029460"/>
                <a:gridCol w="5001895"/>
              </a:tblGrid>
              <a:tr h="5861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力做功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能的变化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定量关系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9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合力的功</a:t>
                      </a:r>
                      <a:endParaRPr lang="zh-CN" altLang="en-US" sz="24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动能变化</a:t>
                      </a:r>
                      <a:endParaRPr lang="zh-CN" altLang="en-US" sz="24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W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k2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－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k1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zh-CN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Δ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k</a:t>
                      </a:r>
                      <a:endParaRPr lang="zh-CN" altLang="zh-CN" sz="2400" b="1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6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重力的功</a:t>
                      </a:r>
                      <a:endParaRPr lang="zh-CN" altLang="en-US" sz="24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重力势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能变化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(1)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重力做正功，重力势能减少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(2)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重力做负功，重力势能增加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(3)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W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G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＝－</a:t>
                      </a:r>
                      <a:r>
                        <a:rPr lang="zh-CN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Δ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p1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－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p2</a:t>
                      </a:r>
                      <a:endParaRPr lang="zh-CN" altLang="zh-CN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8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弹簧弹</a:t>
                      </a:r>
                      <a:endParaRPr lang="en-US" altLang="zh-CN" sz="24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力的功</a:t>
                      </a:r>
                      <a:endParaRPr lang="zh-CN" altLang="en-US" sz="24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弹性势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能变化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(1)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弹力做正功，弹性势能减少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(2)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弹力做负功，弹性势能增加</a:t>
                      </a:r>
                      <a:endParaRPr lang="zh-CN" altLang="en-US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(3)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W</a:t>
                      </a:r>
                      <a:r>
                        <a:rPr lang="en-US" altLang="zh-CN" sz="2400" b="1" i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＝－</a:t>
                      </a:r>
                      <a:r>
                        <a:rPr lang="zh-CN" altLang="zh-CN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Δ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p1</a:t>
                      </a:r>
                      <a:r>
                        <a:rPr lang="zh-CN" altLang="en-US" sz="24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－</a:t>
                      </a:r>
                      <a:r>
                        <a:rPr lang="en-US" altLang="zh-CN" sz="24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en-US" altLang="zh-CN" sz="24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p2</a:t>
                      </a:r>
                      <a:endParaRPr lang="zh-CN" altLang="zh-CN" sz="24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31748" marR="3174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custDataLst>
              <p:tags r:id="rId1"/>
            </p:custDataLst>
          </p:nvPr>
        </p:nvGraphicFramePr>
        <p:xfrm>
          <a:off x="1382395" y="1612900"/>
          <a:ext cx="10074910" cy="4048125"/>
        </p:xfrm>
        <a:graphic>
          <a:graphicData uri="http://schemas.openxmlformats.org/drawingml/2006/table">
            <a:tbl>
              <a:tblPr/>
              <a:tblGrid>
                <a:gridCol w="2278380"/>
                <a:gridCol w="1778635"/>
                <a:gridCol w="6017895"/>
              </a:tblGrid>
              <a:tr h="1005840">
                <a:tc>
                  <a:txBody>
                    <a:bodyPr/>
                    <a:lstStyle/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只有重力、弹簧弹力做功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不引起机械能变化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机械能守恒</a:t>
                      </a:r>
                      <a:r>
                        <a:rPr lang="zh-CN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Δ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0</a:t>
                      </a:r>
                      <a:endParaRPr lang="zh-CN" altLang="zh-CN" sz="2200" b="1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除重力和弹簧弹力之外的其他力做的功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机械</a:t>
                      </a:r>
                      <a:endParaRPr lang="en-US" altLang="zh-CN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能变化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(1)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其他力做多少正功，物体的机械能就增加多少</a:t>
                      </a:r>
                      <a:endParaRPr lang="zh-CN" altLang="en-US" sz="22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(2)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其他力做多少负功，物体的机械能就减少多少</a:t>
                      </a:r>
                      <a:endParaRPr lang="zh-CN" altLang="en-US" sz="22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(3)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W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zh-CN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Δ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E</a:t>
                      </a:r>
                      <a:endParaRPr lang="zh-CN" altLang="zh-CN" sz="22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一对相互作用的滑动摩擦力的总功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内能变化</a:t>
                      </a:r>
                      <a:endParaRPr lang="zh-CN" altLang="en-US" sz="22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(1)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作用于系统的一对滑动摩擦力一定做负功，系统内能增加</a:t>
                      </a:r>
                      <a:endParaRPr lang="zh-CN" altLang="en-US" sz="22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(2)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Q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＝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en-US" altLang="zh-CN" sz="22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zh-CN" altLang="zh-CN" sz="2200" b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·</a:t>
                      </a:r>
                      <a:r>
                        <a:rPr lang="en-US" altLang="zh-CN" sz="2200" b="1" i="1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L</a:t>
                      </a:r>
                      <a:r>
                        <a:rPr lang="zh-CN" altLang="en-US" sz="2200" b="1" baseline="-25000" dirty="0"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相对</a:t>
                      </a:r>
                      <a:endParaRPr lang="zh-CN" altLang="en-US" sz="2200" dirty="0"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25400" marR="254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/>
        </p:nvGraphicFramePr>
        <p:xfrm>
          <a:off x="1382395" y="1048385"/>
          <a:ext cx="10074910" cy="564515"/>
        </p:xfrm>
        <a:graphic>
          <a:graphicData uri="http://schemas.openxmlformats.org/drawingml/2006/table">
            <a:tbl>
              <a:tblPr/>
              <a:tblGrid>
                <a:gridCol w="2279650"/>
                <a:gridCol w="1783080"/>
                <a:gridCol w="6012180"/>
              </a:tblGrid>
              <a:tr h="564515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力做功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31751" marR="3175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能的变化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31751" marR="3175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1F2DA8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定量关系</a:t>
                      </a:r>
                      <a:endParaRPr lang="zh-CN" altLang="en-US" sz="2400" b="1" dirty="0">
                        <a:solidFill>
                          <a:srgbClr val="1F2DA8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31751" marR="3175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/>
          <p:nvPr/>
        </p:nvSpPr>
        <p:spPr>
          <a:xfrm>
            <a:off x="1327150" y="678815"/>
            <a:ext cx="9251950" cy="23063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：自由摆动的秋千摆动幅度越来越小，下列说法正确的是（       ）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．机械能守恒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．能量正在消失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．只有动能和重力势能的相互转化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．减少的机械能转化为内能，但总能量守恒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99012" name="Text Box 4"/>
          <p:cNvSpPr txBox="1"/>
          <p:nvPr/>
        </p:nvSpPr>
        <p:spPr>
          <a:xfrm>
            <a:off x="9890443" y="688658"/>
            <a:ext cx="44926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1297305" y="3015615"/>
            <a:ext cx="9650095" cy="31927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：</a:t>
            </a:r>
            <a:r>
              <a:rPr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关于“节约能源”下列说法正确的是（　　）</a:t>
            </a:r>
            <a:endParaRPr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A．由于自然界的能量的总和是守恒的，所以节约能源是毫无意义的</a:t>
            </a:r>
            <a:endParaRPr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B．浪费能源只是浪费个人金钱，对整个社会和自然界是无关紧要的，因为能量是守恒的</a:t>
            </a:r>
            <a:endParaRPr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C．从能量转化的角度看，自然界中宏观过程是有方向性的，能量的利用受这种方向性的制约，所以“节约能源”对人类社会发展有很大影响</a:t>
            </a:r>
            <a:endParaRPr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D．上述说法都是错误的</a:t>
            </a:r>
            <a:endParaRPr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7091998" y="3030538"/>
            <a:ext cx="44926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9901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6155" y="620395"/>
            <a:ext cx="10006330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：如图所示，一木块静止在光滑水平地面上，一颗子弹水平射入木块中（子弹可视为质点），此过程中木块受到的平均阻力为</a:t>
            </a:r>
            <a:r>
              <a:rPr lang="en-US" altLang="zh-CN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，子弹射入深度为</a:t>
            </a:r>
            <a:r>
              <a:rPr lang="en-US" altLang="zh-CN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，木块位移为</a:t>
            </a:r>
            <a:r>
              <a:rPr lang="en-US" altLang="zh-CN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x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，则此过程中（       ）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A．子弹的内能增加了</a:t>
            </a:r>
            <a:r>
              <a:rPr lang="en-US" altLang="zh-CN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fd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B．子弹和木块组成的系统机械能守恒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C．木块增加的动能为</a:t>
            </a:r>
            <a:r>
              <a:rPr lang="en-US" altLang="zh-CN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fx</a:t>
            </a:r>
            <a:endParaRPr lang="en-US" altLang="zh-CN" sz="2400" i="1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D．子弹动能的减少等于木块动能的增加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306310" y="1984375"/>
            <a:ext cx="3372485" cy="1356390"/>
            <a:chOff x="11761" y="7066"/>
            <a:chExt cx="4986" cy="1814"/>
          </a:xfrm>
        </p:grpSpPr>
        <p:grpSp>
          <p:nvGrpSpPr>
            <p:cNvPr id="31" name="组合 30"/>
            <p:cNvGrpSpPr/>
            <p:nvPr/>
          </p:nvGrpSpPr>
          <p:grpSpPr>
            <a:xfrm>
              <a:off x="11761" y="7066"/>
              <a:ext cx="4986" cy="1794"/>
              <a:chOff x="11761" y="7066"/>
              <a:chExt cx="4986" cy="179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1959" y="7066"/>
                <a:ext cx="1469" cy="622"/>
                <a:chOff x="11959" y="7066"/>
                <a:chExt cx="1469" cy="622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208" y="7066"/>
                  <a:ext cx="1221" cy="62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5" name="五边形 4"/>
                <p:cNvSpPr/>
                <p:nvPr/>
              </p:nvSpPr>
              <p:spPr>
                <a:xfrm>
                  <a:off x="11959" y="7315"/>
                  <a:ext cx="249" cy="125"/>
                </a:xfrm>
                <a:prstGeom prst="homePlate">
                  <a:avLst/>
                </a:prstGeom>
                <a:solidFill>
                  <a:srgbClr val="1F2DA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4702" y="7066"/>
                <a:ext cx="1220" cy="622"/>
                <a:chOff x="14702" y="7066"/>
                <a:chExt cx="1220" cy="622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14702" y="7066"/>
                  <a:ext cx="1221" cy="62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9" name="五边形 8"/>
                <p:cNvSpPr/>
                <p:nvPr/>
              </p:nvSpPr>
              <p:spPr>
                <a:xfrm>
                  <a:off x="15351" y="7315"/>
                  <a:ext cx="249" cy="125"/>
                </a:xfrm>
                <a:prstGeom prst="homePlate">
                  <a:avLst/>
                </a:prstGeom>
                <a:solidFill>
                  <a:srgbClr val="1F2DA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1761" y="7689"/>
                <a:ext cx="4986" cy="249"/>
                <a:chOff x="9499" y="9185"/>
                <a:chExt cx="4986" cy="249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9499" y="9185"/>
                  <a:ext cx="4987" cy="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组合 15"/>
                <p:cNvGrpSpPr/>
                <p:nvPr/>
              </p:nvGrpSpPr>
              <p:grpSpPr>
                <a:xfrm>
                  <a:off x="9775" y="9210"/>
                  <a:ext cx="1893" cy="224"/>
                  <a:chOff x="9800" y="9210"/>
                  <a:chExt cx="1893" cy="224"/>
                </a:xfrm>
              </p:grpSpPr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11469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10922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10373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9800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组合 17"/>
                <p:cNvGrpSpPr/>
                <p:nvPr/>
              </p:nvGrpSpPr>
              <p:grpSpPr>
                <a:xfrm>
                  <a:off x="12087" y="9209"/>
                  <a:ext cx="1893" cy="224"/>
                  <a:chOff x="9800" y="9210"/>
                  <a:chExt cx="1893" cy="224"/>
                </a:xfrm>
              </p:grpSpPr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11469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10922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10373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9800" y="9210"/>
                    <a:ext cx="225" cy="2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6" name="直接连接符 25"/>
              <p:cNvCxnSpPr/>
              <p:nvPr/>
            </p:nvCxnSpPr>
            <p:spPr>
              <a:xfrm>
                <a:off x="12208" y="7377"/>
                <a:ext cx="9" cy="14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4693" y="7422"/>
                <a:ext cx="9" cy="14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5342" y="7440"/>
                <a:ext cx="9" cy="14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12262" y="8136"/>
              <a:ext cx="3585" cy="744"/>
              <a:chOff x="12262" y="8136"/>
              <a:chExt cx="3585" cy="744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 flipV="1">
                <a:off x="12262" y="8213"/>
                <a:ext cx="2326" cy="25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>
                <a:off x="14657" y="8213"/>
                <a:ext cx="706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13159" y="8136"/>
                <a:ext cx="1047" cy="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en-US" altLang="zh-CN" sz="2400" i="1">
                    <a:latin typeface="Times New Roman" panose="02020603050405020304" charset="0"/>
                    <a:cs typeface="Times New Roman" panose="02020603050405020304" charset="0"/>
                  </a:rPr>
                  <a:t>x</a:t>
                </a:r>
                <a:endParaRPr lang="en-US" altLang="zh-CN" sz="2400" i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4800" y="8166"/>
                <a:ext cx="1047" cy="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en-US" altLang="zh-CN" sz="2400" i="1">
                    <a:latin typeface="Times New Roman" panose="02020603050405020304" charset="0"/>
                    <a:cs typeface="Times New Roman" panose="02020603050405020304" charset="0"/>
                  </a:rPr>
                  <a:t>d</a:t>
                </a:r>
                <a:endParaRPr lang="en-US" altLang="zh-CN" sz="2400" i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986155" y="3716655"/>
            <a:ext cx="102444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根据能量守恒，子弹和木块损失的机械能转化成了内能，所以子弹和木块内能增加为</a:t>
            </a:r>
            <a:r>
              <a:rPr lang="en-US" altLang="zh-CN" sz="2000" i="1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fd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，A错误</a:t>
            </a:r>
            <a:endParaRPr lang="zh-CN" altLang="en-US" sz="2000">
              <a:solidFill>
                <a:srgbClr val="1F2DA8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因为该过程产生了内能，所以子弹和木块组成的系统机械能减少，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损失的机械能为</a:t>
            </a:r>
            <a:r>
              <a:rPr lang="en-US" altLang="zh-CN" sz="2000" i="1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fd</a:t>
            </a:r>
            <a:r>
              <a:rPr lang="zh-CN" altLang="en-US" sz="2000" i="1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B错误</a:t>
            </a:r>
            <a:endParaRPr lang="zh-CN" altLang="en-US" sz="2000">
              <a:solidFill>
                <a:srgbClr val="1F2DA8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对木块应用动能定理可知：</a:t>
            </a:r>
            <a:r>
              <a:rPr lang="en-US" altLang="zh-CN" sz="2000" i="1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fx=</a:t>
            </a:r>
            <a:r>
              <a:rPr lang="en-US" altLang="zh-CN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000" i="1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2000" baseline="-25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，C正确</a:t>
            </a:r>
            <a:endParaRPr lang="zh-CN" altLang="en-US" sz="2000">
              <a:solidFill>
                <a:srgbClr val="1F2DA8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200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根据能量守恒定律可知，子弹动能的减少，一部分增加了木块的动能，另一部分转化成了内能，所以子弹动能的减少大于木块动能的增加，D错误</a:t>
            </a:r>
            <a:endParaRPr lang="zh-CN" altLang="en-US" sz="2000">
              <a:solidFill>
                <a:srgbClr val="1F2DA8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Text Box 4"/>
          <p:cNvSpPr txBox="1"/>
          <p:nvPr/>
        </p:nvSpPr>
        <p:spPr>
          <a:xfrm>
            <a:off x="5985828" y="1446848"/>
            <a:ext cx="449262" cy="6076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6" name="图片 100026" descr="fig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2230" y="3394075"/>
            <a:ext cx="3383915" cy="1475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4090" y="718185"/>
            <a:ext cx="10344785" cy="267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：如图所示，光滑坡道顶端距水平面高度为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，质量为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的小物块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从坡道顶端由静止滑下，进入水平面上的滑道时无机械能损失，为使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制动，将轻弹簧的一端固定在水平滑道延长线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处的墙上，另一端恰位于滑道的末端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点．已知在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OM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段，物块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与水平面间的动摩擦因数均为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μ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，其余各处的摩擦不计，重力加速度为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g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，求：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4090" y="2986405"/>
            <a:ext cx="6570980" cy="267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（1）物块滑到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O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点时的速度大小；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（2）弹簧最大压缩量为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d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时的弹性势能 （设弹簧处于原长时弹性势能为零）；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（3）若物块</a:t>
            </a:r>
            <a:r>
              <a:rPr lang="zh-CN" altLang="en-US" sz="24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能够被弹回到坡道上，则它能够上升的最大高度是多少？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6465" y="1249680"/>
            <a:ext cx="622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（1）从顶端到</a:t>
            </a:r>
            <a:r>
              <a:rPr lang="zh-CN" altLang="en-US" sz="20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点的过程中，由机械能守恒定律得：</a:t>
            </a:r>
            <a:endParaRPr lang="zh-CN" altLang="en-US" sz="2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3" name="对象 -2147482482" descr="eqId78a4f4256037418095cb9cbdd1612181"/>
          <p:cNvGraphicFramePr>
            <a:graphicFrameLocks noChangeAspect="1"/>
          </p:cNvGraphicFramePr>
          <p:nvPr/>
        </p:nvGraphicFramePr>
        <p:xfrm>
          <a:off x="6805930" y="1024890"/>
          <a:ext cx="1539240" cy="7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685800" imgH="342900" progId="Equation.DSMT4">
                  <p:embed/>
                </p:oleObj>
              </mc:Choice>
              <mc:Fallback>
                <p:oleObj name="" r:id="rId1" imgW="685800" imgH="3429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05930" y="1024890"/>
                        <a:ext cx="1539240" cy="769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481" descr="eqIde2a60e10f47c44c1a66179c6000e6f81"/>
          <p:cNvGraphicFramePr>
            <a:graphicFrameLocks noChangeAspect="1"/>
          </p:cNvGraphicFramePr>
          <p:nvPr/>
        </p:nvGraphicFramePr>
        <p:xfrm>
          <a:off x="8896985" y="1210310"/>
          <a:ext cx="115062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" imgW="622300" imgH="254000" progId="Equation.DSMT4">
                  <p:embed/>
                </p:oleObj>
              </mc:Choice>
              <mc:Fallback>
                <p:oleObj name="" r:id="rId3" imgW="622300" imgH="254000" progId="Equation.DSMT4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6985" y="1210310"/>
                        <a:ext cx="1150620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26465" y="1835785"/>
            <a:ext cx="622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）从顶端到速度为零，由动能定理得：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39460" y="1768475"/>
          <a:ext cx="33877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5" imgW="1548765" imgH="241300" progId="Equation.3">
                  <p:embed/>
                </p:oleObj>
              </mc:Choice>
              <mc:Fallback>
                <p:oleObj name="" r:id="rId5" imgW="1548765" imgH="2413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9460" y="1768475"/>
                        <a:ext cx="33877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62630" y="2265045"/>
          <a:ext cx="2068830" cy="46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7" imgW="977900" imgH="254000" progId="Equation.3">
                  <p:embed/>
                </p:oleObj>
              </mc:Choice>
              <mc:Fallback>
                <p:oleObj name="" r:id="rId7" imgW="977900" imgH="2540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2630" y="2265045"/>
                        <a:ext cx="2068830" cy="468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483" descr="eqId7e302ee96bb54bd280e1c722b6cf1395"/>
          <p:cNvGraphicFramePr>
            <a:graphicFrameLocks noChangeAspect="1"/>
          </p:cNvGraphicFramePr>
          <p:nvPr/>
        </p:nvGraphicFramePr>
        <p:xfrm>
          <a:off x="3277870" y="2752090"/>
          <a:ext cx="2270760" cy="43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9" imgW="1040765" imgH="203200" progId="Equation.DSMT4">
                  <p:embed/>
                </p:oleObj>
              </mc:Choice>
              <mc:Fallback>
                <p:oleObj name="" r:id="rId9" imgW="1040765" imgH="20320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7870" y="2752090"/>
                        <a:ext cx="2270760" cy="437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160145" y="3174365"/>
            <a:ext cx="622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从顶端到速度为零，由能量守恒得：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60345" y="3584575"/>
          <a:ext cx="1784350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11" imgW="889000" imgH="215900" progId="Equation.3">
                  <p:embed/>
                </p:oleObj>
              </mc:Choice>
              <mc:Fallback>
                <p:oleObj name="" r:id="rId11" imgW="889000" imgH="2159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60345" y="3584575"/>
                        <a:ext cx="1784350" cy="433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-2147482483" descr="eqId7e302ee96bb54bd280e1c722b6cf1395"/>
          <p:cNvGraphicFramePr>
            <a:graphicFrameLocks noChangeAspect="1"/>
          </p:cNvGraphicFramePr>
          <p:nvPr/>
        </p:nvGraphicFramePr>
        <p:xfrm>
          <a:off x="2745740" y="4077335"/>
          <a:ext cx="2270760" cy="43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3" imgW="1040765" imgH="203200" progId="Equation.DSMT4">
                  <p:embed/>
                </p:oleObj>
              </mc:Choice>
              <mc:Fallback>
                <p:oleObj name="" r:id="rId13" imgW="1040765" imgH="20320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5740" y="4077335"/>
                        <a:ext cx="2270760" cy="437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007745" y="4612640"/>
            <a:ext cx="6982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（3）物块</a:t>
            </a:r>
            <a:r>
              <a:rPr lang="zh-CN" altLang="en-US" sz="2000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被弹回至斜面上速度为零过程，由动能定理：</a:t>
            </a:r>
            <a:endParaRPr lang="zh-CN" altLang="en-US" sz="2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20" name="对象 -2147482519" descr="eqIda6dc45e5a50e49bdb5b801e9332ceac4"/>
          <p:cNvGraphicFramePr>
            <a:graphicFrameLocks noChangeAspect="1"/>
          </p:cNvGraphicFramePr>
          <p:nvPr/>
        </p:nvGraphicFramePr>
        <p:xfrm>
          <a:off x="4249420" y="5701030"/>
          <a:ext cx="200660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4" imgW="736600" imgH="190500" progId="Equation.DSMT4">
                  <p:embed/>
                </p:oleObj>
              </mc:Choice>
              <mc:Fallback>
                <p:oleObj name="" r:id="rId14" imgW="736600" imgH="190500" progId="Equation.DSMT4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49420" y="5701030"/>
                        <a:ext cx="2006600" cy="5219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06995" y="4544060"/>
          <a:ext cx="388493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16" imgW="1612900" imgH="228600" progId="Equation.3">
                  <p:embed/>
                </p:oleObj>
              </mc:Choice>
              <mc:Fallback>
                <p:oleObj name="" r:id="rId16" imgW="1612900" imgH="2286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06995" y="4544060"/>
                        <a:ext cx="3884930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1240790" y="5210810"/>
            <a:ext cx="6982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物块A被弹回至斜面上速度为零过程，由能量守恒：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7745" y="749935"/>
            <a:ext cx="6223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选水平面为零重力势能面</a:t>
            </a:r>
            <a:endParaRPr lang="zh-CN" altLang="en-US" sz="24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0026" name="图片 100026" descr="figur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3675" y="2707640"/>
            <a:ext cx="2757805" cy="1280160"/>
          </a:xfrm>
          <a:prstGeom prst="rect">
            <a:avLst/>
          </a:prstGeom>
        </p:spPr>
      </p:pic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17790" y="5185093"/>
          <a:ext cx="197485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9" imgW="927100" imgH="228600" progId="Equation.3">
                  <p:embed/>
                </p:oleObj>
              </mc:Choice>
              <mc:Fallback>
                <p:oleObj name="" r:id="rId19" imgW="927100" imgH="2286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17790" y="5185093"/>
                        <a:ext cx="1974850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078085" y="5193030"/>
          <a:ext cx="1433830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21" imgW="673100" imgH="203200" progId="Equation.3">
                  <p:embed/>
                </p:oleObj>
              </mc:Choice>
              <mc:Fallback>
                <p:oleObj name="" r:id="rId21" imgW="673100" imgH="203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078085" y="5193030"/>
                        <a:ext cx="1433830" cy="433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31460" y="3615690"/>
          <a:ext cx="1292225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23" imgW="673100" imgH="203200" progId="Equation.3">
                  <p:embed/>
                </p:oleObj>
              </mc:Choice>
              <mc:Fallback>
                <p:oleObj name="" r:id="rId23" imgW="673100" imgH="203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31460" y="3615690"/>
                        <a:ext cx="1292225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10" grpId="0" bldLvl="0" animBg="1"/>
      <p:bldP spid="12" grpId="0"/>
      <p:bldP spid="17" grpId="0"/>
      <p:bldP spid="22" grpId="0" bldLvl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sz="quarter" idx="1"/>
          </p:nvPr>
        </p:nvSpPr>
        <p:spPr>
          <a:xfrm>
            <a:off x="961390" y="673100"/>
            <a:ext cx="9968865" cy="2514600"/>
          </a:xfrm>
        </p:spPr>
        <p:txBody>
          <a:bodyPr wrap="square" anchor="t">
            <a:normAutofit/>
          </a:bodyPr>
          <a:lstStyle/>
          <a:p>
            <a:pPr>
              <a:buClr>
                <a:schemeClr val="accent1"/>
              </a:buClr>
              <a:buSzPct val="85000"/>
              <a:buFontTx/>
              <a:buNone/>
            </a:pP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：如图所示，物体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系在跨过定滑轮的细绳两端，物体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的质量</a:t>
            </a:r>
            <a:r>
              <a:rPr lang="en-US" altLang="zh-CN" sz="2400" i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en-US" altLang="zh-CN" sz="2400" baseline="-300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1.5kg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，物体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的质量</a:t>
            </a:r>
            <a:r>
              <a:rPr lang="en-US" altLang="zh-CN" sz="2400" i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</a:t>
            </a:r>
            <a:r>
              <a:rPr lang="en-US" altLang="zh-CN" sz="2400" baseline="-300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=1kg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。开始时把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托起，使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刚好与地面接触，此时物体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离地高度为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1m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。放手让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从静止开始下落，</a:t>
            </a:r>
            <a:r>
              <a:rPr lang="en-US" altLang="zh-CN" sz="2400" i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g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10m/s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求：（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着地时，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的速度多大？（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）物体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落地后，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还能升高几米？</a:t>
            </a:r>
            <a:endParaRPr lang="zh-CN" altLang="en-US" sz="2400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4819" name="Group 3"/>
          <p:cNvGrpSpPr/>
          <p:nvPr/>
        </p:nvGrpSpPr>
        <p:grpSpPr>
          <a:xfrm>
            <a:off x="9029700" y="2877820"/>
            <a:ext cx="1490980" cy="2428875"/>
            <a:chOff x="1338" y="1616"/>
            <a:chExt cx="1088" cy="1530"/>
          </a:xfrm>
        </p:grpSpPr>
        <p:sp>
          <p:nvSpPr>
            <p:cNvPr id="34823" name="Text Box 4"/>
            <p:cNvSpPr txBox="1"/>
            <p:nvPr/>
          </p:nvSpPr>
          <p:spPr>
            <a:xfrm>
              <a:off x="2154" y="2478"/>
              <a:ext cx="272" cy="31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just"/>
              <a:r>
                <a:rPr lang="en-US" altLang="zh-CN" sz="2400" dirty="0">
                  <a:latin typeface="Times New Roman" panose="02020603050405020304" charset="0"/>
                </a:rPr>
                <a:t>A</a:t>
              </a:r>
              <a:endParaRPr lang="en-US" altLang="zh-CN" sz="2400" b="1" dirty="0">
                <a:latin typeface="Times New Roman" panose="02020603050405020304" charset="0"/>
              </a:endParaRPr>
            </a:p>
          </p:txBody>
        </p:sp>
        <p:sp>
          <p:nvSpPr>
            <p:cNvPr id="34824" name="Text Box 5"/>
            <p:cNvSpPr txBox="1"/>
            <p:nvPr/>
          </p:nvSpPr>
          <p:spPr>
            <a:xfrm>
              <a:off x="1338" y="2840"/>
              <a:ext cx="227" cy="27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just"/>
              <a:r>
                <a:rPr lang="en-US" altLang="zh-CN" sz="2400" dirty="0">
                  <a:latin typeface="Times New Roman" panose="02020603050405020304" charset="0"/>
                </a:rPr>
                <a:t>B</a:t>
              </a:r>
              <a:endParaRPr lang="en-US" altLang="zh-CN" sz="2400" b="1" dirty="0">
                <a:latin typeface="Times New Roman" panose="02020603050405020304" charset="0"/>
              </a:endParaRPr>
            </a:p>
          </p:txBody>
        </p:sp>
        <p:grpSp>
          <p:nvGrpSpPr>
            <p:cNvPr id="34825" name="Group 6"/>
            <p:cNvGrpSpPr/>
            <p:nvPr/>
          </p:nvGrpSpPr>
          <p:grpSpPr>
            <a:xfrm rot="10800000">
              <a:off x="1509" y="1616"/>
              <a:ext cx="687" cy="124"/>
              <a:chOff x="3121" y="1752"/>
              <a:chExt cx="722" cy="130"/>
            </a:xfrm>
          </p:grpSpPr>
          <p:sp>
            <p:nvSpPr>
              <p:cNvPr id="34837" name="Line 7"/>
              <p:cNvSpPr/>
              <p:nvPr/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38" name="Line 8"/>
              <p:cNvSpPr/>
              <p:nvPr/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39" name="Line 9"/>
              <p:cNvSpPr/>
              <p:nvPr/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0" name="Line 10"/>
              <p:cNvSpPr/>
              <p:nvPr/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1" name="Line 11"/>
              <p:cNvSpPr/>
              <p:nvPr/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2" name="Line 12"/>
              <p:cNvSpPr/>
              <p:nvPr/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3" name="Line 13"/>
              <p:cNvSpPr/>
              <p:nvPr/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4826" name="xjhlx8"/>
            <p:cNvGrpSpPr>
              <a:grpSpLocks noChangeAspect="1"/>
            </p:cNvGrpSpPr>
            <p:nvPr/>
          </p:nvGrpSpPr>
          <p:grpSpPr>
            <a:xfrm rot="5400000">
              <a:off x="1692" y="1806"/>
              <a:ext cx="327" cy="233"/>
              <a:chOff x="6892" y="783"/>
              <a:chExt cx="813" cy="579"/>
            </a:xfrm>
          </p:grpSpPr>
          <p:grpSp>
            <p:nvGrpSpPr>
              <p:cNvPr id="34831" name="Group 15"/>
              <p:cNvGrpSpPr>
                <a:grpSpLocks noChangeAspect="1"/>
              </p:cNvGrpSpPr>
              <p:nvPr/>
            </p:nvGrpSpPr>
            <p:grpSpPr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34833" name="Oval 16"/>
                <p:cNvSpPr>
                  <a:spLocks noChangeAspect="1"/>
                </p:cNvSpPr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34" name="Oval 17"/>
                <p:cNvSpPr>
                  <a:spLocks noChangeAspect="1"/>
                </p:cNvSpPr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35" name="Oval 18"/>
                <p:cNvSpPr>
                  <a:spLocks noChangeAspect="1"/>
                </p:cNvSpPr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36" name="Oval 19"/>
                <p:cNvSpPr>
                  <a:spLocks noChangeAspect="1"/>
                </p:cNvSpPr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4832" name="Rectangle 20"/>
              <p:cNvSpPr>
                <a:spLocks noChangeAspect="1"/>
              </p:cNvSpPr>
              <p:nvPr/>
            </p:nvSpPr>
            <p:spPr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827" name="Rectangle 21"/>
            <p:cNvSpPr/>
            <p:nvPr/>
          </p:nvSpPr>
          <p:spPr>
            <a:xfrm>
              <a:off x="1640" y="2998"/>
              <a:ext cx="171" cy="14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28" name="Rectangle 22"/>
            <p:cNvSpPr/>
            <p:nvPr/>
          </p:nvSpPr>
          <p:spPr>
            <a:xfrm>
              <a:off x="1896" y="2523"/>
              <a:ext cx="176" cy="14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29" name="Line 23"/>
            <p:cNvSpPr/>
            <p:nvPr/>
          </p:nvSpPr>
          <p:spPr>
            <a:xfrm>
              <a:off x="1739" y="1937"/>
              <a:ext cx="0" cy="107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30" name="Line 24"/>
            <p:cNvSpPr/>
            <p:nvPr/>
          </p:nvSpPr>
          <p:spPr>
            <a:xfrm>
              <a:off x="1968" y="1937"/>
              <a:ext cx="0" cy="59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" name="文本框 24"/>
          <p:cNvSpPr txBox="1"/>
          <p:nvPr/>
        </p:nvSpPr>
        <p:spPr>
          <a:xfrm>
            <a:off x="1261110" y="2999105"/>
            <a:ext cx="3895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选水平面为零重力势能面</a:t>
            </a:r>
            <a:endParaRPr lang="zh-CN" altLang="en-US" sz="24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1110" y="3557270"/>
            <a:ext cx="622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（1）</a:t>
            </a:r>
            <a:r>
              <a:rPr lang="en-US" altLang="zh-CN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从放手到落地时，由系统机械能守恒得：</a:t>
            </a:r>
            <a:endParaRPr lang="zh-CN" altLang="en-US" sz="2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7810" y="3910330"/>
          <a:ext cx="5560060" cy="77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" r:id="rId1" imgW="2806700" imgH="393700" progId="Equation.KSEE3">
                  <p:embed/>
                </p:oleObj>
              </mc:Choice>
              <mc:Fallback>
                <p:oleObj name="" r:id="rId1" imgW="2806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7810" y="3910330"/>
                        <a:ext cx="5560060" cy="779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84110" y="4110990"/>
          <a:ext cx="1394460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" r:id="rId3" imgW="723900" imgH="241300" progId="Equation.KSEE3">
                  <p:embed/>
                </p:oleObj>
              </mc:Choice>
              <mc:Fallback>
                <p:oleObj name="" r:id="rId3" imgW="723900" imgH="2413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4110" y="4110990"/>
                        <a:ext cx="1394460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50315" y="4671060"/>
            <a:ext cx="7046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）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从</a:t>
            </a:r>
            <a:r>
              <a:rPr lang="en-US" altLang="zh-CN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落地时，到</a:t>
            </a:r>
            <a:r>
              <a:rPr lang="en-US" altLang="zh-CN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达到最高点。对</a:t>
            </a:r>
            <a:r>
              <a:rPr lang="en-US" altLang="zh-CN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2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，由机械能守恒得：</a:t>
            </a:r>
            <a:endParaRPr lang="zh-CN" altLang="en-US" sz="200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58620" y="5095875"/>
          <a:ext cx="349758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" r:id="rId5" imgW="1714500" imgH="393700" progId="Equation.KSEE3">
                  <p:embed/>
                </p:oleObj>
              </mc:Choice>
              <mc:Fallback>
                <p:oleObj name="" r:id="rId5" imgW="17145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8620" y="5095875"/>
                        <a:ext cx="349758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42940" y="5394325"/>
          <a:ext cx="2817495" cy="45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" r:id="rId7" imgW="1168400" imgH="215900" progId="Equation.KSEE3">
                  <p:embed/>
                </p:oleObj>
              </mc:Choice>
              <mc:Fallback>
                <p:oleObj name="" r:id="rId7" imgW="1168400" imgH="2159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2940" y="5394325"/>
                        <a:ext cx="2817495" cy="45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863596" y="678959"/>
            <a:ext cx="39219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700" b="1" dirty="0">
                <a:solidFill>
                  <a:schemeClr val="tx1"/>
                </a:solidFill>
                <a:latin typeface="Arial" panose="020B0604020202020204" pitchFamily="34" charset="0"/>
              </a:rPr>
              <a:t>小结</a:t>
            </a:r>
            <a:endParaRPr lang="zh-CN" altLang="en-US" sz="27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3830" y="1579880"/>
            <a:ext cx="727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1</a:t>
            </a:r>
            <a:r>
              <a:rPr lang="zh-CN" altLang="en-US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、学习了能量及能量守恒定律的相关知识；</a:t>
            </a:r>
            <a:endParaRPr lang="zh-CN" altLang="en-US" sz="28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3830" y="3555365"/>
            <a:ext cx="800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3</a:t>
            </a:r>
            <a:r>
              <a:rPr lang="zh-CN" altLang="en-US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、能够掌握应用功能关系分析复杂问题的方法。</a:t>
            </a:r>
            <a:endParaRPr lang="zh-CN" altLang="en-US" sz="28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3830" y="2552065"/>
            <a:ext cx="7494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2</a:t>
            </a:r>
            <a:r>
              <a:rPr lang="zh-CN" altLang="en-US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、要理解做功和能量转化之间的关系；</a:t>
            </a:r>
            <a:endParaRPr lang="zh-CN" altLang="en-US" sz="28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3830" y="4674235"/>
            <a:ext cx="7494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作业：完成今天的课后练习</a:t>
            </a:r>
            <a:endParaRPr lang="zh-CN" altLang="en-US" sz="28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1350" y="1793240"/>
            <a:ext cx="1024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一、了解能量转化和守恒定律；</a:t>
            </a:r>
            <a:endParaRPr lang="zh-CN" altLang="en-US" sz="32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350" y="3768725"/>
            <a:ext cx="1024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三、掌握应用功能关系分析问题的方法。</a:t>
            </a:r>
            <a:endParaRPr lang="zh-CN" altLang="en-US" sz="32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295144" y="995872"/>
            <a:ext cx="5229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</a:rPr>
              <a:t>学习目标及任务</a:t>
            </a:r>
            <a:endParaRPr lang="zh-CN" altLang="en-US" sz="3200" b="1" dirty="0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1350" y="2765425"/>
            <a:ext cx="1024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</a:rPr>
              <a:t>二、理解做功和能量转化之间的关系；</a:t>
            </a:r>
            <a:endParaRPr lang="zh-CN" altLang="en-US" sz="32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6627" descr="风车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413635"/>
            <a:ext cx="4539615" cy="30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/>
        </p:nvSpPr>
        <p:spPr bwMode="auto">
          <a:xfrm>
            <a:off x="1009650" y="1120775"/>
            <a:ext cx="9589135" cy="112204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二十一世纪，谁掌握了新能源，谁就掌握了整个世界！</a:t>
            </a:r>
            <a:endParaRPr lang="zh-CN" altLang="en-US" b="1" dirty="0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——</a:t>
            </a:r>
            <a:r>
              <a:rPr lang="zh-CN" altLang="en-US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韩方明</a:t>
            </a:r>
            <a:r>
              <a:rPr lang="en-US" altLang="zh-CN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中国首席能源专家）</a:t>
            </a:r>
            <a:endParaRPr lang="zh-CN" altLang="en-US" b="1" dirty="0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1270000" y="2413635"/>
            <a:ext cx="4904105" cy="3039745"/>
            <a:chOff x="144" y="77"/>
            <a:chExt cx="5472" cy="2460"/>
          </a:xfrm>
        </p:grpSpPr>
        <p:pic>
          <p:nvPicPr>
            <p:cNvPr id="129035" name="Picture 3" descr="2007_04_18_15_32_04_909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77"/>
              <a:ext cx="4224" cy="2460"/>
            </a:xfrm>
            <a:prstGeom prst="rect">
              <a:avLst/>
            </a:prstGeom>
            <a:noFill/>
            <a:ln w="19050">
              <a:solidFill>
                <a:sysClr val="window" lastClr="FFFFFF"/>
              </a:solidFill>
              <a:miter lim="800000"/>
              <a:headEnd/>
              <a:tailEnd/>
            </a:ln>
          </p:spPr>
        </p:pic>
        <p:pic>
          <p:nvPicPr>
            <p:cNvPr id="129036" name="Picture 4" descr="2007_04_18_15_55_04_104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43637"/>
            <a:stretch>
              <a:fillRect/>
            </a:stretch>
          </p:blipFill>
          <p:spPr bwMode="auto">
            <a:xfrm>
              <a:off x="4368" y="77"/>
              <a:ext cx="1248" cy="1170"/>
            </a:xfrm>
            <a:prstGeom prst="rect">
              <a:avLst/>
            </a:prstGeom>
            <a:noFill/>
            <a:ln w="19050">
              <a:solidFill>
                <a:sysClr val="window" lastClr="FFFFFF"/>
              </a:solidFill>
              <a:miter lim="800000"/>
              <a:headEnd/>
              <a:tailEnd/>
            </a:ln>
          </p:spPr>
        </p:pic>
        <p:pic>
          <p:nvPicPr>
            <p:cNvPr id="129037" name="Picture 5" descr="2007_04_18_15_55_04_104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r="58182" b="7097"/>
            <a:stretch>
              <a:fillRect/>
            </a:stretch>
          </p:blipFill>
          <p:spPr bwMode="auto">
            <a:xfrm>
              <a:off x="4368" y="1241"/>
              <a:ext cx="1248" cy="1296"/>
            </a:xfrm>
            <a:prstGeom prst="rect">
              <a:avLst/>
            </a:prstGeom>
            <a:noFill/>
            <a:ln w="19050">
              <a:solidFill>
                <a:sysClr val="window" lastClr="FFFF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04290" y="1360170"/>
            <a:ext cx="922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如果一个物体能够对外做功，就说这个物体具有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能量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319530" y="754380"/>
            <a:ext cx="5473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一、能量的概念和能量的形式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9530" y="2399665"/>
            <a:ext cx="26968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</a:rPr>
              <a:t>能量的形式：</a:t>
            </a:r>
            <a:endParaRPr lang="zh-CN" altLang="en-US" sz="2400" b="1" dirty="0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19530" y="2926080"/>
            <a:ext cx="910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机械能、内能、电能、太阳能、化学能、生物能、核能，光能等。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4" name="Rectangle 6"/>
          <p:cNvSpPr/>
          <p:nvPr/>
        </p:nvSpPr>
        <p:spPr>
          <a:xfrm>
            <a:off x="1304290" y="3501390"/>
            <a:ext cx="9530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不同形式的能量之间的转化是通过做功实现的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5" name="Text Box 8"/>
          <p:cNvSpPr txBox="1"/>
          <p:nvPr/>
        </p:nvSpPr>
        <p:spPr>
          <a:xfrm>
            <a:off x="1319530" y="1881505"/>
            <a:ext cx="59785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功是能量转化的量度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6" name="Text Box 9"/>
          <p:cNvSpPr txBox="1"/>
          <p:nvPr/>
        </p:nvSpPr>
        <p:spPr>
          <a:xfrm>
            <a:off x="1304290" y="3993515"/>
            <a:ext cx="910399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重力做功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：重力势能与其他形式能相互转化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弹力做功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：弹性势能与其他形式能相互转化</a:t>
            </a:r>
            <a:endParaRPr lang="en-US" altLang="zh-CN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合力做功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：动能与其他形式能相互转化</a:t>
            </a:r>
            <a:endParaRPr lang="en-US" altLang="zh-CN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重力（或弹力）以外力做功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：机械能与其他形式能相互转化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9218" grpId="0"/>
      <p:bldP spid="7" grpId="0"/>
      <p:bldP spid="8" grpId="0"/>
      <p:bldP spid="13314" grpId="0"/>
      <p:bldP spid="13315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文本占位符 19460"/>
          <p:cNvSpPr>
            <a:spLocks noGrp="1"/>
          </p:cNvSpPr>
          <p:nvPr>
            <p:ph type="body" idx="1"/>
          </p:nvPr>
        </p:nvSpPr>
        <p:spPr>
          <a:xfrm>
            <a:off x="1188720" y="1313815"/>
            <a:ext cx="10058400" cy="1514475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能量既不会凭空产生，也不会凭空消失，它只能从一种形式转化为别的形式，或者从一个物体转移到别的物体，在转化或转移的过程中其总量不变 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460" name="标题 19459"/>
          <p:cNvSpPr>
            <a:spLocks noGrp="1"/>
          </p:cNvSpPr>
          <p:nvPr>
            <p:ph type="title"/>
          </p:nvPr>
        </p:nvSpPr>
        <p:spPr>
          <a:xfrm>
            <a:off x="1188403" y="688340"/>
            <a:ext cx="7772400" cy="731838"/>
          </a:xfrm>
        </p:spPr>
        <p:txBody>
          <a:bodyPr anchor="ctr"/>
          <a:lstStyle/>
          <a:p>
            <a:pPr algn="l"/>
            <a:r>
              <a:rPr lang="zh-CN" altLang="en-US" sz="2800" b="1" dirty="0">
                <a:solidFill>
                  <a:srgbClr val="1F2DA8"/>
                </a:solidFill>
                <a:ea typeface="黑体" panose="02010609060101010101" charset="-122"/>
              </a:rPr>
              <a:t>二、能量守恒定律</a:t>
            </a:r>
            <a:endParaRPr lang="zh-CN" altLang="en-US" sz="2800" b="1" dirty="0">
              <a:solidFill>
                <a:srgbClr val="1F2DA8"/>
              </a:solidFill>
              <a:ea typeface="黑体" panose="02010609060101010101" charset="-122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1186180" y="2824480"/>
            <a:ext cx="979170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说明：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该定律是贯穿整个物理学的基本规律之一，是解决物理学问题的一个重要方法。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要分清系统中有多少种形式的能，发生了哪些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转化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转移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1188720" y="5171440"/>
            <a:ext cx="6264275" cy="460375"/>
          </a:xfrm>
          <a:prstGeom prst="rect">
            <a:avLst/>
          </a:prstGeom>
          <a:noFill/>
          <a:ln w="222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转移特点：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能量的形式没有变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1186815" y="4663123"/>
            <a:ext cx="7391400" cy="46037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转化特点：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能量的形式发生变化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  <p:bldP spid="19460" grpId="0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文本占位符 38916"/>
          <p:cNvSpPr>
            <a:spLocks noGrp="1"/>
          </p:cNvSpPr>
          <p:nvPr/>
        </p:nvSpPr>
        <p:spPr>
          <a:xfrm>
            <a:off x="1078865" y="1127125"/>
            <a:ext cx="9307830" cy="12484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    既然能量是守恒的，不可能消灭。那么为什么我们还要经常强调要节约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能源</a:t>
            </a:r>
            <a:r>
              <a:rPr lang="zh-CN" altLang="en-US" sz="2800" b="1" dirty="0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呢？</a:t>
            </a:r>
            <a:endParaRPr lang="zh-CN" altLang="en-US" sz="2800" b="1" dirty="0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1079500" y="2132965"/>
            <a:ext cx="9654540" cy="32975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能源：凡是能够提供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可利用能量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的物质统称为能源。含有不可利  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用或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不方便利用能量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的物质不能称为能源。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能源分类：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常规能源：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煤、石油、天然气叫做常规能源，是不可再生的，人类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消耗的能量主要是常规能源．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常规能源的大量消耗带来了环境问题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温室效应、酸雨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新能源：太阳能、风能、地热、核能等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235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ChangeArrowheads="1"/>
          </p:cNvSpPr>
          <p:nvPr/>
        </p:nvSpPr>
        <p:spPr bwMode="auto">
          <a:xfrm>
            <a:off x="1257935" y="720725"/>
            <a:ext cx="2611120" cy="4648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42830" tIns="17457" rIns="0" bIns="17457">
            <a:spAutoFit/>
          </a:bodyPr>
          <a:lstStyle/>
          <a:p>
            <a:r>
              <a:rPr lang="zh-CN" altLang="en-US" sz="2800" b="1">
                <a:solidFill>
                  <a:srgbClr val="1F2DA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永动机的梦想</a:t>
            </a:r>
            <a:endParaRPr lang="zh-CN" altLang="en-US" sz="2800" b="1">
              <a:solidFill>
                <a:srgbClr val="1F2DA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18480" y="1318895"/>
            <a:ext cx="2269490" cy="2717165"/>
            <a:chOff x="8367" y="3071"/>
            <a:chExt cx="3574" cy="4279"/>
          </a:xfrm>
        </p:grpSpPr>
        <p:pic>
          <p:nvPicPr>
            <p:cNvPr id="28674" name="图片 28674" descr="200810311658049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67" y="3071"/>
              <a:ext cx="3575" cy="33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3" name="矩形 28673"/>
            <p:cNvSpPr/>
            <p:nvPr/>
          </p:nvSpPr>
          <p:spPr>
            <a:xfrm>
              <a:off x="8897" y="6722"/>
              <a:ext cx="263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滚珠永动机</a:t>
              </a:r>
              <a:r>
                <a:rPr lang="en-US" altLang="zh-CN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    </a:t>
              </a:r>
              <a:endPara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03005" y="1335405"/>
            <a:ext cx="2028190" cy="2717800"/>
            <a:chOff x="13779" y="3071"/>
            <a:chExt cx="3194" cy="4280"/>
          </a:xfrm>
        </p:grpSpPr>
        <p:pic>
          <p:nvPicPr>
            <p:cNvPr id="28680" name="图片 28680" descr="20081031170250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79" y="3071"/>
              <a:ext cx="3195" cy="33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1" name="文本框 28681"/>
            <p:cNvSpPr txBox="1"/>
            <p:nvPr/>
          </p:nvSpPr>
          <p:spPr>
            <a:xfrm>
              <a:off x="13799" y="6723"/>
              <a:ext cx="3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黑体" panose="02010609060101010101" charset="-122"/>
                  <a:ea typeface="黑体" panose="02010609060101010101" charset="-122"/>
                </a:rPr>
                <a:t>磁力永动机</a:t>
              </a:r>
              <a:endParaRPr lang="zh-CN" altLang="en-US" sz="20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5605" name="矩形 25604"/>
          <p:cNvSpPr/>
          <p:nvPr/>
        </p:nvSpPr>
        <p:spPr>
          <a:xfrm>
            <a:off x="1257935" y="4155440"/>
            <a:ext cx="989393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400" b="1" strike="noStrike" noProof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永动机不可能制成的原因 ：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b="1" strike="noStrike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根据能量守恒定律，任何一部机器，只能使能量从一种形式转化为另一种形式，而不能无中生有地制造能量，因此第一类永动机是不可能制成的</a:t>
            </a:r>
            <a:r>
              <a:rPr lang="en-US" altLang="zh-CN" sz="2400" b="1" strike="noStrike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en-US" altLang="zh-CN" sz="2400" strike="noStrike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2400" strike="noStrike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935" y="1318895"/>
            <a:ext cx="39738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蒸汽机消耗煤炭，内燃机消耗汽油或柴油，电动机消耗电力，有没有一种机器，它不消耗任何燃料或动力，却可以不停地运转，源源不断的对外做功呢？这种机器被称为永动机。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2560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占位符 40961"/>
          <p:cNvSpPr>
            <a:spLocks noGrp="1"/>
          </p:cNvSpPr>
          <p:nvPr>
            <p:ph type="body" idx="1"/>
          </p:nvPr>
        </p:nvSpPr>
        <p:spPr>
          <a:xfrm>
            <a:off x="1465580" y="1428115"/>
            <a:ext cx="9070340" cy="214249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内能总是自发地从高温物体向低温物体转移，而不会自发的由低温物体向高温物体转移；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机械能可以全部转化为内能，而内能不可全部转化为机械能而不引起其他变化。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63" name="矩形 40962"/>
          <p:cNvSpPr/>
          <p:nvPr/>
        </p:nvSpPr>
        <p:spPr>
          <a:xfrm>
            <a:off x="1523365" y="847090"/>
            <a:ext cx="3039110" cy="52324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r>
              <a:rPr lang="zh-CN" altLang="en-US" sz="2800" b="1" dirty="0">
                <a:solidFill>
                  <a:srgbClr val="1F2DA8"/>
                </a:solidFill>
                <a:latin typeface="Times New Roman" panose="02020603050405020304" charset="0"/>
                <a:ea typeface="黑体" panose="02010609060101010101" charset="-122"/>
              </a:rPr>
              <a:t>能量转化的方向性</a:t>
            </a:r>
            <a:endParaRPr lang="zh-CN" altLang="en-US" sz="2800" b="1" dirty="0">
              <a:solidFill>
                <a:srgbClr val="1F2DA8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1569085" y="3809365"/>
            <a:ext cx="88493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400" b="1" strike="noStrike" noProof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由于能量转化具有方向性，因此第二类永动机是不可能制成的</a:t>
            </a:r>
            <a:r>
              <a:rPr lang="en-US" altLang="zh-CN" sz="2400" strike="noStrike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2400" strike="noStrike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uiExpand="1" build="p"/>
      <p:bldP spid="40963" grpId="0"/>
      <p:bldP spid="25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>
            <a:off x="4564380" y="1706880"/>
            <a:ext cx="2857500" cy="2788920"/>
            <a:chOff x="0" y="259080"/>
            <a:chExt cx="2857500" cy="2788920"/>
          </a:xfrm>
        </p:grpSpPr>
        <p:sp>
          <p:nvSpPr>
            <p:cNvPr id="17423" name="TextBox 4"/>
            <p:cNvSpPr txBox="1"/>
            <p:nvPr/>
          </p:nvSpPr>
          <p:spPr>
            <a:xfrm>
              <a:off x="750570" y="259080"/>
              <a:ext cx="14478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煤炭时期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pic>
          <p:nvPicPr>
            <p:cNvPr id="17424" name="图片 7" descr="煤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914400"/>
              <a:ext cx="2857500" cy="2133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12"/>
          <p:cNvGrpSpPr/>
          <p:nvPr/>
        </p:nvGrpSpPr>
        <p:grpSpPr>
          <a:xfrm>
            <a:off x="7650480" y="1706880"/>
            <a:ext cx="2514600" cy="2788920"/>
            <a:chOff x="0" y="259080"/>
            <a:chExt cx="2514600" cy="2788920"/>
          </a:xfrm>
        </p:grpSpPr>
        <p:sp>
          <p:nvSpPr>
            <p:cNvPr id="17421" name="TextBox 5"/>
            <p:cNvSpPr txBox="1"/>
            <p:nvPr/>
          </p:nvSpPr>
          <p:spPr>
            <a:xfrm>
              <a:off x="701040" y="259080"/>
              <a:ext cx="12954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石油时期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pic>
          <p:nvPicPr>
            <p:cNvPr id="17422" name="图片 8" descr="石油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14400"/>
              <a:ext cx="2514600" cy="2133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10"/>
          <p:cNvGrpSpPr/>
          <p:nvPr/>
        </p:nvGrpSpPr>
        <p:grpSpPr>
          <a:xfrm>
            <a:off x="1554480" y="1722120"/>
            <a:ext cx="2847975" cy="2773680"/>
            <a:chOff x="0" y="274320"/>
            <a:chExt cx="2847975" cy="2773680"/>
          </a:xfrm>
        </p:grpSpPr>
        <p:sp>
          <p:nvSpPr>
            <p:cNvPr id="7" name="TextBox 3"/>
            <p:cNvSpPr txBox="1"/>
            <p:nvPr/>
          </p:nvSpPr>
          <p:spPr>
            <a:xfrm>
              <a:off x="777240" y="274320"/>
              <a:ext cx="12192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</a:rPr>
                <a:t>柴草时期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pic>
          <p:nvPicPr>
            <p:cNvPr id="8" name="图片 9" descr="火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14400"/>
              <a:ext cx="2847975" cy="2133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1256030" y="764540"/>
            <a:ext cx="7772400" cy="631190"/>
          </a:xfrm>
        </p:spPr>
        <p:txBody>
          <a:bodyPr vert="horz" wrap="square" lIns="92075" tIns="46037" rIns="92075" bIns="46037" anchor="t">
            <a:noAutofit/>
          </a:bodyPr>
          <a:lstStyle/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4145D5"/>
                </a:solidFill>
              </a:rPr>
              <a:t>三、能源的利用</a:t>
            </a:r>
            <a:endParaRPr lang="zh-CN" altLang="en-US" sz="2800" b="1" dirty="0">
              <a:solidFill>
                <a:srgbClr val="4145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0"/>
  <p:tag name="KSO_WM_TEMPLATE_THUMBS_INDEX" val="1、4、6、7、8、9、10、11、12、13、14"/>
  <p:tag name="KSO_WM_TEMPLATE_MASTER_THUMB_INDEX" val="12"/>
</p:tagLst>
</file>

<file path=ppt/tags/tag215.xml><?xml version="1.0" encoding="utf-8"?>
<p:tagLst xmlns:p="http://schemas.openxmlformats.org/presentationml/2006/main">
  <p:tag name="KSO_WM_TEMPLATE_CATEGORY" val="custom"/>
  <p:tag name="KSO_WM_TEMPLATE_INDEX" val="20202690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6.xml><?xml version="1.0" encoding="utf-8"?>
<p:tagLst xmlns:p="http://schemas.openxmlformats.org/presentationml/2006/main">
  <p:tag name="KSO_WM_UNIT_PLACING_PICTURE_USER_VIEWPORT" val="{&quot;height&quot;:4787,&quot;width&quot;:7149}"/>
</p:tagLst>
</file>

<file path=ppt/tags/tag217.xml><?xml version="1.0" encoding="utf-8"?>
<p:tagLst xmlns:p="http://schemas.openxmlformats.org/presentationml/2006/main">
  <p:tag name="REFSHAPE" val="1087691556"/>
  <p:tag name="KSO_WM_UNIT_PLACING_PICTURE_USER_VIEWPORT" val="{&quot;height&quot;:4787,&quot;width&quot;:5961.6140350877185}"/>
</p:tagLst>
</file>

<file path=ppt/tags/tag218.xml><?xml version="1.0" encoding="utf-8"?>
<p:tagLst xmlns:p="http://schemas.openxmlformats.org/presentationml/2006/main">
  <p:tag name="KSO_WM_UNIT_PLACING_PICTURE_USER_VIEWPORT" val="{&quot;height&quot;:2276.7439024390246,&quot;width&quot;:1761.3859649122805}"/>
</p:tagLst>
</file>

<file path=ppt/tags/tag219.xml><?xml version="1.0" encoding="utf-8"?>
<p:tagLst xmlns:p="http://schemas.openxmlformats.org/presentationml/2006/main">
  <p:tag name="KSO_WM_UNIT_PLACING_PICTURE_USER_VIEWPORT" val="{&quot;height&quot;:2521.9317073170732,&quot;width&quot;:1761.3859649122805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383310f4-3b3c-4d49-afba-02515ef89d1a}"/>
</p:tagLst>
</file>

<file path=ppt/tags/tag221.xml><?xml version="1.0" encoding="utf-8"?>
<p:tagLst xmlns:p="http://schemas.openxmlformats.org/presentationml/2006/main">
  <p:tag name="KSO_WM_UNIT_TABLE_BEAUTIFY" val="smartTable{c0c0737d-58e8-41d8-9537-2e2af7d9e44a}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22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8">
      <a:dk1>
        <a:srgbClr val="000000"/>
      </a:dk1>
      <a:lt1>
        <a:srgbClr val="FFFFFF"/>
      </a:lt1>
      <a:dk2>
        <a:srgbClr val="DEEAE0"/>
      </a:dk2>
      <a:lt2>
        <a:srgbClr val="FFFFFF"/>
      </a:lt2>
      <a:accent1>
        <a:srgbClr val="5DAA6E"/>
      </a:accent1>
      <a:accent2>
        <a:srgbClr val="70A764"/>
      </a:accent2>
      <a:accent3>
        <a:srgbClr val="81A25C"/>
      </a:accent3>
      <a:accent4>
        <a:srgbClr val="8E9D57"/>
      </a:accent4>
      <a:accent5>
        <a:srgbClr val="9C9955"/>
      </a:accent5>
      <a:accent6>
        <a:srgbClr val="A69358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2623</Words>
  <Application>WPS 演示</Application>
  <PresentationFormat>宽屏</PresentationFormat>
  <Paragraphs>237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19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汉仪旗黑-85S</vt:lpstr>
      <vt:lpstr>楷体</vt:lpstr>
      <vt:lpstr>黑体</vt:lpstr>
      <vt:lpstr>隶书</vt:lpstr>
      <vt:lpstr>华文楷体</vt:lpstr>
      <vt:lpstr>Calibri</vt:lpstr>
      <vt:lpstr>Times New Roman</vt:lpstr>
      <vt:lpstr>等线</vt:lpstr>
      <vt:lpstr>Arial Unicode MS</vt:lpstr>
      <vt:lpstr>Office 主题​​</vt:lpstr>
      <vt:lpstr>1_Office 主题​​</vt:lpstr>
      <vt:lpstr>Equation.DSMT4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Equation.DSMT4</vt:lpstr>
      <vt:lpstr>Equation.3</vt:lpstr>
      <vt:lpstr>Equation.3</vt:lpstr>
      <vt:lpstr>Equation.DSMT4</vt:lpstr>
      <vt:lpstr>Equation.3</vt:lpstr>
      <vt:lpstr>Equation.DSMT4</vt:lpstr>
      <vt:lpstr>Equation.DSMT4</vt:lpstr>
      <vt:lpstr>Equation.3</vt:lpstr>
      <vt:lpstr>功能关系</vt:lpstr>
      <vt:lpstr>PowerPoint 演示文稿</vt:lpstr>
      <vt:lpstr>PowerPoint 演示文稿</vt:lpstr>
      <vt:lpstr>PowerPoint 演示文稿</vt:lpstr>
      <vt:lpstr>二、能量守恒定律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Jason王</cp:lastModifiedBy>
  <cp:revision>114</cp:revision>
  <dcterms:created xsi:type="dcterms:W3CDTF">2019-06-19T02:08:00Z</dcterms:created>
  <dcterms:modified xsi:type="dcterms:W3CDTF">2020-05-12T05:49:50Z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