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65" r:id="rId4"/>
    <p:sldId id="397" r:id="rId6"/>
    <p:sldId id="398" r:id="rId7"/>
    <p:sldId id="467" r:id="rId8"/>
    <p:sldId id="449" r:id="rId9"/>
    <p:sldId id="450" r:id="rId10"/>
    <p:sldId id="482" r:id="rId11"/>
    <p:sldId id="445" r:id="rId12"/>
    <p:sldId id="452" r:id="rId13"/>
    <p:sldId id="456" r:id="rId14"/>
    <p:sldId id="457" r:id="rId15"/>
    <p:sldId id="458" r:id="rId16"/>
    <p:sldId id="459" r:id="rId17"/>
    <p:sldId id="460" r:id="rId18"/>
    <p:sldId id="462" r:id="rId19"/>
    <p:sldId id="463" r:id="rId20"/>
    <p:sldId id="464" r:id="rId21"/>
    <p:sldId id="432" r:id="rId22"/>
    <p:sldId id="466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4" y="90"/>
      </p:cViewPr>
      <p:guideLst>
        <p:guide orient="horz" pos="152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51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92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4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5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6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7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2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-1524000" y="-85725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4908557" y="3806087"/>
            <a:ext cx="191071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908557" y="4281067"/>
            <a:ext cx="191071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0"/>
            </p:custDataLst>
          </p:nvPr>
        </p:nvSpPr>
        <p:spPr>
          <a:xfrm>
            <a:off x="4908556" y="2330982"/>
            <a:ext cx="4826000" cy="111125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4908557" y="1155598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-854118" y="-414016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-854118" y="9525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2540000" y="4858766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235960" y="2056448"/>
            <a:ext cx="4880610" cy="10814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-854118" y="-414016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-854070" y="9525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714877" y="9525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-854118" y="-414016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-854070" y="9525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-854075" y="54927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711750" y="9525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711750" y="54927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974080" y="133731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-1524000" y="5411983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-854118" y="-41402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-854070" y="-414016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-854070" y="9525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714925" y="9525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9047135" y="9525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-854075" y="9525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-854070" y="9525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-1524000" y="-85725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5080000" y="2794318"/>
            <a:ext cx="4826000" cy="111125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5080000" y="1237933"/>
            <a:ext cx="4825365" cy="1351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-854118" y="-41402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1231925" y="-553441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-242400" y="39195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-242887" y="130635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1524000" y="-85725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9947910" y="-85725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-940800" y="-8685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-937200" y="90675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577200" y="-87312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524000" y="-85725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-912000" y="-7605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-912000" y="80235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-911225" y="195075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524000" y="417172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524000" y="-857250"/>
            <a:ext cx="12192000" cy="588767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-919200" y="-18765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-919163" y="82395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-930000" y="432315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1524000" y="-85725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524000" y="5411983"/>
            <a:ext cx="12192000" cy="588767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-944400" y="-61965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-944400" y="80595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718400" y="80595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-951600" y="395955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729200" y="395595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1524000" y="9644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524000" y="4676025"/>
            <a:ext cx="12191999" cy="1324725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-1200" y="48195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-644258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592000" y="549258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086600" y="549258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-1587" y="300555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296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-854118" y="-41402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-854118" y="10414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-644258" y="549258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2592000" y="549258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7086600" y="549258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-1524000" y="-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2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28.xml"/><Relationship Id="rId2" Type="http://schemas.openxmlformats.org/officeDocument/2006/relationships/image" Target="../media/image9.jpeg"/><Relationship Id="rId1" Type="http://schemas.openxmlformats.org/officeDocument/2006/relationships/tags" Target="../tags/tag3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6.xml"/><Relationship Id="rId10" Type="http://schemas.openxmlformats.org/officeDocument/2006/relationships/slideLayout" Target="../slideLayouts/slideLayout26.xml"/><Relationship Id="rId1" Type="http://schemas.openxmlformats.org/officeDocument/2006/relationships/tags" Target="../tags/tag3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4" y="2207577"/>
            <a:ext cx="5524823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9 Vocabulary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699510"/>
            <a:ext cx="5525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中央美术学院附属实验学校 尤冰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3840" y="271780"/>
            <a:ext cx="8610600" cy="4735830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 altLang="zh-CN" sz="2400" b="1">
                <a:solidFill>
                  <a:srgbClr val="00B0F0"/>
                </a:solidFill>
              </a:rPr>
              <a:t>Complete the sentences.</a:t>
            </a:r>
            <a:endParaRPr lang="en-US" altLang="zh-CN" sz="2400" b="1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CN" sz="1800" b="1"/>
              <a:t>1. </a:t>
            </a:r>
            <a:r>
              <a:rPr sz="1800" b="1"/>
              <a:t>山的那一边是边境地带。</a:t>
            </a:r>
            <a:endParaRPr sz="1800" b="1"/>
          </a:p>
          <a:p>
            <a:pPr marL="0" indent="0">
              <a:buNone/>
            </a:pPr>
            <a:r>
              <a:rPr lang="en-US" altLang="zh-CN" sz="1800" b="1"/>
              <a:t>____________________ is the frontier.</a:t>
            </a:r>
            <a:endParaRPr lang="en-US" altLang="zh-CN" sz="1800" b="1"/>
          </a:p>
          <a:p>
            <a:pPr marL="0" indent="0">
              <a:buNone/>
            </a:pPr>
            <a:r>
              <a:rPr lang="en-US" altLang="zh-CN" sz="1800" b="1"/>
              <a:t>2. </a:t>
            </a:r>
            <a:r>
              <a:rPr sz="1800" b="1"/>
              <a:t>听了她感人的故事，大家都被感动得无以言表。</a:t>
            </a:r>
            <a:endParaRPr sz="1800" b="1"/>
          </a:p>
          <a:p>
            <a:pPr marL="0" indent="0">
              <a:buNone/>
            </a:pPr>
            <a:r>
              <a:rPr lang="en-US" altLang="zh-CN" sz="1800" b="1"/>
              <a:t>Everybody was touched _____________ after they hear her moving story.</a:t>
            </a:r>
            <a:endParaRPr lang="en-US" altLang="zh-CN" sz="1800" b="1"/>
          </a:p>
          <a:p>
            <a:pPr marL="0" indent="0">
              <a:buNone/>
            </a:pPr>
            <a:r>
              <a:rPr lang="en-US" altLang="zh-CN" sz="1800" b="1"/>
              <a:t>3. 20</a:t>
            </a:r>
            <a:r>
              <a:rPr sz="1800" b="1"/>
              <a:t>年后我回到了家乡，这个城市变得面目全非。</a:t>
            </a:r>
            <a:endParaRPr sz="1800" b="1"/>
          </a:p>
          <a:p>
            <a:pPr marL="0" indent="0">
              <a:buNone/>
            </a:pPr>
            <a:r>
              <a:rPr lang="en-US" altLang="zh-CN" sz="1800" b="1"/>
              <a:t>I went back to my hometown after 20 years and the city had changed ____________________.</a:t>
            </a:r>
            <a:endParaRPr lang="en-US" altLang="zh-CN" sz="1800" b="1"/>
          </a:p>
          <a:p>
            <a:pPr marL="0" indent="0">
              <a:buNone/>
            </a:pPr>
            <a:r>
              <a:rPr lang="en-US" altLang="zh-CN" sz="1800" b="1"/>
              <a:t>4. </a:t>
            </a:r>
            <a:r>
              <a:rPr sz="1800" b="1"/>
              <a:t>我差一点才够得着这个把手。</a:t>
            </a:r>
            <a:endParaRPr sz="1800" b="1"/>
          </a:p>
          <a:p>
            <a:pPr marL="0" indent="0">
              <a:buNone/>
            </a:pPr>
            <a:r>
              <a:rPr lang="en-US" altLang="zh-CN" sz="1800" b="1"/>
              <a:t>The handle was just ________________.</a:t>
            </a:r>
            <a:endParaRPr lang="en-US" altLang="zh-CN" sz="1800" b="1"/>
          </a:p>
        </p:txBody>
      </p:sp>
      <p:sp>
        <p:nvSpPr>
          <p:cNvPr id="2" name="文本框 1"/>
          <p:cNvSpPr txBox="1"/>
          <p:nvPr/>
        </p:nvSpPr>
        <p:spPr>
          <a:xfrm>
            <a:off x="304800" y="1242060"/>
            <a:ext cx="4130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Beyond the mountain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75940" y="2105660"/>
            <a:ext cx="2110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beyond words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840" y="3321050"/>
            <a:ext cx="4130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beyond all recognition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87320" y="4210050"/>
            <a:ext cx="4130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beyond my reach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1557020"/>
          </a:xfrm>
        </p:spPr>
        <p:txBody>
          <a:bodyPr>
            <a:noAutofit/>
          </a:bodyPr>
          <a:p>
            <a:r>
              <a:rPr lang="en-US" altLang="zh-CN" sz="2400"/>
              <a:t>2. </a:t>
            </a:r>
            <a:r>
              <a:rPr lang="en-US" altLang="zh-CN" sz="2400">
                <a:solidFill>
                  <a:schemeClr val="tx1"/>
                </a:solidFill>
              </a:rPr>
              <a:t>I would </a:t>
            </a:r>
            <a:r>
              <a:rPr lang="en-US" altLang="zh-CN" sz="2400">
                <a:solidFill>
                  <a:srgbClr val="FF0000"/>
                </a:solidFill>
              </a:rPr>
              <a:t>recommend</a:t>
            </a:r>
            <a:r>
              <a:rPr lang="en-US" altLang="zh-CN" sz="2400">
                <a:solidFill>
                  <a:schemeClr val="tx1"/>
                </a:solidFill>
              </a:rPr>
              <a:t> that you try simplified classic literature, such as short stories and novels rewritten in simple English. (p108)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2155825"/>
            <a:ext cx="8139430" cy="2600960"/>
          </a:xfrm>
        </p:spPr>
        <p:txBody>
          <a:bodyPr>
            <a:normAutofit/>
          </a:bodyPr>
          <a:p>
            <a:r>
              <a:rPr lang="en-US" altLang="zh-CN" sz="2400">
                <a:solidFill>
                  <a:srgbClr val="FF0000"/>
                </a:solidFill>
              </a:rPr>
              <a:t>recommend: v.</a:t>
            </a:r>
            <a:r>
              <a:rPr lang="en-US" altLang="zh-CN" sz="2400"/>
              <a:t> </a:t>
            </a:r>
            <a:r>
              <a:rPr sz="2400"/>
              <a:t>推荐，建议</a:t>
            </a:r>
            <a:endParaRPr lang="en-US" altLang="zh-CN" sz="2400"/>
          </a:p>
          <a:p>
            <a:r>
              <a:rPr lang="en-US" altLang="zh-CN" sz="2400">
                <a:solidFill>
                  <a:srgbClr val="FF0000"/>
                </a:solidFill>
              </a:rPr>
              <a:t>recommendation n. 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/>
              <a:t>eg. Can you </a:t>
            </a:r>
            <a:r>
              <a:rPr lang="en-US" altLang="zh-CN" sz="2400">
                <a:solidFill>
                  <a:srgbClr val="FF0000"/>
                </a:solidFill>
              </a:rPr>
              <a:t>recommend</a:t>
            </a:r>
            <a:r>
              <a:rPr lang="en-US" altLang="zh-CN" sz="2400"/>
              <a:t> a good English novel?</a:t>
            </a:r>
            <a:endParaRPr lang="en-US" altLang="zh-CN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226695"/>
            <a:ext cx="8139430" cy="749935"/>
          </a:xfrm>
        </p:spPr>
        <p:txBody>
          <a:bodyPr>
            <a:normAutofit/>
          </a:bodyPr>
          <a:p>
            <a:r>
              <a:rPr lang="en-US" altLang="zh-CN" sz="2400"/>
              <a:t>Read the sentences and summarise the usages.</a:t>
            </a:r>
            <a:endParaRPr lang="en-US" altLang="zh-CN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862330"/>
            <a:ext cx="8138795" cy="4281805"/>
          </a:xfrm>
        </p:spPr>
        <p:txBody>
          <a:bodyPr>
            <a:normAutofit fontScale="90000"/>
          </a:bodyPr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zh-CN" sz="2000">
                <a:sym typeface="+mn-ea"/>
              </a:rPr>
              <a:t>I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recommend</a:t>
            </a:r>
            <a:r>
              <a:rPr lang="en-US" altLang="zh-CN" sz="2000">
                <a:sym typeface="+mn-ea"/>
              </a:rPr>
              <a:t> the book to all my students. </a:t>
            </a:r>
            <a:endParaRPr lang="en-US" altLang="zh-CN" sz="20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0070C0"/>
                </a:solidFill>
              </a:rPr>
              <a:t>  recommend sth. to sb.</a:t>
            </a:r>
            <a:endParaRPr lang="en-US" altLang="zh-CN" sz="200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>
                <a:sym typeface="+mn-ea"/>
              </a:rPr>
              <a:t>2. She was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recommend</a:t>
            </a:r>
            <a:r>
              <a:rPr lang="en-US" altLang="zh-CN" sz="2000">
                <a:sym typeface="+mn-ea"/>
              </a:rPr>
              <a:t>ed for the post by a colleague.</a:t>
            </a:r>
            <a:endParaRPr lang="en-US" altLang="zh-CN" sz="20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/>
              <a:t>      </a:t>
            </a:r>
            <a:r>
              <a:rPr lang="en-US" altLang="zh-CN" sz="2000" b="1">
                <a:solidFill>
                  <a:srgbClr val="0070C0"/>
                </a:solidFill>
              </a:rPr>
              <a:t>recommend sb. for </a:t>
            </a:r>
            <a:endParaRPr lang="en-US" altLang="zh-CN" sz="2000" b="1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/>
              <a:t>3. He </a:t>
            </a:r>
            <a:r>
              <a:rPr lang="en-US" altLang="zh-CN" sz="2000">
                <a:solidFill>
                  <a:srgbClr val="FF0000"/>
                </a:solidFill>
              </a:rPr>
              <a:t>recommend</a:t>
            </a:r>
            <a:r>
              <a:rPr lang="en-US" altLang="zh-CN" sz="2000"/>
              <a:t>ed reading the book before seeing the movie.</a:t>
            </a:r>
            <a:endParaRPr lang="en-US" altLang="zh-CN" sz="200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/>
              <a:t>     </a:t>
            </a:r>
            <a:r>
              <a:rPr lang="en-US" altLang="zh-CN" sz="2000" b="1">
                <a:solidFill>
                  <a:srgbClr val="0070C0"/>
                </a:solidFill>
              </a:rPr>
              <a:t>recommend doing sth.</a:t>
            </a:r>
            <a:endParaRPr lang="en-US" altLang="zh-CN" sz="200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/>
              <a:t>4. We'd </a:t>
            </a:r>
            <a:r>
              <a:rPr lang="en-US" altLang="zh-CN" sz="2000">
                <a:solidFill>
                  <a:srgbClr val="FF0000"/>
                </a:solidFill>
              </a:rPr>
              <a:t>recommend</a:t>
            </a:r>
            <a:r>
              <a:rPr lang="en-US" altLang="zh-CN" sz="2000"/>
              <a:t> you to book your flight early. </a:t>
            </a:r>
            <a:endParaRPr lang="en-US" altLang="zh-CN" sz="200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/>
              <a:t>     </a:t>
            </a:r>
            <a:r>
              <a:rPr lang="en-US" altLang="zh-CN" sz="2000" b="1">
                <a:solidFill>
                  <a:srgbClr val="0070C0"/>
                </a:solidFill>
              </a:rPr>
              <a:t>recommend sb. to do sth.</a:t>
            </a:r>
            <a:endParaRPr lang="en-US" altLang="zh-CN" sz="2000" b="1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/>
              <a:t>5. I </a:t>
            </a:r>
            <a:r>
              <a:rPr lang="en-US" altLang="zh-CN" sz="2000">
                <a:solidFill>
                  <a:srgbClr val="FF0000"/>
                </a:solidFill>
              </a:rPr>
              <a:t>recommend</a:t>
            </a:r>
            <a:r>
              <a:rPr lang="en-US" altLang="zh-CN" sz="2000"/>
              <a:t> that he (should) see a lawyer.</a:t>
            </a:r>
            <a:endParaRPr lang="en-US" altLang="zh-CN" sz="200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0070C0"/>
                </a:solidFill>
              </a:rPr>
              <a:t>recommend that ...(should ) do sth.</a:t>
            </a:r>
            <a:endParaRPr lang="en-US" altLang="zh-CN" sz="2000"/>
          </a:p>
          <a:p>
            <a:pPr marL="457200" indent="-457200">
              <a:buNone/>
            </a:pPr>
            <a:endParaRPr lang="en-US" altLang="zh-CN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1107440"/>
          </a:xfrm>
        </p:spPr>
        <p:txBody>
          <a:bodyPr>
            <a:normAutofit/>
          </a:bodyPr>
          <a:p>
            <a:r>
              <a:rPr lang="en-US" altLang="zh-CN" sz="2400">
                <a:cs typeface="Arial" panose="020B0604020202020204" pitchFamily="34" charset="0"/>
              </a:rPr>
              <a:t>3. Very slowly, you will start to </a:t>
            </a:r>
            <a:r>
              <a:rPr lang="en-US" altLang="zh-CN" sz="2400">
                <a:solidFill>
                  <a:srgbClr val="FF0000"/>
                </a:solidFill>
                <a:cs typeface="Arial" panose="020B0604020202020204" pitchFamily="34" charset="0"/>
              </a:rPr>
              <a:t>acquire</a:t>
            </a:r>
            <a:r>
              <a:rPr lang="en-US" altLang="zh-CN" sz="2400">
                <a:cs typeface="Arial" panose="020B0604020202020204" pitchFamily="34" charset="0"/>
              </a:rPr>
              <a:t> the rules and use them without thinking. (p109)</a:t>
            </a:r>
            <a:endParaRPr lang="en-US" altLang="zh-CN" sz="2400"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664970"/>
            <a:ext cx="8139430" cy="3091815"/>
          </a:xfrm>
        </p:spPr>
        <p:txBody>
          <a:bodyPr/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acquire: v. </a:t>
            </a:r>
            <a:r>
              <a:rPr sz="2000">
                <a:solidFill>
                  <a:schemeClr val="tx1"/>
                </a:solidFill>
              </a:rPr>
              <a:t>获得，得到</a:t>
            </a:r>
            <a:endParaRPr sz="2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acquisition n. </a:t>
            </a:r>
            <a:r>
              <a:rPr sz="2000">
                <a:solidFill>
                  <a:schemeClr val="tx1"/>
                </a:solidFill>
                <a:sym typeface="+mn-ea"/>
              </a:rPr>
              <a:t>获得，得到</a:t>
            </a:r>
            <a:endParaRPr sz="20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sz="2000" b="1">
                <a:solidFill>
                  <a:srgbClr val="00B050"/>
                </a:solidFill>
                <a:sym typeface="+mn-ea"/>
              </a:rPr>
              <a:t>【常用搭配】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acquire a knowledge of... </a:t>
            </a:r>
            <a:r>
              <a:rPr sz="2000">
                <a:solidFill>
                  <a:schemeClr val="tx1"/>
                </a:solidFill>
                <a:sym typeface="+mn-ea"/>
              </a:rPr>
              <a:t>获得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...</a:t>
            </a:r>
            <a:r>
              <a:rPr sz="2000">
                <a:solidFill>
                  <a:schemeClr val="tx1"/>
                </a:solidFill>
                <a:sym typeface="+mn-ea"/>
              </a:rPr>
              <a:t>的知识</a:t>
            </a:r>
            <a:endParaRPr sz="20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                  acquire a habit of </a:t>
            </a:r>
            <a:r>
              <a:rPr sz="2000">
                <a:solidFill>
                  <a:schemeClr val="tx1"/>
                </a:solidFill>
                <a:sym typeface="+mn-ea"/>
              </a:rPr>
              <a:t>养成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...</a:t>
            </a:r>
            <a:r>
              <a:rPr sz="2000">
                <a:solidFill>
                  <a:schemeClr val="tx1"/>
                </a:solidFill>
                <a:sym typeface="+mn-ea"/>
              </a:rPr>
              <a:t>的习惯</a:t>
            </a:r>
            <a:endParaRPr sz="20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                  acquire a taste for </a:t>
            </a:r>
            <a:r>
              <a:rPr sz="2000">
                <a:solidFill>
                  <a:schemeClr val="tx1"/>
                </a:solidFill>
                <a:sym typeface="+mn-ea"/>
              </a:rPr>
              <a:t>开始喜欢上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...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27355" y="182245"/>
            <a:ext cx="848042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70C0"/>
                </a:solidFill>
              </a:rPr>
              <a:t>Translate the sentences.</a:t>
            </a:r>
            <a:endParaRPr lang="en-US" altLang="zh-CN" sz="2400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/>
              <a:t>1. </a:t>
            </a:r>
            <a:r>
              <a:rPr lang="zh-CN" altLang="en-US" sz="2400"/>
              <a:t>帮助孩子获得书写的技巧很重要。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It's important to help children acquire the skill of writing by hand.</a:t>
            </a:r>
            <a:endParaRPr lang="en-US" altLang="zh-CN" sz="24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/>
              <a:t>2. </a:t>
            </a:r>
            <a:r>
              <a:rPr lang="zh-CN" altLang="en-US" sz="2400"/>
              <a:t>她通过认真学习精通了英语。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She acquired a good knowledge of English by careful study.</a:t>
            </a:r>
            <a:endParaRPr lang="en-US" altLang="zh-CN" sz="24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/>
              <a:t>3. </a:t>
            </a:r>
            <a:r>
              <a:rPr lang="zh-CN" altLang="en-US" sz="2400"/>
              <a:t>做一件好事并不难，难的是养成一种做好事的习惯。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It's easy to perform a good action, but not easy to acquire a settled habit of performing such actions.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1396365"/>
          </a:xfrm>
        </p:spPr>
        <p:txBody>
          <a:bodyPr>
            <a:normAutofit/>
          </a:bodyPr>
          <a:p>
            <a:r>
              <a:rPr lang="en-US" altLang="zh-CN" sz="2400"/>
              <a:t>4. According to him, the </a:t>
            </a:r>
            <a:r>
              <a:rPr lang="en-US" altLang="zh-CN" sz="2400">
                <a:solidFill>
                  <a:srgbClr val="FF0000"/>
                </a:solidFill>
              </a:rPr>
              <a:t>sharpest</a:t>
            </a:r>
            <a:r>
              <a:rPr lang="en-US" altLang="zh-CN" sz="2400"/>
              <a:t> loss of memory occurs during the very early period after learning.(p59)</a:t>
            </a:r>
            <a:endParaRPr lang="en-US" altLang="zh-CN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963420"/>
            <a:ext cx="8139430" cy="279336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sharp adj. 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sharply adv.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 </a:t>
            </a:r>
            <a:r>
              <a:rPr sz="2000">
                <a:solidFill>
                  <a:schemeClr val="tx1"/>
                </a:solidFill>
                <a:sym typeface="+mn-ea"/>
              </a:rPr>
              <a:t>尖刻地，严厉地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sharpen v. </a:t>
            </a:r>
            <a:r>
              <a:rPr sz="2000">
                <a:solidFill>
                  <a:schemeClr val="tx1"/>
                </a:solidFill>
                <a:sym typeface="+mn-ea"/>
              </a:rPr>
              <a:t>变得锋利，变得清晰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sharpener n.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 </a:t>
            </a:r>
            <a:r>
              <a:rPr sz="2000">
                <a:solidFill>
                  <a:schemeClr val="tx1"/>
                </a:solidFill>
                <a:sym typeface="+mn-ea"/>
              </a:rPr>
              <a:t>磨具，削具</a:t>
            </a:r>
            <a:endParaRPr sz="20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8475" y="33020"/>
            <a:ext cx="814705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70C0"/>
                </a:solidFill>
              </a:rPr>
              <a:t>选词填空（</a:t>
            </a:r>
            <a:r>
              <a:rPr lang="en-US" altLang="zh-CN" sz="2400" b="1">
                <a:solidFill>
                  <a:srgbClr val="0070C0"/>
                </a:solidFill>
              </a:rPr>
              <a:t>sharp/sharply/sharpened/sharpening/sharpener</a:t>
            </a:r>
            <a:r>
              <a:rPr lang="zh-CN" altLang="en-US" sz="2400" b="1">
                <a:solidFill>
                  <a:srgbClr val="0070C0"/>
                </a:solidFill>
              </a:rPr>
              <a:t>）</a:t>
            </a:r>
            <a:endParaRPr lang="zh-CN" altLang="en-US" sz="2400" b="1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/>
              <a:t>Anne _____________ her pencil and continued her homework.</a:t>
            </a:r>
            <a:endParaRPr lang="en-US" altLang="zh-CN" sz="24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/>
              <a:t>Watch out for ___________ bends and adjust your speed accordingly.</a:t>
            </a:r>
            <a:endParaRPr lang="en-US" altLang="zh-CN" sz="24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/>
              <a:t>The number of people, who have access to their own cars, has risen __________ in the past decade.</a:t>
            </a:r>
            <a:endParaRPr lang="en-US" altLang="zh-CN" sz="24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/>
              <a:t>The boy is ___________ his pencils with a _________.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1820545" y="1253490"/>
            <a:ext cx="2110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sharpened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2595" y="2341880"/>
            <a:ext cx="1388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sharp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82595" y="3974465"/>
            <a:ext cx="2110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sharply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8710" y="4509770"/>
            <a:ext cx="2110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sharpening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43065" y="4509770"/>
            <a:ext cx="2110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sharpener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07390" y="158750"/>
            <a:ext cx="4445635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Practice: Fill in the blanks.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en-US" altLang="zh-CN" sz="1800"/>
              <a:t>      We remember things that have strong _________ (connection) in our mind, especially __________ (emotion) connections and things told again and again. So when remembering something new, try ________ (connect) it to our emotions and retell ______ we have learnt to others. There are some people who do have ______ (amaze) memories, but most of us do not like them. So we _______ (simplified) need to focus on the important ideas and be curious _______ what we learn. It is natural for many people __________ (forget) the new words that they learned yesterday. __________, one of the golden rules to increase how much we remember is to review the material __________ (periodical), especially during the first day after learning. </a:t>
            </a:r>
            <a:endParaRPr lang="en-US" altLang="zh-CN" sz="1800"/>
          </a:p>
        </p:txBody>
      </p:sp>
      <p:sp>
        <p:nvSpPr>
          <p:cNvPr id="6" name="文本框 5"/>
          <p:cNvSpPr txBox="1"/>
          <p:nvPr/>
        </p:nvSpPr>
        <p:spPr>
          <a:xfrm>
            <a:off x="5594350" y="760095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connections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85820" y="1128395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emotional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6145" y="1837690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to connect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78625" y="1792605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what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53960" y="2160905"/>
            <a:ext cx="12877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amazing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285" y="2857500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simply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06855" y="3225800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about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6105" y="3594100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to forget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2285" y="3962400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Therefore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08855" y="4279900"/>
            <a:ext cx="150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periodically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2285" y="1179830"/>
            <a:ext cx="8139430" cy="3576955"/>
          </a:xfrm>
        </p:spPr>
        <p:txBody>
          <a:bodyPr/>
          <a:p>
            <a:pPr marL="514350" indent="-514350">
              <a:buAutoNum type="arabicPeriod"/>
            </a:pPr>
            <a:r>
              <a:rPr lang="en-US" altLang="zh-CN" sz="2800"/>
              <a:t>Review the words and expressions in this class.</a:t>
            </a:r>
            <a:endParaRPr lang="en-US" altLang="zh-CN" sz="2800"/>
          </a:p>
          <a:p>
            <a:pPr marL="514350" indent="-514350">
              <a:buAutoNum type="arabicPeriod"/>
            </a:pPr>
            <a:r>
              <a:rPr lang="en-US" altLang="zh-CN" sz="2800"/>
              <a:t>Finish the exercise.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410845" y="311150"/>
            <a:ext cx="3319780" cy="5835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>
                <a:sym typeface="+mn-ea"/>
              </a:rPr>
              <a:t>Homework</a:t>
            </a:r>
            <a:r>
              <a:rPr lang="en-US" altLang="zh-CN" sz="2800">
                <a:sym typeface="+mn-ea"/>
              </a:rPr>
              <a:t>  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5313" y="430159"/>
            <a:ext cx="8006820" cy="350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学习目标：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sz="2400" dirty="0"/>
              <a:t>1. 总结归纳本单元与 “</a:t>
            </a:r>
            <a:r>
              <a:rPr lang="en-US" sz="2400" dirty="0"/>
              <a:t>effective ways of learning English</a:t>
            </a:r>
            <a:r>
              <a:rPr sz="2400" dirty="0"/>
              <a:t>”</a:t>
            </a:r>
            <a:r>
              <a:rPr lang="en-US" sz="2400" dirty="0"/>
              <a:t>, </a:t>
            </a:r>
            <a:r>
              <a:rPr lang="en-US" sz="2400" dirty="0"/>
              <a:t> “the secret of memory”</a:t>
            </a:r>
            <a:r>
              <a:rPr sz="2400" dirty="0"/>
              <a:t>主题相关的词汇及其搭配。 </a:t>
            </a:r>
            <a:endParaRPr sz="2400" dirty="0"/>
          </a:p>
          <a:p>
            <a:pPr>
              <a:lnSpc>
                <a:spcPct val="150000"/>
              </a:lnSpc>
            </a:pPr>
            <a:r>
              <a:rPr sz="2400" dirty="0"/>
              <a:t>2. 在不同语境中理解并正确运用以下词汇：</a:t>
            </a:r>
            <a:endParaRPr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beyond, recommend, acquire, sharp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3. </a:t>
            </a:r>
            <a:r>
              <a:rPr sz="2400" dirty="0"/>
              <a:t>在主题语境中加深词义的理解并强化词汇的搭配意识。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225" y="451485"/>
            <a:ext cx="77470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学法指导：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/>
              <a:t>1. 按主题意义积累话题词汇；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en-US" altLang="zh-CN" sz="2800"/>
              <a:t>2. </a:t>
            </a:r>
            <a:r>
              <a:rPr lang="zh-CN" altLang="en-US" sz="2800"/>
              <a:t>根据构词法掌握单词的各种形式；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en-US" altLang="zh-CN" sz="2800"/>
              <a:t>3</a:t>
            </a:r>
            <a:r>
              <a:rPr lang="zh-CN" altLang="en-US" sz="2800"/>
              <a:t>. 关注上下文语境，强化词汇的搭配意识。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88265" y="189230"/>
            <a:ext cx="8966835" cy="39116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5"/>
              </p:custDataLst>
            </p:nvPr>
          </p:nvPicPr>
          <p:blipFill>
            <a:blip r:embed="rId6" r:link="rId7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graphicFrame>
        <p:nvGraphicFramePr>
          <p:cNvPr id="5" name="表格 4"/>
          <p:cNvGraphicFramePr/>
          <p:nvPr>
            <p:custDataLst>
              <p:tags r:id="rId8"/>
            </p:custDataLst>
          </p:nvPr>
        </p:nvGraphicFramePr>
        <p:xfrm>
          <a:off x="663575" y="1238250"/>
          <a:ext cx="7932420" cy="3501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345"/>
                <a:gridCol w="4410075"/>
              </a:tblGrid>
              <a:tr h="130492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CN" sz="1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756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memorise new words</a:t>
                      </a:r>
                      <a:endParaRPr lang="en-US" altLang="zh-CN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39890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memorise grammar rules</a:t>
                      </a:r>
                      <a:endParaRPr lang="en-US" altLang="zh-CN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95070" y="133350"/>
            <a:ext cx="6752590" cy="932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  <a:defRPr/>
            </a:pPr>
            <a:r>
              <a:rPr lang="zh-CN" altLang="en-US" sz="2400" b="1" spc="3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主题词汇</a:t>
            </a:r>
            <a:r>
              <a:rPr lang="en-US" altLang="zh-CN" sz="2400" b="1" spc="3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1 </a:t>
            </a:r>
            <a:endParaRPr lang="en-US" altLang="zh-CN" sz="2400" b="1" spc="3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  <a:defRPr/>
            </a:pPr>
            <a:r>
              <a:rPr lang="en-US" altLang="zh-CN" sz="2400" b="1" spc="3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How to learn English effectively</a:t>
            </a:r>
            <a:endParaRPr lang="en-US" altLang="zh-CN" sz="2400" b="1" spc="3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5030" y="1406525"/>
            <a:ext cx="33007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increase your knowledge of English beyond the classroom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34840" y="1475105"/>
            <a:ext cx="39636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try simplified classic literature</a:t>
            </a:r>
            <a:endParaRPr lang="en-US" altLang="zh-CN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listen to English programmes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55465" y="2619375"/>
            <a:ext cx="41224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pc="13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learn words in context</a:t>
            </a:r>
            <a:endParaRPr lang="en-US" altLang="zh-CN" b="0" spc="13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pc="13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learn words in chunks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34840" y="3435985"/>
            <a:ext cx="3901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pc="13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use grammar in speaking and writing activities</a:t>
            </a:r>
            <a:endParaRPr lang="en-US" altLang="zh-CN" b="0" spc="13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pc="13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learn grammar in a more natural way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7465" y="151130"/>
            <a:ext cx="6528435" cy="8299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主题词汇 </a:t>
            </a:r>
            <a:r>
              <a:rPr lang="en-US" altLang="zh-CN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2</a:t>
            </a:r>
            <a:endParaRPr lang="en-US" altLang="zh-CN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  <a:p>
            <a:pPr algn="ctr"/>
            <a:r>
              <a:rPr lang="en-US" altLang="zh-CN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The secrets of your memory</a:t>
            </a:r>
            <a:endParaRPr lang="en-US" altLang="zh-CN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80365" y="1104265"/>
          <a:ext cx="8369300" cy="389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7275"/>
                <a:gridCol w="4772025"/>
              </a:tblGrid>
              <a:tr h="9029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remember events in childhood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CN"/>
                    </a:p>
                  </a:txBody>
                  <a:tcPr/>
                </a:tc>
              </a:tr>
              <a:tr h="13919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photographic memory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CN"/>
                    </a:p>
                  </a:txBody>
                  <a:tcPr/>
                </a:tc>
              </a:tr>
              <a:tr h="8909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the forgetting curve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CN"/>
                    </a:p>
                  </a:txBody>
                  <a:tcPr/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memory getting worse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032250" y="1104265"/>
            <a:ext cx="44881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emotional connections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have strong feelings of fear or excitement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as a result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fix experiences in memories</a:t>
            </a:r>
            <a:endParaRPr lang="en-US" altLang="zh-CN" sz="1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2250" y="2004060"/>
            <a:ext cx="48374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remember every detail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focus on the important ideas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be curious about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an effective technique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group similar ideas together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be connected to</a:t>
            </a:r>
            <a:endParaRPr lang="en-US" altLang="zh-CN" sz="1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32250" y="3387725"/>
            <a:ext cx="38328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publish a book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the sharpest loss of memory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timely review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significantly help sb. to do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4032250" y="4288155"/>
            <a:ext cx="384111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reach its full power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at that point, in a second</a:t>
            </a:r>
            <a:endParaRPr lang="en-US" altLang="zh-C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ym typeface="+mn-ea"/>
              </a:rPr>
              <a:t>in terms of your memory</a:t>
            </a:r>
            <a:endParaRPr lang="zh-CN" altLang="en-US" sz="1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07390" y="158750"/>
            <a:ext cx="4446270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Complete the word builder.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340360" y="781050"/>
          <a:ext cx="8488680" cy="3989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165"/>
                <a:gridCol w="1908175"/>
                <a:gridCol w="2122170"/>
                <a:gridCol w="2122170"/>
              </a:tblGrid>
              <a:tr h="390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n.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adj.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adv.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v.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memorise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 grammar rules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learn English 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effectively</a:t>
                      </a:r>
                      <a:endParaRPr lang="en-US" altLang="zh-CN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1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behave 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normally</a:t>
                      </a:r>
                      <a:endParaRPr lang="en-US" altLang="zh-CN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new security 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arrangement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emotional 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connections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7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have strong feelings of 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excitement</a:t>
                      </a:r>
                      <a:endParaRPr lang="en-US" altLang="zh-CN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54355" y="1205230"/>
            <a:ext cx="196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memory/</a:t>
            </a:r>
            <a:endParaRPr lang="en-US" altLang="zh-CN" b="1">
              <a:solidFill>
                <a:srgbClr val="00B050"/>
              </a:solidFill>
            </a:endParaRPr>
          </a:p>
          <a:p>
            <a:r>
              <a:rPr lang="en-US" altLang="zh-CN" b="1">
                <a:solidFill>
                  <a:srgbClr val="00B050"/>
                </a:solidFill>
              </a:rPr>
              <a:t>memorisation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5270" y="192786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effective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0710" y="192786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effect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1670" y="192786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effect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95270" y="2473325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normal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27215" y="296799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arrange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2310" y="356108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emotion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27215" y="425323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excite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3985" y="4253230"/>
            <a:ext cx="1917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excited/exciting</a:t>
            </a:r>
            <a:endParaRPr lang="en-US" altLang="zh-CN" b="1">
              <a:solidFill>
                <a:srgbClr val="00B05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56235" y="848360"/>
          <a:ext cx="8336280" cy="3975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2130"/>
                <a:gridCol w="2366010"/>
                <a:gridCol w="2479675"/>
                <a:gridCol w="1688465"/>
              </a:tblGrid>
              <a:tr h="459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n.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adj.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adv.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v.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389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read 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simplified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 classic works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\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37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timely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 review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\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\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80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review the material 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periodically</a:t>
                      </a:r>
                      <a:endParaRPr lang="en-US" altLang="zh-CN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\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389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write a 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reflective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 journal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evidence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 of an issue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\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\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910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have a 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photographic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 memory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\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\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7830" y="140335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simplification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32955" y="1403350"/>
            <a:ext cx="141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simplify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830" y="1964055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time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9035" y="250444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periodical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7830" y="250444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period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7830" y="320421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reflection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48830" y="3204210"/>
            <a:ext cx="1400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reflect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59325" y="320421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reflectively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2375" y="383540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evident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7830" y="450469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B050"/>
                </a:solidFill>
              </a:rPr>
              <a:t>photography</a:t>
            </a:r>
            <a:endParaRPr lang="en-US" altLang="zh-CN" b="1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7390" y="158750"/>
            <a:ext cx="4446270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Complete the word builder.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7390" y="158750"/>
            <a:ext cx="7996555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 Match the words with the correct meanings.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4090" y="865505"/>
            <a:ext cx="4975225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58775" indent="-358775">
              <a:lnSpc>
                <a:spcPct val="120000"/>
              </a:lnSpc>
              <a:buChar char="•"/>
            </a:pPr>
            <a:r>
              <a:rPr lang="en-US" altLang="zh-CN" b="1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sth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that has been made easier to understand</a:t>
            </a:r>
            <a:endParaRPr lang="en-US" altLang="zh-CN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8775" indent="-358775">
              <a:lnSpc>
                <a:spcPct val="120000"/>
              </a:lnSpc>
              <a:buChar char="•"/>
            </a:pPr>
            <a:r>
              <a:rPr lang="en-US" altLang="zh-CN" b="1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 learn sth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by heart</a:t>
            </a:r>
            <a:endParaRPr lang="en-US" altLang="zh-CN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8775" indent="-358775">
              <a:lnSpc>
                <a:spcPct val="120000"/>
              </a:lnSpc>
              <a:buChar char="•"/>
            </a:pPr>
            <a:r>
              <a:rPr lang="en-US" altLang="zh-CN" b="1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not known to you;  not have any experience of sth</a:t>
            </a:r>
            <a:endParaRPr lang="en-US" altLang="zh-CN" b="1" err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358775" indent="-358775">
              <a:lnSpc>
                <a:spcPct val="120000"/>
              </a:lnSpc>
              <a:buChar char="•"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 tell sb. that sth. is good or useful, or that sb. would be suitable for a particular job, etc.</a:t>
            </a:r>
            <a:endParaRPr lang="en-US" altLang="zh-CN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358775" indent="-358775">
              <a:lnSpc>
                <a:spcPct val="120000"/>
              </a:lnSpc>
              <a:buChar char="•"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 gain knowledge or learn skill</a:t>
            </a:r>
            <a:endParaRPr lang="en-US" altLang="zh-CN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8775" indent="-358775">
              <a:lnSpc>
                <a:spcPct val="120000"/>
              </a:lnSpc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plans and preparations that you must make so that something can happen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58775" indent="-358775">
              <a:lnSpc>
                <a:spcPct val="120000"/>
              </a:lnSpc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or to the further side of sth.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58775" indent="-358775">
              <a:lnSpc>
                <a:spcPct val="120000"/>
              </a:lnSpc>
              <a:buChar char="•"/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 planned series of actions for achieving something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6575" y="779145"/>
            <a:ext cx="25622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recommend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strategy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arrangement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simplified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memorize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unfamiliar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acquire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beyond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281555" y="1170940"/>
            <a:ext cx="1346835" cy="124396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93570" y="1612265"/>
            <a:ext cx="1704340" cy="273113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06015" y="2058670"/>
            <a:ext cx="1214755" cy="132969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147570" y="1110615"/>
            <a:ext cx="1419860" cy="137414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066290" y="1399540"/>
            <a:ext cx="1524000" cy="157353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147570" y="1772285"/>
            <a:ext cx="1450340" cy="166941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931670" y="3076575"/>
            <a:ext cx="1666240" cy="80454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893570" y="4043045"/>
            <a:ext cx="1696720" cy="24193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1648460"/>
          </a:xfrm>
        </p:spPr>
        <p:txBody>
          <a:bodyPr>
            <a:noAutofit/>
          </a:bodyPr>
          <a:p>
            <a:r>
              <a:rPr lang="en-US" altLang="zh-CN" sz="2400"/>
              <a:t>1. My advice is to increase your knowledge of English </a:t>
            </a:r>
            <a:r>
              <a:rPr lang="en-US" altLang="zh-CN" sz="2400">
                <a:solidFill>
                  <a:srgbClr val="FF0000"/>
                </a:solidFill>
              </a:rPr>
              <a:t>beyond</a:t>
            </a:r>
            <a:r>
              <a:rPr lang="en-US" altLang="zh-CN" sz="2400"/>
              <a:t> the classroom.(p108)</a:t>
            </a:r>
            <a:endParaRPr lang="en-US" altLang="zh-CN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2157095"/>
            <a:ext cx="8139430" cy="2599690"/>
          </a:xfrm>
        </p:spPr>
        <p:txBody>
          <a:bodyPr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</a:rPr>
              <a:t>beyond: prep. </a:t>
            </a:r>
            <a:r>
              <a:rPr lang="en-US" altLang="zh-CN" sz="2400"/>
              <a:t>too far or too advanced for sb./sth.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eg. Our success was far </a:t>
            </a:r>
            <a:r>
              <a:rPr lang="en-US" altLang="zh-CN" sz="2400">
                <a:solidFill>
                  <a:srgbClr val="FF0000"/>
                </a:solidFill>
              </a:rPr>
              <a:t>beyond</a:t>
            </a:r>
            <a:r>
              <a:rPr lang="en-US" altLang="zh-CN" sz="2400"/>
              <a:t> what we thought possible.</a:t>
            </a:r>
            <a:endParaRPr lang="en-US" altLang="zh-CN" sz="2400"/>
          </a:p>
        </p:txBody>
      </p:sp>
      <p:sp>
        <p:nvSpPr>
          <p:cNvPr id="14" name="文本框 13"/>
          <p:cNvSpPr txBox="1"/>
          <p:nvPr/>
        </p:nvSpPr>
        <p:spPr>
          <a:xfrm>
            <a:off x="707390" y="158750"/>
            <a:ext cx="2157095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Word study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30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  <p:tag name="KSO_WM_SPECIAL_SOURCE" val="bdnull"/>
</p:tagLst>
</file>

<file path=ppt/tags/tag303.xml><?xml version="1.0" encoding="utf-8"?>
<p:tagLst xmlns:p="http://schemas.openxmlformats.org/presentationml/2006/main">
  <p:tag name="KSO_WM_SPECIAL_SOURCE" val="bdnull"/>
</p:tagLst>
</file>

<file path=ppt/tags/tag304.xml><?xml version="1.0" encoding="utf-8"?>
<p:tagLst xmlns:p="http://schemas.openxmlformats.org/presentationml/2006/main">
  <p:tag name="KSO_WM_SPECIAL_SOURCE" val="bdnull"/>
</p:tagLst>
</file>

<file path=ppt/tags/tag3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</p:tagLst>
</file>

<file path=ppt/tags/tag3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TABLE_BEAUTIFY" val="smartTable{f9cb39c7-8df2-4f88-872e-474ddd91e87a}"/>
  <p:tag name="KSO_WM_BEAUTIFY_FLAG" val="#wm#"/>
  <p:tag name="KSO_WM_UNIT_TYPE" val="β"/>
  <p:tag name="TABLE_SKINIDX" val="3"/>
  <p:tag name="TABLE_COLORIDX" val="h"/>
</p:tagLst>
</file>

<file path=ppt/tags/tag309.xml><?xml version="1.0" encoding="utf-8"?>
<p:tagLst xmlns:p="http://schemas.openxmlformats.org/presentationml/2006/main">
  <p:tag name="KSO_WM_SLIDE_ID" val="diagram20201852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1852"/>
  <p:tag name="KSO_WM_SLIDE_LAYOUT" val="a_d_i"/>
  <p:tag name="KSO_WM_SLIDE_LAYOUT_CNT" val="1_1_1"/>
  <p:tag name="KSO_WM_SLIDE_TYPE" val="text"/>
  <p:tag name="KSO_WM_SLIDE_SUBTYPE" val="picTxt"/>
  <p:tag name="KSO_WM_SLIDE_SIZE" val="960*493"/>
  <p:tag name="KSO_WM_SLIDE_POSITION" val="0*47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id&quot;: &quot;2020-05-17T21:28:27&quot;,&#10;    &quot;maxSize&quot;: {&#10;        &quot;size1&quot;: 53.299999999999997&#10;    },&#10;    &quot;minSize&quot;: {&#10;        &quot;size1&quot;: 24.600000000000001&#10;    },&#10;    &quot;normalSize&quot;: {&#10;        &quot;size1&quot;: 24.600000000000001&#10;    },&#10;    &quot;subLayout&quot;: [&#10;        {&#10;            &quot;id&quot;: &quot;2020-05-17T21:28:27&quot;,&#10;            &quot;margin&quot;: {&#10;                &quot;bottom&quot;: 1.2439998388290405,&#10;                &quot;left&quot;: 1.2699999809265137,&#10;                &quot;right&quot;: 1.2669999599456787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6409391200000001,&#10;                    &quot;topAbs&quot;: false,&#10;                    &quot;type&quot;: &quot;bottomTop&quot;&#10;                }&#10;            ],&#10;            &quot;id&quot;: &quot;2020-05-17T21:28:27&quot;,&#10;            &quot;margin&quot;: {&#10;                &quot;bottom&quot;: 1.690000057220459,&#10;                &quot;left&quot;: 1.2699999809265137,&#10;                &quot;right&quot;: 1.2699999809265137,&#10;                &quot;top&quot;: 0.026000002399086952&#10;            },&#10;            &quot;marginOverLayout&quot;: {&#10;                &quot;bottom&quot;: 1.690000057220459,&#10;                &quot;left&quot;: 1.2699999809265137,&#10;                &quot;right&quot;: 1.2699999809265137,&#10;                &quot;top&quot;: 0.026000002399086952&#10;            },&#10;            &quot;type&quot;: 1&#10;        }&#10;    ],&#10;    &quot;type&quot;: 1&#10;}&#10;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  <p:tag name="KSO_WM_SPECIAL_SOURCE" val="bdnul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TABLE_BEAUTIFY" val="smartTable{477f90cf-3ec2-4269-af81-4885c7dd0ddf}"/>
</p:tagLst>
</file>

<file path=ppt/tags/tag311.xml><?xml version="1.0" encoding="utf-8"?>
<p:tagLst xmlns:p="http://schemas.openxmlformats.org/presentationml/2006/main">
  <p:tag name="KSO_WM_SPECIAL_SOURCE" val="bdnull"/>
</p:tagLst>
</file>

<file path=ppt/tags/tag312.xml><?xml version="1.0" encoding="utf-8"?>
<p:tagLst xmlns:p="http://schemas.openxmlformats.org/presentationml/2006/main">
  <p:tag name="KSO_WM_UNIT_TABLE_BEAUTIFY" val="smartTable{0372478a-17ac-4caf-ad7c-18c5ff34c65a}"/>
</p:tagLst>
</file>

<file path=ppt/tags/tag313.xml><?xml version="1.0" encoding="utf-8"?>
<p:tagLst xmlns:p="http://schemas.openxmlformats.org/presentationml/2006/main">
  <p:tag name="KSO_WM_SPECIAL_SOURCE" val="bdnull"/>
</p:tagLst>
</file>

<file path=ppt/tags/tag314.xml><?xml version="1.0" encoding="utf-8"?>
<p:tagLst xmlns:p="http://schemas.openxmlformats.org/presentationml/2006/main">
  <p:tag name="KSO_WM_UNIT_TABLE_BEAUTIFY" val="smartTable{82bbd246-5e50-4e47-9fdc-6e704ae79945}"/>
</p:tagLst>
</file>

<file path=ppt/tags/tag315.xml><?xml version="1.0" encoding="utf-8"?>
<p:tagLst xmlns:p="http://schemas.openxmlformats.org/presentationml/2006/main">
  <p:tag name="KSO_WM_SPECIAL_SOURCE" val="bdnull"/>
</p:tagLst>
</file>

<file path=ppt/tags/tag316.xml><?xml version="1.0" encoding="utf-8"?>
<p:tagLst xmlns:p="http://schemas.openxmlformats.org/presentationml/2006/main">
  <p:tag name="KSO_WM_SPECIAL_SOURCE" val="bdnull"/>
</p:tagLst>
</file>

<file path=ppt/tags/tag317.xml><?xml version="1.0" encoding="utf-8"?>
<p:tagLst xmlns:p="http://schemas.openxmlformats.org/presentationml/2006/main">
  <p:tag name="KSO_WM_SPECIAL_SOURCE" val="bdnull"/>
</p:tagLst>
</file>

<file path=ppt/tags/tag318.xml><?xml version="1.0" encoding="utf-8"?>
<p:tagLst xmlns:p="http://schemas.openxmlformats.org/presentationml/2006/main">
  <p:tag name="KSO_WM_SPECIAL_SOURCE" val="bdnull"/>
</p:tagLst>
</file>

<file path=ppt/tags/tag319.xml><?xml version="1.0" encoding="utf-8"?>
<p:tagLst xmlns:p="http://schemas.openxmlformats.org/presentationml/2006/main">
  <p:tag name="KSO_WM_SPECIAL_SOURCE" val="bdnul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PECIAL_SOURCE" val="bdnull"/>
</p:tagLst>
</file>

<file path=ppt/tags/tag321.xml><?xml version="1.0" encoding="utf-8"?>
<p:tagLst xmlns:p="http://schemas.openxmlformats.org/presentationml/2006/main">
  <p:tag name="KSO_WM_SPECIAL_SOURCE" val="bdnull"/>
</p:tagLst>
</file>

<file path=ppt/tags/tag322.xml><?xml version="1.0" encoding="utf-8"?>
<p:tagLst xmlns:p="http://schemas.openxmlformats.org/presentationml/2006/main">
  <p:tag name="KSO_WM_SPECIAL_SOURCE" val="bdnull"/>
</p:tagLst>
</file>

<file path=ppt/tags/tag323.xml><?xml version="1.0" encoding="utf-8"?>
<p:tagLst xmlns:p="http://schemas.openxmlformats.org/presentationml/2006/main">
  <p:tag name="KSO_WM_SPECIAL_SOURCE" val="bdnull"/>
</p:tagLst>
</file>

<file path=ppt/tags/tag324.xml><?xml version="1.0" encoding="utf-8"?>
<p:tagLst xmlns:p="http://schemas.openxmlformats.org/presentationml/2006/main">
  <p:tag name="KSO_WM_SPECIAL_SOURCE" val="bdnull"/>
</p:tagLst>
</file>

<file path=ppt/tags/tag325.xml><?xml version="1.0" encoding="utf-8"?>
<p:tagLst xmlns:p="http://schemas.openxmlformats.org/presentationml/2006/main">
  <p:tag name="KSO_WM_SPECIAL_SOURCE" val="bdnull"/>
</p:tagLst>
</file>

<file path=ppt/tags/tag326.xml><?xml version="1.0" encoding="utf-8"?>
<p:tagLst xmlns:p="http://schemas.openxmlformats.org/presentationml/2006/main">
  <p:tag name="KSO_WM_SPECIAL_SOURCE" val="bdnull"/>
</p:tagLst>
</file>

<file path=ppt/tags/tag327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32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5469</Words>
  <Application>WPS 演示</Application>
  <PresentationFormat>全屏显示(16:9)</PresentationFormat>
  <Paragraphs>326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Arial Unicode MS</vt:lpstr>
      <vt:lpstr>Calibri Light</vt:lpstr>
      <vt:lpstr>1_Office 主题​​</vt:lpstr>
      <vt:lpstr>2_Office 主题​​</vt:lpstr>
      <vt:lpstr>Unit 9 Vocabulary（2）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My advice is to increase your knowledge of English beyond the classroom.(p108)</vt:lpstr>
      <vt:lpstr>PowerPoint 演示文稿</vt:lpstr>
      <vt:lpstr>2. I would recommend that you try simplified classic literature, such as short stories and novels rewritten in simple English. (p108)</vt:lpstr>
      <vt:lpstr>Read the sentences and summarise the usages.</vt:lpstr>
      <vt:lpstr>3. Very slowly, you will start to acquire the rules and use them without thinking. (p109)</vt:lpstr>
      <vt:lpstr>PowerPoint 演示文稿</vt:lpstr>
      <vt:lpstr>4. According to him, the sharpest loss of memory occurs during the very early period after learning.(p59)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冰</cp:lastModifiedBy>
  <cp:revision>242</cp:revision>
  <dcterms:created xsi:type="dcterms:W3CDTF">2020-02-01T11:21:00Z</dcterms:created>
  <dcterms:modified xsi:type="dcterms:W3CDTF">2020-05-19T13:49:09Z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