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09.xml" ContentType="application/vnd.openxmlformats-officedocument.presentationml.tags+xml"/>
  <Override PartName="/ppt/tags/tag138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45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tags/tag134.xml" ContentType="application/vnd.openxmlformats-officedocument.presentationml.tags+xml"/>
  <Override PartName="/ppt/tags/tag152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41.xml" ContentType="application/vnd.openxmlformats-officedocument.presentationml.tags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130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65" r:id="rId2"/>
    <p:sldId id="272" r:id="rId3"/>
    <p:sldId id="291" r:id="rId4"/>
    <p:sldId id="290" r:id="rId5"/>
    <p:sldId id="292" r:id="rId6"/>
    <p:sldId id="293" r:id="rId7"/>
    <p:sldId id="294" r:id="rId8"/>
    <p:sldId id="295" r:id="rId9"/>
    <p:sldId id="298" r:id="rId10"/>
    <p:sldId id="296" r:id="rId11"/>
    <p:sldId id="297" r:id="rId12"/>
    <p:sldId id="299" r:id="rId13"/>
    <p:sldId id="300" r:id="rId14"/>
    <p:sldId id="303" r:id="rId15"/>
    <p:sldId id="301" r:id="rId16"/>
    <p:sldId id="302" r:id="rId17"/>
    <p:sldId id="304" r:id="rId18"/>
    <p:sldId id="305" r:id="rId19"/>
    <p:sldId id="307" r:id="rId20"/>
    <p:sldId id="308" r:id="rId21"/>
    <p:sldId id="309" r:id="rId22"/>
    <p:sldId id="306" r:id="rId23"/>
    <p:sldId id="310" r:id="rId24"/>
    <p:sldId id="311" r:id="rId25"/>
    <p:sldId id="312" r:id="rId26"/>
    <p:sldId id="313" r:id="rId27"/>
    <p:sldId id="271" r:id="rId28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984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8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7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2020/5/22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2020/5/22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pPr/>
              <a:t>2020/5/22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2868930" y="1918980"/>
            <a:ext cx="6275069" cy="728345"/>
          </a:xfrm>
        </p:spPr>
        <p:txBody>
          <a:bodyPr>
            <a:noAutofit/>
          </a:bodyPr>
          <a:lstStyle/>
          <a:p>
            <a:pPr algn="ctr"/>
            <a:r>
              <a:rPr lang="en-US" altLang="zh-CN" sz="3200" b="1" dirty="0" smtClean="0">
                <a:solidFill>
                  <a:srgbClr val="FF0000"/>
                </a:solidFill>
              </a:rPr>
              <a:t>《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红楼梦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》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人物形象之薛宝钗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574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高中名著阅读</a:t>
            </a:r>
            <a:endParaRPr lang="zh-CN" altLang="en-US" sz="2400" b="1" spc="226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北京市第八十中学  王圣洁</a:t>
            </a:r>
            <a:endParaRPr lang="zh-CN" altLang="en-US" sz="2000" spc="226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7190" y="491491"/>
            <a:ext cx="8264400" cy="4265158"/>
          </a:xfrm>
        </p:spPr>
        <p:txBody>
          <a:bodyPr/>
          <a:lstStyle/>
          <a:p>
            <a:r>
              <a:rPr dirty="0" smtClean="0"/>
              <a:t>    </a:t>
            </a:r>
            <a:r>
              <a:rPr sz="1400" dirty="0" smtClean="0"/>
              <a:t> </a:t>
            </a:r>
            <a:r>
              <a:rPr sz="1400" dirty="0" smtClean="0"/>
              <a:t> 贾母忙命拢岸</a:t>
            </a:r>
            <a:r>
              <a:rPr sz="1400" dirty="0" smtClean="0"/>
              <a:t>，顺着云步石梯上去，一同进了蘅芜苑，只觉异香扑鼻</a:t>
            </a:r>
            <a:r>
              <a:rPr sz="1400" dirty="0" smtClean="0"/>
              <a:t>。</a:t>
            </a:r>
            <a:r>
              <a:rPr sz="1400" u="sng" dirty="0" smtClean="0"/>
              <a:t>那些奇草仙藤愈</a:t>
            </a:r>
            <a:r>
              <a:rPr sz="1400" b="1" u="sng" dirty="0" smtClean="0">
                <a:solidFill>
                  <a:srgbClr val="0070C0"/>
                </a:solidFill>
              </a:rPr>
              <a:t>冷</a:t>
            </a:r>
            <a:r>
              <a:rPr sz="1400" u="sng" dirty="0" smtClean="0"/>
              <a:t>逾</a:t>
            </a:r>
            <a:r>
              <a:rPr sz="1400" b="1" u="sng" dirty="0" smtClean="0">
                <a:solidFill>
                  <a:srgbClr val="0070C0"/>
                </a:solidFill>
              </a:rPr>
              <a:t>苍翠</a:t>
            </a:r>
            <a:r>
              <a:rPr sz="1400" dirty="0" smtClean="0"/>
              <a:t>，</a:t>
            </a:r>
            <a:r>
              <a:rPr sz="1400" dirty="0" smtClean="0"/>
              <a:t>都结了实，似珊瑚豆子一般，累垂可爱。及进了房屋，</a:t>
            </a:r>
            <a:r>
              <a:rPr sz="1400" b="1" u="sng" dirty="0" smtClean="0">
                <a:solidFill>
                  <a:srgbClr val="0070C0"/>
                </a:solidFill>
              </a:rPr>
              <a:t>雪洞一般</a:t>
            </a:r>
            <a:r>
              <a:rPr sz="1400" dirty="0" smtClean="0"/>
              <a:t>，</a:t>
            </a:r>
            <a:r>
              <a:rPr sz="1400" b="1" u="sng" dirty="0" smtClean="0"/>
              <a:t>一色玩器全无</a:t>
            </a:r>
            <a:r>
              <a:rPr sz="1400" b="1" u="sng" dirty="0" smtClean="0"/>
              <a:t>，案上只有一个</a:t>
            </a:r>
            <a:r>
              <a:rPr sz="1400" b="1" u="sng" dirty="0" smtClean="0">
                <a:solidFill>
                  <a:srgbClr val="0070C0"/>
                </a:solidFill>
              </a:rPr>
              <a:t>土定瓶</a:t>
            </a:r>
            <a:r>
              <a:rPr sz="1400" b="1" u="sng" dirty="0" smtClean="0"/>
              <a:t>，瓶中供着</a:t>
            </a:r>
            <a:r>
              <a:rPr sz="1400" b="1" u="sng" dirty="0" smtClean="0">
                <a:solidFill>
                  <a:srgbClr val="0070C0"/>
                </a:solidFill>
              </a:rPr>
              <a:t>数枝菊花</a:t>
            </a:r>
            <a:r>
              <a:rPr sz="1400" b="1" u="sng" dirty="0" smtClean="0"/>
              <a:t>，并两部书、茶奁、茶杯而已。床上只吊着</a:t>
            </a:r>
            <a:r>
              <a:rPr sz="1400" b="1" u="sng" dirty="0" smtClean="0">
                <a:solidFill>
                  <a:srgbClr val="0070C0"/>
                </a:solidFill>
              </a:rPr>
              <a:t>青纱帐幔</a:t>
            </a:r>
            <a:r>
              <a:rPr sz="1400" b="1" u="sng" dirty="0" smtClean="0"/>
              <a:t>，衾褥也</a:t>
            </a:r>
            <a:r>
              <a:rPr sz="1400" b="1" u="sng" dirty="0" smtClean="0">
                <a:solidFill>
                  <a:srgbClr val="FF0000"/>
                </a:solidFill>
              </a:rPr>
              <a:t>十分朴素</a:t>
            </a:r>
            <a:r>
              <a:rPr sz="1400" b="1" u="sng" dirty="0" smtClean="0"/>
              <a:t>。</a:t>
            </a:r>
            <a:r>
              <a:rPr sz="1400" dirty="0" smtClean="0"/>
              <a:t>贾母叹道：“这孩子太老实了。你没有陈设，何妨和你姨娘要些。我也不理论，也没想到，你们的东西自然在家里没带了来。”说着，命鸳鸯去取些古董来，又嗔着凤姐儿：“不送些玩器来与你妹妹，这样小器！”王夫人、凤姐儿等都笑回说：“</a:t>
            </a:r>
            <a:r>
              <a:rPr sz="1400" u="sng" dirty="0" smtClean="0"/>
              <a:t>她自己不要的。我们原送了来，都退回去了。</a:t>
            </a:r>
            <a:r>
              <a:rPr sz="1400" dirty="0" smtClean="0"/>
              <a:t>”薛姨妈也笑说：“</a:t>
            </a:r>
            <a:r>
              <a:rPr sz="1400" u="sng" dirty="0" smtClean="0"/>
              <a:t>她在家里也不大弄这些东西的。</a:t>
            </a:r>
            <a:r>
              <a:rPr sz="1400" dirty="0" smtClean="0"/>
              <a:t>”贾母摇头说</a:t>
            </a:r>
            <a:r>
              <a:rPr sz="1400" b="1" u="sng" dirty="0" smtClean="0"/>
              <a:t>：“使不得。虽然她省事，倘或来一个亲戚，看着不像；二则年轻的姑娘们，房里这样</a:t>
            </a:r>
            <a:r>
              <a:rPr sz="1400" b="1" u="sng" dirty="0" smtClean="0">
                <a:solidFill>
                  <a:srgbClr val="FF0000"/>
                </a:solidFill>
              </a:rPr>
              <a:t>素净</a:t>
            </a:r>
            <a:r>
              <a:rPr sz="1400" b="1" u="sng" dirty="0" smtClean="0"/>
              <a:t>，也忌讳。我们这老婆子，越发该住马圈去了</a:t>
            </a:r>
            <a:r>
              <a:rPr sz="1400" b="1" dirty="0" smtClean="0"/>
              <a:t>。</a:t>
            </a:r>
            <a:r>
              <a:rPr sz="1400" dirty="0" smtClean="0"/>
              <a:t>你们听那些书上、戏上说的，小姐们的绣房精致的还了得呢。他们姊妹们虽不敢比那些小姐们，</a:t>
            </a:r>
            <a:r>
              <a:rPr sz="1400" b="1" u="sng" dirty="0" smtClean="0"/>
              <a:t>也不要很离了格儿</a:t>
            </a:r>
            <a:r>
              <a:rPr sz="1400" dirty="0" smtClean="0"/>
              <a:t>。有现成的东西，为什么不摆？</a:t>
            </a:r>
            <a:r>
              <a:rPr sz="1400" u="sng" dirty="0" smtClean="0"/>
              <a:t>若很爱</a:t>
            </a:r>
            <a:r>
              <a:rPr sz="1400" b="1" u="sng" dirty="0" smtClean="0">
                <a:solidFill>
                  <a:srgbClr val="FF0000"/>
                </a:solidFill>
              </a:rPr>
              <a:t>素净</a:t>
            </a:r>
            <a:r>
              <a:rPr sz="1400" dirty="0" smtClean="0"/>
              <a:t>，少几样倒使得。我最会收拾屋子的，如今老了，没这闲心了。她们姊妹们也还学着收拾的好，只怕俗气，有好东西也摆坏了。我看她们</a:t>
            </a:r>
            <a:r>
              <a:rPr sz="1400" b="1" u="sng" dirty="0" smtClean="0"/>
              <a:t>还不俗</a:t>
            </a:r>
            <a:r>
              <a:rPr sz="1400" dirty="0" smtClean="0"/>
              <a:t>。如今让我替你收拾，</a:t>
            </a:r>
            <a:r>
              <a:rPr sz="1400" b="1" u="sng" dirty="0" smtClean="0"/>
              <a:t>包管又大方又</a:t>
            </a:r>
            <a:r>
              <a:rPr sz="1400" b="1" u="sng" dirty="0" smtClean="0">
                <a:solidFill>
                  <a:srgbClr val="FF0000"/>
                </a:solidFill>
              </a:rPr>
              <a:t>素净</a:t>
            </a:r>
            <a:r>
              <a:rPr sz="1400" dirty="0" smtClean="0"/>
              <a:t>。”（第四十回）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435337"/>
            <a:ext cx="8139178" cy="331514"/>
          </a:xfrm>
        </p:spPr>
        <p:txBody>
          <a:bodyPr>
            <a:normAutofit fontScale="90000"/>
          </a:bodyPr>
          <a:lstStyle/>
          <a:p>
            <a:r>
              <a:rPr sz="2200" dirty="0" smtClean="0"/>
              <a:t>四、有关宝钗的争议</a:t>
            </a:r>
            <a:r>
              <a:rPr dirty="0" smtClean="0"/>
              <a:t/>
            </a:r>
            <a:br>
              <a:rPr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88670"/>
            <a:ext cx="8139178" cy="3967978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1.</a:t>
            </a:r>
            <a:r>
              <a:rPr sz="1800" b="1" dirty="0" smtClean="0"/>
              <a:t>“冷香丸” 与 “胎里带来的热毒”</a:t>
            </a:r>
            <a:r>
              <a:rPr lang="en-US" sz="1800" b="1" dirty="0" smtClean="0"/>
              <a:t>   </a:t>
            </a:r>
            <a:endParaRPr sz="1800" b="1" dirty="0" smtClean="0"/>
          </a:p>
          <a:p>
            <a:r>
              <a:rPr sz="1800" dirty="0" smtClean="0"/>
              <a:t>      宝钗听说</a:t>
            </a:r>
            <a:r>
              <a:rPr sz="1800" dirty="0" smtClean="0"/>
              <a:t>，便笑道：“再不要提吃药。为这病请大夫、吃药，也不知白花了多少银子钱呢。凭你什么名医仙药，从不见一点儿效。后来还亏了一个秃头和尚，说专治无名之症，因请他看了。</a:t>
            </a:r>
            <a:r>
              <a:rPr sz="1800" u="sng" dirty="0" smtClean="0"/>
              <a:t>他说我这是</a:t>
            </a:r>
            <a:r>
              <a:rPr sz="1800" b="1" u="sng" dirty="0" smtClean="0"/>
              <a:t>从胎里带来的一股热毒</a:t>
            </a:r>
            <a:r>
              <a:rPr sz="1800" u="sng" dirty="0" smtClean="0"/>
              <a:t>，幸而我先天壮，还不相干</a:t>
            </a:r>
            <a:r>
              <a:rPr sz="1800" dirty="0" smtClean="0"/>
              <a:t>；若吃寻常药，是不中用的。他就说了一个海上方，又给了一包末药作引，异香异气的，不知是那里弄了来的。他说发了时吃一丸就好。倒也奇怪，这倒效验些。”（第七回）</a:t>
            </a:r>
          </a:p>
          <a:p>
            <a:endParaRPr lang="zh-CN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620" y="560071"/>
            <a:ext cx="8252970" cy="4196578"/>
          </a:xfrm>
        </p:spPr>
        <p:txBody>
          <a:bodyPr>
            <a:normAutofit/>
          </a:bodyPr>
          <a:lstStyle/>
          <a:p>
            <a:r>
              <a:rPr lang="en-US" altLang="zh-CN" sz="1600" b="1" dirty="0" smtClean="0"/>
              <a:t>2.</a:t>
            </a:r>
            <a:r>
              <a:rPr lang="en-US" sz="1600" b="1" dirty="0" smtClean="0"/>
              <a:t> </a:t>
            </a:r>
            <a:r>
              <a:rPr sz="1600" b="1" dirty="0" smtClean="0"/>
              <a:t>皇商家庭出身</a:t>
            </a:r>
            <a:endParaRPr lang="en-US" sz="1600" b="1" dirty="0" smtClean="0"/>
          </a:p>
          <a:p>
            <a:r>
              <a:rPr sz="1600" dirty="0" smtClean="0"/>
              <a:t>      近因今上崇诗尚礼</a:t>
            </a:r>
            <a:r>
              <a:rPr sz="1600" dirty="0" smtClean="0"/>
              <a:t>，征采才能，降不世出之隆恩，除聘选妃嫔外，</a:t>
            </a:r>
            <a:r>
              <a:rPr sz="1600" b="1" u="sng" dirty="0" smtClean="0"/>
              <a:t>凡世宦名家之女</a:t>
            </a:r>
            <a:r>
              <a:rPr sz="1600" dirty="0" smtClean="0"/>
              <a:t>，皆亲名达部，以备选为公主、郡主入学陪侍，充为才人、赞善之职</a:t>
            </a:r>
            <a:r>
              <a:rPr sz="1600" dirty="0" smtClean="0"/>
              <a:t>。（</a:t>
            </a:r>
            <a:r>
              <a:rPr sz="1600" dirty="0" smtClean="0"/>
              <a:t>第四回</a:t>
            </a:r>
            <a:r>
              <a:rPr sz="1600" dirty="0" smtClean="0"/>
              <a:t>）</a:t>
            </a:r>
            <a:endParaRPr lang="en-US" sz="1600" dirty="0" smtClean="0"/>
          </a:p>
          <a:p>
            <a:r>
              <a:rPr sz="1600" dirty="0" smtClean="0"/>
              <a:t>宝玉听了，喜得拍膝画圈，称赏不已，又赞宝钗</a:t>
            </a:r>
            <a:r>
              <a:rPr sz="1600" b="1" u="sng" dirty="0" smtClean="0"/>
              <a:t>无书不知</a:t>
            </a:r>
            <a:r>
              <a:rPr sz="1600" dirty="0" smtClean="0"/>
              <a:t>。（第二十二回）</a:t>
            </a:r>
          </a:p>
          <a:p>
            <a:r>
              <a:rPr lang="en-US" sz="1600" dirty="0" smtClean="0"/>
              <a:t>     </a:t>
            </a:r>
            <a:r>
              <a:rPr lang="en-US" sz="1600" dirty="0" smtClean="0"/>
              <a:t> </a:t>
            </a:r>
            <a:r>
              <a:rPr sz="1600" dirty="0" smtClean="0"/>
              <a:t>宝钗见他羞得满脸飞红，满口央告，便不肯再往下追问，因拉他坐下吃茶，款款的告诉她道：“你当我是谁，我也是个淘气的。从小七八岁上也够个人缠的。</a:t>
            </a:r>
            <a:r>
              <a:rPr sz="1600" b="1" u="sng" dirty="0" smtClean="0"/>
              <a:t>我们家也算是个读书人家，祖父手里也极爱藏书</a:t>
            </a:r>
            <a:r>
              <a:rPr sz="1600" dirty="0" smtClean="0"/>
              <a:t>。”          （第四十二回）</a:t>
            </a:r>
            <a:endParaRPr sz="1600" dirty="0" smtClean="0"/>
          </a:p>
          <a:p>
            <a:endParaRPr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4330" y="457201"/>
            <a:ext cx="8287260" cy="4299448"/>
          </a:xfrm>
        </p:spPr>
        <p:txBody>
          <a:bodyPr/>
          <a:lstStyle/>
          <a:p>
            <a:r>
              <a:rPr lang="en-US" sz="1800" b="1" dirty="0" smtClean="0"/>
              <a:t>3.</a:t>
            </a:r>
            <a:r>
              <a:rPr sz="1800" b="1" dirty="0" smtClean="0"/>
              <a:t>滴翠亭“金蝉脱壳</a:t>
            </a:r>
            <a:r>
              <a:rPr sz="1800" b="1" dirty="0" smtClean="0"/>
              <a:t>”</a:t>
            </a:r>
            <a:endParaRPr lang="en-US" sz="1800" b="1" dirty="0" smtClean="0"/>
          </a:p>
          <a:p>
            <a:r>
              <a:rPr sz="1400" dirty="0" smtClean="0"/>
              <a:t>      宝钗在外面听见这话</a:t>
            </a:r>
            <a:r>
              <a:rPr sz="1400" dirty="0" smtClean="0"/>
              <a:t>，心中吃惊，想道：“怪道从古至今那些奸淫狗盗的人，心机都不错。这一开了，见我在这里，她们岂不臊了。况才说话的语音儿，大似宝玉房里的红儿。她素昔眼空心大，最是个头等刁钻古怪的东西。今儿我听了她的短儿，一时人急造反，狗急跳墙，不但生事，而且我还没趣。如今便赶着躲了，料也躲不及，少不得要使个‘金蝉脱壳’的法子。”犹未想完，只听“咯吱”一声，宝钗便故意放重了脚步，笑着叫道：“颦儿，我看你往哪里藏！”一面说，一面故意往前赶。那亭内的红玉、坠儿刚一推窗，只听宝钗如此说着往前赶，两个人都唬怔了。宝钗反向她二人笑道：“你们把林姑娘藏在哪里了？”坠儿道：“何曾见林姑娘了？”宝钗道：“我才在河那边看着她在这里蹲着弄水儿的。我要悄悄的唬她一跳，还没有走到跟前，她倒看见我了，朝东一绕就不见了。别是藏在这里头了。”一面说，一面故意进去寻了一寻，抽身就走，口内说道：“一定又是钻在那山子洞里去。遇见蛇，咬一口也罢了。”一面说一面走，心中又好笑：这件事算遮过去了，不知她二人是怎么样</a:t>
            </a:r>
            <a:r>
              <a:rPr sz="1400" dirty="0" smtClean="0"/>
              <a:t>。  （</a:t>
            </a:r>
            <a:r>
              <a:rPr sz="1400" dirty="0" smtClean="0"/>
              <a:t>第二十七回）</a:t>
            </a:r>
          </a:p>
          <a:p>
            <a:endParaRPr sz="1400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42900" y="434340"/>
            <a:ext cx="8298690" cy="43223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sz="1800" b="1" dirty="0" smtClean="0"/>
              <a:t>历来争议颇多</a:t>
            </a:r>
            <a:endParaRPr lang="en-US" sz="1800" b="1" dirty="0" smtClean="0"/>
          </a:p>
          <a:p>
            <a:r>
              <a:rPr lang="en-US" sz="1600" dirty="0" smtClean="0"/>
              <a:t>1.</a:t>
            </a:r>
            <a:r>
              <a:rPr sz="1600" dirty="0" smtClean="0"/>
              <a:t>指责宝钗为了自保嫁祸黛玉</a:t>
            </a:r>
            <a:r>
              <a:rPr sz="1600" dirty="0" smtClean="0"/>
              <a:t>，甚至是借机故意伤害黛玉</a:t>
            </a:r>
          </a:p>
          <a:p>
            <a:r>
              <a:rPr lang="en-US" sz="1600" dirty="0" smtClean="0"/>
              <a:t>2</a:t>
            </a:r>
            <a:r>
              <a:rPr lang="en-US" sz="1600" dirty="0" smtClean="0"/>
              <a:t>.</a:t>
            </a:r>
            <a:r>
              <a:rPr sz="1600" dirty="0" smtClean="0"/>
              <a:t>不认同宝钗有嫁祸的动机或形成了嫁祸的结果</a:t>
            </a:r>
            <a:endParaRPr sz="1600" dirty="0" smtClean="0"/>
          </a:p>
          <a:p>
            <a:r>
              <a:rPr lang="en-US" sz="1600" dirty="0" smtClean="0"/>
              <a:t>3</a:t>
            </a:r>
            <a:r>
              <a:rPr lang="en-US" sz="1600" dirty="0" smtClean="0"/>
              <a:t>.</a:t>
            </a:r>
            <a:r>
              <a:rPr sz="1600" dirty="0" smtClean="0"/>
              <a:t>宝钗的行为是情急之下的反应</a:t>
            </a:r>
            <a:r>
              <a:rPr sz="1600" dirty="0" smtClean="0"/>
              <a:t>，可以原谅</a:t>
            </a:r>
          </a:p>
          <a:p>
            <a:r>
              <a:rPr lang="en-US" sz="1600" dirty="0" smtClean="0"/>
              <a:t>4</a:t>
            </a:r>
            <a:r>
              <a:rPr lang="en-US" sz="1600" dirty="0" smtClean="0"/>
              <a:t>.</a:t>
            </a:r>
            <a:r>
              <a:rPr sz="1600" dirty="0" smtClean="0"/>
              <a:t>此情节突出了宝钗处理问题的机变</a:t>
            </a:r>
            <a:endParaRPr lang="en-US" sz="1600" dirty="0" smtClean="0"/>
          </a:p>
          <a:p>
            <a:r>
              <a:rPr sz="1600" u="sng" dirty="0" smtClean="0">
                <a:solidFill>
                  <a:srgbClr val="FF0000"/>
                </a:solidFill>
              </a:rPr>
              <a:t>脂批：“闺中弱女机变</a:t>
            </a:r>
            <a:r>
              <a:rPr sz="1600" u="sng" dirty="0" smtClean="0">
                <a:solidFill>
                  <a:srgbClr val="FF0000"/>
                </a:solidFill>
              </a:rPr>
              <a:t>，如此之便，如此之急</a:t>
            </a:r>
            <a:r>
              <a:rPr sz="1600" u="sng" dirty="0" smtClean="0">
                <a:solidFill>
                  <a:srgbClr val="FF0000"/>
                </a:solidFill>
              </a:rPr>
              <a:t>”。</a:t>
            </a:r>
            <a:endParaRPr lang="en-US" sz="1600" u="sng" dirty="0" smtClean="0">
              <a:solidFill>
                <a:srgbClr val="FF0000"/>
              </a:solidFill>
            </a:endParaRPr>
          </a:p>
          <a:p>
            <a:r>
              <a:rPr sz="1600" dirty="0" smtClean="0"/>
              <a:t>“可叹停机</a:t>
            </a:r>
            <a:r>
              <a:rPr sz="1600" b="1" dirty="0" smtClean="0"/>
              <a:t>德</a:t>
            </a:r>
            <a:r>
              <a:rPr sz="1600" dirty="0" smtClean="0"/>
              <a:t>，堪怜咏絮才</a:t>
            </a:r>
            <a:r>
              <a:rPr sz="1600" dirty="0" smtClean="0"/>
              <a:t>”</a:t>
            </a:r>
            <a:r>
              <a:rPr sz="1600" dirty="0" smtClean="0"/>
              <a:t> “</a:t>
            </a:r>
            <a:r>
              <a:rPr sz="1600" b="1" dirty="0" smtClean="0"/>
              <a:t>山中高士</a:t>
            </a:r>
            <a:r>
              <a:rPr sz="1600" dirty="0" smtClean="0"/>
              <a:t>晶莹雪</a:t>
            </a:r>
            <a:r>
              <a:rPr sz="1600" dirty="0" smtClean="0"/>
              <a:t>”</a:t>
            </a:r>
            <a:endParaRPr lang="en-US" sz="1600" dirty="0" smtClean="0"/>
          </a:p>
          <a:p>
            <a:r>
              <a:rPr sz="1600" dirty="0" smtClean="0"/>
              <a:t>李纨道</a:t>
            </a:r>
            <a:r>
              <a:rPr sz="1600" dirty="0" smtClean="0"/>
              <a:t>：“我是封她‘蘅芜</a:t>
            </a:r>
            <a:r>
              <a:rPr sz="1600" b="1" dirty="0" smtClean="0"/>
              <a:t>君</a:t>
            </a:r>
            <a:r>
              <a:rPr sz="1600" dirty="0" smtClean="0"/>
              <a:t>’了，不知你们以为如何？”探春笑道：“这个封号极好</a:t>
            </a:r>
            <a:r>
              <a:rPr sz="1600" dirty="0" smtClean="0"/>
              <a:t>。”   （</a:t>
            </a:r>
            <a:r>
              <a:rPr sz="1600" dirty="0" smtClean="0"/>
              <a:t>第三十七回）</a:t>
            </a:r>
          </a:p>
          <a:p>
            <a:endParaRPr sz="1800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4330" y="377190"/>
            <a:ext cx="8332470" cy="4457700"/>
          </a:xfrm>
        </p:spPr>
        <p:txBody>
          <a:bodyPr>
            <a:normAutofit fontScale="70000" lnSpcReduction="20000"/>
          </a:bodyPr>
          <a:lstStyle/>
          <a:p>
            <a:r>
              <a:rPr lang="en-US" sz="2300" b="1" dirty="0" smtClean="0"/>
              <a:t>4</a:t>
            </a:r>
            <a:r>
              <a:rPr lang="en-US" sz="2300" b="1" dirty="0" smtClean="0"/>
              <a:t>.</a:t>
            </a:r>
            <a:r>
              <a:rPr sz="2300" b="1" dirty="0" smtClean="0"/>
              <a:t>宝钗是否冷酷无情？（金钏之死和尤柳事件）</a:t>
            </a:r>
            <a:endParaRPr lang="en-US" sz="2300" b="1" dirty="0" smtClean="0"/>
          </a:p>
          <a:p>
            <a:r>
              <a:rPr sz="2000" dirty="0" smtClean="0"/>
              <a:t>      宝钗笑道</a:t>
            </a:r>
            <a:r>
              <a:rPr sz="2000" dirty="0" smtClean="0"/>
              <a:t>：“姨娘是慈善人，固然是这么想。据我看来，她并不是赌气投井。多半是她下去住着，或是在井跟前憨玩，失了脚掉下去的。她在上头拘束惯了，这一出去，自然要到各处去玩玩逛逛，岂有这样大气性的理！</a:t>
            </a:r>
            <a:r>
              <a:rPr sz="2000" u="sng" dirty="0" smtClean="0"/>
              <a:t>纵然有这样大气，也不过是个胡涂人，也不为可惜</a:t>
            </a:r>
            <a:r>
              <a:rPr sz="2000" u="sng" dirty="0" smtClean="0"/>
              <a:t>。”</a:t>
            </a:r>
            <a:r>
              <a:rPr sz="2000" dirty="0" smtClean="0"/>
              <a:t>（第三十二回）</a:t>
            </a:r>
            <a:endParaRPr lang="en-US" sz="2000" dirty="0" smtClean="0"/>
          </a:p>
          <a:p>
            <a:pPr fontAlgn="base"/>
            <a:r>
              <a:rPr sz="2000" dirty="0" smtClean="0"/>
              <a:t>      时值宝钗从园里过来</a:t>
            </a:r>
            <a:r>
              <a:rPr sz="2000" dirty="0" smtClean="0"/>
              <a:t>，薛姨妈便对宝钗说道：“我的儿，你听见了没有？你珍大嫂子的妹妹尤三姐，她不是已经许定了给你哥哥的义弟柳湘莲了的？这也很好。不知为什么自刎了。那柳湘莲也出了家了</a:t>
            </a:r>
            <a:r>
              <a:rPr sz="2000" dirty="0" smtClean="0"/>
              <a:t>。真正奇怪的事</a:t>
            </a:r>
            <a:r>
              <a:rPr sz="2000" dirty="0" smtClean="0"/>
              <a:t>，叫人意想不到！”</a:t>
            </a:r>
            <a:r>
              <a:rPr sz="2000" u="sng" dirty="0" smtClean="0"/>
              <a:t>宝钗听了，并不在意，便说道：“俗话说的好，‘天有不测风云，人有旦夕祸福’。这也是他们前生命定，活该不是夫妻。妈所为的是因有救哥哥的一段好处，故谆谆感叹。如果他两人齐齐全全的，妈自然该替他料理，如今死的死了，出家的出家了，依我说，也只好由他罢了。妈也不必为他们伤感，损了自己的身子。倒是自从哥哥打江南回来了一二十日，贩了来的货物，想来也该发完了，那同伴去的伙计们辛辛苦苦的，回来几个月，妈同哥哥商议商议，也该请一请，酬谢酬谢才是。不然，倒叫他们看着无理似的</a:t>
            </a:r>
            <a:r>
              <a:rPr sz="2000" u="sng" dirty="0" smtClean="0"/>
              <a:t>。”</a:t>
            </a:r>
            <a:r>
              <a:rPr sz="2000" dirty="0" smtClean="0"/>
              <a:t>（第六十七回）</a:t>
            </a:r>
            <a:endParaRPr lang="en-US" sz="2000" dirty="0" smtClean="0"/>
          </a:p>
          <a:p>
            <a:pPr fontAlgn="base"/>
            <a:endParaRPr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1480" y="434341"/>
            <a:ext cx="8230110" cy="4322308"/>
          </a:xfrm>
        </p:spPr>
        <p:txBody>
          <a:bodyPr>
            <a:normAutofit/>
          </a:bodyPr>
          <a:lstStyle/>
          <a:p>
            <a:r>
              <a:rPr sz="1400" b="1" dirty="0" smtClean="0">
                <a:solidFill>
                  <a:srgbClr val="FF0000"/>
                </a:solidFill>
              </a:rPr>
              <a:t>帮助湘云开社作东：      </a:t>
            </a:r>
            <a:endParaRPr lang="en-US" sz="1400" b="1" dirty="0" smtClean="0">
              <a:solidFill>
                <a:srgbClr val="FF0000"/>
              </a:solidFill>
            </a:endParaRPr>
          </a:p>
          <a:p>
            <a:r>
              <a:rPr dirty="0" smtClean="0"/>
              <a:t>      至晚</a:t>
            </a:r>
            <a:r>
              <a:rPr dirty="0" smtClean="0"/>
              <a:t>，宝钗将湘云邀往蘅芜苑去安歇。湘云灯下计议如何设东拟题。宝钗听她说了半日，皆不妥当，因向她说道：“既开社，便要作东。虽然是个玩意儿，也要瞻前顾后，又要自己便宜，又要不得罪了人，然后方大家有趣。</a:t>
            </a:r>
            <a:r>
              <a:rPr u="sng" dirty="0" smtClean="0"/>
              <a:t>你家里你又作不得主，一个月通共那几串钱，你还不够盘缠呢。这会子又干这没要紧的事，你婶婶听见了，越发抱怨你了。况且你就都拿出来，做这个东道也是不够。难道为这个家去要不成？还是和这里要呢？”</a:t>
            </a:r>
            <a:r>
              <a:rPr dirty="0" smtClean="0"/>
              <a:t>一席话提醒了湘云，倒踌蹰起来。宝钗道：“这个我已经有个主意。我们当铺里有一个伙计，他家田里出的很好肥螃蟹，前儿送了几斤来。现在这里的人，从老太太起，连上园里的人，有多一半都是爱吃螃蟹的。前日姨娘还说要请老太太在园子里赏桂花、吃螃蟹，因为有事还没有请呢。你如今且把诗社别提起，只管普通一请。等他们散了，咱们有多少诗作不得的呢。我和我哥哥说，要几篓极肥极大的螃蟹来，再往铺子里取上几坛好酒来，再备上四五桌果碟，岂不又省事，又大家热闹了！”</a:t>
            </a:r>
            <a:r>
              <a:rPr b="1" dirty="0" smtClean="0"/>
              <a:t>湘云听了，心中自是感服，极赞他想得周到</a:t>
            </a:r>
            <a:r>
              <a:rPr dirty="0" smtClean="0"/>
              <a:t>。宝钗又笑道：“</a:t>
            </a:r>
            <a:r>
              <a:rPr b="1" u="sng" dirty="0" smtClean="0"/>
              <a:t>我是一片真心为你的话。你千万别多心，想着我小看了你，咱们两个就白好了。你若不多心，我就好叫他们办去的</a:t>
            </a:r>
            <a:r>
              <a:rPr dirty="0" smtClean="0"/>
              <a:t>。”湘云忙笑道：“好姐姐，你这样说，倒多心待我了。凭她怎么胡涂，连个好歹也不知，还成个人了？</a:t>
            </a:r>
            <a:r>
              <a:rPr u="sng" dirty="0" smtClean="0"/>
              <a:t>我若不把姐姐当作亲姐姐一样看，上回那些家常话，烦难事也不肯尽情告诉你了</a:t>
            </a:r>
            <a:r>
              <a:rPr u="sng" dirty="0" smtClean="0"/>
              <a:t>。”</a:t>
            </a:r>
            <a:r>
              <a:rPr dirty="0" smtClean="0"/>
              <a:t> （</a:t>
            </a:r>
            <a:r>
              <a:rPr dirty="0" smtClean="0"/>
              <a:t>第三十七回</a:t>
            </a:r>
            <a:r>
              <a:rPr dirty="0" smtClean="0"/>
              <a:t>）</a:t>
            </a:r>
            <a:endParaRPr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50" y="411480"/>
            <a:ext cx="8458200" cy="4400549"/>
          </a:xfrm>
        </p:spPr>
        <p:txBody>
          <a:bodyPr>
            <a:normAutofit lnSpcReduction="10000"/>
          </a:bodyPr>
          <a:lstStyle/>
          <a:p>
            <a:r>
              <a:rPr altLang="en-US" sz="1400" b="1" dirty="0" smtClean="0">
                <a:solidFill>
                  <a:srgbClr val="FF0000"/>
                </a:solidFill>
              </a:rPr>
              <a:t>悄悄替岫烟赎当</a:t>
            </a:r>
            <a:endParaRPr lang="en-US" altLang="en-US" sz="1400" b="1" dirty="0" smtClean="0">
              <a:solidFill>
                <a:srgbClr val="FF0000"/>
              </a:solidFill>
            </a:endParaRPr>
          </a:p>
          <a:p>
            <a:r>
              <a:rPr sz="1300" dirty="0" smtClean="0"/>
              <a:t>      宝钗道</a:t>
            </a:r>
            <a:r>
              <a:rPr sz="1300" dirty="0" smtClean="0"/>
              <a:t>：“我到潇湘馆去。你且回去把那当票叫丫头送来，</a:t>
            </a:r>
            <a:r>
              <a:rPr sz="1300" b="1" u="sng" dirty="0" smtClean="0"/>
              <a:t>我那里悄悄的取出来，晚上再悄悄的送给你去，早晚好穿，不然风扇了事大</a:t>
            </a:r>
            <a:r>
              <a:rPr sz="1300" dirty="0" smtClean="0"/>
              <a:t>。但不知当在哪里了？”岫烟道：“叫作‘恒舒典’，是鼓楼西大街的。”宝钗笑道：“这闹在一家去了。伙计们倘或知道了，好说‘人没过来，衣裳先过来’了。”岫烟听说，便知是她家的本钱，也不觉红了脸，一笑，二人走开</a:t>
            </a:r>
            <a:r>
              <a:rPr sz="1300" dirty="0" smtClean="0"/>
              <a:t>。（第五十七回）</a:t>
            </a:r>
            <a:endParaRPr lang="en-US" sz="1300" dirty="0" smtClean="0"/>
          </a:p>
          <a:p>
            <a:r>
              <a:rPr sz="1500" b="1" dirty="0" smtClean="0">
                <a:solidFill>
                  <a:srgbClr val="FF0000"/>
                </a:solidFill>
              </a:rPr>
              <a:t>满足香菱住大观园的心愿</a:t>
            </a:r>
            <a:r>
              <a:rPr lang="en-US" sz="1500" b="1" dirty="0" smtClean="0">
                <a:solidFill>
                  <a:srgbClr val="FF0000"/>
                </a:solidFill>
              </a:rPr>
              <a:t>/</a:t>
            </a:r>
            <a:r>
              <a:rPr sz="1500" b="1" dirty="0" smtClean="0">
                <a:solidFill>
                  <a:srgbClr val="FF0000"/>
                </a:solidFill>
              </a:rPr>
              <a:t>保护香菱远离夏金桂</a:t>
            </a:r>
            <a:endParaRPr lang="en-US" sz="1500" b="1" dirty="0" smtClean="0">
              <a:solidFill>
                <a:srgbClr val="FF0000"/>
              </a:solidFill>
            </a:endParaRPr>
          </a:p>
          <a:p>
            <a:r>
              <a:rPr sz="1300" dirty="0" smtClean="0"/>
              <a:t>      香菱笑向宝钗道</a:t>
            </a:r>
            <a:r>
              <a:rPr sz="1300" dirty="0" smtClean="0"/>
              <a:t>：“我原要和奶奶说的，大爷去了，我和姑娘作伴儿去。又恐怕奶奶多心，说我贪着园里来顽，谁知你竟说了。”</a:t>
            </a:r>
            <a:r>
              <a:rPr sz="1300" u="sng" dirty="0" smtClean="0"/>
              <a:t>宝钗笑道：“</a:t>
            </a:r>
            <a:r>
              <a:rPr sz="1300" b="1" u="sng" dirty="0" smtClean="0"/>
              <a:t>我知道你心里羡慕这园子不是一日两日了，只是没个空儿</a:t>
            </a:r>
            <a:r>
              <a:rPr sz="1300" u="sng" dirty="0" smtClean="0"/>
              <a:t>。就每日来一趟，慌慌张张的，也没趣儿。所以趁着机会，索性住上一年，我也多个作伴的，你也遂了心</a:t>
            </a:r>
            <a:r>
              <a:rPr sz="1300" u="sng" dirty="0" smtClean="0"/>
              <a:t>。”</a:t>
            </a:r>
            <a:r>
              <a:rPr sz="1300" dirty="0" smtClean="0"/>
              <a:t>（第四十八回）</a:t>
            </a:r>
            <a:endParaRPr lang="en-US" sz="1300" dirty="0" smtClean="0"/>
          </a:p>
          <a:p>
            <a:pPr fontAlgn="base"/>
            <a:r>
              <a:rPr sz="1300" dirty="0" smtClean="0"/>
              <a:t>      当下薛姨妈早被薛宝钗劝进去了</a:t>
            </a:r>
            <a:r>
              <a:rPr sz="1300" dirty="0" smtClean="0"/>
              <a:t>，只命人来卖香菱。宝钗笑道：“咱们家从来只知买人，并不知卖人之说。妈可是气胡涂了，倘或叫人听见，岂不笑话。</a:t>
            </a:r>
            <a:r>
              <a:rPr sz="1300" u="sng" dirty="0" smtClean="0"/>
              <a:t>哥哥、嫂子嫌她不好，留着我使唤，我正也没人使呢。”</a:t>
            </a:r>
            <a:r>
              <a:rPr sz="1300" dirty="0" smtClean="0"/>
              <a:t>薛姨妈道：“留着她还是淘气，不如打发了她倒干净。”</a:t>
            </a:r>
            <a:r>
              <a:rPr sz="1300" u="sng" dirty="0" smtClean="0"/>
              <a:t>宝钗笑道：“她跟着我也是一样，横竖不叫她到前头去。从此断绝了他那里，也如卖了一般。”</a:t>
            </a:r>
            <a:r>
              <a:rPr sz="1300" dirty="0" smtClean="0"/>
              <a:t>香菱早已跑到薛姨妈跟前痛哭哀求，只不愿出去，情愿跟着姑娘，薛姨妈也只得罢了</a:t>
            </a:r>
            <a:r>
              <a:rPr sz="1300" dirty="0" smtClean="0"/>
              <a:t>。（第八十回）</a:t>
            </a:r>
            <a:endParaRPr sz="1300" dirty="0" smtClean="0"/>
          </a:p>
          <a:p>
            <a:pPr fontAlgn="base">
              <a:buNone/>
            </a:pPr>
            <a:endParaRPr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0020" y="240030"/>
            <a:ext cx="8641080" cy="4903470"/>
          </a:xfrm>
        </p:spPr>
        <p:txBody>
          <a:bodyPr>
            <a:normAutofit/>
          </a:bodyPr>
          <a:lstStyle/>
          <a:p>
            <a:r>
              <a:rPr sz="1400" b="1" dirty="0" smtClean="0">
                <a:solidFill>
                  <a:srgbClr val="FF0000"/>
                </a:solidFill>
              </a:rPr>
              <a:t>教导黛玉</a:t>
            </a:r>
            <a:endParaRPr lang="en-US" sz="1400" b="1" dirty="0" smtClean="0">
              <a:solidFill>
                <a:srgbClr val="FF0000"/>
              </a:solidFill>
            </a:endParaRPr>
          </a:p>
          <a:p>
            <a:pPr fontAlgn="base"/>
            <a:r>
              <a:rPr dirty="0" smtClean="0"/>
              <a:t>      黛玉一想</a:t>
            </a:r>
            <a:r>
              <a:rPr dirty="0" smtClean="0"/>
              <a:t>，方想起来昨儿失于检点，那</a:t>
            </a:r>
            <a:r>
              <a:rPr lang="en-US" altLang="zh-CN" dirty="0" smtClean="0"/>
              <a:t>《</a:t>
            </a:r>
            <a:r>
              <a:rPr dirty="0" smtClean="0"/>
              <a:t>牡丹亭</a:t>
            </a:r>
            <a:r>
              <a:rPr lang="en-US" altLang="zh-CN" dirty="0" smtClean="0"/>
              <a:t>》《</a:t>
            </a:r>
            <a:r>
              <a:rPr dirty="0" smtClean="0"/>
              <a:t>西厢记</a:t>
            </a:r>
            <a:r>
              <a:rPr lang="en-US" altLang="zh-CN" dirty="0" smtClean="0"/>
              <a:t>》</a:t>
            </a:r>
            <a:r>
              <a:rPr dirty="0" smtClean="0"/>
              <a:t>说了两句，不觉红了脸，便上来搂着宝钗，笑道：“好姐姐，原是我不知道，随口说的。你教给我，再不说了。”宝钗笑道：“我也不知道，听你说的怪生的，所以请教你。”黛玉道：“好姐姐，你别说与别人，我以后再不说了</a:t>
            </a:r>
            <a:r>
              <a:rPr dirty="0" smtClean="0"/>
              <a:t>。”</a:t>
            </a:r>
            <a:r>
              <a:rPr u="sng" dirty="0" smtClean="0"/>
              <a:t>宝钗见他羞得满脸飞红</a:t>
            </a:r>
            <a:r>
              <a:rPr u="sng" dirty="0" smtClean="0"/>
              <a:t>，满口央告，便不肯再往下追问，因拉他坐下吃茶，款款的告诉她道</a:t>
            </a:r>
            <a:r>
              <a:rPr dirty="0" smtClean="0"/>
              <a:t>：“你当我是谁，我也是个淘气的。从小七八岁上也够个人缠的。我们家也算是个读书人家，祖父手里也极爱藏书。先时人口多，姊妹弟兄也在一处，都怕看正经书。弟兄们也有爱诗的，也有爱词的，诸如这些</a:t>
            </a:r>
            <a:r>
              <a:rPr lang="en-US" altLang="zh-CN" dirty="0" smtClean="0"/>
              <a:t>《</a:t>
            </a:r>
            <a:r>
              <a:rPr dirty="0" smtClean="0"/>
              <a:t>西厢</a:t>
            </a:r>
            <a:r>
              <a:rPr lang="en-US" altLang="zh-CN" dirty="0" smtClean="0"/>
              <a:t>》《</a:t>
            </a:r>
            <a:r>
              <a:rPr dirty="0" smtClean="0"/>
              <a:t>琵琶</a:t>
            </a:r>
            <a:r>
              <a:rPr lang="en-US" altLang="zh-CN" dirty="0" smtClean="0"/>
              <a:t>》</a:t>
            </a:r>
            <a:r>
              <a:rPr dirty="0" smtClean="0"/>
              <a:t>以及</a:t>
            </a:r>
            <a:r>
              <a:rPr lang="en-US" altLang="zh-CN" dirty="0" smtClean="0"/>
              <a:t>《</a:t>
            </a:r>
            <a:r>
              <a:rPr dirty="0" smtClean="0"/>
              <a:t>元人百种</a:t>
            </a:r>
            <a:r>
              <a:rPr lang="en-US" altLang="zh-CN" dirty="0" smtClean="0"/>
              <a:t>》</a:t>
            </a:r>
            <a:r>
              <a:rPr dirty="0" smtClean="0"/>
              <a:t>，无所不有。他们是偷偷的背着我们看，我们却也偷偷的背着他们看。后来大人知道了，打的打，骂的骂，烧的烧，才丢开了。所以咱们女孩儿家不认得字的倒好。男人们读书不明理，尚且不如不读书的好，何况你我。就连作诗写字等事，原不是你我份内之事，究竟也不是男人份内之事。男人们读书明理，辅国治民，这便好了。只是如今并不听见有这样的人，读了书倒更坏了。这是书误了他，可惜他也把书糟踏了，所以竟不如耕种买卖，</a:t>
            </a:r>
            <a:r>
              <a:rPr dirty="0" smtClean="0"/>
              <a:t>倒没有什么大害处。</a:t>
            </a:r>
            <a:r>
              <a:rPr u="sng" dirty="0" smtClean="0"/>
              <a:t>你我只该做些针黹纺织的事才是，偏又认得了字，既认得了字，不过拣那正经的看也罢了，最怕见了些杂书移了性情，就不可救了。”</a:t>
            </a:r>
            <a:r>
              <a:rPr dirty="0" smtClean="0"/>
              <a:t>一席话，说得黛玉垂头吃茶，</a:t>
            </a:r>
            <a:r>
              <a:rPr b="1" dirty="0" smtClean="0"/>
              <a:t>心下暗服</a:t>
            </a:r>
            <a:r>
              <a:rPr dirty="0" smtClean="0"/>
              <a:t>，只有答应“是”的一字</a:t>
            </a:r>
            <a:r>
              <a:rPr dirty="0" smtClean="0"/>
              <a:t>。（第四十二回）</a:t>
            </a:r>
            <a:endParaRPr lang="en-US" dirty="0" smtClean="0"/>
          </a:p>
          <a:p>
            <a:r>
              <a:rPr dirty="0" smtClean="0"/>
              <a:t>     </a:t>
            </a:r>
            <a:r>
              <a:rPr u="sng" dirty="0" smtClean="0"/>
              <a:t>“从前日你说看杂书不好</a:t>
            </a:r>
            <a:r>
              <a:rPr u="sng" dirty="0" smtClean="0"/>
              <a:t>，又劝我那些好话，竟大感激你</a:t>
            </a:r>
            <a:r>
              <a:rPr dirty="0" smtClean="0"/>
              <a:t>。往日竟是我错了，实在误到如今。细细算来，</a:t>
            </a:r>
            <a:r>
              <a:rPr u="sng" dirty="0" smtClean="0"/>
              <a:t>我母亲去世得早，又无姊妹兄弟，</a:t>
            </a:r>
            <a:r>
              <a:rPr b="1" u="sng" dirty="0" smtClean="0"/>
              <a:t>我长了今年十五岁，竟没一个人像你前日的话教导我</a:t>
            </a:r>
            <a:r>
              <a:rPr dirty="0" smtClean="0"/>
              <a:t>。怨不得云丫头说你好，我往日见她赞你，我还不受用，昨儿我亲自经过，才知道了。</a:t>
            </a:r>
            <a:r>
              <a:rPr u="sng" dirty="0" smtClean="0"/>
              <a:t>比如若是你说了那个，我再不轻放过你的；</a:t>
            </a:r>
            <a:r>
              <a:rPr b="1" u="sng" dirty="0" smtClean="0"/>
              <a:t>你竟不介意，反劝我那些话</a:t>
            </a:r>
            <a:r>
              <a:rPr u="sng" dirty="0" smtClean="0"/>
              <a:t>，</a:t>
            </a:r>
            <a:r>
              <a:rPr dirty="0" smtClean="0"/>
              <a:t>可知我竟自误了</a:t>
            </a:r>
            <a:r>
              <a:rPr dirty="0" smtClean="0"/>
              <a:t>。”      （</a:t>
            </a:r>
            <a:r>
              <a:rPr dirty="0" smtClean="0"/>
              <a:t>第四十五回）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88619"/>
            <a:ext cx="8139178" cy="468631"/>
          </a:xfrm>
        </p:spPr>
        <p:txBody>
          <a:bodyPr>
            <a:normAutofit fontScale="90000"/>
          </a:bodyPr>
          <a:lstStyle/>
          <a:p>
            <a:r>
              <a:rPr sz="2200" dirty="0" smtClean="0"/>
              <a:t>五、打破刻板印象——宝钗的“高光”时刻</a:t>
            </a:r>
            <a:r>
              <a:rPr dirty="0" smtClean="0"/>
              <a:t/>
            </a:r>
            <a:br>
              <a:rPr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822960"/>
            <a:ext cx="8139178" cy="3933688"/>
          </a:xfrm>
        </p:spPr>
        <p:txBody>
          <a:bodyPr/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1.</a:t>
            </a:r>
            <a:r>
              <a:rPr sz="1600" b="1" dirty="0" smtClean="0">
                <a:solidFill>
                  <a:srgbClr val="FF0000"/>
                </a:solidFill>
              </a:rPr>
              <a:t>入世与出世的平衡</a:t>
            </a:r>
          </a:p>
          <a:p>
            <a:r>
              <a:rPr dirty="0" smtClean="0"/>
              <a:t>     </a:t>
            </a:r>
            <a:r>
              <a:rPr sz="1400" dirty="0" smtClean="0"/>
              <a:t>至上酒席时</a:t>
            </a:r>
            <a:r>
              <a:rPr sz="1400" dirty="0" smtClean="0"/>
              <a:t>，贾母又命宝钗点。宝钗点了一出《鲁智深醉闹五台山》。宝玉道：“只好点这些戏。”宝钗道：“你白听了这几年的戏，哪里知道这出戏的好处，排场又好，词藻更妙。”</a:t>
            </a:r>
            <a:r>
              <a:rPr sz="1400" u="sng" dirty="0" smtClean="0"/>
              <a:t>宝玉道：“我从来怕这些热闹。”</a:t>
            </a:r>
            <a:r>
              <a:rPr sz="1400" dirty="0" smtClean="0"/>
              <a:t>宝钗笑道</a:t>
            </a:r>
            <a:r>
              <a:rPr sz="1400" u="sng" dirty="0" smtClean="0"/>
              <a:t>：“要说这一出热闹，你还算不知戏呢</a:t>
            </a:r>
            <a:r>
              <a:rPr sz="1400" dirty="0" smtClean="0"/>
              <a:t>。你过来，我告诉你，这一出戏是一套北《点绛唇》，铿锵顿挫，韵律不用说是好的了；只那词藻中有一支《寄生草》，填得极妙，你何曾知道。”宝玉见说的得这般好，便凑近来央告：“好姐姐，念与我听听！”宝钗便念道：</a:t>
            </a:r>
          </a:p>
          <a:p>
            <a:pPr>
              <a:buNone/>
            </a:pPr>
            <a:r>
              <a:rPr sz="1400" dirty="0" smtClean="0"/>
              <a:t>        漫搵英雄泪</a:t>
            </a:r>
            <a:r>
              <a:rPr sz="1400" dirty="0" smtClean="0"/>
              <a:t>，相离处士家。谢慈悲，剃度在莲台下。没缘法，转眼分离乍。赤条条，来去无牵挂。哪里讨，烟蓑雨笠卷单行？一任俺，芒鞋破钵随缘化</a:t>
            </a:r>
            <a:r>
              <a:rPr sz="1400" dirty="0" smtClean="0"/>
              <a:t>！</a:t>
            </a:r>
            <a:endParaRPr lang="en-US" sz="1400" dirty="0" smtClean="0"/>
          </a:p>
          <a:p>
            <a:pPr>
              <a:buNone/>
            </a:pPr>
            <a:r>
              <a:rPr sz="1400" dirty="0" smtClean="0"/>
              <a:t> </a:t>
            </a:r>
            <a:r>
              <a:rPr sz="1400" dirty="0" smtClean="0"/>
              <a:t>       宝玉听了</a:t>
            </a:r>
            <a:r>
              <a:rPr sz="1400" dirty="0" smtClean="0"/>
              <a:t>，喜得拍膝画圈，称赏不已，又赞宝钗无书不知</a:t>
            </a:r>
            <a:r>
              <a:rPr sz="1400" dirty="0" smtClean="0"/>
              <a:t>。              （</a:t>
            </a:r>
            <a:r>
              <a:rPr sz="1400" dirty="0" smtClean="0"/>
              <a:t>第二十二回）</a:t>
            </a:r>
          </a:p>
          <a:p>
            <a:pPr>
              <a:buNone/>
            </a:pPr>
            <a:endParaRPr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02412" y="561067"/>
            <a:ext cx="8139178" cy="331514"/>
          </a:xfrm>
        </p:spPr>
        <p:txBody>
          <a:bodyPr>
            <a:normAutofit fontScale="90000"/>
          </a:bodyPr>
          <a:lstStyle/>
          <a:p>
            <a:r>
              <a:rPr altLang="en-US" sz="2800" dirty="0" smtClean="0"/>
              <a:t>红楼双璧：林黛玉 薛宝钗</a:t>
            </a:r>
            <a:endParaRPr lang="zh-CN" altLang="en-US" sz="2800" dirty="0"/>
          </a:p>
        </p:txBody>
      </p:sp>
      <p:sp>
        <p:nvSpPr>
          <p:cNvPr id="5" name="内容占位符 4"/>
          <p:cNvSpPr>
            <a:spLocks noGrp="1"/>
          </p:cNvSpPr>
          <p:nvPr>
            <p:ph sz="half" idx="1"/>
          </p:nvPr>
        </p:nvSpPr>
        <p:spPr>
          <a:xfrm>
            <a:off x="502448" y="1234440"/>
            <a:ext cx="3962432" cy="3522208"/>
          </a:xfrm>
        </p:spPr>
        <p:txBody>
          <a:bodyPr>
            <a:normAutofit/>
          </a:bodyPr>
          <a:lstStyle/>
          <a:p>
            <a:r>
              <a:rPr altLang="en-US" sz="2400" b="1" dirty="0" smtClean="0">
                <a:latin typeface="华文楷体" pitchFamily="2" charset="-122"/>
                <a:ea typeface="华文楷体" pitchFamily="2" charset="-122"/>
              </a:rPr>
              <a:t>“金陵十二钗”榜首</a:t>
            </a:r>
            <a:endParaRPr lang="en-US" altLang="en-US" sz="24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altLang="en-US" sz="2400" b="1" dirty="0" smtClean="0">
                <a:latin typeface="华文楷体" pitchFamily="2" charset="-122"/>
                <a:ea typeface="华文楷体" pitchFamily="2" charset="-122"/>
              </a:rPr>
              <a:t>同图同诗</a:t>
            </a:r>
            <a:endParaRPr lang="en-US" altLang="en-US" sz="24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zh-CN" altLang="en-US" sz="2400" b="1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1026" name="Picture 2" descr="C:\Users\zhanghao\Desktop\薛宝钗形象\钗黛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19709" y="1427452"/>
            <a:ext cx="4848422" cy="31445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8610" y="411480"/>
            <a:ext cx="8423910" cy="4377689"/>
          </a:xfrm>
        </p:spPr>
        <p:txBody>
          <a:bodyPr>
            <a:normAutofit lnSpcReduction="10000"/>
          </a:bodyPr>
          <a:lstStyle/>
          <a:p>
            <a:r>
              <a:rPr lang="en-US" sz="1700" b="1" dirty="0" smtClean="0">
                <a:solidFill>
                  <a:srgbClr val="FF0000"/>
                </a:solidFill>
              </a:rPr>
              <a:t>2. </a:t>
            </a:r>
            <a:r>
              <a:rPr sz="1700" b="1" dirty="0" smtClean="0">
                <a:solidFill>
                  <a:srgbClr val="FF0000"/>
                </a:solidFill>
              </a:rPr>
              <a:t>协助理家时表现</a:t>
            </a:r>
            <a:endParaRPr lang="en-US" sz="1700" b="1" dirty="0" smtClean="0">
              <a:solidFill>
                <a:srgbClr val="FF0000"/>
              </a:solidFill>
            </a:endParaRPr>
          </a:p>
          <a:p>
            <a:r>
              <a:rPr sz="1400" dirty="0" smtClean="0"/>
              <a:t>       宝钗笑道</a:t>
            </a:r>
            <a:r>
              <a:rPr sz="1400" dirty="0" smtClean="0"/>
              <a:t>：“却又来，一年四百，二年八百两，取租的房子也能置得几间，薄地也可添几亩了。</a:t>
            </a:r>
            <a:r>
              <a:rPr sz="1400" dirty="0" smtClean="0"/>
              <a:t>虽然还有富余的</a:t>
            </a:r>
            <a:r>
              <a:rPr sz="1400" dirty="0" smtClean="0"/>
              <a:t>，但她们既辛苦闹一年，</a:t>
            </a:r>
            <a:r>
              <a:rPr sz="1400" dirty="0" smtClean="0"/>
              <a:t>也要叫她们剩些贴补贴补自家</a:t>
            </a:r>
            <a:r>
              <a:rPr sz="1400" dirty="0" smtClean="0"/>
              <a:t>。虽是兴利节用为纲，然亦不可太啬。纵再省上二三百银子，失了大体统，也不像。所以如此一行，外头账房里一年少出四五百银子，也不觉得很艰啬了，她们里头却也得些小补。这些没营生的妈妈们，也宽裕了；园子里花木，也可以每年滋长蕃盛；你们也得了可使之物。这庶几不失大体。若一味要省时，哪里不搜寻出几个钱来。凡有些余利的，一概入了官中，那时里外怨声载道，岂不失了你们这样人家的大体？如今这园里几十个老妈妈们，若只给了这个，那剩的也必抱怨不公。我才说的，她们只供给这几样，也未免太宽裕了。一年竟除了这个之外，她每人不论有余无余，只叫她拿出若干贯钱来，大家凑齐，单散与园中这些妈妈们。他们虽不料理这些，却日夜也是在园中照看、当差之人，关门闭户，起早睡晚，大雨大雪，姑娘们出入，抬轿子，撑船，拉冰床。一应粗糙活计，都是她们的差使。一年在园里辛苦到头，这园内既有出息，也是分内该沾带些的。还有一句至小的话，索性说破了：你们只管了自己宽裕，不分与她们些，她们虽不敢明怨，心里却都不服，只用假公济私的，多摘你们几个果子，多掐几枝花儿，你们有冤还没处诉。他们也沾带了些利息，你们有照顾不到的，她们就替你照顾了</a:t>
            </a:r>
            <a:r>
              <a:rPr sz="1400" dirty="0" smtClean="0"/>
              <a:t>。”</a:t>
            </a:r>
            <a:endParaRPr sz="1400" dirty="0" smtClean="0"/>
          </a:p>
          <a:p>
            <a:pPr>
              <a:buNone/>
            </a:pPr>
            <a:endParaRPr sz="1400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620" y="377190"/>
            <a:ext cx="8252970" cy="4379459"/>
          </a:xfrm>
        </p:spPr>
        <p:txBody>
          <a:bodyPr>
            <a:normAutofit fontScale="92500" lnSpcReduction="10000"/>
          </a:bodyPr>
          <a:lstStyle/>
          <a:p>
            <a:r>
              <a:rPr dirty="0" smtClean="0"/>
              <a:t>      </a:t>
            </a:r>
            <a:r>
              <a:rPr sz="1400" dirty="0" smtClean="0"/>
              <a:t>宝钗笑道</a:t>
            </a:r>
            <a:r>
              <a:rPr sz="1400" dirty="0" smtClean="0"/>
              <a:t>：“妈妈们也别推辞了，这原是分内应当的。你们只要日夜辛苦些，别躲懒纵放人吃酒赌钱就是了。不然，我也不该管这事。你们一般听见，</a:t>
            </a:r>
            <a:r>
              <a:rPr sz="1400" u="sng" dirty="0" smtClean="0"/>
              <a:t>姨娘亲口嘱托我三五回，说大奶奶如今又不得闲儿，别的姑娘又小，托我照看照看。我若不依，分明是叫姨娘操心。你们奶奶又多病多痛，家务也忙。我原是个闲人，便是个街坊邻居，也要帮着些，何况是亲姨娘托我。</a:t>
            </a:r>
            <a:r>
              <a:rPr sz="1400" dirty="0" smtClean="0"/>
              <a:t>我免不得去小就大，讲不起众人嫌我。倘或我只顾了小分，沽名钓誉，那时酒醉赌博，生出事来，我怎么见姨娘？你们那时后悔也迟了，就连你们素日的老脸也都丢了。这些姑娘小姐们，这么一所大花园，都是你们照看，皆因看得你们是三四代的老妈妈，最是循规遵矩的，原该大家齐心顾些体统。你们反纵放别人任意吃酒赌博，姨娘听见了，教训一场犹可，倘若被那几个管家娘子听见了，她们也不用回姨娘，竟教导你们一番。你们这年老的，反受了年小的教训，虽是她们是管家，管的着你们，何如自己存些体统，他们如何得来作践？</a:t>
            </a:r>
            <a:r>
              <a:rPr sz="1400" u="sng" dirty="0" smtClean="0"/>
              <a:t>所以我如今替你们想出这个额外的进益来，也为大家齐心，把这园里周全得谨谨慎慎，使那些有权执事的看见这般严肃谨慎，且不用她们操心，她们心里岂不敬服。也不用替你们筹画进益，既能夺得她们之权，生你们之利，岂不能行无为之治，分她们之忧？你们去细想想这话。</a:t>
            </a:r>
            <a:r>
              <a:rPr sz="1400" dirty="0" smtClean="0"/>
              <a:t>”家人都欢声鼎沸说：“姑娘说得很是。从此姑娘奶奶只管放心，姑娘、奶奶这样疼顾我们，我们再要不体上情，天地也不容了</a:t>
            </a:r>
            <a:r>
              <a:rPr sz="1400" dirty="0" smtClean="0"/>
              <a:t>！”（第五十六回）</a:t>
            </a:r>
            <a:endParaRPr lang="en-US" sz="1400" dirty="0" smtClean="0"/>
          </a:p>
          <a:p>
            <a:pPr>
              <a:buNone/>
            </a:pPr>
            <a:r>
              <a:rPr sz="2600" b="1" dirty="0" smtClean="0">
                <a:latin typeface="黑体" pitchFamily="49" charset="-122"/>
                <a:ea typeface="黑体" pitchFamily="49" charset="-122"/>
              </a:rPr>
              <a:t>  第五十六回   </a:t>
            </a:r>
            <a:r>
              <a:rPr sz="2600" b="1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敏</a:t>
            </a:r>
            <a:r>
              <a:rPr sz="2600" b="1" dirty="0" smtClean="0">
                <a:latin typeface="黑体" pitchFamily="49" charset="-122"/>
                <a:ea typeface="黑体" pitchFamily="49" charset="-122"/>
              </a:rPr>
              <a:t>探春兴利除宿弊</a:t>
            </a:r>
            <a:r>
              <a:rPr sz="2600" b="1" dirty="0" smtClean="0">
                <a:latin typeface="黑体" pitchFamily="49" charset="-122"/>
                <a:ea typeface="黑体" pitchFamily="49" charset="-122"/>
              </a:rPr>
              <a:t>　</a:t>
            </a:r>
            <a:r>
              <a:rPr sz="2600" b="1" u="sng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时</a:t>
            </a:r>
            <a:r>
              <a:rPr sz="2600" b="1" u="sng" dirty="0" smtClean="0">
                <a:latin typeface="黑体" pitchFamily="49" charset="-122"/>
                <a:ea typeface="黑体" pitchFamily="49" charset="-122"/>
              </a:rPr>
              <a:t>宝钗</a:t>
            </a:r>
            <a:r>
              <a:rPr sz="2600" b="1" dirty="0" smtClean="0">
                <a:latin typeface="黑体" pitchFamily="49" charset="-122"/>
                <a:ea typeface="黑体" pitchFamily="49" charset="-122"/>
              </a:rPr>
              <a:t>小惠全大体</a:t>
            </a:r>
          </a:p>
          <a:p>
            <a:endParaRPr sz="1400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5760" y="434340"/>
            <a:ext cx="8401050" cy="4423409"/>
          </a:xfrm>
        </p:spPr>
        <p:txBody>
          <a:bodyPr>
            <a:normAutofit fontScale="92500" lnSpcReduction="20000"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3. </a:t>
            </a:r>
            <a:r>
              <a:rPr sz="1600" b="1" dirty="0" smtClean="0">
                <a:solidFill>
                  <a:srgbClr val="FF0000"/>
                </a:solidFill>
              </a:rPr>
              <a:t>感性流露的时刻</a:t>
            </a:r>
            <a:endParaRPr sz="1600" b="1" dirty="0" smtClean="0">
              <a:solidFill>
                <a:srgbClr val="FF0000"/>
              </a:solidFill>
            </a:endParaRPr>
          </a:p>
          <a:p>
            <a:pPr fontAlgn="base"/>
            <a:r>
              <a:rPr sz="1400" dirty="0" smtClean="0"/>
              <a:t>     宝玉听说</a:t>
            </a:r>
            <a:r>
              <a:rPr sz="1400" dirty="0" smtClean="0"/>
              <a:t>，自己由不得脸上没意思，只得又搭讪笑道：“怪不得他们拿姐姐比杨妃，原也体丰怯热。”</a:t>
            </a:r>
            <a:r>
              <a:rPr sz="1400" u="sng" dirty="0" smtClean="0"/>
              <a:t>宝钗听说，不由得</a:t>
            </a:r>
            <a:r>
              <a:rPr sz="1400" b="1" u="sng" dirty="0" smtClean="0">
                <a:solidFill>
                  <a:srgbClr val="FF0000"/>
                </a:solidFill>
              </a:rPr>
              <a:t>大怒</a:t>
            </a:r>
            <a:r>
              <a:rPr sz="1400" u="sng" dirty="0" smtClean="0"/>
              <a:t>，待要怎样，又不好怎样</a:t>
            </a:r>
            <a:r>
              <a:rPr sz="1400" dirty="0" smtClean="0"/>
              <a:t>。回思了一回，脸红起来，便</a:t>
            </a:r>
            <a:r>
              <a:rPr sz="1400" u="sng" dirty="0" smtClean="0"/>
              <a:t>冷笑了两声说道</a:t>
            </a:r>
            <a:r>
              <a:rPr sz="1400" dirty="0" smtClean="0"/>
              <a:t>：“我倒像杨妃，只是没一个好哥哥好兄弟可以作得杨国忠的！”二人正说着，可巧小丫头靛儿因不见了扇子，和宝钗笑道：“必是宝姑娘藏了我的。好姑娘，赏我罢！”</a:t>
            </a:r>
            <a:r>
              <a:rPr sz="1400" u="sng" dirty="0" smtClean="0"/>
              <a:t>宝钗指她道：“你要仔细！我和你玩过？你再疑我。和你素日嘻皮笑脸的那些姑娘们跟前，你该问她们去。”</a:t>
            </a:r>
            <a:r>
              <a:rPr sz="1400" dirty="0" smtClean="0"/>
              <a:t>说得靛儿跑了。宝玉自知又把话说造次了，当着许多人，更比才在林黛玉跟前更不好意思，便急回身又同别人搭讪去了。</a:t>
            </a:r>
          </a:p>
          <a:p>
            <a:pPr fontAlgn="base"/>
            <a:r>
              <a:rPr sz="1400" dirty="0" smtClean="0"/>
              <a:t> </a:t>
            </a:r>
            <a:r>
              <a:rPr sz="1400" dirty="0" smtClean="0"/>
              <a:t>     </a:t>
            </a:r>
            <a:r>
              <a:rPr sz="1400" u="sng" dirty="0" smtClean="0"/>
              <a:t>黛玉听见宝玉奚落宝钗</a:t>
            </a:r>
            <a:r>
              <a:rPr sz="1400" u="sng" dirty="0" smtClean="0"/>
              <a:t>，心中着实得意，才要搭言，也趁势取个笑</a:t>
            </a:r>
            <a:r>
              <a:rPr sz="1400" dirty="0" smtClean="0"/>
              <a:t>，不想靛儿因找扇子，宝钗又发了两句话，她便改口笑道：“宝姐姐，你听了两出什么戏？”</a:t>
            </a:r>
            <a:r>
              <a:rPr sz="1400" u="sng" dirty="0" smtClean="0"/>
              <a:t>宝钗因见黛玉面上有得意之态，一定是听了宝玉方才奚落之言，遂了她的心愿，忽又见问她这话，便笑道</a:t>
            </a:r>
            <a:r>
              <a:rPr sz="1400" dirty="0" smtClean="0"/>
              <a:t>：“我看的是李逵骂了宋江，后来又赔不是。”宝玉便笑道：“姐姐通今博古，色色都知道，怎么连这一出戏的名字也不知道？就说了这么一串子。这叫</a:t>
            </a:r>
            <a:r>
              <a:rPr lang="en-US" altLang="zh-CN" sz="1400" dirty="0" smtClean="0"/>
              <a:t>《</a:t>
            </a:r>
            <a:r>
              <a:rPr sz="1400" dirty="0" smtClean="0"/>
              <a:t>负荆请罪</a:t>
            </a:r>
            <a:r>
              <a:rPr lang="en-US" altLang="zh-CN" sz="1400" dirty="0" smtClean="0"/>
              <a:t>》</a:t>
            </a:r>
            <a:r>
              <a:rPr sz="1400" dirty="0" smtClean="0"/>
              <a:t>。”宝钗笑道：“原来这叫做</a:t>
            </a:r>
            <a:r>
              <a:rPr lang="en-US" altLang="zh-CN" sz="1400" dirty="0" smtClean="0"/>
              <a:t>《</a:t>
            </a:r>
            <a:r>
              <a:rPr sz="1400" dirty="0" smtClean="0"/>
              <a:t>负荆请罪</a:t>
            </a:r>
            <a:r>
              <a:rPr lang="en-US" altLang="zh-CN" sz="1400" dirty="0" smtClean="0"/>
              <a:t>》</a:t>
            </a:r>
            <a:r>
              <a:rPr sz="1400" dirty="0" smtClean="0"/>
              <a:t>！</a:t>
            </a:r>
            <a:r>
              <a:rPr sz="1400" u="sng" dirty="0" smtClean="0"/>
              <a:t>你们通今博古，才知道‘负荆请罪’，我不知道什么是‘负荆请罪’！”</a:t>
            </a:r>
            <a:r>
              <a:rPr sz="1400" dirty="0" smtClean="0"/>
              <a:t>一句话未说完，宝玉、黛玉二人心里有病，听了这话早把脸羞红了</a:t>
            </a:r>
            <a:r>
              <a:rPr sz="1400" dirty="0" smtClean="0"/>
              <a:t>。</a:t>
            </a:r>
            <a:endParaRPr lang="en-US" sz="1400" dirty="0" smtClean="0"/>
          </a:p>
          <a:p>
            <a:pPr fontAlgn="base"/>
            <a:r>
              <a:rPr sz="1400" dirty="0" smtClean="0"/>
              <a:t>     一时宝钗</a:t>
            </a:r>
            <a:r>
              <a:rPr sz="1400" dirty="0" smtClean="0"/>
              <a:t>、凤姐儿去了，黛玉笑向宝玉道</a:t>
            </a:r>
            <a:r>
              <a:rPr sz="1400" u="sng" dirty="0" smtClean="0"/>
              <a:t>：“你也试着比我利害的人了。谁都像我心拙口笨的，由着人说呢！”</a:t>
            </a:r>
            <a:r>
              <a:rPr sz="1400" dirty="0" smtClean="0"/>
              <a:t> </a:t>
            </a:r>
            <a:r>
              <a:rPr sz="1400" dirty="0" smtClean="0"/>
              <a:t>  （第三十回）</a:t>
            </a:r>
            <a:endParaRPr sz="1400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0050" y="548641"/>
            <a:ext cx="8241540" cy="4208008"/>
          </a:xfrm>
        </p:spPr>
        <p:txBody>
          <a:bodyPr/>
          <a:lstStyle/>
          <a:p>
            <a:r>
              <a:rPr dirty="0" smtClean="0"/>
              <a:t>      </a:t>
            </a:r>
            <a:r>
              <a:rPr sz="1600" dirty="0" smtClean="0"/>
              <a:t>宝钗见他睁开眼说话</a:t>
            </a:r>
            <a:r>
              <a:rPr sz="1600" dirty="0" smtClean="0"/>
              <a:t>，不像先时，心中也宽慰了好些，便点头叹道：“早听人一句话，也不至今日。</a:t>
            </a:r>
            <a:r>
              <a:rPr sz="1600" u="sng" dirty="0" smtClean="0"/>
              <a:t>别说老太太、太太心疼，就是我们看着，心里也疼</a:t>
            </a:r>
            <a:r>
              <a:rPr lang="en-US" sz="1600" u="sng" dirty="0" smtClean="0"/>
              <a:t>......</a:t>
            </a:r>
            <a:r>
              <a:rPr sz="1600" dirty="0" smtClean="0"/>
              <a:t>”刚说了半句，又忙咽住，</a:t>
            </a:r>
            <a:r>
              <a:rPr sz="1600" u="sng" dirty="0" smtClean="0"/>
              <a:t>自悔说的话急了</a:t>
            </a:r>
            <a:r>
              <a:rPr sz="1600" u="sng" dirty="0" smtClean="0"/>
              <a:t>，不觉红了脸，低下头来</a:t>
            </a:r>
            <a:r>
              <a:rPr sz="1600" dirty="0" smtClean="0"/>
              <a:t>。宝玉听得这话如此亲切稠密，竟大有深意，</a:t>
            </a:r>
            <a:r>
              <a:rPr sz="1600" u="sng" dirty="0" smtClean="0"/>
              <a:t>忽见他又咽住不往下说</a:t>
            </a:r>
            <a:r>
              <a:rPr sz="1600" u="sng" dirty="0" smtClean="0"/>
              <a:t>，红了脸低下头只管弄衣带，那一种</a:t>
            </a:r>
            <a:r>
              <a:rPr sz="1600" b="1" u="sng" dirty="0" smtClean="0">
                <a:solidFill>
                  <a:srgbClr val="FF0000"/>
                </a:solidFill>
              </a:rPr>
              <a:t>娇羞怯怯</a:t>
            </a:r>
            <a:r>
              <a:rPr sz="1600" u="sng" dirty="0" smtClean="0"/>
              <a:t>非可形容得出者</a:t>
            </a:r>
            <a:r>
              <a:rPr sz="1600" dirty="0" smtClean="0"/>
              <a:t>，不觉心中大畅，将疼痛早丢在九霄云外。（第三十四回）</a:t>
            </a:r>
          </a:p>
          <a:p>
            <a:r>
              <a:rPr sz="1600" dirty="0" smtClean="0"/>
              <a:t>      宝钗只顾看着活计</a:t>
            </a:r>
            <a:r>
              <a:rPr sz="1600" dirty="0" smtClean="0"/>
              <a:t>，</a:t>
            </a:r>
            <a:r>
              <a:rPr sz="1600" dirty="0" smtClean="0"/>
              <a:t>便</a:t>
            </a:r>
            <a:r>
              <a:rPr sz="1600" b="1" dirty="0" smtClean="0">
                <a:solidFill>
                  <a:srgbClr val="FF0000"/>
                </a:solidFill>
              </a:rPr>
              <a:t>不留心，</a:t>
            </a:r>
            <a:r>
              <a:rPr sz="1600" dirty="0" smtClean="0"/>
              <a:t>一蹲身</a:t>
            </a:r>
            <a:r>
              <a:rPr sz="1600" dirty="0" smtClean="0"/>
              <a:t>，刚刚的也坐在袭人方才坐的所在，因又见那活计实在可爱，</a:t>
            </a:r>
            <a:r>
              <a:rPr sz="1600" b="1" dirty="0" smtClean="0">
                <a:solidFill>
                  <a:srgbClr val="FF0000"/>
                </a:solidFill>
              </a:rPr>
              <a:t>不由得</a:t>
            </a:r>
            <a:r>
              <a:rPr sz="1600" dirty="0" smtClean="0"/>
              <a:t>拿起针来，替他代刺。        （</a:t>
            </a:r>
            <a:r>
              <a:rPr sz="1600" dirty="0" smtClean="0"/>
              <a:t>第三十六回</a:t>
            </a:r>
            <a:r>
              <a:rPr sz="1600" dirty="0" smtClean="0"/>
              <a:t>）</a:t>
            </a:r>
            <a:endParaRPr lang="zh-CN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5760" y="434341"/>
            <a:ext cx="8275830" cy="4322308"/>
          </a:xfrm>
        </p:spPr>
        <p:txBody>
          <a:bodyPr>
            <a:norm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4. </a:t>
            </a:r>
            <a:r>
              <a:rPr sz="1600" b="1" dirty="0" smtClean="0">
                <a:solidFill>
                  <a:srgbClr val="FF0000"/>
                </a:solidFill>
              </a:rPr>
              <a:t>尖锐的批判性</a:t>
            </a:r>
          </a:p>
          <a:p>
            <a:r>
              <a:rPr sz="1400" b="1" dirty="0" smtClean="0"/>
              <a:t>“眼前道路无经纬，皮里春秋空黑黄</a:t>
            </a:r>
            <a:r>
              <a:rPr sz="1400" b="1" dirty="0" smtClean="0"/>
              <a:t>”</a:t>
            </a:r>
            <a:endParaRPr sz="1400" b="1" dirty="0" smtClean="0"/>
          </a:p>
          <a:p>
            <a:r>
              <a:rPr sz="1400" dirty="0" smtClean="0"/>
              <a:t>      众人看毕，都说这是食螃蟹绝唱</a:t>
            </a:r>
            <a:r>
              <a:rPr sz="1400" dirty="0" smtClean="0"/>
              <a:t>，这些小题目</a:t>
            </a:r>
            <a:r>
              <a:rPr sz="1400" smtClean="0"/>
              <a:t>，</a:t>
            </a:r>
            <a:r>
              <a:rPr sz="1400" smtClean="0"/>
              <a:t>原要寓大意才算是大才</a:t>
            </a:r>
            <a:r>
              <a:rPr sz="1400" dirty="0" smtClean="0"/>
              <a:t>，</a:t>
            </a:r>
            <a:r>
              <a:rPr sz="1400" u="sng" smtClean="0"/>
              <a:t>只是讽刺世人太毒了些</a:t>
            </a:r>
            <a:r>
              <a:rPr sz="1400" u="sng" smtClean="0"/>
              <a:t>。  </a:t>
            </a:r>
            <a:r>
              <a:rPr sz="1400" smtClean="0"/>
              <a:t>（</a:t>
            </a:r>
            <a:r>
              <a:rPr sz="1400" dirty="0" smtClean="0"/>
              <a:t>第三十八回</a:t>
            </a:r>
            <a:r>
              <a:rPr sz="1400" dirty="0" smtClean="0"/>
              <a:t>）</a:t>
            </a:r>
            <a:endParaRPr sz="1400" dirty="0" smtClean="0"/>
          </a:p>
          <a:p>
            <a:r>
              <a:rPr sz="1400" dirty="0" smtClean="0"/>
              <a:t>     “男人们</a:t>
            </a:r>
            <a:r>
              <a:rPr sz="1400" b="1" dirty="0" smtClean="0"/>
              <a:t>读书明理</a:t>
            </a:r>
            <a:r>
              <a:rPr sz="1400" b="1" dirty="0" smtClean="0"/>
              <a:t>，辅国治民，</a:t>
            </a:r>
            <a:r>
              <a:rPr sz="1400" dirty="0" smtClean="0"/>
              <a:t>这便好了。</a:t>
            </a:r>
            <a:r>
              <a:rPr sz="1400" u="sng" dirty="0" smtClean="0"/>
              <a:t>只是如今并不听见有这样的人，读了书倒更坏了</a:t>
            </a:r>
            <a:r>
              <a:rPr sz="1400" dirty="0" smtClean="0"/>
              <a:t>。这是书误了他，可惜他也把书糟踏了，所以竟不如耕种买卖，</a:t>
            </a:r>
            <a:r>
              <a:rPr sz="1400" dirty="0" smtClean="0"/>
              <a:t>倒没有什么大害处。”（</a:t>
            </a:r>
            <a:r>
              <a:rPr sz="1400" dirty="0" smtClean="0"/>
              <a:t>第四十二回）</a:t>
            </a:r>
          </a:p>
          <a:p>
            <a:r>
              <a:rPr sz="1400" dirty="0" smtClean="0"/>
              <a:t>      宝钗道</a:t>
            </a:r>
            <a:r>
              <a:rPr sz="1400" b="1" dirty="0" smtClean="0"/>
              <a:t>：“学问中便是正事。此刻于小事上用学问一提，那小事越发作高一层了。不拿学问提着，便都流入市俗去了。”（</a:t>
            </a:r>
            <a:r>
              <a:rPr sz="1400" dirty="0" smtClean="0"/>
              <a:t>第五十六回）</a:t>
            </a:r>
          </a:p>
          <a:p>
            <a:endParaRPr lang="en-US" altLang="zh-CN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692" y="401046"/>
            <a:ext cx="8139178" cy="479063"/>
          </a:xfrm>
        </p:spPr>
        <p:txBody>
          <a:bodyPr>
            <a:noAutofit/>
          </a:bodyPr>
          <a:lstStyle/>
          <a:p>
            <a:r>
              <a:rPr sz="2000" dirty="0" smtClean="0"/>
              <a:t>六、宝钗之悲</a:t>
            </a:r>
            <a:br>
              <a:rPr sz="2000" dirty="0" smtClean="0"/>
            </a:br>
            <a:endParaRPr lang="zh-CN" altLang="en-US" sz="2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5770" y="720090"/>
            <a:ext cx="8195820" cy="4036558"/>
          </a:xfrm>
        </p:spPr>
        <p:txBody>
          <a:bodyPr>
            <a:normAutofit/>
          </a:bodyPr>
          <a:lstStyle/>
          <a:p>
            <a:r>
              <a:rPr lang="en-US" sz="1600" b="1" dirty="0" smtClean="0"/>
              <a:t>1.</a:t>
            </a:r>
            <a:r>
              <a:rPr sz="1600" b="1" dirty="0" smtClean="0"/>
              <a:t>金玉良姻，焦首煎心</a:t>
            </a:r>
          </a:p>
          <a:p>
            <a:r>
              <a:rPr sz="1600" dirty="0" smtClean="0"/>
              <a:t>     〔</a:t>
            </a:r>
            <a:r>
              <a:rPr sz="1600" dirty="0" smtClean="0"/>
              <a:t>终身误〕都道是金玉良姻，俺只念木石前盟。空对着、山中高士晶莹雪；终不忘、世外仙姝寂寞林。叹人间、美中不足今方信。纵然是齐眉举案，到底意难平</a:t>
            </a:r>
            <a:r>
              <a:rPr sz="1600" dirty="0" smtClean="0"/>
              <a:t>！  （</a:t>
            </a:r>
            <a:r>
              <a:rPr sz="1600" dirty="0" smtClean="0"/>
              <a:t>第五回）</a:t>
            </a:r>
          </a:p>
          <a:p>
            <a:pPr fontAlgn="base"/>
            <a:r>
              <a:rPr sz="1600" dirty="0" smtClean="0"/>
              <a:t>“朝罢谁携两袖烟</a:t>
            </a:r>
            <a:r>
              <a:rPr sz="1600" dirty="0" smtClean="0"/>
              <a:t>？琴边衾里总无缘。晓筹不用鸡人报，五夜无烦侍女添。</a:t>
            </a:r>
            <a:r>
              <a:rPr sz="1600" b="1" dirty="0" smtClean="0"/>
              <a:t>焦首朝朝还暮暮，煎心日日复年年。</a:t>
            </a:r>
            <a:r>
              <a:rPr sz="1600" dirty="0" smtClean="0"/>
              <a:t>光阴荏苒须当惜，风雨阴晴任变迁</a:t>
            </a:r>
            <a:r>
              <a:rPr sz="1600" dirty="0" smtClean="0"/>
              <a:t>。”</a:t>
            </a:r>
            <a:endParaRPr lang="en-US" sz="1600" dirty="0" smtClean="0"/>
          </a:p>
          <a:p>
            <a:pPr fontAlgn="base">
              <a:buNone/>
            </a:pPr>
            <a:r>
              <a:rPr sz="1600" dirty="0" smtClean="0"/>
              <a:t> </a:t>
            </a:r>
            <a:r>
              <a:rPr sz="1600" dirty="0" smtClean="0"/>
              <a:t>        贾政看完</a:t>
            </a:r>
            <a:r>
              <a:rPr sz="1600" dirty="0" smtClean="0"/>
              <a:t>，心内自忖道：“此物还倒有限。只是小小之人作此词句，更觉不祥，看来皆非福寿之辈</a:t>
            </a:r>
            <a:r>
              <a:rPr sz="1600" dirty="0" smtClean="0"/>
              <a:t>。     （</a:t>
            </a:r>
            <a:r>
              <a:rPr sz="1600" dirty="0" smtClean="0"/>
              <a:t>第二十二回）</a:t>
            </a:r>
          </a:p>
          <a:p>
            <a:endParaRPr lang="zh-CN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4330" y="445771"/>
            <a:ext cx="8287260" cy="4310878"/>
          </a:xfrm>
        </p:spPr>
        <p:txBody>
          <a:bodyPr>
            <a:normAutofit/>
          </a:bodyPr>
          <a:lstStyle/>
          <a:p>
            <a:r>
              <a:rPr lang="en-US" sz="1600" b="1" dirty="0" smtClean="0"/>
              <a:t>2.</a:t>
            </a:r>
            <a:r>
              <a:rPr sz="1600" b="1" dirty="0" smtClean="0"/>
              <a:t>“好风凭借力，送我上青云”与“金簪雪里埋”。</a:t>
            </a:r>
            <a:endParaRPr sz="1600" dirty="0" smtClean="0"/>
          </a:p>
          <a:p>
            <a:r>
              <a:rPr sz="1600" dirty="0" smtClean="0"/>
              <a:t>   （探春</a:t>
            </a:r>
            <a:r>
              <a:rPr sz="1600" u="sng" dirty="0" smtClean="0"/>
              <a:t>）“我但凡是个男人</a:t>
            </a:r>
            <a:r>
              <a:rPr sz="1600" u="sng" dirty="0" smtClean="0"/>
              <a:t>，可以出得去，我必早走了，立一番事业，那时自有我一番道理。偏我是女孩儿家，一句多话也没有我乱说的</a:t>
            </a:r>
            <a:r>
              <a:rPr sz="1600" dirty="0" smtClean="0"/>
              <a:t>。”（</a:t>
            </a:r>
            <a:r>
              <a:rPr sz="1600" dirty="0" smtClean="0"/>
              <a:t>第五十五回）</a:t>
            </a:r>
          </a:p>
          <a:p>
            <a:r>
              <a:rPr sz="1600" dirty="0" smtClean="0"/>
              <a:t>“金紫万千谁治国，裙钗一二可齐家。”（第十三回</a:t>
            </a:r>
            <a:r>
              <a:rPr sz="1600" dirty="0" smtClean="0"/>
              <a:t>）</a:t>
            </a:r>
            <a:endParaRPr lang="en-US" sz="1600" dirty="0" smtClean="0"/>
          </a:p>
          <a:p>
            <a:r>
              <a:rPr sz="1600" dirty="0" smtClean="0"/>
              <a:t>“</a:t>
            </a:r>
            <a:r>
              <a:rPr sz="1600" b="1" dirty="0" smtClean="0">
                <a:solidFill>
                  <a:srgbClr val="FF0000"/>
                </a:solidFill>
              </a:rPr>
              <a:t>闺阁中本自历历有人</a:t>
            </a:r>
            <a:r>
              <a:rPr sz="1600" b="1" dirty="0" smtClean="0">
                <a:solidFill>
                  <a:srgbClr val="FF0000"/>
                </a:solidFill>
              </a:rPr>
              <a:t>”；“</a:t>
            </a:r>
            <a:r>
              <a:rPr sz="1600" b="1" dirty="0" smtClean="0">
                <a:solidFill>
                  <a:srgbClr val="FF0000"/>
                </a:solidFill>
              </a:rPr>
              <a:t>使闺阁昭传</a:t>
            </a:r>
            <a:r>
              <a:rPr sz="1600" b="1" dirty="0" smtClean="0">
                <a:solidFill>
                  <a:srgbClr val="FF0000"/>
                </a:solidFill>
              </a:rPr>
              <a:t>“</a:t>
            </a:r>
            <a:r>
              <a:rPr sz="1600" dirty="0" smtClean="0"/>
              <a:t>（</a:t>
            </a:r>
            <a:r>
              <a:rPr sz="1600" dirty="0" smtClean="0"/>
              <a:t>第一回）</a:t>
            </a:r>
          </a:p>
          <a:p>
            <a:pPr>
              <a:buNone/>
            </a:pPr>
            <a:r>
              <a:rPr sz="1600" dirty="0" smtClean="0"/>
              <a:t> </a:t>
            </a:r>
            <a:r>
              <a:rPr sz="1600" dirty="0" smtClean="0"/>
              <a:t>                </a:t>
            </a:r>
            <a:endParaRPr lang="en-US" sz="1600" dirty="0" smtClean="0"/>
          </a:p>
          <a:p>
            <a:pPr>
              <a:buNone/>
            </a:pPr>
            <a:r>
              <a:rPr sz="2400" b="1" dirty="0" smtClean="0">
                <a:latin typeface="华文楷体" pitchFamily="2" charset="-122"/>
                <a:ea typeface="华文楷体" pitchFamily="2" charset="-122"/>
              </a:rPr>
              <a:t> </a:t>
            </a:r>
            <a:r>
              <a:rPr sz="2400" b="1" dirty="0" smtClean="0">
                <a:latin typeface="华文楷体" pitchFamily="2" charset="-122"/>
                <a:ea typeface="华文楷体" pitchFamily="2" charset="-122"/>
              </a:rPr>
              <a:t>  满纸荒唐言</a:t>
            </a:r>
            <a:r>
              <a:rPr sz="2400" b="1" dirty="0" smtClean="0">
                <a:latin typeface="华文楷体" pitchFamily="2" charset="-122"/>
                <a:ea typeface="华文楷体" pitchFamily="2" charset="-122"/>
              </a:rPr>
              <a:t>，一把辛酸泪！都云作者痴，谁解其中味？</a:t>
            </a:r>
          </a:p>
          <a:p>
            <a:endParaRPr lang="zh-CN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2400" dirty="0" smtClean="0"/>
              <a:t>            “拥黛派”</a:t>
            </a:r>
            <a:r>
              <a:rPr altLang="en-US" sz="2400" dirty="0" smtClean="0"/>
              <a:t>与</a:t>
            </a:r>
            <a:r>
              <a:rPr lang="zh-CN" altLang="en-US" sz="2400" dirty="0" smtClean="0"/>
              <a:t>“拥钗派”</a:t>
            </a:r>
            <a:r>
              <a:rPr altLang="en-US" sz="2400" dirty="0" smtClean="0"/>
              <a:t>之争</a:t>
            </a:r>
            <a:endParaRPr lang="zh-CN" altLang="en-US" sz="240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>
          <a:xfrm>
            <a:off x="265720" y="992973"/>
            <a:ext cx="3854478" cy="452447"/>
          </a:xfrm>
        </p:spPr>
        <p:txBody>
          <a:bodyPr>
            <a:normAutofit lnSpcReduction="10000"/>
          </a:bodyPr>
          <a:lstStyle/>
          <a:p>
            <a:r>
              <a:rPr lang="zh-CN" altLang="en-US" sz="2400" b="1" dirty="0" smtClean="0">
                <a:solidFill>
                  <a:srgbClr val="7030A0"/>
                </a:solidFill>
                <a:latin typeface="华文隶书" pitchFamily="2" charset="-122"/>
                <a:ea typeface="华文隶书" pitchFamily="2" charset="-122"/>
              </a:rPr>
              <a:t>        “拥黛派”</a:t>
            </a:r>
            <a:endParaRPr lang="en-US" altLang="zh-CN" sz="2400" b="1" dirty="0" smtClean="0">
              <a:solidFill>
                <a:srgbClr val="7030A0"/>
              </a:solidFill>
              <a:latin typeface="华文隶书" pitchFamily="2" charset="-122"/>
              <a:ea typeface="华文隶书" pitchFamily="2" charset="-122"/>
            </a:endParaRPr>
          </a:p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2"/>
          </p:nvPr>
        </p:nvSpPr>
        <p:spPr>
          <a:xfrm>
            <a:off x="0" y="1463040"/>
            <a:ext cx="4429124" cy="3466164"/>
          </a:xfrm>
        </p:spPr>
        <p:txBody>
          <a:bodyPr>
            <a:normAutofit/>
          </a:bodyPr>
          <a:lstStyle/>
          <a:p>
            <a:r>
              <a:rPr lang="zh-CN" altLang="en-US" sz="1800" b="1" dirty="0" smtClean="0">
                <a:solidFill>
                  <a:srgbClr val="FF0000"/>
                </a:solidFill>
              </a:rPr>
              <a:t>黛玉：率真自然、纯真浪漫</a:t>
            </a:r>
            <a:endParaRPr lang="en-US" altLang="zh-CN" sz="18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zh-CN" sz="1800" b="1" dirty="0" smtClean="0">
                <a:solidFill>
                  <a:srgbClr val="FF0000"/>
                </a:solidFill>
              </a:rPr>
              <a:t>           </a:t>
            </a:r>
            <a:r>
              <a:rPr lang="zh-CN" altLang="en-US" sz="1800" b="1" dirty="0" smtClean="0">
                <a:solidFill>
                  <a:srgbClr val="FF0000"/>
                </a:solidFill>
              </a:rPr>
              <a:t>才貌</a:t>
            </a:r>
            <a:r>
              <a:rPr altLang="en-US" sz="1800" b="1" dirty="0" smtClean="0">
                <a:solidFill>
                  <a:srgbClr val="FF0000"/>
                </a:solidFill>
              </a:rPr>
              <a:t>双绝</a:t>
            </a:r>
            <a:r>
              <a:rPr lang="zh-CN" altLang="en-US" sz="1800" b="1" dirty="0" smtClean="0">
                <a:solidFill>
                  <a:srgbClr val="FF0000"/>
                </a:solidFill>
              </a:rPr>
              <a:t>、</a:t>
            </a:r>
            <a:r>
              <a:rPr lang="zh-CN" altLang="en-US" sz="1800" b="1" dirty="0" smtClean="0">
                <a:solidFill>
                  <a:srgbClr val="FF0000"/>
                </a:solidFill>
              </a:rPr>
              <a:t>可爱可怜</a:t>
            </a:r>
            <a:endParaRPr lang="en-US" altLang="zh-CN" sz="18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zh-CN" sz="1800" dirty="0" smtClean="0"/>
              <a:t>           </a:t>
            </a:r>
          </a:p>
          <a:p>
            <a:r>
              <a:rPr lang="zh-CN" altLang="en-US" sz="1800" b="1" dirty="0" smtClean="0"/>
              <a:t>宝钗：圆滑世故、心机深沉</a:t>
            </a:r>
            <a:endParaRPr lang="en-US" altLang="zh-CN" sz="1800" b="1" dirty="0" smtClean="0"/>
          </a:p>
          <a:p>
            <a:pPr>
              <a:buNone/>
            </a:pPr>
            <a:r>
              <a:rPr lang="en-US" altLang="zh-CN" sz="1800" b="1" dirty="0" smtClean="0"/>
              <a:t>          </a:t>
            </a:r>
            <a:r>
              <a:rPr lang="en-US" altLang="zh-CN" sz="1800" b="1" dirty="0" smtClean="0"/>
              <a:t> </a:t>
            </a:r>
            <a:r>
              <a:rPr lang="zh-CN" altLang="en-US" sz="1800" b="1" dirty="0" smtClean="0"/>
              <a:t>迂腐</a:t>
            </a:r>
            <a:r>
              <a:rPr lang="zh-CN" altLang="en-US" sz="1800" b="1" dirty="0" smtClean="0"/>
              <a:t>无趣、虚伪世俗</a:t>
            </a:r>
            <a:endParaRPr lang="en-US" altLang="zh-CN" sz="1800" b="1" dirty="0" smtClean="0"/>
          </a:p>
          <a:p>
            <a:pPr>
              <a:buNone/>
            </a:pPr>
            <a:r>
              <a:rPr lang="zh-CN" altLang="en-US" sz="1800" dirty="0" smtClean="0"/>
              <a:t>  </a:t>
            </a:r>
            <a:endParaRPr lang="en-US" altLang="zh-CN" sz="1800" dirty="0" smtClean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6295" y="857953"/>
            <a:ext cx="4041775" cy="479822"/>
          </a:xfrm>
        </p:spPr>
        <p:txBody>
          <a:bodyPr>
            <a:normAutofit/>
          </a:bodyPr>
          <a:lstStyle/>
          <a:p>
            <a:r>
              <a:rPr lang="zh-CN" altLang="en-US" sz="2400" b="1" dirty="0" smtClean="0">
                <a:solidFill>
                  <a:srgbClr val="7030A0"/>
                </a:solidFill>
                <a:latin typeface="华文隶书" pitchFamily="2" charset="-122"/>
                <a:ea typeface="华文隶书" pitchFamily="2" charset="-122"/>
              </a:rPr>
              <a:t>          “拥钗派”</a:t>
            </a:r>
            <a:endParaRPr lang="zh-CN" altLang="en-US" sz="2400" b="1" dirty="0">
              <a:solidFill>
                <a:srgbClr val="7030A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3439" y="1463039"/>
            <a:ext cx="4500561" cy="3412587"/>
          </a:xfrm>
        </p:spPr>
        <p:txBody>
          <a:bodyPr/>
          <a:lstStyle/>
          <a:p>
            <a:r>
              <a:rPr lang="zh-CN" altLang="en-US" sz="1800" b="1" dirty="0" smtClean="0">
                <a:solidFill>
                  <a:srgbClr val="FF0000"/>
                </a:solidFill>
              </a:rPr>
              <a:t>宝钗：</a:t>
            </a:r>
            <a:r>
              <a:rPr lang="zh-CN" altLang="en-US" sz="1800" b="1" dirty="0" smtClean="0">
                <a:solidFill>
                  <a:srgbClr val="FF0000"/>
                </a:solidFill>
              </a:rPr>
              <a:t>端庄</a:t>
            </a:r>
            <a:r>
              <a:rPr altLang="en-US" sz="1800" b="1" dirty="0" smtClean="0">
                <a:solidFill>
                  <a:srgbClr val="FF0000"/>
                </a:solidFill>
              </a:rPr>
              <a:t>美丽</a:t>
            </a:r>
            <a:r>
              <a:rPr lang="zh-CN" altLang="en-US" sz="1800" b="1" dirty="0" smtClean="0">
                <a:solidFill>
                  <a:srgbClr val="FF0000"/>
                </a:solidFill>
              </a:rPr>
              <a:t>、</a:t>
            </a:r>
            <a:r>
              <a:rPr lang="zh-CN" altLang="en-US" sz="1800" b="1" dirty="0" smtClean="0">
                <a:solidFill>
                  <a:srgbClr val="FF0000"/>
                </a:solidFill>
              </a:rPr>
              <a:t>沉稳厚道</a:t>
            </a:r>
            <a:endParaRPr lang="en-US" altLang="zh-CN" sz="18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CN" altLang="en-US" sz="1800" b="1" dirty="0" smtClean="0">
                <a:solidFill>
                  <a:srgbClr val="FF0000"/>
                </a:solidFill>
              </a:rPr>
              <a:t>           </a:t>
            </a:r>
            <a:r>
              <a:rPr lang="zh-CN" altLang="en-US" sz="1800" b="1" dirty="0" smtClean="0">
                <a:solidFill>
                  <a:srgbClr val="FF0000"/>
                </a:solidFill>
              </a:rPr>
              <a:t>学识</a:t>
            </a:r>
            <a:r>
              <a:rPr lang="zh-CN" altLang="en-US" sz="1800" b="1" dirty="0" smtClean="0">
                <a:solidFill>
                  <a:srgbClr val="FF0000"/>
                </a:solidFill>
              </a:rPr>
              <a:t>广博</a:t>
            </a:r>
            <a:r>
              <a:rPr lang="zh-CN" altLang="en-US" sz="1800" b="1" dirty="0" smtClean="0">
                <a:solidFill>
                  <a:srgbClr val="FF0000"/>
                </a:solidFill>
              </a:rPr>
              <a:t>、</a:t>
            </a:r>
            <a:r>
              <a:rPr altLang="en-US" sz="1800" b="1" dirty="0" smtClean="0">
                <a:solidFill>
                  <a:srgbClr val="FF0000"/>
                </a:solidFill>
              </a:rPr>
              <a:t>圆融</a:t>
            </a:r>
            <a:r>
              <a:rPr lang="zh-CN" altLang="en-US" sz="1800" b="1" dirty="0" smtClean="0">
                <a:solidFill>
                  <a:srgbClr val="FF0000"/>
                </a:solidFill>
              </a:rPr>
              <a:t>通透</a:t>
            </a:r>
            <a:endParaRPr lang="en-US" altLang="zh-CN" sz="1800" b="1" dirty="0" smtClean="0">
              <a:solidFill>
                <a:srgbClr val="FF0000"/>
              </a:solidFill>
            </a:endParaRPr>
          </a:p>
          <a:p>
            <a:endParaRPr lang="en-US" altLang="zh-CN" sz="1800" dirty="0" smtClean="0"/>
          </a:p>
          <a:p>
            <a:r>
              <a:rPr lang="zh-CN" altLang="en-US" sz="1800" b="1" dirty="0" smtClean="0"/>
              <a:t>黛</a:t>
            </a:r>
            <a:r>
              <a:rPr lang="zh-CN" altLang="en-US" sz="1800" b="1" dirty="0" smtClean="0"/>
              <a:t>玉：牙尖嘴利、矫情任性</a:t>
            </a:r>
            <a:endParaRPr lang="en-US" altLang="zh-CN" sz="1800" b="1" dirty="0" smtClean="0"/>
          </a:p>
          <a:p>
            <a:pPr>
              <a:buNone/>
            </a:pPr>
            <a:r>
              <a:rPr lang="en-US" altLang="zh-CN" sz="1800" b="1" dirty="0" smtClean="0"/>
              <a:t>           </a:t>
            </a:r>
            <a:r>
              <a:rPr sz="1800" b="1" dirty="0" smtClean="0"/>
              <a:t>目中无人</a:t>
            </a:r>
            <a:r>
              <a:rPr lang="zh-CN" altLang="en-US" sz="1800" b="1" dirty="0" smtClean="0"/>
              <a:t>、</a:t>
            </a:r>
            <a:r>
              <a:rPr lang="zh-CN" altLang="en-US" sz="1800" b="1" dirty="0" smtClean="0"/>
              <a:t>狭隘多心</a:t>
            </a:r>
            <a:endParaRPr lang="en-US" altLang="zh-CN" sz="1800" b="1" dirty="0" smtClean="0"/>
          </a:p>
          <a:p>
            <a:pPr>
              <a:buNone/>
            </a:pPr>
            <a:r>
              <a:rPr lang="en-US" altLang="zh-CN" sz="1800" dirty="0" smtClean="0"/>
              <a:t>              </a:t>
            </a:r>
          </a:p>
          <a:p>
            <a:endParaRPr lang="zh-CN" alt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51610" y="4114800"/>
            <a:ext cx="6229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2800" b="1" u="sng" dirty="0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“期待视野”</a:t>
            </a:r>
            <a:r>
              <a:rPr lang="zh-CN" altLang="en-US" sz="2800" b="1" u="sng" dirty="0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与</a:t>
            </a:r>
            <a:r>
              <a:rPr lang="zh-CN" altLang="en-US" sz="2800" b="1" u="sng" dirty="0" smtClean="0">
                <a:solidFill>
                  <a:srgbClr val="002060"/>
                </a:solidFill>
                <a:latin typeface="华文楷体" pitchFamily="2" charset="-122"/>
                <a:ea typeface="华文楷体" pitchFamily="2" charset="-122"/>
              </a:rPr>
              <a:t>“选择性无视”</a:t>
            </a:r>
            <a:endParaRPr lang="zh-CN" altLang="en-US" sz="2800" b="1" u="sng" dirty="0">
              <a:solidFill>
                <a:srgbClr val="00206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503917"/>
            <a:ext cx="8139178" cy="331514"/>
          </a:xfrm>
        </p:spPr>
        <p:txBody>
          <a:bodyPr>
            <a:noAutofit/>
          </a:bodyPr>
          <a:lstStyle/>
          <a:p>
            <a:r>
              <a:rPr altLang="en-US" sz="2000" dirty="0" smtClean="0"/>
              <a:t>一、宝钗的容貌</a:t>
            </a:r>
            <a:endParaRPr lang="zh-CN" altLang="en-US" sz="2000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1120140"/>
            <a:ext cx="3962432" cy="3636508"/>
          </a:xfrm>
        </p:spPr>
        <p:txBody>
          <a:bodyPr>
            <a:normAutofit lnSpcReduction="10000"/>
          </a:bodyPr>
          <a:lstStyle/>
          <a:p>
            <a:r>
              <a:rPr sz="1800" dirty="0" smtClean="0"/>
              <a:t>     还有一女</a:t>
            </a:r>
            <a:r>
              <a:rPr sz="1800" dirty="0" smtClean="0"/>
              <a:t>，比薛蟠小两岁，乳名宝钗，</a:t>
            </a:r>
            <a:r>
              <a:rPr sz="1800" u="sng" dirty="0" smtClean="0"/>
              <a:t>生得</a:t>
            </a:r>
            <a:r>
              <a:rPr sz="1800" u="sng" dirty="0" smtClean="0">
                <a:solidFill>
                  <a:srgbClr val="FF0000"/>
                </a:solidFill>
              </a:rPr>
              <a:t>肌骨莹润，举止娴雅。</a:t>
            </a:r>
            <a:r>
              <a:rPr sz="1800" dirty="0" smtClean="0"/>
              <a:t>当日有她父亲在日，酷爱此女，令其读书识字，较之乃兄竟高过十倍。自父亲死后，见哥哥不能依体贴母怀，她便不以书字为事，只留心针黹家计等事，好为母亲分忧解劳</a:t>
            </a:r>
            <a:r>
              <a:rPr sz="1800" dirty="0" smtClean="0"/>
              <a:t>。（第四回）</a:t>
            </a:r>
            <a:endParaRPr sz="1800" dirty="0" smtClean="0"/>
          </a:p>
          <a:p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1085850"/>
            <a:ext cx="3962432" cy="3670798"/>
          </a:xfrm>
        </p:spPr>
        <p:txBody>
          <a:bodyPr>
            <a:normAutofit lnSpcReduction="10000"/>
          </a:bodyPr>
          <a:lstStyle/>
          <a:p>
            <a:r>
              <a:rPr lang="zh-CN" altLang="en-US" sz="1800" dirty="0" smtClean="0"/>
              <a:t>     不想</a:t>
            </a:r>
            <a:r>
              <a:rPr lang="zh-CN" altLang="en-US" sz="1800" dirty="0" smtClean="0"/>
              <a:t>如今忽然来了一个薛宝钗，年纪虽大不多，</a:t>
            </a:r>
            <a:r>
              <a:rPr lang="zh-CN" altLang="en-US" sz="1800" u="sng" dirty="0" smtClean="0"/>
              <a:t>然</a:t>
            </a:r>
            <a:r>
              <a:rPr lang="zh-CN" altLang="en-US" sz="1800" u="sng" dirty="0" smtClean="0">
                <a:solidFill>
                  <a:srgbClr val="FF0000"/>
                </a:solidFill>
              </a:rPr>
              <a:t>品格端方，容貌丰美</a:t>
            </a:r>
            <a:r>
              <a:rPr lang="zh-CN" altLang="en-US" sz="1800" dirty="0" smtClean="0"/>
              <a:t>，人多谓黛玉所不及。而且宝钗行为豁达，随分从时，不比黛玉孤高自许，目无下尘，故比黛玉大得下人之心。便是那些小丫头子们，亦多喜与宝钗去顽。因此黛玉心中便有些悒郁不忿之意，宝钗却浑然不觉</a:t>
            </a:r>
            <a:r>
              <a:rPr lang="zh-CN" altLang="en-US" sz="1800" dirty="0" smtClean="0"/>
              <a:t>。</a:t>
            </a:r>
            <a:endParaRPr lang="en-US" altLang="zh-CN" sz="1800" dirty="0" smtClean="0"/>
          </a:p>
          <a:p>
            <a:pPr>
              <a:buNone/>
            </a:pPr>
            <a:r>
              <a:rPr lang="en-US" altLang="zh-CN" sz="1800" dirty="0" smtClean="0"/>
              <a:t> </a:t>
            </a:r>
            <a:r>
              <a:rPr lang="en-US" altLang="zh-CN" sz="1800" dirty="0" smtClean="0"/>
              <a:t>                                </a:t>
            </a:r>
            <a:r>
              <a:rPr lang="zh-CN" altLang="en-US" sz="1800" dirty="0" smtClean="0"/>
              <a:t>（</a:t>
            </a:r>
            <a:r>
              <a:rPr lang="zh-CN" altLang="en-US" sz="1800" dirty="0" smtClean="0"/>
              <a:t>第五回）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25780" y="194310"/>
            <a:ext cx="4709160" cy="469773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en-US" dirty="0" smtClean="0"/>
          </a:p>
          <a:p>
            <a:r>
              <a:rPr sz="1600" dirty="0" smtClean="0"/>
              <a:t>      宝玉掀帘一迈步进去</a:t>
            </a:r>
            <a:r>
              <a:rPr sz="1600" dirty="0" smtClean="0"/>
              <a:t>，先就看见薛宝钗坐在炕上做针线，</a:t>
            </a:r>
            <a:r>
              <a:rPr sz="1600" dirty="0" smtClean="0"/>
              <a:t>头上挽着漆黑油光的</a:t>
            </a:r>
            <a:r>
              <a:rPr sz="1600" dirty="0" smtClean="0"/>
              <a:t>𩯳</a:t>
            </a:r>
            <a:r>
              <a:rPr sz="1600" dirty="0" smtClean="0"/>
              <a:t>儿</a:t>
            </a:r>
            <a:r>
              <a:rPr sz="1600" dirty="0" smtClean="0"/>
              <a:t>，蜜合色棉袄，玫瑰紫二色金银鼠比肩褂，葱黄绫棉裙，一色半新不旧，看去不觉奢华。</a:t>
            </a:r>
            <a:r>
              <a:rPr sz="1600" b="1" u="sng" dirty="0" smtClean="0">
                <a:solidFill>
                  <a:srgbClr val="FF0000"/>
                </a:solidFill>
              </a:rPr>
              <a:t>唇不点而红，眉不画而翠；脸若银盆，眼如水杏。</a:t>
            </a:r>
            <a:r>
              <a:rPr sz="1600" dirty="0" smtClean="0"/>
              <a:t>罕言寡语，人谓藏愚；安分随时，自云守拙</a:t>
            </a:r>
            <a:r>
              <a:rPr sz="1600" dirty="0" smtClean="0"/>
              <a:t>。      （</a:t>
            </a:r>
            <a:r>
              <a:rPr sz="1600" dirty="0" smtClean="0"/>
              <a:t>第八回</a:t>
            </a:r>
            <a:r>
              <a:rPr sz="1600" dirty="0" smtClean="0"/>
              <a:t>）</a:t>
            </a:r>
            <a:endParaRPr sz="1600" dirty="0" smtClean="0"/>
          </a:p>
          <a:p>
            <a:r>
              <a:rPr sz="1600" dirty="0" smtClean="0"/>
              <a:t>      众人看了</a:t>
            </a:r>
            <a:r>
              <a:rPr sz="1600" dirty="0" smtClean="0"/>
              <a:t>，都笑说</a:t>
            </a:r>
            <a:r>
              <a:rPr sz="1600" u="sng" dirty="0" smtClean="0">
                <a:solidFill>
                  <a:srgbClr val="FF0000"/>
                </a:solidFill>
              </a:rPr>
              <a:t>：</a:t>
            </a:r>
            <a:r>
              <a:rPr sz="1600" b="1" u="sng" dirty="0" smtClean="0">
                <a:solidFill>
                  <a:srgbClr val="FF0000"/>
                </a:solidFill>
              </a:rPr>
              <a:t>“巧得很，你也原配牡丹花</a:t>
            </a:r>
            <a:r>
              <a:rPr sz="1600" b="1" u="sng" dirty="0" smtClean="0">
                <a:solidFill>
                  <a:srgbClr val="FF0000"/>
                </a:solidFill>
              </a:rPr>
              <a:t>。”</a:t>
            </a:r>
            <a:r>
              <a:rPr sz="1600" dirty="0" smtClean="0"/>
              <a:t>（</a:t>
            </a:r>
            <a:r>
              <a:rPr sz="1600" dirty="0" smtClean="0"/>
              <a:t>第六十三回</a:t>
            </a:r>
            <a:r>
              <a:rPr sz="1600" dirty="0" smtClean="0"/>
              <a:t>）“</a:t>
            </a:r>
            <a:r>
              <a:rPr sz="1600" b="1" dirty="0" smtClean="0">
                <a:solidFill>
                  <a:srgbClr val="C00000"/>
                </a:solidFill>
              </a:rPr>
              <a:t>艳冠群芳”</a:t>
            </a:r>
            <a:endParaRPr lang="en-US" sz="1600" b="1" dirty="0" smtClean="0">
              <a:solidFill>
                <a:srgbClr val="C00000"/>
              </a:solidFill>
            </a:endParaRPr>
          </a:p>
          <a:p>
            <a:r>
              <a:rPr sz="1600" dirty="0" smtClean="0"/>
              <a:t>      然后宝玉忙忙来至怡红院中</a:t>
            </a:r>
            <a:r>
              <a:rPr sz="1600" dirty="0" smtClean="0"/>
              <a:t>，向袭人、麝月、晴雯等笑道：“你们还不快看人去！谁知宝姐姐的亲哥哥是那个样子，他这叔伯兄弟形容举止另是一样了，倒像是宝姐姐的同胞弟兄似的。更奇在</a:t>
            </a:r>
            <a:r>
              <a:rPr sz="1600" b="1" u="sng" dirty="0" smtClean="0">
                <a:solidFill>
                  <a:srgbClr val="FF0000"/>
                </a:solidFill>
              </a:rPr>
              <a:t>你们成日家只说宝姐姐是绝色的人物</a:t>
            </a:r>
            <a:r>
              <a:rPr sz="1600" dirty="0" smtClean="0"/>
              <a:t>，你们如今瞧瞧她这妹子，更有大嫂嫂这两个妹子，我竟形容不出来了</a:t>
            </a:r>
            <a:r>
              <a:rPr sz="1600" dirty="0" smtClean="0"/>
              <a:t>。”                                   （第四十九回）</a:t>
            </a:r>
            <a:endParaRPr sz="1600" dirty="0" smtClean="0"/>
          </a:p>
          <a:p>
            <a:endParaRPr dirty="0" smtClean="0"/>
          </a:p>
          <a:p>
            <a:endParaRPr lang="zh-CN" altLang="en-US" dirty="0"/>
          </a:p>
        </p:txBody>
      </p:sp>
      <p:pic>
        <p:nvPicPr>
          <p:cNvPr id="2052" name="Picture 4" descr="C:\Users\zhanghao\Desktop\薛宝钗形象\宝钗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56001" y="439686"/>
            <a:ext cx="3445099" cy="1561060"/>
          </a:xfrm>
          <a:prstGeom prst="rect">
            <a:avLst/>
          </a:prstGeom>
          <a:noFill/>
        </p:spPr>
      </p:pic>
      <p:pic>
        <p:nvPicPr>
          <p:cNvPr id="2053" name="Picture 5" descr="C:\Users\zhanghao\Desktop\薛宝钗形象\宝钗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018" y="2263140"/>
            <a:ext cx="3287142" cy="256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502412" y="469627"/>
            <a:ext cx="8139178" cy="331514"/>
          </a:xfrm>
        </p:spPr>
        <p:txBody>
          <a:bodyPr>
            <a:noAutofit/>
          </a:bodyPr>
          <a:lstStyle/>
          <a:p>
            <a:r>
              <a:rPr altLang="en-US" sz="2000" dirty="0" smtClean="0"/>
              <a:t>二、宝钗的品格、性情</a:t>
            </a:r>
            <a:endParaRPr lang="zh-CN" altLang="en-US" sz="20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502412" y="1051560"/>
            <a:ext cx="8139178" cy="3705088"/>
          </a:xfrm>
        </p:spPr>
        <p:txBody>
          <a:bodyPr>
            <a:normAutofit/>
          </a:bodyPr>
          <a:lstStyle/>
          <a:p>
            <a:r>
              <a:rPr sz="1800" dirty="0" smtClean="0"/>
              <a:t>       还有一女</a:t>
            </a:r>
            <a:r>
              <a:rPr sz="1800" dirty="0" smtClean="0"/>
              <a:t>，比薛蟠小两岁，乳名宝钗，生得肌骨莹润，举止娴雅。当日有她父亲在日，酷爱此女，令其读书识字，较之乃兄竟高过十倍。自父亲死后，见哥哥不能依体贴母怀，她便不以书字为事，</a:t>
            </a:r>
            <a:r>
              <a:rPr sz="1800" u="sng" dirty="0" smtClean="0"/>
              <a:t>只留心针黹家计等事，</a:t>
            </a:r>
            <a:r>
              <a:rPr sz="1800" b="1" u="sng" dirty="0" smtClean="0">
                <a:solidFill>
                  <a:srgbClr val="FF0000"/>
                </a:solidFill>
              </a:rPr>
              <a:t>好为母亲分忧解劳</a:t>
            </a:r>
            <a:r>
              <a:rPr sz="1800" u="sng" dirty="0" smtClean="0"/>
              <a:t>。</a:t>
            </a:r>
            <a:r>
              <a:rPr sz="1800" dirty="0" smtClean="0"/>
              <a:t>（第四回</a:t>
            </a:r>
            <a:r>
              <a:rPr sz="1800" dirty="0" smtClean="0"/>
              <a:t>）</a:t>
            </a:r>
            <a:endParaRPr lang="en-US" sz="1800" dirty="0" smtClean="0"/>
          </a:p>
          <a:p>
            <a:r>
              <a:rPr sz="1800" dirty="0" smtClean="0"/>
              <a:t>      不想如今忽然来了一个薛宝钗</a:t>
            </a:r>
            <a:r>
              <a:rPr sz="1800" dirty="0" smtClean="0"/>
              <a:t>，年纪虽大不多，然</a:t>
            </a:r>
            <a:r>
              <a:rPr sz="1800" b="1" u="sng" dirty="0" smtClean="0">
                <a:solidFill>
                  <a:srgbClr val="FF0000"/>
                </a:solidFill>
              </a:rPr>
              <a:t>品格端方</a:t>
            </a:r>
            <a:r>
              <a:rPr sz="1800" dirty="0" smtClean="0"/>
              <a:t>，容貌丰美，人多谓黛玉所不及。</a:t>
            </a:r>
            <a:r>
              <a:rPr sz="1800" b="1" u="sng" dirty="0" smtClean="0">
                <a:solidFill>
                  <a:srgbClr val="FF0000"/>
                </a:solidFill>
              </a:rPr>
              <a:t>而且宝钗行为豁达，随分从时</a:t>
            </a:r>
            <a:r>
              <a:rPr sz="1800" dirty="0" smtClean="0"/>
              <a:t>，不比黛玉孤高自许，目无下尘，故比黛玉大得下人之心。便是那些小丫头子们，亦多喜与宝钗去顽。因此黛玉心中便有些悒郁不忿之意，宝钗却浑然不觉</a:t>
            </a:r>
            <a:r>
              <a:rPr sz="1800" dirty="0" smtClean="0"/>
              <a:t>。（第五回）</a:t>
            </a:r>
            <a:endParaRPr lang="en-US" sz="1800" dirty="0" smtClean="0"/>
          </a:p>
          <a:p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0982" y="435337"/>
            <a:ext cx="8139178" cy="331514"/>
          </a:xfrm>
        </p:spPr>
        <p:txBody>
          <a:bodyPr>
            <a:noAutofit/>
          </a:bodyPr>
          <a:lstStyle/>
          <a:p>
            <a:r>
              <a:rPr altLang="en-US" sz="2000" dirty="0" smtClean="0"/>
              <a:t>宝钗为什么崇尚朴素？</a:t>
            </a:r>
            <a:endParaRPr lang="zh-CN" altLang="en-US" sz="2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960120"/>
            <a:ext cx="8139178" cy="3796528"/>
          </a:xfrm>
        </p:spPr>
        <p:txBody>
          <a:bodyPr/>
          <a:lstStyle/>
          <a:p>
            <a:r>
              <a:rPr dirty="0" smtClean="0"/>
              <a:t>     </a:t>
            </a:r>
            <a:r>
              <a:rPr sz="1600" dirty="0" smtClean="0"/>
              <a:t>宝玉掀帘一迈步进去</a:t>
            </a:r>
            <a:r>
              <a:rPr sz="1600" dirty="0" smtClean="0"/>
              <a:t>，先就看见薛宝钗坐在炕上做针线，头上挽着漆黑油光的𩯳儿，蜜合色棉袄，玫瑰紫二色金银鼠比肩褂，葱黄绫棉裙，</a:t>
            </a:r>
            <a:r>
              <a:rPr sz="1600" b="1" u="sng" dirty="0" smtClean="0">
                <a:solidFill>
                  <a:srgbClr val="FF0000"/>
                </a:solidFill>
              </a:rPr>
              <a:t>一色半新不旧，看去不觉奢华</a:t>
            </a:r>
            <a:r>
              <a:rPr sz="1600" dirty="0" smtClean="0"/>
              <a:t>。唇不点而红，眉不画而翠；脸若银盆，眼如水杏。罕言寡语，人谓藏愚；安分随时，自云守拙。     </a:t>
            </a:r>
            <a:r>
              <a:rPr sz="1600" dirty="0" smtClean="0"/>
              <a:t>                                        </a:t>
            </a:r>
            <a:r>
              <a:rPr sz="1600" dirty="0" smtClean="0"/>
              <a:t>（第八回</a:t>
            </a:r>
            <a:r>
              <a:rPr sz="1600" dirty="0" smtClean="0"/>
              <a:t>）</a:t>
            </a:r>
            <a:endParaRPr lang="en-US" sz="1600" dirty="0" smtClean="0"/>
          </a:p>
          <a:p>
            <a:r>
              <a:rPr sz="1600" dirty="0" smtClean="0"/>
              <a:t>      薛姨妈道</a:t>
            </a:r>
            <a:r>
              <a:rPr sz="1600" dirty="0" smtClean="0"/>
              <a:t>：“这是宫里头作的新鲜样法，堆纱花儿十二支。昨儿我想起来，白放着可惜旧了的，何不给他们姊妹们戴去。昨儿要送去，偏又忘了。你今儿来得巧，就带了去罢。你家的三位姑娘，每人两枝，下剩六枝，送林姑娘两枝，那四枝给了凤哥罢。”王夫人道：“留着给宝丫头戴罢了，又想着她们！”薛姨妈道：“姨娘不知道，</a:t>
            </a:r>
            <a:r>
              <a:rPr sz="1600" b="1" u="sng" dirty="0" smtClean="0">
                <a:solidFill>
                  <a:srgbClr val="FF0000"/>
                </a:solidFill>
              </a:rPr>
              <a:t>宝丫头古怪着呢，她从来不爱这些花儿粉儿的</a:t>
            </a:r>
            <a:r>
              <a:rPr sz="1600" dirty="0" smtClean="0"/>
              <a:t>。”（第七回）</a:t>
            </a:r>
            <a:endParaRPr lang="zh-CN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560071"/>
            <a:ext cx="8139178" cy="4196578"/>
          </a:xfrm>
        </p:spPr>
        <p:txBody>
          <a:bodyPr/>
          <a:lstStyle/>
          <a:p>
            <a:r>
              <a:rPr sz="1800" dirty="0" smtClean="0"/>
              <a:t>     </a:t>
            </a:r>
            <a:r>
              <a:rPr sz="1600" dirty="0" smtClean="0"/>
              <a:t>宝钗又指她裙上一个碧玉佩</a:t>
            </a:r>
            <a:r>
              <a:rPr sz="1600" dirty="0" smtClean="0"/>
              <a:t>，问道：“这是谁给你的？”岫烟道：“这是三姐姐给的。”宝钗点头笑道：“她见人人皆有，独你一个没有，怕人笑话，故此送你一个。这是他聪明细致之处。但还有一句话，你也要知道：</a:t>
            </a:r>
            <a:r>
              <a:rPr sz="1600" u="sng" dirty="0" smtClean="0"/>
              <a:t>这些妆饰原出于</a:t>
            </a:r>
            <a:r>
              <a:rPr sz="1600" b="1" u="sng" dirty="0" smtClean="0"/>
              <a:t>大官富贵之家的小姐</a:t>
            </a:r>
            <a:r>
              <a:rPr sz="1600" u="sng" dirty="0" smtClean="0"/>
              <a:t>，你看我从头至脚，可有这些</a:t>
            </a:r>
            <a:r>
              <a:rPr sz="1600" b="1" u="sng" dirty="0" smtClean="0">
                <a:solidFill>
                  <a:srgbClr val="FF0000"/>
                </a:solidFill>
              </a:rPr>
              <a:t>富丽闲妆</a:t>
            </a:r>
            <a:r>
              <a:rPr sz="1600" u="sng" dirty="0" smtClean="0"/>
              <a:t>？</a:t>
            </a:r>
            <a:r>
              <a:rPr sz="1600" b="1" u="sng" dirty="0" smtClean="0">
                <a:solidFill>
                  <a:srgbClr val="7030A0"/>
                </a:solidFill>
              </a:rPr>
              <a:t>然七八年之先，我也是这样来着</a:t>
            </a:r>
            <a:r>
              <a:rPr sz="1600" b="1" u="sng" dirty="0" smtClean="0"/>
              <a:t>，如今</a:t>
            </a:r>
            <a:r>
              <a:rPr sz="1600" b="1" u="sng" dirty="0" smtClean="0">
                <a:solidFill>
                  <a:srgbClr val="FF0000"/>
                </a:solidFill>
              </a:rPr>
              <a:t>一时比不得一时</a:t>
            </a:r>
            <a:r>
              <a:rPr sz="1600" b="1" u="sng" dirty="0" smtClean="0"/>
              <a:t>了，所以</a:t>
            </a:r>
            <a:r>
              <a:rPr sz="1600" b="1" u="sng" dirty="0" smtClean="0">
                <a:solidFill>
                  <a:srgbClr val="7030A0"/>
                </a:solidFill>
              </a:rPr>
              <a:t>我都自己该省的就省了</a:t>
            </a:r>
            <a:r>
              <a:rPr sz="1600" b="1" u="sng" dirty="0" smtClean="0"/>
              <a:t>。</a:t>
            </a:r>
            <a:r>
              <a:rPr sz="1600" dirty="0" smtClean="0"/>
              <a:t>将来你这一到了我们家，这些没有用的东西，只怕还有一箱子。</a:t>
            </a:r>
            <a:r>
              <a:rPr sz="1600" u="sng" dirty="0" smtClean="0"/>
              <a:t>咱们如今比不得她们了，</a:t>
            </a:r>
            <a:r>
              <a:rPr sz="1600" b="1" u="sng" dirty="0" smtClean="0">
                <a:solidFill>
                  <a:srgbClr val="7030A0"/>
                </a:solidFill>
              </a:rPr>
              <a:t>总要一色从实守分为主，不必比她们才是</a:t>
            </a:r>
            <a:r>
              <a:rPr sz="1600" u="sng" dirty="0" smtClean="0">
                <a:solidFill>
                  <a:srgbClr val="7030A0"/>
                </a:solidFill>
              </a:rPr>
              <a:t>。</a:t>
            </a:r>
            <a:r>
              <a:rPr sz="1600" u="sng" dirty="0" smtClean="0"/>
              <a:t>” </a:t>
            </a:r>
            <a:r>
              <a:rPr sz="1600" dirty="0" smtClean="0"/>
              <a:t>（</a:t>
            </a:r>
            <a:r>
              <a:rPr sz="1600" dirty="0" smtClean="0"/>
              <a:t>第五十七回</a:t>
            </a:r>
            <a:r>
              <a:rPr sz="1600" dirty="0" smtClean="0"/>
              <a:t>）</a:t>
            </a:r>
            <a:endParaRPr lang="en-US" sz="1600" dirty="0" smtClean="0"/>
          </a:p>
          <a:p>
            <a:endParaRPr lang="en-US" sz="18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sz="2400" b="1" dirty="0" smtClean="0">
                <a:latin typeface="华文楷体" pitchFamily="2" charset="-122"/>
                <a:ea typeface="华文楷体" pitchFamily="2" charset="-122"/>
              </a:rPr>
              <a:t>天性</a:t>
            </a:r>
            <a:endParaRPr lang="en-US" sz="24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sz="2400" b="1" dirty="0" smtClean="0">
                <a:latin typeface="华文楷体" pitchFamily="2" charset="-122"/>
                <a:ea typeface="华文楷体" pitchFamily="2" charset="-122"/>
              </a:rPr>
              <a:t>认清现实</a:t>
            </a:r>
            <a:r>
              <a:rPr sz="2400" b="1" dirty="0" smtClean="0">
                <a:latin typeface="华文楷体" pitchFamily="2" charset="-122"/>
                <a:ea typeface="华文楷体" pitchFamily="2" charset="-122"/>
              </a:rPr>
              <a:t>，默默改变</a:t>
            </a:r>
            <a:endParaRPr sz="24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692" y="515347"/>
            <a:ext cx="8139178" cy="331514"/>
          </a:xfrm>
        </p:spPr>
        <p:txBody>
          <a:bodyPr>
            <a:normAutofit fontScale="90000"/>
          </a:bodyPr>
          <a:lstStyle/>
          <a:p>
            <a:r>
              <a:rPr sz="2200" dirty="0" smtClean="0"/>
              <a:t>三、宝钗的居所与其个性、命运的关联</a:t>
            </a:r>
            <a:r>
              <a:rPr dirty="0" smtClean="0"/>
              <a:t/>
            </a:r>
            <a:br>
              <a:rPr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0060" y="857250"/>
            <a:ext cx="8161530" cy="3899398"/>
          </a:xfrm>
        </p:spPr>
        <p:txBody>
          <a:bodyPr>
            <a:normAutofit lnSpcReduction="10000"/>
          </a:bodyPr>
          <a:lstStyle/>
          <a:p>
            <a:r>
              <a:rPr sz="1400" dirty="0" smtClean="0"/>
              <a:t>      忽见桃柳中又露出一个条折带朱栏板桥来</a:t>
            </a:r>
            <a:r>
              <a:rPr sz="1400" dirty="0" smtClean="0"/>
              <a:t>，度过桥去，诸路可通，便见一所</a:t>
            </a:r>
            <a:r>
              <a:rPr sz="1400" b="1" u="sng" dirty="0" smtClean="0">
                <a:solidFill>
                  <a:srgbClr val="0070C0"/>
                </a:solidFill>
              </a:rPr>
              <a:t>清凉瓦舍</a:t>
            </a:r>
            <a:r>
              <a:rPr sz="1400" dirty="0" smtClean="0"/>
              <a:t>，一色水磨砖墙，清瓦花堵。那大主山所分之脉，皆穿墙而过</a:t>
            </a:r>
            <a:r>
              <a:rPr sz="1400" dirty="0" smtClean="0"/>
              <a:t>。贾政道</a:t>
            </a:r>
            <a:r>
              <a:rPr sz="1400" dirty="0" smtClean="0"/>
              <a:t>：“</a:t>
            </a:r>
            <a:r>
              <a:rPr sz="1400" u="sng" dirty="0" smtClean="0"/>
              <a:t>此处这所房子，</a:t>
            </a:r>
            <a:r>
              <a:rPr sz="1400" b="1" u="sng" dirty="0" smtClean="0">
                <a:solidFill>
                  <a:srgbClr val="FF0000"/>
                </a:solidFill>
              </a:rPr>
              <a:t>无味</a:t>
            </a:r>
            <a:r>
              <a:rPr sz="1400" u="sng" dirty="0" smtClean="0"/>
              <a:t>得很</a:t>
            </a:r>
            <a:r>
              <a:rPr sz="1400" dirty="0" smtClean="0"/>
              <a:t>。”因而步入门时，忽迎面突出插天的大玲珑山石来，四面群绕各式石块，竟把里面所有房屋悉皆遮住，而且</a:t>
            </a:r>
            <a:r>
              <a:rPr sz="1400" b="1" u="sng" dirty="0" smtClean="0">
                <a:solidFill>
                  <a:srgbClr val="0070C0"/>
                </a:solidFill>
              </a:rPr>
              <a:t>一株花木也无</a:t>
            </a:r>
            <a:r>
              <a:rPr sz="1400" dirty="0" smtClean="0"/>
              <a:t>。只见许多异草：或有牵藤的，或有引蔓的，或垂山巅，或穿石隙，甚至垂檐绕柱，萦砌盘阶，或如翠带飘飖，或如金绳盘屈，或实若丹砂，或花如金桂，味芬气馥，非花香之可比。贾政不禁笑道：“</a:t>
            </a:r>
            <a:r>
              <a:rPr sz="1400" b="1" u="sng" dirty="0" smtClean="0">
                <a:solidFill>
                  <a:srgbClr val="FF0000"/>
                </a:solidFill>
              </a:rPr>
              <a:t>有趣！</a:t>
            </a:r>
            <a:r>
              <a:rPr sz="1400" dirty="0" smtClean="0"/>
              <a:t>只是不大认识。”有的说：“是薜荔藤萝。”贾政道：“薜荔藤萝不得如此异香。”宝玉道：“果然不是。这些之中也有藤萝薜荔；那香的是杜若蘅芜，那一种大约是茞兰，这一种大约是清葛，那一种是金簦草，这一种是玉蕗藤，红的自然是紫芸，绿的定是青芷。想来《离骚》《文选》等书上所有的那些异草，也有叫作什么藿纳姜荨的，也有叫作什么纶组紫绛的，还有石帆、水松、扶留等样，又有叫什么绿荑的，还有什么丹椒、蘼芜、风连。如今年深岁改，人不能识，故皆象形夺名，渐渐的唤差了也是有的。”未及说完，贾政喝道：“谁问你来！”唬得宝玉倒退，不敢再说</a:t>
            </a:r>
            <a:r>
              <a:rPr sz="1400" dirty="0" smtClean="0"/>
              <a:t>。</a:t>
            </a:r>
            <a:r>
              <a:rPr lang="en-US" sz="1400" dirty="0" smtClean="0"/>
              <a:t> </a:t>
            </a:r>
            <a:r>
              <a:rPr sz="1400" dirty="0" smtClean="0"/>
              <a:t>贾政因见两边俱是超手游廊，便顺着游廊步入。只见上面</a:t>
            </a:r>
            <a:r>
              <a:rPr sz="1400" u="sng" dirty="0" smtClean="0"/>
              <a:t>五间清厦</a:t>
            </a:r>
            <a:r>
              <a:rPr sz="1400" dirty="0" smtClean="0"/>
              <a:t>连着卷棚，四面出廊，</a:t>
            </a:r>
            <a:r>
              <a:rPr sz="1400" b="1" u="sng" dirty="0" smtClean="0">
                <a:solidFill>
                  <a:srgbClr val="0070C0"/>
                </a:solidFill>
              </a:rPr>
              <a:t>绿窗油壁，</a:t>
            </a:r>
            <a:r>
              <a:rPr sz="1400" dirty="0" smtClean="0"/>
              <a:t>更比前几处</a:t>
            </a:r>
            <a:r>
              <a:rPr sz="1400" b="1" u="sng" dirty="0" smtClean="0">
                <a:solidFill>
                  <a:srgbClr val="FF0000"/>
                </a:solidFill>
              </a:rPr>
              <a:t>清雅</a:t>
            </a:r>
            <a:r>
              <a:rPr sz="1400" dirty="0" smtClean="0"/>
              <a:t>不同</a:t>
            </a:r>
            <a:r>
              <a:rPr sz="1400" dirty="0" smtClean="0"/>
              <a:t>。（</a:t>
            </a:r>
            <a:r>
              <a:rPr sz="1400" dirty="0" smtClean="0"/>
              <a:t>第十七回）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1703</TotalTime>
  <Words>2416</Words>
  <Application>Microsoft Office PowerPoint</Application>
  <PresentationFormat>全屏显示(16:9)</PresentationFormat>
  <Paragraphs>108</Paragraphs>
  <Slides>27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8" baseType="lpstr">
      <vt:lpstr>1_Office 主题​​</vt:lpstr>
      <vt:lpstr>《红楼梦》人物形象之薛宝钗</vt:lpstr>
      <vt:lpstr>红楼双璧：林黛玉 薛宝钗</vt:lpstr>
      <vt:lpstr>            “拥黛派”与“拥钗派”之争</vt:lpstr>
      <vt:lpstr>一、宝钗的容貌</vt:lpstr>
      <vt:lpstr>幻灯片 5</vt:lpstr>
      <vt:lpstr>二、宝钗的品格、性情</vt:lpstr>
      <vt:lpstr>宝钗为什么崇尚朴素？</vt:lpstr>
      <vt:lpstr>幻灯片 8</vt:lpstr>
      <vt:lpstr>三、宝钗的居所与其个性、命运的关联 </vt:lpstr>
      <vt:lpstr>幻灯片 10</vt:lpstr>
      <vt:lpstr>四、有关宝钗的争议 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五、打破刻板印象——宝钗的“高光”时刻 </vt:lpstr>
      <vt:lpstr>幻灯片 20</vt:lpstr>
      <vt:lpstr>幻灯片 21</vt:lpstr>
      <vt:lpstr>幻灯片 22</vt:lpstr>
      <vt:lpstr>幻灯片 23</vt:lpstr>
      <vt:lpstr>幻灯片 24</vt:lpstr>
      <vt:lpstr>六、宝钗之悲 </vt:lpstr>
      <vt:lpstr>幻灯片 26</vt:lpstr>
      <vt:lpstr>幻灯片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zhanghao</cp:lastModifiedBy>
  <cp:revision>178</cp:revision>
  <dcterms:created xsi:type="dcterms:W3CDTF">2020-02-01T11:21:51Z</dcterms:created>
  <dcterms:modified xsi:type="dcterms:W3CDTF">2020-05-22T10:45:10Z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