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397" r:id="rId5"/>
    <p:sldId id="398" r:id="rId6"/>
    <p:sldId id="445" r:id="rId7"/>
    <p:sldId id="447" r:id="rId8"/>
    <p:sldId id="449" r:id="rId9"/>
    <p:sldId id="450" r:id="rId10"/>
    <p:sldId id="451" r:id="rId11"/>
    <p:sldId id="452" r:id="rId12"/>
    <p:sldId id="456" r:id="rId13"/>
    <p:sldId id="457" r:id="rId14"/>
    <p:sldId id="458" r:id="rId15"/>
    <p:sldId id="459" r:id="rId16"/>
    <p:sldId id="460" r:id="rId17"/>
    <p:sldId id="462" r:id="rId18"/>
    <p:sldId id="463" r:id="rId19"/>
    <p:sldId id="464" r:id="rId20"/>
    <p:sldId id="432" r:id="rId21"/>
    <p:sldId id="466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4" y="90"/>
      </p:cViewPr>
      <p:guideLst>
        <p:guide orient="horz" pos="1521"/>
        <p:guide pos="2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5.xml"/><Relationship Id="rId2" Type="http://schemas.openxmlformats.org/officeDocument/2006/relationships/image" Target="../media/image14.jpeg"/><Relationship Id="rId1" Type="http://schemas.openxmlformats.org/officeDocument/2006/relationships/tags" Target="../tags/tag1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4224" y="2207577"/>
            <a:ext cx="5524823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9 Vocabulary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3699510"/>
            <a:ext cx="5525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中央美术学院附属实验学校 尤冰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271780"/>
            <a:ext cx="8139430" cy="4485005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en-US" altLang="zh-CN" sz="2000" b="1">
                <a:solidFill>
                  <a:srgbClr val="00B0F0"/>
                </a:solidFill>
              </a:rPr>
              <a:t>a. to show the image of sb./sth. on the surface of sth. </a:t>
            </a:r>
            <a:r>
              <a:rPr sz="2000" b="1">
                <a:solidFill>
                  <a:srgbClr val="00B0F0"/>
                </a:solidFill>
              </a:rPr>
              <a:t>反映，映出（影像）</a:t>
            </a:r>
            <a:endParaRPr lang="en-US" altLang="zh-CN" sz="2000" b="1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zh-CN" sz="2000" b="1">
                <a:solidFill>
                  <a:srgbClr val="00B0F0"/>
                </a:solidFill>
              </a:rPr>
              <a:t>b. to throw back light, heat, sound, etc. from a surface </a:t>
            </a:r>
            <a:r>
              <a:rPr sz="2000" b="1">
                <a:solidFill>
                  <a:srgbClr val="00B0F0"/>
                </a:solidFill>
              </a:rPr>
              <a:t>反射（光、热、声等）</a:t>
            </a:r>
            <a:endParaRPr lang="en-US" altLang="zh-CN" sz="2000" b="1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zh-CN" sz="2000" b="1">
                <a:solidFill>
                  <a:srgbClr val="00B0F0"/>
                </a:solidFill>
              </a:rPr>
              <a:t>c. to show or be a sign of the nature of sth. or of sb.'s attitude or feeling </a:t>
            </a:r>
            <a:r>
              <a:rPr sz="2000" b="1">
                <a:solidFill>
                  <a:srgbClr val="00B0F0"/>
                </a:solidFill>
              </a:rPr>
              <a:t>显示，表明，表达</a:t>
            </a:r>
            <a:endParaRPr lang="en-US" altLang="zh-CN" sz="2000" b="1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zh-CN" sz="2000" b="1"/>
              <a:t>eg. </a:t>
            </a:r>
            <a:endParaRPr lang="en-US" altLang="zh-CN" sz="2000" b="1"/>
          </a:p>
          <a:p>
            <a:pPr marL="0" indent="0">
              <a:buNone/>
            </a:pPr>
            <a:r>
              <a:rPr lang="en-US" altLang="zh-CN" sz="2000" b="1"/>
              <a:t>1. The windows </a:t>
            </a:r>
            <a:r>
              <a:rPr lang="en-US" altLang="zh-CN" sz="2000" b="1">
                <a:solidFill>
                  <a:srgbClr val="FF0000"/>
                </a:solidFill>
              </a:rPr>
              <a:t>reflected</a:t>
            </a:r>
            <a:r>
              <a:rPr lang="en-US" altLang="zh-CN" sz="2000" b="1"/>
              <a:t> the bright afternoon sunlight. </a:t>
            </a:r>
            <a:endParaRPr lang="en-US" altLang="zh-CN" sz="2000" b="1"/>
          </a:p>
          <a:p>
            <a:pPr marL="0" indent="0">
              <a:buNone/>
            </a:pPr>
            <a:r>
              <a:rPr lang="en-US" altLang="zh-CN" sz="2000" b="1"/>
              <a:t>2. Our newspaper aims to </a:t>
            </a:r>
            <a:r>
              <a:rPr lang="en-US" altLang="zh-CN" sz="2000" b="1">
                <a:solidFill>
                  <a:srgbClr val="FF0000"/>
                </a:solidFill>
              </a:rPr>
              <a:t>reflect</a:t>
            </a:r>
            <a:r>
              <a:rPr lang="en-US" altLang="zh-CN" sz="2000" b="1"/>
              <a:t> the views of the local community.</a:t>
            </a:r>
            <a:endParaRPr lang="en-US" altLang="zh-CN" sz="2000" b="1"/>
          </a:p>
          <a:p>
            <a:pPr marL="0" indent="0">
              <a:buNone/>
            </a:pPr>
            <a:r>
              <a:rPr lang="en-US" altLang="zh-CN" sz="2000" b="1"/>
              <a:t>3. His face was </a:t>
            </a:r>
            <a:r>
              <a:rPr lang="en-US" altLang="zh-CN" sz="2000" b="1">
                <a:solidFill>
                  <a:srgbClr val="FF0000"/>
                </a:solidFill>
              </a:rPr>
              <a:t>reflected</a:t>
            </a:r>
            <a:r>
              <a:rPr lang="en-US" altLang="zh-CN" sz="2000" b="1"/>
              <a:t> in the mirror.</a:t>
            </a:r>
            <a:endParaRPr lang="en-US" altLang="zh-CN" sz="2000" b="1"/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2493645" y="1504950"/>
            <a:ext cx="906145" cy="1750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3890645" y="2322195"/>
            <a:ext cx="612140" cy="1329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1784985" y="632460"/>
            <a:ext cx="1470660" cy="385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83" t="8933" r="3333" b="11483"/>
          <a:stretch>
            <a:fillRect/>
          </a:stretch>
        </p:blipFill>
        <p:spPr>
          <a:xfrm>
            <a:off x="7700010" y="3950335"/>
            <a:ext cx="1443990" cy="119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705485"/>
          </a:xfrm>
        </p:spPr>
        <p:txBody>
          <a:bodyPr/>
          <a:p>
            <a:r>
              <a:rPr lang="en-US" altLang="zh-CN" sz="2000"/>
              <a:t>3. </a:t>
            </a:r>
            <a:r>
              <a:rPr lang="en-US" altLang="zh-CN" sz="2000">
                <a:solidFill>
                  <a:srgbClr val="FF0000"/>
                </a:solidFill>
              </a:rPr>
              <a:t>Argue</a:t>
            </a:r>
            <a:r>
              <a:rPr lang="en-US" altLang="zh-CN" sz="2000"/>
              <a:t> with your inner voice. (line 17)</a:t>
            </a:r>
            <a:endParaRPr lang="en-US" altLang="zh-CN" sz="2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218565"/>
            <a:ext cx="8139430" cy="3538220"/>
          </a:xfrm>
        </p:spPr>
        <p:txBody>
          <a:bodyPr>
            <a:normAutofit lnSpcReduction="20000"/>
          </a:bodyPr>
          <a:p>
            <a:r>
              <a:rPr lang="en-US" altLang="zh-CN" sz="2000">
                <a:solidFill>
                  <a:srgbClr val="FF0000"/>
                </a:solidFill>
              </a:rPr>
              <a:t>argue vi.</a:t>
            </a:r>
            <a:r>
              <a:rPr lang="en-US" altLang="zh-CN" sz="2000"/>
              <a:t> to speak angrily to sb. because you disagree with them </a:t>
            </a:r>
            <a:r>
              <a:rPr sz="2000"/>
              <a:t>争论，争吵，争辩</a:t>
            </a:r>
            <a:endParaRPr lang="en-US" altLang="zh-CN" sz="2000"/>
          </a:p>
          <a:p>
            <a:r>
              <a:rPr lang="en-US" altLang="zh-CN" sz="2000">
                <a:solidFill>
                  <a:srgbClr val="FF0000"/>
                </a:solidFill>
              </a:rPr>
              <a:t>argument n.</a:t>
            </a:r>
            <a:r>
              <a:rPr lang="en-US" altLang="zh-CN" sz="2000"/>
              <a:t> </a:t>
            </a:r>
            <a:r>
              <a:rPr sz="2000"/>
              <a:t>论据，理由，论点</a:t>
            </a:r>
            <a:endParaRPr sz="2000"/>
          </a:p>
          <a:p>
            <a:pPr marL="0" indent="0">
              <a:buNone/>
            </a:pPr>
            <a:r>
              <a:rPr sz="2000" b="1">
                <a:solidFill>
                  <a:srgbClr val="00B050"/>
                </a:solidFill>
              </a:rPr>
              <a:t>【搭配】</a:t>
            </a:r>
            <a:r>
              <a:rPr lang="en-US" altLang="zh-CN" sz="2000">
                <a:solidFill>
                  <a:srgbClr val="FF0000"/>
                </a:solidFill>
              </a:rPr>
              <a:t>argue</a:t>
            </a:r>
            <a:r>
              <a:rPr lang="en-US" altLang="zh-CN" sz="2000"/>
              <a:t>   for </a:t>
            </a:r>
            <a:r>
              <a:rPr sz="2000"/>
              <a:t>为</a:t>
            </a:r>
            <a:r>
              <a:rPr lang="en-US" altLang="zh-CN" sz="2000"/>
              <a:t>...</a:t>
            </a:r>
            <a:r>
              <a:rPr sz="2000"/>
              <a:t>而争论，为</a:t>
            </a:r>
            <a:r>
              <a:rPr lang="en-US" altLang="zh-CN" sz="2000"/>
              <a:t>...</a:t>
            </a:r>
            <a:r>
              <a:rPr sz="2000"/>
              <a:t>而辩护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                        against </a:t>
            </a:r>
            <a:r>
              <a:rPr sz="2000"/>
              <a:t>与</a:t>
            </a:r>
            <a:r>
              <a:rPr lang="en-US" altLang="zh-CN" sz="2000"/>
              <a:t>...</a:t>
            </a:r>
            <a:r>
              <a:rPr sz="2000"/>
              <a:t>争辩，反对</a:t>
            </a:r>
            <a:r>
              <a:rPr lang="en-US" altLang="zh-CN" sz="2000"/>
              <a:t>...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                        with sb. on/about/over sth. </a:t>
            </a:r>
            <a:r>
              <a:rPr sz="2000"/>
              <a:t>与某人争辩某事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                        sb. into/out of doing sth.</a:t>
            </a:r>
            <a:r>
              <a:rPr sz="2000"/>
              <a:t>说服某人做</a:t>
            </a:r>
            <a:r>
              <a:rPr lang="en-US" altLang="zh-CN" sz="2000"/>
              <a:t>/</a:t>
            </a:r>
            <a:r>
              <a:rPr sz="2000"/>
              <a:t>不做某事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                        that...</a:t>
            </a:r>
            <a:r>
              <a:rPr sz="2000"/>
              <a:t>主张，认为</a:t>
            </a:r>
            <a:endParaRPr sz="2000"/>
          </a:p>
        </p:txBody>
      </p:sp>
      <p:sp>
        <p:nvSpPr>
          <p:cNvPr id="4" name="左大括号 3"/>
          <p:cNvSpPr/>
          <p:nvPr/>
        </p:nvSpPr>
        <p:spPr>
          <a:xfrm>
            <a:off x="2541270" y="2662555"/>
            <a:ext cx="81915" cy="190754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" y="3098165"/>
            <a:ext cx="1313180" cy="196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226695"/>
            <a:ext cx="8139430" cy="749935"/>
          </a:xfrm>
        </p:spPr>
        <p:txBody>
          <a:bodyPr>
            <a:normAutofit/>
          </a:bodyPr>
          <a:p>
            <a:r>
              <a:rPr lang="en-US" altLang="zh-CN" sz="2400"/>
              <a:t>Translation:</a:t>
            </a:r>
            <a:endParaRPr lang="en-US" altLang="zh-CN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976630"/>
            <a:ext cx="7235190" cy="3673475"/>
          </a:xfrm>
        </p:spPr>
        <p:txBody>
          <a:bodyPr/>
          <a:p>
            <a:pPr marL="0" indent="0">
              <a:buNone/>
            </a:pPr>
            <a:r>
              <a:rPr lang="en-US" altLang="zh-CN" sz="2000"/>
              <a:t>1. </a:t>
            </a:r>
            <a:r>
              <a:rPr lang="zh-CN" altLang="en-US" sz="2000"/>
              <a:t>我很后悔跟他争论那个重要的问题，这使我们两个人都很不开心。</a:t>
            </a:r>
            <a:endParaRPr lang="zh-CN" altLang="en-US" sz="2000"/>
          </a:p>
          <a:p>
            <a:r>
              <a:rPr lang="en-US" altLang="zh-CN" sz="2000">
                <a:solidFill>
                  <a:srgbClr val="FF0000"/>
                </a:solidFill>
              </a:rPr>
              <a:t>I regretted arguing with him about that important question, which made us both unhappy.</a:t>
            </a:r>
            <a:endParaRPr lang="en-US" altLang="zh-CN" sz="20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/>
              <a:t>2. </a:t>
            </a:r>
            <a:r>
              <a:rPr sz="2000"/>
              <a:t>由于我们家庭收入下降，父亲反对增加我们的零花钱。</a:t>
            </a:r>
            <a:endParaRPr sz="2000"/>
          </a:p>
          <a:p>
            <a:r>
              <a:rPr lang="en-US" altLang="zh-CN" sz="2000">
                <a:solidFill>
                  <a:srgbClr val="FF0000"/>
                </a:solidFill>
              </a:rPr>
              <a:t>As our family income decreased, my father argued against an increase in our pocket money.</a:t>
            </a:r>
            <a:endParaRPr lang="en-US" altLang="zh-CN" sz="200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6040" y="3075305"/>
            <a:ext cx="1313180" cy="196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1107440"/>
          </a:xfrm>
        </p:spPr>
        <p:txBody>
          <a:bodyPr>
            <a:normAutofit/>
          </a:bodyPr>
          <a:p>
            <a:r>
              <a:rPr lang="en-US" altLang="zh-CN" sz="2400">
                <a:cs typeface="Arial" panose="020B0604020202020204" pitchFamily="34" charset="0"/>
              </a:rPr>
              <a:t>4. </a:t>
            </a:r>
            <a:r>
              <a:rPr lang="en-US" altLang="zh-CN" sz="2400" smtClean="0">
                <a:cs typeface="Arial" panose="020B0604020202020204" pitchFamily="34" charset="0"/>
                <a:sym typeface="+mn-ea"/>
              </a:rPr>
              <a:t>Asking questions is the easiest way to </a:t>
            </a:r>
            <a:r>
              <a:rPr lang="en-US" altLang="zh-CN" sz="240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promote</a:t>
            </a:r>
            <a:r>
              <a:rPr lang="en-US" altLang="zh-CN" sz="2400" smtClean="0">
                <a:cs typeface="Arial" panose="020B0604020202020204" pitchFamily="34" charset="0"/>
                <a:sym typeface="+mn-ea"/>
              </a:rPr>
              <a:t> active learning.(line24)</a:t>
            </a:r>
            <a:endParaRPr lang="en-US" altLang="zh-CN" sz="2400"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664970"/>
            <a:ext cx="8139430" cy="3091815"/>
          </a:xfrm>
        </p:spPr>
        <p:txBody>
          <a:bodyPr/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</a:rPr>
              <a:t>promote: v.</a:t>
            </a:r>
            <a:r>
              <a:rPr lang="en-US" altLang="zh-CN" sz="2000"/>
              <a:t> to help sth. to happen or develop </a:t>
            </a:r>
            <a:r>
              <a:rPr sz="2000"/>
              <a:t>促进，推动</a:t>
            </a:r>
            <a:endParaRPr sz="2000"/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</a:rPr>
              <a:t>promotion n.</a:t>
            </a:r>
            <a:r>
              <a:rPr lang="en-US" altLang="zh-CN" sz="2000"/>
              <a:t> </a:t>
            </a:r>
            <a:r>
              <a:rPr sz="2000"/>
              <a:t>促进，提升</a:t>
            </a:r>
            <a:endParaRPr sz="2000"/>
          </a:p>
          <a:p>
            <a:pPr marL="0" indent="0">
              <a:buNone/>
            </a:pPr>
            <a:r>
              <a:rPr sz="2000" b="1">
                <a:solidFill>
                  <a:srgbClr val="00B050"/>
                </a:solidFill>
                <a:sym typeface="+mn-ea"/>
              </a:rPr>
              <a:t>【搭配】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promote sb. to... </a:t>
            </a:r>
            <a:r>
              <a:rPr sz="2000">
                <a:solidFill>
                  <a:schemeClr val="tx1"/>
                </a:solidFill>
                <a:sym typeface="+mn-ea"/>
              </a:rPr>
              <a:t>提升某人为。。。</a:t>
            </a:r>
            <a:endParaRPr sz="2000" b="1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sz="2000" b="1">
                <a:solidFill>
                  <a:srgbClr val="00B050"/>
                </a:solidFill>
                <a:sym typeface="+mn-ea"/>
              </a:rPr>
              <a:t>           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get/be promoted </a:t>
            </a:r>
            <a:r>
              <a:rPr sz="2000">
                <a:solidFill>
                  <a:schemeClr val="tx1"/>
                </a:solidFill>
                <a:sym typeface="+mn-ea"/>
              </a:rPr>
              <a:t>获得晋升</a:t>
            </a:r>
            <a:endParaRPr sz="20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sz="2000">
                <a:solidFill>
                  <a:schemeClr val="tx1"/>
                </a:solidFill>
                <a:sym typeface="+mn-ea"/>
              </a:rPr>
              <a:t>           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promote sth. as...</a:t>
            </a:r>
            <a:r>
              <a:rPr sz="2000">
                <a:solidFill>
                  <a:schemeClr val="tx1"/>
                </a:solidFill>
                <a:sym typeface="+mn-ea"/>
              </a:rPr>
              <a:t>把某物推广为</a:t>
            </a:r>
            <a:endParaRPr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277558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42265" y="529590"/>
            <a:ext cx="7562215" cy="374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根据括号内的汉语提示补全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下面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句子（每空一词）。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 The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organization works _______ ________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________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______ ________ (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以增进国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家间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的友谊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Advertising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companies are always having to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up ________ ________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________ (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促销产品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的新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方法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Linda hopes to ________ ________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________ ________ ________ (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被提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拔到一个更高的职位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) through her hard work.</a:t>
            </a:r>
            <a:endParaRPr lang="en-US" altLang="zh-C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03225" y="787083"/>
            <a:ext cx="712597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  promote </a:t>
            </a:r>
            <a:endParaRPr lang="en-US" altLang="zh-CN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nations.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03333" y="2052765"/>
            <a:ext cx="62198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         ways           to        promote   products.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2959735"/>
            <a:ext cx="6639560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                   be         promoted    to                   a                 higher     position.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9665" y="3868420"/>
            <a:ext cx="1569085" cy="117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ldLvl="0" animBg="1"/>
      <p:bldP spid="66566" grpId="0" bldLvl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909955"/>
          </a:xfrm>
        </p:spPr>
        <p:txBody>
          <a:bodyPr/>
          <a:p>
            <a:r>
              <a:rPr lang="en-US" altLang="zh-CN" sz="2400"/>
              <a:t>5. They </a:t>
            </a:r>
            <a:r>
              <a:rPr lang="en-US" altLang="zh-CN" sz="2400">
                <a:solidFill>
                  <a:srgbClr val="FF0000"/>
                </a:solidFill>
              </a:rPr>
              <a:t>attempt to </a:t>
            </a:r>
            <a:r>
              <a:rPr lang="en-US" altLang="zh-CN" sz="2400"/>
              <a:t>find the truth </a:t>
            </a:r>
            <a:r>
              <a:rPr lang="en-US" altLang="zh-CN" sz="2400">
                <a:solidFill>
                  <a:srgbClr val="FF0000"/>
                </a:solidFill>
              </a:rPr>
              <a:t>at the heart of</a:t>
            </a:r>
            <a:r>
              <a:rPr lang="en-US" altLang="zh-CN" sz="2400"/>
              <a:t> each idea.(line 31)</a:t>
            </a:r>
            <a:endParaRPr lang="en-US" altLang="zh-CN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308100"/>
            <a:ext cx="8139430" cy="344868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</a:rPr>
              <a:t>attempt: v.</a:t>
            </a:r>
            <a:r>
              <a:rPr lang="en-US" altLang="zh-CN" sz="2000"/>
              <a:t> to make an effort or try to do sth., especially sth. difficult </a:t>
            </a:r>
            <a:r>
              <a:rPr sz="2000"/>
              <a:t>企图，尝试</a:t>
            </a:r>
            <a:endParaRPr sz="2000"/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</a:rPr>
              <a:t>n.</a:t>
            </a:r>
            <a:r>
              <a:rPr lang="en-US" altLang="zh-CN" sz="2000"/>
              <a:t> an act of trying to do sth, especially sth. difficult</a:t>
            </a:r>
            <a:endParaRPr lang="en-US" altLang="zh-CN" sz="2000"/>
          </a:p>
          <a:p>
            <a:pPr marL="0" indent="0">
              <a:buNone/>
            </a:pPr>
            <a:r>
              <a:rPr sz="2000" b="1">
                <a:solidFill>
                  <a:srgbClr val="00B050"/>
                </a:solidFill>
                <a:sym typeface="+mn-ea"/>
              </a:rPr>
              <a:t>【搭配】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attempt sth. </a:t>
            </a:r>
            <a:r>
              <a:rPr sz="2000">
                <a:solidFill>
                  <a:schemeClr val="tx1"/>
                </a:solidFill>
                <a:sym typeface="+mn-ea"/>
              </a:rPr>
              <a:t>尝试某事</a:t>
            </a:r>
            <a:endParaRPr sz="20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sz="2000">
                <a:solidFill>
                  <a:schemeClr val="tx1"/>
                </a:solidFill>
                <a:sym typeface="+mn-ea"/>
              </a:rPr>
              <a:t>           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attempt to do sth.</a:t>
            </a:r>
            <a:r>
              <a:rPr sz="2000">
                <a:solidFill>
                  <a:schemeClr val="tx1"/>
                </a:solidFill>
                <a:sym typeface="+mn-ea"/>
              </a:rPr>
              <a:t>企图做某事，努力做某事</a:t>
            </a:r>
            <a:endParaRPr sz="20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sz="2000">
                <a:solidFill>
                  <a:schemeClr val="tx1"/>
                </a:solidFill>
                <a:sym typeface="+mn-ea"/>
              </a:rPr>
              <a:t>           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make an attempt to do sth. </a:t>
            </a:r>
            <a:r>
              <a:rPr sz="2000">
                <a:solidFill>
                  <a:schemeClr val="tx1"/>
                </a:solidFill>
                <a:sym typeface="+mn-ea"/>
              </a:rPr>
              <a:t>试图做某事</a:t>
            </a:r>
            <a:endParaRPr sz="20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sz="2000">
                <a:solidFill>
                  <a:schemeClr val="tx1"/>
                </a:solidFill>
                <a:sym typeface="+mn-ea"/>
              </a:rPr>
              <a:t>           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at the first attempt </a:t>
            </a:r>
            <a:r>
              <a:rPr sz="2000">
                <a:solidFill>
                  <a:schemeClr val="tx1"/>
                </a:solidFill>
                <a:sym typeface="+mn-ea"/>
              </a:rPr>
              <a:t>第一次尝试</a:t>
            </a:r>
            <a:endParaRPr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7360" y="3687445"/>
            <a:ext cx="2279650" cy="145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66700" y="154305"/>
            <a:ext cx="855726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pPr>
              <a:lnSpc>
                <a:spcPct val="110000"/>
              </a:lnSpc>
            </a:pP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根据括号内的汉语提示补全下面句子（每空一词）。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 The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prisoners ________ ________ ________ 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企图逃跑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), but failed.  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我首次试着学做饭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 ________ 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 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________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________ ________  ________ 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________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was unsuccessful.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Could you at least  ________ ________ 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________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________ ________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试着笑一笑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zh-CN" alt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7360" y="3687445"/>
            <a:ext cx="2279650" cy="14560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87711" y="635220"/>
            <a:ext cx="478409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attempted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to           escape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9226" y="1419874"/>
            <a:ext cx="7772196" cy="15798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           first 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attempt         at             learning     to 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cook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876" y="2865896"/>
            <a:ext cx="6177207" cy="11061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make          an 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         to            smile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04005" y="775335"/>
            <a:ext cx="4537710" cy="4232275"/>
          </a:xfrm>
        </p:spPr>
        <p:txBody>
          <a:bodyPr>
            <a:normAutofit fontScale="60000"/>
          </a:bodyPr>
          <a:p>
            <a:r>
              <a:rPr lang="en-US" altLang="zh-CN" sz="2400"/>
              <a:t>actively take part in the learning process</a:t>
            </a:r>
            <a:endParaRPr lang="en-US" altLang="zh-CN" sz="2400"/>
          </a:p>
          <a:p>
            <a:r>
              <a:rPr lang="en-US" altLang="zh-CN" sz="2400"/>
              <a:t>get in the way of learning</a:t>
            </a:r>
            <a:endParaRPr lang="en-US" altLang="zh-CN" sz="2400"/>
          </a:p>
          <a:p>
            <a:r>
              <a:rPr lang="en-US" altLang="zh-CN" sz="2400"/>
              <a:t>focus on what the speak is saying</a:t>
            </a:r>
            <a:endParaRPr lang="en-US" altLang="zh-CN" sz="2400"/>
          </a:p>
          <a:p>
            <a:r>
              <a:rPr lang="en-US" altLang="zh-CN" sz="2400"/>
              <a:t>end up agreeing with the speaker</a:t>
            </a:r>
            <a:endParaRPr lang="en-US" altLang="zh-CN" sz="2400"/>
          </a:p>
          <a:p>
            <a:r>
              <a:rPr lang="en-US" altLang="zh-CN" sz="2400"/>
              <a:t>work out questions</a:t>
            </a:r>
            <a:endParaRPr lang="en-US" altLang="zh-CN" sz="2400"/>
          </a:p>
          <a:p>
            <a:r>
              <a:rPr lang="en-US" altLang="zh-CN" sz="2400"/>
              <a:t>in short</a:t>
            </a:r>
            <a:endParaRPr lang="en-US" altLang="zh-CN" sz="2400"/>
          </a:p>
          <a:p>
            <a:r>
              <a:rPr lang="en-US" altLang="zh-CN" sz="2400"/>
              <a:t>be based on truth</a:t>
            </a:r>
            <a:endParaRPr lang="en-US" altLang="zh-CN" sz="2400"/>
          </a:p>
          <a:p>
            <a:r>
              <a:rPr lang="en-US" altLang="zh-CN" sz="2400"/>
              <a:t>miss out on learning opportunites</a:t>
            </a:r>
            <a:endParaRPr lang="en-US" altLang="zh-CN" sz="2400"/>
          </a:p>
          <a:p>
            <a:r>
              <a:rPr lang="en-US" altLang="zh-CN" sz="2400"/>
              <a:t>cannot help doing</a:t>
            </a:r>
            <a:endParaRPr lang="en-US" altLang="zh-CN" sz="2400"/>
          </a:p>
          <a:p>
            <a:r>
              <a:rPr lang="en-US" altLang="zh-CN" sz="2400"/>
              <a:t>judge people based on first impressions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07390" y="158750"/>
            <a:ext cx="3319780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Part 3 Expressions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259080" y="775335"/>
            <a:ext cx="3717290" cy="42322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sz="1400"/>
              <a:t>积极参加学习过程</a:t>
            </a:r>
            <a:endParaRPr sz="1400"/>
          </a:p>
          <a:p>
            <a:pPr marL="457200" indent="-457200">
              <a:buAutoNum type="arabicPeriod"/>
            </a:pPr>
            <a:r>
              <a:rPr sz="1400"/>
              <a:t>妨碍学习</a:t>
            </a:r>
            <a:endParaRPr sz="1400"/>
          </a:p>
          <a:p>
            <a:pPr marL="457200" indent="-457200">
              <a:buAutoNum type="arabicPeriod"/>
            </a:pPr>
            <a:r>
              <a:rPr sz="1400"/>
              <a:t>专注于说话人所说的话</a:t>
            </a:r>
            <a:endParaRPr sz="1400"/>
          </a:p>
          <a:p>
            <a:pPr marL="457200" indent="-457200">
              <a:buAutoNum type="arabicPeriod"/>
            </a:pPr>
            <a:r>
              <a:rPr sz="1400"/>
              <a:t>最终同意说话人的观点</a:t>
            </a:r>
            <a:endParaRPr sz="1400"/>
          </a:p>
          <a:p>
            <a:pPr marL="457200" indent="-457200">
              <a:buAutoNum type="arabicPeriod"/>
            </a:pPr>
            <a:r>
              <a:rPr sz="1400"/>
              <a:t>解决问题</a:t>
            </a:r>
            <a:endParaRPr sz="1400"/>
          </a:p>
          <a:p>
            <a:pPr marL="457200" indent="-457200">
              <a:buAutoNum type="arabicPeriod"/>
            </a:pPr>
            <a:r>
              <a:rPr sz="1400"/>
              <a:t>简而言之</a:t>
            </a:r>
            <a:endParaRPr sz="1400"/>
          </a:p>
          <a:p>
            <a:pPr marL="457200" indent="-457200">
              <a:buAutoNum type="arabicPeriod"/>
            </a:pPr>
            <a:r>
              <a:rPr sz="1400"/>
              <a:t>基于事实</a:t>
            </a:r>
            <a:endParaRPr sz="1400"/>
          </a:p>
          <a:p>
            <a:pPr marL="457200" indent="-457200">
              <a:buAutoNum type="arabicPeriod"/>
            </a:pPr>
            <a:r>
              <a:rPr sz="1400"/>
              <a:t>错过学习机会</a:t>
            </a:r>
            <a:endParaRPr sz="1400"/>
          </a:p>
          <a:p>
            <a:pPr marL="457200" indent="-457200">
              <a:buAutoNum type="arabicPeriod"/>
            </a:pPr>
            <a:r>
              <a:rPr sz="1400"/>
              <a:t>情不自禁</a:t>
            </a:r>
            <a:endParaRPr sz="1400"/>
          </a:p>
          <a:p>
            <a:pPr marL="457200" indent="-457200">
              <a:buAutoNum type="arabicPeriod"/>
            </a:pPr>
            <a:r>
              <a:rPr sz="1400"/>
              <a:t>根据第一印象判断人</a:t>
            </a:r>
            <a:endParaRPr sz="1400"/>
          </a:p>
          <a:p>
            <a:pPr marL="457200" indent="-457200">
              <a:buAutoNum type="arabicPeriod"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2285" y="1179830"/>
            <a:ext cx="8139430" cy="3576955"/>
          </a:xfrm>
        </p:spPr>
        <p:txBody>
          <a:bodyPr/>
          <a:p>
            <a:pPr marL="514350" indent="-514350">
              <a:buAutoNum type="arabicPeriod"/>
            </a:pPr>
            <a:r>
              <a:rPr lang="en-US" altLang="zh-CN" sz="2800"/>
              <a:t>Review the words and expressions in this class.</a:t>
            </a:r>
            <a:endParaRPr lang="en-US" altLang="zh-CN" sz="2800"/>
          </a:p>
          <a:p>
            <a:pPr marL="514350" indent="-514350">
              <a:buAutoNum type="arabicPeriod"/>
            </a:pPr>
            <a:r>
              <a:rPr lang="en-US" altLang="zh-CN" sz="2800"/>
              <a:t>Use the words and expressions to make sentences.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410845" y="311150"/>
            <a:ext cx="3319780" cy="5835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>
                <a:sym typeface="+mn-ea"/>
              </a:rPr>
              <a:t>Homework</a:t>
            </a:r>
            <a:r>
              <a:rPr lang="en-US" altLang="zh-CN" sz="2800">
                <a:sym typeface="+mn-ea"/>
              </a:rPr>
              <a:t>  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5313" y="430159"/>
            <a:ext cx="8006820" cy="40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学习目标：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sz="2400" dirty="0"/>
              <a:t>1. 总结归纳本单元与 “Active learning”主题相关的词汇及其搭配。 </a:t>
            </a:r>
            <a:endParaRPr sz="2400" dirty="0"/>
          </a:p>
          <a:p>
            <a:pPr>
              <a:lnSpc>
                <a:spcPct val="150000"/>
              </a:lnSpc>
            </a:pPr>
            <a:r>
              <a:rPr sz="2400" dirty="0"/>
              <a:t>2. 在不同语境中理解并正确运用以下词汇：</a:t>
            </a:r>
            <a:endParaRPr sz="2400" dirty="0"/>
          </a:p>
          <a:p>
            <a:pPr>
              <a:lnSpc>
                <a:spcPct val="150000"/>
              </a:lnSpc>
            </a:pPr>
            <a:r>
              <a:rPr sz="2400" dirty="0"/>
              <a:t>reflect on, argue, assume, promote, attempt </a:t>
            </a:r>
            <a:r>
              <a:rPr lang="en-US" sz="2400" dirty="0"/>
              <a:t>to</a:t>
            </a:r>
            <a:r>
              <a:rPr sz="2400" dirty="0"/>
              <a:t>, miss out on</a:t>
            </a:r>
            <a:r>
              <a:rPr lang="en-US" sz="2400" dirty="0"/>
              <a:t>, end up doing </a:t>
            </a:r>
            <a:r>
              <a:rPr lang="zh-CN" altLang="en-US" sz="2400" dirty="0"/>
              <a:t>等。</a:t>
            </a:r>
            <a:endParaRPr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3. </a:t>
            </a:r>
            <a:r>
              <a:rPr sz="2400" dirty="0"/>
              <a:t>在主题语境中加深词义的理解并强化词汇的搭配意识。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225" y="451485"/>
            <a:ext cx="7747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学法指导：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/>
              <a:t>1. 按主题意义积累话题词汇；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2. 关注上下文语境，强化词汇的搭配意识。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684270" y="2256155"/>
            <a:ext cx="1820545" cy="9099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School subjects</a:t>
            </a:r>
            <a:endParaRPr lang="zh-CN" altLang="en-US" sz="2100" b="1" dirty="0"/>
          </a:p>
        </p:txBody>
      </p:sp>
      <p:sp>
        <p:nvSpPr>
          <p:cNvPr id="5" name="线形标注 1 4"/>
          <p:cNvSpPr/>
          <p:nvPr/>
        </p:nvSpPr>
        <p:spPr>
          <a:xfrm>
            <a:off x="1283335" y="2964180"/>
            <a:ext cx="1632585" cy="374015"/>
          </a:xfrm>
          <a:prstGeom prst="borderCallout1">
            <a:avLst>
              <a:gd name="adj1" fmla="val 32729"/>
              <a:gd name="adj2" fmla="val 109012"/>
              <a:gd name="adj3" fmla="val -14248"/>
              <a:gd name="adj4" fmla="val 145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physics</a:t>
            </a:r>
            <a:endParaRPr lang="zh-CN" altLang="en-US" sz="2100" b="1" dirty="0"/>
          </a:p>
        </p:txBody>
      </p:sp>
      <p:sp>
        <p:nvSpPr>
          <p:cNvPr id="8" name="线形标注 1 7"/>
          <p:cNvSpPr/>
          <p:nvPr/>
        </p:nvSpPr>
        <p:spPr>
          <a:xfrm>
            <a:off x="1849733" y="4100831"/>
            <a:ext cx="2002185" cy="541026"/>
          </a:xfrm>
          <a:prstGeom prst="borderCallout1">
            <a:avLst>
              <a:gd name="adj1" fmla="val -9887"/>
              <a:gd name="adj2" fmla="val 72910"/>
              <a:gd name="adj3" fmla="val -164756"/>
              <a:gd name="adj4" fmla="val 110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mathematics</a:t>
            </a:r>
            <a:endParaRPr lang="zh-CN" altLang="en-US" sz="2100" b="1" dirty="0"/>
          </a:p>
        </p:txBody>
      </p:sp>
      <p:sp>
        <p:nvSpPr>
          <p:cNvPr id="9" name="线形标注 1 8"/>
          <p:cNvSpPr/>
          <p:nvPr/>
        </p:nvSpPr>
        <p:spPr>
          <a:xfrm>
            <a:off x="5783915" y="4241353"/>
            <a:ext cx="1567154" cy="567710"/>
          </a:xfrm>
          <a:prstGeom prst="borderCallout1">
            <a:avLst>
              <a:gd name="adj1" fmla="val -8195"/>
              <a:gd name="adj2" fmla="val 8640"/>
              <a:gd name="adj3" fmla="val -185181"/>
              <a:gd name="adj4" fmla="val -65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geography</a:t>
            </a:r>
            <a:endParaRPr lang="zh-CN" altLang="en-US" sz="2100" b="1" dirty="0"/>
          </a:p>
        </p:txBody>
      </p:sp>
      <p:sp>
        <p:nvSpPr>
          <p:cNvPr id="10" name="线形标注 1 9"/>
          <p:cNvSpPr/>
          <p:nvPr/>
        </p:nvSpPr>
        <p:spPr>
          <a:xfrm>
            <a:off x="2092203" y="1774642"/>
            <a:ext cx="1283888" cy="427029"/>
          </a:xfrm>
          <a:prstGeom prst="borderCallout1">
            <a:avLst>
              <a:gd name="adj1" fmla="val 58914"/>
              <a:gd name="adj2" fmla="val 103206"/>
              <a:gd name="adj3" fmla="val 134606"/>
              <a:gd name="adj4" fmla="val 1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English</a:t>
            </a:r>
            <a:endParaRPr lang="zh-CN" altLang="en-US" sz="2100" b="1" dirty="0"/>
          </a:p>
        </p:txBody>
      </p:sp>
      <p:sp>
        <p:nvSpPr>
          <p:cNvPr id="11" name="线形标注 1 10"/>
          <p:cNvSpPr/>
          <p:nvPr/>
        </p:nvSpPr>
        <p:spPr>
          <a:xfrm>
            <a:off x="2019224" y="2335490"/>
            <a:ext cx="1283888" cy="404146"/>
          </a:xfrm>
          <a:prstGeom prst="borderCallout1">
            <a:avLst>
              <a:gd name="adj1" fmla="val 47485"/>
              <a:gd name="adj2" fmla="val 102045"/>
              <a:gd name="adj3" fmla="val 59175"/>
              <a:gd name="adj4" fmla="val 126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Chinese</a:t>
            </a:r>
            <a:endParaRPr lang="zh-CN" altLang="en-US" sz="2100" b="1" dirty="0"/>
          </a:p>
        </p:txBody>
      </p:sp>
      <p:sp>
        <p:nvSpPr>
          <p:cNvPr id="12" name="线形标注 1 11"/>
          <p:cNvSpPr/>
          <p:nvPr/>
        </p:nvSpPr>
        <p:spPr>
          <a:xfrm>
            <a:off x="1668768" y="3440612"/>
            <a:ext cx="1567154" cy="537826"/>
          </a:xfrm>
          <a:prstGeom prst="borderCallout1">
            <a:avLst>
              <a:gd name="adj1" fmla="val 29957"/>
              <a:gd name="adj2" fmla="val 103780"/>
              <a:gd name="adj3" fmla="val -67450"/>
              <a:gd name="adj4" fmla="val 139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chemistry</a:t>
            </a:r>
            <a:endParaRPr lang="zh-CN" altLang="en-US" sz="2100" b="1" dirty="0"/>
          </a:p>
        </p:txBody>
      </p:sp>
      <p:sp>
        <p:nvSpPr>
          <p:cNvPr id="20" name="线形标注 1 19"/>
          <p:cNvSpPr/>
          <p:nvPr/>
        </p:nvSpPr>
        <p:spPr>
          <a:xfrm>
            <a:off x="3924885" y="4293548"/>
            <a:ext cx="1567154" cy="561078"/>
          </a:xfrm>
          <a:prstGeom prst="borderCallout1">
            <a:avLst>
              <a:gd name="adj1" fmla="val -21224"/>
              <a:gd name="adj2" fmla="val 48120"/>
              <a:gd name="adj3" fmla="val -181643"/>
              <a:gd name="adj4" fmla="val 31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geometry</a:t>
            </a:r>
            <a:endParaRPr lang="zh-CN" altLang="en-US" sz="2100" b="1" dirty="0"/>
          </a:p>
        </p:txBody>
      </p:sp>
      <p:sp>
        <p:nvSpPr>
          <p:cNvPr id="21" name="线形标注 1 20"/>
          <p:cNvSpPr/>
          <p:nvPr/>
        </p:nvSpPr>
        <p:spPr>
          <a:xfrm>
            <a:off x="5819266" y="1980114"/>
            <a:ext cx="1497176" cy="449465"/>
          </a:xfrm>
          <a:prstGeom prst="borderCallout1">
            <a:avLst>
              <a:gd name="adj1" fmla="val 106000"/>
              <a:gd name="adj2" fmla="val 34139"/>
              <a:gd name="adj3" fmla="val 157823"/>
              <a:gd name="adj4" fmla="val -14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music</a:t>
            </a:r>
            <a:endParaRPr lang="zh-CN" altLang="en-US" sz="2100" b="1" dirty="0"/>
          </a:p>
        </p:txBody>
      </p:sp>
      <p:sp>
        <p:nvSpPr>
          <p:cNvPr id="22" name="线形标注 1 21"/>
          <p:cNvSpPr/>
          <p:nvPr/>
        </p:nvSpPr>
        <p:spPr>
          <a:xfrm>
            <a:off x="6132790" y="3651292"/>
            <a:ext cx="1703252" cy="449465"/>
          </a:xfrm>
          <a:prstGeom prst="borderCallout1">
            <a:avLst>
              <a:gd name="adj1" fmla="val 8556"/>
              <a:gd name="adj2" fmla="val 4275"/>
              <a:gd name="adj3" fmla="val -104776"/>
              <a:gd name="adj4" fmla="val -62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art</a:t>
            </a:r>
            <a:endParaRPr lang="zh-CN" altLang="en-US" sz="2100" b="1" dirty="0"/>
          </a:p>
        </p:txBody>
      </p:sp>
      <p:sp>
        <p:nvSpPr>
          <p:cNvPr id="23" name="线形标注 1 22"/>
          <p:cNvSpPr/>
          <p:nvPr/>
        </p:nvSpPr>
        <p:spPr>
          <a:xfrm>
            <a:off x="6659583" y="3066185"/>
            <a:ext cx="1176080" cy="374019"/>
          </a:xfrm>
          <a:prstGeom prst="borderCallout1">
            <a:avLst>
              <a:gd name="adj1" fmla="val 60637"/>
              <a:gd name="adj2" fmla="val -7698"/>
              <a:gd name="adj3" fmla="val -12561"/>
              <a:gd name="adj4" fmla="val -102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PE</a:t>
            </a:r>
            <a:endParaRPr lang="zh-CN" altLang="en-US" sz="2100" b="1" dirty="0"/>
          </a:p>
        </p:txBody>
      </p:sp>
      <p:sp>
        <p:nvSpPr>
          <p:cNvPr id="24" name="线形标注 1 23"/>
          <p:cNvSpPr/>
          <p:nvPr/>
        </p:nvSpPr>
        <p:spPr>
          <a:xfrm>
            <a:off x="6486005" y="2563781"/>
            <a:ext cx="1283888" cy="400505"/>
          </a:xfrm>
          <a:prstGeom prst="borderCallout1">
            <a:avLst>
              <a:gd name="adj1" fmla="val 73643"/>
              <a:gd name="adj2" fmla="val -554"/>
              <a:gd name="adj3" fmla="val 69757"/>
              <a:gd name="adj4" fmla="val -68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biology</a:t>
            </a:r>
            <a:endParaRPr lang="zh-CN" altLang="en-US" sz="2100" b="1" dirty="0"/>
          </a:p>
        </p:txBody>
      </p:sp>
      <p:sp>
        <p:nvSpPr>
          <p:cNvPr id="25" name="线形标注 1 24"/>
          <p:cNvSpPr/>
          <p:nvPr/>
        </p:nvSpPr>
        <p:spPr>
          <a:xfrm>
            <a:off x="4453430" y="1421173"/>
            <a:ext cx="1800098" cy="482342"/>
          </a:xfrm>
          <a:prstGeom prst="borderCallout1">
            <a:avLst>
              <a:gd name="adj1" fmla="val 122032"/>
              <a:gd name="adj2" fmla="val 50657"/>
              <a:gd name="adj3" fmla="val 176167"/>
              <a:gd name="adj4" fmla="val 29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technology </a:t>
            </a:r>
            <a:endParaRPr lang="zh-CN" altLang="en-US" sz="2100" b="1" dirty="0"/>
          </a:p>
        </p:txBody>
      </p:sp>
      <p:sp>
        <p:nvSpPr>
          <p:cNvPr id="26" name="线形标注 1 25"/>
          <p:cNvSpPr/>
          <p:nvPr/>
        </p:nvSpPr>
        <p:spPr>
          <a:xfrm>
            <a:off x="3509689" y="1444385"/>
            <a:ext cx="802244" cy="379703"/>
          </a:xfrm>
          <a:prstGeom prst="borderCallout1">
            <a:avLst>
              <a:gd name="adj1" fmla="val 122032"/>
              <a:gd name="adj2" fmla="val 50657"/>
              <a:gd name="adj3" fmla="val 206882"/>
              <a:gd name="adj4" fmla="val 72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… </a:t>
            </a:r>
            <a:endParaRPr lang="zh-CN" altLang="en-US" sz="21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707390" y="158750"/>
            <a:ext cx="4239260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Part 1 School subjects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684270" y="2256155"/>
            <a:ext cx="1938655" cy="9099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Learning methods</a:t>
            </a:r>
            <a:endParaRPr lang="en-US" sz="2100" b="1" dirty="0"/>
          </a:p>
        </p:txBody>
      </p:sp>
      <p:sp>
        <p:nvSpPr>
          <p:cNvPr id="11" name="线形标注 1 10"/>
          <p:cNvSpPr/>
          <p:nvPr/>
        </p:nvSpPr>
        <p:spPr>
          <a:xfrm>
            <a:off x="126365" y="2031365"/>
            <a:ext cx="3176905" cy="768985"/>
          </a:xfrm>
          <a:prstGeom prst="borderCallout1">
            <a:avLst>
              <a:gd name="adj1" fmla="val 47485"/>
              <a:gd name="adj2" fmla="val 102045"/>
              <a:gd name="adj3" fmla="val 64779"/>
              <a:gd name="adj4" fmla="val 109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brush up on language points</a:t>
            </a:r>
            <a:endParaRPr lang="en-US" sz="2100" b="1" dirty="0"/>
          </a:p>
        </p:txBody>
      </p:sp>
      <p:sp>
        <p:nvSpPr>
          <p:cNvPr id="12" name="线形标注 1 11"/>
          <p:cNvSpPr/>
          <p:nvPr/>
        </p:nvSpPr>
        <p:spPr>
          <a:xfrm>
            <a:off x="125730" y="3440430"/>
            <a:ext cx="3656965" cy="728345"/>
          </a:xfrm>
          <a:prstGeom prst="borderCallout1">
            <a:avLst>
              <a:gd name="adj1" fmla="val 29957"/>
              <a:gd name="adj2" fmla="val 103780"/>
              <a:gd name="adj3" fmla="val -44746"/>
              <a:gd name="adj4" fmla="val 113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concentrate and keep the details straight in the head</a:t>
            </a:r>
            <a:endParaRPr lang="en-US" sz="2100" b="1" dirty="0"/>
          </a:p>
        </p:txBody>
      </p:sp>
      <p:sp>
        <p:nvSpPr>
          <p:cNvPr id="20" name="线形标注 1 19"/>
          <p:cNvSpPr/>
          <p:nvPr/>
        </p:nvSpPr>
        <p:spPr>
          <a:xfrm>
            <a:off x="3302635" y="4293235"/>
            <a:ext cx="3459480" cy="720090"/>
          </a:xfrm>
          <a:prstGeom prst="borderCallout1">
            <a:avLst>
              <a:gd name="adj1" fmla="val -21224"/>
              <a:gd name="adj2" fmla="val 48120"/>
              <a:gd name="adj3" fmla="val -145767"/>
              <a:gd name="adj4" fmla="val 42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take part in problem-solving activities</a:t>
            </a:r>
            <a:endParaRPr lang="en-US" sz="2100" b="1" dirty="0"/>
          </a:p>
        </p:txBody>
      </p:sp>
      <p:sp>
        <p:nvSpPr>
          <p:cNvPr id="22" name="线形标注 1 21"/>
          <p:cNvSpPr/>
          <p:nvPr/>
        </p:nvSpPr>
        <p:spPr>
          <a:xfrm>
            <a:off x="6102350" y="3605530"/>
            <a:ext cx="2774950" cy="449580"/>
          </a:xfrm>
          <a:prstGeom prst="borderCallout1">
            <a:avLst>
              <a:gd name="adj1" fmla="val 8556"/>
              <a:gd name="adj2" fmla="val 4275"/>
              <a:gd name="adj3" fmla="val -103107"/>
              <a:gd name="adj4" fmla="val -3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look up information</a:t>
            </a:r>
            <a:endParaRPr lang="en-US" sz="2100" b="1" dirty="0"/>
          </a:p>
        </p:txBody>
      </p:sp>
      <p:sp>
        <p:nvSpPr>
          <p:cNvPr id="24" name="线形标注 1 23"/>
          <p:cNvSpPr/>
          <p:nvPr/>
        </p:nvSpPr>
        <p:spPr>
          <a:xfrm>
            <a:off x="6492875" y="2510790"/>
            <a:ext cx="2546350" cy="400685"/>
          </a:xfrm>
          <a:prstGeom prst="borderCallout1">
            <a:avLst>
              <a:gd name="adj1" fmla="val 73643"/>
              <a:gd name="adj2" fmla="val -554"/>
              <a:gd name="adj3" fmla="val 73534"/>
              <a:gd name="adj4" fmla="val -32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take notes</a:t>
            </a:r>
            <a:endParaRPr lang="en-US" sz="2100" b="1" dirty="0"/>
          </a:p>
        </p:txBody>
      </p:sp>
      <p:sp>
        <p:nvSpPr>
          <p:cNvPr id="25" name="线形标注 1 24"/>
          <p:cNvSpPr/>
          <p:nvPr/>
        </p:nvSpPr>
        <p:spPr>
          <a:xfrm>
            <a:off x="4544060" y="972820"/>
            <a:ext cx="3252470" cy="748665"/>
          </a:xfrm>
          <a:prstGeom prst="borderCallout1">
            <a:avLst>
              <a:gd name="adj1" fmla="val 122032"/>
              <a:gd name="adj2" fmla="val 50657"/>
              <a:gd name="adj3" fmla="val 176167"/>
              <a:gd name="adj4" fmla="val 29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work with a partner /study alone</a:t>
            </a:r>
            <a:endParaRPr lang="zh-CN" altLang="en-US" sz="2100" b="1" dirty="0"/>
          </a:p>
        </p:txBody>
      </p:sp>
      <p:sp>
        <p:nvSpPr>
          <p:cNvPr id="26" name="线形标注 1 25"/>
          <p:cNvSpPr/>
          <p:nvPr/>
        </p:nvSpPr>
        <p:spPr>
          <a:xfrm>
            <a:off x="2328545" y="1341755"/>
            <a:ext cx="1700530" cy="379730"/>
          </a:xfrm>
          <a:prstGeom prst="borderCallout1">
            <a:avLst>
              <a:gd name="adj1" fmla="val 122032"/>
              <a:gd name="adj2" fmla="val 50657"/>
              <a:gd name="adj3" fmla="val 232943"/>
              <a:gd name="adj4" fmla="val 115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do projects </a:t>
            </a:r>
            <a:endParaRPr lang="zh-CN" altLang="en-US" sz="21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707390" y="158750"/>
            <a:ext cx="4239260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Part 1 School subjects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20" grpId="0" bldLvl="0" animBg="1"/>
      <p:bldP spid="22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684270" y="2256155"/>
            <a:ext cx="1938655" cy="9099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Learning goals</a:t>
            </a:r>
            <a:endParaRPr lang="en-US" sz="2100" b="1" dirty="0"/>
          </a:p>
        </p:txBody>
      </p:sp>
      <p:sp>
        <p:nvSpPr>
          <p:cNvPr id="11" name="线形标注 1 10"/>
          <p:cNvSpPr/>
          <p:nvPr/>
        </p:nvSpPr>
        <p:spPr>
          <a:xfrm>
            <a:off x="461010" y="2335530"/>
            <a:ext cx="2348230" cy="403860"/>
          </a:xfrm>
          <a:prstGeom prst="borderCallout1">
            <a:avLst>
              <a:gd name="adj1" fmla="val 47485"/>
              <a:gd name="adj2" fmla="val 102045"/>
              <a:gd name="adj3" fmla="val 89150"/>
              <a:gd name="adj4" fmla="val 133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pass an exam</a:t>
            </a:r>
            <a:endParaRPr lang="en-US" sz="2100" b="1" dirty="0"/>
          </a:p>
        </p:txBody>
      </p:sp>
      <p:sp>
        <p:nvSpPr>
          <p:cNvPr id="12" name="线形标注 1 11"/>
          <p:cNvSpPr/>
          <p:nvPr/>
        </p:nvSpPr>
        <p:spPr>
          <a:xfrm>
            <a:off x="707390" y="3440430"/>
            <a:ext cx="3075305" cy="537845"/>
          </a:xfrm>
          <a:prstGeom prst="borderCallout1">
            <a:avLst>
              <a:gd name="adj1" fmla="val 29957"/>
              <a:gd name="adj2" fmla="val 103780"/>
              <a:gd name="adj3" fmla="val -44746"/>
              <a:gd name="adj4" fmla="val 113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be able to concentrate</a:t>
            </a:r>
            <a:endParaRPr lang="en-US" sz="2100" b="1" dirty="0"/>
          </a:p>
        </p:txBody>
      </p:sp>
      <p:sp>
        <p:nvSpPr>
          <p:cNvPr id="20" name="线形标注 1 19"/>
          <p:cNvSpPr/>
          <p:nvPr/>
        </p:nvSpPr>
        <p:spPr>
          <a:xfrm>
            <a:off x="3119755" y="4285615"/>
            <a:ext cx="4075430" cy="720090"/>
          </a:xfrm>
          <a:prstGeom prst="borderCallout1">
            <a:avLst>
              <a:gd name="adj1" fmla="val -21224"/>
              <a:gd name="adj2" fmla="val 48120"/>
              <a:gd name="adj3" fmla="val -145767"/>
              <a:gd name="adj4" fmla="val 42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establish a good foundation for the next stage of learning</a:t>
            </a:r>
            <a:endParaRPr lang="en-US" sz="2100" b="1" dirty="0"/>
          </a:p>
        </p:txBody>
      </p:sp>
      <p:sp>
        <p:nvSpPr>
          <p:cNvPr id="22" name="线形标注 1 21"/>
          <p:cNvSpPr/>
          <p:nvPr/>
        </p:nvSpPr>
        <p:spPr>
          <a:xfrm>
            <a:off x="6102350" y="3605530"/>
            <a:ext cx="2774950" cy="449580"/>
          </a:xfrm>
          <a:prstGeom prst="borderCallout1">
            <a:avLst>
              <a:gd name="adj1" fmla="val -8333"/>
              <a:gd name="adj2" fmla="val -2036"/>
              <a:gd name="adj3" fmla="val -103107"/>
              <a:gd name="adj4" fmla="val -3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win a prize</a:t>
            </a:r>
            <a:endParaRPr lang="en-US" sz="2100" b="1" dirty="0"/>
          </a:p>
        </p:txBody>
      </p:sp>
      <p:sp>
        <p:nvSpPr>
          <p:cNvPr id="24" name="线形标注 1 23"/>
          <p:cNvSpPr/>
          <p:nvPr/>
        </p:nvSpPr>
        <p:spPr>
          <a:xfrm>
            <a:off x="6492875" y="2168525"/>
            <a:ext cx="2546350" cy="917575"/>
          </a:xfrm>
          <a:prstGeom prst="borderCallout1">
            <a:avLst>
              <a:gd name="adj1" fmla="val 73643"/>
              <a:gd name="adj2" fmla="val -554"/>
              <a:gd name="adj3" fmla="val 73534"/>
              <a:gd name="adj4" fmla="val -32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get into college</a:t>
            </a:r>
            <a:endParaRPr lang="en-US" sz="2100" b="1" dirty="0"/>
          </a:p>
        </p:txBody>
      </p:sp>
      <p:sp>
        <p:nvSpPr>
          <p:cNvPr id="25" name="线形标注 1 24"/>
          <p:cNvSpPr/>
          <p:nvPr/>
        </p:nvSpPr>
        <p:spPr>
          <a:xfrm>
            <a:off x="4544695" y="1008380"/>
            <a:ext cx="3252470" cy="786765"/>
          </a:xfrm>
          <a:prstGeom prst="borderCallout1">
            <a:avLst>
              <a:gd name="adj1" fmla="val 122032"/>
              <a:gd name="adj2" fmla="val 50657"/>
              <a:gd name="adj3" fmla="val 176167"/>
              <a:gd name="adj4" fmla="val 29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100" b="1" dirty="0"/>
              <a:t>become more fluent in English</a:t>
            </a:r>
            <a:endParaRPr lang="en-US" sz="2100" b="1" dirty="0"/>
          </a:p>
        </p:txBody>
      </p:sp>
      <p:sp>
        <p:nvSpPr>
          <p:cNvPr id="26" name="线形标注 1 25"/>
          <p:cNvSpPr/>
          <p:nvPr/>
        </p:nvSpPr>
        <p:spPr>
          <a:xfrm>
            <a:off x="3059474" y="1523760"/>
            <a:ext cx="802244" cy="379703"/>
          </a:xfrm>
          <a:prstGeom prst="borderCallout1">
            <a:avLst>
              <a:gd name="adj1" fmla="val 122032"/>
              <a:gd name="adj2" fmla="val 50657"/>
              <a:gd name="adj3" fmla="val 198906"/>
              <a:gd name="adj4" fmla="val 115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b="1" dirty="0"/>
              <a:t>… </a:t>
            </a:r>
            <a:endParaRPr lang="zh-CN" altLang="en-US" sz="21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707390" y="158750"/>
            <a:ext cx="4239260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Part 1 School subjects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20" grpId="0" bldLvl="0" animBg="1"/>
      <p:bldP spid="22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850900"/>
            <a:ext cx="8139430" cy="3905885"/>
          </a:xfrm>
        </p:spPr>
        <p:txBody>
          <a:bodyPr/>
          <a:p>
            <a:pPr marL="228600" indent="-228600">
              <a:lnSpc>
                <a:spcPct val="110000"/>
              </a:lnSpc>
              <a:buAutoNum type="arabicPeriod"/>
            </a:pPr>
            <a:r>
              <a:rPr lang="en-US" altLang="zh-CN" sz="2400" b="1" smtClean="0">
                <a:cs typeface="Arial" panose="020B0604020202020204" pitchFamily="34" charset="0"/>
                <a:sym typeface="+mn-ea"/>
              </a:rPr>
              <a:t>Many people </a:t>
            </a:r>
            <a:r>
              <a:rPr lang="en-US" altLang="zh-CN" sz="2400" b="1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assume</a:t>
            </a:r>
            <a:r>
              <a:rPr lang="en-US" altLang="zh-CN" sz="2400" b="1" smtClean="0">
                <a:cs typeface="Arial" panose="020B0604020202020204" pitchFamily="34" charset="0"/>
                <a:sym typeface="+mn-ea"/>
              </a:rPr>
              <a:t> that the human brain is set on “automatic”— that means it learns all by itself.</a:t>
            </a:r>
            <a:r>
              <a:rPr sz="2400" b="1" smtClean="0"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400" b="1" smtClean="0">
                <a:cs typeface="Arial" panose="020B0604020202020204" pitchFamily="34" charset="0"/>
                <a:sym typeface="+mn-ea"/>
              </a:rPr>
              <a:t>line1</a:t>
            </a:r>
            <a:r>
              <a:rPr sz="2400" b="1" smtClean="0">
                <a:cs typeface="Arial" panose="020B0604020202020204" pitchFamily="34" charset="0"/>
                <a:sym typeface="+mn-ea"/>
              </a:rPr>
              <a:t>）</a:t>
            </a:r>
            <a:endParaRPr lang="en-US" altLang="zh-CN" sz="2400" b="1" dirty="0">
              <a:cs typeface="Arial" panose="020B0604020202020204" pitchFamily="34" charset="0"/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assume: v.</a:t>
            </a:r>
            <a:r>
              <a:rPr lang="en-US" altLang="zh-CN" sz="2400"/>
              <a:t> to think or accept that sth. is true but without having proof of it </a:t>
            </a:r>
            <a:r>
              <a:rPr sz="2400"/>
              <a:t>假定，假设，认为</a:t>
            </a:r>
            <a:endParaRPr lang="en-US" altLang="zh-CN" sz="2400"/>
          </a:p>
          <a:p>
            <a:r>
              <a:rPr lang="en-US" altLang="zh-CN" sz="2400">
                <a:solidFill>
                  <a:srgbClr val="FF0000"/>
                </a:solidFill>
              </a:rPr>
              <a:t>assumption: n. </a:t>
            </a:r>
            <a:r>
              <a:rPr sz="2400">
                <a:solidFill>
                  <a:schemeClr val="tx1"/>
                </a:solidFill>
              </a:rPr>
              <a:t>假定，假设</a:t>
            </a:r>
            <a:endParaRPr sz="24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7390" y="158750"/>
            <a:ext cx="3121660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Part 2 Word study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25" y="3387725"/>
            <a:ext cx="2098040" cy="161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67005"/>
            <a:ext cx="8139430" cy="4885690"/>
          </a:xfrm>
        </p:spPr>
        <p:txBody>
          <a:bodyPr>
            <a:normAutofit fontScale="70000"/>
          </a:bodyPr>
          <a:p>
            <a:pPr algn="l">
              <a:lnSpc>
                <a:spcPct val="100000"/>
              </a:lnSpc>
            </a:pPr>
            <a:r>
              <a:rPr lang="en-US" altLang="zh-CN" sz="2570" smtClean="0">
                <a:cs typeface="Arial" panose="020B0604020202020204" pitchFamily="34" charset="0"/>
                <a:sym typeface="+mn-ea"/>
              </a:rPr>
              <a:t> I </a:t>
            </a:r>
            <a:r>
              <a:rPr lang="en-US" altLang="zh-CN" sz="257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assumed </a:t>
            </a:r>
            <a:r>
              <a:rPr lang="en-US" altLang="zh-CN" sz="2570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that you knew each other</a:t>
            </a:r>
            <a:r>
              <a:rPr lang="en-US" altLang="zh-CN" sz="2570" smtClean="0">
                <a:cs typeface="Arial" panose="020B0604020202020204" pitchFamily="34" charset="0"/>
                <a:sym typeface="+mn-ea"/>
              </a:rPr>
              <a:t> because </a:t>
            </a:r>
            <a:r>
              <a:rPr lang="en-US" altLang="zh-CN" sz="2570">
                <a:cs typeface="Arial" panose="020B0604020202020204" pitchFamily="34" charset="0"/>
                <a:sym typeface="+mn-ea"/>
              </a:rPr>
              <a:t>you went to the same school. </a:t>
            </a:r>
            <a:endParaRPr lang="en-US" altLang="zh-CN" sz="2570"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570">
                <a:cs typeface="Arial" panose="020B0604020202020204" pitchFamily="34" charset="0"/>
              </a:rPr>
              <a:t> </a:t>
            </a:r>
            <a:r>
              <a:rPr lang="en-US" altLang="zh-CN" sz="2570" smtClean="0">
                <a:cs typeface="Arial" panose="020B0604020202020204" pitchFamily="34" charset="0"/>
                <a:sym typeface="+mn-ea"/>
              </a:rPr>
              <a:t>I </a:t>
            </a:r>
            <a:r>
              <a:rPr lang="en-US" altLang="zh-CN" sz="2570">
                <a:cs typeface="Arial" panose="020B0604020202020204" pitchFamily="34" charset="0"/>
                <a:sym typeface="+mn-ea"/>
              </a:rPr>
              <a:t>have always </a:t>
            </a:r>
            <a:r>
              <a:rPr lang="en-US" altLang="zh-CN" sz="257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assumed </a:t>
            </a:r>
            <a:r>
              <a:rPr lang="en-US" altLang="zh-CN" sz="2570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her to be British.</a:t>
            </a:r>
            <a:endParaRPr lang="en-US" altLang="zh-CN" sz="2570" smtClean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2570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It is reasonable </a:t>
            </a:r>
            <a:r>
              <a:rPr lang="en-US" altLang="zh-CN" sz="257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assuming</a:t>
            </a:r>
            <a:r>
              <a:rPr lang="en-US" altLang="zh-CN" sz="2570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that the economy will continue to improve.</a:t>
            </a:r>
            <a:endParaRPr lang="en-US" altLang="zh-CN" sz="2570" smtClean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2570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570" smtClean="0">
                <a:cs typeface="Arial" panose="020B0604020202020204" pitchFamily="34" charset="0"/>
                <a:sym typeface="+mn-ea"/>
              </a:rPr>
              <a:t>It was impossible to make </a:t>
            </a:r>
            <a:r>
              <a:rPr lang="en-US" altLang="zh-CN" sz="257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assumptions</a:t>
            </a:r>
            <a:r>
              <a:rPr lang="en-US" altLang="zh-CN" sz="2570" smtClean="0">
                <a:cs typeface="Arial" panose="020B0604020202020204" pitchFamily="34" charset="0"/>
                <a:sym typeface="+mn-ea"/>
              </a:rPr>
              <a:t> about people's reactions. </a:t>
            </a:r>
            <a:endParaRPr lang="en-US" altLang="zh-CN" sz="2570" smtClean="0"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2570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570" smtClean="0">
                <a:cs typeface="Arial" panose="020B0604020202020204" pitchFamily="34" charset="0"/>
                <a:sym typeface="+mn-ea"/>
              </a:rPr>
              <a:t>This is based on the </a:t>
            </a:r>
            <a:r>
              <a:rPr lang="en-US" altLang="zh-CN" sz="257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assumption</a:t>
            </a:r>
            <a:r>
              <a:rPr lang="en-US" altLang="zh-CN" sz="2570" smtClean="0">
                <a:cs typeface="Arial" panose="020B0604020202020204" pitchFamily="34" charset="0"/>
                <a:sym typeface="+mn-ea"/>
              </a:rPr>
              <a:t> that science is universal, objective and reliable. </a:t>
            </a:r>
            <a:endParaRPr lang="en-US" altLang="zh-CN" sz="2570" smtClean="0"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400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    </a:t>
            </a:r>
            <a:r>
              <a:rPr sz="2400" b="1">
                <a:solidFill>
                  <a:srgbClr val="00B050"/>
                </a:solidFill>
                <a:sym typeface="+mn-ea"/>
              </a:rPr>
              <a:t>【搭配】    </a:t>
            </a:r>
            <a:r>
              <a:rPr lang="en-US" altLang="zh-CN" sz="2400" b="1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assume   that...</a:t>
            </a:r>
            <a:r>
              <a:rPr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假定</a:t>
            </a:r>
            <a:r>
              <a:rPr lang="en-US" altLang="zh-CN"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/</a:t>
            </a:r>
            <a:r>
              <a:rPr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假设</a:t>
            </a:r>
            <a:r>
              <a:rPr lang="en-US" altLang="zh-CN"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...</a:t>
            </a:r>
            <a:endParaRPr lang="en-US" altLang="zh-CN" sz="2400" b="1" smtClean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400" b="1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                                     sb./sth. to be </a:t>
            </a:r>
            <a:r>
              <a:rPr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假设某人</a:t>
            </a:r>
            <a:r>
              <a:rPr lang="en-US" altLang="zh-CN"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/</a:t>
            </a:r>
            <a:r>
              <a:rPr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物为</a:t>
            </a:r>
            <a:r>
              <a:rPr lang="en-US" altLang="zh-CN"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...</a:t>
            </a:r>
            <a:endParaRPr lang="en-US" altLang="zh-CN" sz="2400" b="1" smtClean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400" b="1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                     assuming that </a:t>
            </a:r>
            <a:r>
              <a:rPr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假设</a:t>
            </a:r>
            <a:endParaRPr lang="en-US" altLang="zh-CN" sz="2400" b="1" smtClean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400" b="1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                     make an assumption about </a:t>
            </a:r>
            <a:r>
              <a:rPr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认为，假定</a:t>
            </a:r>
            <a:endParaRPr lang="en-US" altLang="zh-CN" sz="2400" b="1" smtClean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400" b="1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                     on the assumption that...</a:t>
            </a:r>
            <a:r>
              <a:rPr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假定</a:t>
            </a:r>
            <a:r>
              <a:rPr lang="en-US" altLang="zh-CN" sz="2400" b="1" smtClean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...</a:t>
            </a:r>
            <a:endParaRPr lang="en-US" altLang="zh-CN" sz="2400" b="1" smtClean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燕尾形箭头 3"/>
          <p:cNvSpPr/>
          <p:nvPr/>
        </p:nvSpPr>
        <p:spPr>
          <a:xfrm>
            <a:off x="607695" y="3091815"/>
            <a:ext cx="403225" cy="227965"/>
          </a:xfrm>
          <a:prstGeom prst="notched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3277235" y="3023235"/>
            <a:ext cx="75565" cy="791210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25" y="3387725"/>
            <a:ext cx="2098040" cy="161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1648460"/>
          </a:xfrm>
        </p:spPr>
        <p:txBody>
          <a:bodyPr>
            <a:noAutofit/>
          </a:bodyPr>
          <a:p>
            <a:r>
              <a:rPr lang="en-US" altLang="zh-CN" sz="2400"/>
              <a:t>2. We need to train ourselves to be better learners -- to actively take part in the learning process and to </a:t>
            </a:r>
            <a:r>
              <a:rPr lang="en-US" altLang="zh-CN" sz="2400">
                <a:solidFill>
                  <a:srgbClr val="FF0000"/>
                </a:solidFill>
              </a:rPr>
              <a:t>reflect on</a:t>
            </a:r>
            <a:r>
              <a:rPr lang="en-US" altLang="zh-CN" sz="2400"/>
              <a:t> what we have learnt. (line 2)</a:t>
            </a:r>
            <a:endParaRPr lang="en-US" altLang="zh-CN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2157095"/>
            <a:ext cx="8139430" cy="2599690"/>
          </a:xfrm>
        </p:spPr>
        <p:txBody>
          <a:bodyPr/>
          <a:p>
            <a:r>
              <a:rPr lang="en-US" altLang="zh-CN" sz="2400">
                <a:solidFill>
                  <a:srgbClr val="FF0000"/>
                </a:solidFill>
              </a:rPr>
              <a:t>reflect: v.</a:t>
            </a:r>
            <a:r>
              <a:rPr lang="en-US" altLang="zh-CN" sz="2400"/>
              <a:t> to think carefully and deeply about sth.</a:t>
            </a:r>
            <a:r>
              <a:rPr sz="2400"/>
              <a:t>认真思考，沉思</a:t>
            </a:r>
            <a:endParaRPr lang="en-US" altLang="zh-CN" sz="2400"/>
          </a:p>
          <a:p>
            <a:r>
              <a:rPr lang="en-US" altLang="zh-CN" sz="2400">
                <a:solidFill>
                  <a:srgbClr val="FF0000"/>
                </a:solidFill>
              </a:rPr>
              <a:t>reflection: n.</a:t>
            </a:r>
            <a:r>
              <a:rPr lang="en-US" altLang="zh-CN" sz="2400"/>
              <a:t> </a:t>
            </a:r>
            <a:r>
              <a:rPr sz="2400"/>
              <a:t>映像；深思</a:t>
            </a:r>
            <a:endParaRPr lang="en-US" altLang="zh-CN" sz="2400"/>
          </a:p>
          <a:p>
            <a:r>
              <a:rPr lang="en-US" altLang="zh-CN" sz="2400">
                <a:solidFill>
                  <a:srgbClr val="FF0000"/>
                </a:solidFill>
              </a:rPr>
              <a:t>reflective: adj. </a:t>
            </a:r>
            <a:r>
              <a:rPr sz="2400"/>
              <a:t>反射的，反映的，沉思的</a:t>
            </a:r>
            <a:endParaRPr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83" t="8933" r="3333" b="11483"/>
          <a:stretch>
            <a:fillRect/>
          </a:stretch>
        </p:blipFill>
        <p:spPr>
          <a:xfrm>
            <a:off x="6833870" y="3235960"/>
            <a:ext cx="2310130" cy="190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REFSHAPE" val="282034508"/>
</p:tagLst>
</file>

<file path=ppt/tags/tag153.xml><?xml version="1.0" encoding="utf-8"?>
<p:tagLst xmlns:p="http://schemas.openxmlformats.org/presentationml/2006/main">
  <p:tag name="REFSHAPE" val="282034508"/>
</p:tagLst>
</file>

<file path=ppt/tags/tag154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5029</Words>
  <Application>WPS 演示</Application>
  <PresentationFormat>全屏显示(16:9)</PresentationFormat>
  <Paragraphs>215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Arial Unicode MS</vt:lpstr>
      <vt:lpstr>Calibri Light</vt:lpstr>
      <vt:lpstr>1_Office 主题​​</vt:lpstr>
      <vt:lpstr>Unit 9 Vocabulary（1）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We need to train ourselves to be better learners -- to actively take part in the learning process and to reflect on what we have learnt. (line 2)</vt:lpstr>
      <vt:lpstr>PowerPoint 演示文稿</vt:lpstr>
      <vt:lpstr>3. Argue with your inner voice. (line 17)</vt:lpstr>
      <vt:lpstr>Translation:</vt:lpstr>
      <vt:lpstr>4. Asking questions is the easiest way to promote active learning.(line24)</vt:lpstr>
      <vt:lpstr>PowerPoint 演示文稿</vt:lpstr>
      <vt:lpstr>5. They attempt to find the truth at the heart of each idea.(line 31)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冰</cp:lastModifiedBy>
  <cp:revision>235</cp:revision>
  <dcterms:created xsi:type="dcterms:W3CDTF">2020-02-01T11:21:00Z</dcterms:created>
  <dcterms:modified xsi:type="dcterms:W3CDTF">2020-05-20T07:27:36Z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