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77" r:id="rId3"/>
    <p:sldId id="417" r:id="rId5"/>
    <p:sldId id="416" r:id="rId6"/>
    <p:sldId id="442" r:id="rId7"/>
    <p:sldId id="471" r:id="rId8"/>
    <p:sldId id="472" r:id="rId9"/>
    <p:sldId id="473" r:id="rId10"/>
    <p:sldId id="433" r:id="rId11"/>
    <p:sldId id="421" r:id="rId12"/>
    <p:sldId id="443" r:id="rId13"/>
    <p:sldId id="474" r:id="rId14"/>
    <p:sldId id="444" r:id="rId15"/>
    <p:sldId id="445" r:id="rId16"/>
    <p:sldId id="447" r:id="rId17"/>
    <p:sldId id="446" r:id="rId18"/>
    <p:sldId id="434" r:id="rId19"/>
    <p:sldId id="475" r:id="rId20"/>
    <p:sldId id="478" r:id="rId21"/>
  </p:sldIdLst>
  <p:sldSz cx="9144000" cy="5144135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1613"/>
        <p:guide pos="29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958"/>
            <a:ext cx="7349400" cy="192824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917"/>
            <a:ext cx="7349400" cy="1104555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3535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9335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5135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634"/>
            <a:ext cx="8229600" cy="4113049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685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430"/>
            <a:ext cx="7349400" cy="764276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917"/>
            <a:ext cx="7349400" cy="353782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405"/>
            <a:ext cx="8226900" cy="529322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5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8058"/>
            <a:ext cx="8226900" cy="3570224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685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966"/>
            <a:ext cx="5826600" cy="575233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2199"/>
            <a:ext cx="5826600" cy="65085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93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5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405"/>
            <a:ext cx="8226900" cy="529322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5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6160"/>
            <a:ext cx="3882600" cy="3562122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685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6160"/>
            <a:ext cx="3882600" cy="3562122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405"/>
            <a:ext cx="8226900" cy="529322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5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2147"/>
            <a:ext cx="4006800" cy="286266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3535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9335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5135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821"/>
            <a:ext cx="4006800" cy="3297461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685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543"/>
            <a:ext cx="4006800" cy="286266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3535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9335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5135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821"/>
            <a:ext cx="4006800" cy="3297461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685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405"/>
            <a:ext cx="8226900" cy="529322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5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248" y="1166606"/>
            <a:ext cx="3924776" cy="3456944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685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669"/>
            <a:ext cx="3920400" cy="3456798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3535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958"/>
            <a:ext cx="783000" cy="377277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958"/>
            <a:ext cx="6876900" cy="3772771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685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405"/>
            <a:ext cx="8226900" cy="529322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8058"/>
            <a:ext cx="8226900" cy="3570224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6893"/>
            <a:ext cx="2025000" cy="23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6893"/>
            <a:ext cx="2970000" cy="23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6893"/>
            <a:ext cx="2025000" cy="23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68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35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93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6.xml"/><Relationship Id="rId2" Type="http://schemas.openxmlformats.org/officeDocument/2006/relationships/image" Target="../media/image4.jpeg"/><Relationship Id="rId1" Type="http://schemas.openxmlformats.org/officeDocument/2006/relationships/tags" Target="../tags/tag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r="531"/>
          <a:stretch>
            <a:fillRect/>
          </a:stretch>
        </p:blipFill>
        <p:spPr>
          <a:xfrm>
            <a:off x="-635" y="0"/>
            <a:ext cx="9144635" cy="514477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578245" y="2694010"/>
            <a:ext cx="6226905" cy="403905"/>
          </a:xfrm>
        </p:spPr>
        <p:txBody>
          <a:bodyPr>
            <a:noAutofit/>
          </a:bodyPr>
          <a:lstStyle/>
          <a:p>
            <a:pPr algn="ctr"/>
            <a:r>
              <a:rPr lang="zh-CN" altLang="en-US" sz="2900" b="1" dirty="0" smtClean="0">
                <a:solidFill>
                  <a:srgbClr val="FF0000"/>
                </a:solidFill>
              </a:rPr>
              <a:t>《祝福</a:t>
            </a:r>
            <a:r>
              <a:rPr lang="zh-CN" altLang="en-US" sz="2900" b="1" dirty="0" smtClean="0">
                <a:solidFill>
                  <a:srgbClr val="FF0000"/>
                </a:solidFill>
                <a:sym typeface="+mn-ea"/>
              </a:rPr>
              <a:t>》</a:t>
            </a:r>
            <a:r>
              <a:rPr lang="zh-CN" altLang="en-US" sz="2900" b="1" dirty="0" smtClean="0">
                <a:solidFill>
                  <a:srgbClr val="FF0000"/>
                </a:solidFill>
              </a:rPr>
              <a:t>（二）</a:t>
            </a:r>
            <a:endParaRPr lang="zh-CN" altLang="en-US" sz="2900" b="1" dirty="0" smtClean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40984" y="3528780"/>
            <a:ext cx="3239236" cy="501015"/>
          </a:xfrm>
          <a:prstGeom prst="rect">
            <a:avLst/>
          </a:prstGeom>
        </p:spPr>
        <p:txBody>
          <a:bodyPr wrap="square" lIns="82234" tIns="41116" rIns="82234" bIns="41116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15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1820" spc="30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20" spc="30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56519" y="1406340"/>
            <a:ext cx="4139965" cy="381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9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189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1890" b="1" spc="226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</a:t>
            </a:r>
            <a:r>
              <a:rPr lang="zh-CN" altLang="en-US" sz="1890" b="1" spc="226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一年级语文</a:t>
            </a:r>
            <a:endParaRPr lang="zh-CN" altLang="en-US" sz="216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14730" y="3528637"/>
            <a:ext cx="5353134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5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北京市陈经纶中学  崔伟平</a:t>
            </a:r>
            <a:endParaRPr lang="zh-CN" altLang="en-US" b="1" spc="226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0355" y="119918"/>
            <a:ext cx="7398928" cy="475940"/>
          </a:xfrm>
        </p:spPr>
        <p:txBody>
          <a:bodyPr>
            <a:normAutofit fontScale="90000"/>
          </a:bodyPr>
          <a:p>
            <a:r>
              <a:rPr lang="zh-CN" altLang="en-US"/>
              <a:t>鲁四老爷</a:t>
            </a:r>
            <a:r>
              <a:rPr lang="en-US" altLang="zh-CN"/>
              <a:t>——</a:t>
            </a:r>
            <a:r>
              <a:t>祥林嫂的主家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0205" y="680720"/>
            <a:ext cx="6063615" cy="4105275"/>
          </a:xfrm>
        </p:spPr>
        <p:txBody>
          <a:bodyPr>
            <a:noAutofit/>
          </a:bodyPr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zh-CN" altLang="en-US">
                <a:solidFill>
                  <a:srgbClr val="FF0000"/>
                </a:solidFill>
              </a:rPr>
              <a:t>身份：</a:t>
            </a:r>
            <a:r>
              <a:rPr lang="zh-CN" altLang="en-US"/>
              <a:t>一个讲理学的老监生    </a:t>
            </a:r>
            <a:endParaRPr lang="zh-CN" altLang="en-US"/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zh-CN" altLang="en-US">
                <a:solidFill>
                  <a:srgbClr val="FF0000"/>
                </a:solidFill>
              </a:rPr>
              <a:t>书房：</a:t>
            </a:r>
            <a:endParaRPr lang="zh-CN" altLang="en-US">
              <a:solidFill>
                <a:srgbClr val="FF0000"/>
              </a:solidFill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/>
              <a:t>壁上：挂着的朱拓的大“寿”字</a:t>
            </a:r>
            <a:endParaRPr lang="zh-CN" altLang="en-US"/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/>
              <a:t>对联：一边脱落了，一边的还在，道是“</a:t>
            </a:r>
            <a:r>
              <a:rPr lang="zh-CN" altLang="en-US">
                <a:solidFill>
                  <a:srgbClr val="FF0000"/>
                </a:solidFill>
              </a:rPr>
              <a:t>事理通达心气和平</a:t>
            </a:r>
            <a:r>
              <a:rPr lang="zh-CN" altLang="en-US"/>
              <a:t>”</a:t>
            </a:r>
            <a:endParaRPr lang="zh-CN" altLang="en-US"/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/>
              <a:t>案头：一堆似乎未必完全的《康熙字典》，《近思录集注》、《四书衬》</a:t>
            </a:r>
            <a:endParaRPr lang="zh-CN" altLang="en-US"/>
          </a:p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>
                <a:solidFill>
                  <a:srgbClr val="FF0000"/>
                </a:solidFill>
                <a:sym typeface="+mn-ea"/>
              </a:rPr>
              <a:t>言行：</a:t>
            </a:r>
            <a:endParaRPr>
              <a:solidFill>
                <a:srgbClr val="FF0000"/>
              </a:solidFill>
              <a:sym typeface="+mn-ea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>
                <a:sym typeface="+mn-ea"/>
              </a:rPr>
              <a:t>  </a:t>
            </a:r>
            <a:r>
              <a:rPr>
                <a:solidFill>
                  <a:srgbClr val="FF0000"/>
                </a:solidFill>
                <a:sym typeface="+mn-ea"/>
              </a:rPr>
              <a:t>大骂</a:t>
            </a:r>
            <a:r>
              <a:rPr>
                <a:sym typeface="+mn-ea"/>
              </a:rPr>
              <a:t>新党</a:t>
            </a:r>
            <a:r>
              <a:rPr lang="en-US" altLang="zh-CN">
                <a:sym typeface="+mn-ea"/>
              </a:rPr>
              <a:t>——</a:t>
            </a:r>
            <a:r>
              <a:rPr>
                <a:sym typeface="+mn-ea"/>
              </a:rPr>
              <a:t>康有为</a:t>
            </a:r>
            <a:endParaRPr>
              <a:sym typeface="+mn-ea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>
                <a:sym typeface="+mn-ea"/>
              </a:rPr>
              <a:t>  </a:t>
            </a:r>
            <a:r>
              <a:rPr>
                <a:solidFill>
                  <a:srgbClr val="FF0000"/>
                </a:solidFill>
                <a:sym typeface="+mn-ea"/>
              </a:rPr>
              <a:t>皱了皱眉</a:t>
            </a:r>
            <a:r>
              <a:rPr>
                <a:sym typeface="+mn-ea"/>
              </a:rPr>
              <a:t>，讨厌她是一个寡妇</a:t>
            </a:r>
            <a:endParaRPr>
              <a:sym typeface="+mn-ea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>
                <a:sym typeface="+mn-ea"/>
              </a:rPr>
              <a:t> “</a:t>
            </a:r>
            <a:r>
              <a:rPr>
                <a:sym typeface="+mn-ea"/>
              </a:rPr>
              <a:t>既是她的婆婆要她回去，那有什么话可说呢。</a:t>
            </a:r>
            <a:r>
              <a:rPr lang="en-US" altLang="zh-CN">
                <a:sym typeface="+mn-ea"/>
              </a:rPr>
              <a:t>”</a:t>
            </a:r>
            <a:endParaRPr>
              <a:sym typeface="+mn-ea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>
                <a:sym typeface="+mn-ea"/>
              </a:rPr>
              <a:t>  “</a:t>
            </a:r>
            <a:r>
              <a:rPr>
                <a:sym typeface="+mn-ea"/>
              </a:rPr>
              <a:t>可恶，然而</a:t>
            </a:r>
            <a:r>
              <a:rPr lang="en-US" altLang="zh-CN">
                <a:sym typeface="+mn-ea"/>
              </a:rPr>
              <a:t>……”“</a:t>
            </a:r>
            <a:r>
              <a:rPr>
                <a:sym typeface="+mn-ea"/>
              </a:rPr>
              <a:t>可恶！</a:t>
            </a:r>
            <a:r>
              <a:rPr lang="en-US" altLang="zh-CN">
                <a:sym typeface="+mn-ea"/>
              </a:rPr>
              <a:t>”“</a:t>
            </a:r>
            <a:r>
              <a:rPr>
                <a:sym typeface="+mn-ea"/>
              </a:rPr>
              <a:t>然而</a:t>
            </a:r>
            <a:r>
              <a:rPr lang="en-US" altLang="zh-CN">
                <a:sym typeface="+mn-ea"/>
              </a:rPr>
              <a:t>……”</a:t>
            </a:r>
            <a:endParaRPr lang="en-US" altLang="zh-CN">
              <a:sym typeface="+mn-ea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>
                <a:sym typeface="+mn-ea"/>
              </a:rPr>
              <a:t>  这种人</a:t>
            </a:r>
            <a:r>
              <a:rPr>
                <a:solidFill>
                  <a:srgbClr val="FF0000"/>
                </a:solidFill>
                <a:sym typeface="+mn-ea"/>
              </a:rPr>
              <a:t>似乎</a:t>
            </a:r>
            <a:r>
              <a:rPr>
                <a:sym typeface="+mn-ea"/>
              </a:rPr>
              <a:t>很可怜，但是败坏风俗的</a:t>
            </a:r>
            <a:endParaRPr>
              <a:sym typeface="+mn-ea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>
                <a:sym typeface="+mn-ea"/>
              </a:rPr>
              <a:t>“不早不迟，偏偏要在这时候——这就可见是一个谬种”</a:t>
            </a:r>
            <a:endParaRPr>
              <a:sym typeface="+mn-ea"/>
            </a:endParaRPr>
          </a:p>
          <a:p>
            <a:pPr marL="0" indent="0">
              <a:buNone/>
            </a:pP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516569" y="1041959"/>
            <a:ext cx="1997253" cy="34556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620" b="1">
                <a:solidFill>
                  <a:srgbClr val="FF0000"/>
                </a:solidFill>
              </a:rPr>
              <a:t>迂腐、保守、顽固</a:t>
            </a:r>
            <a:endParaRPr lang="zh-CN" altLang="en-US" sz="1620" b="1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20" b="1">
                <a:solidFill>
                  <a:srgbClr val="FF0000"/>
                </a:solidFill>
              </a:rPr>
              <a:t>反对一切改革和革命</a:t>
            </a:r>
            <a:endParaRPr lang="zh-CN" altLang="en-US" sz="1620" b="1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20" b="1">
                <a:solidFill>
                  <a:srgbClr val="FF0000"/>
                </a:solidFill>
                <a:sym typeface="+mn-ea"/>
              </a:rPr>
              <a:t>尊崇理学和孔孟之道</a:t>
            </a:r>
            <a:endParaRPr lang="zh-CN" altLang="en-US" sz="1620" b="1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20" b="1">
                <a:solidFill>
                  <a:srgbClr val="FF0000"/>
                </a:solidFill>
              </a:rPr>
              <a:t>自私伪善，冷酷无情</a:t>
            </a:r>
            <a:endParaRPr lang="zh-CN" altLang="en-US" sz="1620" b="1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20" b="1">
                <a:solidFill>
                  <a:srgbClr val="FF0000"/>
                </a:solidFill>
              </a:rPr>
              <a:t>自觉维护封建制度和封建礼教</a:t>
            </a:r>
            <a:endParaRPr lang="zh-CN" altLang="en-US" sz="162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2654" y="447071"/>
            <a:ext cx="7398928" cy="475940"/>
          </a:xfrm>
        </p:spPr>
        <p:txBody>
          <a:bodyPr>
            <a:normAutofit fontScale="90000"/>
          </a:bodyPr>
          <a:p>
            <a:r>
              <a:rPr>
                <a:sym typeface="+mn-ea"/>
              </a:rPr>
              <a:t>四婶</a:t>
            </a:r>
            <a:r>
              <a:rPr lang="en-US" altLang="zh-CN">
                <a:sym typeface="+mn-ea"/>
              </a:rPr>
              <a:t>——</a:t>
            </a:r>
            <a:r>
              <a:rPr>
                <a:sym typeface="+mn-ea"/>
              </a:rPr>
              <a:t>祥林嫂的主家</a:t>
            </a:r>
            <a:br>
              <a:rPr>
                <a:sym typeface="+mn-ea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5466" y="917318"/>
            <a:ext cx="6637663" cy="3509648"/>
          </a:xfrm>
        </p:spPr>
        <p:txBody>
          <a:bodyPr>
            <a:noAutofit/>
          </a:bodyPr>
          <a:p>
            <a:pPr>
              <a:lnSpc>
                <a:spcPct val="100000"/>
              </a:lnSpc>
              <a:spcAft>
                <a:spcPts val="0"/>
              </a:spcAft>
            </a:pPr>
            <a:r>
              <a:rPr sz="1890"/>
              <a:t>身份：大户人家的太太</a:t>
            </a:r>
            <a:endParaRPr sz="189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sz="1890"/>
              <a:t>言行：</a:t>
            </a:r>
            <a:r>
              <a:rPr sz="189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“阿呀，米呢？祥林嫂不是去淘米的么？……”</a:t>
            </a:r>
            <a:r>
              <a:rPr sz="189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好一会</a:t>
            </a:r>
            <a:r>
              <a:rPr sz="189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，四婶</a:t>
            </a:r>
            <a:r>
              <a:rPr sz="189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这才</a:t>
            </a:r>
            <a:r>
              <a:rPr sz="189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惊叫起来。她大约</a:t>
            </a:r>
            <a:r>
              <a:rPr sz="189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有些饿</a:t>
            </a:r>
            <a:r>
              <a:rPr sz="189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，记得午饭了。</a:t>
            </a:r>
            <a:endParaRPr sz="189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sz="189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en-US" altLang="zh-CN" sz="189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sz="189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闹得沸反盈天的，</a:t>
            </a:r>
            <a:r>
              <a:rPr sz="189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大家看了成个什么样子</a:t>
            </a:r>
            <a:r>
              <a:rPr sz="189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r>
              <a:rPr sz="189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你拿我们家里开玩笑么</a:t>
            </a:r>
            <a:r>
              <a:rPr sz="189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？”</a:t>
            </a:r>
            <a:endParaRPr sz="189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sz="1890">
                <a:latin typeface="楷体" panose="02010609060101010101" charset="-122"/>
                <a:ea typeface="楷体" panose="02010609060101010101" charset="-122"/>
              </a:rPr>
              <a:t>只有四嫂，</a:t>
            </a:r>
            <a:r>
              <a:rPr sz="189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因为后来雇用的女工，大抵非懒即馋，或者馋而且懒，左右不如意，所以也还提起祥林嫂</a:t>
            </a:r>
            <a:r>
              <a:rPr sz="1890">
                <a:latin typeface="楷体" panose="02010609060101010101" charset="-122"/>
                <a:ea typeface="楷体" panose="02010609060101010101" charset="-122"/>
              </a:rPr>
              <a:t>。</a:t>
            </a:r>
            <a:endParaRPr sz="189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sz="1890">
                <a:latin typeface="楷体" panose="02010609060101010101" charset="-122"/>
                <a:ea typeface="楷体" panose="02010609060101010101" charset="-122"/>
              </a:rPr>
              <a:t>上工之后的两三天，主人们就觉得她手脚已没有先前一样灵活，记性也坏得多，死尸似的脸上又整日没有笑影，</a:t>
            </a:r>
            <a:r>
              <a:rPr sz="189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四婶的口气上，已颇有些不满了。</a:t>
            </a:r>
            <a:endParaRPr sz="189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sz="189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“你放着罢，祥林嫂！”四婶</a:t>
            </a:r>
            <a:r>
              <a:rPr sz="189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慌忙大声</a:t>
            </a:r>
            <a:r>
              <a:rPr sz="189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说。</a:t>
            </a:r>
            <a:endParaRPr sz="189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sz="189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“祥林嫂怎么这样了？倒不如那时不留她。”四婶有时</a:t>
            </a:r>
            <a:r>
              <a:rPr sz="189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当面</a:t>
            </a:r>
            <a:r>
              <a:rPr sz="189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就这样说，似乎是</a:t>
            </a:r>
            <a:r>
              <a:rPr sz="189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警告</a:t>
            </a:r>
            <a:r>
              <a:rPr sz="189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她。</a:t>
            </a:r>
            <a:endParaRPr sz="189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sz="189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63130" y="1493836"/>
            <a:ext cx="1303804" cy="28321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620" b="1">
                <a:solidFill>
                  <a:srgbClr val="FF0000"/>
                </a:solidFill>
              </a:rPr>
              <a:t>冷漠、自私、无情，只把祥林嫂看作一件顺手的工具而已</a:t>
            </a:r>
            <a:endParaRPr lang="zh-CN" altLang="en-US" sz="189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endParaRPr lang="zh-CN" altLang="en-US" sz="189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endParaRPr lang="zh-CN" altLang="en-US" sz="189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婆婆、大伯</a:t>
            </a:r>
            <a:r>
              <a:rPr lang="en-US" altLang="zh-CN"/>
              <a:t>——</a:t>
            </a:r>
            <a:r>
              <a:t>祥林嫂的</a:t>
            </a:r>
            <a:r>
              <a:rPr lang="en-US" altLang="zh-CN"/>
              <a:t>“</a:t>
            </a:r>
            <a:r>
              <a:t>亲人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70389" y="1296809"/>
            <a:ext cx="4899116" cy="850642"/>
          </a:xfrm>
        </p:spPr>
        <p:txBody>
          <a:bodyPr>
            <a:noAutofit/>
          </a:bodyPr>
          <a:p>
            <a:r>
              <a:rPr>
                <a:latin typeface="微软雅黑" panose="020B0503020204020204" pitchFamily="34" charset="-122"/>
                <a:sym typeface="+mn-ea"/>
              </a:rPr>
              <a:t>侧面描写：严厉的婆婆</a:t>
            </a:r>
            <a:endParaRPr lang="zh-CN" altLang="en-US" dirty="0">
              <a:latin typeface="微软雅黑" panose="020B0503020204020204" pitchFamily="34" charset="-122"/>
              <a:sym typeface="+mn-ea"/>
            </a:endParaRPr>
          </a:p>
          <a:p>
            <a:r>
              <a:rPr>
                <a:latin typeface="微软雅黑" panose="020B0503020204020204" pitchFamily="34" charset="-122"/>
                <a:sym typeface="+mn-ea"/>
              </a:rPr>
              <a:t>虽是山里人的模样，应酬从容，说话也很能干</a:t>
            </a:r>
            <a:endParaRPr>
              <a:latin typeface="微软雅黑" panose="020B0503020204020204" pitchFamily="34" charset="-122"/>
              <a:sym typeface="+mn-ea"/>
            </a:endParaRPr>
          </a:p>
          <a:p>
            <a:r>
              <a:rPr>
                <a:latin typeface="微软雅黑" panose="020B0503020204020204" pitchFamily="34" charset="-122"/>
                <a:sym typeface="+mn-ea"/>
              </a:rPr>
              <a:t>支取祥林嫂的工钱，劫走祥林嫂，强嫁进深山野墺里的贺老六</a:t>
            </a:r>
            <a:endParaRPr>
              <a:latin typeface="微软雅黑" panose="020B0503020204020204" pitchFamily="34" charset="-122"/>
              <a:sym typeface="+mn-ea"/>
            </a:endParaRPr>
          </a:p>
          <a:p>
            <a:endParaRPr lang="zh-CN" altLang="en-US" sz="945" dirty="0">
              <a:latin typeface="微软雅黑" panose="020B0503020204020204" pitchFamily="34" charset="-122"/>
              <a:sym typeface="+mn-ea"/>
            </a:endParaRPr>
          </a:p>
          <a:p>
            <a:endParaRPr lang="zh-CN" altLang="en-US" sz="810" b="1" dirty="0">
              <a:latin typeface="Times New Roman" panose="02020603050405020304" pitchFamily="18" charset="0"/>
            </a:endParaRPr>
          </a:p>
          <a:p>
            <a:endParaRPr lang="zh-CN" altLang="en-US" sz="810" b="1" dirty="0">
              <a:latin typeface="Times New Roman" panose="02020603050405020304" pitchFamily="18" charset="0"/>
            </a:endParaRPr>
          </a:p>
          <a:p>
            <a:endParaRPr lang="zh-CN" altLang="en-US" sz="810" b="1" dirty="0">
              <a:latin typeface="Times New Roman" panose="02020603050405020304" pitchFamily="18" charset="0"/>
            </a:endParaRPr>
          </a:p>
          <a:p>
            <a:endParaRPr lang="zh-CN" altLang="en-US" sz="810" b="1" dirty="0">
              <a:latin typeface="Times New Roman" panose="02020603050405020304" pitchFamily="18" charset="0"/>
            </a:endParaRPr>
          </a:p>
          <a:p>
            <a:endParaRPr lang="zh-CN" altLang="en-US" sz="810" b="1" dirty="0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9057" y="3195977"/>
            <a:ext cx="598170" cy="1067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700">
                <a:solidFill>
                  <a:srgbClr val="FF0000"/>
                </a:solidFill>
              </a:rPr>
              <a:t>大伯</a:t>
            </a:r>
            <a:endParaRPr lang="zh-CN" altLang="en-US" sz="27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9057" y="1626615"/>
            <a:ext cx="598170" cy="13350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700">
                <a:solidFill>
                  <a:srgbClr val="FF0000"/>
                </a:solidFill>
              </a:rPr>
              <a:t>婆婆</a:t>
            </a:r>
            <a:endParaRPr lang="zh-CN" altLang="en-US" sz="2700">
              <a:solidFill>
                <a:srgbClr val="FF0000"/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1970389" y="2886730"/>
            <a:ext cx="4462230" cy="2079918"/>
          </a:xfrm>
          <a:prstGeom prst="rect">
            <a:avLst/>
          </a:prstGeom>
        </p:spPr>
        <p:txBody>
          <a:bodyPr vert="horz" lIns="60706" tIns="31567" rIns="60706" bIns="31567" rtlCol="0">
            <a:normAutofit fontScale="50000"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 b="1" dirty="0">
              <a:latin typeface="Times New Roman" panose="02020603050405020304" pitchFamily="18" charset="0"/>
              <a:sym typeface="+mn-ea"/>
            </a:endParaRPr>
          </a:p>
          <a:p>
            <a:r>
              <a:rPr sz="2700">
                <a:latin typeface="微软雅黑" panose="020B0503020204020204" pitchFamily="34" charset="-122"/>
                <a:sym typeface="+mn-ea"/>
              </a:rPr>
              <a:t>侧面描写：卫老婆子的话</a:t>
            </a:r>
            <a:endParaRPr sz="2700">
              <a:latin typeface="微软雅黑" panose="020B0503020204020204" pitchFamily="34" charset="-122"/>
              <a:sym typeface="+mn-ea"/>
            </a:endParaRPr>
          </a:p>
          <a:p>
            <a:r>
              <a:rPr sz="2700">
                <a:latin typeface="微软雅黑" panose="020B0503020204020204" pitchFamily="34" charset="-122"/>
                <a:sym typeface="+mn-ea"/>
              </a:rPr>
              <a:t>大伯来收屋</a:t>
            </a:r>
            <a:endParaRPr sz="2700">
              <a:latin typeface="微软雅黑" panose="020B0503020204020204" pitchFamily="34" charset="-122"/>
              <a:sym typeface="+mn-ea"/>
            </a:endParaRPr>
          </a:p>
          <a:p>
            <a:r>
              <a:rPr sz="2700">
                <a:latin typeface="微软雅黑" panose="020B0503020204020204" pitchFamily="34" charset="-122"/>
                <a:sym typeface="+mn-ea"/>
              </a:rPr>
              <a:t>祥林嫂：走投无路</a:t>
            </a:r>
            <a:endParaRPr lang="zh-CN" altLang="en-US" sz="2700" dirty="0">
              <a:latin typeface="微软雅黑" panose="020B0503020204020204" pitchFamily="34" charset="-122"/>
            </a:endParaRPr>
          </a:p>
          <a:p>
            <a:endParaRPr lang="zh-CN" altLang="en-US" sz="1620" dirty="0">
              <a:latin typeface="微软雅黑" panose="020B0503020204020204" pitchFamily="34" charset="-122"/>
            </a:endParaRPr>
          </a:p>
          <a:p>
            <a:endParaRPr lang="zh-CN" altLang="en-US" sz="1215" b="1" dirty="0">
              <a:latin typeface="Times New Roman" panose="02020603050405020304" pitchFamily="18" charset="0"/>
            </a:endParaRPr>
          </a:p>
          <a:p>
            <a:endParaRPr lang="zh-CN" altLang="en-US" sz="1215" b="1" dirty="0">
              <a:latin typeface="Times New Roman" panose="02020603050405020304" pitchFamily="18" charset="0"/>
            </a:endParaRPr>
          </a:p>
          <a:p>
            <a:endParaRPr lang="zh-CN" altLang="en-US" sz="1215" b="1" dirty="0">
              <a:latin typeface="Times New Roman" panose="02020603050405020304" pitchFamily="18" charset="0"/>
            </a:endParaRPr>
          </a:p>
          <a:p>
            <a:endParaRPr lang="zh-CN" altLang="en-US" sz="1215" b="1" dirty="0">
              <a:latin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69504" y="669750"/>
            <a:ext cx="1642176" cy="183515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890">
                <a:solidFill>
                  <a:srgbClr val="FF0000"/>
                </a:solidFill>
              </a:rPr>
              <a:t>冷酷无情，</a:t>
            </a:r>
            <a:endParaRPr lang="zh-CN" altLang="en-US" sz="189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90">
                <a:solidFill>
                  <a:srgbClr val="FF0000"/>
                </a:solidFill>
              </a:rPr>
              <a:t>逼迫改嫁，</a:t>
            </a:r>
            <a:endParaRPr lang="zh-CN" altLang="en-US" sz="189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90">
                <a:solidFill>
                  <a:srgbClr val="FF0000"/>
                </a:solidFill>
              </a:rPr>
              <a:t>践踏祥林嫂的尊严</a:t>
            </a:r>
            <a:endParaRPr lang="zh-CN" altLang="en-US" sz="189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69504" y="2961686"/>
            <a:ext cx="1642176" cy="183515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890">
                <a:solidFill>
                  <a:srgbClr val="FF0000"/>
                </a:solidFill>
                <a:sym typeface="+mn-ea"/>
              </a:rPr>
              <a:t>自私自利</a:t>
            </a:r>
            <a:endParaRPr lang="zh-CN" altLang="en-US" sz="189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90">
                <a:solidFill>
                  <a:srgbClr val="FF0000"/>
                </a:solidFill>
              </a:rPr>
              <a:t>夺走房屋，</a:t>
            </a:r>
            <a:endParaRPr lang="zh-CN" altLang="en-US" sz="189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90">
                <a:solidFill>
                  <a:srgbClr val="FF0000"/>
                </a:solidFill>
              </a:rPr>
              <a:t>无视祥林嫂的不幸</a:t>
            </a:r>
            <a:endParaRPr lang="zh-CN" altLang="en-US" sz="189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 uiExpand="1" build="p"/>
      <p:bldP spid="6" grpId="0"/>
      <p:bldP spid="9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0512" y="281651"/>
            <a:ext cx="7398928" cy="529322"/>
          </a:xfrm>
        </p:spPr>
        <p:txBody>
          <a:bodyPr>
            <a:normAutofit fontScale="90000"/>
          </a:bodyPr>
          <a:p>
            <a:r>
              <a:t>柳妈</a:t>
            </a:r>
            <a:r>
              <a:rPr lang="en-US" altLang="zh-CN"/>
              <a:t>——</a:t>
            </a:r>
            <a:r>
              <a:t>祥林嫂的</a:t>
            </a:r>
            <a:r>
              <a:rPr lang="en-US" altLang="zh-CN"/>
              <a:t>“</a:t>
            </a:r>
            <a:r>
              <a:t>同事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0751" y="974855"/>
            <a:ext cx="5433944" cy="3634432"/>
          </a:xfrm>
        </p:spPr>
        <p:txBody>
          <a:bodyPr>
            <a:normAutofit fontScale="70000"/>
          </a:bodyPr>
          <a:p>
            <a:r>
              <a:rPr sz="2700">
                <a:latin typeface="微软雅黑" panose="020B0503020204020204" pitchFamily="34" charset="-122"/>
                <a:sym typeface="+mn-ea"/>
              </a:rPr>
              <a:t>脸上已经打皱，眼睛已经干枯，可是还要给地主去帮工</a:t>
            </a:r>
            <a:endParaRPr sz="2700">
              <a:latin typeface="微软雅黑" panose="020B0503020204020204" pitchFamily="34" charset="-122"/>
              <a:sym typeface="+mn-ea"/>
            </a:endParaRPr>
          </a:p>
          <a:p>
            <a:r>
              <a:rPr sz="2700">
                <a:latin typeface="微软雅黑" panose="020B0503020204020204" pitchFamily="34" charset="-122"/>
                <a:sym typeface="+mn-ea"/>
              </a:rPr>
              <a:t>善女人，不杀生，却主张祥林嫂一头撞死守节</a:t>
            </a:r>
            <a:endParaRPr sz="2700">
              <a:latin typeface="微软雅黑" panose="020B0503020204020204" pitchFamily="34" charset="-122"/>
              <a:sym typeface="+mn-ea"/>
            </a:endParaRPr>
          </a:p>
          <a:p>
            <a:r>
              <a:rPr sz="2700">
                <a:latin typeface="微软雅黑" panose="020B0503020204020204" pitchFamily="34" charset="-122"/>
                <a:sym typeface="+mn-ea"/>
              </a:rPr>
              <a:t>对祥林嫂改嫁时留下的头上的伤疤采取奚落的态度</a:t>
            </a:r>
            <a:endParaRPr sz="2700">
              <a:latin typeface="微软雅黑" panose="020B0503020204020204" pitchFamily="34" charset="-122"/>
              <a:sym typeface="+mn-ea"/>
            </a:endParaRPr>
          </a:p>
          <a:p>
            <a:r>
              <a:rPr sz="2700">
                <a:latin typeface="微软雅黑" panose="020B0503020204020204" pitchFamily="34" charset="-122"/>
                <a:sym typeface="+mn-ea"/>
              </a:rPr>
              <a:t>诡秘地把阴司故事讲给祥林嫂听，为祥林嫂寻求赎罪的办法，结果适得其反。</a:t>
            </a:r>
            <a:endParaRPr b="1">
              <a:latin typeface="Times New Roman" panose="02020603050405020304" pitchFamily="18" charset="0"/>
              <a:sym typeface="+mn-ea"/>
            </a:endParaRPr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528562" y="974713"/>
            <a:ext cx="1943284" cy="34556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620" b="1">
                <a:solidFill>
                  <a:srgbClr val="FF0000"/>
                </a:solidFill>
              </a:rPr>
              <a:t>地位低下、生活贫苦的底层劳动妇女；</a:t>
            </a:r>
            <a:endParaRPr lang="zh-CN" altLang="en-US" sz="1620" b="1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20" b="1">
                <a:solidFill>
                  <a:srgbClr val="FF0000"/>
                </a:solidFill>
              </a:rPr>
              <a:t>深受封建迷信思想和封建礼教的毒害；</a:t>
            </a:r>
            <a:endParaRPr lang="zh-CN" altLang="en-US" sz="1620" b="1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20" b="1">
                <a:solidFill>
                  <a:srgbClr val="FF0000"/>
                </a:solidFill>
              </a:rPr>
              <a:t>信奉“饿死事小，失节事大”的理学信条，相信地狱、报应之类的封建迷信思想。</a:t>
            </a:r>
            <a:endParaRPr lang="zh-CN" altLang="en-US" sz="162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2225" y="162524"/>
            <a:ext cx="7398928" cy="475940"/>
          </a:xfrm>
        </p:spPr>
        <p:txBody>
          <a:bodyPr>
            <a:normAutofit fontScale="90000"/>
          </a:bodyPr>
          <a:p>
            <a:r>
              <a:t>鲁镇的人们</a:t>
            </a:r>
            <a:r>
              <a:rPr lang="en-US" altLang="zh-CN"/>
              <a:t>——</a:t>
            </a:r>
            <a:r>
              <a:t>祥林嫂的</a:t>
            </a:r>
            <a:r>
              <a:rPr lang="en-US" altLang="zh-CN"/>
              <a:t>“</a:t>
            </a:r>
            <a:r>
              <a:t>邻里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9120" y="708726"/>
            <a:ext cx="6002180" cy="4332878"/>
          </a:xfrm>
        </p:spPr>
        <p:txBody>
          <a:bodyPr>
            <a:noAutofit/>
          </a:bodyPr>
          <a:p>
            <a:r>
              <a:rPr lang="zh-CN" altLang="en-US" sz="1440"/>
              <a:t>“镇上的人们也仍然叫她祥林嫂，但</a:t>
            </a:r>
            <a:r>
              <a:rPr lang="zh-CN" altLang="en-US" sz="1440">
                <a:solidFill>
                  <a:srgbClr val="FF0000"/>
                </a:solidFill>
              </a:rPr>
              <a:t>音调和先前很不同</a:t>
            </a:r>
            <a:r>
              <a:rPr lang="zh-CN" altLang="en-US" sz="1440"/>
              <a:t>；也还和她讲话，但</a:t>
            </a:r>
            <a:r>
              <a:rPr lang="zh-CN" altLang="en-US" sz="1440">
                <a:solidFill>
                  <a:srgbClr val="FF0000"/>
                </a:solidFill>
              </a:rPr>
              <a:t>笑容却冷冷的</a:t>
            </a:r>
            <a:r>
              <a:rPr lang="zh-CN" altLang="en-US" sz="1440"/>
              <a:t>了。”</a:t>
            </a:r>
            <a:endParaRPr lang="zh-CN" altLang="en-US" sz="1440"/>
          </a:p>
          <a:p>
            <a:r>
              <a:rPr lang="zh-CN" altLang="en-US" sz="1440"/>
              <a:t>“男人听到这里，往往</a:t>
            </a:r>
            <a:r>
              <a:rPr lang="zh-CN" altLang="en-US" sz="1440">
                <a:solidFill>
                  <a:srgbClr val="FF0000"/>
                </a:solidFill>
              </a:rPr>
              <a:t>收敛起笑容</a:t>
            </a:r>
            <a:r>
              <a:rPr lang="zh-CN" altLang="en-US" sz="1440"/>
              <a:t>，</a:t>
            </a:r>
            <a:r>
              <a:rPr lang="zh-CN" altLang="en-US" sz="1440">
                <a:solidFill>
                  <a:srgbClr val="FF0000"/>
                </a:solidFill>
              </a:rPr>
              <a:t>没趣的</a:t>
            </a:r>
            <a:r>
              <a:rPr lang="zh-CN" altLang="en-US" sz="1440"/>
              <a:t>走了开去</a:t>
            </a:r>
            <a:r>
              <a:rPr lang="en-US" altLang="zh-CN" sz="1440"/>
              <a:t>”</a:t>
            </a:r>
            <a:endParaRPr lang="en-US" altLang="zh-CN" sz="1440"/>
          </a:p>
          <a:p>
            <a:r>
              <a:rPr lang="en-US" altLang="zh-CN" sz="1440"/>
              <a:t>“</a:t>
            </a:r>
            <a:r>
              <a:rPr lang="zh-CN" altLang="en-US" sz="1440"/>
              <a:t>有些老女人没有在街头听到她的话，便</a:t>
            </a:r>
            <a:r>
              <a:rPr lang="zh-CN" altLang="en-US" sz="1440">
                <a:solidFill>
                  <a:srgbClr val="FF0000"/>
                </a:solidFill>
              </a:rPr>
              <a:t>特意寻来</a:t>
            </a:r>
            <a:r>
              <a:rPr lang="zh-CN" altLang="en-US" sz="1440"/>
              <a:t>，要听她说这一段悲惨的故事。直到说到她呜咽，她们也就</a:t>
            </a:r>
            <a:r>
              <a:rPr lang="zh-CN" altLang="en-US" sz="1440">
                <a:solidFill>
                  <a:srgbClr val="FF0000"/>
                </a:solidFill>
              </a:rPr>
              <a:t>一齐</a:t>
            </a:r>
            <a:r>
              <a:rPr lang="zh-CN" altLang="en-US" sz="1440"/>
              <a:t>流下那停在眼角上的眼泪，</a:t>
            </a:r>
            <a:r>
              <a:rPr lang="zh-CN" altLang="en-US" sz="1440">
                <a:solidFill>
                  <a:srgbClr val="FF0000"/>
                </a:solidFill>
              </a:rPr>
              <a:t>叹息一番</a:t>
            </a:r>
            <a:r>
              <a:rPr lang="zh-CN" altLang="en-US" sz="1440"/>
              <a:t>，</a:t>
            </a:r>
            <a:r>
              <a:rPr lang="zh-CN" altLang="en-US" sz="1440">
                <a:solidFill>
                  <a:srgbClr val="FF0000"/>
                </a:solidFill>
              </a:rPr>
              <a:t>满足的</a:t>
            </a:r>
            <a:r>
              <a:rPr lang="zh-CN" altLang="en-US" sz="1440"/>
              <a:t>去了，一面还</a:t>
            </a:r>
            <a:r>
              <a:rPr lang="zh-CN" altLang="en-US" sz="1440">
                <a:solidFill>
                  <a:srgbClr val="FF0000"/>
                </a:solidFill>
              </a:rPr>
              <a:t>纷纷的评论</a:t>
            </a:r>
            <a:r>
              <a:rPr lang="zh-CN" altLang="en-US" sz="1440"/>
              <a:t>着。”</a:t>
            </a:r>
            <a:endParaRPr lang="zh-CN" altLang="en-US" sz="1440"/>
          </a:p>
          <a:p>
            <a:r>
              <a:rPr lang="zh-CN" altLang="en-US" sz="1440"/>
              <a:t>“后来，大家又都知道了她的脾气，只要有孩子在眼前，便</a:t>
            </a:r>
            <a:r>
              <a:rPr lang="zh-CN" altLang="en-US" sz="1440">
                <a:solidFill>
                  <a:srgbClr val="FF0000"/>
                </a:solidFill>
              </a:rPr>
              <a:t>似笑非笑</a:t>
            </a:r>
            <a:r>
              <a:rPr lang="zh-CN" altLang="en-US" sz="1440"/>
              <a:t>的先问她，道：‘祥林嫂，你们的阿毛如果还在，不是也就有这么大了么？’”</a:t>
            </a:r>
            <a:endParaRPr lang="zh-CN" altLang="en-US" sz="1440"/>
          </a:p>
          <a:p>
            <a:r>
              <a:rPr lang="zh-CN" altLang="en-US" sz="1440"/>
              <a:t>“但自从那天和柳妈谈了天，似乎又即传扬开去，许多人都发生了新趣味，又来</a:t>
            </a:r>
            <a:r>
              <a:rPr lang="zh-CN" altLang="en-US" sz="1440">
                <a:solidFill>
                  <a:srgbClr val="FF0000"/>
                </a:solidFill>
              </a:rPr>
              <a:t>逗她</a:t>
            </a:r>
            <a:r>
              <a:rPr lang="zh-CN" altLang="en-US" sz="1440"/>
              <a:t>说话了。至于题目，那自然是换了一个新样，</a:t>
            </a:r>
            <a:r>
              <a:rPr lang="zh-CN" altLang="en-US" sz="1440">
                <a:solidFill>
                  <a:srgbClr val="FF0000"/>
                </a:solidFill>
              </a:rPr>
              <a:t>专在她额上的伤疤。”</a:t>
            </a:r>
            <a:endParaRPr lang="zh-CN" altLang="en-US" sz="144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02258" y="1316655"/>
            <a:ext cx="1687578" cy="30765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1620">
                <a:solidFill>
                  <a:srgbClr val="FF0000"/>
                </a:solidFill>
              </a:rPr>
              <a:t>男人们鄙视祥林嫂寡妇再嫁，却又对她心怀不轨；女人们也只是用祥林嫂的悲剧满足一下自己的猎奇心理，以别人的不幸和痛苦作为赏心悦目的对象和体验，在鉴赏别人的痛苦中获得自我满足。</a:t>
            </a:r>
            <a:endParaRPr lang="zh-CN" altLang="en-US" sz="162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“</a:t>
            </a:r>
            <a:r>
              <a:t>我</a:t>
            </a:r>
            <a:r>
              <a:rPr lang="en-US" altLang="zh-CN"/>
              <a:t>”——祥林嫂一生遭遇的见证者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4993" y="1264685"/>
            <a:ext cx="5209647" cy="3210253"/>
          </a:xfrm>
        </p:spPr>
        <p:txBody>
          <a:bodyPr/>
          <a:p>
            <a:r>
              <a:rPr sz="216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祥林嫂问我灵魂的有无。“踌躇”“也许有吧”</a:t>
            </a:r>
            <a:endParaRPr sz="2160"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sz="216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问有无地狱，一家人能否见面。“说不清”“逃到四叔家”</a:t>
            </a:r>
            <a:endParaRPr sz="2160"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sz="216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祥林嫂死了，“心突然紧缩”“脸也变了颜色”“渐渐舒畅”</a:t>
            </a:r>
            <a:endParaRPr sz="2160"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b="1">
              <a:latin typeface="Times New Roman" panose="02020603050405020304" pitchFamily="18" charset="0"/>
              <a:sym typeface="+mn-ea"/>
            </a:endParaRPr>
          </a:p>
          <a:p>
            <a:endParaRPr lang="zh-CN" altLang="en-US"/>
          </a:p>
        </p:txBody>
      </p:sp>
      <p:sp>
        <p:nvSpPr>
          <p:cNvPr id="109573" name="文本框 109572"/>
          <p:cNvSpPr txBox="1"/>
          <p:nvPr/>
        </p:nvSpPr>
        <p:spPr>
          <a:xfrm>
            <a:off x="6410775" y="1409457"/>
            <a:ext cx="1359485" cy="1751965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16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同情祥林嫂，却无能为力，彷徨，逃避，妥协</a:t>
            </a:r>
            <a:endParaRPr lang="zh-CN" altLang="en-US" sz="216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矩形 96257"/>
          <p:cNvSpPr/>
          <p:nvPr/>
        </p:nvSpPr>
        <p:spPr>
          <a:xfrm>
            <a:off x="1893934" y="911536"/>
            <a:ext cx="5357203" cy="631771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sz="1215" dirty="0">
              <a:latin typeface="Arial" panose="020B0604020202020204" pitchFamily="34" charset="0"/>
            </a:endParaRPr>
          </a:p>
        </p:txBody>
      </p:sp>
      <p:sp>
        <p:nvSpPr>
          <p:cNvPr id="96259" name="矩形 96258"/>
          <p:cNvSpPr/>
          <p:nvPr/>
        </p:nvSpPr>
        <p:spPr>
          <a:xfrm>
            <a:off x="955272" y="441884"/>
            <a:ext cx="7224461" cy="2069639"/>
          </a:xfrm>
          <a:prstGeom prst="rect">
            <a:avLst/>
          </a:prstGeom>
          <a:gradFill rotWithShape="1">
            <a:gsLst>
              <a:gs pos="0">
                <a:srgbClr val="CCECFF">
                  <a:alpha val="32999"/>
                </a:srgbClr>
              </a:gs>
              <a:gs pos="100000">
                <a:srgbClr val="C5E4F6">
                  <a:alpha val="62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pPr indent="979805">
              <a:lnSpc>
                <a:spcPct val="130000"/>
              </a:lnSpc>
              <a:spcBef>
                <a:spcPct val="20000"/>
              </a:spcBef>
              <a:buClr>
                <a:schemeClr val="folHlink"/>
              </a:buClr>
              <a:buSzPct val="95000"/>
              <a:buFont typeface="Wingdings" panose="05000000000000000000" pitchFamily="2" charset="2"/>
            </a:pPr>
            <a:r>
              <a:rPr lang="zh-CN" altLang="en-US" sz="2430" b="1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祥林嫂是非死不行的，同情她的人和冷酷的人，自私的人，是一样把她往死里赶，是一样使她精神上增加痛苦。</a:t>
            </a:r>
            <a:r>
              <a:rPr lang="zh-CN" altLang="en-US" sz="3240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endParaRPr lang="zh-CN" altLang="en-US" sz="3240" dirty="0">
              <a:solidFill>
                <a:srgbClr val="990033"/>
              </a:solidFill>
              <a:latin typeface="Arial" panose="020B0604020202020204" pitchFamily="34" charset="0"/>
            </a:endParaRPr>
          </a:p>
          <a:p>
            <a:pPr indent="979805">
              <a:lnSpc>
                <a:spcPct val="130000"/>
              </a:lnSpc>
              <a:spcBef>
                <a:spcPct val="20000"/>
              </a:spcBef>
              <a:buClr>
                <a:schemeClr val="folHlink"/>
              </a:buClr>
              <a:buSzPct val="95000"/>
              <a:buFont typeface="Wingdings" panose="05000000000000000000" pitchFamily="2" charset="2"/>
            </a:pPr>
            <a:r>
              <a:rPr lang="zh-CN" altLang="en-US" sz="3240" b="1" dirty="0">
                <a:solidFill>
                  <a:srgbClr val="990033"/>
                </a:solidFill>
                <a:latin typeface="Arial" panose="020B0604020202020204" pitchFamily="34" charset="0"/>
                <a:ea typeface="ˎ̥"/>
              </a:rPr>
              <a:t>                                   </a:t>
            </a:r>
            <a:r>
              <a:rPr lang="zh-CN" altLang="en-US" sz="2430" b="1" dirty="0">
                <a:solidFill>
                  <a:srgbClr val="990033"/>
                </a:solidFill>
                <a:latin typeface="Arial" panose="020B0604020202020204" pitchFamily="34" charset="0"/>
                <a:ea typeface="ˎ̥"/>
              </a:rPr>
              <a:t> </a:t>
            </a:r>
            <a:r>
              <a:rPr lang="en-US" altLang="zh-CN" sz="2430" b="1" dirty="0">
                <a:solidFill>
                  <a:srgbClr val="990033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——</a:t>
            </a:r>
            <a:r>
              <a:rPr lang="zh-CN" altLang="en-US" sz="2430" b="1" dirty="0">
                <a:solidFill>
                  <a:srgbClr val="990033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丁玲</a:t>
            </a:r>
            <a:endParaRPr lang="zh-CN" altLang="en-US" sz="2430" dirty="0">
              <a:solidFill>
                <a:srgbClr val="990033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5272" y="2938557"/>
            <a:ext cx="7224889" cy="1772285"/>
          </a:xfrm>
          <a:prstGeom prst="rect">
            <a:avLst/>
          </a:prstGeom>
          <a:gradFill>
            <a:gsLst>
              <a:gs pos="0">
                <a:srgbClr val="CCECFF">
                  <a:alpha val="33000"/>
                </a:srgbClr>
              </a:gs>
              <a:gs pos="100000">
                <a:srgbClr val="C5E4F6">
                  <a:alpha val="63000"/>
                </a:srgbClr>
              </a:gs>
            </a:gsLst>
            <a:lin ang="5400000" scaled="0"/>
          </a:gradFill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  <a:spcBef>
                <a:spcPts val="0"/>
              </a:spcBef>
              <a:buClr>
                <a:schemeClr val="folHlink"/>
              </a:buClr>
              <a:buSzPct val="95000"/>
              <a:buFont typeface="Wingdings" panose="05000000000000000000" pitchFamily="2" charset="2"/>
            </a:pPr>
            <a:r>
              <a:rPr lang="en-US" altLang="zh-CN" sz="2430" b="1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       </a:t>
            </a:r>
            <a:r>
              <a:rPr lang="zh-CN" altLang="en-US" sz="2430" b="1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人世间的惨事，不惨在狼吃阿毛，而惨在礼教吃祥林嫂。</a:t>
            </a:r>
            <a:endParaRPr lang="zh-CN" altLang="en-US" sz="2430" b="1" dirty="0">
              <a:solidFill>
                <a:srgbClr val="0000FF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  <a:p>
            <a:pPr indent="979805" algn="l" fontAlgn="auto">
              <a:lnSpc>
                <a:spcPct val="130000"/>
              </a:lnSpc>
              <a:spcBef>
                <a:spcPct val="20000"/>
              </a:spcBef>
              <a:buClr>
                <a:schemeClr val="folHlink"/>
              </a:buClr>
              <a:buSzPct val="95000"/>
              <a:buFont typeface="Wingdings" panose="05000000000000000000" pitchFamily="2" charset="2"/>
            </a:pPr>
            <a:r>
              <a:rPr lang="zh-CN" altLang="en-US" sz="2430" b="1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                                             </a:t>
            </a:r>
            <a:r>
              <a:rPr lang="en-US" altLang="zh-CN" sz="2430" b="1" dirty="0">
                <a:solidFill>
                  <a:srgbClr val="990033"/>
                </a:solidFill>
                <a:latin typeface="Arial" panose="020B0604020202020204" pitchFamily="34" charset="0"/>
                <a:ea typeface="华文行楷" panose="02010800040101010101" pitchFamily="2" charset="-122"/>
                <a:sym typeface="+mn-ea"/>
              </a:rPr>
              <a:t>——</a:t>
            </a:r>
            <a:r>
              <a:rPr lang="en-US" altLang="zh-CN" sz="2430" b="1" dirty="0">
                <a:solidFill>
                  <a:srgbClr val="990033"/>
                </a:solidFill>
                <a:latin typeface="Arial" panose="020B0604020202020204" pitchFamily="34" charset="0"/>
                <a:ea typeface="华文行楷" panose="02010800040101010101" pitchFamily="2" charset="-122"/>
                <a:sym typeface="+mn-ea"/>
              </a:rPr>
              <a:t>许寿裳</a:t>
            </a:r>
            <a:endParaRPr lang="en-US" altLang="zh-CN" sz="2430" b="1" dirty="0">
              <a:solidFill>
                <a:srgbClr val="990033"/>
              </a:solidFill>
              <a:latin typeface="Arial" panose="020B0604020202020204" pitchFamily="34" charset="0"/>
              <a:ea typeface="华文行楷" panose="020108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ldLvl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016950" y="899329"/>
            <a:ext cx="6981604" cy="755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160" b="1">
                <a:latin typeface="Calibri" panose="020F0502020204030204" charset="0"/>
                <a:ea typeface="宋体" panose="02010600030101010101" pitchFamily="2" charset="-122"/>
              </a:rPr>
              <a:t>任务五：</a:t>
            </a:r>
            <a:r>
              <a:rPr lang="zh-CN" sz="2160" b="0">
                <a:latin typeface="Calibri" panose="020F0502020204030204" charset="0"/>
                <a:ea typeface="宋体" panose="02010600030101010101" pitchFamily="2" charset="-122"/>
              </a:rPr>
              <a:t>请你结合祥林嫂一生的遭遇，为她拟一副对联或挽联。</a:t>
            </a:r>
            <a:endParaRPr lang="zh-CN" altLang="en-US" sz="1215"/>
          </a:p>
        </p:txBody>
      </p:sp>
      <p:sp>
        <p:nvSpPr>
          <p:cNvPr id="4" name="文本框 3"/>
          <p:cNvSpPr txBox="1"/>
          <p:nvPr/>
        </p:nvSpPr>
        <p:spPr>
          <a:xfrm>
            <a:off x="1671850" y="2043370"/>
            <a:ext cx="6326704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160">
                <a:solidFill>
                  <a:srgbClr val="FF0000"/>
                </a:solidFill>
              </a:rPr>
              <a:t>中年丧子 ,两度丧夫 ,祥林嫂命途多舛 ，惨惨惨 。</a:t>
            </a:r>
            <a:endParaRPr lang="zh-CN" altLang="en-US" sz="216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160">
                <a:solidFill>
                  <a:srgbClr val="FF0000"/>
                </a:solidFill>
              </a:rPr>
              <a:t>鲁镇遭歧 ,一朝惨死 ,旧社会封建如磐 ，难难难 。</a:t>
            </a:r>
            <a:endParaRPr lang="zh-CN" altLang="en-US" sz="216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4151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6" y="2360613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5400" b="1" kern="0" spc="400" dirty="0">
                <a:solidFill>
                  <a:srgbClr val="002060"/>
                </a:solidFill>
                <a:latin typeface="微软雅黑" panose="020B0503020204020204" pitchFamily="34" charset="-122"/>
                <a:sym typeface="Calibri" panose="020F0502020204030204"/>
              </a:rPr>
              <a:t>谢谢您的观看</a:t>
            </a:r>
            <a:endParaRPr lang="zh-CN" altLang="en-US" sz="5400" b="1" kern="0" spc="400" dirty="0">
              <a:solidFill>
                <a:srgbClr val="002060"/>
              </a:solidFill>
              <a:latin typeface="微软雅黑" panose="020B0503020204020204" pitchFamily="34" charset="-122"/>
              <a:sym typeface="Calibri" panose="020F050202020403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8375"/>
            <a:ext cx="503682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  <a:endParaRPr lang="zh-CN" altLang="en-US" kern="0" spc="30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Calibri" panose="020F0502020204030204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图片 91140" descr="结果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0610" y="659765"/>
            <a:ext cx="3363595" cy="4013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962525" y="1953895"/>
            <a:ext cx="3681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祥林嫂人物分析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文本框 86017"/>
          <p:cNvSpPr txBox="1"/>
          <p:nvPr/>
        </p:nvSpPr>
        <p:spPr>
          <a:xfrm>
            <a:off x="692284" y="398195"/>
            <a:ext cx="7553838" cy="1585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1890">
                <a:solidFill>
                  <a:srgbClr val="FF0000"/>
                </a:solidFill>
                <a:sym typeface="+mn-ea"/>
              </a:rPr>
              <a:t>任务一</a:t>
            </a:r>
            <a:r>
              <a:rPr lang="zh-CN" altLang="en-US" sz="1890">
                <a:sym typeface="+mn-ea"/>
              </a:rPr>
              <a:t>：《祝福》中三次写到祥林嫂的外貌，这三次肖像描写可以说代表了她人生的三个阶段。试找出来，仔细品味，谈谈它们各表现了祥林嫂怎样的生存状态，其中的变化又说明了什么？</a:t>
            </a:r>
            <a:endParaRPr lang="zh-CN" altLang="en-US" sz="1890"/>
          </a:p>
          <a:p>
            <a:pPr>
              <a:spcBef>
                <a:spcPct val="50000"/>
              </a:spcBef>
            </a:pPr>
            <a:endParaRPr lang="zh-CN" altLang="en-US" sz="2700" b="1" dirty="0">
              <a:solidFill>
                <a:srgbClr val="FF0000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graphicFrame>
        <p:nvGraphicFramePr>
          <p:cNvPr id="86019" name="表格 86018"/>
          <p:cNvGraphicFramePr/>
          <p:nvPr>
            <p:custDataLst>
              <p:tags r:id="rId1"/>
            </p:custDataLst>
          </p:nvPr>
        </p:nvGraphicFramePr>
        <p:xfrm>
          <a:off x="1098331" y="1455715"/>
          <a:ext cx="6840855" cy="3338830"/>
        </p:xfrm>
        <a:graphic>
          <a:graphicData uri="http://schemas.openxmlformats.org/drawingml/2006/table">
            <a:tbl>
              <a:tblPr/>
              <a:tblGrid>
                <a:gridCol w="733425"/>
                <a:gridCol w="732790"/>
                <a:gridCol w="732790"/>
                <a:gridCol w="1038225"/>
                <a:gridCol w="1831975"/>
                <a:gridCol w="1771650"/>
              </a:tblGrid>
              <a:tr h="4241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20" b="1" dirty="0">
                          <a:solidFill>
                            <a:schemeClr val="accent1"/>
                          </a:solidFill>
                          <a:ea typeface="黑体" panose="02010609060101010101" pitchFamily="49" charset="-122"/>
                        </a:rPr>
                        <a:t>阶段</a:t>
                      </a:r>
                      <a:endParaRPr lang="zh-CN" altLang="en-US" sz="1620" b="1" dirty="0">
                        <a:solidFill>
                          <a:schemeClr val="accent1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20" b="1">
                          <a:solidFill>
                            <a:schemeClr val="hlink"/>
                          </a:solidFill>
                          <a:ea typeface="黑体" panose="02010609060101010101" pitchFamily="49" charset="-122"/>
                        </a:rPr>
                        <a:t>脸色</a:t>
                      </a:r>
                      <a:endParaRPr lang="zh-CN" altLang="en-US" sz="1620" b="1">
                        <a:solidFill>
                          <a:schemeClr val="hlink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20" b="1">
                          <a:solidFill>
                            <a:schemeClr val="hlink"/>
                          </a:solidFill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zh-CN" altLang="en-US" sz="1620" b="1">
                          <a:solidFill>
                            <a:schemeClr val="hlink"/>
                          </a:solidFill>
                          <a:ea typeface="黑体" panose="02010609060101010101" pitchFamily="49" charset="-122"/>
                        </a:rPr>
                        <a:t>两颊</a:t>
                      </a:r>
                      <a:endParaRPr lang="zh-CN" altLang="en-US" sz="1620" b="1">
                        <a:solidFill>
                          <a:schemeClr val="hlink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20" b="1">
                          <a:solidFill>
                            <a:schemeClr val="hlink"/>
                          </a:solidFill>
                          <a:ea typeface="黑体" panose="02010609060101010101" pitchFamily="49" charset="-122"/>
                        </a:rPr>
                        <a:t>  </a:t>
                      </a:r>
                      <a:r>
                        <a:rPr lang="zh-CN" altLang="en-US" sz="1620" b="1">
                          <a:solidFill>
                            <a:schemeClr val="hlink"/>
                          </a:solidFill>
                          <a:ea typeface="黑体" panose="02010609060101010101" pitchFamily="49" charset="-122"/>
                        </a:rPr>
                        <a:t>眼睛</a:t>
                      </a:r>
                      <a:endParaRPr lang="zh-CN" altLang="en-US" sz="1620" b="1">
                        <a:solidFill>
                          <a:schemeClr val="hlink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20" b="1">
                          <a:solidFill>
                            <a:schemeClr val="hlink"/>
                          </a:solidFill>
                          <a:ea typeface="黑体" panose="02010609060101010101" pitchFamily="49" charset="-122"/>
                        </a:rPr>
                        <a:t>     </a:t>
                      </a:r>
                      <a:r>
                        <a:rPr lang="zh-CN" altLang="en-US" sz="1620" b="1">
                          <a:solidFill>
                            <a:schemeClr val="hlink"/>
                          </a:solidFill>
                          <a:ea typeface="黑体" panose="02010609060101010101" pitchFamily="49" charset="-122"/>
                        </a:rPr>
                        <a:t>衣着饰物</a:t>
                      </a:r>
                      <a:endParaRPr lang="zh-CN" altLang="en-US" sz="1620" b="1">
                        <a:solidFill>
                          <a:schemeClr val="hlink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20" b="1">
                          <a:solidFill>
                            <a:srgbClr val="FF0000"/>
                          </a:solidFill>
                          <a:ea typeface="黑体" panose="02010609060101010101" pitchFamily="49" charset="-122"/>
                        </a:rPr>
                        <a:t>      </a:t>
                      </a:r>
                      <a:r>
                        <a:rPr lang="zh-CN" altLang="en-US" sz="1620" b="1">
                          <a:solidFill>
                            <a:srgbClr val="FF0000"/>
                          </a:solidFill>
                          <a:ea typeface="黑体" panose="02010609060101010101" pitchFamily="49" charset="-122"/>
                        </a:rPr>
                        <a:t>精神状态</a:t>
                      </a:r>
                      <a:endParaRPr lang="zh-CN" altLang="en-US" sz="1620" b="1">
                        <a:solidFill>
                          <a:srgbClr val="FF0000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50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20" b="1">
                          <a:solidFill>
                            <a:schemeClr val="hlink"/>
                          </a:solidFill>
                          <a:ea typeface="黑体" panose="02010609060101010101" pitchFamily="49" charset="-122"/>
                        </a:rPr>
                        <a:t>初到鲁镇</a:t>
                      </a:r>
                      <a:endParaRPr lang="zh-CN" altLang="en-US" sz="1620" b="1">
                        <a:solidFill>
                          <a:schemeClr val="hlink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20" b="1" dirty="0"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20" b="1" dirty="0"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20" b="1" dirty="0"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20" b="1" dirty="0"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20" b="1" dirty="0"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33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20" b="1">
                          <a:solidFill>
                            <a:schemeClr val="hlink"/>
                          </a:solidFill>
                          <a:ea typeface="黑体" panose="02010609060101010101" pitchFamily="49" charset="-122"/>
                        </a:rPr>
                        <a:t>再到鲁镇</a:t>
                      </a:r>
                      <a:endParaRPr lang="zh-CN" altLang="en-US" sz="1620" b="1">
                        <a:solidFill>
                          <a:schemeClr val="hlink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20" b="1" dirty="0"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20" b="1" dirty="0"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20" b="1" dirty="0"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20" b="1" dirty="0"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20" b="1" dirty="0"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681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20" b="1">
                        <a:solidFill>
                          <a:schemeClr val="hlink"/>
                        </a:solidFill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620" b="1">
                          <a:solidFill>
                            <a:schemeClr val="hlink"/>
                          </a:solidFill>
                          <a:ea typeface="黑体" panose="02010609060101010101" pitchFamily="49" charset="-122"/>
                        </a:rPr>
                        <a:t>临死前</a:t>
                      </a:r>
                      <a:endParaRPr lang="zh-CN" altLang="en-US" sz="1620" b="1">
                        <a:solidFill>
                          <a:schemeClr val="hlink"/>
                        </a:solidFill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20" b="1" dirty="0"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20" b="1" dirty="0"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20" b="1" dirty="0"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20" b="1" dirty="0"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20" b="1" dirty="0">
                        <a:ea typeface="黑体" panose="02010609060101010101" pitchFamily="49" charset="-122"/>
                      </a:endParaRPr>
                    </a:p>
                  </a:txBody>
                  <a:tcPr marL="61677" marR="61677" marT="30838" marB="3083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6" name="矩形 86055"/>
          <p:cNvSpPr/>
          <p:nvPr/>
        </p:nvSpPr>
        <p:spPr>
          <a:xfrm>
            <a:off x="1878729" y="2030520"/>
            <a:ext cx="594360" cy="339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620" b="1" dirty="0">
                <a:latin typeface="Tahoma" panose="020B0604030504040204" pitchFamily="34" charset="0"/>
              </a:rPr>
              <a:t>青黄</a:t>
            </a:r>
            <a:endParaRPr lang="zh-CN" altLang="en-US" sz="1620" b="1" dirty="0">
              <a:latin typeface="Tahoma" panose="020B0604030504040204" pitchFamily="34" charset="0"/>
            </a:endParaRPr>
          </a:p>
        </p:txBody>
      </p:sp>
      <p:sp>
        <p:nvSpPr>
          <p:cNvPr id="14377" name="矩形 86056"/>
          <p:cNvSpPr/>
          <p:nvPr/>
        </p:nvSpPr>
        <p:spPr>
          <a:xfrm>
            <a:off x="2637496" y="2030520"/>
            <a:ext cx="594360" cy="339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620" b="1" dirty="0">
                <a:latin typeface="Tahoma" panose="020B0604030504040204" pitchFamily="34" charset="0"/>
              </a:rPr>
              <a:t>红的</a:t>
            </a:r>
            <a:endParaRPr lang="zh-CN" altLang="en-US" sz="1620" b="1" dirty="0">
              <a:latin typeface="Tahoma" panose="020B0604030504040204" pitchFamily="34" charset="0"/>
            </a:endParaRPr>
          </a:p>
        </p:txBody>
      </p:sp>
      <p:sp>
        <p:nvSpPr>
          <p:cNvPr id="14378" name="矩形 86057"/>
          <p:cNvSpPr/>
          <p:nvPr/>
        </p:nvSpPr>
        <p:spPr>
          <a:xfrm>
            <a:off x="3366281" y="2030520"/>
            <a:ext cx="800100" cy="339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620" b="1" dirty="0">
                <a:latin typeface="Tahoma" panose="020B0604030504040204" pitchFamily="34" charset="0"/>
              </a:rPr>
              <a:t>顺着眼</a:t>
            </a:r>
            <a:endParaRPr lang="zh-CN" altLang="en-US" sz="1620" b="1" dirty="0">
              <a:latin typeface="Tahoma" panose="020B0604030504040204" pitchFamily="34" charset="0"/>
            </a:endParaRPr>
          </a:p>
        </p:txBody>
      </p:sp>
      <p:sp>
        <p:nvSpPr>
          <p:cNvPr id="14379" name="矩形 86058"/>
          <p:cNvSpPr/>
          <p:nvPr/>
        </p:nvSpPr>
        <p:spPr>
          <a:xfrm>
            <a:off x="4523814" y="1892387"/>
            <a:ext cx="1387754" cy="837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1620" b="1" dirty="0">
                <a:latin typeface="Tahoma" panose="020B0604030504040204" pitchFamily="34" charset="0"/>
              </a:rPr>
              <a:t>白头绳，乌裙，蓝夹袄，月白背心</a:t>
            </a:r>
            <a:endParaRPr lang="zh-CN" altLang="en-US" sz="1620" b="1" dirty="0">
              <a:latin typeface="Tahoma" panose="020B0604030504040204" pitchFamily="34" charset="0"/>
            </a:endParaRPr>
          </a:p>
        </p:txBody>
      </p:sp>
      <p:sp>
        <p:nvSpPr>
          <p:cNvPr id="86060" name="矩形 86059"/>
          <p:cNvSpPr/>
          <p:nvPr/>
        </p:nvSpPr>
        <p:spPr>
          <a:xfrm>
            <a:off x="6362589" y="1909092"/>
            <a:ext cx="1439153" cy="837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620" b="1" dirty="0">
                <a:solidFill>
                  <a:srgbClr val="FF0000"/>
                </a:solidFill>
                <a:latin typeface="Tahoma" panose="020B0604030504040204" pitchFamily="34" charset="0"/>
              </a:rPr>
              <a:t>虽贫困，但还有活力，对生活抱有希望</a:t>
            </a:r>
            <a:endParaRPr lang="zh-CN" altLang="en-US" sz="162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4381" name="矩形 86060"/>
          <p:cNvSpPr/>
          <p:nvPr/>
        </p:nvSpPr>
        <p:spPr>
          <a:xfrm>
            <a:off x="1878729" y="3015654"/>
            <a:ext cx="594360" cy="339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620" b="1" dirty="0">
                <a:latin typeface="Tahoma" panose="020B0604030504040204" pitchFamily="34" charset="0"/>
              </a:rPr>
              <a:t>青黄</a:t>
            </a:r>
            <a:endParaRPr lang="zh-CN" altLang="en-US" sz="1620" b="1" dirty="0">
              <a:latin typeface="Tahoma" panose="020B0604030504040204" pitchFamily="34" charset="0"/>
            </a:endParaRPr>
          </a:p>
        </p:txBody>
      </p:sp>
      <p:sp>
        <p:nvSpPr>
          <p:cNvPr id="14382" name="矩形 86061"/>
          <p:cNvSpPr/>
          <p:nvPr/>
        </p:nvSpPr>
        <p:spPr>
          <a:xfrm>
            <a:off x="2637496" y="2766159"/>
            <a:ext cx="616780" cy="837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620" b="1" dirty="0">
                <a:latin typeface="Tahoma" panose="020B0604030504040204" pitchFamily="34" charset="0"/>
              </a:rPr>
              <a:t>消失了血色</a:t>
            </a:r>
            <a:endParaRPr lang="zh-CN" altLang="en-US" sz="1620" b="1" dirty="0">
              <a:latin typeface="Tahoma" panose="020B0604030504040204" pitchFamily="34" charset="0"/>
            </a:endParaRPr>
          </a:p>
        </p:txBody>
      </p:sp>
      <p:sp>
        <p:nvSpPr>
          <p:cNvPr id="14383" name="矩形 86062"/>
          <p:cNvSpPr/>
          <p:nvPr/>
        </p:nvSpPr>
        <p:spPr>
          <a:xfrm>
            <a:off x="3366281" y="2766159"/>
            <a:ext cx="1022613" cy="837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620" b="1" dirty="0">
                <a:latin typeface="Tahoma" panose="020B0604030504040204" pitchFamily="34" charset="0"/>
              </a:rPr>
              <a:t>顺着眼，有泪痕，无神</a:t>
            </a:r>
            <a:endParaRPr lang="zh-CN" altLang="en-US" sz="1620" b="1" dirty="0">
              <a:latin typeface="Tahoma" panose="020B0604030504040204" pitchFamily="34" charset="0"/>
            </a:endParaRPr>
          </a:p>
        </p:txBody>
      </p:sp>
      <p:sp>
        <p:nvSpPr>
          <p:cNvPr id="14384" name="矩形 86063"/>
          <p:cNvSpPr/>
          <p:nvPr/>
        </p:nvSpPr>
        <p:spPr>
          <a:xfrm>
            <a:off x="4523814" y="2766801"/>
            <a:ext cx="1387754" cy="837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1620" b="1" dirty="0">
                <a:latin typeface="Tahoma" panose="020B0604030504040204" pitchFamily="34" charset="0"/>
              </a:rPr>
              <a:t>白头绳，乌裙，蓝夹袄，月白背心</a:t>
            </a:r>
            <a:endParaRPr lang="zh-CN" altLang="en-US" sz="1620" b="1" dirty="0">
              <a:latin typeface="Tahoma" panose="020B0604030504040204" pitchFamily="34" charset="0"/>
            </a:endParaRPr>
          </a:p>
        </p:txBody>
      </p:sp>
      <p:sp>
        <p:nvSpPr>
          <p:cNvPr id="86065" name="矩形 86064"/>
          <p:cNvSpPr/>
          <p:nvPr/>
        </p:nvSpPr>
        <p:spPr>
          <a:xfrm>
            <a:off x="6362589" y="2766801"/>
            <a:ext cx="1387754" cy="837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1620" b="1" dirty="0">
                <a:solidFill>
                  <a:srgbClr val="FF0000"/>
                </a:solidFill>
                <a:latin typeface="Tahoma" panose="020B0604030504040204" pitchFamily="34" charset="0"/>
              </a:rPr>
              <a:t>走投无路，对生活失去了希望</a:t>
            </a:r>
            <a:endParaRPr lang="zh-CN" altLang="en-US" sz="162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4386" name="矩形 86065"/>
          <p:cNvSpPr/>
          <p:nvPr/>
        </p:nvSpPr>
        <p:spPr>
          <a:xfrm>
            <a:off x="1956254" y="3758360"/>
            <a:ext cx="565381" cy="10864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620" b="1" dirty="0">
                <a:latin typeface="Tahoma" panose="020B0604030504040204" pitchFamily="34" charset="0"/>
              </a:rPr>
              <a:t>黄中带黑</a:t>
            </a:r>
            <a:endParaRPr lang="zh-CN" altLang="en-US" sz="1620" b="1" dirty="0">
              <a:latin typeface="Tahoma" panose="020B0604030504040204" pitchFamily="34" charset="0"/>
            </a:endParaRPr>
          </a:p>
        </p:txBody>
      </p:sp>
      <p:sp>
        <p:nvSpPr>
          <p:cNvPr id="14387" name="矩形 86066"/>
          <p:cNvSpPr/>
          <p:nvPr/>
        </p:nvSpPr>
        <p:spPr>
          <a:xfrm>
            <a:off x="2637710" y="3659418"/>
            <a:ext cx="636054" cy="10864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620" b="1" dirty="0">
                <a:latin typeface="Tahoma" panose="020B0604030504040204" pitchFamily="34" charset="0"/>
              </a:rPr>
              <a:t>消尽了悲哀的神色</a:t>
            </a:r>
            <a:endParaRPr lang="zh-CN" altLang="en-US" sz="1620" b="1" dirty="0">
              <a:latin typeface="Tahoma" panose="020B0604030504040204" pitchFamily="34" charset="0"/>
            </a:endParaRPr>
          </a:p>
        </p:txBody>
      </p:sp>
      <p:sp>
        <p:nvSpPr>
          <p:cNvPr id="14388" name="矩形 86067"/>
          <p:cNvSpPr/>
          <p:nvPr/>
        </p:nvSpPr>
        <p:spPr>
          <a:xfrm>
            <a:off x="3366281" y="3857302"/>
            <a:ext cx="822373" cy="5886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1620" b="1" dirty="0">
                <a:latin typeface="Tahoma" panose="020B0604030504040204" pitchFamily="34" charset="0"/>
              </a:rPr>
              <a:t>眼珠间或一轮</a:t>
            </a:r>
            <a:endParaRPr lang="zh-CN" altLang="en-US" sz="1620" b="1" dirty="0">
              <a:latin typeface="Tahoma" panose="020B0604030504040204" pitchFamily="34" charset="0"/>
            </a:endParaRPr>
          </a:p>
        </p:txBody>
      </p:sp>
      <p:sp>
        <p:nvSpPr>
          <p:cNvPr id="14389" name="矩形 86068"/>
          <p:cNvSpPr/>
          <p:nvPr/>
        </p:nvSpPr>
        <p:spPr>
          <a:xfrm>
            <a:off x="4524028" y="3857302"/>
            <a:ext cx="1439153" cy="5886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620" b="1" dirty="0">
                <a:latin typeface="Tahoma" panose="020B0604030504040204" pitchFamily="34" charset="0"/>
              </a:rPr>
              <a:t>破竹篮，空的破碗，破竹竿</a:t>
            </a:r>
            <a:endParaRPr lang="zh-CN" altLang="en-US" sz="1620" b="1" dirty="0">
              <a:latin typeface="Tahoma" panose="020B0604030504040204" pitchFamily="34" charset="0"/>
            </a:endParaRPr>
          </a:p>
        </p:txBody>
      </p:sp>
      <p:sp>
        <p:nvSpPr>
          <p:cNvPr id="86070" name="矩形 86069"/>
          <p:cNvSpPr/>
          <p:nvPr/>
        </p:nvSpPr>
        <p:spPr>
          <a:xfrm>
            <a:off x="6362803" y="3857302"/>
            <a:ext cx="1027966" cy="5886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1620" b="1" dirty="0">
                <a:solidFill>
                  <a:srgbClr val="FF0000"/>
                </a:solidFill>
                <a:latin typeface="Tahoma" panose="020B0604030504040204" pitchFamily="34" charset="0"/>
              </a:rPr>
              <a:t>对生活已经绝望</a:t>
            </a:r>
            <a:endParaRPr lang="zh-CN" altLang="en-US" sz="162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60" grpId="0"/>
      <p:bldP spid="14376" grpId="0"/>
      <p:bldP spid="14377" grpId="0"/>
      <p:bldP spid="14378" grpId="0"/>
      <p:bldP spid="14379" grpId="0"/>
      <p:bldP spid="14381" grpId="0"/>
      <p:bldP spid="14382" grpId="0"/>
      <p:bldP spid="14383" grpId="0"/>
      <p:bldP spid="14384" grpId="0"/>
      <p:bldP spid="86065" grpId="1"/>
      <p:bldP spid="14386" grpId="0"/>
      <p:bldP spid="14387" grpId="0"/>
      <p:bldP spid="14388" grpId="0"/>
      <p:bldP spid="14389" grpId="0"/>
      <p:bldP spid="8607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70037" y="458588"/>
            <a:ext cx="7489162" cy="755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16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任务二</a:t>
            </a:r>
            <a:r>
              <a:rPr lang="zh-CN" sz="2160">
                <a:latin typeface="微软雅黑" panose="020B0503020204020204" pitchFamily="34" charset="-122"/>
                <a:ea typeface="微软雅黑" panose="020B0503020204020204" pitchFamily="34" charset="-122"/>
              </a:rPr>
              <a:t>：小说人物的塑造，离不开个性化的语言，分析祥林嫂的语言，说说其中表现了什么样的心理状态及性格特征？</a:t>
            </a:r>
            <a:endParaRPr lang="zh-CN" altLang="en-US" sz="216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0037" y="1385043"/>
            <a:ext cx="7368804" cy="29959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1890" b="0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sz="1890" b="0">
                <a:latin typeface="Times New Roman" panose="02020603050405020304" pitchFamily="18" charset="0"/>
                <a:ea typeface="宋体" panose="02010600030101010101" pitchFamily="2" charset="-122"/>
              </a:rPr>
              <a:t>祥林嫂对于</a:t>
            </a:r>
            <a:r>
              <a:rPr lang="zh-CN" altLang="en-US" sz="1890" b="0">
                <a:latin typeface="Times New Roman" panose="02020603050405020304" pitchFamily="18" charset="0"/>
                <a:ea typeface="宋体" panose="02010600030101010101" pitchFamily="2" charset="-122"/>
              </a:rPr>
              <a:t>阿毛故事的诉说</a:t>
            </a:r>
            <a:endParaRPr lang="zh-CN" sz="189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/>
            <a:r>
              <a:rPr lang="zh-CN" sz="189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“我真傻，真的……”</a:t>
            </a:r>
            <a:endParaRPr lang="zh-CN" sz="189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zh-CN" sz="189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明确：既表现了祥林嫂柔弱、善良的性格，又表现了她在痛失爱子后的自责和追悔。</a:t>
            </a:r>
            <a:endParaRPr lang="zh-CN" sz="189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altLang="zh-CN" sz="1890" b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1890" b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祥</a:t>
            </a:r>
            <a:r>
              <a:rPr lang="zh-CN" altLang="en-US" sz="189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林嫂关于灵魂有无的追问</a:t>
            </a:r>
            <a:endParaRPr lang="zh-CN" altLang="en-US" sz="189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altLang="zh-CN" sz="189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189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一个人死了之后，究竟有没有魂灵的？</a:t>
            </a:r>
            <a:r>
              <a:rPr lang="en-US" altLang="zh-CN" sz="189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1890" b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189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189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那么，也就有地狱了？</a:t>
            </a:r>
            <a:r>
              <a:rPr lang="en-US" altLang="zh-CN" sz="189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1890" b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189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189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那么，死掉的一家人，都能见面的？</a:t>
            </a:r>
            <a:r>
              <a:rPr lang="en-US" altLang="zh-CN" sz="189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1890" b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zh-CN" altLang="en-US" sz="189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明确：希望有又希望无，展示了祥林嫂内心的矛盾与痛苦，她在生的痛苦与死的恐惧中徘徊、挣扎。</a:t>
            </a:r>
            <a:endParaRPr lang="zh-CN" altLang="en-US" sz="189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b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任务三</a:t>
            </a:r>
            <a:r>
              <a:rPr b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：鲁迅对其笔下的人物大多是“哀其不幸，怒其不争”，他对祥林嫂亦是如此吗？</a:t>
            </a:r>
            <a:br>
              <a:rPr lang="en-US" altLang="zh-CN" b="0" dirty="0">
                <a:latin typeface="Arial" panose="020B0604020202020204" pitchFamily="34" charset="0"/>
              </a:rPr>
            </a:br>
            <a:endParaRPr lang="zh-CN" altLang="en-US" b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0465" y="1264685"/>
            <a:ext cx="7398787" cy="3220532"/>
          </a:xfrm>
        </p:spPr>
        <p:txBody>
          <a:bodyPr>
            <a:normAutofit lnSpcReduction="10000"/>
          </a:bodyPr>
          <a:p>
            <a:pPr>
              <a:spcBef>
                <a:spcPct val="50000"/>
              </a:spcBef>
            </a:pPr>
            <a:r>
              <a:rPr lang="en-US" altLang="zh-CN" sz="216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sz="2160" b="1">
                <a:solidFill>
                  <a:srgbClr val="1609C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祥林嫂对不幸的命运抗争过吗</a:t>
            </a:r>
            <a:r>
              <a:rPr lang="en-US" altLang="zh-CN" sz="2160" b="1">
                <a:solidFill>
                  <a:srgbClr val="1609C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?</a:t>
            </a:r>
            <a:endParaRPr lang="en-US" altLang="zh-CN" sz="2160" b="1">
              <a:solidFill>
                <a:srgbClr val="1609C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1890" b="1">
                <a:solidFill>
                  <a:srgbClr val="1609C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（1）</a:t>
            </a:r>
            <a:r>
              <a:rPr lang="en-US" altLang="zh-CN" sz="189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山中出逃</a:t>
            </a:r>
            <a:r>
              <a:rPr lang="en-US" altLang="zh-CN" sz="1890" b="1">
                <a:solidFill>
                  <a:srgbClr val="1609C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，做工鲁镇，以劳动换取饭碗。</a:t>
            </a:r>
            <a:endParaRPr lang="en-US" altLang="zh-CN" sz="1890" b="1">
              <a:solidFill>
                <a:srgbClr val="1609C3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1890" b="1">
                <a:solidFill>
                  <a:srgbClr val="1609C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（2）被卖改嫁，</a:t>
            </a:r>
            <a:r>
              <a:rPr lang="en-US" altLang="zh-CN" sz="189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哭嚎撞头</a:t>
            </a:r>
            <a:r>
              <a:rPr lang="en-US" altLang="zh-CN" sz="1890" b="1">
                <a:solidFill>
                  <a:srgbClr val="1609C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，以出格行为反抗</a:t>
            </a:r>
            <a:endParaRPr lang="en-US" altLang="zh-CN" sz="1890" b="1">
              <a:solidFill>
                <a:srgbClr val="1609C3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1890" b="1">
                <a:solidFill>
                  <a:srgbClr val="1609C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（3）</a:t>
            </a:r>
            <a:r>
              <a:rPr lang="en-US" altLang="zh-CN" sz="189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捐献门槛</a:t>
            </a:r>
            <a:r>
              <a:rPr lang="en-US" altLang="zh-CN" sz="1890" b="1">
                <a:solidFill>
                  <a:srgbClr val="1609C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，倾其所有，以洗刷自己“污秽”</a:t>
            </a:r>
            <a:endParaRPr lang="en-US" altLang="zh-CN" sz="1890" b="1">
              <a:solidFill>
                <a:srgbClr val="1609C3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1890" b="1">
                <a:solidFill>
                  <a:srgbClr val="1609C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（4）</a:t>
            </a:r>
            <a:r>
              <a:rPr lang="en-US" altLang="zh-CN" sz="189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追问灵魂</a:t>
            </a:r>
            <a:r>
              <a:rPr lang="en-US" altLang="zh-CN" sz="1890" b="1">
                <a:solidFill>
                  <a:srgbClr val="1609C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，疑惑有无，以求得最终答案</a:t>
            </a:r>
            <a:endParaRPr lang="en-US" altLang="zh-CN" sz="1890" b="1">
              <a:solidFill>
                <a:srgbClr val="1609C3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endParaRPr lang="en-US" altLang="zh-CN" sz="1890" b="1">
              <a:solidFill>
                <a:srgbClr val="1609C3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b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任务三</a:t>
            </a:r>
            <a:r>
              <a:rPr b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：鲁迅对其笔下的人物大多是“哀其不幸，怒其不争”，他对祥林嫂亦是如此吗？</a:t>
            </a:r>
            <a:br>
              <a:rPr lang="en-US" altLang="zh-CN" b="0" dirty="0">
                <a:latin typeface="Arial" panose="020B0604020202020204" pitchFamily="34" charset="0"/>
              </a:rPr>
            </a:br>
            <a:endParaRPr lang="zh-CN" altLang="en-US" b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0465" y="1264685"/>
            <a:ext cx="7398787" cy="3220532"/>
          </a:xfrm>
        </p:spPr>
        <p:txBody>
          <a:bodyPr>
            <a:normAutofit lnSpcReduction="10000"/>
          </a:bodyPr>
          <a:p>
            <a:pPr>
              <a:spcBef>
                <a:spcPct val="50000"/>
              </a:spcBef>
            </a:pPr>
            <a:r>
              <a:rPr sz="2160" b="1">
                <a:solidFill>
                  <a:srgbClr val="1609C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2.你如何看待祥林嫂的抗争？这种抗争的实质是什么?</a:t>
            </a:r>
            <a:endParaRPr lang="en-US" altLang="zh-CN" sz="2160" b="1" dirty="0">
              <a:solidFill>
                <a:schemeClr val="accent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890" b="1">
                <a:solidFill>
                  <a:srgbClr val="1609C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（1）</a:t>
            </a:r>
            <a:r>
              <a:rPr lang="en-US" altLang="zh-CN" sz="189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山中出逃</a:t>
            </a:r>
            <a:r>
              <a:rPr lang="en-US" altLang="zh-CN" sz="1890" b="1">
                <a:solidFill>
                  <a:srgbClr val="1609C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，做工鲁镇，以劳动换取饭碗。</a:t>
            </a:r>
            <a:endParaRPr lang="en-US" altLang="zh-CN" sz="1890" b="1">
              <a:solidFill>
                <a:srgbClr val="1609C3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1890" b="1">
                <a:solidFill>
                  <a:srgbClr val="1609C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（2）被卖改嫁，</a:t>
            </a:r>
            <a:r>
              <a:rPr lang="en-US" altLang="zh-CN" sz="189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哭嚎撞头</a:t>
            </a:r>
            <a:r>
              <a:rPr lang="en-US" altLang="zh-CN" sz="1890" b="1">
                <a:solidFill>
                  <a:srgbClr val="1609C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，以出格行为反抗</a:t>
            </a:r>
            <a:endParaRPr lang="en-US" altLang="zh-CN" sz="1890" b="1">
              <a:solidFill>
                <a:srgbClr val="1609C3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1890" b="1">
                <a:solidFill>
                  <a:srgbClr val="1609C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（3）</a:t>
            </a:r>
            <a:r>
              <a:rPr lang="en-US" altLang="zh-CN" sz="189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捐献门槛</a:t>
            </a:r>
            <a:r>
              <a:rPr lang="en-US" altLang="zh-CN" sz="1890" b="1">
                <a:solidFill>
                  <a:srgbClr val="1609C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，倾其所有，以洗刷自己“污秽”</a:t>
            </a:r>
            <a:endParaRPr lang="en-US" altLang="zh-CN" sz="1890" b="1">
              <a:solidFill>
                <a:srgbClr val="1609C3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1890" b="1">
                <a:solidFill>
                  <a:srgbClr val="1609C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（4）</a:t>
            </a:r>
            <a:r>
              <a:rPr lang="en-US" altLang="zh-CN" sz="189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追问灵魂</a:t>
            </a:r>
            <a:r>
              <a:rPr lang="en-US" altLang="zh-CN" sz="1890" b="1">
                <a:solidFill>
                  <a:srgbClr val="1609C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，疑惑有无，以求得最终答案</a:t>
            </a:r>
            <a:endParaRPr lang="en-US" altLang="zh-CN" sz="1890" b="1">
              <a:solidFill>
                <a:srgbClr val="1609C3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endParaRPr lang="en-US" altLang="zh-CN" sz="1890" b="1">
              <a:solidFill>
                <a:srgbClr val="1609C3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04576" y="2123037"/>
            <a:ext cx="1861475" cy="671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90">
                <a:solidFill>
                  <a:srgbClr val="FF0000"/>
                </a:solidFill>
              </a:rPr>
              <a:t>“</a:t>
            </a:r>
            <a:r>
              <a:rPr lang="zh-CN" altLang="en-US" sz="1890">
                <a:solidFill>
                  <a:srgbClr val="FF0000"/>
                </a:solidFill>
              </a:rPr>
              <a:t>从一而终</a:t>
            </a:r>
            <a:r>
              <a:rPr lang="en-US" altLang="zh-CN" sz="1890">
                <a:solidFill>
                  <a:srgbClr val="FF0000"/>
                </a:solidFill>
              </a:rPr>
              <a:t>”</a:t>
            </a:r>
            <a:r>
              <a:rPr lang="zh-CN" altLang="en-US" sz="1890">
                <a:solidFill>
                  <a:srgbClr val="FF0000"/>
                </a:solidFill>
              </a:rPr>
              <a:t>的封建贞洁观主使</a:t>
            </a:r>
            <a:endParaRPr lang="zh-CN" altLang="en-US" sz="189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52548" y="3319333"/>
            <a:ext cx="1765104" cy="671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90">
                <a:solidFill>
                  <a:srgbClr val="FF0000"/>
                </a:solidFill>
              </a:rPr>
              <a:t>鬼神地狱的建迷信思想作祟</a:t>
            </a:r>
            <a:endParaRPr lang="zh-CN" altLang="en-US" sz="189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0704" y="648809"/>
            <a:ext cx="7398928" cy="475940"/>
          </a:xfrm>
        </p:spPr>
        <p:txBody>
          <a:bodyPr>
            <a:noAutofit/>
          </a:bodyPr>
          <a:p>
            <a:r>
              <a:rPr sz="2700">
                <a:sym typeface="+mn-ea"/>
              </a:rPr>
              <a:t>总结</a:t>
            </a:r>
            <a:br>
              <a:rPr lang="zh-CN" altLang="en-US" sz="2700"/>
            </a:br>
            <a:endParaRPr lang="zh-CN" altLang="en-US" sz="27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769" y="1124196"/>
            <a:ext cx="7430482" cy="3350742"/>
          </a:xfrm>
        </p:spPr>
        <p:txBody>
          <a:bodyPr/>
          <a:p>
            <a:r>
              <a:rPr lang="zh-CN" altLang="en-US" sz="2160"/>
              <a:t>祥林嫂的抗争是自发的，是她倔强、不屈从性格的反映。她对自己的抗争缺乏明确的认识，而且带有浓重的封建礼教和封建迷信色彩，她非但没有认识到封建礼教、封建迷信是摧残她的主要敌人，反而常常把希望寄托在它们身上，这就决定了其抗争的结果不是跳出苦海，而是犹如深渊，使得这种反抗带有了浓重的悲剧色彩。</a:t>
            </a:r>
            <a:endParaRPr lang="zh-CN" altLang="en-US" sz="216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矩形 95233"/>
          <p:cNvSpPr/>
          <p:nvPr/>
        </p:nvSpPr>
        <p:spPr>
          <a:xfrm>
            <a:off x="1653433" y="578732"/>
            <a:ext cx="5760894" cy="32659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240" b="1" dirty="0">
                <a:latin typeface="Arial" panose="020B0604020202020204" pitchFamily="34" charset="0"/>
                <a:ea typeface="华文新魏" panose="02010800040101010101" pitchFamily="2" charset="-122"/>
              </a:rPr>
              <a:t>善 良 的 祥 林 嫂</a:t>
            </a:r>
            <a:endParaRPr lang="zh-CN" altLang="en-US" sz="324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95235" name="矩形 95234"/>
          <p:cNvSpPr/>
          <p:nvPr/>
        </p:nvSpPr>
        <p:spPr>
          <a:xfrm>
            <a:off x="1999943" y="1053095"/>
            <a:ext cx="4954583" cy="140917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ctr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95000"/>
              <a:buFont typeface="Wingdings" panose="05000000000000000000" pitchFamily="2" charset="2"/>
              <a:buChar char="w"/>
            </a:pPr>
            <a:r>
              <a:rPr lang="zh-CN" altLang="en-US" sz="243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以为辛勤劳作能安心生存 </a:t>
            </a:r>
            <a:endParaRPr lang="zh-CN" altLang="en-US" sz="2430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algn="ctr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95000"/>
              <a:buFont typeface="Wingdings" panose="05000000000000000000" pitchFamily="2" charset="2"/>
              <a:buChar char="w"/>
            </a:pPr>
            <a:r>
              <a:rPr lang="zh-CN" altLang="en-US" sz="243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以为丧夫失子能博得同情 </a:t>
            </a:r>
            <a:endParaRPr lang="zh-CN" altLang="en-US" sz="2430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algn="ctr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95000"/>
              <a:buFont typeface="Wingdings" panose="05000000000000000000" pitchFamily="2" charset="2"/>
              <a:buChar char="w"/>
            </a:pPr>
            <a:r>
              <a:rPr lang="zh-CN" altLang="en-US" sz="243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以为捐得门槛能减去罪孽</a:t>
            </a:r>
            <a:r>
              <a:rPr lang="zh-CN" altLang="en-US" sz="2430" b="1" dirty="0">
                <a:solidFill>
                  <a:srgbClr val="0000CC"/>
                </a:solidFill>
                <a:latin typeface="Arial" panose="020B0604020202020204" pitchFamily="34" charset="0"/>
                <a:ea typeface="ˎ̥"/>
              </a:rPr>
              <a:t>           </a:t>
            </a:r>
            <a:endParaRPr lang="zh-CN" altLang="en-US" sz="216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95236" name="矩形 95235"/>
          <p:cNvSpPr/>
          <p:nvPr/>
        </p:nvSpPr>
        <p:spPr>
          <a:xfrm>
            <a:off x="1653433" y="2997665"/>
            <a:ext cx="5814006" cy="1337945"/>
          </a:xfrm>
          <a:prstGeom prst="rect">
            <a:avLst/>
          </a:prstGeom>
          <a:gradFill rotWithShape="1">
            <a:gsLst>
              <a:gs pos="0">
                <a:srgbClr val="CCECFF">
                  <a:alpha val="39998"/>
                </a:srgbClr>
              </a:gs>
              <a:gs pos="100000">
                <a:srgbClr val="E5F5FF">
                  <a:alpha val="81998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30" b="1" dirty="0">
                <a:solidFill>
                  <a:srgbClr val="FF0066"/>
                </a:solidFill>
                <a:latin typeface="Arial" panose="020B0604020202020204" pitchFamily="34" charset="0"/>
                <a:ea typeface="ˎ̥"/>
              </a:rPr>
              <a:t>        </a:t>
            </a:r>
            <a:r>
              <a:rPr lang="zh-CN" altLang="en-US" sz="2700" b="1" dirty="0">
                <a:latin typeface="隶书" panose="02010509060101010101" pitchFamily="49" charset="-122"/>
                <a:ea typeface="隶书" panose="02010509060101010101" pitchFamily="49" charset="-122"/>
              </a:rPr>
              <a:t>悲剧人物要使人怜悯，最重要之点，性格必须善良。 </a:t>
            </a:r>
            <a:r>
              <a:rPr lang="zh-CN" altLang="en-US" sz="1890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lang="zh-CN" altLang="en-US" sz="189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fontAlgn="b"/>
            <a:r>
              <a:rPr lang="zh-CN" altLang="en-US" sz="2700" b="1" dirty="0">
                <a:latin typeface="隶书" panose="02010509060101010101" pitchFamily="49" charset="-122"/>
                <a:ea typeface="隶书" panose="02010509060101010101" pitchFamily="49" charset="-122"/>
              </a:rPr>
              <a:t>                </a:t>
            </a:r>
            <a:r>
              <a:rPr lang="en-US" altLang="zh-CN" sz="2700" b="1" dirty="0">
                <a:latin typeface="Arial" panose="020B0604020202020204" pitchFamily="34" charset="0"/>
                <a:ea typeface="隶书" panose="02010509060101010101" pitchFamily="49" charset="-122"/>
              </a:rPr>
              <a:t>——</a:t>
            </a:r>
            <a:r>
              <a:rPr lang="zh-CN" altLang="en-US" sz="2700" b="1" dirty="0">
                <a:latin typeface="隶书" panose="02010509060101010101" pitchFamily="49" charset="-122"/>
                <a:ea typeface="隶书" panose="02010509060101010101" pitchFamily="49" charset="-122"/>
              </a:rPr>
              <a:t>亚里士多德</a:t>
            </a:r>
            <a:endParaRPr lang="zh-CN" altLang="en-US" sz="189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523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523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charRg st="13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5235">
                                            <p:txEl>
                                              <p:charRg st="13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5235">
                                            <p:txEl>
                                              <p:charRg st="13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charRg st="26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5235">
                                            <p:txEl>
                                              <p:charRg st="26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5235">
                                            <p:txEl>
                                              <p:charRg st="26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  <p:bldP spid="9523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1" name="文本占位符 99330"/>
          <p:cNvSpPr>
            <a:spLocks noGrp="1"/>
          </p:cNvSpPr>
          <p:nvPr>
            <p:ph idx="1"/>
          </p:nvPr>
        </p:nvSpPr>
        <p:spPr>
          <a:xfrm>
            <a:off x="1466685" y="535686"/>
            <a:ext cx="6373391" cy="754699"/>
          </a:xfrm>
        </p:spPr>
        <p:txBody>
          <a:bodyPr vert="horz" wrap="square" lIns="61677" tIns="30838" rIns="61677" bIns="30838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7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cs typeface="+mn-cs"/>
              </a:rPr>
              <a:t>任务四：谁</a:t>
            </a:r>
            <a:r>
              <a:rPr kumimoji="0" lang="zh-CN" altLang="en-US" sz="297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cs typeface="+mn-cs"/>
              </a:rPr>
              <a:t>是</a:t>
            </a:r>
            <a:r>
              <a:rPr kumimoji="0" lang="zh-CN" altLang="en-US" sz="297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cs typeface="+mn-cs"/>
              </a:rPr>
              <a:t>杀死</a:t>
            </a:r>
            <a:r>
              <a:rPr kumimoji="0" lang="zh-CN" altLang="en-US" sz="297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cs typeface="+mn-cs"/>
              </a:rPr>
              <a:t>祥林嫂的</a:t>
            </a:r>
            <a:r>
              <a:rPr kumimoji="0" lang="zh-CN" altLang="en-US" sz="297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cs typeface="+mn-cs"/>
              </a:rPr>
              <a:t>凶手？</a:t>
            </a:r>
            <a:endParaRPr kumimoji="0" lang="zh-CN" altLang="en-US" sz="445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cs typeface="+mn-cs"/>
            </a:endParaRPr>
          </a:p>
        </p:txBody>
      </p:sp>
      <p:pic>
        <p:nvPicPr>
          <p:cNvPr id="19460" name="图片 99331" descr="祥林嫂肖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784" y="1290384"/>
            <a:ext cx="2526655" cy="33687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450590" y="1482725"/>
            <a:ext cx="5465445" cy="2582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160"/>
              <a:t>鲁四老爷、四婶——祥林嫂的主家</a:t>
            </a:r>
            <a:endParaRPr lang="zh-CN" altLang="en-US" sz="2160"/>
          </a:p>
          <a:p>
            <a:pPr fontAlgn="auto">
              <a:lnSpc>
                <a:spcPct val="150000"/>
              </a:lnSpc>
            </a:pPr>
            <a:r>
              <a:rPr lang="zh-CN" altLang="en-US" sz="2160"/>
              <a:t>婆婆、大伯——祥林嫂的“亲人”</a:t>
            </a:r>
            <a:endParaRPr lang="zh-CN" altLang="en-US" sz="2160"/>
          </a:p>
          <a:p>
            <a:pPr fontAlgn="auto">
              <a:lnSpc>
                <a:spcPct val="150000"/>
              </a:lnSpc>
            </a:pPr>
            <a:r>
              <a:rPr lang="zh-CN" altLang="en-US" sz="2160"/>
              <a:t>柳妈——祥林嫂的“同事”</a:t>
            </a:r>
            <a:endParaRPr lang="zh-CN" altLang="en-US" sz="2160"/>
          </a:p>
          <a:p>
            <a:pPr fontAlgn="auto">
              <a:lnSpc>
                <a:spcPct val="150000"/>
              </a:lnSpc>
            </a:pPr>
            <a:r>
              <a:rPr lang="zh-CN" altLang="en-US" sz="2160"/>
              <a:t>鲁镇的人们——祥林嫂的“邻里”</a:t>
            </a:r>
            <a:endParaRPr lang="zh-CN" altLang="en-US" sz="2160"/>
          </a:p>
          <a:p>
            <a:pPr fontAlgn="auto">
              <a:lnSpc>
                <a:spcPct val="150000"/>
              </a:lnSpc>
            </a:pPr>
            <a:r>
              <a:rPr lang="zh-CN" altLang="en-US" sz="2160"/>
              <a:t>“我”——祥林嫂一生悲惨命运的见证者</a:t>
            </a:r>
            <a:endParaRPr lang="zh-CN" altLang="en-US" sz="216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  <p:bldP spid="99331" grpId="1" build="p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64.xml><?xml version="1.0" encoding="utf-8"?>
<p:tagLst xmlns:p="http://schemas.openxmlformats.org/presentationml/2006/main">
  <p:tag name="KSO_WM_UNIT_TABLE_BEAUTIFY" val="smartTable{873cdfc2-5cc5-4899-9bc8-3ee7c90ac9c4}"/>
</p:tagLst>
</file>

<file path=ppt/tags/tag65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2823</Words>
  <Application>WPS 演示</Application>
  <PresentationFormat>宽屏</PresentationFormat>
  <Paragraphs>234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Wingdings</vt:lpstr>
      <vt:lpstr>楷体</vt:lpstr>
      <vt:lpstr>Tahoma</vt:lpstr>
      <vt:lpstr>隶书</vt:lpstr>
      <vt:lpstr>黑体</vt:lpstr>
      <vt:lpstr>Times New Roman</vt:lpstr>
      <vt:lpstr>华文新魏</vt:lpstr>
      <vt:lpstr>楷体_GB2312</vt:lpstr>
      <vt:lpstr>新宋体</vt:lpstr>
      <vt:lpstr>ˎ̥</vt:lpstr>
      <vt:lpstr>Segoe Print</vt:lpstr>
      <vt:lpstr>华文行楷</vt:lpstr>
      <vt:lpstr>Calibri</vt:lpstr>
      <vt:lpstr>Calibri</vt:lpstr>
      <vt:lpstr>Arial Unicode MS</vt:lpstr>
      <vt:lpstr>Office 主题​​</vt:lpstr>
      <vt:lpstr>《祝福》（二）</vt:lpstr>
      <vt:lpstr>PowerPoint 演示文稿</vt:lpstr>
      <vt:lpstr>PowerPoint 演示文稿</vt:lpstr>
      <vt:lpstr>PowerPoint 演示文稿</vt:lpstr>
      <vt:lpstr>任务三：鲁迅对其笔下的人物大多是“哀其不幸，怒其不争”，他对祥林嫂亦是如此吗？ </vt:lpstr>
      <vt:lpstr>任务三：鲁迅对其笔下的人物大多是“哀其不幸，怒其不争”，他对祥林嫂亦是如此吗？ </vt:lpstr>
      <vt:lpstr>总结 </vt:lpstr>
      <vt:lpstr>PowerPoint 演示文稿</vt:lpstr>
      <vt:lpstr>PowerPoint 演示文稿</vt:lpstr>
      <vt:lpstr>鲁四老爷——祥林嫂的主家</vt:lpstr>
      <vt:lpstr>四婶——祥林嫂的主家 </vt:lpstr>
      <vt:lpstr>婆婆、大伯——祥林嫂的“亲人”</vt:lpstr>
      <vt:lpstr>柳妈——祥林嫂的“同事”</vt:lpstr>
      <vt:lpstr>鲁镇的人们——祥林嫂的“邻里”</vt:lpstr>
      <vt:lpstr>“我”——祥林嫂一生遭遇的见证者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cuicui</cp:lastModifiedBy>
  <cp:revision>178</cp:revision>
  <dcterms:created xsi:type="dcterms:W3CDTF">2019-06-19T02:08:00Z</dcterms:created>
  <dcterms:modified xsi:type="dcterms:W3CDTF">2020-05-20T12:28:23Z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