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65" r:id="rId2"/>
    <p:sldId id="273" r:id="rId3"/>
    <p:sldId id="2633" r:id="rId4"/>
    <p:sldId id="307" r:id="rId5"/>
    <p:sldId id="310" r:id="rId6"/>
    <p:sldId id="311" r:id="rId7"/>
    <p:sldId id="312" r:id="rId8"/>
    <p:sldId id="289" r:id="rId9"/>
    <p:sldId id="2634" r:id="rId10"/>
    <p:sldId id="293" r:id="rId11"/>
    <p:sldId id="292" r:id="rId12"/>
    <p:sldId id="3181" r:id="rId13"/>
    <p:sldId id="287" r:id="rId14"/>
    <p:sldId id="294" r:id="rId15"/>
    <p:sldId id="295" r:id="rId16"/>
    <p:sldId id="296" r:id="rId17"/>
    <p:sldId id="297" r:id="rId18"/>
    <p:sldId id="298" r:id="rId19"/>
    <p:sldId id="316" r:id="rId20"/>
    <p:sldId id="317" r:id="rId21"/>
    <p:sldId id="275" r:id="rId22"/>
    <p:sldId id="304" r:id="rId23"/>
    <p:sldId id="3182" r:id="rId24"/>
    <p:sldId id="309" r:id="rId25"/>
    <p:sldId id="308" r:id="rId26"/>
    <p:sldId id="270" r:id="rId27"/>
    <p:sldId id="2635" r:id="rId28"/>
    <p:sldId id="271" r:id="rId2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/>
          <a:lstStyle/>
          <a:p>
            <a:fld id="{AF8554FD-AF51-4E93-A3E8-14E3D33BC939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520E2AEF-57AF-48B2-8BB4-9555CF67B048}" type="slidenum">
              <a:rPr lang="zh-CN" altLang="en-US" sz="1200">
                <a:latin typeface="Times New Roman" panose="02020603050405020304" pitchFamily="18" charset="0"/>
              </a:rPr>
              <a:t>19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</p:spPr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85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62C8B-B14F-4D97-AF65-F5344CB8AC3E}" type="datetime1">
              <a:rPr lang="zh-CN" altLang="en-US"/>
              <a:t>2020/5/24</a:t>
            </a:fld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1FD4F-8D6E-4D6B-9F6A-1C787994559D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24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2020/5/24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062180" y="2046580"/>
            <a:ext cx="6294474" cy="728345"/>
          </a:xfrm>
        </p:spPr>
        <p:txBody>
          <a:bodyPr>
            <a:normAutofit/>
          </a:bodyPr>
          <a:lstStyle/>
          <a:p>
            <a:pPr algn="ctr"/>
            <a:r>
              <a:rPr lang="en-US" altLang="zh-CN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</a:t>
            </a:r>
            <a:r>
              <a:rPr lang="zh-CN" altLang="en-US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基本立体图形（</a:t>
            </a:r>
            <a:r>
              <a:rPr lang="en-US" altLang="zh-CN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高一年级数学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北京市第八十中学   贾应红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文本框 50177"/>
          <p:cNvSpPr txBox="1">
            <a:spLocks noChangeArrowheads="1"/>
          </p:cNvSpPr>
          <p:nvPr/>
        </p:nvSpPr>
        <p:spPr bwMode="auto">
          <a:xfrm>
            <a:off x="1965715" y="1643812"/>
            <a:ext cx="568642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棱柱用表示底面各顶点的字母来表示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如：棱柱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ABCDEF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′.</a:t>
            </a:r>
            <a:endParaRPr lang="en-US" altLang="zh-CN" sz="21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2557" name="对象 50206"/>
          <p:cNvGraphicFramePr/>
          <p:nvPr/>
        </p:nvGraphicFramePr>
        <p:xfrm>
          <a:off x="4529138" y="249078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3" imgW="114300" imgH="215265" progId="Equation.3">
                  <p:embed/>
                </p:oleObj>
              </mc:Choice>
              <mc:Fallback>
                <p:oleObj r:id="rId3" imgW="114300" imgH="215265" progId="Equation.3">
                  <p:embed/>
                  <p:pic>
                    <p:nvPicPr>
                      <p:cNvPr id="22557" name="对象 5020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2490788"/>
                        <a:ext cx="857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接连接符 33"/>
          <p:cNvCxnSpPr/>
          <p:nvPr/>
        </p:nvCxnSpPr>
        <p:spPr>
          <a:xfrm>
            <a:off x="3343275" y="1071564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3584853" y="587982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棱柱的表示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2999270" y="830356"/>
            <a:ext cx="334111" cy="352210"/>
            <a:chOff x="2121873" y="1511588"/>
            <a:chExt cx="445481" cy="469613"/>
          </a:xfrm>
        </p:grpSpPr>
        <p:sp>
          <p:nvSpPr>
            <p:cNvPr id="37" name="矩形 3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4C4A426-CA80-4B20-9BD7-16C61FCE4A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18943" r="16364" b="44287"/>
          <a:stretch/>
        </p:blipFill>
        <p:spPr>
          <a:xfrm>
            <a:off x="2834416" y="2814077"/>
            <a:ext cx="2454719" cy="18912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文本框 49153"/>
          <p:cNvSpPr txBox="1">
            <a:spLocks noChangeArrowheads="1"/>
          </p:cNvSpPr>
          <p:nvPr/>
        </p:nvSpPr>
        <p:spPr bwMode="auto">
          <a:xfrm>
            <a:off x="1194196" y="1382524"/>
            <a:ext cx="32096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按底面的边数可分为：</a:t>
            </a:r>
          </a:p>
        </p:txBody>
      </p:sp>
      <p:sp>
        <p:nvSpPr>
          <p:cNvPr id="49163" name="文本框 49162"/>
          <p:cNvSpPr txBox="1">
            <a:spLocks noChangeArrowheads="1"/>
          </p:cNvSpPr>
          <p:nvPr/>
        </p:nvSpPr>
        <p:spPr bwMode="auto">
          <a:xfrm>
            <a:off x="1194197" y="1985963"/>
            <a:ext cx="39663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en-US" sz="2100" dirty="0"/>
              <a:t>按侧棱与底面的关系可分为：</a:t>
            </a:r>
          </a:p>
        </p:txBody>
      </p:sp>
      <p:sp>
        <p:nvSpPr>
          <p:cNvPr id="49165" name="文本框 49164"/>
          <p:cNvSpPr txBox="1">
            <a:spLocks noChangeArrowheads="1"/>
          </p:cNvSpPr>
          <p:nvPr/>
        </p:nvSpPr>
        <p:spPr bwMode="auto">
          <a:xfrm>
            <a:off x="4968466" y="1985963"/>
            <a:ext cx="259199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100" b="1" dirty="0">
                <a:solidFill>
                  <a:srgbClr val="0070C0"/>
                </a:solidFill>
              </a:rPr>
              <a:t>直棱柱、斜棱柱</a:t>
            </a:r>
          </a:p>
        </p:txBody>
      </p:sp>
      <p:sp>
        <p:nvSpPr>
          <p:cNvPr id="49166" name="文本框 49165"/>
          <p:cNvSpPr txBox="1">
            <a:spLocks noChangeArrowheads="1"/>
          </p:cNvSpPr>
          <p:nvPr/>
        </p:nvSpPr>
        <p:spPr bwMode="auto">
          <a:xfrm>
            <a:off x="4212184" y="1380983"/>
            <a:ext cx="426956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三棱柱、四棱柱、五棱柱、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9167" name="文本框 49166"/>
          <p:cNvSpPr txBox="1">
            <a:spLocks noChangeArrowheads="1"/>
          </p:cNvSpPr>
          <p:nvPr/>
        </p:nvSpPr>
        <p:spPr bwMode="auto">
          <a:xfrm>
            <a:off x="1335882" y="4110038"/>
            <a:ext cx="61650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底面是正多边形的直棱柱叫做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正棱柱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底面是平行四边形的四棱柱也叫做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平行六面体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</a:pP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136" y="2510823"/>
            <a:ext cx="5609729" cy="1512998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3343275" y="1100139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600451" y="616557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棱柱的分类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999270" y="858931"/>
            <a:ext cx="334111" cy="352210"/>
            <a:chOff x="2121873" y="1511588"/>
            <a:chExt cx="445481" cy="469613"/>
          </a:xfrm>
        </p:grpSpPr>
        <p:sp>
          <p:nvSpPr>
            <p:cNvPr id="20" name="矩形 19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63" grpId="0"/>
      <p:bldP spid="49165" grpId="0"/>
      <p:bldP spid="49166" grpId="0"/>
      <p:bldP spid="491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590" y="1875253"/>
            <a:ext cx="2003781" cy="2222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424" y="1875254"/>
            <a:ext cx="2463152" cy="2284663"/>
          </a:xfrm>
          <a:prstGeom prst="rect">
            <a:avLst/>
          </a:prstGeom>
        </p:spPr>
      </p:pic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2030892" y="983584"/>
            <a:ext cx="61650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比较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：平行六面体   长方体   正方体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6" name="组合 51208"/>
          <p:cNvGrpSpPr/>
          <p:nvPr/>
        </p:nvGrpSpPr>
        <p:grpSpPr bwMode="auto">
          <a:xfrm>
            <a:off x="973617" y="2383698"/>
            <a:ext cx="2114550" cy="1714500"/>
            <a:chOff x="1680" y="1392"/>
            <a:chExt cx="1776" cy="1440"/>
          </a:xfrm>
        </p:grpSpPr>
        <p:sp>
          <p:nvSpPr>
            <p:cNvPr id="17" name="直接连接符 51209"/>
            <p:cNvSpPr>
              <a:spLocks noChangeShapeType="1"/>
            </p:cNvSpPr>
            <p:nvPr/>
          </p:nvSpPr>
          <p:spPr bwMode="auto">
            <a:xfrm flipH="1">
              <a:off x="1680" y="2496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8" name="直接连接符 51210"/>
            <p:cNvSpPr>
              <a:spLocks noChangeShapeType="1"/>
            </p:cNvSpPr>
            <p:nvPr/>
          </p:nvSpPr>
          <p:spPr bwMode="auto">
            <a:xfrm>
              <a:off x="1680" y="2832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" name="直接连接符 51211"/>
            <p:cNvSpPr>
              <a:spLocks noChangeShapeType="1"/>
            </p:cNvSpPr>
            <p:nvPr/>
          </p:nvSpPr>
          <p:spPr bwMode="auto">
            <a:xfrm flipH="1">
              <a:off x="2640" y="2496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0" name="直接连接符 51212"/>
            <p:cNvSpPr>
              <a:spLocks noChangeShapeType="1"/>
            </p:cNvSpPr>
            <p:nvPr/>
          </p:nvSpPr>
          <p:spPr bwMode="auto">
            <a:xfrm flipH="1">
              <a:off x="1680" y="1728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1" name="直接连接符 51213"/>
            <p:cNvSpPr>
              <a:spLocks noChangeShapeType="1"/>
            </p:cNvSpPr>
            <p:nvPr/>
          </p:nvSpPr>
          <p:spPr bwMode="auto">
            <a:xfrm flipH="1">
              <a:off x="2640" y="1728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2" name="直接连接符 51214"/>
            <p:cNvSpPr>
              <a:spLocks noChangeShapeType="1"/>
            </p:cNvSpPr>
            <p:nvPr/>
          </p:nvSpPr>
          <p:spPr bwMode="auto">
            <a:xfrm flipH="1">
              <a:off x="2160" y="1392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" name="直接连接符 51215"/>
            <p:cNvSpPr>
              <a:spLocks noChangeShapeType="1"/>
            </p:cNvSpPr>
            <p:nvPr/>
          </p:nvSpPr>
          <p:spPr bwMode="auto">
            <a:xfrm flipH="1">
              <a:off x="3120" y="1392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4" name="直接连接符 51216"/>
            <p:cNvSpPr>
              <a:spLocks noChangeShapeType="1"/>
            </p:cNvSpPr>
            <p:nvPr/>
          </p:nvSpPr>
          <p:spPr bwMode="auto">
            <a:xfrm>
              <a:off x="2160" y="2496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5" name="直接连接符 51217"/>
            <p:cNvSpPr>
              <a:spLocks noChangeShapeType="1"/>
            </p:cNvSpPr>
            <p:nvPr/>
          </p:nvSpPr>
          <p:spPr bwMode="auto">
            <a:xfrm flipH="1">
              <a:off x="2016" y="1392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6" name="直接连接符 51218"/>
            <p:cNvSpPr>
              <a:spLocks noChangeShapeType="1"/>
            </p:cNvSpPr>
            <p:nvPr/>
          </p:nvSpPr>
          <p:spPr bwMode="auto">
            <a:xfrm>
              <a:off x="2016" y="1728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" name="直接连接符 51219"/>
            <p:cNvSpPr>
              <a:spLocks noChangeShapeType="1"/>
            </p:cNvSpPr>
            <p:nvPr/>
          </p:nvSpPr>
          <p:spPr bwMode="auto">
            <a:xfrm flipH="1">
              <a:off x="2976" y="1392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8" name="直接连接符 51220"/>
            <p:cNvSpPr>
              <a:spLocks noChangeShapeType="1"/>
            </p:cNvSpPr>
            <p:nvPr/>
          </p:nvSpPr>
          <p:spPr bwMode="auto">
            <a:xfrm>
              <a:off x="2496" y="1392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56675" y="1073580"/>
            <a:ext cx="7151902" cy="1500411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如图，长方体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ABCD</a:t>
            </a:r>
            <a:r>
              <a:rPr lang="en-US" altLang="zh-CN" sz="2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100" dirty="0"/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100" dirty="0"/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100" dirty="0"/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100" dirty="0"/>
              <a:t>′</a:t>
            </a:r>
            <a:r>
              <a:rPr lang="zh-CN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中被截去一部分，其中</a:t>
            </a:r>
            <a:endParaRPr lang="en-US" altLang="zh-CN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zh-CN" altLang="zh-CN" sz="2100" i="1" dirty="0"/>
              <a:t>∥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100" dirty="0"/>
              <a:t>′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100" dirty="0"/>
              <a:t> ′ </a:t>
            </a:r>
            <a:r>
              <a:rPr lang="zh-CN" altLang="zh-CN" sz="2100" i="1" dirty="0"/>
              <a:t>∥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zh-CN" altLang="zh-CN" sz="2100" dirty="0"/>
              <a:t>，</a:t>
            </a:r>
            <a:r>
              <a:rPr lang="zh-CN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剩下的几何体是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哪类几何体</a:t>
            </a:r>
            <a:r>
              <a:rPr lang="zh-CN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？截去的几何体是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哪类几何体</a:t>
            </a:r>
            <a:r>
              <a:rPr lang="zh-CN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？你能说出它们的名称吗？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6"/>
          <a:stretch>
            <a:fillRect/>
          </a:stretch>
        </p:blipFill>
        <p:spPr bwMode="auto">
          <a:xfrm>
            <a:off x="2719852" y="2861059"/>
            <a:ext cx="3037259" cy="2115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组合 51201"/>
          <p:cNvGrpSpPr/>
          <p:nvPr/>
        </p:nvGrpSpPr>
        <p:grpSpPr bwMode="auto">
          <a:xfrm>
            <a:off x="3829050" y="2171700"/>
            <a:ext cx="2057400" cy="685800"/>
            <a:chOff x="1776" y="1824"/>
            <a:chExt cx="1728" cy="576"/>
          </a:xfrm>
        </p:grpSpPr>
        <p:sp>
          <p:nvSpPr>
            <p:cNvPr id="23554" name="直接连接符 51202"/>
            <p:cNvSpPr>
              <a:spLocks noChangeShapeType="1"/>
            </p:cNvSpPr>
            <p:nvPr/>
          </p:nvSpPr>
          <p:spPr bwMode="auto">
            <a:xfrm>
              <a:off x="1776" y="2400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55" name="文本框 51203"/>
            <p:cNvSpPr txBox="1">
              <a:spLocks noChangeArrowheads="1"/>
            </p:cNvSpPr>
            <p:nvPr/>
          </p:nvSpPr>
          <p:spPr bwMode="auto">
            <a:xfrm>
              <a:off x="1824" y="1824"/>
              <a:ext cx="168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底面、侧面、侧棱有哪些变化？</a:t>
              </a:r>
            </a:p>
          </p:txBody>
        </p:sp>
      </p:grpSp>
      <p:sp>
        <p:nvSpPr>
          <p:cNvPr id="51205" name="文本框 51204"/>
          <p:cNvSpPr txBox="1">
            <a:spLocks noChangeArrowheads="1"/>
          </p:cNvSpPr>
          <p:nvPr/>
        </p:nvSpPr>
        <p:spPr bwMode="auto">
          <a:xfrm>
            <a:off x="1200151" y="3976687"/>
            <a:ext cx="12120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>
                <a:ea typeface="楷体" panose="02010609060101010101" pitchFamily="49" charset="-122"/>
              </a:rPr>
              <a:t>侧面：</a:t>
            </a:r>
          </a:p>
        </p:txBody>
      </p:sp>
      <p:sp>
        <p:nvSpPr>
          <p:cNvPr id="51206" name="文本框 51205"/>
          <p:cNvSpPr txBox="1">
            <a:spLocks noChangeArrowheads="1"/>
          </p:cNvSpPr>
          <p:nvPr/>
        </p:nvSpPr>
        <p:spPr bwMode="auto">
          <a:xfrm>
            <a:off x="2195514" y="4030267"/>
            <a:ext cx="20788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>
                <a:ea typeface="楷体" panose="02010609060101010101" pitchFamily="49" charset="-122"/>
              </a:rPr>
              <a:t>平行四边形</a:t>
            </a:r>
          </a:p>
        </p:txBody>
      </p:sp>
      <p:sp>
        <p:nvSpPr>
          <p:cNvPr id="51207" name="文本框 51206"/>
          <p:cNvSpPr txBox="1">
            <a:spLocks noChangeArrowheads="1"/>
          </p:cNvSpPr>
          <p:nvPr/>
        </p:nvSpPr>
        <p:spPr bwMode="auto">
          <a:xfrm>
            <a:off x="5937649" y="4081462"/>
            <a:ext cx="13835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dirty="0">
                <a:solidFill>
                  <a:srgbClr val="0070C0"/>
                </a:solidFill>
                <a:ea typeface="楷体" panose="02010609060101010101" pitchFamily="49" charset="-122"/>
              </a:rPr>
              <a:t>三角形</a:t>
            </a:r>
          </a:p>
        </p:txBody>
      </p:sp>
      <p:sp>
        <p:nvSpPr>
          <p:cNvPr id="51208" name="文本框 51207"/>
          <p:cNvSpPr txBox="1">
            <a:spLocks noChangeArrowheads="1"/>
          </p:cNvSpPr>
          <p:nvPr/>
        </p:nvSpPr>
        <p:spPr bwMode="auto">
          <a:xfrm>
            <a:off x="5543551" y="1657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</a:p>
        </p:txBody>
      </p:sp>
      <p:grpSp>
        <p:nvGrpSpPr>
          <p:cNvPr id="23560" name="组合 51208"/>
          <p:cNvGrpSpPr/>
          <p:nvPr/>
        </p:nvGrpSpPr>
        <p:grpSpPr bwMode="auto">
          <a:xfrm>
            <a:off x="1600200" y="1428750"/>
            <a:ext cx="2114550" cy="1714500"/>
            <a:chOff x="1680" y="1392"/>
            <a:chExt cx="1776" cy="1440"/>
          </a:xfrm>
        </p:grpSpPr>
        <p:sp>
          <p:nvSpPr>
            <p:cNvPr id="23561" name="直接连接符 51209"/>
            <p:cNvSpPr>
              <a:spLocks noChangeShapeType="1"/>
            </p:cNvSpPr>
            <p:nvPr/>
          </p:nvSpPr>
          <p:spPr bwMode="auto">
            <a:xfrm flipH="1">
              <a:off x="1680" y="2496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2" name="直接连接符 51210"/>
            <p:cNvSpPr>
              <a:spLocks noChangeShapeType="1"/>
            </p:cNvSpPr>
            <p:nvPr/>
          </p:nvSpPr>
          <p:spPr bwMode="auto">
            <a:xfrm>
              <a:off x="1680" y="2832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3" name="直接连接符 51211"/>
            <p:cNvSpPr>
              <a:spLocks noChangeShapeType="1"/>
            </p:cNvSpPr>
            <p:nvPr/>
          </p:nvSpPr>
          <p:spPr bwMode="auto">
            <a:xfrm flipH="1">
              <a:off x="2640" y="2496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4" name="直接连接符 51212"/>
            <p:cNvSpPr>
              <a:spLocks noChangeShapeType="1"/>
            </p:cNvSpPr>
            <p:nvPr/>
          </p:nvSpPr>
          <p:spPr bwMode="auto">
            <a:xfrm flipH="1">
              <a:off x="1680" y="1728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5" name="直接连接符 51213"/>
            <p:cNvSpPr>
              <a:spLocks noChangeShapeType="1"/>
            </p:cNvSpPr>
            <p:nvPr/>
          </p:nvSpPr>
          <p:spPr bwMode="auto">
            <a:xfrm flipH="1">
              <a:off x="2640" y="1728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6" name="直接连接符 51214"/>
            <p:cNvSpPr>
              <a:spLocks noChangeShapeType="1"/>
            </p:cNvSpPr>
            <p:nvPr/>
          </p:nvSpPr>
          <p:spPr bwMode="auto">
            <a:xfrm flipH="1">
              <a:off x="2160" y="1392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7" name="直接连接符 51215"/>
            <p:cNvSpPr>
              <a:spLocks noChangeShapeType="1"/>
            </p:cNvSpPr>
            <p:nvPr/>
          </p:nvSpPr>
          <p:spPr bwMode="auto">
            <a:xfrm flipH="1">
              <a:off x="3120" y="1392"/>
              <a:ext cx="336" cy="1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8" name="直接连接符 51216"/>
            <p:cNvSpPr>
              <a:spLocks noChangeShapeType="1"/>
            </p:cNvSpPr>
            <p:nvPr/>
          </p:nvSpPr>
          <p:spPr bwMode="auto">
            <a:xfrm>
              <a:off x="2160" y="2496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69" name="直接连接符 51217"/>
            <p:cNvSpPr>
              <a:spLocks noChangeShapeType="1"/>
            </p:cNvSpPr>
            <p:nvPr/>
          </p:nvSpPr>
          <p:spPr bwMode="auto">
            <a:xfrm flipH="1">
              <a:off x="2016" y="1392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0" name="直接连接符 51218"/>
            <p:cNvSpPr>
              <a:spLocks noChangeShapeType="1"/>
            </p:cNvSpPr>
            <p:nvPr/>
          </p:nvSpPr>
          <p:spPr bwMode="auto">
            <a:xfrm>
              <a:off x="2016" y="1728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1" name="直接连接符 51219"/>
            <p:cNvSpPr>
              <a:spLocks noChangeShapeType="1"/>
            </p:cNvSpPr>
            <p:nvPr/>
          </p:nvSpPr>
          <p:spPr bwMode="auto">
            <a:xfrm flipH="1">
              <a:off x="2976" y="1392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2" name="直接连接符 51220"/>
            <p:cNvSpPr>
              <a:spLocks noChangeShapeType="1"/>
            </p:cNvSpPr>
            <p:nvPr/>
          </p:nvSpPr>
          <p:spPr bwMode="auto">
            <a:xfrm>
              <a:off x="2496" y="1392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23573" name="组合 51221"/>
          <p:cNvGrpSpPr/>
          <p:nvPr/>
        </p:nvGrpSpPr>
        <p:grpSpPr bwMode="auto">
          <a:xfrm>
            <a:off x="5943600" y="1371600"/>
            <a:ext cx="1714500" cy="1600200"/>
            <a:chOff x="-144" y="240"/>
            <a:chExt cx="1440" cy="1344"/>
          </a:xfrm>
        </p:grpSpPr>
        <p:sp>
          <p:nvSpPr>
            <p:cNvPr id="23574" name="直接连接符 51222"/>
            <p:cNvSpPr>
              <a:spLocks noChangeShapeType="1"/>
            </p:cNvSpPr>
            <p:nvPr/>
          </p:nvSpPr>
          <p:spPr bwMode="auto">
            <a:xfrm flipH="1">
              <a:off x="-144" y="1248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5" name="直接连接符 51223"/>
            <p:cNvSpPr>
              <a:spLocks noChangeShapeType="1"/>
            </p:cNvSpPr>
            <p:nvPr/>
          </p:nvSpPr>
          <p:spPr bwMode="auto">
            <a:xfrm>
              <a:off x="-144" y="1584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6" name="直接连接符 51224"/>
            <p:cNvSpPr>
              <a:spLocks noChangeShapeType="1"/>
            </p:cNvSpPr>
            <p:nvPr/>
          </p:nvSpPr>
          <p:spPr bwMode="auto">
            <a:xfrm flipH="1">
              <a:off x="816" y="1248"/>
              <a:ext cx="480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7" name="直接连接符 51225"/>
            <p:cNvSpPr>
              <a:spLocks noChangeShapeType="1"/>
            </p:cNvSpPr>
            <p:nvPr/>
          </p:nvSpPr>
          <p:spPr bwMode="auto">
            <a:xfrm flipH="1">
              <a:off x="-144" y="240"/>
              <a:ext cx="1056" cy="13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8" name="直接连接符 51226"/>
            <p:cNvSpPr>
              <a:spLocks noChangeShapeType="1"/>
            </p:cNvSpPr>
            <p:nvPr/>
          </p:nvSpPr>
          <p:spPr bwMode="auto">
            <a:xfrm flipH="1">
              <a:off x="816" y="240"/>
              <a:ext cx="96" cy="13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79" name="直接连接符 51227"/>
            <p:cNvSpPr>
              <a:spLocks noChangeShapeType="1"/>
            </p:cNvSpPr>
            <p:nvPr/>
          </p:nvSpPr>
          <p:spPr bwMode="auto">
            <a:xfrm flipH="1">
              <a:off x="336" y="240"/>
              <a:ext cx="576" cy="100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80" name="直接连接符 51228"/>
            <p:cNvSpPr>
              <a:spLocks noChangeShapeType="1"/>
            </p:cNvSpPr>
            <p:nvPr/>
          </p:nvSpPr>
          <p:spPr bwMode="auto">
            <a:xfrm>
              <a:off x="912" y="240"/>
              <a:ext cx="384" cy="100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581" name="直接连接符 51229"/>
            <p:cNvSpPr>
              <a:spLocks noChangeShapeType="1"/>
            </p:cNvSpPr>
            <p:nvPr/>
          </p:nvSpPr>
          <p:spPr bwMode="auto">
            <a:xfrm>
              <a:off x="336" y="1248"/>
              <a:ext cx="96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51233" name="文本框 51232"/>
          <p:cNvSpPr txBox="1">
            <a:spLocks noChangeArrowheads="1"/>
          </p:cNvSpPr>
          <p:nvPr/>
        </p:nvSpPr>
        <p:spPr bwMode="auto">
          <a:xfrm>
            <a:off x="1034653" y="4533202"/>
            <a:ext cx="12656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ea typeface="楷体" panose="02010609060101010101" pitchFamily="49" charset="-122"/>
              </a:rPr>
              <a:t>侧棱：</a:t>
            </a:r>
          </a:p>
        </p:txBody>
      </p:sp>
      <p:sp>
        <p:nvSpPr>
          <p:cNvPr id="51234" name="文本框 51233"/>
          <p:cNvSpPr txBox="1">
            <a:spLocks noChangeArrowheads="1"/>
          </p:cNvSpPr>
          <p:nvPr/>
        </p:nvSpPr>
        <p:spPr bwMode="auto">
          <a:xfrm>
            <a:off x="1902619" y="4582717"/>
            <a:ext cx="18121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ea typeface="楷体" panose="02010609060101010101" pitchFamily="49" charset="-122"/>
              </a:rPr>
              <a:t>互相平行</a:t>
            </a:r>
          </a:p>
        </p:txBody>
      </p:sp>
      <p:sp>
        <p:nvSpPr>
          <p:cNvPr id="51235" name="文本框 51234"/>
          <p:cNvSpPr txBox="1">
            <a:spLocks noChangeArrowheads="1"/>
          </p:cNvSpPr>
          <p:nvPr/>
        </p:nvSpPr>
        <p:spPr bwMode="auto">
          <a:xfrm>
            <a:off x="5751911" y="4567237"/>
            <a:ext cx="16025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solidFill>
                  <a:srgbClr val="0070C0"/>
                </a:solidFill>
                <a:ea typeface="楷体" panose="02010609060101010101" pitchFamily="49" charset="-122"/>
              </a:rPr>
              <a:t>交于一点</a:t>
            </a:r>
          </a:p>
        </p:txBody>
      </p:sp>
      <p:sp>
        <p:nvSpPr>
          <p:cNvPr id="51236" name="文本框 51235"/>
          <p:cNvSpPr txBox="1">
            <a:spLocks noChangeArrowheads="1"/>
          </p:cNvSpPr>
          <p:nvPr/>
        </p:nvSpPr>
        <p:spPr bwMode="auto">
          <a:xfrm>
            <a:off x="1200151" y="3327798"/>
            <a:ext cx="13192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dirty="0">
                <a:ea typeface="楷体" panose="02010609060101010101" pitchFamily="49" charset="-122"/>
              </a:rPr>
              <a:t>底面：</a:t>
            </a:r>
          </a:p>
        </p:txBody>
      </p:sp>
      <p:sp>
        <p:nvSpPr>
          <p:cNvPr id="51237" name="文本框 51236"/>
          <p:cNvSpPr txBox="1">
            <a:spLocks noChangeArrowheads="1"/>
          </p:cNvSpPr>
          <p:nvPr/>
        </p:nvSpPr>
        <p:spPr bwMode="auto">
          <a:xfrm>
            <a:off x="2010371" y="3147068"/>
            <a:ext cx="2037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上底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多边形</a:t>
            </a:r>
          </a:p>
        </p:txBody>
      </p:sp>
      <p:sp>
        <p:nvSpPr>
          <p:cNvPr id="51238" name="文本框 51237"/>
          <p:cNvSpPr txBox="1">
            <a:spLocks noChangeArrowheads="1"/>
          </p:cNvSpPr>
          <p:nvPr/>
        </p:nvSpPr>
        <p:spPr bwMode="auto">
          <a:xfrm>
            <a:off x="5778105" y="3167062"/>
            <a:ext cx="16025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solidFill>
                  <a:srgbClr val="0070C0"/>
                </a:solidFill>
                <a:ea typeface="楷体" panose="02010609060101010101" pitchFamily="49" charset="-122"/>
              </a:rPr>
              <a:t>缩为一点</a:t>
            </a:r>
          </a:p>
        </p:txBody>
      </p:sp>
      <p:sp>
        <p:nvSpPr>
          <p:cNvPr id="51239" name="文本框 51238"/>
          <p:cNvSpPr txBox="1">
            <a:spLocks noChangeArrowheads="1"/>
          </p:cNvSpPr>
          <p:nvPr/>
        </p:nvSpPr>
        <p:spPr bwMode="auto">
          <a:xfrm>
            <a:off x="1975247" y="3583781"/>
            <a:ext cx="20955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下底</a:t>
            </a:r>
            <a:r>
              <a:rPr lang="en-US" altLang="zh-CN" sz="21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100" dirty="0">
                <a:latin typeface="楷体" panose="02010609060101010101" pitchFamily="49" charset="-122"/>
                <a:ea typeface="楷体" panose="02010609060101010101" pitchFamily="49" charset="-122"/>
              </a:rPr>
              <a:t>多边形</a:t>
            </a:r>
          </a:p>
        </p:txBody>
      </p:sp>
      <p:sp>
        <p:nvSpPr>
          <p:cNvPr id="51240" name="文本框 51239"/>
          <p:cNvSpPr txBox="1">
            <a:spLocks noChangeArrowheads="1"/>
          </p:cNvSpPr>
          <p:nvPr/>
        </p:nvSpPr>
        <p:spPr bwMode="auto">
          <a:xfrm>
            <a:off x="5745956" y="3624262"/>
            <a:ext cx="13108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 dirty="0">
                <a:solidFill>
                  <a:srgbClr val="0070C0"/>
                </a:solidFill>
                <a:ea typeface="楷体" panose="02010609060101010101" pitchFamily="49" charset="-122"/>
              </a:rPr>
              <a:t>多边形</a:t>
            </a:r>
          </a:p>
        </p:txBody>
      </p:sp>
      <p:sp>
        <p:nvSpPr>
          <p:cNvPr id="51241" name="文本框 51240"/>
          <p:cNvSpPr txBox="1">
            <a:spLocks noChangeArrowheads="1"/>
          </p:cNvSpPr>
          <p:nvPr/>
        </p:nvSpPr>
        <p:spPr bwMode="auto">
          <a:xfrm>
            <a:off x="2171700" y="831424"/>
            <a:ext cx="45993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思考：看下面两个图形有何变化？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3343275" y="614364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3930708" y="130782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2999270" y="373156"/>
            <a:ext cx="334111" cy="352210"/>
            <a:chOff x="2121873" y="1511588"/>
            <a:chExt cx="445481" cy="469613"/>
          </a:xfrm>
        </p:grpSpPr>
        <p:sp>
          <p:nvSpPr>
            <p:cNvPr id="47" name="矩形 4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6" grpId="0"/>
      <p:bldP spid="51207" grpId="0"/>
      <p:bldP spid="51208" grpId="0"/>
      <p:bldP spid="51233" grpId="0"/>
      <p:bldP spid="51234" grpId="0"/>
      <p:bldP spid="51235" grpId="0"/>
      <p:bldP spid="51236" grpId="0"/>
      <p:bldP spid="51237" grpId="0"/>
      <p:bldP spid="51238" grpId="0"/>
      <p:bldP spid="51239" grpId="0"/>
      <p:bldP spid="51240" grpId="0"/>
      <p:bldP spid="51241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文本框 52229"/>
          <p:cNvSpPr txBox="1">
            <a:spLocks noChangeArrowheads="1"/>
          </p:cNvSpPr>
          <p:nvPr/>
        </p:nvSpPr>
        <p:spPr bwMode="auto">
          <a:xfrm>
            <a:off x="1216820" y="1884402"/>
            <a:ext cx="700920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当棱柱的一个底面收缩为一个点时得到的几何体就是</a:t>
            </a:r>
            <a:r>
              <a:rPr lang="zh-CN" altLang="en-US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  <a:endParaRPr lang="en-US" altLang="zh-CN" sz="21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2231" name="文本框 52230"/>
          <p:cNvSpPr txBox="1">
            <a:spLocks noChangeArrowheads="1"/>
          </p:cNvSpPr>
          <p:nvPr/>
        </p:nvSpPr>
        <p:spPr bwMode="auto">
          <a:xfrm>
            <a:off x="1216820" y="1551370"/>
            <a:ext cx="700920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一般地，有一个面是多边形，其余各面都是有一个公共顶点的三角形，由这些面所围成的多面体叫做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25" y="2705101"/>
            <a:ext cx="3429000" cy="21062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25" y="2705100"/>
            <a:ext cx="3161411" cy="210629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3343275" y="1214439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014788" y="730857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2999270" y="973231"/>
            <a:ext cx="334111" cy="352210"/>
            <a:chOff x="2121873" y="1511588"/>
            <a:chExt cx="445481" cy="469613"/>
          </a:xfrm>
        </p:grpSpPr>
        <p:sp>
          <p:nvSpPr>
            <p:cNvPr id="22" name="矩形 21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30" grpId="1"/>
      <p:bldP spid="522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53249"/>
          <p:cNvSpPr txBox="1">
            <a:spLocks noChangeArrowheads="1"/>
          </p:cNvSpPr>
          <p:nvPr/>
        </p:nvSpPr>
        <p:spPr bwMode="auto">
          <a:xfrm>
            <a:off x="3823559" y="1807603"/>
            <a:ext cx="434340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底面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：这个多边形面</a:t>
            </a:r>
          </a:p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侧面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：有公共顶点的各个三角形面</a:t>
            </a:r>
          </a:p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侧棱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：相邻侧面的公共边</a:t>
            </a:r>
          </a:p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顶点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：各侧面的公共顶点</a:t>
            </a:r>
          </a:p>
        </p:txBody>
      </p:sp>
      <p:sp>
        <p:nvSpPr>
          <p:cNvPr id="25632" name="文本框 53280"/>
          <p:cNvSpPr txBox="1">
            <a:spLocks noChangeArrowheads="1"/>
          </p:cNvSpPr>
          <p:nvPr/>
        </p:nvSpPr>
        <p:spPr bwMode="auto">
          <a:xfrm>
            <a:off x="1479858" y="422673"/>
            <a:ext cx="600164" cy="21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ctr"/>
            <a:endParaRPr lang="zh-CN" altLang="zh-CN" sz="2700"/>
          </a:p>
        </p:txBody>
      </p:sp>
      <p:cxnSp>
        <p:nvCxnSpPr>
          <p:cNvPr id="37" name="直接连接符 36"/>
          <p:cNvCxnSpPr/>
          <p:nvPr/>
        </p:nvCxnSpPr>
        <p:spPr>
          <a:xfrm>
            <a:off x="3343275" y="1114426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3626893" y="630844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棱锥的元素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2999270" y="873219"/>
            <a:ext cx="334111" cy="352210"/>
            <a:chOff x="2121873" y="1511588"/>
            <a:chExt cx="445481" cy="469613"/>
          </a:xfrm>
        </p:grpSpPr>
        <p:sp>
          <p:nvSpPr>
            <p:cNvPr id="40" name="矩形 39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40C2F6E-7352-4045-8B79-9C162D401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68" t="25534" r="28039" b="40131"/>
          <a:stretch/>
        </p:blipFill>
        <p:spPr>
          <a:xfrm>
            <a:off x="1078854" y="2003654"/>
            <a:ext cx="2084294" cy="1766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本框 56321"/>
          <p:cNvSpPr txBox="1">
            <a:spLocks noChangeArrowheads="1"/>
          </p:cNvSpPr>
          <p:nvPr/>
        </p:nvSpPr>
        <p:spPr bwMode="auto">
          <a:xfrm>
            <a:off x="806603" y="3815152"/>
            <a:ext cx="36838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按底面多边形的边数可分为：</a:t>
            </a:r>
          </a:p>
        </p:txBody>
      </p:sp>
      <p:sp>
        <p:nvSpPr>
          <p:cNvPr id="56357" name="文本框 56356"/>
          <p:cNvSpPr txBox="1">
            <a:spLocks noChangeArrowheads="1"/>
          </p:cNvSpPr>
          <p:nvPr/>
        </p:nvSpPr>
        <p:spPr bwMode="auto">
          <a:xfrm>
            <a:off x="841773" y="3130154"/>
            <a:ext cx="31325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棱锥的表示方法：</a:t>
            </a:r>
          </a:p>
        </p:txBody>
      </p:sp>
      <p:sp>
        <p:nvSpPr>
          <p:cNvPr id="56358" name="文本框 56357"/>
          <p:cNvSpPr txBox="1">
            <a:spLocks noChangeArrowheads="1"/>
          </p:cNvSpPr>
          <p:nvPr/>
        </p:nvSpPr>
        <p:spPr bwMode="auto">
          <a:xfrm>
            <a:off x="4194571" y="3815152"/>
            <a:ext cx="42160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三棱锥、四棱锥、五棱锥、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6359" name="文本框 56358"/>
          <p:cNvSpPr txBox="1">
            <a:spLocks noChangeArrowheads="1"/>
          </p:cNvSpPr>
          <p:nvPr/>
        </p:nvSpPr>
        <p:spPr bwMode="auto">
          <a:xfrm>
            <a:off x="3037285" y="3130154"/>
            <a:ext cx="52923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ABCD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表示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en-US" altLang="zh-CN" sz="2100" i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360" name="文本框 56359"/>
          <p:cNvSpPr txBox="1">
            <a:spLocks noChangeArrowheads="1"/>
          </p:cNvSpPr>
          <p:nvPr/>
        </p:nvSpPr>
        <p:spPr bwMode="auto">
          <a:xfrm>
            <a:off x="762871" y="4363885"/>
            <a:ext cx="80516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正棱锥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：底面是正多边形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顶点与底面中心的连线垂直于底面的棱锥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07" y="1311019"/>
            <a:ext cx="3717267" cy="1603370"/>
          </a:xfrm>
          <a:prstGeom prst="rect">
            <a:avLst/>
          </a:prstGeom>
        </p:spPr>
      </p:pic>
      <p:cxnSp>
        <p:nvCxnSpPr>
          <p:cNvPr id="44" name="直接连接符 43"/>
          <p:cNvCxnSpPr/>
          <p:nvPr/>
        </p:nvCxnSpPr>
        <p:spPr>
          <a:xfrm>
            <a:off x="3343275" y="1100138"/>
            <a:ext cx="3114675" cy="0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3449880" y="621974"/>
            <a:ext cx="34180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棱锥的表示与分类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2999270" y="858931"/>
            <a:ext cx="334111" cy="352210"/>
            <a:chOff x="2121873" y="1511588"/>
            <a:chExt cx="445481" cy="469613"/>
          </a:xfrm>
        </p:grpSpPr>
        <p:sp>
          <p:nvSpPr>
            <p:cNvPr id="47" name="矩形 4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F9DAF93-0A8D-4F7C-8249-C914AAA78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68" t="25534" r="28039" b="40131"/>
          <a:stretch/>
        </p:blipFill>
        <p:spPr>
          <a:xfrm>
            <a:off x="914976" y="1311019"/>
            <a:ext cx="2084294" cy="1766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57" grpId="0"/>
      <p:bldP spid="56358" grpId="0"/>
      <p:bldP spid="56359" grpId="0"/>
      <p:bldP spid="563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组合 57345"/>
          <p:cNvGrpSpPr/>
          <p:nvPr/>
        </p:nvGrpSpPr>
        <p:grpSpPr bwMode="auto">
          <a:xfrm>
            <a:off x="1601391" y="2301479"/>
            <a:ext cx="2514600" cy="2343150"/>
            <a:chOff x="1536" y="1200"/>
            <a:chExt cx="1488" cy="1392"/>
          </a:xfrm>
        </p:grpSpPr>
        <p:sp>
          <p:nvSpPr>
            <p:cNvPr id="27650" name="直接连接符 57346"/>
            <p:cNvSpPr>
              <a:spLocks noChangeShapeType="1"/>
            </p:cNvSpPr>
            <p:nvPr/>
          </p:nvSpPr>
          <p:spPr bwMode="auto">
            <a:xfrm flipH="1">
              <a:off x="1536" y="1872"/>
              <a:ext cx="1104" cy="38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1" name="直接连接符 57347"/>
            <p:cNvSpPr>
              <a:spLocks noChangeShapeType="1"/>
            </p:cNvSpPr>
            <p:nvPr/>
          </p:nvSpPr>
          <p:spPr bwMode="auto">
            <a:xfrm>
              <a:off x="1536" y="2256"/>
              <a:ext cx="480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2" name="直接连接符 57348"/>
            <p:cNvSpPr>
              <a:spLocks noChangeShapeType="1"/>
            </p:cNvSpPr>
            <p:nvPr/>
          </p:nvSpPr>
          <p:spPr bwMode="auto">
            <a:xfrm flipH="1">
              <a:off x="2016" y="2064"/>
              <a:ext cx="1008" cy="5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3" name="直接连接符 57349"/>
            <p:cNvSpPr>
              <a:spLocks noChangeShapeType="1"/>
            </p:cNvSpPr>
            <p:nvPr/>
          </p:nvSpPr>
          <p:spPr bwMode="auto">
            <a:xfrm flipH="1">
              <a:off x="2016" y="1344"/>
              <a:ext cx="720" cy="12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4" name="直接连接符 57350"/>
            <p:cNvSpPr>
              <a:spLocks noChangeShapeType="1"/>
            </p:cNvSpPr>
            <p:nvPr/>
          </p:nvSpPr>
          <p:spPr bwMode="auto">
            <a:xfrm flipH="1">
              <a:off x="1536" y="1200"/>
              <a:ext cx="336" cy="105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5" name="直接连接符 57351"/>
            <p:cNvSpPr>
              <a:spLocks noChangeShapeType="1"/>
            </p:cNvSpPr>
            <p:nvPr/>
          </p:nvSpPr>
          <p:spPr bwMode="auto">
            <a:xfrm>
              <a:off x="1872" y="1200"/>
              <a:ext cx="768" cy="6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6" name="直接连接符 57352"/>
            <p:cNvSpPr>
              <a:spLocks noChangeShapeType="1"/>
            </p:cNvSpPr>
            <p:nvPr/>
          </p:nvSpPr>
          <p:spPr bwMode="auto">
            <a:xfrm>
              <a:off x="2736" y="1344"/>
              <a:ext cx="288" cy="7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7" name="直接连接符 57353"/>
            <p:cNvSpPr>
              <a:spLocks noChangeShapeType="1"/>
            </p:cNvSpPr>
            <p:nvPr/>
          </p:nvSpPr>
          <p:spPr bwMode="auto">
            <a:xfrm>
              <a:off x="2640" y="1872"/>
              <a:ext cx="384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8" name="直接连接符 57354"/>
            <p:cNvSpPr>
              <a:spLocks noChangeShapeType="1"/>
            </p:cNvSpPr>
            <p:nvPr/>
          </p:nvSpPr>
          <p:spPr bwMode="auto">
            <a:xfrm>
              <a:off x="1872" y="1200"/>
              <a:ext cx="144" cy="13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59" name="直接连接符 57355"/>
            <p:cNvSpPr>
              <a:spLocks noChangeShapeType="1"/>
            </p:cNvSpPr>
            <p:nvPr/>
          </p:nvSpPr>
          <p:spPr bwMode="auto">
            <a:xfrm flipH="1">
              <a:off x="2640" y="1344"/>
              <a:ext cx="96" cy="5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0" name="直接连接符 57356"/>
            <p:cNvSpPr>
              <a:spLocks noChangeShapeType="1"/>
            </p:cNvSpPr>
            <p:nvPr/>
          </p:nvSpPr>
          <p:spPr bwMode="auto">
            <a:xfrm>
              <a:off x="1872" y="1200"/>
              <a:ext cx="864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57358" name="组合 57357"/>
          <p:cNvGrpSpPr/>
          <p:nvPr/>
        </p:nvGrpSpPr>
        <p:grpSpPr bwMode="auto">
          <a:xfrm>
            <a:off x="4625579" y="2085975"/>
            <a:ext cx="3028950" cy="2114550"/>
            <a:chOff x="2736" y="2160"/>
            <a:chExt cx="2544" cy="1776"/>
          </a:xfrm>
        </p:grpSpPr>
        <p:sp>
          <p:nvSpPr>
            <p:cNvPr id="27662" name="直接连接符 57358"/>
            <p:cNvSpPr>
              <a:spLocks noChangeShapeType="1"/>
            </p:cNvSpPr>
            <p:nvPr/>
          </p:nvSpPr>
          <p:spPr bwMode="auto">
            <a:xfrm flipH="1">
              <a:off x="2736" y="3696"/>
              <a:ext cx="1536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3" name="直接连接符 57359"/>
            <p:cNvSpPr>
              <a:spLocks noChangeShapeType="1"/>
            </p:cNvSpPr>
            <p:nvPr/>
          </p:nvSpPr>
          <p:spPr bwMode="auto">
            <a:xfrm>
              <a:off x="2736" y="3888"/>
              <a:ext cx="960" cy="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4" name="直接连接符 57360"/>
            <p:cNvSpPr>
              <a:spLocks noChangeShapeType="1"/>
            </p:cNvSpPr>
            <p:nvPr/>
          </p:nvSpPr>
          <p:spPr bwMode="auto">
            <a:xfrm flipH="1">
              <a:off x="3696" y="3792"/>
              <a:ext cx="1584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5" name="直接连接符 57361"/>
            <p:cNvSpPr>
              <a:spLocks noChangeShapeType="1"/>
            </p:cNvSpPr>
            <p:nvPr/>
          </p:nvSpPr>
          <p:spPr bwMode="auto">
            <a:xfrm flipH="1">
              <a:off x="2736" y="2160"/>
              <a:ext cx="1056" cy="17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6" name="直接连接符 57362"/>
            <p:cNvSpPr>
              <a:spLocks noChangeShapeType="1"/>
            </p:cNvSpPr>
            <p:nvPr/>
          </p:nvSpPr>
          <p:spPr bwMode="auto">
            <a:xfrm flipH="1">
              <a:off x="3696" y="2160"/>
              <a:ext cx="96" cy="177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7" name="直接连接符 57363"/>
            <p:cNvSpPr>
              <a:spLocks noChangeShapeType="1"/>
            </p:cNvSpPr>
            <p:nvPr/>
          </p:nvSpPr>
          <p:spPr bwMode="auto">
            <a:xfrm>
              <a:off x="3792" y="2208"/>
              <a:ext cx="480" cy="14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8" name="直接连接符 57364"/>
            <p:cNvSpPr>
              <a:spLocks noChangeShapeType="1"/>
            </p:cNvSpPr>
            <p:nvPr/>
          </p:nvSpPr>
          <p:spPr bwMode="auto">
            <a:xfrm>
              <a:off x="3792" y="2160"/>
              <a:ext cx="1488" cy="163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669" name="直接连接符 57365"/>
            <p:cNvSpPr>
              <a:spLocks noChangeShapeType="1"/>
            </p:cNvSpPr>
            <p:nvPr/>
          </p:nvSpPr>
          <p:spPr bwMode="auto">
            <a:xfrm>
              <a:off x="4272" y="3696"/>
              <a:ext cx="1008" cy="9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57367" name="标题 57366"/>
          <p:cNvSpPr>
            <a:spLocks noGrp="1" noChangeArrowheads="1"/>
          </p:cNvSpPr>
          <p:nvPr>
            <p:ph type="title"/>
          </p:nvPr>
        </p:nvSpPr>
        <p:spPr>
          <a:xfrm>
            <a:off x="1494235" y="878681"/>
            <a:ext cx="6172200" cy="85725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：有一个面是多边形其余各面是三角形，</a:t>
            </a:r>
            <a:b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这个多面体是棱锥吗？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 noChangeArrowheads="1"/>
          </p:cNvSpPr>
          <p:nvPr/>
        </p:nvSpPr>
        <p:spPr bwMode="auto">
          <a:xfrm>
            <a:off x="2190704" y="2689436"/>
            <a:ext cx="1371600" cy="228600"/>
          </a:xfrm>
          <a:custGeom>
            <a:avLst/>
            <a:gdLst>
              <a:gd name="T0" fmla="*/ 0 w 1152"/>
              <a:gd name="T1" fmla="*/ 192 h 192"/>
              <a:gd name="T2" fmla="*/ 816 w 1152"/>
              <a:gd name="T3" fmla="*/ 192 h 192"/>
              <a:gd name="T4" fmla="*/ 1152 w 1152"/>
              <a:gd name="T5" fmla="*/ 0 h 192"/>
              <a:gd name="T6" fmla="*/ 432 w 1152"/>
              <a:gd name="T7" fmla="*/ 0 h 192"/>
              <a:gd name="T8" fmla="*/ 0 w 115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" h="192">
                <a:moveTo>
                  <a:pt x="0" y="192"/>
                </a:moveTo>
                <a:lnTo>
                  <a:pt x="816" y="192"/>
                </a:lnTo>
                <a:lnTo>
                  <a:pt x="1152" y="0"/>
                </a:lnTo>
                <a:lnTo>
                  <a:pt x="432" y="0"/>
                </a:lnTo>
                <a:lnTo>
                  <a:pt x="0" y="1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/>
          <a:lstStyle/>
          <a:p>
            <a:endParaRPr lang="zh-CN" altLang="zh-CN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3158664" y="2837024"/>
            <a:ext cx="613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i="1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869995" y="2651024"/>
            <a:ext cx="535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i="1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522654" y="2402313"/>
            <a:ext cx="545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i="1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372100" y="2396158"/>
            <a:ext cx="57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i="1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976" name="文本框 82975"/>
          <p:cNvSpPr txBox="1">
            <a:spLocks noChangeArrowheads="1"/>
          </p:cNvSpPr>
          <p:nvPr/>
        </p:nvSpPr>
        <p:spPr bwMode="auto">
          <a:xfrm>
            <a:off x="1320404" y="1006901"/>
            <a:ext cx="65067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：用一个平行于棱锥底面的平面去截棱锥，得到两个什么样的几何体？</a:t>
            </a:r>
          </a:p>
        </p:txBody>
      </p:sp>
      <p:sp>
        <p:nvSpPr>
          <p:cNvPr id="82977" name="文本框 82976"/>
          <p:cNvSpPr txBox="1">
            <a:spLocks noChangeArrowheads="1"/>
          </p:cNvSpPr>
          <p:nvPr/>
        </p:nvSpPr>
        <p:spPr bwMode="auto">
          <a:xfrm>
            <a:off x="5391323" y="2140874"/>
            <a:ext cx="34563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棱台</a:t>
            </a:r>
            <a:endParaRPr lang="en-US" altLang="zh-CN" sz="2100" b="1" dirty="0">
              <a:solidFill>
                <a:srgbClr val="0070C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979" name="文本框 82978"/>
          <p:cNvSpPr txBox="1">
            <a:spLocks noChangeArrowheads="1"/>
          </p:cNvSpPr>
          <p:nvPr/>
        </p:nvSpPr>
        <p:spPr bwMode="auto">
          <a:xfrm>
            <a:off x="1411921" y="1021539"/>
            <a:ext cx="62650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用一个平行于棱锥底面的平面去截棱锥，底面与截面之间的那部分多面体叫做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棱台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</p:txBody>
      </p:sp>
      <p:grpSp>
        <p:nvGrpSpPr>
          <p:cNvPr id="7" name="Group 26"/>
          <p:cNvGrpSpPr/>
          <p:nvPr/>
        </p:nvGrpSpPr>
        <p:grpSpPr bwMode="auto">
          <a:xfrm>
            <a:off x="4033987" y="2506496"/>
            <a:ext cx="2686050" cy="369094"/>
            <a:chOff x="2640" y="2208"/>
            <a:chExt cx="2256" cy="310"/>
          </a:xfrm>
        </p:grpSpPr>
        <p:sp>
          <p:nvSpPr>
            <p:cNvPr id="28731" name="Line 27"/>
            <p:cNvSpPr>
              <a:spLocks noChangeShapeType="1"/>
            </p:cNvSpPr>
            <p:nvPr/>
          </p:nvSpPr>
          <p:spPr bwMode="auto">
            <a:xfrm>
              <a:off x="2640" y="2400"/>
              <a:ext cx="1536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732" name="Text Box 28"/>
            <p:cNvSpPr txBox="1">
              <a:spLocks noChangeArrowheads="1"/>
            </p:cNvSpPr>
            <p:nvPr/>
          </p:nvSpPr>
          <p:spPr bwMode="auto">
            <a:xfrm>
              <a:off x="4224" y="2208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侧面</a:t>
              </a:r>
            </a:p>
          </p:txBody>
        </p:sp>
      </p:grp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385889" y="4298156"/>
            <a:ext cx="6441281" cy="84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棱台用表示上、下底面各顶点的字母来表示，如图，棱台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ABCD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Ａ</a:t>
            </a:r>
            <a:r>
              <a:rPr lang="en-US" altLang="zh-CN" sz="21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1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1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100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47157" y="2293705"/>
            <a:ext cx="3361649" cy="1925950"/>
            <a:chOff x="11490395" y="1636062"/>
            <a:chExt cx="4482198" cy="2567934"/>
          </a:xfrm>
        </p:grpSpPr>
        <p:grpSp>
          <p:nvGrpSpPr>
            <p:cNvPr id="28692" name="Group 21"/>
            <p:cNvGrpSpPr/>
            <p:nvPr/>
          </p:nvGrpSpPr>
          <p:grpSpPr bwMode="auto">
            <a:xfrm>
              <a:off x="11852118" y="1636062"/>
              <a:ext cx="3733800" cy="2162175"/>
              <a:chOff x="2988" y="2256"/>
              <a:chExt cx="2352" cy="1362"/>
            </a:xfrm>
          </p:grpSpPr>
          <p:sp>
            <p:nvSpPr>
              <p:cNvPr id="28693" name="Freeform 22"/>
              <p:cNvSpPr>
                <a:spLocks noChangeArrowheads="1"/>
              </p:cNvSpPr>
              <p:nvPr/>
            </p:nvSpPr>
            <p:spPr bwMode="auto">
              <a:xfrm>
                <a:off x="2988" y="3090"/>
                <a:ext cx="2352" cy="528"/>
              </a:xfrm>
              <a:custGeom>
                <a:avLst/>
                <a:gdLst>
                  <a:gd name="T0" fmla="*/ 0 w 2352"/>
                  <a:gd name="T1" fmla="*/ 528 h 528"/>
                  <a:gd name="T2" fmla="*/ 1680 w 2352"/>
                  <a:gd name="T3" fmla="*/ 528 h 528"/>
                  <a:gd name="T4" fmla="*/ 2352 w 2352"/>
                  <a:gd name="T5" fmla="*/ 0 h 528"/>
                  <a:gd name="T6" fmla="*/ 912 w 2352"/>
                  <a:gd name="T7" fmla="*/ 0 h 528"/>
                  <a:gd name="T8" fmla="*/ 0 w 2352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2" h="528">
                    <a:moveTo>
                      <a:pt x="0" y="528"/>
                    </a:moveTo>
                    <a:lnTo>
                      <a:pt x="1680" y="528"/>
                    </a:lnTo>
                    <a:lnTo>
                      <a:pt x="2352" y="0"/>
                    </a:lnTo>
                    <a:lnTo>
                      <a:pt x="912" y="0"/>
                    </a:lnTo>
                    <a:lnTo>
                      <a:pt x="0" y="52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zh-CN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94" name="Freeform 23"/>
              <p:cNvSpPr>
                <a:spLocks noChangeArrowheads="1"/>
              </p:cNvSpPr>
              <p:nvPr/>
            </p:nvSpPr>
            <p:spPr bwMode="auto">
              <a:xfrm>
                <a:off x="3564" y="2514"/>
                <a:ext cx="1152" cy="192"/>
              </a:xfrm>
              <a:custGeom>
                <a:avLst/>
                <a:gdLst>
                  <a:gd name="T0" fmla="*/ 0 w 1152"/>
                  <a:gd name="T1" fmla="*/ 192 h 192"/>
                  <a:gd name="T2" fmla="*/ 816 w 1152"/>
                  <a:gd name="T3" fmla="*/ 192 h 192"/>
                  <a:gd name="T4" fmla="*/ 1152 w 1152"/>
                  <a:gd name="T5" fmla="*/ 0 h 192"/>
                  <a:gd name="T6" fmla="*/ 432 w 1152"/>
                  <a:gd name="T7" fmla="*/ 0 h 192"/>
                  <a:gd name="T8" fmla="*/ 0 w 1152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2" h="192">
                    <a:moveTo>
                      <a:pt x="0" y="192"/>
                    </a:moveTo>
                    <a:lnTo>
                      <a:pt x="816" y="192"/>
                    </a:lnTo>
                    <a:lnTo>
                      <a:pt x="1152" y="0"/>
                    </a:lnTo>
                    <a:lnTo>
                      <a:pt x="432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zh-CN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96" name="Rectangle 25"/>
              <p:cNvSpPr>
                <a:spLocks noChangeArrowheads="1"/>
              </p:cNvSpPr>
              <p:nvPr/>
            </p:nvSpPr>
            <p:spPr bwMode="auto">
              <a:xfrm>
                <a:off x="4722" y="2319"/>
                <a:ext cx="33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 </a:t>
                </a:r>
              </a:p>
            </p:txBody>
          </p:sp>
          <p:sp>
            <p:nvSpPr>
              <p:cNvPr id="28697" name="Rectangle 26"/>
              <p:cNvSpPr>
                <a:spLocks noChangeArrowheads="1"/>
              </p:cNvSpPr>
              <p:nvPr/>
            </p:nvSpPr>
            <p:spPr bwMode="auto">
              <a:xfrm>
                <a:off x="4413" y="2640"/>
                <a:ext cx="38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8698" name="Rectangle 27"/>
              <p:cNvSpPr>
                <a:spLocks noChangeArrowheads="1"/>
              </p:cNvSpPr>
              <p:nvPr/>
            </p:nvSpPr>
            <p:spPr bwMode="auto">
              <a:xfrm>
                <a:off x="3279" y="2553"/>
                <a:ext cx="338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8699" name="Rectangle 28"/>
              <p:cNvSpPr>
                <a:spLocks noChangeArrowheads="1"/>
              </p:cNvSpPr>
              <p:nvPr/>
            </p:nvSpPr>
            <p:spPr bwMode="auto">
              <a:xfrm>
                <a:off x="3936" y="2256"/>
                <a:ext cx="360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D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8700" name="Line 29"/>
              <p:cNvSpPr>
                <a:spLocks noChangeShapeType="1"/>
              </p:cNvSpPr>
              <p:nvPr/>
            </p:nvSpPr>
            <p:spPr bwMode="auto">
              <a:xfrm flipV="1">
                <a:off x="3024" y="2706"/>
                <a:ext cx="528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01" name="Line 30"/>
              <p:cNvSpPr>
                <a:spLocks noChangeShapeType="1"/>
              </p:cNvSpPr>
              <p:nvPr/>
            </p:nvSpPr>
            <p:spPr bwMode="auto">
              <a:xfrm flipH="1" flipV="1">
                <a:off x="4368" y="2706"/>
                <a:ext cx="288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02" name="Line 31"/>
              <p:cNvSpPr>
                <a:spLocks noChangeShapeType="1"/>
              </p:cNvSpPr>
              <p:nvPr/>
            </p:nvSpPr>
            <p:spPr bwMode="auto">
              <a:xfrm flipH="1" flipV="1">
                <a:off x="4704" y="2514"/>
                <a:ext cx="62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03" name="Line 32"/>
              <p:cNvSpPr>
                <a:spLocks noChangeShapeType="1"/>
              </p:cNvSpPr>
              <p:nvPr/>
            </p:nvSpPr>
            <p:spPr bwMode="auto">
              <a:xfrm flipV="1">
                <a:off x="3888" y="2514"/>
                <a:ext cx="96" cy="57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Rectangle 27"/>
            <p:cNvSpPr>
              <a:spLocks noChangeArrowheads="1"/>
            </p:cNvSpPr>
            <p:nvPr/>
          </p:nvSpPr>
          <p:spPr bwMode="auto">
            <a:xfrm flipH="1">
              <a:off x="11490395" y="3609954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A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27"/>
            <p:cNvSpPr>
              <a:spLocks noChangeArrowheads="1"/>
            </p:cNvSpPr>
            <p:nvPr/>
          </p:nvSpPr>
          <p:spPr bwMode="auto">
            <a:xfrm flipH="1">
              <a:off x="12850211" y="2649499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D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27"/>
            <p:cNvSpPr>
              <a:spLocks noChangeArrowheads="1"/>
            </p:cNvSpPr>
            <p:nvPr/>
          </p:nvSpPr>
          <p:spPr bwMode="auto">
            <a:xfrm flipH="1">
              <a:off x="15520154" y="2893160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 flipH="1">
              <a:off x="14520208" y="3711553"/>
              <a:ext cx="66566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B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42256" y="1742156"/>
            <a:ext cx="3425498" cy="2528799"/>
            <a:chOff x="-2534245" y="2929017"/>
            <a:chExt cx="4567330" cy="3371732"/>
          </a:xfrm>
        </p:grpSpPr>
        <p:grpSp>
          <p:nvGrpSpPr>
            <p:cNvPr id="82952" name="Group 9"/>
            <p:cNvGrpSpPr/>
            <p:nvPr/>
          </p:nvGrpSpPr>
          <p:grpSpPr bwMode="auto">
            <a:xfrm>
              <a:off x="-2198019" y="3268697"/>
              <a:ext cx="3794125" cy="2667000"/>
              <a:chOff x="288" y="2226"/>
              <a:chExt cx="2352" cy="1680"/>
            </a:xfrm>
          </p:grpSpPr>
          <p:sp>
            <p:nvSpPr>
              <p:cNvPr id="28681" name="Freeform 10"/>
              <p:cNvSpPr>
                <a:spLocks noChangeArrowheads="1"/>
              </p:cNvSpPr>
              <p:nvPr/>
            </p:nvSpPr>
            <p:spPr bwMode="auto">
              <a:xfrm>
                <a:off x="288" y="3378"/>
                <a:ext cx="2352" cy="528"/>
              </a:xfrm>
              <a:custGeom>
                <a:avLst/>
                <a:gdLst>
                  <a:gd name="T0" fmla="*/ 0 w 2352"/>
                  <a:gd name="T1" fmla="*/ 528 h 528"/>
                  <a:gd name="T2" fmla="*/ 1680 w 2352"/>
                  <a:gd name="T3" fmla="*/ 528 h 528"/>
                  <a:gd name="T4" fmla="*/ 2352 w 2352"/>
                  <a:gd name="T5" fmla="*/ 0 h 528"/>
                  <a:gd name="T6" fmla="*/ 912 w 2352"/>
                  <a:gd name="T7" fmla="*/ 0 h 528"/>
                  <a:gd name="T8" fmla="*/ 0 w 2352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2" h="528">
                    <a:moveTo>
                      <a:pt x="0" y="528"/>
                    </a:moveTo>
                    <a:lnTo>
                      <a:pt x="1680" y="528"/>
                    </a:lnTo>
                    <a:lnTo>
                      <a:pt x="2352" y="0"/>
                    </a:lnTo>
                    <a:lnTo>
                      <a:pt x="912" y="0"/>
                    </a:lnTo>
                    <a:lnTo>
                      <a:pt x="0" y="52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zh-CN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82" name="Freeform 11"/>
              <p:cNvSpPr>
                <a:spLocks noChangeArrowheads="1"/>
              </p:cNvSpPr>
              <p:nvPr/>
            </p:nvSpPr>
            <p:spPr bwMode="auto">
              <a:xfrm>
                <a:off x="288" y="2226"/>
                <a:ext cx="2352" cy="1680"/>
              </a:xfrm>
              <a:custGeom>
                <a:avLst/>
                <a:gdLst>
                  <a:gd name="T0" fmla="*/ 0 w 2352"/>
                  <a:gd name="T1" fmla="*/ 1680 h 1680"/>
                  <a:gd name="T2" fmla="*/ 1056 w 2352"/>
                  <a:gd name="T3" fmla="*/ 0 h 1680"/>
                  <a:gd name="T4" fmla="*/ 1680 w 2352"/>
                  <a:gd name="T5" fmla="*/ 1680 h 1680"/>
                  <a:gd name="T6" fmla="*/ 2352 w 2352"/>
                  <a:gd name="T7" fmla="*/ 1152 h 1680"/>
                  <a:gd name="T8" fmla="*/ 1056 w 2352"/>
                  <a:gd name="T9" fmla="*/ 0 h 1680"/>
                  <a:gd name="T10" fmla="*/ 912 w 2352"/>
                  <a:gd name="T11" fmla="*/ 1152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2" h="1680">
                    <a:moveTo>
                      <a:pt x="0" y="1680"/>
                    </a:moveTo>
                    <a:lnTo>
                      <a:pt x="1056" y="0"/>
                    </a:lnTo>
                    <a:lnTo>
                      <a:pt x="1680" y="1680"/>
                    </a:lnTo>
                    <a:lnTo>
                      <a:pt x="2352" y="1152"/>
                    </a:lnTo>
                    <a:lnTo>
                      <a:pt x="1056" y="0"/>
                    </a:lnTo>
                    <a:lnTo>
                      <a:pt x="912" y="1152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zh-CN" altLang="zh-CN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7" name="Rectangle 27"/>
            <p:cNvSpPr>
              <a:spLocks noChangeArrowheads="1"/>
            </p:cNvSpPr>
            <p:nvPr/>
          </p:nvSpPr>
          <p:spPr bwMode="auto">
            <a:xfrm flipH="1">
              <a:off x="1580646" y="4798427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 flipH="1">
              <a:off x="-1107655" y="4810869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D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 flipH="1">
              <a:off x="-2534245" y="5719354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A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27"/>
            <p:cNvSpPr>
              <a:spLocks noChangeArrowheads="1"/>
            </p:cNvSpPr>
            <p:nvPr/>
          </p:nvSpPr>
          <p:spPr bwMode="auto">
            <a:xfrm flipH="1">
              <a:off x="538323" y="5808306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B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27"/>
            <p:cNvSpPr>
              <a:spLocks noChangeArrowheads="1"/>
            </p:cNvSpPr>
            <p:nvPr/>
          </p:nvSpPr>
          <p:spPr bwMode="auto">
            <a:xfrm flipH="1">
              <a:off x="-821035" y="2929017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10989" y="1780263"/>
            <a:ext cx="3778553" cy="2342062"/>
            <a:chOff x="2238638" y="2522459"/>
            <a:chExt cx="5038070" cy="3122749"/>
          </a:xfrm>
        </p:grpSpPr>
        <p:grpSp>
          <p:nvGrpSpPr>
            <p:cNvPr id="28712" name="Group 8"/>
            <p:cNvGrpSpPr/>
            <p:nvPr/>
          </p:nvGrpSpPr>
          <p:grpSpPr bwMode="auto">
            <a:xfrm>
              <a:off x="2625096" y="2522459"/>
              <a:ext cx="4276899" cy="2702111"/>
              <a:chOff x="2988" y="2300"/>
              <a:chExt cx="2352" cy="1318"/>
            </a:xfrm>
          </p:grpSpPr>
          <p:sp>
            <p:nvSpPr>
              <p:cNvPr id="28713" name="Freeform 9"/>
              <p:cNvSpPr>
                <a:spLocks noChangeArrowheads="1"/>
              </p:cNvSpPr>
              <p:nvPr/>
            </p:nvSpPr>
            <p:spPr bwMode="auto">
              <a:xfrm>
                <a:off x="2988" y="3090"/>
                <a:ext cx="2352" cy="528"/>
              </a:xfrm>
              <a:custGeom>
                <a:avLst/>
                <a:gdLst>
                  <a:gd name="T0" fmla="*/ 0 w 2352"/>
                  <a:gd name="T1" fmla="*/ 528 h 528"/>
                  <a:gd name="T2" fmla="*/ 1680 w 2352"/>
                  <a:gd name="T3" fmla="*/ 528 h 528"/>
                  <a:gd name="T4" fmla="*/ 2352 w 2352"/>
                  <a:gd name="T5" fmla="*/ 0 h 528"/>
                  <a:gd name="T6" fmla="*/ 912 w 2352"/>
                  <a:gd name="T7" fmla="*/ 0 h 528"/>
                  <a:gd name="T8" fmla="*/ 0 w 2352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2" h="528">
                    <a:moveTo>
                      <a:pt x="0" y="528"/>
                    </a:moveTo>
                    <a:lnTo>
                      <a:pt x="1680" y="528"/>
                    </a:lnTo>
                    <a:lnTo>
                      <a:pt x="2352" y="0"/>
                    </a:lnTo>
                    <a:lnTo>
                      <a:pt x="912" y="0"/>
                    </a:lnTo>
                    <a:lnTo>
                      <a:pt x="0" y="52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zh-CN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14" name="Freeform 10"/>
              <p:cNvSpPr>
                <a:spLocks noChangeArrowheads="1"/>
              </p:cNvSpPr>
              <p:nvPr/>
            </p:nvSpPr>
            <p:spPr bwMode="auto">
              <a:xfrm>
                <a:off x="3564" y="2514"/>
                <a:ext cx="1152" cy="192"/>
              </a:xfrm>
              <a:custGeom>
                <a:avLst/>
                <a:gdLst>
                  <a:gd name="T0" fmla="*/ 0 w 1152"/>
                  <a:gd name="T1" fmla="*/ 192 h 192"/>
                  <a:gd name="T2" fmla="*/ 816 w 1152"/>
                  <a:gd name="T3" fmla="*/ 192 h 192"/>
                  <a:gd name="T4" fmla="*/ 1152 w 1152"/>
                  <a:gd name="T5" fmla="*/ 0 h 192"/>
                  <a:gd name="T6" fmla="*/ 432 w 1152"/>
                  <a:gd name="T7" fmla="*/ 0 h 192"/>
                  <a:gd name="T8" fmla="*/ 0 w 1152"/>
                  <a:gd name="T9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2" h="192">
                    <a:moveTo>
                      <a:pt x="0" y="192"/>
                    </a:moveTo>
                    <a:lnTo>
                      <a:pt x="816" y="192"/>
                    </a:lnTo>
                    <a:lnTo>
                      <a:pt x="1152" y="0"/>
                    </a:lnTo>
                    <a:lnTo>
                      <a:pt x="432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/>
              <a:lstStyle/>
              <a:p>
                <a:endParaRPr lang="zh-CN" altLang="zh-CN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16" name="Rectangle 12"/>
              <p:cNvSpPr>
                <a:spLocks noChangeArrowheads="1"/>
              </p:cNvSpPr>
              <p:nvPr/>
            </p:nvSpPr>
            <p:spPr bwMode="auto">
              <a:xfrm>
                <a:off x="4751" y="2395"/>
                <a:ext cx="336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 </a:t>
                </a:r>
              </a:p>
            </p:txBody>
          </p:sp>
          <p:sp>
            <p:nvSpPr>
              <p:cNvPr id="28717" name="Rectangle 13"/>
              <p:cNvSpPr>
                <a:spLocks noChangeArrowheads="1"/>
              </p:cNvSpPr>
              <p:nvPr/>
            </p:nvSpPr>
            <p:spPr bwMode="auto">
              <a:xfrm>
                <a:off x="4368" y="2655"/>
                <a:ext cx="384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8718" name="Rectangle 14"/>
              <p:cNvSpPr>
                <a:spLocks noChangeArrowheads="1"/>
              </p:cNvSpPr>
              <p:nvPr/>
            </p:nvSpPr>
            <p:spPr bwMode="auto">
              <a:xfrm>
                <a:off x="3315" y="2550"/>
                <a:ext cx="295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8719" name="Rectangle 15"/>
              <p:cNvSpPr>
                <a:spLocks noChangeArrowheads="1"/>
              </p:cNvSpPr>
              <p:nvPr/>
            </p:nvSpPr>
            <p:spPr bwMode="auto">
              <a:xfrm>
                <a:off x="3945" y="2300"/>
                <a:ext cx="314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i="1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D</a:t>
                </a:r>
                <a:r>
                  <a:rPr lang="en-US" altLang="zh-CN" baseline="-25000" dirty="0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8720" name="Line 16"/>
              <p:cNvSpPr>
                <a:spLocks noChangeShapeType="1"/>
              </p:cNvSpPr>
              <p:nvPr/>
            </p:nvSpPr>
            <p:spPr bwMode="auto">
              <a:xfrm flipV="1">
                <a:off x="3024" y="2706"/>
                <a:ext cx="528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21" name="Line 17"/>
              <p:cNvSpPr>
                <a:spLocks noChangeShapeType="1"/>
              </p:cNvSpPr>
              <p:nvPr/>
            </p:nvSpPr>
            <p:spPr bwMode="auto">
              <a:xfrm flipH="1" flipV="1">
                <a:off x="4368" y="2706"/>
                <a:ext cx="288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22" name="Line 18"/>
              <p:cNvSpPr>
                <a:spLocks noChangeShapeType="1"/>
              </p:cNvSpPr>
              <p:nvPr/>
            </p:nvSpPr>
            <p:spPr bwMode="auto">
              <a:xfrm flipH="1" flipV="1">
                <a:off x="4704" y="2514"/>
                <a:ext cx="62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23" name="Line 19"/>
              <p:cNvSpPr>
                <a:spLocks noChangeShapeType="1"/>
              </p:cNvSpPr>
              <p:nvPr/>
            </p:nvSpPr>
            <p:spPr bwMode="auto">
              <a:xfrm flipV="1">
                <a:off x="3888" y="2514"/>
                <a:ext cx="96" cy="57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 flipH="1">
              <a:off x="2238638" y="5027829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A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 flipH="1">
              <a:off x="5647184" y="5152765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B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27"/>
            <p:cNvSpPr>
              <a:spLocks noChangeArrowheads="1"/>
            </p:cNvSpPr>
            <p:nvPr/>
          </p:nvSpPr>
          <p:spPr bwMode="auto">
            <a:xfrm flipH="1">
              <a:off x="6824269" y="4064520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27"/>
            <p:cNvSpPr>
              <a:spLocks noChangeArrowheads="1"/>
            </p:cNvSpPr>
            <p:nvPr/>
          </p:nvSpPr>
          <p:spPr bwMode="auto">
            <a:xfrm flipH="1">
              <a:off x="3849968" y="3813992"/>
              <a:ext cx="4524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D</a:t>
              </a:r>
              <a:endParaRPr lang="en-US" altLang="zh-CN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20"/>
          <p:cNvGrpSpPr/>
          <p:nvPr/>
        </p:nvGrpSpPr>
        <p:grpSpPr bwMode="auto">
          <a:xfrm>
            <a:off x="3332510" y="1934732"/>
            <a:ext cx="3600450" cy="369095"/>
            <a:chOff x="1968" y="1747"/>
            <a:chExt cx="3024" cy="310"/>
          </a:xfrm>
        </p:grpSpPr>
        <p:sp>
          <p:nvSpPr>
            <p:cNvPr id="28725" name="Line 21"/>
            <p:cNvSpPr>
              <a:spLocks noChangeShapeType="1"/>
            </p:cNvSpPr>
            <p:nvPr/>
          </p:nvSpPr>
          <p:spPr bwMode="auto">
            <a:xfrm>
              <a:off x="1968" y="2016"/>
              <a:ext cx="206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726" name="Text Box 22"/>
            <p:cNvSpPr txBox="1">
              <a:spLocks noChangeArrowheads="1"/>
            </p:cNvSpPr>
            <p:nvPr/>
          </p:nvSpPr>
          <p:spPr bwMode="auto">
            <a:xfrm>
              <a:off x="4032" y="1747"/>
              <a:ext cx="96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上底面</a:t>
              </a:r>
            </a:p>
          </p:txBody>
        </p:sp>
      </p:grpSp>
      <p:grpSp>
        <p:nvGrpSpPr>
          <p:cNvPr id="6" name="Group 23"/>
          <p:cNvGrpSpPr/>
          <p:nvPr/>
        </p:nvGrpSpPr>
        <p:grpSpPr bwMode="auto">
          <a:xfrm>
            <a:off x="3358326" y="3290067"/>
            <a:ext cx="3714750" cy="369094"/>
            <a:chOff x="1872" y="2880"/>
            <a:chExt cx="3120" cy="310"/>
          </a:xfrm>
        </p:grpSpPr>
        <p:sp>
          <p:nvSpPr>
            <p:cNvPr id="28728" name="Line 24"/>
            <p:cNvSpPr>
              <a:spLocks noChangeShapeType="1"/>
            </p:cNvSpPr>
            <p:nvPr/>
          </p:nvSpPr>
          <p:spPr bwMode="auto">
            <a:xfrm>
              <a:off x="1872" y="3072"/>
              <a:ext cx="216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729" name="Text Box 25"/>
            <p:cNvSpPr txBox="1">
              <a:spLocks noChangeArrowheads="1"/>
            </p:cNvSpPr>
            <p:nvPr/>
          </p:nvSpPr>
          <p:spPr bwMode="auto">
            <a:xfrm>
              <a:off x="4032" y="2880"/>
              <a:ext cx="96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下底面</a:t>
              </a:r>
            </a:p>
          </p:txBody>
        </p:sp>
      </p:grpSp>
      <p:grpSp>
        <p:nvGrpSpPr>
          <p:cNvPr id="8" name="Group 29"/>
          <p:cNvGrpSpPr/>
          <p:nvPr/>
        </p:nvGrpSpPr>
        <p:grpSpPr bwMode="auto">
          <a:xfrm>
            <a:off x="3699354" y="2845557"/>
            <a:ext cx="2878931" cy="369094"/>
            <a:chOff x="2478" y="2544"/>
            <a:chExt cx="2418" cy="310"/>
          </a:xfrm>
        </p:grpSpPr>
        <p:sp>
          <p:nvSpPr>
            <p:cNvPr id="28734" name="Line 30"/>
            <p:cNvSpPr>
              <a:spLocks noChangeShapeType="1"/>
            </p:cNvSpPr>
            <p:nvPr/>
          </p:nvSpPr>
          <p:spPr bwMode="auto">
            <a:xfrm>
              <a:off x="2478" y="2784"/>
              <a:ext cx="16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735" name="Text Box 31"/>
            <p:cNvSpPr txBox="1">
              <a:spLocks noChangeArrowheads="1"/>
            </p:cNvSpPr>
            <p:nvPr/>
          </p:nvSpPr>
          <p:spPr bwMode="auto">
            <a:xfrm>
              <a:off x="4176" y="2544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侧棱</a:t>
              </a:r>
            </a:p>
          </p:txBody>
        </p:sp>
      </p:grpSp>
      <p:grpSp>
        <p:nvGrpSpPr>
          <p:cNvPr id="9" name="Group 32"/>
          <p:cNvGrpSpPr/>
          <p:nvPr/>
        </p:nvGrpSpPr>
        <p:grpSpPr bwMode="auto">
          <a:xfrm>
            <a:off x="3905791" y="3657143"/>
            <a:ext cx="2628900" cy="369094"/>
            <a:chOff x="2592" y="3216"/>
            <a:chExt cx="2208" cy="310"/>
          </a:xfrm>
        </p:grpSpPr>
        <p:sp>
          <p:nvSpPr>
            <p:cNvPr id="28737" name="Line 33"/>
            <p:cNvSpPr>
              <a:spLocks noChangeShapeType="1"/>
            </p:cNvSpPr>
            <p:nvPr/>
          </p:nvSpPr>
          <p:spPr bwMode="auto">
            <a:xfrm>
              <a:off x="2592" y="3360"/>
              <a:ext cx="1536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738" name="Text Box 34"/>
            <p:cNvSpPr txBox="1">
              <a:spLocks noChangeArrowheads="1"/>
            </p:cNvSpPr>
            <p:nvPr/>
          </p:nvSpPr>
          <p:spPr bwMode="auto">
            <a:xfrm>
              <a:off x="4080" y="321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顶点</a:t>
              </a:r>
            </a:p>
          </p:txBody>
        </p:sp>
      </p:grpSp>
      <p:cxnSp>
        <p:nvCxnSpPr>
          <p:cNvPr id="67" name="直接连接符 66"/>
          <p:cNvCxnSpPr/>
          <p:nvPr/>
        </p:nvCxnSpPr>
        <p:spPr>
          <a:xfrm>
            <a:off x="3343275" y="835446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3972748" y="351865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棱台</a:t>
            </a:r>
          </a:p>
        </p:txBody>
      </p:sp>
      <p:grpSp>
        <p:nvGrpSpPr>
          <p:cNvPr id="69" name="组合 68"/>
          <p:cNvGrpSpPr/>
          <p:nvPr/>
        </p:nvGrpSpPr>
        <p:grpSpPr>
          <a:xfrm>
            <a:off x="2999270" y="594239"/>
            <a:ext cx="334111" cy="352210"/>
            <a:chOff x="2121873" y="1511588"/>
            <a:chExt cx="445481" cy="469613"/>
          </a:xfrm>
        </p:grpSpPr>
        <p:sp>
          <p:nvSpPr>
            <p:cNvPr id="70" name="矩形 69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795" grpId="1" animBg="1"/>
      <p:bldP spid="33804" grpId="0"/>
      <p:bldP spid="33804" grpId="1"/>
      <p:bldP spid="33805" grpId="0"/>
      <p:bldP spid="33805" grpId="1"/>
      <p:bldP spid="33806" grpId="0"/>
      <p:bldP spid="33806" grpId="1"/>
      <p:bldP spid="33807" grpId="0"/>
      <p:bldP spid="33807" grpId="1"/>
      <p:bldP spid="82976" grpId="0"/>
      <p:bldP spid="82976" grpId="1"/>
      <p:bldP spid="82977" grpId="0"/>
      <p:bldP spid="82977" grpId="1"/>
      <p:bldP spid="82979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3324" y="1785765"/>
            <a:ext cx="7239035" cy="1571969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了解多面体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，建立空间观念</a:t>
            </a:r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认识棱柱、棱锥、棱台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的结构特征；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能用上述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特征描述现实生活中简单物体的特征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735253" y="1439191"/>
            <a:ext cx="2665172" cy="7694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14386" y="908906"/>
            <a:ext cx="42906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学习目标与任务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13220" y="1216119"/>
            <a:ext cx="334111" cy="352210"/>
            <a:chOff x="2121873" y="1511588"/>
            <a:chExt cx="445481" cy="469613"/>
          </a:xfrm>
        </p:grpSpPr>
        <p:sp>
          <p:nvSpPr>
            <p:cNvPr id="9" name="矩形 8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文本框 84993"/>
          <p:cNvSpPr txBox="1">
            <a:spLocks noChangeArrowheads="1"/>
          </p:cNvSpPr>
          <p:nvPr/>
        </p:nvSpPr>
        <p:spPr bwMode="auto">
          <a:xfrm>
            <a:off x="1439467" y="915592"/>
            <a:ext cx="48606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：下列几何体是不是棱台，为什么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?</a:t>
            </a:r>
          </a:p>
        </p:txBody>
      </p:sp>
      <p:grpSp>
        <p:nvGrpSpPr>
          <p:cNvPr id="30722" name="组合 84994"/>
          <p:cNvGrpSpPr/>
          <p:nvPr/>
        </p:nvGrpSpPr>
        <p:grpSpPr bwMode="auto">
          <a:xfrm>
            <a:off x="1440800" y="1490226"/>
            <a:ext cx="3294459" cy="2755106"/>
            <a:chOff x="476" y="1071"/>
            <a:chExt cx="2722" cy="2359"/>
          </a:xfrm>
        </p:grpSpPr>
        <p:sp>
          <p:nvSpPr>
            <p:cNvPr id="30723" name="平行四边形 84995"/>
            <p:cNvSpPr>
              <a:spLocks noChangeArrowheads="1"/>
            </p:cNvSpPr>
            <p:nvPr/>
          </p:nvSpPr>
          <p:spPr bwMode="auto">
            <a:xfrm>
              <a:off x="839" y="1979"/>
              <a:ext cx="1950" cy="317"/>
            </a:xfrm>
            <a:prstGeom prst="parallelogram">
              <a:avLst>
                <a:gd name="adj" fmla="val 105201"/>
              </a:avLst>
            </a:prstGeom>
            <a:solidFill>
              <a:srgbClr val="72C6E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24" name="平行四边形 84996"/>
            <p:cNvSpPr>
              <a:spLocks noChangeArrowheads="1"/>
            </p:cNvSpPr>
            <p:nvPr/>
          </p:nvSpPr>
          <p:spPr bwMode="auto">
            <a:xfrm>
              <a:off x="476" y="2613"/>
              <a:ext cx="2721" cy="817"/>
            </a:xfrm>
            <a:prstGeom prst="parallelogram">
              <a:avLst>
                <a:gd name="adj" fmla="val 83262"/>
              </a:avLst>
            </a:prstGeom>
            <a:solidFill>
              <a:srgbClr val="72C6E0"/>
            </a:solidFill>
            <a:ln w="9525">
              <a:solidFill>
                <a:schemeClr val="tx1"/>
              </a:solidFill>
              <a:prstDash val="dash"/>
              <a:miter lim="800000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25" name="直接连接符 84997"/>
            <p:cNvSpPr>
              <a:spLocks noChangeShapeType="1"/>
            </p:cNvSpPr>
            <p:nvPr/>
          </p:nvSpPr>
          <p:spPr bwMode="auto">
            <a:xfrm flipH="1">
              <a:off x="476" y="2296"/>
              <a:ext cx="363" cy="1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26" name="直接连接符 84998"/>
            <p:cNvSpPr>
              <a:spLocks noChangeShapeType="1"/>
            </p:cNvSpPr>
            <p:nvPr/>
          </p:nvSpPr>
          <p:spPr bwMode="auto">
            <a:xfrm flipV="1">
              <a:off x="839" y="1071"/>
              <a:ext cx="363" cy="12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27" name="直接连接符 84999"/>
            <p:cNvSpPr>
              <a:spLocks noChangeShapeType="1"/>
            </p:cNvSpPr>
            <p:nvPr/>
          </p:nvSpPr>
          <p:spPr bwMode="auto">
            <a:xfrm flipV="1">
              <a:off x="1156" y="1979"/>
              <a:ext cx="0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28" name="直接连接符 85000"/>
            <p:cNvSpPr>
              <a:spLocks noChangeShapeType="1"/>
            </p:cNvSpPr>
            <p:nvPr/>
          </p:nvSpPr>
          <p:spPr bwMode="auto">
            <a:xfrm flipV="1">
              <a:off x="1156" y="1117"/>
              <a:ext cx="46" cy="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29" name="直接连接符 85001"/>
            <p:cNvSpPr>
              <a:spLocks noChangeShapeType="1"/>
            </p:cNvSpPr>
            <p:nvPr/>
          </p:nvSpPr>
          <p:spPr bwMode="auto">
            <a:xfrm flipH="1" flipV="1">
              <a:off x="2426" y="2296"/>
              <a:ext cx="91" cy="1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30" name="直接连接符 85002"/>
            <p:cNvSpPr>
              <a:spLocks noChangeShapeType="1"/>
            </p:cNvSpPr>
            <p:nvPr/>
          </p:nvSpPr>
          <p:spPr bwMode="auto">
            <a:xfrm flipH="1" flipV="1">
              <a:off x="2789" y="1979"/>
              <a:ext cx="409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31" name="直接连接符 85003"/>
            <p:cNvSpPr>
              <a:spLocks noChangeShapeType="1"/>
            </p:cNvSpPr>
            <p:nvPr/>
          </p:nvSpPr>
          <p:spPr bwMode="auto">
            <a:xfrm flipH="1" flipV="1">
              <a:off x="2381" y="1298"/>
              <a:ext cx="45" cy="99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32" name="直接连接符 85004"/>
            <p:cNvSpPr>
              <a:spLocks noChangeShapeType="1"/>
            </p:cNvSpPr>
            <p:nvPr/>
          </p:nvSpPr>
          <p:spPr bwMode="auto">
            <a:xfrm flipH="1" flipV="1">
              <a:off x="2381" y="1298"/>
              <a:ext cx="408" cy="6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33" name="直接连接符 85005"/>
            <p:cNvSpPr>
              <a:spLocks noChangeShapeType="1"/>
            </p:cNvSpPr>
            <p:nvPr/>
          </p:nvSpPr>
          <p:spPr bwMode="auto">
            <a:xfrm>
              <a:off x="476" y="3430"/>
              <a:ext cx="2041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734" name="直接连接符 85006"/>
            <p:cNvSpPr>
              <a:spLocks noChangeShapeType="1"/>
            </p:cNvSpPr>
            <p:nvPr/>
          </p:nvSpPr>
          <p:spPr bwMode="auto">
            <a:xfrm flipV="1">
              <a:off x="2517" y="2614"/>
              <a:ext cx="681" cy="81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30735" name="文本框 85007"/>
          <p:cNvSpPr txBox="1">
            <a:spLocks noChangeArrowheads="1"/>
          </p:cNvSpPr>
          <p:nvPr/>
        </p:nvSpPr>
        <p:spPr bwMode="auto">
          <a:xfrm>
            <a:off x="2667001" y="4288631"/>
            <a:ext cx="4683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(1)</a:t>
            </a:r>
          </a:p>
        </p:txBody>
      </p:sp>
      <p:sp>
        <p:nvSpPr>
          <p:cNvPr id="30736" name="文本框 85008"/>
          <p:cNvSpPr txBox="1">
            <a:spLocks noChangeArrowheads="1"/>
          </p:cNvSpPr>
          <p:nvPr/>
        </p:nvSpPr>
        <p:spPr bwMode="auto">
          <a:xfrm>
            <a:off x="6306863" y="4191754"/>
            <a:ext cx="4683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(2)</a:t>
            </a:r>
          </a:p>
        </p:txBody>
      </p:sp>
      <p:pic>
        <p:nvPicPr>
          <p:cNvPr id="30737" name="图片 85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10" y="1543804"/>
            <a:ext cx="281940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组合 21505"/>
          <p:cNvGrpSpPr/>
          <p:nvPr/>
        </p:nvGrpSpPr>
        <p:grpSpPr bwMode="auto">
          <a:xfrm>
            <a:off x="1385889" y="3758804"/>
            <a:ext cx="1565672" cy="971550"/>
            <a:chOff x="1880" y="1704"/>
            <a:chExt cx="1683" cy="1139"/>
          </a:xfrm>
        </p:grpSpPr>
        <p:sp>
          <p:nvSpPr>
            <p:cNvPr id="31746" name="直接连接符 21506"/>
            <p:cNvSpPr>
              <a:spLocks noChangeShapeType="1"/>
            </p:cNvSpPr>
            <p:nvPr/>
          </p:nvSpPr>
          <p:spPr bwMode="auto">
            <a:xfrm>
              <a:off x="1882" y="2341"/>
              <a:ext cx="590" cy="4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47" name="直接连接符 21507"/>
            <p:cNvSpPr>
              <a:spLocks noChangeShapeType="1"/>
            </p:cNvSpPr>
            <p:nvPr/>
          </p:nvSpPr>
          <p:spPr bwMode="auto">
            <a:xfrm flipV="1">
              <a:off x="2472" y="2341"/>
              <a:ext cx="1088" cy="4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48" name="任意多边形 21508"/>
            <p:cNvSpPr>
              <a:spLocks noChangeArrowheads="1"/>
            </p:cNvSpPr>
            <p:nvPr/>
          </p:nvSpPr>
          <p:spPr bwMode="auto">
            <a:xfrm>
              <a:off x="1883" y="1704"/>
              <a:ext cx="429" cy="637"/>
            </a:xfrm>
            <a:custGeom>
              <a:avLst/>
              <a:gdLst>
                <a:gd name="T0" fmla="*/ 429 w 429"/>
                <a:gd name="T1" fmla="*/ 0 h 637"/>
                <a:gd name="T2" fmla="*/ 0 w 429"/>
                <a:gd name="T3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9" h="637">
                  <a:moveTo>
                    <a:pt x="429" y="0"/>
                  </a:moveTo>
                  <a:lnTo>
                    <a:pt x="0" y="63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49" name="任意多边形 21509"/>
            <p:cNvSpPr>
              <a:spLocks noChangeArrowheads="1"/>
            </p:cNvSpPr>
            <p:nvPr/>
          </p:nvSpPr>
          <p:spPr bwMode="auto">
            <a:xfrm>
              <a:off x="2471" y="1935"/>
              <a:ext cx="120" cy="908"/>
            </a:xfrm>
            <a:custGeom>
              <a:avLst/>
              <a:gdLst>
                <a:gd name="T0" fmla="*/ 120 w 120"/>
                <a:gd name="T1" fmla="*/ 0 h 908"/>
                <a:gd name="T2" fmla="*/ 0 w 120"/>
                <a:gd name="T3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0" h="908">
                  <a:moveTo>
                    <a:pt x="120" y="0"/>
                  </a:moveTo>
                  <a:lnTo>
                    <a:pt x="0" y="90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0" name="任意多边形 21510"/>
            <p:cNvSpPr>
              <a:spLocks noChangeArrowheads="1"/>
            </p:cNvSpPr>
            <p:nvPr/>
          </p:nvSpPr>
          <p:spPr bwMode="auto">
            <a:xfrm>
              <a:off x="3107" y="1704"/>
              <a:ext cx="453" cy="637"/>
            </a:xfrm>
            <a:custGeom>
              <a:avLst/>
              <a:gdLst>
                <a:gd name="T0" fmla="*/ 0 w 453"/>
                <a:gd name="T1" fmla="*/ 0 h 637"/>
                <a:gd name="T2" fmla="*/ 453 w 453"/>
                <a:gd name="T3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3" h="637">
                  <a:moveTo>
                    <a:pt x="0" y="0"/>
                  </a:moveTo>
                  <a:lnTo>
                    <a:pt x="453" y="63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1" name="任意多边形 21511"/>
            <p:cNvSpPr>
              <a:spLocks noChangeArrowheads="1"/>
            </p:cNvSpPr>
            <p:nvPr/>
          </p:nvSpPr>
          <p:spPr bwMode="auto">
            <a:xfrm>
              <a:off x="1880" y="2339"/>
              <a:ext cx="1683" cy="3"/>
            </a:xfrm>
            <a:custGeom>
              <a:avLst/>
              <a:gdLst>
                <a:gd name="T0" fmla="*/ 0 w 1683"/>
                <a:gd name="T1" fmla="*/ 3 h 3"/>
                <a:gd name="T2" fmla="*/ 1683 w 1683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83" h="3">
                  <a:moveTo>
                    <a:pt x="0" y="3"/>
                  </a:moveTo>
                  <a:lnTo>
                    <a:pt x="168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2" name="任意多边形 21512"/>
            <p:cNvSpPr>
              <a:spLocks noChangeArrowheads="1"/>
            </p:cNvSpPr>
            <p:nvPr/>
          </p:nvSpPr>
          <p:spPr bwMode="auto">
            <a:xfrm>
              <a:off x="2312" y="1707"/>
              <a:ext cx="280" cy="230"/>
            </a:xfrm>
            <a:custGeom>
              <a:avLst/>
              <a:gdLst>
                <a:gd name="T0" fmla="*/ 0 w 280"/>
                <a:gd name="T1" fmla="*/ 0 h 230"/>
                <a:gd name="T2" fmla="*/ 280 w 280"/>
                <a:gd name="T3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0" h="230">
                  <a:moveTo>
                    <a:pt x="0" y="0"/>
                  </a:moveTo>
                  <a:lnTo>
                    <a:pt x="280" y="23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3" name="任意多边形 21513"/>
            <p:cNvSpPr>
              <a:spLocks noChangeArrowheads="1"/>
            </p:cNvSpPr>
            <p:nvPr/>
          </p:nvSpPr>
          <p:spPr bwMode="auto">
            <a:xfrm>
              <a:off x="2594" y="1704"/>
              <a:ext cx="519" cy="230"/>
            </a:xfrm>
            <a:custGeom>
              <a:avLst/>
              <a:gdLst>
                <a:gd name="T0" fmla="*/ 0 w 519"/>
                <a:gd name="T1" fmla="*/ 230 h 230"/>
                <a:gd name="T2" fmla="*/ 519 w 519"/>
                <a:gd name="T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230">
                  <a:moveTo>
                    <a:pt x="0" y="230"/>
                  </a:moveTo>
                  <a:lnTo>
                    <a:pt x="51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4" name="任意多边形 21514"/>
            <p:cNvSpPr>
              <a:spLocks noChangeArrowheads="1"/>
            </p:cNvSpPr>
            <p:nvPr/>
          </p:nvSpPr>
          <p:spPr bwMode="auto">
            <a:xfrm>
              <a:off x="2306" y="1704"/>
              <a:ext cx="807" cy="2"/>
            </a:xfrm>
            <a:custGeom>
              <a:avLst/>
              <a:gdLst>
                <a:gd name="T0" fmla="*/ 0 w 807"/>
                <a:gd name="T1" fmla="*/ 2 h 2"/>
                <a:gd name="T2" fmla="*/ 807 w 807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07" h="2">
                  <a:moveTo>
                    <a:pt x="0" y="2"/>
                  </a:moveTo>
                  <a:lnTo>
                    <a:pt x="80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1755" name="组合 21515"/>
          <p:cNvGrpSpPr/>
          <p:nvPr/>
        </p:nvGrpSpPr>
        <p:grpSpPr bwMode="auto">
          <a:xfrm>
            <a:off x="3221831" y="3758805"/>
            <a:ext cx="1458516" cy="810815"/>
            <a:chOff x="1292" y="1764"/>
            <a:chExt cx="2631" cy="1576"/>
          </a:xfrm>
        </p:grpSpPr>
        <p:sp>
          <p:nvSpPr>
            <p:cNvPr id="31756" name="直接连接符 21516"/>
            <p:cNvSpPr>
              <a:spLocks noChangeShapeType="1"/>
            </p:cNvSpPr>
            <p:nvPr/>
          </p:nvSpPr>
          <p:spPr bwMode="auto">
            <a:xfrm>
              <a:off x="2925" y="2069"/>
              <a:ext cx="340" cy="12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7" name="任意多边形 21517"/>
            <p:cNvSpPr>
              <a:spLocks noChangeArrowheads="1"/>
            </p:cNvSpPr>
            <p:nvPr/>
          </p:nvSpPr>
          <p:spPr bwMode="auto">
            <a:xfrm>
              <a:off x="1292" y="2066"/>
              <a:ext cx="683" cy="1274"/>
            </a:xfrm>
            <a:custGeom>
              <a:avLst/>
              <a:gdLst>
                <a:gd name="T0" fmla="*/ 683 w 683"/>
                <a:gd name="T1" fmla="*/ 0 h 1274"/>
                <a:gd name="T2" fmla="*/ 0 w 683"/>
                <a:gd name="T3" fmla="*/ 1274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274">
                  <a:moveTo>
                    <a:pt x="683" y="0"/>
                  </a:moveTo>
                  <a:lnTo>
                    <a:pt x="0" y="12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8" name="任意多边形 21518"/>
            <p:cNvSpPr>
              <a:spLocks noChangeArrowheads="1"/>
            </p:cNvSpPr>
            <p:nvPr/>
          </p:nvSpPr>
          <p:spPr bwMode="auto">
            <a:xfrm>
              <a:off x="3273" y="1767"/>
              <a:ext cx="650" cy="885"/>
            </a:xfrm>
            <a:custGeom>
              <a:avLst/>
              <a:gdLst>
                <a:gd name="T0" fmla="*/ 0 w 650"/>
                <a:gd name="T1" fmla="*/ 0 h 885"/>
                <a:gd name="T2" fmla="*/ 650 w 650"/>
                <a:gd name="T3" fmla="*/ 88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50" h="885">
                  <a:moveTo>
                    <a:pt x="0" y="0"/>
                  </a:moveTo>
                  <a:lnTo>
                    <a:pt x="650" y="88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59" name="任意多边形 21519"/>
            <p:cNvSpPr>
              <a:spLocks noChangeArrowheads="1"/>
            </p:cNvSpPr>
            <p:nvPr/>
          </p:nvSpPr>
          <p:spPr bwMode="auto">
            <a:xfrm>
              <a:off x="1950" y="1774"/>
              <a:ext cx="354" cy="878"/>
            </a:xfrm>
            <a:custGeom>
              <a:avLst/>
              <a:gdLst>
                <a:gd name="T0" fmla="*/ 354 w 354"/>
                <a:gd name="T1" fmla="*/ 0 h 878"/>
                <a:gd name="T2" fmla="*/ 0 w 354"/>
                <a:gd name="T3" fmla="*/ 8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4" h="878">
                  <a:moveTo>
                    <a:pt x="354" y="0"/>
                  </a:moveTo>
                  <a:lnTo>
                    <a:pt x="0" y="87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0" name="直接连接符 21520"/>
            <p:cNvSpPr>
              <a:spLocks noChangeShapeType="1"/>
            </p:cNvSpPr>
            <p:nvPr/>
          </p:nvSpPr>
          <p:spPr bwMode="auto">
            <a:xfrm>
              <a:off x="1950" y="2652"/>
              <a:ext cx="19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1" name="直接连接符 21521"/>
            <p:cNvSpPr>
              <a:spLocks noChangeShapeType="1"/>
            </p:cNvSpPr>
            <p:nvPr/>
          </p:nvSpPr>
          <p:spPr bwMode="auto">
            <a:xfrm>
              <a:off x="1292" y="3340"/>
              <a:ext cx="19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2" name="任意多边形 21522"/>
            <p:cNvSpPr>
              <a:spLocks noChangeArrowheads="1"/>
            </p:cNvSpPr>
            <p:nvPr/>
          </p:nvSpPr>
          <p:spPr bwMode="auto">
            <a:xfrm>
              <a:off x="1298" y="2652"/>
              <a:ext cx="652" cy="686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3" name="任意多边形 21523"/>
            <p:cNvSpPr>
              <a:spLocks noChangeArrowheads="1"/>
            </p:cNvSpPr>
            <p:nvPr/>
          </p:nvSpPr>
          <p:spPr bwMode="auto">
            <a:xfrm>
              <a:off x="3271" y="2652"/>
              <a:ext cx="652" cy="686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4" name="任意多边形 21524"/>
            <p:cNvSpPr>
              <a:spLocks noChangeArrowheads="1"/>
            </p:cNvSpPr>
            <p:nvPr/>
          </p:nvSpPr>
          <p:spPr bwMode="auto">
            <a:xfrm>
              <a:off x="1973" y="2070"/>
              <a:ext cx="952" cy="2"/>
            </a:xfrm>
            <a:custGeom>
              <a:avLst/>
              <a:gdLst>
                <a:gd name="T0" fmla="*/ 0 w 952"/>
                <a:gd name="T1" fmla="*/ 2 h 2"/>
                <a:gd name="T2" fmla="*/ 952 w 952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2" h="2">
                  <a:moveTo>
                    <a:pt x="0" y="2"/>
                  </a:moveTo>
                  <a:lnTo>
                    <a:pt x="952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5" name="任意多边形 21525"/>
            <p:cNvSpPr>
              <a:spLocks noChangeArrowheads="1"/>
            </p:cNvSpPr>
            <p:nvPr/>
          </p:nvSpPr>
          <p:spPr bwMode="auto">
            <a:xfrm>
              <a:off x="2928" y="1766"/>
              <a:ext cx="345" cy="303"/>
            </a:xfrm>
            <a:custGeom>
              <a:avLst/>
              <a:gdLst>
                <a:gd name="T0" fmla="*/ 0 w 345"/>
                <a:gd name="T1" fmla="*/ 303 h 303"/>
                <a:gd name="T2" fmla="*/ 345 w 345"/>
                <a:gd name="T3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5" h="303">
                  <a:moveTo>
                    <a:pt x="0" y="303"/>
                  </a:moveTo>
                  <a:lnTo>
                    <a:pt x="34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6" name="任意多边形 21526"/>
            <p:cNvSpPr>
              <a:spLocks noChangeArrowheads="1"/>
            </p:cNvSpPr>
            <p:nvPr/>
          </p:nvSpPr>
          <p:spPr bwMode="auto">
            <a:xfrm>
              <a:off x="1971" y="1769"/>
              <a:ext cx="336" cy="301"/>
            </a:xfrm>
            <a:custGeom>
              <a:avLst/>
              <a:gdLst>
                <a:gd name="T0" fmla="*/ 2 w 336"/>
                <a:gd name="T1" fmla="*/ 288 h 301"/>
                <a:gd name="T2" fmla="*/ 0 w 336"/>
                <a:gd name="T3" fmla="*/ 301 h 301"/>
                <a:gd name="T4" fmla="*/ 336 w 336"/>
                <a:gd name="T5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6" h="301">
                  <a:moveTo>
                    <a:pt x="2" y="288"/>
                  </a:moveTo>
                  <a:lnTo>
                    <a:pt x="0" y="301"/>
                  </a:lnTo>
                  <a:lnTo>
                    <a:pt x="33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67" name="任意多边形 21527"/>
            <p:cNvSpPr>
              <a:spLocks noChangeArrowheads="1"/>
            </p:cNvSpPr>
            <p:nvPr/>
          </p:nvSpPr>
          <p:spPr bwMode="auto">
            <a:xfrm>
              <a:off x="2308" y="1764"/>
              <a:ext cx="970" cy="3"/>
            </a:xfrm>
            <a:custGeom>
              <a:avLst/>
              <a:gdLst>
                <a:gd name="T0" fmla="*/ 0 w 970"/>
                <a:gd name="T1" fmla="*/ 3 h 3"/>
                <a:gd name="T2" fmla="*/ 970 w 970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70" h="3">
                  <a:moveTo>
                    <a:pt x="0" y="3"/>
                  </a:moveTo>
                  <a:lnTo>
                    <a:pt x="97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1768" name="组合 21528"/>
          <p:cNvGrpSpPr/>
          <p:nvPr/>
        </p:nvGrpSpPr>
        <p:grpSpPr bwMode="auto">
          <a:xfrm>
            <a:off x="5158980" y="3651648"/>
            <a:ext cx="978694" cy="1188244"/>
            <a:chOff x="1292" y="663"/>
            <a:chExt cx="2411" cy="1979"/>
          </a:xfrm>
        </p:grpSpPr>
        <p:sp>
          <p:nvSpPr>
            <p:cNvPr id="31769" name="直接连接符 21529"/>
            <p:cNvSpPr>
              <a:spLocks noChangeShapeType="1"/>
            </p:cNvSpPr>
            <p:nvPr/>
          </p:nvSpPr>
          <p:spPr bwMode="auto">
            <a:xfrm flipV="1">
              <a:off x="1292" y="820"/>
              <a:ext cx="1039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0" name="直接连接符 21530"/>
            <p:cNvSpPr>
              <a:spLocks noChangeShapeType="1"/>
            </p:cNvSpPr>
            <p:nvPr/>
          </p:nvSpPr>
          <p:spPr bwMode="auto">
            <a:xfrm flipV="1">
              <a:off x="2331" y="663"/>
              <a:ext cx="947" cy="1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1" name="直接连接符 21531"/>
            <p:cNvSpPr>
              <a:spLocks noChangeShapeType="1"/>
            </p:cNvSpPr>
            <p:nvPr/>
          </p:nvSpPr>
          <p:spPr bwMode="auto">
            <a:xfrm>
              <a:off x="1292" y="1684"/>
              <a:ext cx="1228" cy="1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2" name="任意多边形 21532"/>
            <p:cNvSpPr>
              <a:spLocks noChangeArrowheads="1"/>
            </p:cNvSpPr>
            <p:nvPr/>
          </p:nvSpPr>
          <p:spPr bwMode="auto">
            <a:xfrm>
              <a:off x="2524" y="1492"/>
              <a:ext cx="1140" cy="349"/>
            </a:xfrm>
            <a:custGeom>
              <a:avLst/>
              <a:gdLst>
                <a:gd name="T0" fmla="*/ 0 w 363"/>
                <a:gd name="T1" fmla="*/ 227 h 227"/>
                <a:gd name="T2" fmla="*/ 363 w 363"/>
                <a:gd name="T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3" h="227">
                  <a:moveTo>
                    <a:pt x="0" y="227"/>
                  </a:moveTo>
                  <a:lnTo>
                    <a:pt x="36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3" name="直接连接符 21533"/>
            <p:cNvSpPr>
              <a:spLocks noChangeShapeType="1"/>
            </p:cNvSpPr>
            <p:nvPr/>
          </p:nvSpPr>
          <p:spPr bwMode="auto">
            <a:xfrm>
              <a:off x="3278" y="663"/>
              <a:ext cx="386" cy="8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4" name="任意多边形 21534"/>
            <p:cNvSpPr>
              <a:spLocks noChangeArrowheads="1"/>
            </p:cNvSpPr>
            <p:nvPr/>
          </p:nvSpPr>
          <p:spPr bwMode="auto">
            <a:xfrm>
              <a:off x="3664" y="1492"/>
              <a:ext cx="38" cy="979"/>
            </a:xfrm>
            <a:custGeom>
              <a:avLst/>
              <a:gdLst>
                <a:gd name="T0" fmla="*/ 38 w 38"/>
                <a:gd name="T1" fmla="*/ 979 h 979"/>
                <a:gd name="T2" fmla="*/ 0 w 38"/>
                <a:gd name="T3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" h="979">
                  <a:moveTo>
                    <a:pt x="38" y="97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5" name="任意多边形 21535"/>
            <p:cNvSpPr>
              <a:spLocks noChangeArrowheads="1"/>
            </p:cNvSpPr>
            <p:nvPr/>
          </p:nvSpPr>
          <p:spPr bwMode="auto">
            <a:xfrm>
              <a:off x="1295" y="1686"/>
              <a:ext cx="1147" cy="873"/>
            </a:xfrm>
            <a:custGeom>
              <a:avLst/>
              <a:gdLst>
                <a:gd name="T0" fmla="*/ 0 w 1147"/>
                <a:gd name="T1" fmla="*/ 0 h 873"/>
                <a:gd name="T2" fmla="*/ 1147 w 1147"/>
                <a:gd name="T3" fmla="*/ 873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47" h="873">
                  <a:moveTo>
                    <a:pt x="0" y="0"/>
                  </a:moveTo>
                  <a:lnTo>
                    <a:pt x="1147" y="873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6" name="任意多边形 21536"/>
            <p:cNvSpPr>
              <a:spLocks noChangeArrowheads="1"/>
            </p:cNvSpPr>
            <p:nvPr/>
          </p:nvSpPr>
          <p:spPr bwMode="auto">
            <a:xfrm>
              <a:off x="2524" y="1841"/>
              <a:ext cx="566" cy="799"/>
            </a:xfrm>
            <a:custGeom>
              <a:avLst/>
              <a:gdLst>
                <a:gd name="T0" fmla="*/ 0 w 566"/>
                <a:gd name="T1" fmla="*/ 0 h 799"/>
                <a:gd name="T2" fmla="*/ 566 w 566"/>
                <a:gd name="T3" fmla="*/ 799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6" h="799">
                  <a:moveTo>
                    <a:pt x="0" y="0"/>
                  </a:moveTo>
                  <a:lnTo>
                    <a:pt x="566" y="79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7" name="任意多边形 21537"/>
            <p:cNvSpPr>
              <a:spLocks noChangeArrowheads="1"/>
            </p:cNvSpPr>
            <p:nvPr/>
          </p:nvSpPr>
          <p:spPr bwMode="auto">
            <a:xfrm>
              <a:off x="2331" y="821"/>
              <a:ext cx="659" cy="1282"/>
            </a:xfrm>
            <a:custGeom>
              <a:avLst/>
              <a:gdLst>
                <a:gd name="T0" fmla="*/ 0 w 659"/>
                <a:gd name="T1" fmla="*/ 0 h 1282"/>
                <a:gd name="T2" fmla="*/ 659 w 659"/>
                <a:gd name="T3" fmla="*/ 1282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59" h="1282">
                  <a:moveTo>
                    <a:pt x="0" y="0"/>
                  </a:moveTo>
                  <a:lnTo>
                    <a:pt x="659" y="128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8" name="任意多边形 21538"/>
            <p:cNvSpPr>
              <a:spLocks noChangeArrowheads="1"/>
            </p:cNvSpPr>
            <p:nvPr/>
          </p:nvSpPr>
          <p:spPr bwMode="auto">
            <a:xfrm>
              <a:off x="3281" y="663"/>
              <a:ext cx="212" cy="1376"/>
            </a:xfrm>
            <a:custGeom>
              <a:avLst/>
              <a:gdLst>
                <a:gd name="T0" fmla="*/ 0 w 212"/>
                <a:gd name="T1" fmla="*/ 0 h 1376"/>
                <a:gd name="T2" fmla="*/ 212 w 212"/>
                <a:gd name="T3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2" h="1376">
                  <a:moveTo>
                    <a:pt x="0" y="0"/>
                  </a:moveTo>
                  <a:lnTo>
                    <a:pt x="212" y="137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79" name="任意多边形 21539"/>
            <p:cNvSpPr>
              <a:spLocks noChangeArrowheads="1"/>
            </p:cNvSpPr>
            <p:nvPr/>
          </p:nvSpPr>
          <p:spPr bwMode="auto">
            <a:xfrm>
              <a:off x="3081" y="2469"/>
              <a:ext cx="622" cy="173"/>
            </a:xfrm>
            <a:custGeom>
              <a:avLst/>
              <a:gdLst>
                <a:gd name="T0" fmla="*/ 0 w 622"/>
                <a:gd name="T1" fmla="*/ 173 h 173"/>
                <a:gd name="T2" fmla="*/ 622 w 622"/>
                <a:gd name="T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2" h="173">
                  <a:moveTo>
                    <a:pt x="0" y="173"/>
                  </a:moveTo>
                  <a:lnTo>
                    <a:pt x="622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0" name="任意多边形 21540"/>
            <p:cNvSpPr>
              <a:spLocks noChangeArrowheads="1"/>
            </p:cNvSpPr>
            <p:nvPr/>
          </p:nvSpPr>
          <p:spPr bwMode="auto">
            <a:xfrm>
              <a:off x="2438" y="2564"/>
              <a:ext cx="651" cy="78"/>
            </a:xfrm>
            <a:custGeom>
              <a:avLst/>
              <a:gdLst>
                <a:gd name="T0" fmla="*/ 0 w 651"/>
                <a:gd name="T1" fmla="*/ 0 h 78"/>
                <a:gd name="T2" fmla="*/ 651 w 651"/>
                <a:gd name="T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51" h="78">
                  <a:moveTo>
                    <a:pt x="0" y="0"/>
                  </a:moveTo>
                  <a:lnTo>
                    <a:pt x="651" y="7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1" name="任意多边形 21541"/>
            <p:cNvSpPr>
              <a:spLocks noChangeArrowheads="1"/>
            </p:cNvSpPr>
            <p:nvPr/>
          </p:nvSpPr>
          <p:spPr bwMode="auto">
            <a:xfrm>
              <a:off x="2441" y="2103"/>
              <a:ext cx="549" cy="457"/>
            </a:xfrm>
            <a:custGeom>
              <a:avLst/>
              <a:gdLst>
                <a:gd name="T0" fmla="*/ 0 w 549"/>
                <a:gd name="T1" fmla="*/ 457 h 457"/>
                <a:gd name="T2" fmla="*/ 549 w 549"/>
                <a:gd name="T3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9" h="457">
                  <a:moveTo>
                    <a:pt x="0" y="457"/>
                  </a:moveTo>
                  <a:lnTo>
                    <a:pt x="54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2" name="任意多边形 21542"/>
            <p:cNvSpPr>
              <a:spLocks noChangeArrowheads="1"/>
            </p:cNvSpPr>
            <p:nvPr/>
          </p:nvSpPr>
          <p:spPr bwMode="auto">
            <a:xfrm>
              <a:off x="2990" y="2031"/>
              <a:ext cx="501" cy="72"/>
            </a:xfrm>
            <a:custGeom>
              <a:avLst/>
              <a:gdLst>
                <a:gd name="T0" fmla="*/ 0 w 501"/>
                <a:gd name="T1" fmla="*/ 72 h 72"/>
                <a:gd name="T2" fmla="*/ 501 w 501"/>
                <a:gd name="T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1" h="72">
                  <a:moveTo>
                    <a:pt x="0" y="72"/>
                  </a:moveTo>
                  <a:lnTo>
                    <a:pt x="50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3" name="任意多边形 21543"/>
            <p:cNvSpPr>
              <a:spLocks noChangeArrowheads="1"/>
            </p:cNvSpPr>
            <p:nvPr/>
          </p:nvSpPr>
          <p:spPr bwMode="auto">
            <a:xfrm>
              <a:off x="3494" y="2031"/>
              <a:ext cx="208" cy="438"/>
            </a:xfrm>
            <a:custGeom>
              <a:avLst/>
              <a:gdLst>
                <a:gd name="T0" fmla="*/ 0 w 208"/>
                <a:gd name="T1" fmla="*/ 0 h 438"/>
                <a:gd name="T2" fmla="*/ 208 w 208"/>
                <a:gd name="T3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8" h="438">
                  <a:moveTo>
                    <a:pt x="0" y="0"/>
                  </a:moveTo>
                  <a:lnTo>
                    <a:pt x="208" y="43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1784" name="组合 21544"/>
          <p:cNvGrpSpPr/>
          <p:nvPr/>
        </p:nvGrpSpPr>
        <p:grpSpPr bwMode="auto">
          <a:xfrm>
            <a:off x="6678217" y="3651649"/>
            <a:ext cx="1026319" cy="1134665"/>
            <a:chOff x="3111" y="1706"/>
            <a:chExt cx="1674" cy="1590"/>
          </a:xfrm>
        </p:grpSpPr>
        <p:sp>
          <p:nvSpPr>
            <p:cNvPr id="31785" name="直接连接符 21545"/>
            <p:cNvSpPr>
              <a:spLocks noChangeShapeType="1"/>
            </p:cNvSpPr>
            <p:nvPr/>
          </p:nvSpPr>
          <p:spPr bwMode="auto">
            <a:xfrm>
              <a:off x="3409" y="3294"/>
              <a:ext cx="93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6" name="直接连接符 21546"/>
            <p:cNvSpPr>
              <a:spLocks noChangeShapeType="1"/>
            </p:cNvSpPr>
            <p:nvPr/>
          </p:nvSpPr>
          <p:spPr bwMode="auto">
            <a:xfrm flipH="1" flipV="1">
              <a:off x="3115" y="2976"/>
              <a:ext cx="294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7" name="任意多边形 21547"/>
            <p:cNvSpPr>
              <a:spLocks noChangeArrowheads="1"/>
            </p:cNvSpPr>
            <p:nvPr/>
          </p:nvSpPr>
          <p:spPr bwMode="auto">
            <a:xfrm>
              <a:off x="4342" y="2840"/>
              <a:ext cx="443" cy="454"/>
            </a:xfrm>
            <a:custGeom>
              <a:avLst/>
              <a:gdLst>
                <a:gd name="T0" fmla="*/ 0 w 409"/>
                <a:gd name="T1" fmla="*/ 454 h 454"/>
                <a:gd name="T2" fmla="*/ 409 w 409"/>
                <a:gd name="T3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" h="454">
                  <a:moveTo>
                    <a:pt x="0" y="454"/>
                  </a:moveTo>
                  <a:lnTo>
                    <a:pt x="40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8" name="直接连接符 21548"/>
            <p:cNvSpPr>
              <a:spLocks noChangeShapeType="1"/>
            </p:cNvSpPr>
            <p:nvPr/>
          </p:nvSpPr>
          <p:spPr bwMode="auto">
            <a:xfrm flipV="1">
              <a:off x="3115" y="2704"/>
              <a:ext cx="588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89" name="任意多边形 21549"/>
            <p:cNvSpPr>
              <a:spLocks noChangeArrowheads="1"/>
            </p:cNvSpPr>
            <p:nvPr/>
          </p:nvSpPr>
          <p:spPr bwMode="auto">
            <a:xfrm>
              <a:off x="3703" y="2662"/>
              <a:ext cx="690" cy="43"/>
            </a:xfrm>
            <a:custGeom>
              <a:avLst/>
              <a:gdLst>
                <a:gd name="T0" fmla="*/ 0 w 637"/>
                <a:gd name="T1" fmla="*/ 43 h 43"/>
                <a:gd name="T2" fmla="*/ 637 w 637"/>
                <a:gd name="T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7" h="43">
                  <a:moveTo>
                    <a:pt x="0" y="43"/>
                  </a:moveTo>
                  <a:lnTo>
                    <a:pt x="63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90" name="直接连接符 21550"/>
            <p:cNvSpPr>
              <a:spLocks noChangeShapeType="1"/>
            </p:cNvSpPr>
            <p:nvPr/>
          </p:nvSpPr>
          <p:spPr bwMode="auto">
            <a:xfrm>
              <a:off x="4391" y="2659"/>
              <a:ext cx="393" cy="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31791" name="组合 21551"/>
            <p:cNvGrpSpPr/>
            <p:nvPr/>
          </p:nvGrpSpPr>
          <p:grpSpPr bwMode="auto">
            <a:xfrm>
              <a:off x="3334" y="1706"/>
              <a:ext cx="1225" cy="408"/>
              <a:chOff x="3016" y="981"/>
              <a:chExt cx="1670" cy="635"/>
            </a:xfrm>
          </p:grpSpPr>
          <p:sp>
            <p:nvSpPr>
              <p:cNvPr id="31792" name="直接连接符 21552"/>
              <p:cNvSpPr>
                <a:spLocks noChangeShapeType="1"/>
              </p:cNvSpPr>
              <p:nvPr/>
            </p:nvSpPr>
            <p:spPr bwMode="auto">
              <a:xfrm>
                <a:off x="3310" y="1616"/>
                <a:ext cx="93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793" name="直接连接符 21553"/>
              <p:cNvSpPr>
                <a:spLocks noChangeShapeType="1"/>
              </p:cNvSpPr>
              <p:nvPr/>
            </p:nvSpPr>
            <p:spPr bwMode="auto">
              <a:xfrm flipH="1" flipV="1">
                <a:off x="3016" y="1298"/>
                <a:ext cx="294" cy="3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794" name="任意多边形 21554"/>
              <p:cNvSpPr>
                <a:spLocks noChangeArrowheads="1"/>
              </p:cNvSpPr>
              <p:nvPr/>
            </p:nvSpPr>
            <p:spPr bwMode="auto">
              <a:xfrm>
                <a:off x="4244" y="1162"/>
                <a:ext cx="442" cy="454"/>
              </a:xfrm>
              <a:custGeom>
                <a:avLst/>
                <a:gdLst>
                  <a:gd name="T0" fmla="*/ 0 w 409"/>
                  <a:gd name="T1" fmla="*/ 454 h 454"/>
                  <a:gd name="T2" fmla="*/ 409 w 409"/>
                  <a:gd name="T3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9" h="454">
                    <a:moveTo>
                      <a:pt x="0" y="454"/>
                    </a:moveTo>
                    <a:lnTo>
                      <a:pt x="409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795" name="直接连接符 21555"/>
              <p:cNvSpPr>
                <a:spLocks noChangeShapeType="1"/>
              </p:cNvSpPr>
              <p:nvPr/>
            </p:nvSpPr>
            <p:spPr bwMode="auto">
              <a:xfrm flipV="1">
                <a:off x="3016" y="1026"/>
                <a:ext cx="589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796" name="任意多边形 21556"/>
              <p:cNvSpPr>
                <a:spLocks noChangeArrowheads="1"/>
              </p:cNvSpPr>
              <p:nvPr/>
            </p:nvSpPr>
            <p:spPr bwMode="auto">
              <a:xfrm>
                <a:off x="3605" y="984"/>
                <a:ext cx="690" cy="43"/>
              </a:xfrm>
              <a:custGeom>
                <a:avLst/>
                <a:gdLst>
                  <a:gd name="T0" fmla="*/ 0 w 637"/>
                  <a:gd name="T1" fmla="*/ 43 h 43"/>
                  <a:gd name="T2" fmla="*/ 637 w 637"/>
                  <a:gd name="T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37" h="43">
                    <a:moveTo>
                      <a:pt x="0" y="43"/>
                    </a:moveTo>
                    <a:lnTo>
                      <a:pt x="637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797" name="直接连接符 21557"/>
              <p:cNvSpPr>
                <a:spLocks noChangeShapeType="1"/>
              </p:cNvSpPr>
              <p:nvPr/>
            </p:nvSpPr>
            <p:spPr bwMode="auto">
              <a:xfrm>
                <a:off x="4292" y="981"/>
                <a:ext cx="393" cy="18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1798" name="任意多边形 21558"/>
            <p:cNvSpPr>
              <a:spLocks noChangeArrowheads="1"/>
            </p:cNvSpPr>
            <p:nvPr/>
          </p:nvSpPr>
          <p:spPr bwMode="auto">
            <a:xfrm>
              <a:off x="3111" y="1907"/>
              <a:ext cx="224" cy="1069"/>
            </a:xfrm>
            <a:custGeom>
              <a:avLst/>
              <a:gdLst>
                <a:gd name="T0" fmla="*/ 224 w 224"/>
                <a:gd name="T1" fmla="*/ 0 h 1069"/>
                <a:gd name="T2" fmla="*/ 0 w 224"/>
                <a:gd name="T3" fmla="*/ 106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4" h="1069">
                  <a:moveTo>
                    <a:pt x="224" y="0"/>
                  </a:moveTo>
                  <a:lnTo>
                    <a:pt x="0" y="106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799" name="任意多边形 21559"/>
            <p:cNvSpPr>
              <a:spLocks noChangeArrowheads="1"/>
            </p:cNvSpPr>
            <p:nvPr/>
          </p:nvSpPr>
          <p:spPr bwMode="auto">
            <a:xfrm>
              <a:off x="3408" y="2115"/>
              <a:ext cx="143" cy="1181"/>
            </a:xfrm>
            <a:custGeom>
              <a:avLst/>
              <a:gdLst>
                <a:gd name="T0" fmla="*/ 143 w 143"/>
                <a:gd name="T1" fmla="*/ 0 h 1181"/>
                <a:gd name="T2" fmla="*/ 0 w 143"/>
                <a:gd name="T3" fmla="*/ 1181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3" h="1181">
                  <a:moveTo>
                    <a:pt x="143" y="0"/>
                  </a:moveTo>
                  <a:lnTo>
                    <a:pt x="0" y="118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0" name="任意多边形 21560"/>
            <p:cNvSpPr>
              <a:spLocks noChangeArrowheads="1"/>
            </p:cNvSpPr>
            <p:nvPr/>
          </p:nvSpPr>
          <p:spPr bwMode="auto">
            <a:xfrm>
              <a:off x="4238" y="2118"/>
              <a:ext cx="103" cy="1173"/>
            </a:xfrm>
            <a:custGeom>
              <a:avLst/>
              <a:gdLst>
                <a:gd name="T0" fmla="*/ 0 w 103"/>
                <a:gd name="T1" fmla="*/ 0 h 1173"/>
                <a:gd name="T2" fmla="*/ 103 w 103"/>
                <a:gd name="T3" fmla="*/ 1173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173">
                  <a:moveTo>
                    <a:pt x="0" y="0"/>
                  </a:moveTo>
                  <a:lnTo>
                    <a:pt x="103" y="1173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1" name="任意多边形 21561"/>
            <p:cNvSpPr>
              <a:spLocks noChangeArrowheads="1"/>
            </p:cNvSpPr>
            <p:nvPr/>
          </p:nvSpPr>
          <p:spPr bwMode="auto">
            <a:xfrm>
              <a:off x="4556" y="1821"/>
              <a:ext cx="229" cy="1019"/>
            </a:xfrm>
            <a:custGeom>
              <a:avLst/>
              <a:gdLst>
                <a:gd name="T0" fmla="*/ 0 w 229"/>
                <a:gd name="T1" fmla="*/ 0 h 1019"/>
                <a:gd name="T2" fmla="*/ 229 w 229"/>
                <a:gd name="T3" fmla="*/ 101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9" h="1019">
                  <a:moveTo>
                    <a:pt x="0" y="0"/>
                  </a:moveTo>
                  <a:lnTo>
                    <a:pt x="229" y="101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2" name="任意多边形 21562"/>
            <p:cNvSpPr>
              <a:spLocks noChangeArrowheads="1"/>
            </p:cNvSpPr>
            <p:nvPr/>
          </p:nvSpPr>
          <p:spPr bwMode="auto">
            <a:xfrm>
              <a:off x="4275" y="1709"/>
              <a:ext cx="117" cy="954"/>
            </a:xfrm>
            <a:custGeom>
              <a:avLst/>
              <a:gdLst>
                <a:gd name="T0" fmla="*/ 0 w 117"/>
                <a:gd name="T1" fmla="*/ 0 h 954"/>
                <a:gd name="T2" fmla="*/ 117 w 117"/>
                <a:gd name="T3" fmla="*/ 954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7" h="954">
                  <a:moveTo>
                    <a:pt x="0" y="0"/>
                  </a:moveTo>
                  <a:lnTo>
                    <a:pt x="117" y="95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3" name="任意多边形 21563"/>
            <p:cNvSpPr>
              <a:spLocks noChangeArrowheads="1"/>
            </p:cNvSpPr>
            <p:nvPr/>
          </p:nvSpPr>
          <p:spPr bwMode="auto">
            <a:xfrm>
              <a:off x="3696" y="1734"/>
              <a:ext cx="68" cy="970"/>
            </a:xfrm>
            <a:custGeom>
              <a:avLst/>
              <a:gdLst>
                <a:gd name="T0" fmla="*/ 68 w 68"/>
                <a:gd name="T1" fmla="*/ 0 h 970"/>
                <a:gd name="T2" fmla="*/ 0 w 68"/>
                <a:gd name="T3" fmla="*/ 97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970">
                  <a:moveTo>
                    <a:pt x="68" y="0"/>
                  </a:moveTo>
                  <a:lnTo>
                    <a:pt x="0" y="97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1804" name="组合 21565"/>
          <p:cNvGrpSpPr/>
          <p:nvPr/>
        </p:nvGrpSpPr>
        <p:grpSpPr bwMode="auto">
          <a:xfrm>
            <a:off x="3275411" y="1760936"/>
            <a:ext cx="1350169" cy="1296590"/>
            <a:chOff x="1927" y="1207"/>
            <a:chExt cx="1815" cy="1316"/>
          </a:xfrm>
        </p:grpSpPr>
        <p:sp>
          <p:nvSpPr>
            <p:cNvPr id="31805" name="直接连接符 21566"/>
            <p:cNvSpPr>
              <a:spLocks noChangeShapeType="1"/>
            </p:cNvSpPr>
            <p:nvPr/>
          </p:nvSpPr>
          <p:spPr bwMode="auto">
            <a:xfrm>
              <a:off x="2835" y="1207"/>
              <a:ext cx="453" cy="1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6" name="直接连接符 21567"/>
            <p:cNvSpPr>
              <a:spLocks noChangeShapeType="1"/>
            </p:cNvSpPr>
            <p:nvPr/>
          </p:nvSpPr>
          <p:spPr bwMode="auto">
            <a:xfrm flipH="1">
              <a:off x="1927" y="1207"/>
              <a:ext cx="908" cy="1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7" name="直接连接符 21568"/>
            <p:cNvSpPr>
              <a:spLocks noChangeShapeType="1"/>
            </p:cNvSpPr>
            <p:nvPr/>
          </p:nvSpPr>
          <p:spPr bwMode="auto">
            <a:xfrm>
              <a:off x="2835" y="1207"/>
              <a:ext cx="907" cy="9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8" name="直接连接符 21569"/>
            <p:cNvSpPr>
              <a:spLocks noChangeShapeType="1"/>
            </p:cNvSpPr>
            <p:nvPr/>
          </p:nvSpPr>
          <p:spPr bwMode="auto">
            <a:xfrm flipH="1">
              <a:off x="2381" y="1207"/>
              <a:ext cx="454" cy="9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09" name="直接连接符 21570"/>
            <p:cNvSpPr>
              <a:spLocks noChangeShapeType="1"/>
            </p:cNvSpPr>
            <p:nvPr/>
          </p:nvSpPr>
          <p:spPr bwMode="auto">
            <a:xfrm>
              <a:off x="2381" y="2160"/>
              <a:ext cx="13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0" name="直接连接符 21571"/>
            <p:cNvSpPr>
              <a:spLocks noChangeShapeType="1"/>
            </p:cNvSpPr>
            <p:nvPr/>
          </p:nvSpPr>
          <p:spPr bwMode="auto">
            <a:xfrm>
              <a:off x="1927" y="2523"/>
              <a:ext cx="13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1" name="任意多边形 21572"/>
            <p:cNvSpPr>
              <a:spLocks noChangeArrowheads="1"/>
            </p:cNvSpPr>
            <p:nvPr/>
          </p:nvSpPr>
          <p:spPr bwMode="auto">
            <a:xfrm>
              <a:off x="1931" y="2160"/>
              <a:ext cx="450" cy="362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2" name="任意多边形 21573"/>
            <p:cNvSpPr>
              <a:spLocks noChangeArrowheads="1"/>
            </p:cNvSpPr>
            <p:nvPr/>
          </p:nvSpPr>
          <p:spPr bwMode="auto">
            <a:xfrm>
              <a:off x="3292" y="2160"/>
              <a:ext cx="450" cy="362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1813" name="组合 21574"/>
          <p:cNvGrpSpPr/>
          <p:nvPr/>
        </p:nvGrpSpPr>
        <p:grpSpPr bwMode="auto">
          <a:xfrm>
            <a:off x="4895850" y="1869281"/>
            <a:ext cx="1134666" cy="1348979"/>
            <a:chOff x="2200" y="663"/>
            <a:chExt cx="1451" cy="1905"/>
          </a:xfrm>
        </p:grpSpPr>
        <p:sp>
          <p:nvSpPr>
            <p:cNvPr id="31814" name="直接连接符 21575"/>
            <p:cNvSpPr>
              <a:spLocks noChangeShapeType="1"/>
            </p:cNvSpPr>
            <p:nvPr/>
          </p:nvSpPr>
          <p:spPr bwMode="auto">
            <a:xfrm flipV="1">
              <a:off x="2200" y="766"/>
              <a:ext cx="616" cy="5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5" name="直接连接符 21576"/>
            <p:cNvSpPr>
              <a:spLocks noChangeShapeType="1"/>
            </p:cNvSpPr>
            <p:nvPr/>
          </p:nvSpPr>
          <p:spPr bwMode="auto">
            <a:xfrm flipV="1">
              <a:off x="2816" y="663"/>
              <a:ext cx="561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6" name="直接连接符 21577"/>
            <p:cNvSpPr>
              <a:spLocks noChangeShapeType="1"/>
            </p:cNvSpPr>
            <p:nvPr/>
          </p:nvSpPr>
          <p:spPr bwMode="auto">
            <a:xfrm>
              <a:off x="2200" y="1333"/>
              <a:ext cx="728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7" name="任意多边形 21578"/>
            <p:cNvSpPr>
              <a:spLocks noChangeArrowheads="1"/>
            </p:cNvSpPr>
            <p:nvPr/>
          </p:nvSpPr>
          <p:spPr bwMode="auto">
            <a:xfrm>
              <a:off x="2930" y="1207"/>
              <a:ext cx="676" cy="229"/>
            </a:xfrm>
            <a:custGeom>
              <a:avLst/>
              <a:gdLst>
                <a:gd name="T0" fmla="*/ 0 w 363"/>
                <a:gd name="T1" fmla="*/ 227 h 227"/>
                <a:gd name="T2" fmla="*/ 363 w 363"/>
                <a:gd name="T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3" h="227">
                  <a:moveTo>
                    <a:pt x="0" y="227"/>
                  </a:moveTo>
                  <a:lnTo>
                    <a:pt x="36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8" name="直接连接符 21579"/>
            <p:cNvSpPr>
              <a:spLocks noChangeShapeType="1"/>
            </p:cNvSpPr>
            <p:nvPr/>
          </p:nvSpPr>
          <p:spPr bwMode="auto">
            <a:xfrm>
              <a:off x="3377" y="663"/>
              <a:ext cx="229" cy="5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19" name="任意多边形 21580"/>
            <p:cNvSpPr>
              <a:spLocks noChangeArrowheads="1"/>
            </p:cNvSpPr>
            <p:nvPr/>
          </p:nvSpPr>
          <p:spPr bwMode="auto">
            <a:xfrm>
              <a:off x="3606" y="1207"/>
              <a:ext cx="45" cy="1361"/>
            </a:xfrm>
            <a:custGeom>
              <a:avLst/>
              <a:gdLst>
                <a:gd name="T0" fmla="*/ 273 w 273"/>
                <a:gd name="T1" fmla="*/ 1390 h 1390"/>
                <a:gd name="T2" fmla="*/ 0 w 273"/>
                <a:gd name="T3" fmla="*/ 0 h 1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3" h="1390">
                  <a:moveTo>
                    <a:pt x="273" y="1390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20" name="任意多边形 21581"/>
            <p:cNvSpPr>
              <a:spLocks noChangeArrowheads="1"/>
            </p:cNvSpPr>
            <p:nvPr/>
          </p:nvSpPr>
          <p:spPr bwMode="auto">
            <a:xfrm>
              <a:off x="2202" y="1334"/>
              <a:ext cx="1449" cy="1234"/>
            </a:xfrm>
            <a:custGeom>
              <a:avLst/>
              <a:gdLst>
                <a:gd name="T0" fmla="*/ 0 w 1449"/>
                <a:gd name="T1" fmla="*/ 0 h 1234"/>
                <a:gd name="T2" fmla="*/ 1449 w 1449"/>
                <a:gd name="T3" fmla="*/ 1234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49" h="1234">
                  <a:moveTo>
                    <a:pt x="0" y="0"/>
                  </a:moveTo>
                  <a:lnTo>
                    <a:pt x="1449" y="123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21" name="任意多边形 21582"/>
            <p:cNvSpPr>
              <a:spLocks noChangeArrowheads="1"/>
            </p:cNvSpPr>
            <p:nvPr/>
          </p:nvSpPr>
          <p:spPr bwMode="auto">
            <a:xfrm>
              <a:off x="2930" y="1436"/>
              <a:ext cx="721" cy="1132"/>
            </a:xfrm>
            <a:custGeom>
              <a:avLst/>
              <a:gdLst>
                <a:gd name="T0" fmla="*/ 0 w 721"/>
                <a:gd name="T1" fmla="*/ 0 h 1132"/>
                <a:gd name="T2" fmla="*/ 721 w 721"/>
                <a:gd name="T3" fmla="*/ 1132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1" h="1132">
                  <a:moveTo>
                    <a:pt x="0" y="0"/>
                  </a:moveTo>
                  <a:lnTo>
                    <a:pt x="721" y="11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22" name="任意多边形 21583"/>
            <p:cNvSpPr>
              <a:spLocks noChangeArrowheads="1"/>
            </p:cNvSpPr>
            <p:nvPr/>
          </p:nvSpPr>
          <p:spPr bwMode="auto">
            <a:xfrm>
              <a:off x="2816" y="767"/>
              <a:ext cx="835" cy="1801"/>
            </a:xfrm>
            <a:custGeom>
              <a:avLst/>
              <a:gdLst>
                <a:gd name="T0" fmla="*/ 0 w 835"/>
                <a:gd name="T1" fmla="*/ 0 h 1801"/>
                <a:gd name="T2" fmla="*/ 835 w 835"/>
                <a:gd name="T3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35" h="1801">
                  <a:moveTo>
                    <a:pt x="0" y="0"/>
                  </a:moveTo>
                  <a:lnTo>
                    <a:pt x="835" y="1801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23" name="直接连接符 21584"/>
            <p:cNvSpPr>
              <a:spLocks noChangeShapeType="1"/>
            </p:cNvSpPr>
            <p:nvPr/>
          </p:nvSpPr>
          <p:spPr bwMode="auto">
            <a:xfrm>
              <a:off x="3379" y="663"/>
              <a:ext cx="272" cy="19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31824" name="文本框 21585"/>
          <p:cNvSpPr txBox="1">
            <a:spLocks noChangeArrowheads="1"/>
          </p:cNvSpPr>
          <p:nvPr/>
        </p:nvSpPr>
        <p:spPr bwMode="auto">
          <a:xfrm>
            <a:off x="2234804" y="279201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zh-CN" sz="1350"/>
          </a:p>
        </p:txBody>
      </p:sp>
      <p:sp>
        <p:nvSpPr>
          <p:cNvPr id="31825" name="直接连接符 21586"/>
          <p:cNvSpPr>
            <a:spLocks noChangeShapeType="1"/>
          </p:cNvSpPr>
          <p:nvPr/>
        </p:nvSpPr>
        <p:spPr bwMode="auto">
          <a:xfrm>
            <a:off x="2159982" y="3111103"/>
            <a:ext cx="0" cy="594122"/>
          </a:xfrm>
          <a:prstGeom prst="line">
            <a:avLst/>
          </a:prstGeom>
          <a:noFill/>
          <a:ln w="50800">
            <a:solidFill>
              <a:srgbClr val="72C6E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 dirty="0">
              <a:highlight>
                <a:srgbClr val="72C6E0"/>
              </a:highlight>
            </a:endParaRPr>
          </a:p>
        </p:txBody>
      </p:sp>
      <p:sp>
        <p:nvSpPr>
          <p:cNvPr id="31826" name="直接连接符 21587"/>
          <p:cNvSpPr>
            <a:spLocks noChangeShapeType="1"/>
          </p:cNvSpPr>
          <p:nvPr/>
        </p:nvSpPr>
        <p:spPr bwMode="auto">
          <a:xfrm>
            <a:off x="3924300" y="3130341"/>
            <a:ext cx="0" cy="539354"/>
          </a:xfrm>
          <a:prstGeom prst="line">
            <a:avLst/>
          </a:prstGeom>
          <a:noFill/>
          <a:ln w="50800">
            <a:solidFill>
              <a:srgbClr val="72C6E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1827" name="直接连接符 21588"/>
          <p:cNvSpPr>
            <a:spLocks noChangeShapeType="1"/>
          </p:cNvSpPr>
          <p:nvPr/>
        </p:nvSpPr>
        <p:spPr bwMode="auto">
          <a:xfrm>
            <a:off x="5760244" y="3111105"/>
            <a:ext cx="0" cy="539353"/>
          </a:xfrm>
          <a:prstGeom prst="line">
            <a:avLst/>
          </a:prstGeom>
          <a:noFill/>
          <a:ln w="50800">
            <a:solidFill>
              <a:srgbClr val="72C6E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1828" name="直接连接符 21589"/>
          <p:cNvSpPr>
            <a:spLocks noChangeShapeType="1"/>
          </p:cNvSpPr>
          <p:nvPr/>
        </p:nvSpPr>
        <p:spPr bwMode="auto">
          <a:xfrm>
            <a:off x="7218196" y="3038916"/>
            <a:ext cx="0" cy="539353"/>
          </a:xfrm>
          <a:prstGeom prst="line">
            <a:avLst/>
          </a:prstGeom>
          <a:noFill/>
          <a:ln w="50800">
            <a:solidFill>
              <a:srgbClr val="72C6E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31829" name="组合 21590"/>
          <p:cNvGrpSpPr/>
          <p:nvPr/>
        </p:nvGrpSpPr>
        <p:grpSpPr bwMode="auto">
          <a:xfrm>
            <a:off x="6531769" y="1707358"/>
            <a:ext cx="1281113" cy="1241822"/>
            <a:chOff x="1963" y="1162"/>
            <a:chExt cx="1379" cy="1905"/>
          </a:xfrm>
        </p:grpSpPr>
        <p:sp>
          <p:nvSpPr>
            <p:cNvPr id="31830" name="直接连接符 21591"/>
            <p:cNvSpPr>
              <a:spLocks noChangeShapeType="1"/>
            </p:cNvSpPr>
            <p:nvPr/>
          </p:nvSpPr>
          <p:spPr bwMode="auto">
            <a:xfrm>
              <a:off x="2206" y="3067"/>
              <a:ext cx="7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1" name="直接连接符 21592"/>
            <p:cNvSpPr>
              <a:spLocks noChangeShapeType="1"/>
            </p:cNvSpPr>
            <p:nvPr/>
          </p:nvSpPr>
          <p:spPr bwMode="auto">
            <a:xfrm flipH="1" flipV="1">
              <a:off x="1963" y="2755"/>
              <a:ext cx="243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2" name="任意多边形 21593"/>
            <p:cNvSpPr>
              <a:spLocks noChangeArrowheads="1"/>
            </p:cNvSpPr>
            <p:nvPr/>
          </p:nvSpPr>
          <p:spPr bwMode="auto">
            <a:xfrm>
              <a:off x="2977" y="2622"/>
              <a:ext cx="365" cy="445"/>
            </a:xfrm>
            <a:custGeom>
              <a:avLst/>
              <a:gdLst>
                <a:gd name="T0" fmla="*/ 0 w 409"/>
                <a:gd name="T1" fmla="*/ 454 h 454"/>
                <a:gd name="T2" fmla="*/ 409 w 409"/>
                <a:gd name="T3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9" h="454">
                  <a:moveTo>
                    <a:pt x="0" y="454"/>
                  </a:moveTo>
                  <a:lnTo>
                    <a:pt x="40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3" name="直接连接符 21594"/>
            <p:cNvSpPr>
              <a:spLocks noChangeShapeType="1"/>
            </p:cNvSpPr>
            <p:nvPr/>
          </p:nvSpPr>
          <p:spPr bwMode="auto">
            <a:xfrm flipV="1">
              <a:off x="1963" y="2488"/>
              <a:ext cx="486" cy="2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4" name="任意多边形 21595"/>
            <p:cNvSpPr>
              <a:spLocks noChangeArrowheads="1"/>
            </p:cNvSpPr>
            <p:nvPr/>
          </p:nvSpPr>
          <p:spPr bwMode="auto">
            <a:xfrm>
              <a:off x="2449" y="2447"/>
              <a:ext cx="570" cy="42"/>
            </a:xfrm>
            <a:custGeom>
              <a:avLst/>
              <a:gdLst>
                <a:gd name="T0" fmla="*/ 0 w 637"/>
                <a:gd name="T1" fmla="*/ 43 h 43"/>
                <a:gd name="T2" fmla="*/ 637 w 637"/>
                <a:gd name="T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7" h="43">
                  <a:moveTo>
                    <a:pt x="0" y="43"/>
                  </a:moveTo>
                  <a:lnTo>
                    <a:pt x="637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5" name="直接连接符 21596"/>
            <p:cNvSpPr>
              <a:spLocks noChangeShapeType="1"/>
            </p:cNvSpPr>
            <p:nvPr/>
          </p:nvSpPr>
          <p:spPr bwMode="auto">
            <a:xfrm>
              <a:off x="3017" y="2444"/>
              <a:ext cx="324" cy="1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6" name="任意多边形 21597"/>
            <p:cNvSpPr>
              <a:spLocks noChangeArrowheads="1"/>
            </p:cNvSpPr>
            <p:nvPr/>
          </p:nvSpPr>
          <p:spPr bwMode="auto">
            <a:xfrm>
              <a:off x="2206" y="1164"/>
              <a:ext cx="448" cy="1903"/>
            </a:xfrm>
            <a:custGeom>
              <a:avLst/>
              <a:gdLst>
                <a:gd name="T0" fmla="*/ 0 w 448"/>
                <a:gd name="T1" fmla="*/ 1903 h 1903"/>
                <a:gd name="T2" fmla="*/ 448 w 448"/>
                <a:gd name="T3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8" h="1903">
                  <a:moveTo>
                    <a:pt x="0" y="1903"/>
                  </a:moveTo>
                  <a:lnTo>
                    <a:pt x="44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7" name="任意多边形 21598"/>
            <p:cNvSpPr>
              <a:spLocks noChangeArrowheads="1"/>
            </p:cNvSpPr>
            <p:nvPr/>
          </p:nvSpPr>
          <p:spPr bwMode="auto">
            <a:xfrm>
              <a:off x="1963" y="1163"/>
              <a:ext cx="691" cy="1592"/>
            </a:xfrm>
            <a:custGeom>
              <a:avLst/>
              <a:gdLst>
                <a:gd name="T0" fmla="*/ 0 w 691"/>
                <a:gd name="T1" fmla="*/ 1592 h 1592"/>
                <a:gd name="T2" fmla="*/ 691 w 691"/>
                <a:gd name="T3" fmla="*/ 0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91" h="1592">
                  <a:moveTo>
                    <a:pt x="0" y="1592"/>
                  </a:moveTo>
                  <a:lnTo>
                    <a:pt x="69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8" name="直接连接符 21599"/>
            <p:cNvSpPr>
              <a:spLocks noChangeShapeType="1"/>
            </p:cNvSpPr>
            <p:nvPr/>
          </p:nvSpPr>
          <p:spPr bwMode="auto">
            <a:xfrm flipH="1" flipV="1">
              <a:off x="2653" y="1162"/>
              <a:ext cx="323" cy="19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39" name="直接连接符 21600"/>
            <p:cNvSpPr>
              <a:spLocks noChangeShapeType="1"/>
            </p:cNvSpPr>
            <p:nvPr/>
          </p:nvSpPr>
          <p:spPr bwMode="auto">
            <a:xfrm flipH="1" flipV="1">
              <a:off x="2653" y="1162"/>
              <a:ext cx="688" cy="14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0" name="任意多边形 21601"/>
            <p:cNvSpPr>
              <a:spLocks noChangeArrowheads="1"/>
            </p:cNvSpPr>
            <p:nvPr/>
          </p:nvSpPr>
          <p:spPr bwMode="auto">
            <a:xfrm>
              <a:off x="2652" y="1164"/>
              <a:ext cx="365" cy="1281"/>
            </a:xfrm>
            <a:custGeom>
              <a:avLst/>
              <a:gdLst>
                <a:gd name="T0" fmla="*/ 365 w 365"/>
                <a:gd name="T1" fmla="*/ 1281 h 1281"/>
                <a:gd name="T2" fmla="*/ 0 w 365"/>
                <a:gd name="T3" fmla="*/ 0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5" h="1281">
                  <a:moveTo>
                    <a:pt x="365" y="1281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1" name="任意多边形 21602"/>
            <p:cNvSpPr>
              <a:spLocks noChangeArrowheads="1"/>
            </p:cNvSpPr>
            <p:nvPr/>
          </p:nvSpPr>
          <p:spPr bwMode="auto">
            <a:xfrm>
              <a:off x="2449" y="1163"/>
              <a:ext cx="206" cy="1325"/>
            </a:xfrm>
            <a:custGeom>
              <a:avLst/>
              <a:gdLst>
                <a:gd name="T0" fmla="*/ 0 w 206"/>
                <a:gd name="T1" fmla="*/ 1325 h 1325"/>
                <a:gd name="T2" fmla="*/ 206 w 206"/>
                <a:gd name="T3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6" h="1325">
                  <a:moveTo>
                    <a:pt x="0" y="1325"/>
                  </a:moveTo>
                  <a:lnTo>
                    <a:pt x="206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1842" name="组合 21603"/>
          <p:cNvGrpSpPr/>
          <p:nvPr/>
        </p:nvGrpSpPr>
        <p:grpSpPr bwMode="auto">
          <a:xfrm>
            <a:off x="1547813" y="1815703"/>
            <a:ext cx="1458516" cy="1241822"/>
            <a:chOff x="1610" y="1694"/>
            <a:chExt cx="1315" cy="1418"/>
          </a:xfrm>
        </p:grpSpPr>
        <p:sp>
          <p:nvSpPr>
            <p:cNvPr id="31843" name="直接连接符 21604"/>
            <p:cNvSpPr>
              <a:spLocks noChangeShapeType="1"/>
            </p:cNvSpPr>
            <p:nvPr/>
          </p:nvSpPr>
          <p:spPr bwMode="auto">
            <a:xfrm>
              <a:off x="1612" y="2752"/>
              <a:ext cx="461" cy="3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4" name="直接连接符 21605"/>
            <p:cNvSpPr>
              <a:spLocks noChangeShapeType="1"/>
            </p:cNvSpPr>
            <p:nvPr/>
          </p:nvSpPr>
          <p:spPr bwMode="auto">
            <a:xfrm flipV="1">
              <a:off x="2073" y="2752"/>
              <a:ext cx="850" cy="3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5" name="任意多边形 21606"/>
            <p:cNvSpPr>
              <a:spLocks noChangeArrowheads="1"/>
            </p:cNvSpPr>
            <p:nvPr/>
          </p:nvSpPr>
          <p:spPr bwMode="auto">
            <a:xfrm>
              <a:off x="1612" y="1694"/>
              <a:ext cx="629" cy="1058"/>
            </a:xfrm>
            <a:custGeom>
              <a:avLst/>
              <a:gdLst>
                <a:gd name="T0" fmla="*/ 629 w 629"/>
                <a:gd name="T1" fmla="*/ 0 h 1058"/>
                <a:gd name="T2" fmla="*/ 0 w 629"/>
                <a:gd name="T3" fmla="*/ 1058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9" h="1058">
                  <a:moveTo>
                    <a:pt x="629" y="0"/>
                  </a:moveTo>
                  <a:lnTo>
                    <a:pt x="0" y="105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6" name="任意多边形 21607"/>
            <p:cNvSpPr>
              <a:spLocks noChangeArrowheads="1"/>
            </p:cNvSpPr>
            <p:nvPr/>
          </p:nvSpPr>
          <p:spPr bwMode="auto">
            <a:xfrm>
              <a:off x="2072" y="1695"/>
              <a:ext cx="169" cy="1417"/>
            </a:xfrm>
            <a:custGeom>
              <a:avLst/>
              <a:gdLst>
                <a:gd name="T0" fmla="*/ 169 w 169"/>
                <a:gd name="T1" fmla="*/ 0 h 1417"/>
                <a:gd name="T2" fmla="*/ 0 w 169"/>
                <a:gd name="T3" fmla="*/ 1417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9" h="1417">
                  <a:moveTo>
                    <a:pt x="169" y="0"/>
                  </a:moveTo>
                  <a:lnTo>
                    <a:pt x="0" y="1417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7" name="任意多边形 21608"/>
            <p:cNvSpPr>
              <a:spLocks noChangeArrowheads="1"/>
            </p:cNvSpPr>
            <p:nvPr/>
          </p:nvSpPr>
          <p:spPr bwMode="auto">
            <a:xfrm>
              <a:off x="2241" y="1700"/>
              <a:ext cx="682" cy="1052"/>
            </a:xfrm>
            <a:custGeom>
              <a:avLst/>
              <a:gdLst>
                <a:gd name="T0" fmla="*/ 0 w 682"/>
                <a:gd name="T1" fmla="*/ 0 h 1052"/>
                <a:gd name="T2" fmla="*/ 682 w 682"/>
                <a:gd name="T3" fmla="*/ 1052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2" h="1052">
                  <a:moveTo>
                    <a:pt x="0" y="0"/>
                  </a:moveTo>
                  <a:lnTo>
                    <a:pt x="682" y="105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1848" name="任意多边形 21609"/>
            <p:cNvSpPr>
              <a:spLocks noChangeArrowheads="1"/>
            </p:cNvSpPr>
            <p:nvPr/>
          </p:nvSpPr>
          <p:spPr bwMode="auto">
            <a:xfrm>
              <a:off x="1610" y="2751"/>
              <a:ext cx="1315" cy="2"/>
            </a:xfrm>
            <a:custGeom>
              <a:avLst/>
              <a:gdLst>
                <a:gd name="T0" fmla="*/ 0 w 1683"/>
                <a:gd name="T1" fmla="*/ 3 h 3"/>
                <a:gd name="T2" fmla="*/ 1683 w 1683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83" h="3">
                  <a:moveTo>
                    <a:pt x="0" y="3"/>
                  </a:moveTo>
                  <a:lnTo>
                    <a:pt x="168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21613" name="Rectangle 2"/>
          <p:cNvSpPr>
            <a:spLocks noChangeArrowheads="1"/>
          </p:cNvSpPr>
          <p:nvPr/>
        </p:nvSpPr>
        <p:spPr bwMode="auto">
          <a:xfrm>
            <a:off x="1143001" y="735807"/>
            <a:ext cx="70550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棱台的分类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：由三棱锥、四棱锥、五棱锥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截得的棱台，  </a:t>
            </a:r>
            <a:endParaRPr lang="en-US" altLang="zh-CN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分别叫做三棱台，四棱台，五棱台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文本框 65542"/>
          <p:cNvSpPr txBox="1">
            <a:spLocks noChangeArrowheads="1"/>
          </p:cNvSpPr>
          <p:nvPr/>
        </p:nvSpPr>
        <p:spPr bwMode="auto">
          <a:xfrm>
            <a:off x="808868" y="968801"/>
            <a:ext cx="77066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棱柱、棱锥、棱台都是由一些平面多边形围成的几何体，都是多面体，它们有着不同的结构特征，那么它们之间有没有联系呢？</a:t>
            </a:r>
          </a:p>
        </p:txBody>
      </p:sp>
      <p:grpSp>
        <p:nvGrpSpPr>
          <p:cNvPr id="12" name="Group 3"/>
          <p:cNvGrpSpPr/>
          <p:nvPr/>
        </p:nvGrpSpPr>
        <p:grpSpPr bwMode="auto">
          <a:xfrm>
            <a:off x="1222831" y="2230291"/>
            <a:ext cx="1121569" cy="1535906"/>
            <a:chOff x="723" y="1727"/>
            <a:chExt cx="942" cy="1290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735" y="2861"/>
              <a:ext cx="60" cy="1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H="1">
              <a:off x="951" y="1787"/>
              <a:ext cx="30" cy="9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735" y="2765"/>
              <a:ext cx="216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>
              <a:off x="795" y="2015"/>
              <a:ext cx="30" cy="97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765" y="1883"/>
              <a:ext cx="60" cy="1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735" y="1883"/>
              <a:ext cx="30" cy="97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951" y="2717"/>
              <a:ext cx="384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1335" y="2717"/>
              <a:ext cx="282" cy="1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H="1">
              <a:off x="1251" y="2825"/>
              <a:ext cx="366" cy="17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795" y="2993"/>
              <a:ext cx="456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825" y="2015"/>
              <a:ext cx="456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1365" y="1739"/>
              <a:ext cx="282" cy="10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765" y="1787"/>
              <a:ext cx="216" cy="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 flipH="1">
              <a:off x="981" y="1739"/>
              <a:ext cx="384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 flipH="1">
              <a:off x="1335" y="1739"/>
              <a:ext cx="30" cy="9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 flipH="1">
              <a:off x="1617" y="1847"/>
              <a:ext cx="30" cy="97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1271" y="1857"/>
              <a:ext cx="366" cy="17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flipH="1">
              <a:off x="1251" y="2021"/>
              <a:ext cx="30" cy="97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dirty="0"/>
            </a:p>
          </p:txBody>
        </p:sp>
        <p:sp>
          <p:nvSpPr>
            <p:cNvPr id="31" name="Oval 22"/>
            <p:cNvSpPr>
              <a:spLocks noChangeArrowheads="1"/>
            </p:cNvSpPr>
            <p:nvPr/>
          </p:nvSpPr>
          <p:spPr bwMode="auto">
            <a:xfrm>
              <a:off x="969" y="1775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2" name="Oval 23"/>
            <p:cNvSpPr>
              <a:spLocks noChangeArrowheads="1"/>
            </p:cNvSpPr>
            <p:nvPr/>
          </p:nvSpPr>
          <p:spPr bwMode="auto">
            <a:xfrm>
              <a:off x="1353" y="1727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3" name="Oval 24"/>
            <p:cNvSpPr>
              <a:spLocks noChangeArrowheads="1"/>
            </p:cNvSpPr>
            <p:nvPr/>
          </p:nvSpPr>
          <p:spPr bwMode="auto">
            <a:xfrm>
              <a:off x="1635" y="1835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4" name="Oval 25"/>
            <p:cNvSpPr>
              <a:spLocks noChangeArrowheads="1"/>
            </p:cNvSpPr>
            <p:nvPr/>
          </p:nvSpPr>
          <p:spPr bwMode="auto">
            <a:xfrm>
              <a:off x="1269" y="2009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5" name="Oval 26"/>
            <p:cNvSpPr>
              <a:spLocks noChangeArrowheads="1"/>
            </p:cNvSpPr>
            <p:nvPr/>
          </p:nvSpPr>
          <p:spPr bwMode="auto">
            <a:xfrm>
              <a:off x="1239" y="2987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6" name="Oval 27"/>
            <p:cNvSpPr>
              <a:spLocks noChangeArrowheads="1"/>
            </p:cNvSpPr>
            <p:nvPr/>
          </p:nvSpPr>
          <p:spPr bwMode="auto">
            <a:xfrm>
              <a:off x="1605" y="2813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7" name="Oval 28"/>
            <p:cNvSpPr>
              <a:spLocks noChangeArrowheads="1"/>
            </p:cNvSpPr>
            <p:nvPr/>
          </p:nvSpPr>
          <p:spPr bwMode="auto">
            <a:xfrm>
              <a:off x="1323" y="2705"/>
              <a:ext cx="30" cy="3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8" name="Oval 29"/>
            <p:cNvSpPr>
              <a:spLocks noChangeArrowheads="1"/>
            </p:cNvSpPr>
            <p:nvPr/>
          </p:nvSpPr>
          <p:spPr bwMode="auto">
            <a:xfrm>
              <a:off x="813" y="2003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39" name="Oval 30"/>
            <p:cNvSpPr>
              <a:spLocks noChangeArrowheads="1"/>
            </p:cNvSpPr>
            <p:nvPr/>
          </p:nvSpPr>
          <p:spPr bwMode="auto">
            <a:xfrm>
              <a:off x="753" y="1871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40" name="Oval 31"/>
            <p:cNvSpPr>
              <a:spLocks noChangeArrowheads="1"/>
            </p:cNvSpPr>
            <p:nvPr/>
          </p:nvSpPr>
          <p:spPr bwMode="auto">
            <a:xfrm>
              <a:off x="939" y="2753"/>
              <a:ext cx="30" cy="3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723" y="2849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783" y="2981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43" name="Oval 34"/>
            <p:cNvSpPr>
              <a:spLocks noChangeArrowheads="1"/>
            </p:cNvSpPr>
            <p:nvPr/>
          </p:nvSpPr>
          <p:spPr bwMode="auto">
            <a:xfrm>
              <a:off x="969" y="1775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44" name="Group 35"/>
          <p:cNvGrpSpPr/>
          <p:nvPr/>
        </p:nvGrpSpPr>
        <p:grpSpPr bwMode="auto">
          <a:xfrm>
            <a:off x="4062095" y="2338637"/>
            <a:ext cx="1064419" cy="1450181"/>
            <a:chOff x="2402" y="1727"/>
            <a:chExt cx="894" cy="1218"/>
          </a:xfrm>
        </p:grpSpPr>
        <p:sp>
          <p:nvSpPr>
            <p:cNvPr id="45" name="Line 36"/>
            <p:cNvSpPr>
              <a:spLocks noChangeShapeType="1"/>
            </p:cNvSpPr>
            <p:nvPr/>
          </p:nvSpPr>
          <p:spPr bwMode="auto">
            <a:xfrm>
              <a:off x="2414" y="2789"/>
              <a:ext cx="60" cy="1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6" name="Line 37"/>
            <p:cNvSpPr>
              <a:spLocks noChangeShapeType="1"/>
            </p:cNvSpPr>
            <p:nvPr/>
          </p:nvSpPr>
          <p:spPr bwMode="auto">
            <a:xfrm flipH="1">
              <a:off x="2630" y="1763"/>
              <a:ext cx="132" cy="9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" name="Line 38"/>
            <p:cNvSpPr>
              <a:spLocks noChangeShapeType="1"/>
            </p:cNvSpPr>
            <p:nvPr/>
          </p:nvSpPr>
          <p:spPr bwMode="auto">
            <a:xfrm flipH="1">
              <a:off x="2414" y="2693"/>
              <a:ext cx="216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8" name="Line 39"/>
            <p:cNvSpPr>
              <a:spLocks noChangeShapeType="1"/>
            </p:cNvSpPr>
            <p:nvPr/>
          </p:nvSpPr>
          <p:spPr bwMode="auto">
            <a:xfrm flipH="1">
              <a:off x="2474" y="1883"/>
              <a:ext cx="216" cy="10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9" name="Line 40"/>
            <p:cNvSpPr>
              <a:spLocks noChangeShapeType="1"/>
            </p:cNvSpPr>
            <p:nvPr/>
          </p:nvSpPr>
          <p:spPr bwMode="auto">
            <a:xfrm>
              <a:off x="2660" y="1811"/>
              <a:ext cx="3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H="1">
              <a:off x="2414" y="1811"/>
              <a:ext cx="246" cy="97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H="1">
              <a:off x="2630" y="2645"/>
              <a:ext cx="384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>
              <a:off x="3014" y="2645"/>
              <a:ext cx="282" cy="1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2930" y="2753"/>
              <a:ext cx="366" cy="17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>
              <a:off x="2474" y="2921"/>
              <a:ext cx="456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>
              <a:off x="2690" y="1883"/>
              <a:ext cx="2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6" name="Line 47"/>
            <p:cNvSpPr>
              <a:spLocks noChangeShapeType="1"/>
            </p:cNvSpPr>
            <p:nvPr/>
          </p:nvSpPr>
          <p:spPr bwMode="auto">
            <a:xfrm>
              <a:off x="2960" y="1739"/>
              <a:ext cx="138" cy="5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7" name="Line 48"/>
            <p:cNvSpPr>
              <a:spLocks noChangeShapeType="1"/>
            </p:cNvSpPr>
            <p:nvPr/>
          </p:nvSpPr>
          <p:spPr bwMode="auto">
            <a:xfrm flipH="1">
              <a:off x="2660" y="1763"/>
              <a:ext cx="102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8" name="Line 49"/>
            <p:cNvSpPr>
              <a:spLocks noChangeShapeType="1"/>
            </p:cNvSpPr>
            <p:nvPr/>
          </p:nvSpPr>
          <p:spPr bwMode="auto">
            <a:xfrm flipH="1">
              <a:off x="2762" y="1739"/>
              <a:ext cx="198" cy="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9" name="Line 50"/>
            <p:cNvSpPr>
              <a:spLocks noChangeShapeType="1"/>
            </p:cNvSpPr>
            <p:nvPr/>
          </p:nvSpPr>
          <p:spPr bwMode="auto">
            <a:xfrm>
              <a:off x="2960" y="1739"/>
              <a:ext cx="54" cy="9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0" name="Line 51"/>
            <p:cNvSpPr>
              <a:spLocks noChangeShapeType="1"/>
            </p:cNvSpPr>
            <p:nvPr/>
          </p:nvSpPr>
          <p:spPr bwMode="auto">
            <a:xfrm>
              <a:off x="3098" y="1793"/>
              <a:ext cx="198" cy="9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1" name="Line 52"/>
            <p:cNvSpPr>
              <a:spLocks noChangeShapeType="1"/>
            </p:cNvSpPr>
            <p:nvPr/>
          </p:nvSpPr>
          <p:spPr bwMode="auto">
            <a:xfrm flipH="1">
              <a:off x="2918" y="1803"/>
              <a:ext cx="180" cy="9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2" name="Line 53"/>
            <p:cNvSpPr>
              <a:spLocks noChangeShapeType="1"/>
            </p:cNvSpPr>
            <p:nvPr/>
          </p:nvSpPr>
          <p:spPr bwMode="auto">
            <a:xfrm>
              <a:off x="2918" y="1883"/>
              <a:ext cx="12" cy="10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3" name="Oval 54"/>
            <p:cNvSpPr>
              <a:spLocks noChangeArrowheads="1"/>
            </p:cNvSpPr>
            <p:nvPr/>
          </p:nvSpPr>
          <p:spPr bwMode="auto">
            <a:xfrm>
              <a:off x="2750" y="1751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64" name="Oval 55"/>
            <p:cNvSpPr>
              <a:spLocks noChangeArrowheads="1"/>
            </p:cNvSpPr>
            <p:nvPr/>
          </p:nvSpPr>
          <p:spPr bwMode="auto">
            <a:xfrm>
              <a:off x="2948" y="1727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65" name="Oval 56"/>
            <p:cNvSpPr>
              <a:spLocks noChangeArrowheads="1"/>
            </p:cNvSpPr>
            <p:nvPr/>
          </p:nvSpPr>
          <p:spPr bwMode="auto">
            <a:xfrm>
              <a:off x="3086" y="1781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66" name="Oval 57"/>
            <p:cNvSpPr>
              <a:spLocks noChangeArrowheads="1"/>
            </p:cNvSpPr>
            <p:nvPr/>
          </p:nvSpPr>
          <p:spPr bwMode="auto">
            <a:xfrm>
              <a:off x="2906" y="1871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67" name="Oval 58"/>
            <p:cNvSpPr>
              <a:spLocks noChangeArrowheads="1"/>
            </p:cNvSpPr>
            <p:nvPr/>
          </p:nvSpPr>
          <p:spPr bwMode="auto">
            <a:xfrm>
              <a:off x="2918" y="2915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68" name="Oval 59"/>
            <p:cNvSpPr>
              <a:spLocks noChangeArrowheads="1"/>
            </p:cNvSpPr>
            <p:nvPr/>
          </p:nvSpPr>
          <p:spPr bwMode="auto">
            <a:xfrm>
              <a:off x="3002" y="2633"/>
              <a:ext cx="30" cy="3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69" name="Oval 60"/>
            <p:cNvSpPr>
              <a:spLocks noChangeArrowheads="1"/>
            </p:cNvSpPr>
            <p:nvPr/>
          </p:nvSpPr>
          <p:spPr bwMode="auto">
            <a:xfrm>
              <a:off x="2678" y="1871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70" name="Oval 61"/>
            <p:cNvSpPr>
              <a:spLocks noChangeArrowheads="1"/>
            </p:cNvSpPr>
            <p:nvPr/>
          </p:nvSpPr>
          <p:spPr bwMode="auto">
            <a:xfrm>
              <a:off x="2648" y="1799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71" name="Oval 62"/>
            <p:cNvSpPr>
              <a:spLocks noChangeArrowheads="1"/>
            </p:cNvSpPr>
            <p:nvPr/>
          </p:nvSpPr>
          <p:spPr bwMode="auto">
            <a:xfrm>
              <a:off x="2618" y="2681"/>
              <a:ext cx="30" cy="3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72" name="Oval 63"/>
            <p:cNvSpPr>
              <a:spLocks noChangeArrowheads="1"/>
            </p:cNvSpPr>
            <p:nvPr/>
          </p:nvSpPr>
          <p:spPr bwMode="auto">
            <a:xfrm>
              <a:off x="2402" y="2777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73" name="Oval 64"/>
            <p:cNvSpPr>
              <a:spLocks noChangeArrowheads="1"/>
            </p:cNvSpPr>
            <p:nvPr/>
          </p:nvSpPr>
          <p:spPr bwMode="auto">
            <a:xfrm>
              <a:off x="2462" y="2909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74" name="Oval 65"/>
            <p:cNvSpPr>
              <a:spLocks noChangeArrowheads="1"/>
            </p:cNvSpPr>
            <p:nvPr/>
          </p:nvSpPr>
          <p:spPr bwMode="auto">
            <a:xfrm>
              <a:off x="2750" y="1751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75" name="Group 66"/>
          <p:cNvGrpSpPr/>
          <p:nvPr/>
        </p:nvGrpSpPr>
        <p:grpSpPr bwMode="auto">
          <a:xfrm>
            <a:off x="6600507" y="2121943"/>
            <a:ext cx="1243013" cy="1821656"/>
            <a:chOff x="3787" y="1570"/>
            <a:chExt cx="1044" cy="1530"/>
          </a:xfrm>
        </p:grpSpPr>
        <p:sp>
          <p:nvSpPr>
            <p:cNvPr id="76" name="AutoShape 67"/>
            <p:cNvSpPr>
              <a:spLocks noChangeAspect="1" noChangeArrowheads="1" noTextEdit="1"/>
            </p:cNvSpPr>
            <p:nvPr/>
          </p:nvSpPr>
          <p:spPr bwMode="auto">
            <a:xfrm>
              <a:off x="3787" y="1570"/>
              <a:ext cx="1044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7" name="Line 68"/>
            <p:cNvSpPr>
              <a:spLocks noChangeShapeType="1"/>
            </p:cNvSpPr>
            <p:nvPr/>
          </p:nvSpPr>
          <p:spPr bwMode="auto">
            <a:xfrm>
              <a:off x="3865" y="2638"/>
              <a:ext cx="60" cy="1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 flipH="1">
              <a:off x="4081" y="1666"/>
              <a:ext cx="240" cy="8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9" name="Line 70"/>
            <p:cNvSpPr>
              <a:spLocks noChangeShapeType="1"/>
            </p:cNvSpPr>
            <p:nvPr/>
          </p:nvSpPr>
          <p:spPr bwMode="auto">
            <a:xfrm flipH="1">
              <a:off x="3865" y="2542"/>
              <a:ext cx="216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0" name="Line 71"/>
            <p:cNvSpPr>
              <a:spLocks noChangeShapeType="1"/>
            </p:cNvSpPr>
            <p:nvPr/>
          </p:nvSpPr>
          <p:spPr bwMode="auto">
            <a:xfrm flipH="1">
              <a:off x="3925" y="1666"/>
              <a:ext cx="396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1" name="Line 72"/>
            <p:cNvSpPr>
              <a:spLocks noChangeShapeType="1"/>
            </p:cNvSpPr>
            <p:nvPr/>
          </p:nvSpPr>
          <p:spPr bwMode="auto">
            <a:xfrm>
              <a:off x="4321" y="1666"/>
              <a:ext cx="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2" name="Line 73"/>
            <p:cNvSpPr>
              <a:spLocks noChangeShapeType="1"/>
            </p:cNvSpPr>
            <p:nvPr/>
          </p:nvSpPr>
          <p:spPr bwMode="auto">
            <a:xfrm flipH="1">
              <a:off x="3865" y="1666"/>
              <a:ext cx="456" cy="9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3" name="Line 74"/>
            <p:cNvSpPr>
              <a:spLocks noChangeShapeType="1"/>
            </p:cNvSpPr>
            <p:nvPr/>
          </p:nvSpPr>
          <p:spPr bwMode="auto">
            <a:xfrm flipH="1">
              <a:off x="4081" y="2494"/>
              <a:ext cx="384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4" name="Line 75"/>
            <p:cNvSpPr>
              <a:spLocks noChangeShapeType="1"/>
            </p:cNvSpPr>
            <p:nvPr/>
          </p:nvSpPr>
          <p:spPr bwMode="auto">
            <a:xfrm>
              <a:off x="4465" y="2494"/>
              <a:ext cx="282" cy="1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5" name="Line 76"/>
            <p:cNvSpPr>
              <a:spLocks noChangeShapeType="1"/>
            </p:cNvSpPr>
            <p:nvPr/>
          </p:nvSpPr>
          <p:spPr bwMode="auto">
            <a:xfrm flipH="1">
              <a:off x="4381" y="2614"/>
              <a:ext cx="359" cy="1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6" name="Line 77"/>
            <p:cNvSpPr>
              <a:spLocks noChangeShapeType="1"/>
            </p:cNvSpPr>
            <p:nvPr/>
          </p:nvSpPr>
          <p:spPr bwMode="auto">
            <a:xfrm>
              <a:off x="3925" y="2770"/>
              <a:ext cx="456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7" name="Line 78"/>
            <p:cNvSpPr>
              <a:spLocks noChangeShapeType="1"/>
            </p:cNvSpPr>
            <p:nvPr/>
          </p:nvSpPr>
          <p:spPr bwMode="auto">
            <a:xfrm>
              <a:off x="4321" y="1666"/>
              <a:ext cx="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8" name="Line 79"/>
            <p:cNvSpPr>
              <a:spLocks noChangeShapeType="1"/>
            </p:cNvSpPr>
            <p:nvPr/>
          </p:nvSpPr>
          <p:spPr bwMode="auto">
            <a:xfrm>
              <a:off x="4321" y="1666"/>
              <a:ext cx="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9" name="Line 80"/>
            <p:cNvSpPr>
              <a:spLocks noChangeShapeType="1"/>
            </p:cNvSpPr>
            <p:nvPr/>
          </p:nvSpPr>
          <p:spPr bwMode="auto">
            <a:xfrm>
              <a:off x="4321" y="1666"/>
              <a:ext cx="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0" name="Line 81"/>
            <p:cNvSpPr>
              <a:spLocks noChangeShapeType="1"/>
            </p:cNvSpPr>
            <p:nvPr/>
          </p:nvSpPr>
          <p:spPr bwMode="auto">
            <a:xfrm>
              <a:off x="4321" y="1666"/>
              <a:ext cx="144" cy="8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1" name="Line 82"/>
            <p:cNvSpPr>
              <a:spLocks noChangeShapeType="1"/>
            </p:cNvSpPr>
            <p:nvPr/>
          </p:nvSpPr>
          <p:spPr bwMode="auto">
            <a:xfrm>
              <a:off x="4321" y="1666"/>
              <a:ext cx="426" cy="9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" name="Line 83"/>
            <p:cNvSpPr>
              <a:spLocks noChangeShapeType="1"/>
            </p:cNvSpPr>
            <p:nvPr/>
          </p:nvSpPr>
          <p:spPr bwMode="auto">
            <a:xfrm>
              <a:off x="4321" y="1666"/>
              <a:ext cx="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3" name="Line 84"/>
            <p:cNvSpPr>
              <a:spLocks noChangeShapeType="1"/>
            </p:cNvSpPr>
            <p:nvPr/>
          </p:nvSpPr>
          <p:spPr bwMode="auto">
            <a:xfrm>
              <a:off x="4321" y="1666"/>
              <a:ext cx="60" cy="11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4" name="Oval 85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95" name="Oval 86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96" name="Oval 87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97" name="Oval 88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98" name="Oval 89"/>
            <p:cNvSpPr>
              <a:spLocks noChangeArrowheads="1"/>
            </p:cNvSpPr>
            <p:nvPr/>
          </p:nvSpPr>
          <p:spPr bwMode="auto">
            <a:xfrm>
              <a:off x="4369" y="2764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99" name="Oval 90"/>
            <p:cNvSpPr>
              <a:spLocks noChangeArrowheads="1"/>
            </p:cNvSpPr>
            <p:nvPr/>
          </p:nvSpPr>
          <p:spPr bwMode="auto">
            <a:xfrm>
              <a:off x="4735" y="2590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0" name="Oval 91"/>
            <p:cNvSpPr>
              <a:spLocks noChangeArrowheads="1"/>
            </p:cNvSpPr>
            <p:nvPr/>
          </p:nvSpPr>
          <p:spPr bwMode="auto">
            <a:xfrm>
              <a:off x="4453" y="2482"/>
              <a:ext cx="30" cy="3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1" name="Oval 92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2" name="Oval 93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3" name="Oval 94"/>
            <p:cNvSpPr>
              <a:spLocks noChangeArrowheads="1"/>
            </p:cNvSpPr>
            <p:nvPr/>
          </p:nvSpPr>
          <p:spPr bwMode="auto">
            <a:xfrm>
              <a:off x="4069" y="2530"/>
              <a:ext cx="30" cy="3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4" name="Oval 95"/>
            <p:cNvSpPr>
              <a:spLocks noChangeArrowheads="1"/>
            </p:cNvSpPr>
            <p:nvPr/>
          </p:nvSpPr>
          <p:spPr bwMode="auto">
            <a:xfrm>
              <a:off x="3853" y="2626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5" name="Oval 96"/>
            <p:cNvSpPr>
              <a:spLocks noChangeArrowheads="1"/>
            </p:cNvSpPr>
            <p:nvPr/>
          </p:nvSpPr>
          <p:spPr bwMode="auto">
            <a:xfrm>
              <a:off x="3913" y="2758"/>
              <a:ext cx="30" cy="3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6" name="Oval 97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  <p:sp>
          <p:nvSpPr>
            <p:cNvPr id="107" name="Oval 98"/>
            <p:cNvSpPr>
              <a:spLocks noChangeArrowheads="1"/>
            </p:cNvSpPr>
            <p:nvPr/>
          </p:nvSpPr>
          <p:spPr bwMode="auto">
            <a:xfrm>
              <a:off x="4309" y="1654"/>
              <a:ext cx="30" cy="30"/>
            </a:xfrm>
            <a:prstGeom prst="ellipse">
              <a:avLst/>
            </a:prstGeom>
            <a:solidFill>
              <a:srgbClr val="000080"/>
            </a:solidFill>
            <a:ln w="0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sp>
        <p:nvSpPr>
          <p:cNvPr id="108" name="Text Box 99"/>
          <p:cNvSpPr txBox="1">
            <a:spLocks noChangeArrowheads="1"/>
          </p:cNvSpPr>
          <p:nvPr/>
        </p:nvSpPr>
        <p:spPr bwMode="auto">
          <a:xfrm>
            <a:off x="2634911" y="3236368"/>
            <a:ext cx="1485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dirty="0"/>
              <a:t>棱台的上底面扩大，上下底面全等</a:t>
            </a:r>
          </a:p>
        </p:txBody>
      </p:sp>
      <p:sp>
        <p:nvSpPr>
          <p:cNvPr id="109" name="Text Box 100"/>
          <p:cNvSpPr txBox="1">
            <a:spLocks noChangeArrowheads="1"/>
          </p:cNvSpPr>
          <p:nvPr/>
        </p:nvSpPr>
        <p:spPr bwMode="auto">
          <a:xfrm>
            <a:off x="5431810" y="3316072"/>
            <a:ext cx="12430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棱台的上底面缩小</a:t>
            </a:r>
          </a:p>
          <a:p>
            <a:pPr eaLnBrk="1" hangingPunct="1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为一个点</a:t>
            </a:r>
          </a:p>
        </p:txBody>
      </p:sp>
      <p:sp>
        <p:nvSpPr>
          <p:cNvPr id="110" name="AutoShape 101"/>
          <p:cNvSpPr>
            <a:spLocks noChangeArrowheads="1"/>
          </p:cNvSpPr>
          <p:nvPr/>
        </p:nvSpPr>
        <p:spPr bwMode="auto">
          <a:xfrm>
            <a:off x="2614483" y="2932759"/>
            <a:ext cx="1243013" cy="216694"/>
          </a:xfrm>
          <a:prstGeom prst="leftArrow">
            <a:avLst>
              <a:gd name="adj1" fmla="val 50000"/>
              <a:gd name="adj2" fmla="val 14340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50"/>
          </a:p>
        </p:txBody>
      </p:sp>
      <p:sp>
        <p:nvSpPr>
          <p:cNvPr id="111" name="AutoShape 102"/>
          <p:cNvSpPr>
            <a:spLocks noChangeArrowheads="1"/>
          </p:cNvSpPr>
          <p:nvPr/>
        </p:nvSpPr>
        <p:spPr bwMode="auto">
          <a:xfrm>
            <a:off x="5412264" y="2932759"/>
            <a:ext cx="1134665" cy="215503"/>
          </a:xfrm>
          <a:prstGeom prst="rightArrow">
            <a:avLst>
              <a:gd name="adj1" fmla="val 50000"/>
              <a:gd name="adj2" fmla="val 13163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 animBg="1"/>
      <p:bldP spid="1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65537"/>
          <p:cNvSpPr txBox="1">
            <a:spLocks noChangeArrowheads="1"/>
          </p:cNvSpPr>
          <p:nvPr/>
        </p:nvSpPr>
        <p:spPr bwMode="auto">
          <a:xfrm>
            <a:off x="2303860" y="3128211"/>
            <a:ext cx="4914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1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5540" name="文本框 65539"/>
          <p:cNvSpPr txBox="1">
            <a:spLocks noChangeArrowheads="1"/>
          </p:cNvSpPr>
          <p:nvPr/>
        </p:nvSpPr>
        <p:spPr bwMode="auto">
          <a:xfrm>
            <a:off x="1053109" y="1332049"/>
            <a:ext cx="61555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多面体有几个面就称为几面体，如三棱锥是四面体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5541" name="文本框 65540"/>
          <p:cNvSpPr txBox="1">
            <a:spLocks noChangeArrowheads="1"/>
          </p:cNvSpPr>
          <p:nvPr/>
        </p:nvSpPr>
        <p:spPr bwMode="auto">
          <a:xfrm>
            <a:off x="440532" y="2123406"/>
            <a:ext cx="517199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：多面体至少有几个面？</a:t>
            </a:r>
          </a:p>
          <a:p>
            <a:pPr algn="ctr">
              <a:spcBef>
                <a:spcPct val="50000"/>
              </a:spcBef>
            </a:pPr>
            <a:endParaRPr lang="zh-CN" altLang="en-US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这个多面体是怎样的几何体？</a:t>
            </a:r>
          </a:p>
        </p:txBody>
      </p:sp>
      <p:sp>
        <p:nvSpPr>
          <p:cNvPr id="65547" name="文本框 65546"/>
          <p:cNvSpPr txBox="1">
            <a:spLocks noChangeArrowheads="1"/>
          </p:cNvSpPr>
          <p:nvPr/>
        </p:nvSpPr>
        <p:spPr bwMode="auto">
          <a:xfrm>
            <a:off x="2303860" y="2570917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四个面</a:t>
            </a:r>
          </a:p>
        </p:txBody>
      </p:sp>
      <p:sp>
        <p:nvSpPr>
          <p:cNvPr id="65548" name="文本框 65547"/>
          <p:cNvSpPr txBox="1">
            <a:spLocks noChangeArrowheads="1"/>
          </p:cNvSpPr>
          <p:nvPr/>
        </p:nvSpPr>
        <p:spPr bwMode="auto">
          <a:xfrm>
            <a:off x="1858566" y="3688051"/>
            <a:ext cx="32575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三棱锥或者四面体</a:t>
            </a:r>
          </a:p>
        </p:txBody>
      </p:sp>
      <p:grpSp>
        <p:nvGrpSpPr>
          <p:cNvPr id="10" name="Group 11"/>
          <p:cNvGrpSpPr/>
          <p:nvPr/>
        </p:nvGrpSpPr>
        <p:grpSpPr bwMode="auto">
          <a:xfrm>
            <a:off x="5824538" y="2230410"/>
            <a:ext cx="1885950" cy="1600200"/>
            <a:chOff x="0" y="0"/>
            <a:chExt cx="1152" cy="1248"/>
          </a:xfrm>
        </p:grpSpPr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0" y="864"/>
              <a:ext cx="43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>
              <a:off x="432" y="816"/>
              <a:ext cx="72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0" y="0"/>
              <a:ext cx="384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84" y="0"/>
              <a:ext cx="48" cy="1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84" y="0"/>
              <a:ext cx="768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0" y="816"/>
              <a:ext cx="1152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7" grpId="0"/>
      <p:bldP spid="655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3343275" y="1157289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712390" y="606701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例题讲解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999270" y="916081"/>
            <a:ext cx="334111" cy="352210"/>
            <a:chOff x="2121873" y="1511588"/>
            <a:chExt cx="445481" cy="469613"/>
          </a:xfrm>
        </p:grpSpPr>
        <p:sp>
          <p:nvSpPr>
            <p:cNvPr id="20" name="矩形 19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55">
            <a:extLst>
              <a:ext uri="{FF2B5EF4-FFF2-40B4-BE49-F238E27FC236}">
                <a16:creationId xmlns:a16="http://schemas.microsoft.com/office/drawing/2014/main" id="{7F24F644-9BBB-457A-BD79-2F2830734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64" y="1345159"/>
            <a:ext cx="83362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例</a:t>
            </a:r>
            <a:r>
              <a:rPr lang="en-US" altLang="zh-CN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 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将下列各类几何体之间的关系用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Venn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图表示出来：</a:t>
            </a:r>
          </a:p>
          <a:p>
            <a:pPr>
              <a:lnSpc>
                <a:spcPct val="150000"/>
              </a:lnSpc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多面体，长方体，棱柱，棱锥，棱台，直棱柱，四面体，平行六面体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8061EB27-4BBC-4161-9B65-B78883D2D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647" y="2494255"/>
            <a:ext cx="7211156" cy="2351734"/>
          </a:xfrm>
          <a:prstGeom prst="rect">
            <a:avLst/>
          </a:prstGeom>
          <a:solidFill>
            <a:srgbClr val="BCE4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4" name="Text Box 56">
            <a:extLst>
              <a:ext uri="{FF2B5EF4-FFF2-40B4-BE49-F238E27FC236}">
                <a16:creationId xmlns:a16="http://schemas.microsoft.com/office/drawing/2014/main" id="{C7F24A33-F98F-48CE-9FF5-A95F1F57C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27" y="2510229"/>
            <a:ext cx="59412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解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</a:p>
        </p:txBody>
      </p:sp>
      <p:sp>
        <p:nvSpPr>
          <p:cNvPr id="15" name="Rectangle 58">
            <a:extLst>
              <a:ext uri="{FF2B5EF4-FFF2-40B4-BE49-F238E27FC236}">
                <a16:creationId xmlns:a16="http://schemas.microsoft.com/office/drawing/2014/main" id="{9D25D0A6-D777-4F48-B9FD-12D726F54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71" y="2542073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多面体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CDFA347-7973-4825-AE35-3E28D3E176C3}"/>
              </a:ext>
            </a:extLst>
          </p:cNvPr>
          <p:cNvSpPr/>
          <p:nvPr/>
        </p:nvSpPr>
        <p:spPr>
          <a:xfrm>
            <a:off x="3432927" y="2979265"/>
            <a:ext cx="2731638" cy="16838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10434AB-0A03-4097-BC6D-48122F24CD40}"/>
              </a:ext>
            </a:extLst>
          </p:cNvPr>
          <p:cNvSpPr/>
          <p:nvPr/>
        </p:nvSpPr>
        <p:spPr>
          <a:xfrm>
            <a:off x="6286609" y="2979264"/>
            <a:ext cx="2056034" cy="16838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F0AE08B-B902-4AE3-B5A8-08F4EA033F59}"/>
              </a:ext>
            </a:extLst>
          </p:cNvPr>
          <p:cNvSpPr/>
          <p:nvPr/>
        </p:nvSpPr>
        <p:spPr>
          <a:xfrm>
            <a:off x="1254850" y="2979263"/>
            <a:ext cx="2056034" cy="16838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33257AC7-EF53-4040-AE2E-85092017A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705" y="3649602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棱锥</a:t>
            </a:r>
          </a:p>
        </p:txBody>
      </p:sp>
      <p:sp>
        <p:nvSpPr>
          <p:cNvPr id="24" name="Rectangle 65">
            <a:extLst>
              <a:ext uri="{FF2B5EF4-FFF2-40B4-BE49-F238E27FC236}">
                <a16:creationId xmlns:a16="http://schemas.microsoft.com/office/drawing/2014/main" id="{7C984DA6-EA88-465B-9FD6-96B52C98D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132" y="3581722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棱台</a:t>
            </a:r>
          </a:p>
        </p:txBody>
      </p:sp>
      <p:sp>
        <p:nvSpPr>
          <p:cNvPr id="32" name="Oval 60">
            <a:extLst>
              <a:ext uri="{FF2B5EF4-FFF2-40B4-BE49-F238E27FC236}">
                <a16:creationId xmlns:a16="http://schemas.microsoft.com/office/drawing/2014/main" id="{D9625519-35A6-4B68-B10F-9C0BDD9B0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03" y="3482641"/>
            <a:ext cx="864394" cy="61442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244CD2DA-479E-4BB5-A80E-58D0874C2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61" y="3642814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四面体</a:t>
            </a:r>
          </a:p>
        </p:txBody>
      </p:sp>
      <p:sp>
        <p:nvSpPr>
          <p:cNvPr id="29" name="Rectangle 65">
            <a:extLst>
              <a:ext uri="{FF2B5EF4-FFF2-40B4-BE49-F238E27FC236}">
                <a16:creationId xmlns:a16="http://schemas.microsoft.com/office/drawing/2014/main" id="{C95F8E93-B6C6-4920-B802-7D935B9C7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046" y="3120650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棱柱</a:t>
            </a:r>
          </a:p>
        </p:txBody>
      </p:sp>
      <p:sp>
        <p:nvSpPr>
          <p:cNvPr id="23" name="Oval 63">
            <a:extLst>
              <a:ext uri="{FF2B5EF4-FFF2-40B4-BE49-F238E27FC236}">
                <a16:creationId xmlns:a16="http://schemas.microsoft.com/office/drawing/2014/main" id="{C6BBB44D-5C92-4368-AD37-7F6FAA2E4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008" y="3430955"/>
            <a:ext cx="1641358" cy="931551"/>
          </a:xfrm>
          <a:prstGeom prst="ellips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6" name="Oval 59">
            <a:extLst>
              <a:ext uri="{FF2B5EF4-FFF2-40B4-BE49-F238E27FC236}">
                <a16:creationId xmlns:a16="http://schemas.microsoft.com/office/drawing/2014/main" id="{7979F47A-EEED-440B-BB8A-C146DB19C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524" y="3477179"/>
            <a:ext cx="1599200" cy="895607"/>
          </a:xfrm>
          <a:prstGeom prst="ellips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A74DBB7-5AAF-45C0-9EDA-563BBDDFACB3}"/>
              </a:ext>
            </a:extLst>
          </p:cNvPr>
          <p:cNvSpPr/>
          <p:nvPr/>
        </p:nvSpPr>
        <p:spPr>
          <a:xfrm>
            <a:off x="4466414" y="3665282"/>
            <a:ext cx="675797" cy="4718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id="{087451E7-E676-4A2A-9C70-06D777D04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457" y="3763325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直棱柱</a:t>
            </a:r>
          </a:p>
        </p:txBody>
      </p:sp>
      <p:sp>
        <p:nvSpPr>
          <p:cNvPr id="35" name="Rectangle 58">
            <a:extLst>
              <a:ext uri="{FF2B5EF4-FFF2-40B4-BE49-F238E27FC236}">
                <a16:creationId xmlns:a16="http://schemas.microsoft.com/office/drawing/2014/main" id="{FD5062FC-6CDB-4475-A93B-ACEA3C36E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436" y="3563322"/>
            <a:ext cx="10011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平行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六面体</a:t>
            </a:r>
          </a:p>
        </p:txBody>
      </p:sp>
      <p:sp>
        <p:nvSpPr>
          <p:cNvPr id="36" name="Rectangle 58">
            <a:extLst>
              <a:ext uri="{FF2B5EF4-FFF2-40B4-BE49-F238E27FC236}">
                <a16:creationId xmlns:a16="http://schemas.microsoft.com/office/drawing/2014/main" id="{AB6322A2-ECF8-4610-9DC3-748E9CBB7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27" y="3729803"/>
            <a:ext cx="8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长方体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 animBg="1"/>
      <p:bldP spid="31" grpId="0" animBg="1"/>
      <p:bldP spid="30" grpId="0" animBg="1"/>
      <p:bldP spid="22" grpId="0"/>
      <p:bldP spid="24" grpId="0"/>
      <p:bldP spid="32" grpId="0" animBg="1"/>
      <p:bldP spid="33" grpId="0"/>
      <p:bldP spid="29" grpId="0"/>
      <p:bldP spid="6" grpId="0" animBg="1"/>
      <p:bldP spid="34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1557338" y="831057"/>
            <a:ext cx="5772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kumimoji="1" lang="zh-CN" altLang="en-US" sz="2100" dirty="0">
                <a:solidFill>
                  <a:srgbClr val="040404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：下图中不可能围成正方体的是（    ）</a:t>
            </a:r>
          </a:p>
        </p:txBody>
      </p:sp>
      <p:grpSp>
        <p:nvGrpSpPr>
          <p:cNvPr id="115715" name="Group 3"/>
          <p:cNvGrpSpPr/>
          <p:nvPr/>
        </p:nvGrpSpPr>
        <p:grpSpPr bwMode="auto">
          <a:xfrm>
            <a:off x="2000250" y="1428750"/>
            <a:ext cx="4629150" cy="3614738"/>
            <a:chOff x="720" y="816"/>
            <a:chExt cx="3888" cy="3036"/>
          </a:xfrm>
        </p:grpSpPr>
        <p:grpSp>
          <p:nvGrpSpPr>
            <p:cNvPr id="115716" name="Group 4"/>
            <p:cNvGrpSpPr/>
            <p:nvPr/>
          </p:nvGrpSpPr>
          <p:grpSpPr bwMode="auto">
            <a:xfrm>
              <a:off x="720" y="816"/>
              <a:ext cx="1392" cy="1056"/>
              <a:chOff x="240" y="816"/>
              <a:chExt cx="1392" cy="1056"/>
            </a:xfrm>
          </p:grpSpPr>
          <p:sp>
            <p:nvSpPr>
              <p:cNvPr id="115717" name="Rectangle 5"/>
              <p:cNvSpPr>
                <a:spLocks noChangeArrowheads="1"/>
              </p:cNvSpPr>
              <p:nvPr/>
            </p:nvSpPr>
            <p:spPr bwMode="auto">
              <a:xfrm>
                <a:off x="960" y="816"/>
                <a:ext cx="336" cy="10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18" name="Rectangle 6"/>
              <p:cNvSpPr>
                <a:spLocks noChangeArrowheads="1"/>
              </p:cNvSpPr>
              <p:nvPr/>
            </p:nvSpPr>
            <p:spPr bwMode="auto">
              <a:xfrm>
                <a:off x="240" y="1152"/>
                <a:ext cx="1392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19" name="Line 7"/>
              <p:cNvSpPr>
                <a:spLocks noChangeShapeType="1"/>
              </p:cNvSpPr>
              <p:nvPr/>
            </p:nvSpPr>
            <p:spPr bwMode="auto">
              <a:xfrm>
                <a:off x="624" y="115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115720" name="Group 8"/>
            <p:cNvGrpSpPr/>
            <p:nvPr/>
          </p:nvGrpSpPr>
          <p:grpSpPr bwMode="auto">
            <a:xfrm>
              <a:off x="2928" y="816"/>
              <a:ext cx="1536" cy="960"/>
              <a:chOff x="3120" y="624"/>
              <a:chExt cx="1536" cy="960"/>
            </a:xfrm>
          </p:grpSpPr>
          <p:sp>
            <p:nvSpPr>
              <p:cNvPr id="115721" name="Rectangle 9"/>
              <p:cNvSpPr>
                <a:spLocks noChangeArrowheads="1"/>
              </p:cNvSpPr>
              <p:nvPr/>
            </p:nvSpPr>
            <p:spPr bwMode="auto">
              <a:xfrm>
                <a:off x="3120" y="1200"/>
                <a:ext cx="153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22" name="Rectangle 10"/>
              <p:cNvSpPr>
                <a:spLocks noChangeArrowheads="1"/>
              </p:cNvSpPr>
              <p:nvPr/>
            </p:nvSpPr>
            <p:spPr bwMode="auto">
              <a:xfrm>
                <a:off x="3888" y="624"/>
                <a:ext cx="384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23" name="Line 11"/>
              <p:cNvSpPr>
                <a:spLocks noChangeShapeType="1"/>
              </p:cNvSpPr>
              <p:nvPr/>
            </p:nvSpPr>
            <p:spPr bwMode="auto">
              <a:xfrm>
                <a:off x="3888" y="91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15724" name="Line 12"/>
              <p:cNvSpPr>
                <a:spLocks noChangeShapeType="1"/>
              </p:cNvSpPr>
              <p:nvPr/>
            </p:nvSpPr>
            <p:spPr bwMode="auto">
              <a:xfrm>
                <a:off x="3504" y="1200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115725" name="Group 13"/>
            <p:cNvGrpSpPr/>
            <p:nvPr/>
          </p:nvGrpSpPr>
          <p:grpSpPr bwMode="auto">
            <a:xfrm>
              <a:off x="768" y="2400"/>
              <a:ext cx="1296" cy="1008"/>
              <a:chOff x="720" y="2592"/>
              <a:chExt cx="1296" cy="1008"/>
            </a:xfrm>
          </p:grpSpPr>
          <p:sp>
            <p:nvSpPr>
              <p:cNvPr id="115726" name="Rectangle 14"/>
              <p:cNvSpPr>
                <a:spLocks noChangeArrowheads="1"/>
              </p:cNvSpPr>
              <p:nvPr/>
            </p:nvSpPr>
            <p:spPr bwMode="auto">
              <a:xfrm>
                <a:off x="1056" y="2880"/>
                <a:ext cx="960" cy="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27" name="Rectangle 15"/>
              <p:cNvSpPr>
                <a:spLocks noChangeArrowheads="1"/>
              </p:cNvSpPr>
              <p:nvPr/>
            </p:nvSpPr>
            <p:spPr bwMode="auto">
              <a:xfrm>
                <a:off x="1392" y="2880"/>
                <a:ext cx="288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28" name="Rectangle 16"/>
              <p:cNvSpPr>
                <a:spLocks noChangeArrowheads="1"/>
              </p:cNvSpPr>
              <p:nvPr/>
            </p:nvSpPr>
            <p:spPr bwMode="auto">
              <a:xfrm>
                <a:off x="720" y="2592"/>
                <a:ext cx="67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29" name="Line 17"/>
              <p:cNvSpPr>
                <a:spLocks noChangeShapeType="1"/>
              </p:cNvSpPr>
              <p:nvPr/>
            </p:nvSpPr>
            <p:spPr bwMode="auto">
              <a:xfrm>
                <a:off x="1056" y="259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115730" name="Group 18"/>
            <p:cNvGrpSpPr/>
            <p:nvPr/>
          </p:nvGrpSpPr>
          <p:grpSpPr bwMode="auto">
            <a:xfrm>
              <a:off x="3408" y="2448"/>
              <a:ext cx="1200" cy="912"/>
              <a:chOff x="3408" y="2352"/>
              <a:chExt cx="1200" cy="912"/>
            </a:xfrm>
          </p:grpSpPr>
          <p:sp>
            <p:nvSpPr>
              <p:cNvPr id="115731" name="Rectangle 19"/>
              <p:cNvSpPr>
                <a:spLocks noChangeArrowheads="1"/>
              </p:cNvSpPr>
              <p:nvPr/>
            </p:nvSpPr>
            <p:spPr bwMode="auto">
              <a:xfrm>
                <a:off x="3744" y="2640"/>
                <a:ext cx="864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32" name="Rectangle 20"/>
              <p:cNvSpPr>
                <a:spLocks noChangeArrowheads="1"/>
              </p:cNvSpPr>
              <p:nvPr/>
            </p:nvSpPr>
            <p:spPr bwMode="auto">
              <a:xfrm>
                <a:off x="4320" y="2640"/>
                <a:ext cx="288" cy="6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33" name="Rectangle 21"/>
              <p:cNvSpPr>
                <a:spLocks noChangeArrowheads="1"/>
              </p:cNvSpPr>
              <p:nvPr/>
            </p:nvSpPr>
            <p:spPr bwMode="auto">
              <a:xfrm>
                <a:off x="3744" y="2352"/>
                <a:ext cx="28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sp>
            <p:nvSpPr>
              <p:cNvPr id="115734" name="Rectangle 22"/>
              <p:cNvSpPr>
                <a:spLocks noChangeArrowheads="1"/>
              </p:cNvSpPr>
              <p:nvPr/>
            </p:nvSpPr>
            <p:spPr bwMode="auto">
              <a:xfrm>
                <a:off x="3408" y="2352"/>
                <a:ext cx="624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</p:grpSp>
        <p:sp>
          <p:nvSpPr>
            <p:cNvPr id="115735" name="Text Box 23"/>
            <p:cNvSpPr txBox="1">
              <a:spLocks noChangeArrowheads="1"/>
            </p:cNvSpPr>
            <p:nvPr/>
          </p:nvSpPr>
          <p:spPr bwMode="auto">
            <a:xfrm>
              <a:off x="1622" y="1946"/>
              <a:ext cx="2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sz="135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5736" name="Text Box 24"/>
            <p:cNvSpPr txBox="1">
              <a:spLocks noChangeArrowheads="1"/>
            </p:cNvSpPr>
            <p:nvPr/>
          </p:nvSpPr>
          <p:spPr bwMode="auto">
            <a:xfrm>
              <a:off x="4032" y="3504"/>
              <a:ext cx="2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sz="1350" b="1"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5737" name="Text Box 25"/>
            <p:cNvSpPr txBox="1">
              <a:spLocks noChangeArrowheads="1"/>
            </p:cNvSpPr>
            <p:nvPr/>
          </p:nvSpPr>
          <p:spPr bwMode="auto">
            <a:xfrm>
              <a:off x="1584" y="3600"/>
              <a:ext cx="2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sz="135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5738" name="Text Box 26"/>
            <p:cNvSpPr txBox="1">
              <a:spLocks noChangeArrowheads="1"/>
            </p:cNvSpPr>
            <p:nvPr/>
          </p:nvSpPr>
          <p:spPr bwMode="auto">
            <a:xfrm>
              <a:off x="3552" y="1824"/>
              <a:ext cx="25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zh-CN" sz="1350" b="1">
                  <a:latin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15739" name="Text Box 27"/>
          <p:cNvSpPr txBox="1">
            <a:spLocks noChangeArrowheads="1"/>
          </p:cNvSpPr>
          <p:nvPr/>
        </p:nvSpPr>
        <p:spPr bwMode="auto">
          <a:xfrm>
            <a:off x="6132314" y="828186"/>
            <a:ext cx="25391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sz="2100" dirty="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Group 3"/>
          <p:cNvGraphicFramePr>
            <a:graphicFrameLocks noGrp="1"/>
          </p:cNvGraphicFramePr>
          <p:nvPr>
            <p:ph/>
            <p:extLst/>
          </p:nvPr>
        </p:nvGraphicFramePr>
        <p:xfrm>
          <a:off x="442913" y="1328738"/>
          <a:ext cx="8272464" cy="3391670"/>
        </p:xfrm>
        <a:graphic>
          <a:graphicData uri="http://schemas.openxmlformats.org/drawingml/2006/table">
            <a:tbl>
              <a:tblPr/>
              <a:tblGrid>
                <a:gridCol w="1171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6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6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412"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结构特征</a:t>
                      </a:r>
                    </a:p>
                  </a:txBody>
                  <a:tcPr marL="64970" marR="64970" marT="32483" marB="32483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棱柱</a:t>
                      </a:r>
                    </a:p>
                  </a:txBody>
                  <a:tcPr marL="64970" marR="64970" marT="32483" marB="324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棱锥</a:t>
                      </a:r>
                    </a:p>
                  </a:txBody>
                  <a:tcPr marL="64970" marR="64970" marT="32483" marB="324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棱台</a:t>
                      </a:r>
                    </a:p>
                  </a:txBody>
                  <a:tcPr marL="64970" marR="64970" marT="32483" marB="324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885"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 </a:t>
                      </a:r>
                    </a:p>
                    <a:p>
                      <a:pPr marL="0" marR="0" lvl="0" indent="0" algn="ctr" defTabSz="10337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定义</a:t>
                      </a:r>
                    </a:p>
                  </a:txBody>
                  <a:tcPr marL="64970" marR="64970" marT="32483" marB="32483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一般地，有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两个面互相平行，其余各面都是四边形，且相邻两个四边形的公共边都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互相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平行，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由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这些面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所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围成的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多面体叫做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棱柱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一般地，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有一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个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面为多边形，其余各面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都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是有一个公共顶点的三角形，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由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这些面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所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围成的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多面体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叫做棱锥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用一个平行于棱锥底面的平面去截棱锥，底面与截面之间的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那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部分多面体叫做棱台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.</a:t>
                      </a:r>
                      <a:endParaRPr kumimoji="0" 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底面</a:t>
                      </a:r>
                    </a:p>
                  </a:txBody>
                  <a:tcPr marL="64970" marR="64970" marT="32483" marB="32483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两底面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是</a:t>
                      </a: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全等的多边形</a:t>
                      </a:r>
                    </a:p>
                  </a:txBody>
                  <a:tcPr marL="64970" marR="64970" marT="32483" marB="324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多边形</a:t>
                      </a:r>
                    </a:p>
                  </a:txBody>
                  <a:tcPr marL="64970" marR="64970" marT="32483" marB="324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两底面是相似的多边形</a:t>
                      </a:r>
                    </a:p>
                  </a:txBody>
                  <a:tcPr marL="64970" marR="64970" marT="32483" marB="324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66"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侧面</a:t>
                      </a:r>
                    </a:p>
                  </a:txBody>
                  <a:tcPr marL="64970" marR="64970" marT="32483" marB="3248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平行四边形</a:t>
                      </a: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三角形</a:t>
                      </a: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梯形</a:t>
                      </a: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306"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侧棱</a:t>
                      </a:r>
                    </a:p>
                  </a:txBody>
                  <a:tcPr marL="64970" marR="64970" marT="32483" marB="3248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平行且相等</a:t>
                      </a: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相交于顶点</a:t>
                      </a: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37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延长线交于一点</a:t>
                      </a:r>
                    </a:p>
                  </a:txBody>
                  <a:tcPr marL="64970" marR="64970" marT="32483" marB="324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3343275" y="1071564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655241" y="520976"/>
            <a:ext cx="1769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课堂小结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999270" y="830356"/>
            <a:ext cx="334111" cy="352210"/>
            <a:chOff x="2121873" y="1511588"/>
            <a:chExt cx="445481" cy="469613"/>
          </a:xfrm>
        </p:grpSpPr>
        <p:sp>
          <p:nvSpPr>
            <p:cNvPr id="7" name="矩形 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3343275" y="1200151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640953" y="649564"/>
            <a:ext cx="17692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作业布置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999270" y="958944"/>
            <a:ext cx="334111" cy="352210"/>
            <a:chOff x="2121873" y="1511588"/>
            <a:chExt cx="445481" cy="469613"/>
          </a:xfrm>
        </p:grpSpPr>
        <p:sp>
          <p:nvSpPr>
            <p:cNvPr id="10" name="矩形 9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3135550" y="2228478"/>
            <a:ext cx="3819672" cy="686544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P101</a:t>
            </a:r>
            <a:r>
              <a:rPr lang="zh-CN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练习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zh-CN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3068" y="2006572"/>
            <a:ext cx="6611939" cy="117239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重点：</a:t>
            </a:r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棱柱、棱锥、棱台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的结构特征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难点：</a:t>
            </a:r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棱柱、棱锥、棱台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的结构特征的概括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735253" y="1439191"/>
            <a:ext cx="2665172" cy="7694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14386" y="908906"/>
            <a:ext cx="42906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重难点解析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13220" y="1216119"/>
            <a:ext cx="334111" cy="352210"/>
            <a:chOff x="2121873" y="1511588"/>
            <a:chExt cx="445481" cy="469613"/>
          </a:xfrm>
        </p:grpSpPr>
        <p:sp>
          <p:nvSpPr>
            <p:cNvPr id="9" name="矩形 8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5498" r="18766" b="9668"/>
          <a:stretch>
            <a:fillRect/>
          </a:stretch>
        </p:blipFill>
        <p:spPr>
          <a:xfrm>
            <a:off x="6186470" y="124555"/>
            <a:ext cx="1945502" cy="183713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r="67005" b="29502"/>
          <a:stretch>
            <a:fillRect/>
          </a:stretch>
        </p:blipFill>
        <p:spPr>
          <a:xfrm>
            <a:off x="1066627" y="205707"/>
            <a:ext cx="1603370" cy="16540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"/>
          <a:stretch>
            <a:fillRect/>
          </a:stretch>
        </p:blipFill>
        <p:spPr>
          <a:xfrm>
            <a:off x="5990140" y="140983"/>
            <a:ext cx="2235812" cy="2016096"/>
          </a:xfrm>
          <a:prstGeom prst="rect">
            <a:avLst/>
          </a:prstGeom>
        </p:spPr>
      </p:pic>
      <p:pic>
        <p:nvPicPr>
          <p:cNvPr id="69637" name="图片 69636" descr="20044131357437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0" y="389753"/>
            <a:ext cx="15430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3372878" y="3356544"/>
            <a:ext cx="2228850" cy="1543050"/>
            <a:chOff x="10925047" y="1372547"/>
            <a:chExt cx="2971800" cy="2057400"/>
          </a:xfrm>
        </p:grpSpPr>
        <p:pic>
          <p:nvPicPr>
            <p:cNvPr id="69638" name="图片 69637" descr="蓝球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5047" y="1372547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1" name="图片 69640" descr="蓝球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2447" y="2494325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642" name="组合 69641"/>
          <p:cNvGrpSpPr/>
          <p:nvPr/>
        </p:nvGrpSpPr>
        <p:grpSpPr bwMode="auto">
          <a:xfrm>
            <a:off x="3568726" y="47534"/>
            <a:ext cx="1943100" cy="1600200"/>
            <a:chOff x="1927" y="1207"/>
            <a:chExt cx="1815" cy="1316"/>
          </a:xfrm>
        </p:grpSpPr>
        <p:sp>
          <p:nvSpPr>
            <p:cNvPr id="15370" name="直接连接符 69642"/>
            <p:cNvSpPr>
              <a:spLocks noChangeShapeType="1"/>
            </p:cNvSpPr>
            <p:nvPr/>
          </p:nvSpPr>
          <p:spPr bwMode="auto">
            <a:xfrm>
              <a:off x="2835" y="1207"/>
              <a:ext cx="453" cy="1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1" name="直接连接符 69643"/>
            <p:cNvSpPr>
              <a:spLocks noChangeShapeType="1"/>
            </p:cNvSpPr>
            <p:nvPr/>
          </p:nvSpPr>
          <p:spPr bwMode="auto">
            <a:xfrm flipH="1">
              <a:off x="1927" y="1207"/>
              <a:ext cx="908" cy="1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2" name="直接连接符 69644"/>
            <p:cNvSpPr>
              <a:spLocks noChangeShapeType="1"/>
            </p:cNvSpPr>
            <p:nvPr/>
          </p:nvSpPr>
          <p:spPr bwMode="auto">
            <a:xfrm>
              <a:off x="2835" y="1207"/>
              <a:ext cx="907" cy="9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3" name="直接连接符 69645"/>
            <p:cNvSpPr>
              <a:spLocks noChangeShapeType="1"/>
            </p:cNvSpPr>
            <p:nvPr/>
          </p:nvSpPr>
          <p:spPr bwMode="auto">
            <a:xfrm flipH="1">
              <a:off x="2381" y="1207"/>
              <a:ext cx="454" cy="9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4" name="直接连接符 69646"/>
            <p:cNvSpPr>
              <a:spLocks noChangeShapeType="1"/>
            </p:cNvSpPr>
            <p:nvPr/>
          </p:nvSpPr>
          <p:spPr bwMode="auto">
            <a:xfrm>
              <a:off x="2381" y="2160"/>
              <a:ext cx="136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5" name="直接连接符 69647"/>
            <p:cNvSpPr>
              <a:spLocks noChangeShapeType="1"/>
            </p:cNvSpPr>
            <p:nvPr/>
          </p:nvSpPr>
          <p:spPr bwMode="auto">
            <a:xfrm>
              <a:off x="1927" y="2523"/>
              <a:ext cx="136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6" name="任意多边形 69648"/>
            <p:cNvSpPr>
              <a:spLocks noChangeArrowheads="1"/>
            </p:cNvSpPr>
            <p:nvPr/>
          </p:nvSpPr>
          <p:spPr bwMode="auto">
            <a:xfrm>
              <a:off x="1931" y="2160"/>
              <a:ext cx="450" cy="362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solidFill>
              <a:srgbClr val="800000"/>
            </a:solidFill>
            <a:ln w="38100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7" name="任意多边形 69649"/>
            <p:cNvSpPr>
              <a:spLocks noChangeArrowheads="1"/>
            </p:cNvSpPr>
            <p:nvPr/>
          </p:nvSpPr>
          <p:spPr bwMode="auto">
            <a:xfrm>
              <a:off x="3292" y="2160"/>
              <a:ext cx="450" cy="362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solidFill>
              <a:srgbClr val="800000"/>
            </a:solidFill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657" name="组合 69656"/>
          <p:cNvGrpSpPr/>
          <p:nvPr/>
        </p:nvGrpSpPr>
        <p:grpSpPr bwMode="auto">
          <a:xfrm>
            <a:off x="4032011" y="3286753"/>
            <a:ext cx="1771651" cy="1687240"/>
            <a:chOff x="2407" y="2120"/>
            <a:chExt cx="1381" cy="1283"/>
          </a:xfrm>
        </p:grpSpPr>
        <p:grpSp>
          <p:nvGrpSpPr>
            <p:cNvPr id="15385" name="组合 69657"/>
            <p:cNvGrpSpPr/>
            <p:nvPr/>
          </p:nvGrpSpPr>
          <p:grpSpPr bwMode="auto">
            <a:xfrm>
              <a:off x="2407" y="2124"/>
              <a:ext cx="1381" cy="1279"/>
              <a:chOff x="2407" y="2124"/>
              <a:chExt cx="1381" cy="1279"/>
            </a:xfrm>
          </p:grpSpPr>
          <p:sp>
            <p:nvSpPr>
              <p:cNvPr id="15386" name="椭圆 69658"/>
              <p:cNvSpPr>
                <a:spLocks noChangeArrowheads="1"/>
              </p:cNvSpPr>
              <p:nvPr/>
            </p:nvSpPr>
            <p:spPr bwMode="auto">
              <a:xfrm>
                <a:off x="2411" y="2124"/>
                <a:ext cx="1377" cy="1279"/>
              </a:xfrm>
              <a:prstGeom prst="ellipse">
                <a:avLst/>
              </a:prstGeom>
              <a:solidFill>
                <a:srgbClr val="FF0000">
                  <a:alpha val="37000"/>
                </a:srgbClr>
              </a:solidFill>
              <a:ln w="38100">
                <a:solidFill>
                  <a:srgbClr val="800000"/>
                </a:solidFill>
                <a:rou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387" name="xjhzhh3"/>
              <p:cNvGrpSpPr/>
              <p:nvPr/>
            </p:nvGrpSpPr>
            <p:grpSpPr bwMode="auto">
              <a:xfrm>
                <a:off x="2407" y="2546"/>
                <a:ext cx="1381" cy="395"/>
                <a:chOff x="6833" y="2114"/>
                <a:chExt cx="2881" cy="2531"/>
              </a:xfrm>
            </p:grpSpPr>
            <p:sp>
              <p:nvSpPr>
                <p:cNvPr id="15388" name="任意多边形 69660"/>
                <p:cNvSpPr>
                  <a:spLocks noChangeArrowheads="1"/>
                </p:cNvSpPr>
                <p:nvPr/>
              </p:nvSpPr>
              <p:spPr bwMode="auto">
                <a:xfrm>
                  <a:off x="6834" y="3200"/>
                  <a:ext cx="2880" cy="1445"/>
                </a:xfrm>
                <a:custGeom>
                  <a:avLst/>
                  <a:gdLst>
                    <a:gd name="T0" fmla="*/ 43198 w 43199"/>
                    <a:gd name="T1" fmla="*/ 285 h 21675"/>
                    <a:gd name="T2" fmla="*/ 21599 w 43199"/>
                    <a:gd name="T3" fmla="*/ 21675 h 21675"/>
                    <a:gd name="T4" fmla="*/ -1 w 43199"/>
                    <a:gd name="T5" fmla="*/ 75 h 21675"/>
                    <a:gd name="T6" fmla="*/ -1 w 43199"/>
                    <a:gd name="T7" fmla="*/ 0 h 21675"/>
                    <a:gd name="T8" fmla="*/ 43198 w 43199"/>
                    <a:gd name="T9" fmla="*/ 285 h 21675"/>
                    <a:gd name="T10" fmla="*/ 21599 w 43199"/>
                    <a:gd name="T11" fmla="*/ 21675 h 21675"/>
                    <a:gd name="T12" fmla="*/ -1 w 43199"/>
                    <a:gd name="T13" fmla="*/ 75 h 21675"/>
                    <a:gd name="T14" fmla="*/ -1 w 43199"/>
                    <a:gd name="T15" fmla="*/ 0 h 21675"/>
                    <a:gd name="T16" fmla="*/ 21600 w 43199"/>
                    <a:gd name="T17" fmla="*/ 75 h 21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199" h="21675" fill="none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</a:path>
                    <a:path w="43199" h="21675" stroke="0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  <a:lnTo>
                        <a:pt x="21600" y="75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66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389" name="任意多边形 69661"/>
                <p:cNvSpPr>
                  <a:spLocks noChangeArrowheads="1"/>
                </p:cNvSpPr>
                <p:nvPr/>
              </p:nvSpPr>
              <p:spPr bwMode="auto">
                <a:xfrm flipH="1" flipV="1">
                  <a:off x="6833" y="2114"/>
                  <a:ext cx="2880" cy="1445"/>
                </a:xfrm>
                <a:custGeom>
                  <a:avLst/>
                  <a:gdLst>
                    <a:gd name="T0" fmla="*/ 43198 w 43199"/>
                    <a:gd name="T1" fmla="*/ 285 h 21675"/>
                    <a:gd name="T2" fmla="*/ 21599 w 43199"/>
                    <a:gd name="T3" fmla="*/ 21675 h 21675"/>
                    <a:gd name="T4" fmla="*/ -1 w 43199"/>
                    <a:gd name="T5" fmla="*/ 75 h 21675"/>
                    <a:gd name="T6" fmla="*/ -1 w 43199"/>
                    <a:gd name="T7" fmla="*/ 0 h 21675"/>
                    <a:gd name="T8" fmla="*/ 43198 w 43199"/>
                    <a:gd name="T9" fmla="*/ 285 h 21675"/>
                    <a:gd name="T10" fmla="*/ 21599 w 43199"/>
                    <a:gd name="T11" fmla="*/ 21675 h 21675"/>
                    <a:gd name="T12" fmla="*/ -1 w 43199"/>
                    <a:gd name="T13" fmla="*/ 75 h 21675"/>
                    <a:gd name="T14" fmla="*/ -1 w 43199"/>
                    <a:gd name="T15" fmla="*/ 0 h 21675"/>
                    <a:gd name="T16" fmla="*/ 21600 w 43199"/>
                    <a:gd name="T17" fmla="*/ 75 h 21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199" h="21675" fill="none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</a:path>
                    <a:path w="43199" h="21675" stroke="0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  <a:lnTo>
                        <a:pt x="21600" y="75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006600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5390" name="xjhzhh3"/>
            <p:cNvGrpSpPr/>
            <p:nvPr/>
          </p:nvGrpSpPr>
          <p:grpSpPr bwMode="auto">
            <a:xfrm rot="5400000">
              <a:off x="2486" y="2523"/>
              <a:ext cx="1283" cy="478"/>
              <a:chOff x="6302" y="381"/>
              <a:chExt cx="2881" cy="2827"/>
            </a:xfrm>
          </p:grpSpPr>
          <p:sp>
            <p:nvSpPr>
              <p:cNvPr id="15391" name="任意多边形 69663"/>
              <p:cNvSpPr>
                <a:spLocks noChangeArrowheads="1"/>
              </p:cNvSpPr>
              <p:nvPr/>
            </p:nvSpPr>
            <p:spPr bwMode="auto">
              <a:xfrm>
                <a:off x="6303" y="1763"/>
                <a:ext cx="2880" cy="1445"/>
              </a:xfrm>
              <a:custGeom>
                <a:avLst/>
                <a:gdLst>
                  <a:gd name="T0" fmla="*/ 43198 w 43199"/>
                  <a:gd name="T1" fmla="*/ 285 h 21675"/>
                  <a:gd name="T2" fmla="*/ 21599 w 43199"/>
                  <a:gd name="T3" fmla="*/ 21675 h 21675"/>
                  <a:gd name="T4" fmla="*/ -1 w 43199"/>
                  <a:gd name="T5" fmla="*/ 75 h 21675"/>
                  <a:gd name="T6" fmla="*/ -1 w 43199"/>
                  <a:gd name="T7" fmla="*/ 0 h 21675"/>
                  <a:gd name="T8" fmla="*/ 43198 w 43199"/>
                  <a:gd name="T9" fmla="*/ 285 h 21675"/>
                  <a:gd name="T10" fmla="*/ 21599 w 43199"/>
                  <a:gd name="T11" fmla="*/ 21675 h 21675"/>
                  <a:gd name="T12" fmla="*/ -1 w 43199"/>
                  <a:gd name="T13" fmla="*/ 75 h 21675"/>
                  <a:gd name="T14" fmla="*/ -1 w 43199"/>
                  <a:gd name="T15" fmla="*/ 0 h 21675"/>
                  <a:gd name="T16" fmla="*/ 21600 w 43199"/>
                  <a:gd name="T17" fmla="*/ 75 h 2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199" h="21675" fill="none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</a:path>
                  <a:path w="43199" h="21675" stroke="0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  <a:lnTo>
                      <a:pt x="21600" y="75"/>
                    </a:lnTo>
                    <a:close/>
                  </a:path>
                </a:pathLst>
              </a:custGeom>
              <a:noFill/>
              <a:ln w="38100">
                <a:solidFill>
                  <a:srgbClr val="00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2" name="任意多边形 69664"/>
              <p:cNvSpPr>
                <a:spLocks noChangeArrowheads="1"/>
              </p:cNvSpPr>
              <p:nvPr/>
            </p:nvSpPr>
            <p:spPr bwMode="auto">
              <a:xfrm flipH="1" flipV="1">
                <a:off x="6302" y="381"/>
                <a:ext cx="2880" cy="1445"/>
              </a:xfrm>
              <a:custGeom>
                <a:avLst/>
                <a:gdLst>
                  <a:gd name="T0" fmla="*/ 43198 w 43199"/>
                  <a:gd name="T1" fmla="*/ 285 h 21675"/>
                  <a:gd name="T2" fmla="*/ 21599 w 43199"/>
                  <a:gd name="T3" fmla="*/ 21675 h 21675"/>
                  <a:gd name="T4" fmla="*/ -1 w 43199"/>
                  <a:gd name="T5" fmla="*/ 75 h 21675"/>
                  <a:gd name="T6" fmla="*/ -1 w 43199"/>
                  <a:gd name="T7" fmla="*/ 0 h 21675"/>
                  <a:gd name="T8" fmla="*/ 43198 w 43199"/>
                  <a:gd name="T9" fmla="*/ 285 h 21675"/>
                  <a:gd name="T10" fmla="*/ 21599 w 43199"/>
                  <a:gd name="T11" fmla="*/ 21675 h 21675"/>
                  <a:gd name="T12" fmla="*/ -1 w 43199"/>
                  <a:gd name="T13" fmla="*/ 75 h 21675"/>
                  <a:gd name="T14" fmla="*/ -1 w 43199"/>
                  <a:gd name="T15" fmla="*/ 0 h 21675"/>
                  <a:gd name="T16" fmla="*/ 21600 w 43199"/>
                  <a:gd name="T17" fmla="*/ 75 h 2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199" h="21675" fill="none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</a:path>
                  <a:path w="43199" h="21675" stroke="0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  <a:lnTo>
                      <a:pt x="21600" y="7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0066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9666" name="等腰三角形 69665"/>
          <p:cNvSpPr>
            <a:spLocks noChangeArrowheads="1"/>
          </p:cNvSpPr>
          <p:nvPr/>
        </p:nvSpPr>
        <p:spPr bwMode="auto">
          <a:xfrm>
            <a:off x="6557963" y="2628900"/>
            <a:ext cx="1600200" cy="17716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</a:ln>
        </p:spPr>
        <p:txBody>
          <a:bodyPr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67" name="椭圆 69666"/>
          <p:cNvSpPr>
            <a:spLocks noChangeArrowheads="1"/>
          </p:cNvSpPr>
          <p:nvPr/>
        </p:nvSpPr>
        <p:spPr bwMode="auto">
          <a:xfrm>
            <a:off x="6557963" y="4229100"/>
            <a:ext cx="160020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683" name="组合 69682"/>
          <p:cNvGrpSpPr/>
          <p:nvPr/>
        </p:nvGrpSpPr>
        <p:grpSpPr bwMode="auto">
          <a:xfrm>
            <a:off x="871379" y="2085128"/>
            <a:ext cx="1513285" cy="1143000"/>
            <a:chOff x="3350" y="1837"/>
            <a:chExt cx="1271" cy="645"/>
          </a:xfrm>
        </p:grpSpPr>
        <p:sp>
          <p:nvSpPr>
            <p:cNvPr id="15411" name="任意多边形 69683"/>
            <p:cNvSpPr>
              <a:spLocks noChangeArrowheads="1"/>
            </p:cNvSpPr>
            <p:nvPr/>
          </p:nvSpPr>
          <p:spPr bwMode="auto">
            <a:xfrm>
              <a:off x="3350" y="1839"/>
              <a:ext cx="487" cy="638"/>
            </a:xfrm>
            <a:custGeom>
              <a:avLst/>
              <a:gdLst>
                <a:gd name="T0" fmla="*/ 0 w 487"/>
                <a:gd name="T1" fmla="*/ 638 h 638"/>
                <a:gd name="T2" fmla="*/ 317 w 487"/>
                <a:gd name="T3" fmla="*/ 366 h 638"/>
                <a:gd name="T4" fmla="*/ 487 w 487"/>
                <a:gd name="T5" fmla="*/ 0 h 638"/>
                <a:gd name="T6" fmla="*/ 328 w 487"/>
                <a:gd name="T7" fmla="*/ 122 h 638"/>
                <a:gd name="T8" fmla="*/ 0 w 487"/>
                <a:gd name="T9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638">
                  <a:moveTo>
                    <a:pt x="0" y="638"/>
                  </a:moveTo>
                  <a:lnTo>
                    <a:pt x="317" y="366"/>
                  </a:lnTo>
                  <a:lnTo>
                    <a:pt x="487" y="0"/>
                  </a:lnTo>
                  <a:lnTo>
                    <a:pt x="328" y="122"/>
                  </a:lnTo>
                  <a:lnTo>
                    <a:pt x="0" y="63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412" name="组合 69684"/>
            <p:cNvGrpSpPr/>
            <p:nvPr/>
          </p:nvGrpSpPr>
          <p:grpSpPr bwMode="auto">
            <a:xfrm>
              <a:off x="3350" y="1841"/>
              <a:ext cx="1267" cy="637"/>
              <a:chOff x="3379" y="1387"/>
              <a:chExt cx="1267" cy="637"/>
            </a:xfrm>
          </p:grpSpPr>
          <p:sp>
            <p:nvSpPr>
              <p:cNvPr id="15413" name="任意多边形 69685"/>
              <p:cNvSpPr>
                <a:spLocks noChangeArrowheads="1"/>
              </p:cNvSpPr>
              <p:nvPr/>
            </p:nvSpPr>
            <p:spPr bwMode="auto">
              <a:xfrm>
                <a:off x="3379" y="1742"/>
                <a:ext cx="1267" cy="282"/>
              </a:xfrm>
              <a:custGeom>
                <a:avLst/>
                <a:gdLst>
                  <a:gd name="T0" fmla="*/ 0 w 1267"/>
                  <a:gd name="T1" fmla="*/ 281 h 282"/>
                  <a:gd name="T2" fmla="*/ 955 w 1267"/>
                  <a:gd name="T3" fmla="*/ 282 h 282"/>
                  <a:gd name="T4" fmla="*/ 1267 w 1267"/>
                  <a:gd name="T5" fmla="*/ 2 h 282"/>
                  <a:gd name="T6" fmla="*/ 325 w 1267"/>
                  <a:gd name="T7" fmla="*/ 0 h 282"/>
                  <a:gd name="T8" fmla="*/ 0 w 1267"/>
                  <a:gd name="T9" fmla="*/ 28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282">
                    <a:moveTo>
                      <a:pt x="0" y="281"/>
                    </a:moveTo>
                    <a:lnTo>
                      <a:pt x="955" y="282"/>
                    </a:lnTo>
                    <a:lnTo>
                      <a:pt x="1267" y="2"/>
                    </a:lnTo>
                    <a:lnTo>
                      <a:pt x="325" y="0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14" name="任意多边形 69686"/>
              <p:cNvSpPr>
                <a:spLocks noChangeArrowheads="1"/>
              </p:cNvSpPr>
              <p:nvPr/>
            </p:nvSpPr>
            <p:spPr bwMode="auto">
              <a:xfrm>
                <a:off x="3704" y="1387"/>
                <a:ext cx="631" cy="124"/>
              </a:xfrm>
              <a:custGeom>
                <a:avLst/>
                <a:gdLst>
                  <a:gd name="T0" fmla="*/ 0 w 631"/>
                  <a:gd name="T1" fmla="*/ 120 h 124"/>
                  <a:gd name="T2" fmla="*/ 468 w 631"/>
                  <a:gd name="T3" fmla="*/ 124 h 124"/>
                  <a:gd name="T4" fmla="*/ 631 w 631"/>
                  <a:gd name="T5" fmla="*/ 1 h 124"/>
                  <a:gd name="T6" fmla="*/ 163 w 631"/>
                  <a:gd name="T7" fmla="*/ 0 h 124"/>
                  <a:gd name="T8" fmla="*/ 0 w 631"/>
                  <a:gd name="T9" fmla="*/ 12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1" h="124">
                    <a:moveTo>
                      <a:pt x="0" y="120"/>
                    </a:moveTo>
                    <a:lnTo>
                      <a:pt x="468" y="124"/>
                    </a:lnTo>
                    <a:lnTo>
                      <a:pt x="631" y="1"/>
                    </a:lnTo>
                    <a:lnTo>
                      <a:pt x="163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415" name="组合 69687"/>
            <p:cNvGrpSpPr/>
            <p:nvPr/>
          </p:nvGrpSpPr>
          <p:grpSpPr bwMode="auto">
            <a:xfrm>
              <a:off x="3350" y="1842"/>
              <a:ext cx="1270" cy="635"/>
              <a:chOff x="1292" y="1764"/>
              <a:chExt cx="2631" cy="1576"/>
            </a:xfrm>
          </p:grpSpPr>
          <p:sp>
            <p:nvSpPr>
              <p:cNvPr id="15416" name="直接连接符 69688"/>
              <p:cNvSpPr>
                <a:spLocks noChangeShapeType="1"/>
              </p:cNvSpPr>
              <p:nvPr/>
            </p:nvSpPr>
            <p:spPr bwMode="auto">
              <a:xfrm>
                <a:off x="2925" y="2069"/>
                <a:ext cx="340" cy="12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17" name="任意多边形 69689"/>
              <p:cNvSpPr>
                <a:spLocks noChangeArrowheads="1"/>
              </p:cNvSpPr>
              <p:nvPr/>
            </p:nvSpPr>
            <p:spPr bwMode="auto">
              <a:xfrm>
                <a:off x="1292" y="2066"/>
                <a:ext cx="683" cy="1274"/>
              </a:xfrm>
              <a:custGeom>
                <a:avLst/>
                <a:gdLst>
                  <a:gd name="T0" fmla="*/ 683 w 683"/>
                  <a:gd name="T1" fmla="*/ 0 h 1274"/>
                  <a:gd name="T2" fmla="*/ 0 w 683"/>
                  <a:gd name="T3" fmla="*/ 1274 h 1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83" h="1274">
                    <a:moveTo>
                      <a:pt x="683" y="0"/>
                    </a:moveTo>
                    <a:lnTo>
                      <a:pt x="0" y="1274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18" name="任意多边形 69690"/>
              <p:cNvSpPr>
                <a:spLocks noChangeArrowheads="1"/>
              </p:cNvSpPr>
              <p:nvPr/>
            </p:nvSpPr>
            <p:spPr bwMode="auto">
              <a:xfrm>
                <a:off x="3273" y="1767"/>
                <a:ext cx="650" cy="885"/>
              </a:xfrm>
              <a:custGeom>
                <a:avLst/>
                <a:gdLst>
                  <a:gd name="T0" fmla="*/ 0 w 650"/>
                  <a:gd name="T1" fmla="*/ 0 h 885"/>
                  <a:gd name="T2" fmla="*/ 650 w 650"/>
                  <a:gd name="T3" fmla="*/ 885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0" h="885">
                    <a:moveTo>
                      <a:pt x="0" y="0"/>
                    </a:moveTo>
                    <a:lnTo>
                      <a:pt x="650" y="88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19" name="任意多边形 69691"/>
              <p:cNvSpPr>
                <a:spLocks noChangeArrowheads="1"/>
              </p:cNvSpPr>
              <p:nvPr/>
            </p:nvSpPr>
            <p:spPr bwMode="auto">
              <a:xfrm>
                <a:off x="1950" y="1774"/>
                <a:ext cx="354" cy="878"/>
              </a:xfrm>
              <a:custGeom>
                <a:avLst/>
                <a:gdLst>
                  <a:gd name="T0" fmla="*/ 354 w 354"/>
                  <a:gd name="T1" fmla="*/ 0 h 878"/>
                  <a:gd name="T2" fmla="*/ 0 w 354"/>
                  <a:gd name="T3" fmla="*/ 878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4" h="878">
                    <a:moveTo>
                      <a:pt x="354" y="0"/>
                    </a:moveTo>
                    <a:lnTo>
                      <a:pt x="0" y="87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0" name="直接连接符 69692"/>
              <p:cNvSpPr>
                <a:spLocks noChangeShapeType="1"/>
              </p:cNvSpPr>
              <p:nvPr/>
            </p:nvSpPr>
            <p:spPr bwMode="auto">
              <a:xfrm>
                <a:off x="1950" y="2652"/>
                <a:ext cx="197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1" name="直接连接符 69693"/>
              <p:cNvSpPr>
                <a:spLocks noChangeShapeType="1"/>
              </p:cNvSpPr>
              <p:nvPr/>
            </p:nvSpPr>
            <p:spPr bwMode="auto">
              <a:xfrm>
                <a:off x="1292" y="3340"/>
                <a:ext cx="197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2" name="任意多边形 69694"/>
              <p:cNvSpPr>
                <a:spLocks noChangeArrowheads="1"/>
              </p:cNvSpPr>
              <p:nvPr/>
            </p:nvSpPr>
            <p:spPr bwMode="auto">
              <a:xfrm>
                <a:off x="1298" y="2652"/>
                <a:ext cx="652" cy="686"/>
              </a:xfrm>
              <a:custGeom>
                <a:avLst/>
                <a:gdLst>
                  <a:gd name="T0" fmla="*/ 450 w 450"/>
                  <a:gd name="T1" fmla="*/ 0 h 362"/>
                  <a:gd name="T2" fmla="*/ 0 w 450"/>
                  <a:gd name="T3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0" h="362">
                    <a:moveTo>
                      <a:pt x="450" y="0"/>
                    </a:moveTo>
                    <a:lnTo>
                      <a:pt x="0" y="36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3" name="任意多边形 69695"/>
              <p:cNvSpPr>
                <a:spLocks noChangeArrowheads="1"/>
              </p:cNvSpPr>
              <p:nvPr/>
            </p:nvSpPr>
            <p:spPr bwMode="auto">
              <a:xfrm>
                <a:off x="3271" y="2652"/>
                <a:ext cx="652" cy="686"/>
              </a:xfrm>
              <a:custGeom>
                <a:avLst/>
                <a:gdLst>
                  <a:gd name="T0" fmla="*/ 450 w 450"/>
                  <a:gd name="T1" fmla="*/ 0 h 362"/>
                  <a:gd name="T2" fmla="*/ 0 w 450"/>
                  <a:gd name="T3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0" h="362">
                    <a:moveTo>
                      <a:pt x="450" y="0"/>
                    </a:moveTo>
                    <a:lnTo>
                      <a:pt x="0" y="36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4" name="任意多边形 69696"/>
              <p:cNvSpPr>
                <a:spLocks noChangeArrowheads="1"/>
              </p:cNvSpPr>
              <p:nvPr/>
            </p:nvSpPr>
            <p:spPr bwMode="auto">
              <a:xfrm>
                <a:off x="1973" y="2070"/>
                <a:ext cx="952" cy="2"/>
              </a:xfrm>
              <a:custGeom>
                <a:avLst/>
                <a:gdLst>
                  <a:gd name="T0" fmla="*/ 0 w 952"/>
                  <a:gd name="T1" fmla="*/ 2 h 2"/>
                  <a:gd name="T2" fmla="*/ 952 w 95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2" h="2">
                    <a:moveTo>
                      <a:pt x="0" y="2"/>
                    </a:moveTo>
                    <a:lnTo>
                      <a:pt x="952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5" name="任意多边形 69697"/>
              <p:cNvSpPr>
                <a:spLocks noChangeArrowheads="1"/>
              </p:cNvSpPr>
              <p:nvPr/>
            </p:nvSpPr>
            <p:spPr bwMode="auto">
              <a:xfrm>
                <a:off x="2928" y="1766"/>
                <a:ext cx="345" cy="303"/>
              </a:xfrm>
              <a:custGeom>
                <a:avLst/>
                <a:gdLst>
                  <a:gd name="T0" fmla="*/ 0 w 345"/>
                  <a:gd name="T1" fmla="*/ 303 h 303"/>
                  <a:gd name="T2" fmla="*/ 345 w 345"/>
                  <a:gd name="T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5" h="303">
                    <a:moveTo>
                      <a:pt x="0" y="303"/>
                    </a:moveTo>
                    <a:lnTo>
                      <a:pt x="345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6" name="任意多边形 69698"/>
              <p:cNvSpPr>
                <a:spLocks noChangeArrowheads="1"/>
              </p:cNvSpPr>
              <p:nvPr/>
            </p:nvSpPr>
            <p:spPr bwMode="auto">
              <a:xfrm>
                <a:off x="1971" y="1769"/>
                <a:ext cx="336" cy="301"/>
              </a:xfrm>
              <a:custGeom>
                <a:avLst/>
                <a:gdLst>
                  <a:gd name="T0" fmla="*/ 2 w 336"/>
                  <a:gd name="T1" fmla="*/ 288 h 301"/>
                  <a:gd name="T2" fmla="*/ 0 w 336"/>
                  <a:gd name="T3" fmla="*/ 301 h 301"/>
                  <a:gd name="T4" fmla="*/ 336 w 336"/>
                  <a:gd name="T5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6" h="301">
                    <a:moveTo>
                      <a:pt x="2" y="288"/>
                    </a:moveTo>
                    <a:lnTo>
                      <a:pt x="0" y="301"/>
                    </a:lnTo>
                    <a:lnTo>
                      <a:pt x="336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27" name="任意多边形 69699"/>
              <p:cNvSpPr>
                <a:spLocks noChangeArrowheads="1"/>
              </p:cNvSpPr>
              <p:nvPr/>
            </p:nvSpPr>
            <p:spPr bwMode="auto">
              <a:xfrm>
                <a:off x="2308" y="1764"/>
                <a:ext cx="970" cy="3"/>
              </a:xfrm>
              <a:custGeom>
                <a:avLst/>
                <a:gdLst>
                  <a:gd name="T0" fmla="*/ 0 w 970"/>
                  <a:gd name="T1" fmla="*/ 3 h 3"/>
                  <a:gd name="T2" fmla="*/ 970 w 970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70" h="3">
                    <a:moveTo>
                      <a:pt x="0" y="3"/>
                    </a:moveTo>
                    <a:lnTo>
                      <a:pt x="97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428" name="组合 69700"/>
            <p:cNvGrpSpPr/>
            <p:nvPr/>
          </p:nvGrpSpPr>
          <p:grpSpPr bwMode="auto">
            <a:xfrm>
              <a:off x="3350" y="1837"/>
              <a:ext cx="1271" cy="645"/>
              <a:chOff x="3379" y="1383"/>
              <a:chExt cx="1271" cy="645"/>
            </a:xfrm>
          </p:grpSpPr>
          <p:sp>
            <p:nvSpPr>
              <p:cNvPr id="15429" name="任意多边形 69701"/>
              <p:cNvSpPr>
                <a:spLocks noChangeArrowheads="1"/>
              </p:cNvSpPr>
              <p:nvPr/>
            </p:nvSpPr>
            <p:spPr bwMode="auto">
              <a:xfrm>
                <a:off x="3379" y="1511"/>
                <a:ext cx="328" cy="513"/>
              </a:xfrm>
              <a:custGeom>
                <a:avLst/>
                <a:gdLst>
                  <a:gd name="T0" fmla="*/ 0 w 328"/>
                  <a:gd name="T1" fmla="*/ 513 h 513"/>
                  <a:gd name="T2" fmla="*/ 328 w 328"/>
                  <a:gd name="T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8" h="513">
                    <a:moveTo>
                      <a:pt x="0" y="513"/>
                    </a:moveTo>
                    <a:lnTo>
                      <a:pt x="32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30" name="任意多边形 69702"/>
              <p:cNvSpPr>
                <a:spLocks noChangeArrowheads="1"/>
              </p:cNvSpPr>
              <p:nvPr/>
            </p:nvSpPr>
            <p:spPr bwMode="auto">
              <a:xfrm>
                <a:off x="4166" y="1508"/>
                <a:ext cx="169" cy="520"/>
              </a:xfrm>
              <a:custGeom>
                <a:avLst/>
                <a:gdLst>
                  <a:gd name="T0" fmla="*/ 0 w 169"/>
                  <a:gd name="T1" fmla="*/ 0 h 520"/>
                  <a:gd name="T2" fmla="*/ 169 w 169"/>
                  <a:gd name="T3" fmla="*/ 52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9" h="520">
                    <a:moveTo>
                      <a:pt x="0" y="0"/>
                    </a:moveTo>
                    <a:lnTo>
                      <a:pt x="169" y="520"/>
                    </a:ln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31" name="任意多边形 69703"/>
              <p:cNvSpPr>
                <a:spLocks noChangeArrowheads="1"/>
              </p:cNvSpPr>
              <p:nvPr/>
            </p:nvSpPr>
            <p:spPr bwMode="auto">
              <a:xfrm>
                <a:off x="4337" y="1386"/>
                <a:ext cx="313" cy="365"/>
              </a:xfrm>
              <a:custGeom>
                <a:avLst/>
                <a:gdLst>
                  <a:gd name="T0" fmla="*/ 313 w 313"/>
                  <a:gd name="T1" fmla="*/ 365 h 365"/>
                  <a:gd name="T2" fmla="*/ 0 w 313"/>
                  <a:gd name="T3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3" h="365">
                    <a:moveTo>
                      <a:pt x="313" y="365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32" name="任意多边形 69704"/>
              <p:cNvSpPr>
                <a:spLocks noChangeArrowheads="1"/>
              </p:cNvSpPr>
              <p:nvPr/>
            </p:nvSpPr>
            <p:spPr bwMode="auto">
              <a:xfrm>
                <a:off x="3698" y="1383"/>
                <a:ext cx="172" cy="362"/>
              </a:xfrm>
              <a:custGeom>
                <a:avLst/>
                <a:gdLst>
                  <a:gd name="T0" fmla="*/ 0 w 172"/>
                  <a:gd name="T1" fmla="*/ 362 h 362"/>
                  <a:gd name="T2" fmla="*/ 172 w 172"/>
                  <a:gd name="T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2" h="362">
                    <a:moveTo>
                      <a:pt x="0" y="362"/>
                    </a:moveTo>
                    <a:lnTo>
                      <a:pt x="172" y="0"/>
                    </a:lnTo>
                  </a:path>
                </a:pathLst>
              </a:custGeom>
              <a:noFill/>
              <a:ln w="38100">
                <a:solidFill>
                  <a:srgbClr val="CC0000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9706" name="组合 69705"/>
          <p:cNvGrpSpPr/>
          <p:nvPr/>
        </p:nvGrpSpPr>
        <p:grpSpPr bwMode="auto">
          <a:xfrm rot="5613721">
            <a:off x="3703698" y="1872048"/>
            <a:ext cx="864394" cy="1188244"/>
            <a:chOff x="2290" y="663"/>
            <a:chExt cx="1125" cy="1588"/>
          </a:xfrm>
        </p:grpSpPr>
        <p:sp>
          <p:nvSpPr>
            <p:cNvPr id="15434" name="直接连接符 69706"/>
            <p:cNvSpPr>
              <a:spLocks noChangeShapeType="1"/>
            </p:cNvSpPr>
            <p:nvPr/>
          </p:nvSpPr>
          <p:spPr bwMode="auto">
            <a:xfrm>
              <a:off x="2562" y="663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35" name="直接连接符 69707"/>
            <p:cNvSpPr>
              <a:spLocks noChangeShapeType="1"/>
            </p:cNvSpPr>
            <p:nvPr/>
          </p:nvSpPr>
          <p:spPr bwMode="auto">
            <a:xfrm>
              <a:off x="2562" y="663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36" name="直接连接符 69708"/>
            <p:cNvSpPr>
              <a:spLocks noChangeShapeType="1"/>
            </p:cNvSpPr>
            <p:nvPr/>
          </p:nvSpPr>
          <p:spPr bwMode="auto">
            <a:xfrm>
              <a:off x="2943" y="1112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37" name="直接连接符 69709"/>
            <p:cNvSpPr>
              <a:spLocks noChangeShapeType="1"/>
            </p:cNvSpPr>
            <p:nvPr/>
          </p:nvSpPr>
          <p:spPr bwMode="auto">
            <a:xfrm>
              <a:off x="2998" y="663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38" name="直接连接符 69710"/>
            <p:cNvSpPr>
              <a:spLocks noChangeShapeType="1"/>
            </p:cNvSpPr>
            <p:nvPr/>
          </p:nvSpPr>
          <p:spPr bwMode="auto">
            <a:xfrm>
              <a:off x="2943" y="1112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39" name="直接连接符 69711"/>
            <p:cNvSpPr>
              <a:spLocks noChangeShapeType="1"/>
            </p:cNvSpPr>
            <p:nvPr/>
          </p:nvSpPr>
          <p:spPr bwMode="auto">
            <a:xfrm>
              <a:off x="3378" y="1112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0" name="直接连接符 69712"/>
            <p:cNvSpPr>
              <a:spLocks noChangeShapeType="1"/>
            </p:cNvSpPr>
            <p:nvPr/>
          </p:nvSpPr>
          <p:spPr bwMode="auto">
            <a:xfrm>
              <a:off x="2971" y="1888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1" name="直接连接符 69713"/>
            <p:cNvSpPr>
              <a:spLocks noChangeShapeType="1"/>
            </p:cNvSpPr>
            <p:nvPr/>
          </p:nvSpPr>
          <p:spPr bwMode="auto">
            <a:xfrm flipH="1">
              <a:off x="2290" y="663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2" name="直接连接符 69714"/>
            <p:cNvSpPr>
              <a:spLocks noChangeShapeType="1"/>
            </p:cNvSpPr>
            <p:nvPr/>
          </p:nvSpPr>
          <p:spPr bwMode="auto">
            <a:xfrm>
              <a:off x="2290" y="1026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3" name="直接连接符 69715"/>
            <p:cNvSpPr>
              <a:spLocks noChangeShapeType="1"/>
            </p:cNvSpPr>
            <p:nvPr/>
          </p:nvSpPr>
          <p:spPr bwMode="auto">
            <a:xfrm>
              <a:off x="2318" y="1802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4" name="直接连接符 69716"/>
            <p:cNvSpPr>
              <a:spLocks noChangeShapeType="1"/>
            </p:cNvSpPr>
            <p:nvPr/>
          </p:nvSpPr>
          <p:spPr bwMode="auto">
            <a:xfrm flipH="1">
              <a:off x="2699" y="1888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5" name="直接连接符 69717"/>
            <p:cNvSpPr>
              <a:spLocks noChangeShapeType="1"/>
            </p:cNvSpPr>
            <p:nvPr/>
          </p:nvSpPr>
          <p:spPr bwMode="auto">
            <a:xfrm>
              <a:off x="2699" y="2251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6" name="直接连接符 69718"/>
            <p:cNvSpPr>
              <a:spLocks noChangeShapeType="1"/>
            </p:cNvSpPr>
            <p:nvPr/>
          </p:nvSpPr>
          <p:spPr bwMode="auto">
            <a:xfrm>
              <a:off x="2290" y="1026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7" name="直接连接符 69719"/>
            <p:cNvSpPr>
              <a:spLocks noChangeShapeType="1"/>
            </p:cNvSpPr>
            <p:nvPr/>
          </p:nvSpPr>
          <p:spPr bwMode="auto">
            <a:xfrm>
              <a:off x="2327" y="1797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8" name="直接连接符 69720"/>
            <p:cNvSpPr>
              <a:spLocks noChangeShapeType="1"/>
            </p:cNvSpPr>
            <p:nvPr/>
          </p:nvSpPr>
          <p:spPr bwMode="auto">
            <a:xfrm>
              <a:off x="2725" y="1026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9" name="直接连接符 69721"/>
            <p:cNvSpPr>
              <a:spLocks noChangeShapeType="1"/>
            </p:cNvSpPr>
            <p:nvPr/>
          </p:nvSpPr>
          <p:spPr bwMode="auto">
            <a:xfrm flipH="1">
              <a:off x="2726" y="672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50" name="直接连接符 69722"/>
            <p:cNvSpPr>
              <a:spLocks noChangeShapeType="1"/>
            </p:cNvSpPr>
            <p:nvPr/>
          </p:nvSpPr>
          <p:spPr bwMode="auto">
            <a:xfrm>
              <a:off x="2762" y="1797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51" name="直接连接符 69723"/>
            <p:cNvSpPr>
              <a:spLocks noChangeShapeType="1"/>
            </p:cNvSpPr>
            <p:nvPr/>
          </p:nvSpPr>
          <p:spPr bwMode="auto">
            <a:xfrm flipH="1">
              <a:off x="3143" y="1888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726" name="文本框 69725"/>
          <p:cNvSpPr txBox="1">
            <a:spLocks noChangeArrowheads="1"/>
          </p:cNvSpPr>
          <p:nvPr/>
        </p:nvSpPr>
        <p:spPr bwMode="auto">
          <a:xfrm>
            <a:off x="2386113" y="1523972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69727" name="文本框 69726"/>
          <p:cNvSpPr txBox="1">
            <a:spLocks noChangeArrowheads="1"/>
          </p:cNvSpPr>
          <p:nvPr/>
        </p:nvSpPr>
        <p:spPr bwMode="auto">
          <a:xfrm>
            <a:off x="4326529" y="1613460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69729" name="文本框 69728"/>
          <p:cNvSpPr txBox="1">
            <a:spLocks noChangeArrowheads="1"/>
          </p:cNvSpPr>
          <p:nvPr/>
        </p:nvSpPr>
        <p:spPr bwMode="auto">
          <a:xfrm>
            <a:off x="7019808" y="1870744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69730" name="文本框 69729"/>
          <p:cNvSpPr txBox="1">
            <a:spLocks noChangeArrowheads="1"/>
          </p:cNvSpPr>
          <p:nvPr/>
        </p:nvSpPr>
        <p:spPr bwMode="auto">
          <a:xfrm>
            <a:off x="2257079" y="2815233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69731" name="文本框 69730"/>
          <p:cNvSpPr txBox="1">
            <a:spLocks noChangeArrowheads="1"/>
          </p:cNvSpPr>
          <p:nvPr/>
        </p:nvSpPr>
        <p:spPr bwMode="auto">
          <a:xfrm>
            <a:off x="3422208" y="2832700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69733" name="文本框 69732"/>
          <p:cNvSpPr txBox="1">
            <a:spLocks noChangeArrowheads="1"/>
          </p:cNvSpPr>
          <p:nvPr/>
        </p:nvSpPr>
        <p:spPr bwMode="auto">
          <a:xfrm>
            <a:off x="3897071" y="4762173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</a:p>
        </p:txBody>
      </p:sp>
      <p:sp>
        <p:nvSpPr>
          <p:cNvPr id="69734" name="文本框 69733"/>
          <p:cNvSpPr txBox="1">
            <a:spLocks noChangeArrowheads="1"/>
          </p:cNvSpPr>
          <p:nvPr/>
        </p:nvSpPr>
        <p:spPr bwMode="auto">
          <a:xfrm>
            <a:off x="7167369" y="4693505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69736" name="任意多边形 69735"/>
          <p:cNvSpPr>
            <a:spLocks noChangeArrowheads="1"/>
          </p:cNvSpPr>
          <p:nvPr/>
        </p:nvSpPr>
        <p:spPr bwMode="auto">
          <a:xfrm>
            <a:off x="3348088" y="0"/>
            <a:ext cx="2830340" cy="5110163"/>
          </a:xfrm>
          <a:custGeom>
            <a:avLst/>
            <a:gdLst>
              <a:gd name="T0" fmla="*/ 1814 w 1814"/>
              <a:gd name="T1" fmla="*/ 0 h 4264"/>
              <a:gd name="T2" fmla="*/ 1451 w 1814"/>
              <a:gd name="T3" fmla="*/ 1134 h 4264"/>
              <a:gd name="T4" fmla="*/ 1088 w 1814"/>
              <a:gd name="T5" fmla="*/ 2450 h 4264"/>
              <a:gd name="T6" fmla="*/ 363 w 1814"/>
              <a:gd name="T7" fmla="*/ 2812 h 4264"/>
              <a:gd name="T8" fmla="*/ 0 w 1814"/>
              <a:gd name="T9" fmla="*/ 4264 h 4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4" h="4264">
                <a:moveTo>
                  <a:pt x="1814" y="0"/>
                </a:moveTo>
                <a:cubicBezTo>
                  <a:pt x="1693" y="363"/>
                  <a:pt x="1572" y="726"/>
                  <a:pt x="1451" y="1134"/>
                </a:cubicBezTo>
                <a:cubicBezTo>
                  <a:pt x="1330" y="1542"/>
                  <a:pt x="1269" y="2170"/>
                  <a:pt x="1088" y="2450"/>
                </a:cubicBezTo>
                <a:cubicBezTo>
                  <a:pt x="907" y="2730"/>
                  <a:pt x="544" y="2510"/>
                  <a:pt x="363" y="2812"/>
                </a:cubicBezTo>
                <a:cubicBezTo>
                  <a:pt x="182" y="3114"/>
                  <a:pt x="60" y="4022"/>
                  <a:pt x="0" y="4264"/>
                </a:cubicBezTo>
              </a:path>
            </a:pathLst>
          </a:custGeom>
          <a:noFill/>
          <a:ln w="44450">
            <a:solidFill>
              <a:srgbClr val="9900CC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737" name="文本框 69736"/>
          <p:cNvSpPr txBox="1">
            <a:spLocks noChangeArrowheads="1"/>
          </p:cNvSpPr>
          <p:nvPr/>
        </p:nvSpPr>
        <p:spPr bwMode="auto">
          <a:xfrm>
            <a:off x="2747874" y="1772842"/>
            <a:ext cx="600164" cy="12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多面体</a:t>
            </a:r>
          </a:p>
        </p:txBody>
      </p:sp>
      <p:sp>
        <p:nvSpPr>
          <p:cNvPr id="69738" name="文本框 69737"/>
          <p:cNvSpPr txBox="1">
            <a:spLocks noChangeArrowheads="1"/>
          </p:cNvSpPr>
          <p:nvPr/>
        </p:nvSpPr>
        <p:spPr bwMode="auto">
          <a:xfrm>
            <a:off x="5719674" y="2247900"/>
            <a:ext cx="600164" cy="142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旋转体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8" y="147444"/>
            <a:ext cx="2534709" cy="15841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86" y="3399733"/>
            <a:ext cx="2050256" cy="1635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9229" r="12627" b="9095"/>
          <a:stretch>
            <a:fillRect/>
          </a:stretch>
        </p:blipFill>
        <p:spPr>
          <a:xfrm>
            <a:off x="963899" y="3674395"/>
            <a:ext cx="1771944" cy="1406474"/>
          </a:xfrm>
          <a:prstGeom prst="rect">
            <a:avLst/>
          </a:prstGeom>
        </p:spPr>
      </p:pic>
      <p:sp>
        <p:nvSpPr>
          <p:cNvPr id="69732" name="文本框 69731"/>
          <p:cNvSpPr txBox="1">
            <a:spLocks noChangeArrowheads="1"/>
          </p:cNvSpPr>
          <p:nvPr/>
        </p:nvSpPr>
        <p:spPr bwMode="auto">
          <a:xfrm>
            <a:off x="2358629" y="4697016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 b="9588"/>
          <a:stretch>
            <a:fillRect/>
          </a:stretch>
        </p:blipFill>
        <p:spPr>
          <a:xfrm>
            <a:off x="3737378" y="1759824"/>
            <a:ext cx="1781175" cy="1583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/>
          <a:stretch>
            <a:fillRect/>
          </a:stretch>
        </p:blipFill>
        <p:spPr>
          <a:xfrm>
            <a:off x="924403" y="1944825"/>
            <a:ext cx="1802855" cy="173013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6317" b="17860"/>
          <a:stretch>
            <a:fillRect/>
          </a:stretch>
        </p:blipFill>
        <p:spPr>
          <a:xfrm>
            <a:off x="5914945" y="2942164"/>
            <a:ext cx="3015961" cy="1917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6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6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26" grpId="0"/>
      <p:bldP spid="69727" grpId="0"/>
      <p:bldP spid="69729" grpId="0"/>
      <p:bldP spid="69730" grpId="0"/>
      <p:bldP spid="69731" grpId="0"/>
      <p:bldP spid="69733" grpId="0"/>
      <p:bldP spid="69734" grpId="0"/>
      <p:bldP spid="69737" grpId="0"/>
      <p:bldP spid="69738" grpId="0"/>
      <p:bldP spid="697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文本框 72706"/>
          <p:cNvSpPr txBox="1">
            <a:spLocks noChangeArrowheads="1"/>
          </p:cNvSpPr>
          <p:nvPr/>
        </p:nvSpPr>
        <p:spPr bwMode="auto">
          <a:xfrm>
            <a:off x="972741" y="1497835"/>
            <a:ext cx="7486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一般地，由若干个平面多边形围成的几何体叫做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多面体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b="1" dirty="0">
              <a:ea typeface="楷体" panose="02010609060101010101" pitchFamily="49" charset="-122"/>
            </a:endParaRPr>
          </a:p>
        </p:txBody>
      </p:sp>
      <p:sp>
        <p:nvSpPr>
          <p:cNvPr id="72708" name="文本框 72707"/>
          <p:cNvSpPr txBox="1">
            <a:spLocks noChangeArrowheads="1"/>
          </p:cNvSpPr>
          <p:nvPr/>
        </p:nvSpPr>
        <p:spPr bwMode="auto">
          <a:xfrm>
            <a:off x="2428875" y="2023950"/>
            <a:ext cx="6030516" cy="10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）围成多面体的各个多边形叫做多面体的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面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   如面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ABE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，面</a:t>
            </a:r>
            <a:r>
              <a:rPr lang="en-US" altLang="zh-CN" sz="21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BAF</a:t>
            </a:r>
            <a:r>
              <a:rPr lang="zh-CN" altLang="en-US" sz="21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等</a:t>
            </a:r>
            <a:r>
              <a:rPr lang="en-US" altLang="zh-CN" sz="2100" i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</a:p>
        </p:txBody>
      </p:sp>
      <p:sp>
        <p:nvSpPr>
          <p:cNvPr id="72709" name="文本框 72708"/>
          <p:cNvSpPr txBox="1">
            <a:spLocks noChangeArrowheads="1"/>
          </p:cNvSpPr>
          <p:nvPr/>
        </p:nvSpPr>
        <p:spPr bwMode="auto">
          <a:xfrm>
            <a:off x="2428874" y="3112294"/>
            <a:ext cx="6030515" cy="10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100" dirty="0"/>
              <a:t>（</a:t>
            </a:r>
            <a:r>
              <a:rPr lang="en-US" altLang="zh-CN" sz="2100" dirty="0"/>
              <a:t>2</a:t>
            </a:r>
            <a:r>
              <a:rPr lang="zh-CN" altLang="en-US" sz="2100" dirty="0"/>
              <a:t>）两个面的公共边叫做多面体的</a:t>
            </a:r>
            <a:r>
              <a:rPr lang="zh-CN" altLang="en-US" sz="2100" b="1" dirty="0">
                <a:solidFill>
                  <a:srgbClr val="0070C0"/>
                </a:solidFill>
              </a:rPr>
              <a:t>棱</a:t>
            </a:r>
            <a:r>
              <a:rPr lang="zh-CN" altLang="en-US" sz="2100" dirty="0"/>
              <a:t>，如棱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en-US" sz="2100" dirty="0"/>
              <a:t>，棱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 </a:t>
            </a:r>
            <a:r>
              <a: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r>
              <a:rPr lang="zh-CN" altLang="en-US" sz="2100" dirty="0"/>
              <a:t>；</a:t>
            </a:r>
          </a:p>
        </p:txBody>
      </p:sp>
      <p:sp>
        <p:nvSpPr>
          <p:cNvPr id="72710" name="文本框 72709"/>
          <p:cNvSpPr txBox="1">
            <a:spLocks noChangeArrowheads="1"/>
          </p:cNvSpPr>
          <p:nvPr/>
        </p:nvSpPr>
        <p:spPr bwMode="auto">
          <a:xfrm>
            <a:off x="2428875" y="4137422"/>
            <a:ext cx="6030514" cy="10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100" dirty="0"/>
              <a:t>（</a:t>
            </a:r>
            <a:r>
              <a:rPr lang="en-US" altLang="zh-CN" sz="2100" dirty="0"/>
              <a:t>3</a:t>
            </a:r>
            <a:r>
              <a:rPr lang="zh-CN" altLang="en-US" sz="2100" dirty="0"/>
              <a:t>）棱与棱的公共点叫做多面体的</a:t>
            </a:r>
            <a:r>
              <a:rPr lang="zh-CN" altLang="en-US" sz="2100" b="1" dirty="0">
                <a:solidFill>
                  <a:srgbClr val="0070C0"/>
                </a:solidFill>
              </a:rPr>
              <a:t>顶点</a:t>
            </a:r>
            <a:r>
              <a:rPr lang="zh-CN" altLang="en-US" sz="2100" dirty="0"/>
              <a:t>，如顶点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2100" dirty="0"/>
              <a:t>，</a:t>
            </a:r>
            <a:r>
              <a:rPr lang="en-US" altLang="zh-CN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r>
              <a:rPr lang="en-US" altLang="zh-CN" sz="2100" dirty="0"/>
              <a:t>.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3343275" y="1157289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811910" y="637300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多面体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999270" y="916081"/>
            <a:ext cx="334111" cy="352210"/>
            <a:chOff x="2121873" y="1511588"/>
            <a:chExt cx="445481" cy="469613"/>
          </a:xfrm>
        </p:grpSpPr>
        <p:sp>
          <p:nvSpPr>
            <p:cNvPr id="31" name="矩形 30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E5CBCAC-6872-4A17-BC03-BAC5B6DC4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21068" r="31042" b="33269"/>
          <a:stretch/>
        </p:blipFill>
        <p:spPr>
          <a:xfrm>
            <a:off x="578443" y="2311775"/>
            <a:ext cx="1721426" cy="18256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  <p:bldP spid="72708" grpId="0"/>
      <p:bldP spid="72709" grpId="0"/>
      <p:bldP spid="727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文本框 73729"/>
          <p:cNvSpPr txBox="1">
            <a:spLocks noChangeArrowheads="1"/>
          </p:cNvSpPr>
          <p:nvPr/>
        </p:nvSpPr>
        <p:spPr bwMode="auto">
          <a:xfrm>
            <a:off x="885826" y="1505212"/>
            <a:ext cx="7572374" cy="15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一条平面曲线（包括直线）绕它所在平面内的一条定直线旋转所形成的曲面叫做旋转面，封闭的旋转面围成的几何体叫做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旋转体</a:t>
            </a:r>
            <a:r>
              <a:rPr lang="en-US" altLang="zh-CN" sz="21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67" y="3202834"/>
            <a:ext cx="1333966" cy="1333966"/>
          </a:xfrm>
          <a:prstGeom prst="rect">
            <a:avLst/>
          </a:prstGeom>
        </p:spPr>
      </p:pic>
      <p:cxnSp>
        <p:nvCxnSpPr>
          <p:cNvPr id="94" name="直接连接符 93"/>
          <p:cNvCxnSpPr/>
          <p:nvPr/>
        </p:nvCxnSpPr>
        <p:spPr>
          <a:xfrm>
            <a:off x="3343275" y="1157289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本框 94"/>
          <p:cNvSpPr txBox="1"/>
          <p:nvPr/>
        </p:nvSpPr>
        <p:spPr>
          <a:xfrm>
            <a:off x="3802533" y="674567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旋转体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2999270" y="916081"/>
            <a:ext cx="334111" cy="352210"/>
            <a:chOff x="2121873" y="1511588"/>
            <a:chExt cx="445481" cy="469613"/>
          </a:xfrm>
        </p:grpSpPr>
        <p:sp>
          <p:nvSpPr>
            <p:cNvPr id="97" name="矩形 9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B1E6103-0142-463C-B0B7-90AD6080E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77" t="21068" r="28894" b="29679"/>
          <a:stretch/>
        </p:blipFill>
        <p:spPr>
          <a:xfrm>
            <a:off x="5223379" y="2800762"/>
            <a:ext cx="1333967" cy="19226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4" y="3352275"/>
            <a:ext cx="2050256" cy="1635919"/>
          </a:xfrm>
          <a:prstGeom prst="rect">
            <a:avLst/>
          </a:prstGeom>
        </p:spPr>
      </p:pic>
      <p:grpSp>
        <p:nvGrpSpPr>
          <p:cNvPr id="74762" name="组合 74761"/>
          <p:cNvGrpSpPr/>
          <p:nvPr/>
        </p:nvGrpSpPr>
        <p:grpSpPr bwMode="auto">
          <a:xfrm>
            <a:off x="3368120" y="0"/>
            <a:ext cx="1943100" cy="1600200"/>
            <a:chOff x="1927" y="1207"/>
            <a:chExt cx="1815" cy="1316"/>
          </a:xfrm>
        </p:grpSpPr>
        <p:sp>
          <p:nvSpPr>
            <p:cNvPr id="18434" name="直接连接符 74762"/>
            <p:cNvSpPr>
              <a:spLocks noChangeShapeType="1"/>
            </p:cNvSpPr>
            <p:nvPr/>
          </p:nvSpPr>
          <p:spPr bwMode="auto">
            <a:xfrm>
              <a:off x="2835" y="1207"/>
              <a:ext cx="453" cy="1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5" name="直接连接符 74763"/>
            <p:cNvSpPr>
              <a:spLocks noChangeShapeType="1"/>
            </p:cNvSpPr>
            <p:nvPr/>
          </p:nvSpPr>
          <p:spPr bwMode="auto">
            <a:xfrm flipH="1">
              <a:off x="1927" y="1207"/>
              <a:ext cx="908" cy="1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6" name="直接连接符 74764"/>
            <p:cNvSpPr>
              <a:spLocks noChangeShapeType="1"/>
            </p:cNvSpPr>
            <p:nvPr/>
          </p:nvSpPr>
          <p:spPr bwMode="auto">
            <a:xfrm>
              <a:off x="2835" y="1207"/>
              <a:ext cx="907" cy="9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7" name="直接连接符 74765"/>
            <p:cNvSpPr>
              <a:spLocks noChangeShapeType="1"/>
            </p:cNvSpPr>
            <p:nvPr/>
          </p:nvSpPr>
          <p:spPr bwMode="auto">
            <a:xfrm flipH="1">
              <a:off x="2381" y="1207"/>
              <a:ext cx="454" cy="9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8" name="直接连接符 74766"/>
            <p:cNvSpPr>
              <a:spLocks noChangeShapeType="1"/>
            </p:cNvSpPr>
            <p:nvPr/>
          </p:nvSpPr>
          <p:spPr bwMode="auto">
            <a:xfrm>
              <a:off x="2381" y="2160"/>
              <a:ext cx="136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9" name="直接连接符 74767"/>
            <p:cNvSpPr>
              <a:spLocks noChangeShapeType="1"/>
            </p:cNvSpPr>
            <p:nvPr/>
          </p:nvSpPr>
          <p:spPr bwMode="auto">
            <a:xfrm>
              <a:off x="1927" y="2523"/>
              <a:ext cx="136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0" name="任意多边形 74768"/>
            <p:cNvSpPr>
              <a:spLocks noChangeArrowheads="1"/>
            </p:cNvSpPr>
            <p:nvPr/>
          </p:nvSpPr>
          <p:spPr bwMode="auto">
            <a:xfrm>
              <a:off x="1931" y="2160"/>
              <a:ext cx="450" cy="362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solidFill>
              <a:srgbClr val="800000"/>
            </a:solidFill>
            <a:ln w="38100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1" name="任意多边形 74769"/>
            <p:cNvSpPr>
              <a:spLocks noChangeArrowheads="1"/>
            </p:cNvSpPr>
            <p:nvPr/>
          </p:nvSpPr>
          <p:spPr bwMode="auto">
            <a:xfrm>
              <a:off x="3292" y="2160"/>
              <a:ext cx="450" cy="362"/>
            </a:xfrm>
            <a:custGeom>
              <a:avLst/>
              <a:gdLst>
                <a:gd name="T0" fmla="*/ 450 w 450"/>
                <a:gd name="T1" fmla="*/ 0 h 362"/>
                <a:gd name="T2" fmla="*/ 0 w 450"/>
                <a:gd name="T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0" h="362">
                  <a:moveTo>
                    <a:pt x="450" y="0"/>
                  </a:moveTo>
                  <a:lnTo>
                    <a:pt x="0" y="362"/>
                  </a:lnTo>
                </a:path>
              </a:pathLst>
            </a:custGeom>
            <a:solidFill>
              <a:srgbClr val="800000"/>
            </a:solidFill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777" name="组合 74776"/>
          <p:cNvGrpSpPr/>
          <p:nvPr/>
        </p:nvGrpSpPr>
        <p:grpSpPr bwMode="auto">
          <a:xfrm>
            <a:off x="4431506" y="3055144"/>
            <a:ext cx="1771650" cy="1685925"/>
            <a:chOff x="2154" y="2115"/>
            <a:chExt cx="1381" cy="1282"/>
          </a:xfrm>
        </p:grpSpPr>
        <p:grpSp>
          <p:nvGrpSpPr>
            <p:cNvPr id="18449" name="组合 74777"/>
            <p:cNvGrpSpPr/>
            <p:nvPr/>
          </p:nvGrpSpPr>
          <p:grpSpPr bwMode="auto">
            <a:xfrm>
              <a:off x="2154" y="2115"/>
              <a:ext cx="1381" cy="1279"/>
              <a:chOff x="2154" y="2115"/>
              <a:chExt cx="1381" cy="1279"/>
            </a:xfrm>
          </p:grpSpPr>
          <p:sp>
            <p:nvSpPr>
              <p:cNvPr id="18450" name="椭圆 74778"/>
              <p:cNvSpPr>
                <a:spLocks noChangeArrowheads="1"/>
              </p:cNvSpPr>
              <p:nvPr/>
            </p:nvSpPr>
            <p:spPr bwMode="auto">
              <a:xfrm>
                <a:off x="2154" y="2115"/>
                <a:ext cx="1377" cy="1279"/>
              </a:xfrm>
              <a:prstGeom prst="ellipse">
                <a:avLst/>
              </a:prstGeom>
              <a:solidFill>
                <a:srgbClr val="FF0000">
                  <a:alpha val="37000"/>
                </a:srgbClr>
              </a:solidFill>
              <a:ln w="38100">
                <a:solidFill>
                  <a:srgbClr val="800000"/>
                </a:solidFill>
                <a:rou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451" name="xjhzhh3"/>
              <p:cNvGrpSpPr/>
              <p:nvPr/>
            </p:nvGrpSpPr>
            <p:grpSpPr bwMode="auto">
              <a:xfrm>
                <a:off x="2154" y="2535"/>
                <a:ext cx="1381" cy="439"/>
                <a:chOff x="6303" y="2044"/>
                <a:chExt cx="2880" cy="2811"/>
              </a:xfrm>
            </p:grpSpPr>
            <p:sp>
              <p:nvSpPr>
                <p:cNvPr id="18452" name="任意多边形 74780"/>
                <p:cNvSpPr>
                  <a:spLocks noChangeArrowheads="1"/>
                </p:cNvSpPr>
                <p:nvPr/>
              </p:nvSpPr>
              <p:spPr bwMode="auto">
                <a:xfrm>
                  <a:off x="6303" y="3410"/>
                  <a:ext cx="2880" cy="1445"/>
                </a:xfrm>
                <a:custGeom>
                  <a:avLst/>
                  <a:gdLst>
                    <a:gd name="T0" fmla="*/ 43198 w 43199"/>
                    <a:gd name="T1" fmla="*/ 285 h 21675"/>
                    <a:gd name="T2" fmla="*/ 21599 w 43199"/>
                    <a:gd name="T3" fmla="*/ 21675 h 21675"/>
                    <a:gd name="T4" fmla="*/ -1 w 43199"/>
                    <a:gd name="T5" fmla="*/ 75 h 21675"/>
                    <a:gd name="T6" fmla="*/ -1 w 43199"/>
                    <a:gd name="T7" fmla="*/ 0 h 21675"/>
                    <a:gd name="T8" fmla="*/ 43198 w 43199"/>
                    <a:gd name="T9" fmla="*/ 285 h 21675"/>
                    <a:gd name="T10" fmla="*/ 21599 w 43199"/>
                    <a:gd name="T11" fmla="*/ 21675 h 21675"/>
                    <a:gd name="T12" fmla="*/ -1 w 43199"/>
                    <a:gd name="T13" fmla="*/ 75 h 21675"/>
                    <a:gd name="T14" fmla="*/ -1 w 43199"/>
                    <a:gd name="T15" fmla="*/ 0 h 21675"/>
                    <a:gd name="T16" fmla="*/ 21600 w 43199"/>
                    <a:gd name="T17" fmla="*/ 75 h 21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199" h="21675" fill="none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</a:path>
                    <a:path w="43199" h="21675" stroke="0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  <a:lnTo>
                        <a:pt x="21600" y="75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66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453" name="任意多边形 74781"/>
                <p:cNvSpPr>
                  <a:spLocks noChangeArrowheads="1"/>
                </p:cNvSpPr>
                <p:nvPr/>
              </p:nvSpPr>
              <p:spPr bwMode="auto">
                <a:xfrm flipH="1" flipV="1">
                  <a:off x="6303" y="2044"/>
                  <a:ext cx="2880" cy="1445"/>
                </a:xfrm>
                <a:custGeom>
                  <a:avLst/>
                  <a:gdLst>
                    <a:gd name="T0" fmla="*/ 43198 w 43199"/>
                    <a:gd name="T1" fmla="*/ 285 h 21675"/>
                    <a:gd name="T2" fmla="*/ 21599 w 43199"/>
                    <a:gd name="T3" fmla="*/ 21675 h 21675"/>
                    <a:gd name="T4" fmla="*/ -1 w 43199"/>
                    <a:gd name="T5" fmla="*/ 75 h 21675"/>
                    <a:gd name="T6" fmla="*/ -1 w 43199"/>
                    <a:gd name="T7" fmla="*/ 0 h 21675"/>
                    <a:gd name="T8" fmla="*/ 43198 w 43199"/>
                    <a:gd name="T9" fmla="*/ 285 h 21675"/>
                    <a:gd name="T10" fmla="*/ 21599 w 43199"/>
                    <a:gd name="T11" fmla="*/ 21675 h 21675"/>
                    <a:gd name="T12" fmla="*/ -1 w 43199"/>
                    <a:gd name="T13" fmla="*/ 75 h 21675"/>
                    <a:gd name="T14" fmla="*/ -1 w 43199"/>
                    <a:gd name="T15" fmla="*/ 0 h 21675"/>
                    <a:gd name="T16" fmla="*/ 21600 w 43199"/>
                    <a:gd name="T17" fmla="*/ 75 h 21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199" h="21675" fill="none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</a:path>
                    <a:path w="43199" h="21675" stroke="0">
                      <a:moveTo>
                        <a:pt x="43198" y="285"/>
                      </a:moveTo>
                      <a:cubicBezTo>
                        <a:pt x="43085" y="12118"/>
                        <a:pt x="33458" y="21675"/>
                        <a:pt x="21599" y="21675"/>
                      </a:cubicBezTo>
                      <a:cubicBezTo>
                        <a:pt x="9670" y="21675"/>
                        <a:pt x="-1" y="12004"/>
                        <a:pt x="-1" y="75"/>
                      </a:cubicBezTo>
                      <a:cubicBezTo>
                        <a:pt x="-1" y="50"/>
                        <a:pt x="-1" y="25"/>
                        <a:pt x="-1" y="0"/>
                      </a:cubicBezTo>
                      <a:lnTo>
                        <a:pt x="21600" y="75"/>
                      </a:lnTo>
                      <a:close/>
                    </a:path>
                  </a:pathLst>
                </a:custGeom>
                <a:noFill/>
                <a:ln w="38100" cap="rnd">
                  <a:solidFill>
                    <a:srgbClr val="006600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8454" name="xjhzhh3"/>
            <p:cNvGrpSpPr/>
            <p:nvPr/>
          </p:nvGrpSpPr>
          <p:grpSpPr bwMode="auto">
            <a:xfrm rot="5400000">
              <a:off x="2202" y="2518"/>
              <a:ext cx="1282" cy="473"/>
              <a:chOff x="6303" y="2044"/>
              <a:chExt cx="2880" cy="2811"/>
            </a:xfrm>
          </p:grpSpPr>
          <p:sp>
            <p:nvSpPr>
              <p:cNvPr id="18455" name="任意多边形 74783"/>
              <p:cNvSpPr>
                <a:spLocks noChangeArrowheads="1"/>
              </p:cNvSpPr>
              <p:nvPr/>
            </p:nvSpPr>
            <p:spPr bwMode="auto">
              <a:xfrm>
                <a:off x="6303" y="3410"/>
                <a:ext cx="2880" cy="1445"/>
              </a:xfrm>
              <a:custGeom>
                <a:avLst/>
                <a:gdLst>
                  <a:gd name="T0" fmla="*/ 43198 w 43199"/>
                  <a:gd name="T1" fmla="*/ 285 h 21675"/>
                  <a:gd name="T2" fmla="*/ 21599 w 43199"/>
                  <a:gd name="T3" fmla="*/ 21675 h 21675"/>
                  <a:gd name="T4" fmla="*/ -1 w 43199"/>
                  <a:gd name="T5" fmla="*/ 75 h 21675"/>
                  <a:gd name="T6" fmla="*/ -1 w 43199"/>
                  <a:gd name="T7" fmla="*/ 0 h 21675"/>
                  <a:gd name="T8" fmla="*/ 43198 w 43199"/>
                  <a:gd name="T9" fmla="*/ 285 h 21675"/>
                  <a:gd name="T10" fmla="*/ 21599 w 43199"/>
                  <a:gd name="T11" fmla="*/ 21675 h 21675"/>
                  <a:gd name="T12" fmla="*/ -1 w 43199"/>
                  <a:gd name="T13" fmla="*/ 75 h 21675"/>
                  <a:gd name="T14" fmla="*/ -1 w 43199"/>
                  <a:gd name="T15" fmla="*/ 0 h 21675"/>
                  <a:gd name="T16" fmla="*/ 21600 w 43199"/>
                  <a:gd name="T17" fmla="*/ 75 h 2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199" h="21675" fill="none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</a:path>
                  <a:path w="43199" h="21675" stroke="0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  <a:lnTo>
                      <a:pt x="21600" y="75"/>
                    </a:lnTo>
                    <a:close/>
                  </a:path>
                </a:pathLst>
              </a:custGeom>
              <a:noFill/>
              <a:ln w="38100">
                <a:solidFill>
                  <a:srgbClr val="00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任意多边形 74784"/>
              <p:cNvSpPr>
                <a:spLocks noChangeArrowheads="1"/>
              </p:cNvSpPr>
              <p:nvPr/>
            </p:nvSpPr>
            <p:spPr bwMode="auto">
              <a:xfrm flipH="1" flipV="1">
                <a:off x="6303" y="2044"/>
                <a:ext cx="2880" cy="1445"/>
              </a:xfrm>
              <a:custGeom>
                <a:avLst/>
                <a:gdLst>
                  <a:gd name="T0" fmla="*/ 43198 w 43199"/>
                  <a:gd name="T1" fmla="*/ 285 h 21675"/>
                  <a:gd name="T2" fmla="*/ 21599 w 43199"/>
                  <a:gd name="T3" fmla="*/ 21675 h 21675"/>
                  <a:gd name="T4" fmla="*/ -1 w 43199"/>
                  <a:gd name="T5" fmla="*/ 75 h 21675"/>
                  <a:gd name="T6" fmla="*/ -1 w 43199"/>
                  <a:gd name="T7" fmla="*/ 0 h 21675"/>
                  <a:gd name="T8" fmla="*/ 43198 w 43199"/>
                  <a:gd name="T9" fmla="*/ 285 h 21675"/>
                  <a:gd name="T10" fmla="*/ 21599 w 43199"/>
                  <a:gd name="T11" fmla="*/ 21675 h 21675"/>
                  <a:gd name="T12" fmla="*/ -1 w 43199"/>
                  <a:gd name="T13" fmla="*/ 75 h 21675"/>
                  <a:gd name="T14" fmla="*/ -1 w 43199"/>
                  <a:gd name="T15" fmla="*/ 0 h 21675"/>
                  <a:gd name="T16" fmla="*/ 21600 w 43199"/>
                  <a:gd name="T17" fmla="*/ 75 h 2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199" h="21675" fill="none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</a:path>
                  <a:path w="43199" h="21675" stroke="0">
                    <a:moveTo>
                      <a:pt x="43198" y="285"/>
                    </a:moveTo>
                    <a:cubicBezTo>
                      <a:pt x="43085" y="12118"/>
                      <a:pt x="33458" y="21675"/>
                      <a:pt x="21599" y="21675"/>
                    </a:cubicBezTo>
                    <a:cubicBezTo>
                      <a:pt x="9670" y="21675"/>
                      <a:pt x="-1" y="12004"/>
                      <a:pt x="-1" y="75"/>
                    </a:cubicBezTo>
                    <a:cubicBezTo>
                      <a:pt x="-1" y="50"/>
                      <a:pt x="-1" y="25"/>
                      <a:pt x="-1" y="0"/>
                    </a:cubicBezTo>
                    <a:lnTo>
                      <a:pt x="21600" y="7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006600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4786" name="等腰三角形 74785"/>
          <p:cNvSpPr>
            <a:spLocks noChangeArrowheads="1"/>
          </p:cNvSpPr>
          <p:nvPr/>
        </p:nvSpPr>
        <p:spPr bwMode="auto">
          <a:xfrm>
            <a:off x="6572250" y="2683488"/>
            <a:ext cx="1600200" cy="17716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</a:ln>
        </p:spPr>
        <p:txBody>
          <a:bodyPr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87" name="椭圆 74786"/>
          <p:cNvSpPr>
            <a:spLocks noChangeArrowheads="1"/>
          </p:cNvSpPr>
          <p:nvPr/>
        </p:nvSpPr>
        <p:spPr bwMode="auto">
          <a:xfrm>
            <a:off x="6572250" y="4229100"/>
            <a:ext cx="1600200" cy="40005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803" name="组合 74802"/>
          <p:cNvGrpSpPr/>
          <p:nvPr/>
        </p:nvGrpSpPr>
        <p:grpSpPr bwMode="auto">
          <a:xfrm>
            <a:off x="1143001" y="1828800"/>
            <a:ext cx="1513285" cy="1143000"/>
            <a:chOff x="3350" y="1837"/>
            <a:chExt cx="1271" cy="645"/>
          </a:xfrm>
        </p:grpSpPr>
        <p:sp>
          <p:nvSpPr>
            <p:cNvPr id="18475" name="任意多边形 74803"/>
            <p:cNvSpPr>
              <a:spLocks noChangeArrowheads="1"/>
            </p:cNvSpPr>
            <p:nvPr/>
          </p:nvSpPr>
          <p:spPr bwMode="auto">
            <a:xfrm>
              <a:off x="3350" y="1839"/>
              <a:ext cx="487" cy="638"/>
            </a:xfrm>
            <a:custGeom>
              <a:avLst/>
              <a:gdLst>
                <a:gd name="T0" fmla="*/ 0 w 487"/>
                <a:gd name="T1" fmla="*/ 638 h 638"/>
                <a:gd name="T2" fmla="*/ 317 w 487"/>
                <a:gd name="T3" fmla="*/ 366 h 638"/>
                <a:gd name="T4" fmla="*/ 487 w 487"/>
                <a:gd name="T5" fmla="*/ 0 h 638"/>
                <a:gd name="T6" fmla="*/ 328 w 487"/>
                <a:gd name="T7" fmla="*/ 122 h 638"/>
                <a:gd name="T8" fmla="*/ 0 w 487"/>
                <a:gd name="T9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638">
                  <a:moveTo>
                    <a:pt x="0" y="638"/>
                  </a:moveTo>
                  <a:lnTo>
                    <a:pt x="317" y="366"/>
                  </a:lnTo>
                  <a:lnTo>
                    <a:pt x="487" y="0"/>
                  </a:lnTo>
                  <a:lnTo>
                    <a:pt x="328" y="122"/>
                  </a:lnTo>
                  <a:lnTo>
                    <a:pt x="0" y="63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3810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6" name="组合 74804"/>
            <p:cNvGrpSpPr/>
            <p:nvPr/>
          </p:nvGrpSpPr>
          <p:grpSpPr bwMode="auto">
            <a:xfrm>
              <a:off x="3350" y="1841"/>
              <a:ext cx="1267" cy="637"/>
              <a:chOff x="3379" y="1387"/>
              <a:chExt cx="1267" cy="637"/>
            </a:xfrm>
          </p:grpSpPr>
          <p:sp>
            <p:nvSpPr>
              <p:cNvPr id="18477" name="任意多边形 74805"/>
              <p:cNvSpPr>
                <a:spLocks noChangeArrowheads="1"/>
              </p:cNvSpPr>
              <p:nvPr/>
            </p:nvSpPr>
            <p:spPr bwMode="auto">
              <a:xfrm>
                <a:off x="3379" y="1742"/>
                <a:ext cx="1267" cy="282"/>
              </a:xfrm>
              <a:custGeom>
                <a:avLst/>
                <a:gdLst>
                  <a:gd name="T0" fmla="*/ 0 w 1267"/>
                  <a:gd name="T1" fmla="*/ 281 h 282"/>
                  <a:gd name="T2" fmla="*/ 955 w 1267"/>
                  <a:gd name="T3" fmla="*/ 282 h 282"/>
                  <a:gd name="T4" fmla="*/ 1267 w 1267"/>
                  <a:gd name="T5" fmla="*/ 2 h 282"/>
                  <a:gd name="T6" fmla="*/ 325 w 1267"/>
                  <a:gd name="T7" fmla="*/ 0 h 282"/>
                  <a:gd name="T8" fmla="*/ 0 w 1267"/>
                  <a:gd name="T9" fmla="*/ 28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282">
                    <a:moveTo>
                      <a:pt x="0" y="281"/>
                    </a:moveTo>
                    <a:lnTo>
                      <a:pt x="955" y="282"/>
                    </a:lnTo>
                    <a:lnTo>
                      <a:pt x="1267" y="2"/>
                    </a:lnTo>
                    <a:lnTo>
                      <a:pt x="325" y="0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8" name="任意多边形 74806"/>
              <p:cNvSpPr>
                <a:spLocks noChangeArrowheads="1"/>
              </p:cNvSpPr>
              <p:nvPr/>
            </p:nvSpPr>
            <p:spPr bwMode="auto">
              <a:xfrm>
                <a:off x="3704" y="1387"/>
                <a:ext cx="631" cy="124"/>
              </a:xfrm>
              <a:custGeom>
                <a:avLst/>
                <a:gdLst>
                  <a:gd name="T0" fmla="*/ 0 w 631"/>
                  <a:gd name="T1" fmla="*/ 120 h 124"/>
                  <a:gd name="T2" fmla="*/ 468 w 631"/>
                  <a:gd name="T3" fmla="*/ 124 h 124"/>
                  <a:gd name="T4" fmla="*/ 631 w 631"/>
                  <a:gd name="T5" fmla="*/ 1 h 124"/>
                  <a:gd name="T6" fmla="*/ 163 w 631"/>
                  <a:gd name="T7" fmla="*/ 0 h 124"/>
                  <a:gd name="T8" fmla="*/ 0 w 631"/>
                  <a:gd name="T9" fmla="*/ 12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1" h="124">
                    <a:moveTo>
                      <a:pt x="0" y="120"/>
                    </a:moveTo>
                    <a:lnTo>
                      <a:pt x="468" y="124"/>
                    </a:lnTo>
                    <a:lnTo>
                      <a:pt x="631" y="1"/>
                    </a:lnTo>
                    <a:lnTo>
                      <a:pt x="163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479" name="组合 74807"/>
            <p:cNvGrpSpPr/>
            <p:nvPr/>
          </p:nvGrpSpPr>
          <p:grpSpPr bwMode="auto">
            <a:xfrm>
              <a:off x="3350" y="1842"/>
              <a:ext cx="1270" cy="635"/>
              <a:chOff x="1292" y="1764"/>
              <a:chExt cx="2631" cy="1576"/>
            </a:xfrm>
          </p:grpSpPr>
          <p:sp>
            <p:nvSpPr>
              <p:cNvPr id="18480" name="直接连接符 74808"/>
              <p:cNvSpPr>
                <a:spLocks noChangeShapeType="1"/>
              </p:cNvSpPr>
              <p:nvPr/>
            </p:nvSpPr>
            <p:spPr bwMode="auto">
              <a:xfrm>
                <a:off x="2925" y="2069"/>
                <a:ext cx="340" cy="12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1" name="任意多边形 74809"/>
              <p:cNvSpPr>
                <a:spLocks noChangeArrowheads="1"/>
              </p:cNvSpPr>
              <p:nvPr/>
            </p:nvSpPr>
            <p:spPr bwMode="auto">
              <a:xfrm>
                <a:off x="1292" y="2066"/>
                <a:ext cx="683" cy="1274"/>
              </a:xfrm>
              <a:custGeom>
                <a:avLst/>
                <a:gdLst>
                  <a:gd name="T0" fmla="*/ 683 w 683"/>
                  <a:gd name="T1" fmla="*/ 0 h 1274"/>
                  <a:gd name="T2" fmla="*/ 0 w 683"/>
                  <a:gd name="T3" fmla="*/ 1274 h 1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83" h="1274">
                    <a:moveTo>
                      <a:pt x="683" y="0"/>
                    </a:moveTo>
                    <a:lnTo>
                      <a:pt x="0" y="1274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2" name="任意多边形 74810"/>
              <p:cNvSpPr>
                <a:spLocks noChangeArrowheads="1"/>
              </p:cNvSpPr>
              <p:nvPr/>
            </p:nvSpPr>
            <p:spPr bwMode="auto">
              <a:xfrm>
                <a:off x="3273" y="1767"/>
                <a:ext cx="650" cy="885"/>
              </a:xfrm>
              <a:custGeom>
                <a:avLst/>
                <a:gdLst>
                  <a:gd name="T0" fmla="*/ 0 w 650"/>
                  <a:gd name="T1" fmla="*/ 0 h 885"/>
                  <a:gd name="T2" fmla="*/ 650 w 650"/>
                  <a:gd name="T3" fmla="*/ 885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0" h="885">
                    <a:moveTo>
                      <a:pt x="0" y="0"/>
                    </a:moveTo>
                    <a:lnTo>
                      <a:pt x="650" y="88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3" name="任意多边形 74811"/>
              <p:cNvSpPr>
                <a:spLocks noChangeArrowheads="1"/>
              </p:cNvSpPr>
              <p:nvPr/>
            </p:nvSpPr>
            <p:spPr bwMode="auto">
              <a:xfrm>
                <a:off x="1950" y="1774"/>
                <a:ext cx="354" cy="878"/>
              </a:xfrm>
              <a:custGeom>
                <a:avLst/>
                <a:gdLst>
                  <a:gd name="T0" fmla="*/ 354 w 354"/>
                  <a:gd name="T1" fmla="*/ 0 h 878"/>
                  <a:gd name="T2" fmla="*/ 0 w 354"/>
                  <a:gd name="T3" fmla="*/ 878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4" h="878">
                    <a:moveTo>
                      <a:pt x="354" y="0"/>
                    </a:moveTo>
                    <a:lnTo>
                      <a:pt x="0" y="87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4" name="直接连接符 74812"/>
              <p:cNvSpPr>
                <a:spLocks noChangeShapeType="1"/>
              </p:cNvSpPr>
              <p:nvPr/>
            </p:nvSpPr>
            <p:spPr bwMode="auto">
              <a:xfrm>
                <a:off x="1950" y="2652"/>
                <a:ext cx="197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5" name="直接连接符 74813"/>
              <p:cNvSpPr>
                <a:spLocks noChangeShapeType="1"/>
              </p:cNvSpPr>
              <p:nvPr/>
            </p:nvSpPr>
            <p:spPr bwMode="auto">
              <a:xfrm>
                <a:off x="1292" y="3340"/>
                <a:ext cx="197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6" name="任意多边形 74814"/>
              <p:cNvSpPr>
                <a:spLocks noChangeArrowheads="1"/>
              </p:cNvSpPr>
              <p:nvPr/>
            </p:nvSpPr>
            <p:spPr bwMode="auto">
              <a:xfrm>
                <a:off x="1298" y="2652"/>
                <a:ext cx="652" cy="686"/>
              </a:xfrm>
              <a:custGeom>
                <a:avLst/>
                <a:gdLst>
                  <a:gd name="T0" fmla="*/ 450 w 450"/>
                  <a:gd name="T1" fmla="*/ 0 h 362"/>
                  <a:gd name="T2" fmla="*/ 0 w 450"/>
                  <a:gd name="T3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0" h="362">
                    <a:moveTo>
                      <a:pt x="450" y="0"/>
                    </a:moveTo>
                    <a:lnTo>
                      <a:pt x="0" y="36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7" name="任意多边形 74815"/>
              <p:cNvSpPr>
                <a:spLocks noChangeArrowheads="1"/>
              </p:cNvSpPr>
              <p:nvPr/>
            </p:nvSpPr>
            <p:spPr bwMode="auto">
              <a:xfrm>
                <a:off x="3271" y="2652"/>
                <a:ext cx="652" cy="686"/>
              </a:xfrm>
              <a:custGeom>
                <a:avLst/>
                <a:gdLst>
                  <a:gd name="T0" fmla="*/ 450 w 450"/>
                  <a:gd name="T1" fmla="*/ 0 h 362"/>
                  <a:gd name="T2" fmla="*/ 0 w 450"/>
                  <a:gd name="T3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0" h="362">
                    <a:moveTo>
                      <a:pt x="450" y="0"/>
                    </a:moveTo>
                    <a:lnTo>
                      <a:pt x="0" y="36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8" name="任意多边形 74816"/>
              <p:cNvSpPr>
                <a:spLocks noChangeArrowheads="1"/>
              </p:cNvSpPr>
              <p:nvPr/>
            </p:nvSpPr>
            <p:spPr bwMode="auto">
              <a:xfrm>
                <a:off x="1973" y="2070"/>
                <a:ext cx="952" cy="2"/>
              </a:xfrm>
              <a:custGeom>
                <a:avLst/>
                <a:gdLst>
                  <a:gd name="T0" fmla="*/ 0 w 952"/>
                  <a:gd name="T1" fmla="*/ 2 h 2"/>
                  <a:gd name="T2" fmla="*/ 952 w 95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2" h="2">
                    <a:moveTo>
                      <a:pt x="0" y="2"/>
                    </a:moveTo>
                    <a:lnTo>
                      <a:pt x="952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89" name="任意多边形 74817"/>
              <p:cNvSpPr>
                <a:spLocks noChangeArrowheads="1"/>
              </p:cNvSpPr>
              <p:nvPr/>
            </p:nvSpPr>
            <p:spPr bwMode="auto">
              <a:xfrm>
                <a:off x="2928" y="1766"/>
                <a:ext cx="345" cy="303"/>
              </a:xfrm>
              <a:custGeom>
                <a:avLst/>
                <a:gdLst>
                  <a:gd name="T0" fmla="*/ 0 w 345"/>
                  <a:gd name="T1" fmla="*/ 303 h 303"/>
                  <a:gd name="T2" fmla="*/ 345 w 345"/>
                  <a:gd name="T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5" h="303">
                    <a:moveTo>
                      <a:pt x="0" y="303"/>
                    </a:moveTo>
                    <a:lnTo>
                      <a:pt x="345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90" name="任意多边形 74818"/>
              <p:cNvSpPr>
                <a:spLocks noChangeArrowheads="1"/>
              </p:cNvSpPr>
              <p:nvPr/>
            </p:nvSpPr>
            <p:spPr bwMode="auto">
              <a:xfrm>
                <a:off x="1971" y="1769"/>
                <a:ext cx="336" cy="301"/>
              </a:xfrm>
              <a:custGeom>
                <a:avLst/>
                <a:gdLst>
                  <a:gd name="T0" fmla="*/ 2 w 336"/>
                  <a:gd name="T1" fmla="*/ 288 h 301"/>
                  <a:gd name="T2" fmla="*/ 0 w 336"/>
                  <a:gd name="T3" fmla="*/ 301 h 301"/>
                  <a:gd name="T4" fmla="*/ 336 w 336"/>
                  <a:gd name="T5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6" h="301">
                    <a:moveTo>
                      <a:pt x="2" y="288"/>
                    </a:moveTo>
                    <a:lnTo>
                      <a:pt x="0" y="301"/>
                    </a:lnTo>
                    <a:lnTo>
                      <a:pt x="336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91" name="任意多边形 74819"/>
              <p:cNvSpPr>
                <a:spLocks noChangeArrowheads="1"/>
              </p:cNvSpPr>
              <p:nvPr/>
            </p:nvSpPr>
            <p:spPr bwMode="auto">
              <a:xfrm>
                <a:off x="2308" y="1764"/>
                <a:ext cx="970" cy="3"/>
              </a:xfrm>
              <a:custGeom>
                <a:avLst/>
                <a:gdLst>
                  <a:gd name="T0" fmla="*/ 0 w 970"/>
                  <a:gd name="T1" fmla="*/ 3 h 3"/>
                  <a:gd name="T2" fmla="*/ 970 w 970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70" h="3">
                    <a:moveTo>
                      <a:pt x="0" y="3"/>
                    </a:moveTo>
                    <a:lnTo>
                      <a:pt x="97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492" name="组合 74820"/>
            <p:cNvGrpSpPr/>
            <p:nvPr/>
          </p:nvGrpSpPr>
          <p:grpSpPr bwMode="auto">
            <a:xfrm>
              <a:off x="3350" y="1837"/>
              <a:ext cx="1271" cy="645"/>
              <a:chOff x="3379" y="1383"/>
              <a:chExt cx="1271" cy="645"/>
            </a:xfrm>
          </p:grpSpPr>
          <p:sp>
            <p:nvSpPr>
              <p:cNvPr id="18493" name="任意多边形 74821"/>
              <p:cNvSpPr>
                <a:spLocks noChangeArrowheads="1"/>
              </p:cNvSpPr>
              <p:nvPr/>
            </p:nvSpPr>
            <p:spPr bwMode="auto">
              <a:xfrm>
                <a:off x="3379" y="1511"/>
                <a:ext cx="328" cy="513"/>
              </a:xfrm>
              <a:custGeom>
                <a:avLst/>
                <a:gdLst>
                  <a:gd name="T0" fmla="*/ 0 w 328"/>
                  <a:gd name="T1" fmla="*/ 513 h 513"/>
                  <a:gd name="T2" fmla="*/ 328 w 328"/>
                  <a:gd name="T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8" h="513">
                    <a:moveTo>
                      <a:pt x="0" y="513"/>
                    </a:moveTo>
                    <a:lnTo>
                      <a:pt x="328" y="0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94" name="任意多边形 74822"/>
              <p:cNvSpPr>
                <a:spLocks noChangeArrowheads="1"/>
              </p:cNvSpPr>
              <p:nvPr/>
            </p:nvSpPr>
            <p:spPr bwMode="auto">
              <a:xfrm>
                <a:off x="4166" y="1508"/>
                <a:ext cx="169" cy="520"/>
              </a:xfrm>
              <a:custGeom>
                <a:avLst/>
                <a:gdLst>
                  <a:gd name="T0" fmla="*/ 0 w 169"/>
                  <a:gd name="T1" fmla="*/ 0 h 520"/>
                  <a:gd name="T2" fmla="*/ 169 w 169"/>
                  <a:gd name="T3" fmla="*/ 52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9" h="520">
                    <a:moveTo>
                      <a:pt x="0" y="0"/>
                    </a:moveTo>
                    <a:lnTo>
                      <a:pt x="169" y="520"/>
                    </a:ln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95" name="任意多边形 74823"/>
              <p:cNvSpPr>
                <a:spLocks noChangeArrowheads="1"/>
              </p:cNvSpPr>
              <p:nvPr/>
            </p:nvSpPr>
            <p:spPr bwMode="auto">
              <a:xfrm>
                <a:off x="4337" y="1386"/>
                <a:ext cx="313" cy="365"/>
              </a:xfrm>
              <a:custGeom>
                <a:avLst/>
                <a:gdLst>
                  <a:gd name="T0" fmla="*/ 313 w 313"/>
                  <a:gd name="T1" fmla="*/ 365 h 365"/>
                  <a:gd name="T2" fmla="*/ 0 w 313"/>
                  <a:gd name="T3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3" h="365">
                    <a:moveTo>
                      <a:pt x="313" y="365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CC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96" name="任意多边形 74824"/>
              <p:cNvSpPr>
                <a:spLocks noChangeArrowheads="1"/>
              </p:cNvSpPr>
              <p:nvPr/>
            </p:nvSpPr>
            <p:spPr bwMode="auto">
              <a:xfrm>
                <a:off x="3698" y="1383"/>
                <a:ext cx="172" cy="362"/>
              </a:xfrm>
              <a:custGeom>
                <a:avLst/>
                <a:gdLst>
                  <a:gd name="T0" fmla="*/ 0 w 172"/>
                  <a:gd name="T1" fmla="*/ 362 h 362"/>
                  <a:gd name="T2" fmla="*/ 172 w 172"/>
                  <a:gd name="T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2" h="362">
                    <a:moveTo>
                      <a:pt x="0" y="362"/>
                    </a:moveTo>
                    <a:lnTo>
                      <a:pt x="172" y="0"/>
                    </a:lnTo>
                  </a:path>
                </a:pathLst>
              </a:custGeom>
              <a:noFill/>
              <a:ln w="38100">
                <a:solidFill>
                  <a:srgbClr val="CC0000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4826" name="组合 74825"/>
          <p:cNvGrpSpPr/>
          <p:nvPr/>
        </p:nvGrpSpPr>
        <p:grpSpPr bwMode="auto">
          <a:xfrm rot="5613721">
            <a:off x="3599261" y="1895476"/>
            <a:ext cx="864394" cy="1188244"/>
            <a:chOff x="2290" y="663"/>
            <a:chExt cx="1125" cy="1588"/>
          </a:xfrm>
        </p:grpSpPr>
        <p:sp>
          <p:nvSpPr>
            <p:cNvPr id="18498" name="直接连接符 74826"/>
            <p:cNvSpPr>
              <a:spLocks noChangeShapeType="1"/>
            </p:cNvSpPr>
            <p:nvPr/>
          </p:nvSpPr>
          <p:spPr bwMode="auto">
            <a:xfrm>
              <a:off x="2562" y="663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99" name="直接连接符 74827"/>
            <p:cNvSpPr>
              <a:spLocks noChangeShapeType="1"/>
            </p:cNvSpPr>
            <p:nvPr/>
          </p:nvSpPr>
          <p:spPr bwMode="auto">
            <a:xfrm>
              <a:off x="2562" y="663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0" name="直接连接符 74828"/>
            <p:cNvSpPr>
              <a:spLocks noChangeShapeType="1"/>
            </p:cNvSpPr>
            <p:nvPr/>
          </p:nvSpPr>
          <p:spPr bwMode="auto">
            <a:xfrm>
              <a:off x="2943" y="1112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1" name="直接连接符 74829"/>
            <p:cNvSpPr>
              <a:spLocks noChangeShapeType="1"/>
            </p:cNvSpPr>
            <p:nvPr/>
          </p:nvSpPr>
          <p:spPr bwMode="auto">
            <a:xfrm>
              <a:off x="2998" y="663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2" name="直接连接符 74830"/>
            <p:cNvSpPr>
              <a:spLocks noChangeShapeType="1"/>
            </p:cNvSpPr>
            <p:nvPr/>
          </p:nvSpPr>
          <p:spPr bwMode="auto">
            <a:xfrm>
              <a:off x="2943" y="1112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3" name="直接连接符 74831"/>
            <p:cNvSpPr>
              <a:spLocks noChangeShapeType="1"/>
            </p:cNvSpPr>
            <p:nvPr/>
          </p:nvSpPr>
          <p:spPr bwMode="auto">
            <a:xfrm>
              <a:off x="3378" y="1112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4" name="直接连接符 74832"/>
            <p:cNvSpPr>
              <a:spLocks noChangeShapeType="1"/>
            </p:cNvSpPr>
            <p:nvPr/>
          </p:nvSpPr>
          <p:spPr bwMode="auto">
            <a:xfrm>
              <a:off x="2971" y="1888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5" name="直接连接符 74833"/>
            <p:cNvSpPr>
              <a:spLocks noChangeShapeType="1"/>
            </p:cNvSpPr>
            <p:nvPr/>
          </p:nvSpPr>
          <p:spPr bwMode="auto">
            <a:xfrm flipH="1">
              <a:off x="2290" y="663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6" name="直接连接符 74834"/>
            <p:cNvSpPr>
              <a:spLocks noChangeShapeType="1"/>
            </p:cNvSpPr>
            <p:nvPr/>
          </p:nvSpPr>
          <p:spPr bwMode="auto">
            <a:xfrm>
              <a:off x="2290" y="1026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7" name="直接连接符 74835"/>
            <p:cNvSpPr>
              <a:spLocks noChangeShapeType="1"/>
            </p:cNvSpPr>
            <p:nvPr/>
          </p:nvSpPr>
          <p:spPr bwMode="auto">
            <a:xfrm>
              <a:off x="2318" y="1802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8" name="直接连接符 74836"/>
            <p:cNvSpPr>
              <a:spLocks noChangeShapeType="1"/>
            </p:cNvSpPr>
            <p:nvPr/>
          </p:nvSpPr>
          <p:spPr bwMode="auto">
            <a:xfrm flipH="1">
              <a:off x="2699" y="1888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09" name="直接连接符 74837"/>
            <p:cNvSpPr>
              <a:spLocks noChangeShapeType="1"/>
            </p:cNvSpPr>
            <p:nvPr/>
          </p:nvSpPr>
          <p:spPr bwMode="auto">
            <a:xfrm>
              <a:off x="2699" y="2251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0" name="直接连接符 74838"/>
            <p:cNvSpPr>
              <a:spLocks noChangeShapeType="1"/>
            </p:cNvSpPr>
            <p:nvPr/>
          </p:nvSpPr>
          <p:spPr bwMode="auto">
            <a:xfrm>
              <a:off x="2290" y="1026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1" name="直接连接符 74839"/>
            <p:cNvSpPr>
              <a:spLocks noChangeShapeType="1"/>
            </p:cNvSpPr>
            <p:nvPr/>
          </p:nvSpPr>
          <p:spPr bwMode="auto">
            <a:xfrm>
              <a:off x="2327" y="1797"/>
              <a:ext cx="4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2" name="直接连接符 74840"/>
            <p:cNvSpPr>
              <a:spLocks noChangeShapeType="1"/>
            </p:cNvSpPr>
            <p:nvPr/>
          </p:nvSpPr>
          <p:spPr bwMode="auto">
            <a:xfrm>
              <a:off x="2725" y="1026"/>
              <a:ext cx="28" cy="7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3" name="直接连接符 74841"/>
            <p:cNvSpPr>
              <a:spLocks noChangeShapeType="1"/>
            </p:cNvSpPr>
            <p:nvPr/>
          </p:nvSpPr>
          <p:spPr bwMode="auto">
            <a:xfrm flipH="1">
              <a:off x="2726" y="672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4" name="直接连接符 74842"/>
            <p:cNvSpPr>
              <a:spLocks noChangeShapeType="1"/>
            </p:cNvSpPr>
            <p:nvPr/>
          </p:nvSpPr>
          <p:spPr bwMode="auto">
            <a:xfrm>
              <a:off x="2762" y="1797"/>
              <a:ext cx="381" cy="4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15" name="直接连接符 74843"/>
            <p:cNvSpPr>
              <a:spLocks noChangeShapeType="1"/>
            </p:cNvSpPr>
            <p:nvPr/>
          </p:nvSpPr>
          <p:spPr bwMode="auto">
            <a:xfrm flipH="1">
              <a:off x="3143" y="1888"/>
              <a:ext cx="272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846" name="文本框 74845"/>
          <p:cNvSpPr txBox="1">
            <a:spLocks noChangeArrowheads="1"/>
          </p:cNvSpPr>
          <p:nvPr/>
        </p:nvSpPr>
        <p:spPr bwMode="auto">
          <a:xfrm>
            <a:off x="896275" y="1324425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74847" name="文本框 74846"/>
          <p:cNvSpPr txBox="1">
            <a:spLocks noChangeArrowheads="1"/>
          </p:cNvSpPr>
          <p:nvPr/>
        </p:nvSpPr>
        <p:spPr bwMode="auto">
          <a:xfrm>
            <a:off x="3939779" y="1543051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74849" name="文本框 74848"/>
          <p:cNvSpPr txBox="1">
            <a:spLocks noChangeArrowheads="1"/>
          </p:cNvSpPr>
          <p:nvPr/>
        </p:nvSpPr>
        <p:spPr bwMode="auto">
          <a:xfrm>
            <a:off x="7086600" y="2114551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74850" name="文本框 74849"/>
          <p:cNvSpPr txBox="1">
            <a:spLocks noChangeArrowheads="1"/>
          </p:cNvSpPr>
          <p:nvPr/>
        </p:nvSpPr>
        <p:spPr bwMode="auto">
          <a:xfrm>
            <a:off x="1728788" y="2943226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74851" name="文本框 74850"/>
          <p:cNvSpPr txBox="1">
            <a:spLocks noChangeArrowheads="1"/>
          </p:cNvSpPr>
          <p:nvPr/>
        </p:nvSpPr>
        <p:spPr bwMode="auto">
          <a:xfrm>
            <a:off x="3314700" y="2914651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74852" name="文本框 74851"/>
          <p:cNvSpPr txBox="1">
            <a:spLocks noChangeArrowheads="1"/>
          </p:cNvSpPr>
          <p:nvPr/>
        </p:nvSpPr>
        <p:spPr bwMode="auto">
          <a:xfrm>
            <a:off x="2410605" y="4737124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</a:p>
        </p:txBody>
      </p:sp>
      <p:sp>
        <p:nvSpPr>
          <p:cNvPr id="74853" name="文本框 74852"/>
          <p:cNvSpPr txBox="1">
            <a:spLocks noChangeArrowheads="1"/>
          </p:cNvSpPr>
          <p:nvPr/>
        </p:nvSpPr>
        <p:spPr bwMode="auto">
          <a:xfrm>
            <a:off x="4972050" y="4697016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(7)</a:t>
            </a:r>
          </a:p>
        </p:txBody>
      </p:sp>
      <p:sp>
        <p:nvSpPr>
          <p:cNvPr id="74854" name="文本框 74853"/>
          <p:cNvSpPr txBox="1">
            <a:spLocks noChangeArrowheads="1"/>
          </p:cNvSpPr>
          <p:nvPr/>
        </p:nvSpPr>
        <p:spPr bwMode="auto">
          <a:xfrm>
            <a:off x="7086600" y="4754166"/>
            <a:ext cx="514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74856" name="任意多边形 74855"/>
          <p:cNvSpPr>
            <a:spLocks noChangeArrowheads="1"/>
          </p:cNvSpPr>
          <p:nvPr/>
        </p:nvSpPr>
        <p:spPr bwMode="auto">
          <a:xfrm>
            <a:off x="3330180" y="0"/>
            <a:ext cx="2626687" cy="5110163"/>
          </a:xfrm>
          <a:custGeom>
            <a:avLst/>
            <a:gdLst>
              <a:gd name="T0" fmla="*/ 1814 w 1814"/>
              <a:gd name="T1" fmla="*/ 0 h 4264"/>
              <a:gd name="T2" fmla="*/ 1451 w 1814"/>
              <a:gd name="T3" fmla="*/ 1134 h 4264"/>
              <a:gd name="T4" fmla="*/ 1088 w 1814"/>
              <a:gd name="T5" fmla="*/ 2450 h 4264"/>
              <a:gd name="T6" fmla="*/ 363 w 1814"/>
              <a:gd name="T7" fmla="*/ 2812 h 4264"/>
              <a:gd name="T8" fmla="*/ 0 w 1814"/>
              <a:gd name="T9" fmla="*/ 4264 h 4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4" h="4264">
                <a:moveTo>
                  <a:pt x="1814" y="0"/>
                </a:moveTo>
                <a:cubicBezTo>
                  <a:pt x="1693" y="363"/>
                  <a:pt x="1572" y="726"/>
                  <a:pt x="1451" y="1134"/>
                </a:cubicBezTo>
                <a:cubicBezTo>
                  <a:pt x="1330" y="1542"/>
                  <a:pt x="1269" y="2170"/>
                  <a:pt x="1088" y="2450"/>
                </a:cubicBezTo>
                <a:cubicBezTo>
                  <a:pt x="907" y="2730"/>
                  <a:pt x="544" y="2510"/>
                  <a:pt x="363" y="2812"/>
                </a:cubicBezTo>
                <a:cubicBezTo>
                  <a:pt x="182" y="3114"/>
                  <a:pt x="60" y="4022"/>
                  <a:pt x="0" y="4264"/>
                </a:cubicBezTo>
              </a:path>
            </a:pathLst>
          </a:custGeom>
          <a:noFill/>
          <a:ln w="44450">
            <a:solidFill>
              <a:srgbClr val="9900CC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57" name="文本框 74856"/>
          <p:cNvSpPr txBox="1">
            <a:spLocks noChangeArrowheads="1"/>
          </p:cNvSpPr>
          <p:nvPr/>
        </p:nvSpPr>
        <p:spPr bwMode="auto">
          <a:xfrm>
            <a:off x="2747874" y="1815705"/>
            <a:ext cx="600164" cy="133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多面体</a:t>
            </a:r>
          </a:p>
        </p:txBody>
      </p:sp>
      <p:sp>
        <p:nvSpPr>
          <p:cNvPr id="74858" name="文本框 74857"/>
          <p:cNvSpPr txBox="1">
            <a:spLocks noChangeArrowheads="1"/>
          </p:cNvSpPr>
          <p:nvPr/>
        </p:nvSpPr>
        <p:spPr bwMode="auto">
          <a:xfrm>
            <a:off x="6134011" y="2247900"/>
            <a:ext cx="600164" cy="135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旋转体</a:t>
            </a:r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5498" r="18766" b="9668"/>
          <a:stretch>
            <a:fillRect/>
          </a:stretch>
        </p:blipFill>
        <p:spPr>
          <a:xfrm>
            <a:off x="6226948" y="152399"/>
            <a:ext cx="1945502" cy="18371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r="67005" b="29502"/>
          <a:stretch>
            <a:fillRect/>
          </a:stretch>
        </p:blipFill>
        <p:spPr>
          <a:xfrm>
            <a:off x="1351479" y="118685"/>
            <a:ext cx="1603370" cy="16540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文本框 45058"/>
          <p:cNvSpPr txBox="1">
            <a:spLocks noChangeArrowheads="1"/>
          </p:cNvSpPr>
          <p:nvPr/>
        </p:nvSpPr>
        <p:spPr bwMode="auto">
          <a:xfrm>
            <a:off x="785813" y="4107655"/>
            <a:ext cx="7958794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思考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：我们常见的一些物体，例如三棱镜，方砖以及螺杆的头部， </a:t>
            </a:r>
            <a:endParaRPr lang="en-US" altLang="zh-CN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它们有什么共同特点？</a:t>
            </a:r>
          </a:p>
        </p:txBody>
      </p:sp>
      <p:sp>
        <p:nvSpPr>
          <p:cNvPr id="19459" name="六边形 45059"/>
          <p:cNvSpPr>
            <a:spLocks noChangeArrowheads="1"/>
          </p:cNvSpPr>
          <p:nvPr/>
        </p:nvSpPr>
        <p:spPr bwMode="auto">
          <a:xfrm>
            <a:off x="5886450" y="2800350"/>
            <a:ext cx="1257300" cy="1085850"/>
          </a:xfrm>
          <a:prstGeom prst="hexagon">
            <a:avLst>
              <a:gd name="adj" fmla="val 25533"/>
              <a:gd name="vf" fmla="val 115470"/>
            </a:avLst>
          </a:prstGeom>
          <a:solidFill>
            <a:schemeClr val="accent1"/>
          </a:solidFill>
          <a:ln>
            <a:noFill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  <p:txBody>
          <a:bodyPr>
            <a:flatTx/>
          </a:bodyPr>
          <a:lstStyle/>
          <a:p>
            <a:endParaRPr lang="zh-CN" altLang="en-US" sz="1350"/>
          </a:p>
        </p:txBody>
      </p:sp>
      <p:grpSp>
        <p:nvGrpSpPr>
          <p:cNvPr id="19460" name="组合 45060"/>
          <p:cNvGrpSpPr/>
          <p:nvPr/>
        </p:nvGrpSpPr>
        <p:grpSpPr bwMode="auto">
          <a:xfrm>
            <a:off x="1871663" y="2667000"/>
            <a:ext cx="1828800" cy="1085850"/>
            <a:chOff x="912" y="2064"/>
            <a:chExt cx="1536" cy="912"/>
          </a:xfrm>
        </p:grpSpPr>
        <p:sp>
          <p:nvSpPr>
            <p:cNvPr id="19461" name="等腰三角形 45061"/>
            <p:cNvSpPr>
              <a:spLocks noChangeArrowheads="1"/>
            </p:cNvSpPr>
            <p:nvPr/>
          </p:nvSpPr>
          <p:spPr bwMode="auto">
            <a:xfrm>
              <a:off x="912" y="2400"/>
              <a:ext cx="672" cy="576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000099"/>
                </a:gs>
                <a:gs pos="100000">
                  <a:srgbClr val="477647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9462" name="任意多边形 45062"/>
            <p:cNvSpPr>
              <a:spLocks noChangeArrowheads="1"/>
            </p:cNvSpPr>
            <p:nvPr/>
          </p:nvSpPr>
          <p:spPr bwMode="auto">
            <a:xfrm>
              <a:off x="1248" y="2064"/>
              <a:ext cx="1200" cy="912"/>
            </a:xfrm>
            <a:custGeom>
              <a:avLst/>
              <a:gdLst>
                <a:gd name="T0" fmla="*/ 0 w 1200"/>
                <a:gd name="T1" fmla="*/ 336 h 912"/>
                <a:gd name="T2" fmla="*/ 816 w 1200"/>
                <a:gd name="T3" fmla="*/ 0 h 912"/>
                <a:gd name="T4" fmla="*/ 1200 w 1200"/>
                <a:gd name="T5" fmla="*/ 528 h 912"/>
                <a:gd name="T6" fmla="*/ 336 w 1200"/>
                <a:gd name="T7" fmla="*/ 912 h 912"/>
                <a:gd name="T8" fmla="*/ 0 w 1200"/>
                <a:gd name="T9" fmla="*/ 336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0" h="912">
                  <a:moveTo>
                    <a:pt x="0" y="336"/>
                  </a:moveTo>
                  <a:lnTo>
                    <a:pt x="816" y="0"/>
                  </a:lnTo>
                  <a:lnTo>
                    <a:pt x="1200" y="528"/>
                  </a:lnTo>
                  <a:lnTo>
                    <a:pt x="336" y="912"/>
                  </a:lnTo>
                  <a:lnTo>
                    <a:pt x="0" y="33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477647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9463" name="立方体 45063"/>
          <p:cNvSpPr>
            <a:spLocks noChangeArrowheads="1"/>
          </p:cNvSpPr>
          <p:nvPr/>
        </p:nvSpPr>
        <p:spPr bwMode="auto">
          <a:xfrm>
            <a:off x="4057650" y="2800350"/>
            <a:ext cx="1371600" cy="971550"/>
          </a:xfrm>
          <a:prstGeom prst="cube">
            <a:avLst>
              <a:gd name="adj" fmla="val 52694"/>
            </a:avLst>
          </a:prstGeom>
          <a:gradFill rotWithShape="0">
            <a:gsLst>
              <a:gs pos="0">
                <a:srgbClr val="FFFFFF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5065" name="文本框 45064"/>
          <p:cNvSpPr txBox="1">
            <a:spLocks noChangeArrowheads="1"/>
          </p:cNvSpPr>
          <p:nvPr/>
        </p:nvSpPr>
        <p:spPr bwMode="auto">
          <a:xfrm>
            <a:off x="785813" y="1202853"/>
            <a:ext cx="7700961" cy="156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一般地，有两个面互相平行，其余各面都是四边形，并且相邻两个四边形的公共边都互相平行，由这些面所围成的多面体叫做</a:t>
            </a:r>
            <a:r>
              <a:rPr lang="zh-CN" altLang="en-US" sz="21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棱柱</a:t>
            </a:r>
            <a:r>
              <a:rPr lang="en-US" altLang="zh-CN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343275" y="1157289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962238" y="673707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999270" y="916081"/>
            <a:ext cx="334111" cy="352210"/>
            <a:chOff x="2121873" y="1511588"/>
            <a:chExt cx="445481" cy="469613"/>
          </a:xfrm>
        </p:grpSpPr>
        <p:sp>
          <p:nvSpPr>
            <p:cNvPr id="15" name="矩形 14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2" name="文本框 11321"/>
          <p:cNvSpPr txBox="1">
            <a:spLocks noChangeArrowheads="1"/>
          </p:cNvSpPr>
          <p:nvPr/>
        </p:nvSpPr>
        <p:spPr bwMode="auto">
          <a:xfrm>
            <a:off x="607219" y="1995384"/>
            <a:ext cx="44935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相邻侧面的公共边叫做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棱柱的侧棱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329" name="矩形 11328"/>
          <p:cNvSpPr>
            <a:spLocks noChangeArrowheads="1"/>
          </p:cNvSpPr>
          <p:nvPr/>
        </p:nvSpPr>
        <p:spPr bwMode="auto">
          <a:xfrm>
            <a:off x="607219" y="1108368"/>
            <a:ext cx="83581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在棱柱中</a:t>
            </a:r>
            <a:r>
              <a:rPr lang="en-US" altLang="zh-CN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两个互相平行的面叫做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棱柱的底面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，它们是全等的多边形；</a:t>
            </a:r>
            <a:endParaRPr lang="en-US" altLang="zh-CN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330" name="矩形 11329"/>
          <p:cNvSpPr>
            <a:spLocks noChangeArrowheads="1"/>
          </p:cNvSpPr>
          <p:nvPr/>
        </p:nvSpPr>
        <p:spPr bwMode="auto">
          <a:xfrm>
            <a:off x="607219" y="1553765"/>
            <a:ext cx="61093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其余各面叫做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棱柱的侧面</a:t>
            </a:r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，它们都是平行四边形；</a:t>
            </a:r>
            <a:endParaRPr lang="en-US" altLang="zh-CN" sz="2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669" name="矩形 11668"/>
          <p:cNvSpPr>
            <a:spLocks noChangeArrowheads="1"/>
          </p:cNvSpPr>
          <p:nvPr/>
        </p:nvSpPr>
        <p:spPr bwMode="auto">
          <a:xfrm>
            <a:off x="607219" y="2438295"/>
            <a:ext cx="60483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dirty="0">
                <a:latin typeface="华文楷体" panose="02010600040101010101" pitchFamily="2" charset="-122"/>
                <a:ea typeface="华文楷体" panose="02010600040101010101" pitchFamily="2" charset="-122"/>
              </a:rPr>
              <a:t>侧面与底面的公共顶点叫做</a:t>
            </a:r>
            <a:r>
              <a:rPr lang="zh-CN" altLang="en-US" sz="21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棱柱的顶点</a:t>
            </a:r>
            <a:r>
              <a:rPr lang="en-US" altLang="zh-CN" sz="21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1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343275" y="942976"/>
            <a:ext cx="2347507" cy="1"/>
          </a:xfrm>
          <a:prstGeom prst="line">
            <a:avLst/>
          </a:prstGeom>
          <a:ln w="12700">
            <a:solidFill>
              <a:srgbClr val="46D1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574343" y="459394"/>
            <a:ext cx="2216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棱柱的元素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999270" y="701769"/>
            <a:ext cx="334111" cy="352210"/>
            <a:chOff x="2121873" y="1511588"/>
            <a:chExt cx="445481" cy="469613"/>
          </a:xfrm>
        </p:grpSpPr>
        <p:sp>
          <p:nvSpPr>
            <p:cNvPr id="18" name="矩形 17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46D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9BF1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FAD7DDC-A5E7-498F-81E2-8C51BF555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18943" r="16364" b="44287"/>
          <a:stretch/>
        </p:blipFill>
        <p:spPr>
          <a:xfrm>
            <a:off x="3148744" y="3089485"/>
            <a:ext cx="2454719" cy="1891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2" grpId="0"/>
      <p:bldP spid="11329" grpId="0"/>
      <p:bldP spid="11330" grpId="0"/>
      <p:bldP spid="116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1225</Words>
  <Application>Microsoft Office PowerPoint</Application>
  <PresentationFormat>全屏显示(16:9)</PresentationFormat>
  <Paragraphs>204</Paragraphs>
  <Slides>28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汉仪旗黑-85S</vt:lpstr>
      <vt:lpstr>华文楷体</vt:lpstr>
      <vt:lpstr>华文新魏</vt:lpstr>
      <vt:lpstr>楷体</vt:lpstr>
      <vt:lpstr>宋体</vt:lpstr>
      <vt:lpstr>微软雅黑</vt:lpstr>
      <vt:lpstr>Arial</vt:lpstr>
      <vt:lpstr>Calibri</vt:lpstr>
      <vt:lpstr>Times New Roman</vt:lpstr>
      <vt:lpstr>1_Office 主题​​</vt:lpstr>
      <vt:lpstr>Microsoft Equation 3.0</vt:lpstr>
      <vt:lpstr>8.1基本立体图形（1）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思考：有一个面是多边形其余各面是三角形，             这个多面体是棱锥吗？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</cp:lastModifiedBy>
  <cp:revision>40</cp:revision>
  <dcterms:created xsi:type="dcterms:W3CDTF">2020-02-01T11:21:51Z</dcterms:created>
  <dcterms:modified xsi:type="dcterms:W3CDTF">2020-05-24T10:39:29Z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