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6BA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D8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1EB001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Shape 14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正文级别 1…"/>
          <p:cNvSpPr txBox="1"/>
          <p:nvPr>
            <p:ph type="body" sz="quarter" idx="1"/>
          </p:nvPr>
        </p:nvSpPr>
        <p:spPr>
          <a:xfrm>
            <a:off x="2387600" y="8953500"/>
            <a:ext cx="19621500" cy="673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1025769" indent="-390769" algn="ctr">
              <a:spcBef>
                <a:spcPts val="0"/>
              </a:spcBef>
              <a:defRPr i="1" sz="3200"/>
            </a:lvl2pPr>
            <a:lvl3pPr marL="1660769" indent="-390769" algn="ctr">
              <a:spcBef>
                <a:spcPts val="0"/>
              </a:spcBef>
              <a:defRPr i="1" sz="3200"/>
            </a:lvl3pPr>
            <a:lvl4pPr marL="2295769" indent="-390769" algn="ctr">
              <a:spcBef>
                <a:spcPts val="0"/>
              </a:spcBef>
              <a:defRPr i="1" sz="3200"/>
            </a:lvl4pPr>
            <a:lvl5pPr marL="2930769" indent="-390769" algn="ctr">
              <a:spcBef>
                <a:spcPts val="0"/>
              </a:spcBef>
              <a:defRPr i="1" sz="3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“在此键入引文。”"/>
          <p:cNvSpPr txBox="1"/>
          <p:nvPr>
            <p:ph type="body" sz="quarter" idx="13"/>
          </p:nvPr>
        </p:nvSpPr>
        <p:spPr>
          <a:xfrm>
            <a:off x="2387600" y="6013450"/>
            <a:ext cx="19621500" cy="95250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/>
          <p:nvPr>
            <p:ph type="pic" idx="13"/>
          </p:nvPr>
        </p:nvSpPr>
        <p:spPr>
          <a:xfrm>
            <a:off x="0" y="0"/>
            <a:ext cx="24384000" cy="162644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bg>
      <p:bgPr>
        <a:solidFill>
          <a:srgbClr val="D6D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 拷贝">
    <p:bg>
      <p:bgPr>
        <a:solidFill>
          <a:srgbClr val="D6D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标题幻灯片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正文级别 1…"/>
          <p:cNvSpPr txBox="1"/>
          <p:nvPr>
            <p:ph type="body" sz="quarter" idx="1"/>
          </p:nvPr>
        </p:nvSpPr>
        <p:spPr>
          <a:xfrm>
            <a:off x="12865113" y="9327829"/>
            <a:ext cx="3821433" cy="817984"/>
          </a:xfrm>
          <a:prstGeom prst="rect">
            <a:avLst/>
          </a:prstGeom>
        </p:spPr>
        <p:txBody>
          <a:bodyPr lIns="0" tIns="0" rIns="0" bIns="0" anchor="t"/>
          <a:lstStyle>
            <a:lvl1pPr marL="0" indent="0" defTabSz="2438400">
              <a:lnSpc>
                <a:spcPct val="130000"/>
              </a:lnSpc>
              <a:spcBef>
                <a:spcPts val="2600"/>
              </a:spcBef>
              <a:buSzTx/>
              <a:buNone/>
              <a:defRPr spc="393" sz="4200">
                <a:latin typeface="Arial"/>
                <a:ea typeface="Arial"/>
                <a:cs typeface="Arial"/>
                <a:sym typeface="Arial"/>
              </a:defRPr>
            </a:lvl1pPr>
            <a:lvl2pPr marL="885825" indent="-428625" defTabSz="2438400">
              <a:lnSpc>
                <a:spcPct val="130000"/>
              </a:lnSpc>
              <a:spcBef>
                <a:spcPts val="2600"/>
              </a:spcBef>
              <a:buSzPct val="100000"/>
              <a:buChar char="–"/>
              <a:defRPr spc="393" sz="4200">
                <a:latin typeface="Arial"/>
                <a:ea typeface="Arial"/>
                <a:cs typeface="Arial"/>
                <a:sym typeface="Arial"/>
              </a:defRPr>
            </a:lvl2pPr>
            <a:lvl3pPr marL="1314450" indent="-400050" defTabSz="2438400">
              <a:lnSpc>
                <a:spcPct val="130000"/>
              </a:lnSpc>
              <a:spcBef>
                <a:spcPts val="2600"/>
              </a:spcBef>
              <a:buSzPct val="100000"/>
              <a:defRPr spc="393" sz="4200">
                <a:latin typeface="Arial"/>
                <a:ea typeface="Arial"/>
                <a:cs typeface="Arial"/>
                <a:sym typeface="Arial"/>
              </a:defRPr>
            </a:lvl3pPr>
            <a:lvl4pPr marL="1851660" indent="-480060" defTabSz="2438400">
              <a:lnSpc>
                <a:spcPct val="130000"/>
              </a:lnSpc>
              <a:spcBef>
                <a:spcPts val="2600"/>
              </a:spcBef>
              <a:buSzPct val="100000"/>
              <a:buChar char="–"/>
              <a:defRPr spc="393" sz="4200">
                <a:latin typeface="Arial"/>
                <a:ea typeface="Arial"/>
                <a:cs typeface="Arial"/>
                <a:sym typeface="Arial"/>
              </a:defRPr>
            </a:lvl4pPr>
            <a:lvl5pPr marL="2308860" indent="-480060" defTabSz="2438400">
              <a:lnSpc>
                <a:spcPct val="130000"/>
              </a:lnSpc>
              <a:spcBef>
                <a:spcPts val="2600"/>
              </a:spcBef>
              <a:buSzPct val="100000"/>
              <a:buChar char="»"/>
              <a:defRPr spc="393" sz="4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5" name="文本占位符 3"/>
          <p:cNvSpPr/>
          <p:nvPr>
            <p:ph type="body" sz="quarter" idx="13"/>
          </p:nvPr>
        </p:nvSpPr>
        <p:spPr>
          <a:xfrm>
            <a:off x="12865113" y="10277905"/>
            <a:ext cx="3821433" cy="817984"/>
          </a:xfrm>
          <a:prstGeom prst="rect">
            <a:avLst/>
          </a:prstGeom>
        </p:spPr>
        <p:txBody>
          <a:bodyPr lIns="0" tIns="0" rIns="0" bIns="0" anchor="t"/>
          <a:lstStyle/>
          <a:p>
            <a:pPr>
              <a:defRPr sz="5200"/>
            </a:pPr>
          </a:p>
        </p:txBody>
      </p:sp>
      <p:sp>
        <p:nvSpPr>
          <p:cNvPr id="126" name="标题文本"/>
          <p:cNvSpPr txBox="1"/>
          <p:nvPr>
            <p:ph type="title"/>
          </p:nvPr>
        </p:nvSpPr>
        <p:spPr>
          <a:xfrm>
            <a:off x="12865113" y="4026194"/>
            <a:ext cx="9650733" cy="1942071"/>
          </a:xfrm>
          <a:prstGeom prst="rect">
            <a:avLst/>
          </a:prstGeom>
        </p:spPr>
        <p:txBody>
          <a:bodyPr lIns="0" tIns="0" rIns="0" bIns="0"/>
          <a:lstStyle>
            <a:lvl1pPr algn="l" defTabSz="2438400">
              <a:defRPr spc="1589" sz="10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27" name="幻灯片编号"/>
          <p:cNvSpPr txBox="1"/>
          <p:nvPr>
            <p:ph type="sldNum" sz="quarter" idx="2"/>
          </p:nvPr>
        </p:nvSpPr>
        <p:spPr>
          <a:xfrm>
            <a:off x="21914359" y="12667278"/>
            <a:ext cx="708580" cy="700444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r" defTabSz="2438400">
              <a:defRPr sz="3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两栏内容">
    <p:bg>
      <p:bgPr>
        <a:solidFill>
          <a:srgbClr val="FC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组合 9"/>
          <p:cNvGrpSpPr/>
          <p:nvPr/>
        </p:nvGrpSpPr>
        <p:grpSpPr>
          <a:xfrm>
            <a:off x="-1" y="0"/>
            <a:ext cx="24384001" cy="1177680"/>
            <a:chOff x="0" y="0"/>
            <a:chExt cx="24383999" cy="1177679"/>
          </a:xfrm>
        </p:grpSpPr>
        <p:pic>
          <p:nvPicPr>
            <p:cNvPr id="134" name="图片 8" descr="图片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1440181" cy="11776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图片 7" descr="图片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943819" y="0"/>
              <a:ext cx="1440181" cy="11776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7" name="标题文本"/>
          <p:cNvSpPr txBox="1"/>
          <p:nvPr>
            <p:ph type="title"/>
          </p:nvPr>
        </p:nvSpPr>
        <p:spPr>
          <a:xfrm>
            <a:off x="1339765" y="886577"/>
            <a:ext cx="21704475" cy="884039"/>
          </a:xfrm>
          <a:prstGeom prst="rect">
            <a:avLst/>
          </a:prstGeom>
        </p:spPr>
        <p:txBody>
          <a:bodyPr lIns="93980" tIns="93980" rIns="93980" bIns="93980"/>
          <a:lstStyle>
            <a:lvl1pPr algn="l" defTabSz="2438339">
              <a:defRPr b="1" spc="534"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38" name="正文级别 1…"/>
          <p:cNvSpPr txBox="1"/>
          <p:nvPr>
            <p:ph type="body" sz="half" idx="1"/>
          </p:nvPr>
        </p:nvSpPr>
        <p:spPr>
          <a:xfrm>
            <a:off x="1339859" y="1905251"/>
            <a:ext cx="10566488" cy="10779146"/>
          </a:xfrm>
          <a:prstGeom prst="rect">
            <a:avLst/>
          </a:prstGeom>
        </p:spPr>
        <p:txBody>
          <a:bodyPr lIns="93980" tIns="93980" rIns="93980" bIns="93980" anchor="t"/>
          <a:lstStyle>
            <a:lvl1pPr marL="457187" indent="-457187" defTabSz="2438339">
              <a:lnSpc>
                <a:spcPct val="130000"/>
              </a:lnSpc>
              <a:spcBef>
                <a:spcPts val="2600"/>
              </a:spcBef>
              <a:buSzPct val="100000"/>
              <a:buFont typeface="Arial"/>
              <a:defRPr spc="400" sz="3200">
                <a:latin typeface="Arial"/>
                <a:ea typeface="Arial"/>
                <a:cs typeface="Arial"/>
                <a:sym typeface="Arial"/>
              </a:defRPr>
            </a:lvl1pPr>
            <a:lvl2pPr marL="914376" indent="-457187" defTabSz="2438339">
              <a:lnSpc>
                <a:spcPct val="130000"/>
              </a:lnSpc>
              <a:spcBef>
                <a:spcPts val="2600"/>
              </a:spcBef>
              <a:buSzPct val="100000"/>
              <a:buFont typeface="Arial"/>
              <a:defRPr spc="400" sz="3200">
                <a:latin typeface="Arial"/>
                <a:ea typeface="Arial"/>
                <a:cs typeface="Arial"/>
                <a:sym typeface="Arial"/>
              </a:defRPr>
            </a:lvl2pPr>
            <a:lvl3pPr marL="1371565" indent="-457187" defTabSz="2438339">
              <a:lnSpc>
                <a:spcPct val="130000"/>
              </a:lnSpc>
              <a:spcBef>
                <a:spcPts val="2600"/>
              </a:spcBef>
              <a:buSzPct val="100000"/>
              <a:buFont typeface="Arial"/>
              <a:defRPr spc="400" sz="3200">
                <a:latin typeface="Arial"/>
                <a:ea typeface="Arial"/>
                <a:cs typeface="Arial"/>
                <a:sym typeface="Arial"/>
              </a:defRPr>
            </a:lvl3pPr>
            <a:lvl4pPr marL="1828753" indent="-457187" defTabSz="2438339">
              <a:lnSpc>
                <a:spcPct val="130000"/>
              </a:lnSpc>
              <a:spcBef>
                <a:spcPts val="2600"/>
              </a:spcBef>
              <a:buSzPct val="100000"/>
              <a:buFont typeface="Arial"/>
              <a:defRPr spc="400" sz="3200">
                <a:latin typeface="Arial"/>
                <a:ea typeface="Arial"/>
                <a:cs typeface="Arial"/>
                <a:sym typeface="Arial"/>
              </a:defRPr>
            </a:lvl4pPr>
            <a:lvl5pPr marL="2285943" indent="-457187" defTabSz="2438339">
              <a:lnSpc>
                <a:spcPct val="130000"/>
              </a:lnSpc>
              <a:spcBef>
                <a:spcPts val="2600"/>
              </a:spcBef>
              <a:buSzPct val="100000"/>
              <a:buFont typeface="Arial"/>
              <a:defRPr spc="400"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9" name="幻灯片编号"/>
          <p:cNvSpPr txBox="1"/>
          <p:nvPr>
            <p:ph type="sldNum" sz="quarter" idx="2"/>
          </p:nvPr>
        </p:nvSpPr>
        <p:spPr>
          <a:xfrm>
            <a:off x="22086588" y="12753820"/>
            <a:ext cx="534612" cy="528510"/>
          </a:xfrm>
          <a:prstGeom prst="rect">
            <a:avLst/>
          </a:prstGeom>
        </p:spPr>
        <p:txBody>
          <a:bodyPr lIns="91439" tIns="91439" rIns="91439" bIns="91439" anchor="ctr">
            <a:normAutofit fontScale="100000" lnSpcReduction="0"/>
          </a:bodyPr>
          <a:lstStyle>
            <a:lvl1pPr algn="r" defTabSz="1828800"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/>
          <p:nvPr>
            <p:ph type="pic" idx="13"/>
          </p:nvPr>
        </p:nvSpPr>
        <p:spPr>
          <a:xfrm>
            <a:off x="3124200" y="-38100"/>
            <a:ext cx="18135600" cy="1209669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标题文本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22" name="正文级别 1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/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标题文本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标题文本</a:t>
            </a:r>
          </a:p>
        </p:txBody>
      </p:sp>
      <p:sp>
        <p:nvSpPr>
          <p:cNvPr id="40" name="正文级别 1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7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/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7" name="正文级别 1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/>
          <p:nvPr>
            <p:ph type="pic" sz="quarter" idx="13"/>
          </p:nvPr>
        </p:nvSpPr>
        <p:spPr>
          <a:xfrm>
            <a:off x="15681340" y="7035800"/>
            <a:ext cx="8396679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图像"/>
          <p:cNvSpPr/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图像"/>
          <p:cNvSpPr/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正文级别 1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76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39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3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66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图片 3" descr="图片 3"/>
          <p:cNvPicPr>
            <a:picLocks noChangeAspect="1"/>
          </p:cNvPicPr>
          <p:nvPr/>
        </p:nvPicPr>
        <p:blipFill>
          <a:blip r:embed="rId2">
            <a:extLst/>
          </a:blip>
          <a:srcRect l="0" t="0" r="531" b="0"/>
          <a:stretch>
            <a:fillRect/>
          </a:stretch>
        </p:blipFill>
        <p:spPr>
          <a:xfrm>
            <a:off x="-2" y="-2"/>
            <a:ext cx="24384003" cy="1371600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标题 14"/>
          <p:cNvSpPr txBox="1"/>
          <p:nvPr>
            <p:ph type="title"/>
          </p:nvPr>
        </p:nvSpPr>
        <p:spPr>
          <a:xfrm>
            <a:off x="7436173" y="6643089"/>
            <a:ext cx="18197321" cy="1943103"/>
          </a:xfrm>
          <a:prstGeom prst="rect">
            <a:avLst/>
          </a:prstGeom>
        </p:spPr>
        <p:txBody>
          <a:bodyPr/>
          <a:lstStyle/>
          <a:p>
            <a:pPr algn="ctr" defTabSz="1706878">
              <a:defRPr spc="300" sz="5800">
                <a:solidFill>
                  <a:srgbClr val="FF0000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《祝福》（一）</a:t>
            </a:r>
            <a:br/>
          </a:p>
        </p:txBody>
      </p:sp>
      <p:sp>
        <p:nvSpPr>
          <p:cNvPr id="150" name="矩形 9"/>
          <p:cNvSpPr txBox="1"/>
          <p:nvPr/>
        </p:nvSpPr>
        <p:spPr>
          <a:xfrm>
            <a:off x="13109787" y="9694333"/>
            <a:ext cx="9361596" cy="128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algn="l" defTabSz="2438400">
              <a:lnSpc>
                <a:spcPct val="150000"/>
              </a:lnSpc>
              <a:defRPr b="1" spc="602" sz="6400">
                <a:latin typeface="楷体"/>
                <a:ea typeface="楷体"/>
                <a:cs typeface="楷体"/>
                <a:sym typeface="楷体"/>
              </a:defRPr>
            </a:pPr>
            <a:r>
              <a:t>  </a:t>
            </a:r>
            <a:r>
              <a:rPr b="0" spc="591" sz="6800">
                <a:latin typeface="微软雅黑"/>
                <a:ea typeface="微软雅黑"/>
                <a:cs typeface="微软雅黑"/>
                <a:sym typeface="微软雅黑"/>
              </a:rPr>
              <a:t> </a:t>
            </a:r>
          </a:p>
        </p:txBody>
      </p:sp>
      <p:sp>
        <p:nvSpPr>
          <p:cNvPr id="151" name="文本框 10"/>
          <p:cNvSpPr txBox="1"/>
          <p:nvPr/>
        </p:nvSpPr>
        <p:spPr>
          <a:xfrm>
            <a:off x="10201685" y="3183465"/>
            <a:ext cx="13007678" cy="1450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defTabSz="2438400">
              <a:defRPr b="1" sz="6800">
                <a:solidFill>
                  <a:srgbClr val="0070C0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朝阳区线上课堂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·</a:t>
            </a:r>
            <a:r>
              <a:t>高一年级语文</a:t>
            </a:r>
          </a:p>
        </p:txBody>
      </p:sp>
      <p:sp>
        <p:nvSpPr>
          <p:cNvPr id="152" name="文本框 8"/>
          <p:cNvSpPr txBox="1"/>
          <p:nvPr/>
        </p:nvSpPr>
        <p:spPr>
          <a:xfrm>
            <a:off x="8241944" y="10099657"/>
            <a:ext cx="16585779" cy="128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>
            <a:lvl1pPr defTabSz="2438400">
              <a:lnSpc>
                <a:spcPct val="150000"/>
              </a:lnSpc>
              <a:defRPr sz="6800">
                <a:solidFill>
                  <a:srgbClr val="0070C0"/>
                </a:solidFill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pPr/>
            <a:r>
              <a:t>北京市陈经纶中学    王灵联 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作者通过不同人之口复述“阿毛被狼吃掉”的事情，试比较有什么不同？"/>
          <p:cNvSpPr txBox="1"/>
          <p:nvPr/>
        </p:nvSpPr>
        <p:spPr>
          <a:xfrm>
            <a:off x="1234754" y="1227702"/>
            <a:ext cx="21310427" cy="1079501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tabLst>
                <a:tab pos="266700" algn="l"/>
                <a:tab pos="533400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  <a:tab pos="3467100" algn="l"/>
                <a:tab pos="3733800" algn="l"/>
                <a:tab pos="4000500" algn="l"/>
                <a:tab pos="4267200" algn="l"/>
                <a:tab pos="4533900" algn="l"/>
                <a:tab pos="4800600" algn="l"/>
                <a:tab pos="5067300" algn="l"/>
                <a:tab pos="5334000" algn="l"/>
                <a:tab pos="5600700" algn="l"/>
                <a:tab pos="5791200" algn="l"/>
              </a:tabLst>
              <a:defRPr b="1" sz="5400">
                <a:uFill>
                  <a:solidFill>
                    <a:srgbClr val="000000"/>
                  </a:solidFill>
                </a:u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作者通过不同人之口复述“阿毛被狼吃掉”的事情，试比较有什么不同？</a:t>
            </a:r>
          </a:p>
        </p:txBody>
      </p:sp>
      <p:graphicFrame>
        <p:nvGraphicFramePr>
          <p:cNvPr id="233" name="表格"/>
          <p:cNvGraphicFramePr/>
          <p:nvPr/>
        </p:nvGraphicFramePr>
        <p:xfrm>
          <a:off x="1945659" y="4078281"/>
          <a:ext cx="19888617" cy="7338665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4972154"/>
                <a:gridCol w="4972154"/>
                <a:gridCol w="4972154"/>
                <a:gridCol w="4972154"/>
              </a:tblGrid>
              <a:tr h="183466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人物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R w="12700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内容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929292"/>
                      </a:solidFill>
                      <a:miter lim="400000"/>
                    </a:lnL>
                    <a:lnR w="12700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方式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929292"/>
                      </a:solidFill>
                      <a:miter lim="400000"/>
                    </a:lnL>
                    <a:lnR w="12700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感情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929292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83466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卫老婆子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5000">
                          <a:sym typeface="Helvetica Neue Medium"/>
                        </a:rPr>
                        <a:t>结果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5000">
                          <a:sym typeface="Helvetica Neue Medium"/>
                        </a:rPr>
                        <a:t>交代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5000">
                          <a:sym typeface="Helvetica Neue Medium"/>
                        </a:rPr>
                        <a:t>意想不到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</a:tr>
              <a:tr h="183466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祥林嫂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5000">
                          <a:sym typeface="Helvetica Neue Medium"/>
                        </a:rPr>
                        <a:t>过程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5000">
                          <a:sym typeface="Helvetica Neue Medium"/>
                        </a:rPr>
                        <a:t>细致讲述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5000">
                          <a:sym typeface="Helvetica Neue Medium"/>
                        </a:rPr>
                        <a:t>痛苦与自责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  <a:solidFill>
                      <a:srgbClr val="E1E0DA"/>
                    </a:solidFill>
                  </a:tcPr>
                </a:tc>
              </a:tr>
              <a:tr h="183466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鲁镇人们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5000">
                          <a:sym typeface="Helvetica Neue Medium"/>
                        </a:rPr>
                        <a:t>只言片语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5000">
                          <a:sym typeface="Helvetica Neue Medium"/>
                        </a:rPr>
                        <a:t>抢白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5000">
                          <a:sym typeface="Helvetica Neue Medium"/>
                        </a:rPr>
                        <a:t>厌烦与阻止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1、这一情节是祥林嫂命运的又一次悲惨转折，并催化了祥林嫂彻底绝望2、各种不同叙述视角的重复叙述，展现了各种不同人物的心态，同时也暴露了国民性的弱点。…"/>
          <p:cNvSpPr txBox="1"/>
          <p:nvPr/>
        </p:nvSpPr>
        <p:spPr>
          <a:xfrm>
            <a:off x="1311198" y="4691229"/>
            <a:ext cx="20763798" cy="6871147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266700">
              <a:lnSpc>
                <a:spcPct val="160000"/>
              </a:lnSpc>
              <a:spcBef>
                <a:spcPts val="500"/>
              </a:spcBef>
              <a:defRPr b="1" sz="5000">
                <a:uFill>
                  <a:solidFill>
                    <a:srgbClr val="000000"/>
                  </a:solidFill>
                </a:uFill>
                <a:latin typeface="Carlito"/>
                <a:ea typeface="Carlito"/>
                <a:cs typeface="Carlito"/>
                <a:sym typeface="Carlito"/>
              </a:defRPr>
            </a:pPr>
            <a:r>
              <a:t>1、各种不同叙述视角的重复叙述，展现了各种不同人物的心态，同时也暴露了国民性的弱点。</a:t>
            </a:r>
          </a:p>
          <a:p>
            <a:pPr algn="l" defTabSz="266700">
              <a:lnSpc>
                <a:spcPct val="160000"/>
              </a:lnSpc>
              <a:spcBef>
                <a:spcPts val="500"/>
              </a:spcBef>
              <a:defRPr b="1" sz="5000">
                <a:uFill>
                  <a:solidFill>
                    <a:srgbClr val="000000"/>
                  </a:solidFill>
                </a:uFill>
                <a:latin typeface="Carlito"/>
                <a:ea typeface="Carlito"/>
                <a:cs typeface="Carlito"/>
                <a:sym typeface="Carlito"/>
              </a:defRPr>
            </a:pPr>
            <a:r>
              <a:t>2、这一情节是祥林嫂命运的又一次悲惨转折，并催化了祥林嫂彻底而深刻绝望。</a:t>
            </a:r>
          </a:p>
        </p:txBody>
      </p:sp>
      <p:sp>
        <p:nvSpPr>
          <p:cNvPr id="236" name="作者通过不同人之口复述“阿毛被狼吃掉”的事情，有何深意？"/>
          <p:cNvSpPr txBox="1"/>
          <p:nvPr/>
        </p:nvSpPr>
        <p:spPr>
          <a:xfrm>
            <a:off x="2409483" y="1424574"/>
            <a:ext cx="18567228" cy="1079501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tabLst>
                <a:tab pos="266700" algn="l"/>
                <a:tab pos="533400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  <a:tab pos="3467100" algn="l"/>
                <a:tab pos="3733800" algn="l"/>
                <a:tab pos="4000500" algn="l"/>
                <a:tab pos="4267200" algn="l"/>
                <a:tab pos="4533900" algn="l"/>
                <a:tab pos="4800600" algn="l"/>
                <a:tab pos="5067300" algn="l"/>
                <a:tab pos="5334000" algn="l"/>
                <a:tab pos="5600700" algn="l"/>
                <a:tab pos="5791200" algn="l"/>
              </a:tabLst>
              <a:defRPr b="1" sz="5400">
                <a:uFill>
                  <a:solidFill>
                    <a:srgbClr val="000000"/>
                  </a:solidFill>
                </a:u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作者通过不同人之口复述“阿毛被狼吃掉”的事情，有何深意？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图片 4" descr="图片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46080" y="2116888"/>
            <a:ext cx="3291841" cy="3261360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矩形 18"/>
          <p:cNvSpPr txBox="1"/>
          <p:nvPr/>
        </p:nvSpPr>
        <p:spPr>
          <a:xfrm>
            <a:off x="6429588" y="6294120"/>
            <a:ext cx="12241106" cy="2748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r" defTabSz="1828800">
              <a:defRPr b="1" spc="800" sz="14400">
                <a:solidFill>
                  <a:srgbClr val="00206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谢谢您的观看</a:t>
            </a:r>
          </a:p>
        </p:txBody>
      </p:sp>
      <p:sp>
        <p:nvSpPr>
          <p:cNvPr id="240" name="矩形 6"/>
          <p:cNvSpPr txBox="1"/>
          <p:nvPr/>
        </p:nvSpPr>
        <p:spPr>
          <a:xfrm>
            <a:off x="7111999" y="9353974"/>
            <a:ext cx="11031553" cy="1033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lnSpc>
                <a:spcPct val="150000"/>
              </a:lnSpc>
              <a:defRPr spc="602" sz="4800">
                <a:solidFill>
                  <a:srgbClr val="002060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pPr/>
            <a:r>
              <a:t>北京市朝阳区教育研究中心  制作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2"/>
      <p:bldP build="whole" bldLvl="1" animBg="1" rev="0" advAuto="0" spid="23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学习目标：…"/>
          <p:cNvSpPr txBox="1"/>
          <p:nvPr/>
        </p:nvSpPr>
        <p:spPr>
          <a:xfrm>
            <a:off x="10569438" y="772282"/>
            <a:ext cx="4028949" cy="1371601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tabLst>
                <a:tab pos="266700" algn="l"/>
                <a:tab pos="533400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  <a:tab pos="3467100" algn="l"/>
                <a:tab pos="3733800" algn="l"/>
                <a:tab pos="4000500" algn="l"/>
                <a:tab pos="4267200" algn="l"/>
                <a:tab pos="4533900" algn="l"/>
                <a:tab pos="4800600" algn="l"/>
                <a:tab pos="5067300" algn="l"/>
                <a:tab pos="5334000" algn="l"/>
                <a:tab pos="5600700" algn="l"/>
                <a:tab pos="5791200" algn="l"/>
              </a:tabLst>
              <a:defRPr b="1" spc="656" sz="7000">
                <a:uFill>
                  <a:solidFill>
                    <a:srgbClr val="000000"/>
                  </a:solidFill>
                </a:u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学习目标</a:t>
            </a:r>
          </a:p>
        </p:txBody>
      </p:sp>
      <p:sp>
        <p:nvSpPr>
          <p:cNvPr id="155" name="钢笔"/>
          <p:cNvSpPr/>
          <p:nvPr/>
        </p:nvSpPr>
        <p:spPr>
          <a:xfrm>
            <a:off x="2698929" y="2913464"/>
            <a:ext cx="648924" cy="1532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35" y="0"/>
                </a:moveTo>
                <a:cubicBezTo>
                  <a:pt x="1645" y="0"/>
                  <a:pt x="1407" y="101"/>
                  <a:pt x="1407" y="224"/>
                </a:cubicBezTo>
                <a:lnTo>
                  <a:pt x="1407" y="3038"/>
                </a:lnTo>
                <a:cubicBezTo>
                  <a:pt x="1407" y="3161"/>
                  <a:pt x="1645" y="3262"/>
                  <a:pt x="1935" y="3262"/>
                </a:cubicBezTo>
                <a:lnTo>
                  <a:pt x="19665" y="3262"/>
                </a:lnTo>
                <a:cubicBezTo>
                  <a:pt x="19955" y="3262"/>
                  <a:pt x="20193" y="3161"/>
                  <a:pt x="20193" y="3038"/>
                </a:cubicBezTo>
                <a:lnTo>
                  <a:pt x="20193" y="224"/>
                </a:lnTo>
                <a:cubicBezTo>
                  <a:pt x="20193" y="101"/>
                  <a:pt x="19955" y="0"/>
                  <a:pt x="19665" y="0"/>
                </a:cubicBezTo>
                <a:lnTo>
                  <a:pt x="1935" y="0"/>
                </a:lnTo>
                <a:close/>
                <a:moveTo>
                  <a:pt x="1882" y="3889"/>
                </a:moveTo>
                <a:cubicBezTo>
                  <a:pt x="1882" y="3889"/>
                  <a:pt x="1613" y="7417"/>
                  <a:pt x="0" y="12311"/>
                </a:cubicBezTo>
                <a:lnTo>
                  <a:pt x="10218" y="21600"/>
                </a:lnTo>
                <a:lnTo>
                  <a:pt x="10602" y="16527"/>
                </a:lnTo>
                <a:lnTo>
                  <a:pt x="10602" y="11088"/>
                </a:lnTo>
                <a:cubicBezTo>
                  <a:pt x="9608" y="11046"/>
                  <a:pt x="8831" y="10690"/>
                  <a:pt x="8831" y="10258"/>
                </a:cubicBezTo>
                <a:cubicBezTo>
                  <a:pt x="8831" y="9798"/>
                  <a:pt x="9712" y="9425"/>
                  <a:pt x="10800" y="9425"/>
                </a:cubicBezTo>
                <a:cubicBezTo>
                  <a:pt x="11888" y="9425"/>
                  <a:pt x="12769" y="9798"/>
                  <a:pt x="12769" y="10258"/>
                </a:cubicBezTo>
                <a:cubicBezTo>
                  <a:pt x="12769" y="10691"/>
                  <a:pt x="11993" y="11046"/>
                  <a:pt x="10998" y="11088"/>
                </a:cubicBezTo>
                <a:lnTo>
                  <a:pt x="10998" y="16527"/>
                </a:lnTo>
                <a:lnTo>
                  <a:pt x="11382" y="21600"/>
                </a:lnTo>
                <a:lnTo>
                  <a:pt x="21600" y="12311"/>
                </a:lnTo>
                <a:cubicBezTo>
                  <a:pt x="19987" y="7417"/>
                  <a:pt x="19718" y="3889"/>
                  <a:pt x="19718" y="3889"/>
                </a:cubicBezTo>
                <a:lnTo>
                  <a:pt x="11559" y="3889"/>
                </a:lnTo>
                <a:lnTo>
                  <a:pt x="10041" y="3889"/>
                </a:lnTo>
                <a:lnTo>
                  <a:pt x="1882" y="3889"/>
                </a:lnTo>
                <a:close/>
              </a:path>
            </a:pathLst>
          </a:custGeom>
          <a:solidFill>
            <a:srgbClr val="0433FF"/>
          </a:solidFill>
          <a:ln w="254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6" name="知识点回顾，复习作家作品及文体知识。"/>
          <p:cNvSpPr txBox="1"/>
          <p:nvPr/>
        </p:nvSpPr>
        <p:spPr>
          <a:xfrm>
            <a:off x="4525762" y="4413052"/>
            <a:ext cx="16116301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tabLst>
                <a:tab pos="266700" algn="l"/>
                <a:tab pos="533400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  <a:tab pos="3467100" algn="l"/>
                <a:tab pos="3733800" algn="l"/>
                <a:tab pos="4000500" algn="l"/>
                <a:tab pos="4267200" algn="l"/>
                <a:tab pos="4533900" algn="l"/>
                <a:tab pos="4800600" algn="l"/>
                <a:tab pos="5067300" algn="l"/>
                <a:tab pos="5334000" algn="l"/>
                <a:tab pos="5600700" algn="l"/>
                <a:tab pos="5791200" algn="l"/>
              </a:tabLst>
              <a:defRPr b="1" sz="7000">
                <a:uFill>
                  <a:solidFill>
                    <a:srgbClr val="000000"/>
                  </a:solidFill>
                </a:u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知识点回顾，复习作家作品及文体知识。</a:t>
            </a:r>
          </a:p>
        </p:txBody>
      </p:sp>
      <p:grpSp>
        <p:nvGrpSpPr>
          <p:cNvPr id="159" name="文化理解与传承"/>
          <p:cNvGrpSpPr/>
          <p:nvPr/>
        </p:nvGrpSpPr>
        <p:grpSpPr>
          <a:xfrm>
            <a:off x="3567095" y="2680227"/>
            <a:ext cx="5016501" cy="1574801"/>
            <a:chOff x="0" y="0"/>
            <a:chExt cx="5016500" cy="1574800"/>
          </a:xfrm>
        </p:grpSpPr>
        <p:sp>
          <p:nvSpPr>
            <p:cNvPr id="158" name="文化理解与传承"/>
            <p:cNvSpPr txBox="1"/>
            <p:nvPr/>
          </p:nvSpPr>
          <p:spPr>
            <a:xfrm>
              <a:off x="215900" y="139700"/>
              <a:ext cx="4584700" cy="10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5000">
                  <a:latin typeface="Carlito"/>
                  <a:ea typeface="Carlito"/>
                  <a:cs typeface="Carlito"/>
                  <a:sym typeface="Carlito"/>
                </a:defRPr>
              </a:lvl1pPr>
            </a:lstStyle>
            <a:p>
              <a:pPr/>
              <a:r>
                <a:t>文化理解与传承</a:t>
              </a:r>
            </a:p>
          </p:txBody>
        </p:sp>
        <p:pic>
          <p:nvPicPr>
            <p:cNvPr id="157" name="文化理解与传承 文化理解与传承" descr="文化理解与传承 文化理解与传承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016500" cy="1574800"/>
            </a:xfrm>
            <a:prstGeom prst="rect">
              <a:avLst/>
            </a:prstGeom>
            <a:effectLst/>
          </p:spPr>
        </p:pic>
      </p:grpSp>
      <p:sp>
        <p:nvSpPr>
          <p:cNvPr id="160" name="钢笔"/>
          <p:cNvSpPr/>
          <p:nvPr/>
        </p:nvSpPr>
        <p:spPr>
          <a:xfrm>
            <a:off x="2698929" y="6091541"/>
            <a:ext cx="648924" cy="1532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35" y="0"/>
                </a:moveTo>
                <a:cubicBezTo>
                  <a:pt x="1645" y="0"/>
                  <a:pt x="1407" y="101"/>
                  <a:pt x="1407" y="224"/>
                </a:cubicBezTo>
                <a:lnTo>
                  <a:pt x="1407" y="3038"/>
                </a:lnTo>
                <a:cubicBezTo>
                  <a:pt x="1407" y="3161"/>
                  <a:pt x="1645" y="3262"/>
                  <a:pt x="1935" y="3262"/>
                </a:cubicBezTo>
                <a:lnTo>
                  <a:pt x="19665" y="3262"/>
                </a:lnTo>
                <a:cubicBezTo>
                  <a:pt x="19955" y="3262"/>
                  <a:pt x="20193" y="3161"/>
                  <a:pt x="20193" y="3038"/>
                </a:cubicBezTo>
                <a:lnTo>
                  <a:pt x="20193" y="224"/>
                </a:lnTo>
                <a:cubicBezTo>
                  <a:pt x="20193" y="101"/>
                  <a:pt x="19955" y="0"/>
                  <a:pt x="19665" y="0"/>
                </a:cubicBezTo>
                <a:lnTo>
                  <a:pt x="1935" y="0"/>
                </a:lnTo>
                <a:close/>
                <a:moveTo>
                  <a:pt x="1882" y="3889"/>
                </a:moveTo>
                <a:cubicBezTo>
                  <a:pt x="1882" y="3889"/>
                  <a:pt x="1613" y="7417"/>
                  <a:pt x="0" y="12311"/>
                </a:cubicBezTo>
                <a:lnTo>
                  <a:pt x="10218" y="21600"/>
                </a:lnTo>
                <a:lnTo>
                  <a:pt x="10602" y="16527"/>
                </a:lnTo>
                <a:lnTo>
                  <a:pt x="10602" y="11088"/>
                </a:lnTo>
                <a:cubicBezTo>
                  <a:pt x="9608" y="11046"/>
                  <a:pt x="8831" y="10690"/>
                  <a:pt x="8831" y="10258"/>
                </a:cubicBezTo>
                <a:cubicBezTo>
                  <a:pt x="8831" y="9798"/>
                  <a:pt x="9712" y="9425"/>
                  <a:pt x="10800" y="9425"/>
                </a:cubicBezTo>
                <a:cubicBezTo>
                  <a:pt x="11888" y="9425"/>
                  <a:pt x="12769" y="9798"/>
                  <a:pt x="12769" y="10258"/>
                </a:cubicBezTo>
                <a:cubicBezTo>
                  <a:pt x="12769" y="10691"/>
                  <a:pt x="11993" y="11046"/>
                  <a:pt x="10998" y="11088"/>
                </a:cubicBezTo>
                <a:lnTo>
                  <a:pt x="10998" y="16527"/>
                </a:lnTo>
                <a:lnTo>
                  <a:pt x="11382" y="21600"/>
                </a:lnTo>
                <a:lnTo>
                  <a:pt x="21600" y="12311"/>
                </a:lnTo>
                <a:cubicBezTo>
                  <a:pt x="19987" y="7417"/>
                  <a:pt x="19718" y="3889"/>
                  <a:pt x="19718" y="3889"/>
                </a:cubicBezTo>
                <a:lnTo>
                  <a:pt x="11559" y="3889"/>
                </a:lnTo>
                <a:lnTo>
                  <a:pt x="10041" y="3889"/>
                </a:lnTo>
                <a:lnTo>
                  <a:pt x="1882" y="3889"/>
                </a:lnTo>
                <a:close/>
              </a:path>
            </a:pathLst>
          </a:custGeom>
          <a:solidFill>
            <a:srgbClr val="00FDFF"/>
          </a:solidFill>
          <a:ln w="254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63" name="整体感知小说内容"/>
          <p:cNvGrpSpPr/>
          <p:nvPr/>
        </p:nvGrpSpPr>
        <p:grpSpPr>
          <a:xfrm>
            <a:off x="3600713" y="6062358"/>
            <a:ext cx="5651501" cy="1574801"/>
            <a:chOff x="0" y="0"/>
            <a:chExt cx="5651500" cy="1574800"/>
          </a:xfrm>
        </p:grpSpPr>
        <p:sp>
          <p:nvSpPr>
            <p:cNvPr id="162" name="整体感知小说内容"/>
            <p:cNvSpPr txBox="1"/>
            <p:nvPr/>
          </p:nvSpPr>
          <p:spPr>
            <a:xfrm>
              <a:off x="215900" y="139700"/>
              <a:ext cx="5219700" cy="10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5000">
                  <a:latin typeface="Carlito"/>
                  <a:ea typeface="Carlito"/>
                  <a:cs typeface="Carlito"/>
                  <a:sym typeface="Carlito"/>
                </a:defRPr>
              </a:lvl1pPr>
            </a:lstStyle>
            <a:p>
              <a:pPr/>
              <a:r>
                <a:t>整体感知小说内容</a:t>
              </a:r>
            </a:p>
          </p:txBody>
        </p:sp>
        <p:pic>
          <p:nvPicPr>
            <p:cNvPr id="161" name="整体感知小说内容 整体感知小说内容" descr="整体感知小说内容 整体感知小说内容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651500" cy="1574800"/>
            </a:xfrm>
            <a:prstGeom prst="rect">
              <a:avLst/>
            </a:prstGeom>
            <a:effectLst/>
          </p:spPr>
        </p:pic>
      </p:grpSp>
      <p:sp>
        <p:nvSpPr>
          <p:cNvPr id="164" name="阅读课文，读准字音，整体感知文本"/>
          <p:cNvSpPr txBox="1"/>
          <p:nvPr/>
        </p:nvSpPr>
        <p:spPr>
          <a:xfrm>
            <a:off x="4502839" y="7927261"/>
            <a:ext cx="14338301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tabLst>
                <a:tab pos="266700" algn="l"/>
                <a:tab pos="533400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  <a:tab pos="3467100" algn="l"/>
                <a:tab pos="3733800" algn="l"/>
                <a:tab pos="4000500" algn="l"/>
                <a:tab pos="4267200" algn="l"/>
                <a:tab pos="4533900" algn="l"/>
                <a:tab pos="4800600" algn="l"/>
                <a:tab pos="5067300" algn="l"/>
                <a:tab pos="5334000" algn="l"/>
                <a:tab pos="5600700" algn="l"/>
                <a:tab pos="5791200" algn="l"/>
              </a:tabLst>
              <a:defRPr b="1" sz="7000">
                <a:uFill>
                  <a:solidFill>
                    <a:srgbClr val="000000"/>
                  </a:solidFill>
                </a:u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阅读课文，读准字音，整体感知文本</a:t>
            </a:r>
          </a:p>
        </p:txBody>
      </p:sp>
      <p:sp>
        <p:nvSpPr>
          <p:cNvPr id="165" name="钢笔"/>
          <p:cNvSpPr/>
          <p:nvPr/>
        </p:nvSpPr>
        <p:spPr>
          <a:xfrm>
            <a:off x="2698929" y="9635236"/>
            <a:ext cx="648924" cy="1532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35" y="0"/>
                </a:moveTo>
                <a:cubicBezTo>
                  <a:pt x="1645" y="0"/>
                  <a:pt x="1407" y="101"/>
                  <a:pt x="1407" y="224"/>
                </a:cubicBezTo>
                <a:lnTo>
                  <a:pt x="1407" y="3038"/>
                </a:lnTo>
                <a:cubicBezTo>
                  <a:pt x="1407" y="3161"/>
                  <a:pt x="1645" y="3262"/>
                  <a:pt x="1935" y="3262"/>
                </a:cubicBezTo>
                <a:lnTo>
                  <a:pt x="19665" y="3262"/>
                </a:lnTo>
                <a:cubicBezTo>
                  <a:pt x="19955" y="3262"/>
                  <a:pt x="20193" y="3161"/>
                  <a:pt x="20193" y="3038"/>
                </a:cubicBezTo>
                <a:lnTo>
                  <a:pt x="20193" y="224"/>
                </a:lnTo>
                <a:cubicBezTo>
                  <a:pt x="20193" y="101"/>
                  <a:pt x="19955" y="0"/>
                  <a:pt x="19665" y="0"/>
                </a:cubicBezTo>
                <a:lnTo>
                  <a:pt x="1935" y="0"/>
                </a:lnTo>
                <a:close/>
                <a:moveTo>
                  <a:pt x="1882" y="3889"/>
                </a:moveTo>
                <a:cubicBezTo>
                  <a:pt x="1882" y="3889"/>
                  <a:pt x="1613" y="7417"/>
                  <a:pt x="0" y="12311"/>
                </a:cubicBezTo>
                <a:lnTo>
                  <a:pt x="10218" y="21600"/>
                </a:lnTo>
                <a:lnTo>
                  <a:pt x="10602" y="16527"/>
                </a:lnTo>
                <a:lnTo>
                  <a:pt x="10602" y="11088"/>
                </a:lnTo>
                <a:cubicBezTo>
                  <a:pt x="9608" y="11046"/>
                  <a:pt x="8831" y="10690"/>
                  <a:pt x="8831" y="10258"/>
                </a:cubicBezTo>
                <a:cubicBezTo>
                  <a:pt x="8831" y="9798"/>
                  <a:pt x="9712" y="9425"/>
                  <a:pt x="10800" y="9425"/>
                </a:cubicBezTo>
                <a:cubicBezTo>
                  <a:pt x="11888" y="9425"/>
                  <a:pt x="12769" y="9798"/>
                  <a:pt x="12769" y="10258"/>
                </a:cubicBezTo>
                <a:cubicBezTo>
                  <a:pt x="12769" y="10691"/>
                  <a:pt x="11993" y="11046"/>
                  <a:pt x="10998" y="11088"/>
                </a:cubicBezTo>
                <a:lnTo>
                  <a:pt x="10998" y="16527"/>
                </a:lnTo>
                <a:lnTo>
                  <a:pt x="11382" y="21600"/>
                </a:lnTo>
                <a:lnTo>
                  <a:pt x="21600" y="12311"/>
                </a:lnTo>
                <a:cubicBezTo>
                  <a:pt x="19987" y="7417"/>
                  <a:pt x="19718" y="3889"/>
                  <a:pt x="19718" y="3889"/>
                </a:cubicBezTo>
                <a:lnTo>
                  <a:pt x="11559" y="3889"/>
                </a:lnTo>
                <a:lnTo>
                  <a:pt x="10041" y="3889"/>
                </a:lnTo>
                <a:lnTo>
                  <a:pt x="1882" y="3889"/>
                </a:lnTo>
                <a:close/>
              </a:path>
            </a:pathLst>
          </a:custGeom>
          <a:solidFill>
            <a:srgbClr val="011993"/>
          </a:solidFill>
          <a:ln w="254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68" name="思维发展与提升"/>
          <p:cNvGrpSpPr/>
          <p:nvPr/>
        </p:nvGrpSpPr>
        <p:grpSpPr>
          <a:xfrm>
            <a:off x="3567095" y="9614295"/>
            <a:ext cx="5016501" cy="1574801"/>
            <a:chOff x="0" y="0"/>
            <a:chExt cx="5016500" cy="1574800"/>
          </a:xfrm>
        </p:grpSpPr>
        <p:sp>
          <p:nvSpPr>
            <p:cNvPr id="167" name="思维发展与提升"/>
            <p:cNvSpPr txBox="1"/>
            <p:nvPr/>
          </p:nvSpPr>
          <p:spPr>
            <a:xfrm>
              <a:off x="215900" y="139700"/>
              <a:ext cx="4584700" cy="10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5000">
                  <a:latin typeface="Carlito"/>
                  <a:ea typeface="Carlito"/>
                  <a:cs typeface="Carlito"/>
                  <a:sym typeface="Carlito"/>
                </a:defRPr>
              </a:lvl1pPr>
            </a:lstStyle>
            <a:p>
              <a:pPr/>
              <a:r>
                <a:t>思维发展与提升</a:t>
              </a:r>
            </a:p>
          </p:txBody>
        </p:sp>
        <p:pic>
          <p:nvPicPr>
            <p:cNvPr id="166" name="思维发展与提升 思维发展与提升" descr="思维发展与提升 思维发展与提升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016500" cy="1574800"/>
            </a:xfrm>
            <a:prstGeom prst="rect">
              <a:avLst/>
            </a:prstGeom>
            <a:effectLst/>
          </p:spPr>
        </p:pic>
      </p:grpSp>
      <p:sp>
        <p:nvSpPr>
          <p:cNvPr id="169" name="梳理情节，理解情节的重要作用"/>
          <p:cNvSpPr txBox="1"/>
          <p:nvPr/>
        </p:nvSpPr>
        <p:spPr>
          <a:xfrm>
            <a:off x="4559088" y="11441469"/>
            <a:ext cx="12560301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tabLst>
                <a:tab pos="266700" algn="l"/>
                <a:tab pos="533400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  <a:tab pos="3467100" algn="l"/>
                <a:tab pos="3733800" algn="l"/>
                <a:tab pos="4000500" algn="l"/>
                <a:tab pos="4267200" algn="l"/>
                <a:tab pos="4533900" algn="l"/>
                <a:tab pos="4800600" algn="l"/>
                <a:tab pos="5067300" algn="l"/>
                <a:tab pos="5334000" algn="l"/>
                <a:tab pos="5600700" algn="l"/>
                <a:tab pos="5791200" algn="l"/>
              </a:tabLst>
              <a:defRPr b="1" sz="7000">
                <a:uFill>
                  <a:solidFill>
                    <a:srgbClr val="000000"/>
                  </a:solidFill>
                </a:u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梳理情节，理解情节的重要作用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2"/>
      <p:bldP build="whole" bldLvl="1" animBg="1" rev="0" advAuto="0" spid="169" grpId="3"/>
      <p:bldP build="whole" bldLvl="1" animBg="1" rev="0" advAuto="0" spid="1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1198232016165_1198232016165_r.jpeg" descr="1198232016165_1198232016165_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50631" y="3859712"/>
            <a:ext cx="7181796" cy="662801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1、走近鲁迅…"/>
          <p:cNvSpPr txBox="1"/>
          <p:nvPr/>
        </p:nvSpPr>
        <p:spPr>
          <a:xfrm>
            <a:off x="740570" y="2353429"/>
            <a:ext cx="15190107" cy="5779840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b="1" sz="5000">
                <a:latin typeface="Carlito"/>
                <a:ea typeface="Carlito"/>
                <a:cs typeface="Carlito"/>
                <a:sym typeface="Carlito"/>
              </a:defRPr>
            </a:pPr>
            <a:r>
              <a:t>1、走近鲁迅</a:t>
            </a:r>
          </a:p>
          <a:p>
            <a:pPr algn="l">
              <a:defRPr b="1" sz="5000">
                <a:latin typeface="Carlito"/>
                <a:ea typeface="Carlito"/>
                <a:cs typeface="Carlito"/>
                <a:sym typeface="Carlito"/>
              </a:defRPr>
            </a:pPr>
            <a:r>
              <a:t>      鲁迅，原名周树人，“鲁迅”是他发表我国现代文学史上第一篇白话小说《狂人日记》时使用的笔名。</a:t>
            </a:r>
          </a:p>
          <a:p>
            <a:pPr algn="l">
              <a:defRPr b="1" sz="5000">
                <a:latin typeface="Carlito"/>
                <a:ea typeface="Carlito"/>
                <a:cs typeface="Carlito"/>
                <a:sym typeface="Carlito"/>
              </a:defRPr>
            </a:pPr>
          </a:p>
          <a:p>
            <a:pPr algn="l">
              <a:defRPr b="1" sz="5000">
                <a:latin typeface="Carlito"/>
                <a:ea typeface="Carlito"/>
                <a:cs typeface="Carlito"/>
                <a:sym typeface="Carlito"/>
              </a:defRPr>
            </a:pPr>
            <a:r>
              <a:t>举世如野草彷徨南腔北调三闲二心尽是可怜阿Q相</a:t>
            </a:r>
          </a:p>
          <a:p>
            <a:pPr algn="l">
              <a:defRPr b="1" sz="5000">
                <a:latin typeface="Carlito"/>
                <a:ea typeface="Carlito"/>
                <a:cs typeface="Carlito"/>
                <a:sym typeface="Carlito"/>
              </a:defRPr>
            </a:pPr>
            <a:r>
              <a:t>独自向热风呐喊故事新编朝花夕拾总求改变死魂灵</a:t>
            </a:r>
          </a:p>
        </p:txBody>
      </p:sp>
      <p:sp>
        <p:nvSpPr>
          <p:cNvPr id="173" name="小说集《呐喊》《彷徨》《故事新编》…"/>
          <p:cNvSpPr txBox="1"/>
          <p:nvPr/>
        </p:nvSpPr>
        <p:spPr>
          <a:xfrm>
            <a:off x="681724" y="8894408"/>
            <a:ext cx="15307801" cy="3683001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b="1" sz="5000">
                <a:latin typeface="Carlito"/>
                <a:ea typeface="Carlito"/>
                <a:cs typeface="Carlito"/>
                <a:sym typeface="Carlito"/>
              </a:defRPr>
            </a:pPr>
            <a:r>
              <a:t>小说集《呐喊》《彷徨》《故事新编》</a:t>
            </a:r>
          </a:p>
          <a:p>
            <a:pPr algn="l">
              <a:defRPr b="1" sz="5000">
                <a:latin typeface="Carlito"/>
                <a:ea typeface="Carlito"/>
                <a:cs typeface="Carlito"/>
                <a:sym typeface="Carlito"/>
              </a:defRPr>
            </a:pPr>
            <a:r>
              <a:t>散文集《朝花夕拾》</a:t>
            </a:r>
          </a:p>
          <a:p>
            <a:pPr algn="l">
              <a:defRPr b="1" sz="5000">
                <a:latin typeface="Carlito"/>
                <a:ea typeface="Carlito"/>
                <a:cs typeface="Carlito"/>
                <a:sym typeface="Carlito"/>
              </a:defRPr>
            </a:pPr>
            <a:r>
              <a:t>散文诗集《野草》</a:t>
            </a:r>
          </a:p>
          <a:p>
            <a:pPr algn="l">
              <a:defRPr b="1" sz="5000">
                <a:latin typeface="Carlito"/>
                <a:ea typeface="Carlito"/>
                <a:cs typeface="Carlito"/>
                <a:sym typeface="Carlito"/>
              </a:defRPr>
            </a:pPr>
            <a:r>
              <a:t>杂文集《南腔北调集》《三闲集》《二心集》《热风》</a:t>
            </a:r>
          </a:p>
        </p:txBody>
      </p:sp>
      <p:sp>
        <p:nvSpPr>
          <p:cNvPr id="174" name="学习任务一：知识点回顾，复习作家作品及文体知识"/>
          <p:cNvSpPr txBox="1"/>
          <p:nvPr/>
        </p:nvSpPr>
        <p:spPr>
          <a:xfrm>
            <a:off x="1645528" y="772282"/>
            <a:ext cx="20586701" cy="1371601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lnSpc>
                <a:spcPct val="150000"/>
              </a:lnSpc>
              <a:tabLst>
                <a:tab pos="266700" algn="l"/>
                <a:tab pos="533400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  <a:tab pos="3467100" algn="l"/>
                <a:tab pos="3733800" algn="l"/>
                <a:tab pos="4000500" algn="l"/>
                <a:tab pos="4267200" algn="l"/>
                <a:tab pos="4533900" algn="l"/>
                <a:tab pos="4800600" algn="l"/>
                <a:tab pos="5067300" algn="l"/>
                <a:tab pos="5334000" algn="l"/>
                <a:tab pos="5600700" algn="l"/>
                <a:tab pos="5791200" algn="l"/>
              </a:tabLst>
              <a:defRPr b="1" sz="7000">
                <a:uFill>
                  <a:solidFill>
                    <a:srgbClr val="000000"/>
                  </a:solidFill>
                </a:u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学习任务一：知识点回顾，复习作家作品及文体知识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2" grpId="1"/>
      <p:bldP build="p" bldLvl="5" animBg="1" rev="0" advAuto="0" spid="17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学习任务一：知识点回顾，复习作家作品及文体知识"/>
          <p:cNvSpPr txBox="1"/>
          <p:nvPr/>
        </p:nvSpPr>
        <p:spPr>
          <a:xfrm>
            <a:off x="1673652" y="1616019"/>
            <a:ext cx="20586701" cy="1371601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lnSpc>
                <a:spcPct val="150000"/>
              </a:lnSpc>
              <a:tabLst>
                <a:tab pos="266700" algn="l"/>
                <a:tab pos="533400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  <a:tab pos="3467100" algn="l"/>
                <a:tab pos="3733800" algn="l"/>
                <a:tab pos="4000500" algn="l"/>
                <a:tab pos="4267200" algn="l"/>
                <a:tab pos="4533900" algn="l"/>
                <a:tab pos="4800600" algn="l"/>
                <a:tab pos="5067300" algn="l"/>
                <a:tab pos="5334000" algn="l"/>
                <a:tab pos="5600700" algn="l"/>
                <a:tab pos="5791200" algn="l"/>
              </a:tabLst>
              <a:defRPr b="1" sz="7000">
                <a:uFill>
                  <a:solidFill>
                    <a:srgbClr val="000000"/>
                  </a:solidFill>
                </a:u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学习任务一：知识点回顾，复习作家作品及文体知识</a:t>
            </a:r>
          </a:p>
        </p:txBody>
      </p:sp>
      <p:sp>
        <p:nvSpPr>
          <p:cNvPr id="177" name="2、走近小说…"/>
          <p:cNvSpPr txBox="1"/>
          <p:nvPr/>
        </p:nvSpPr>
        <p:spPr>
          <a:xfrm>
            <a:off x="1789023" y="4654194"/>
            <a:ext cx="20355960" cy="7380487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lnSpc>
                <a:spcPct val="160000"/>
              </a:lnSpc>
              <a:spcBef>
                <a:spcPts val="300"/>
              </a:spcBef>
              <a:tabLst>
                <a:tab pos="266700" algn="l"/>
                <a:tab pos="533400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  <a:tab pos="3467100" algn="l"/>
                <a:tab pos="3733800" algn="l"/>
                <a:tab pos="4000500" algn="l"/>
                <a:tab pos="4267200" algn="l"/>
                <a:tab pos="4533900" algn="l"/>
                <a:tab pos="4800600" algn="l"/>
                <a:tab pos="5067300" algn="l"/>
                <a:tab pos="5334000" algn="l"/>
                <a:tab pos="5600700" algn="l"/>
                <a:tab pos="5791200" algn="l"/>
              </a:tabLst>
              <a:defRPr b="1" sz="5000">
                <a:uFill>
                  <a:solidFill>
                    <a:srgbClr val="000000"/>
                  </a:solidFill>
                </a:uFill>
                <a:latin typeface="Carlito"/>
                <a:ea typeface="Carlito"/>
                <a:cs typeface="Carlito"/>
                <a:sym typeface="Carlito"/>
              </a:defRPr>
            </a:pPr>
            <a:r>
              <a:t>2、走近小说</a:t>
            </a:r>
          </a:p>
          <a:p>
            <a:pPr algn="l" defTabSz="457200">
              <a:lnSpc>
                <a:spcPct val="160000"/>
              </a:lnSpc>
              <a:spcBef>
                <a:spcPts val="300"/>
              </a:spcBef>
              <a:tabLst>
                <a:tab pos="266700" algn="l"/>
                <a:tab pos="533400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  <a:tab pos="3467100" algn="l"/>
                <a:tab pos="3733800" algn="l"/>
                <a:tab pos="4000500" algn="l"/>
                <a:tab pos="4267200" algn="l"/>
                <a:tab pos="4533900" algn="l"/>
                <a:tab pos="4800600" algn="l"/>
                <a:tab pos="5067300" algn="l"/>
                <a:tab pos="5334000" algn="l"/>
                <a:tab pos="5600700" algn="l"/>
                <a:tab pos="5791200" algn="l"/>
              </a:tabLst>
              <a:defRPr b="1" sz="5000">
                <a:uFill>
                  <a:solidFill>
                    <a:srgbClr val="000000"/>
                  </a:solidFill>
                </a:uFill>
                <a:latin typeface="Carlito"/>
                <a:ea typeface="Carlito"/>
                <a:cs typeface="Carlito"/>
                <a:sym typeface="Carlito"/>
              </a:defRPr>
            </a:pPr>
            <a:r>
              <a:t>    小说的三要素是 情节、人物、环境  。                                  </a:t>
            </a:r>
          </a:p>
          <a:p>
            <a:pPr algn="l" defTabSz="457200">
              <a:lnSpc>
                <a:spcPct val="160000"/>
              </a:lnSpc>
              <a:spcBef>
                <a:spcPts val="300"/>
              </a:spcBef>
              <a:tabLst>
                <a:tab pos="266700" algn="l"/>
                <a:tab pos="533400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  <a:tab pos="3467100" algn="l"/>
                <a:tab pos="3733800" algn="l"/>
                <a:tab pos="4000500" algn="l"/>
                <a:tab pos="4267200" algn="l"/>
                <a:tab pos="4533900" algn="l"/>
                <a:tab pos="4800600" algn="l"/>
                <a:tab pos="5067300" algn="l"/>
                <a:tab pos="5334000" algn="l"/>
                <a:tab pos="5600700" algn="l"/>
                <a:tab pos="5791200" algn="l"/>
              </a:tabLst>
              <a:defRPr b="1" sz="5000">
                <a:uFill>
                  <a:solidFill>
                    <a:srgbClr val="000000"/>
                  </a:solidFill>
                </a:uFill>
                <a:latin typeface="Carlito"/>
                <a:ea typeface="Carlito"/>
                <a:cs typeface="Carlito"/>
                <a:sym typeface="Carlito"/>
              </a:defRPr>
            </a:pPr>
            <a:r>
              <a:t>     一般小说的故事情节大体由开端、发展、高潮、结局四部分组成，有的还有 序幕 和尾声。</a:t>
            </a:r>
          </a:p>
          <a:p>
            <a:pPr algn="l" defTabSz="457200">
              <a:lnSpc>
                <a:spcPct val="160000"/>
              </a:lnSpc>
              <a:spcBef>
                <a:spcPts val="300"/>
              </a:spcBef>
              <a:tabLst>
                <a:tab pos="266700" algn="l"/>
                <a:tab pos="533400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  <a:tab pos="3467100" algn="l"/>
                <a:tab pos="3733800" algn="l"/>
                <a:tab pos="4000500" algn="l"/>
                <a:tab pos="4267200" algn="l"/>
                <a:tab pos="4533900" algn="l"/>
                <a:tab pos="4800600" algn="l"/>
                <a:tab pos="5067300" algn="l"/>
                <a:tab pos="5334000" algn="l"/>
                <a:tab pos="5600700" algn="l"/>
                <a:tab pos="5791200" algn="l"/>
              </a:tabLst>
              <a:defRPr b="1" sz="5000">
                <a:uFill>
                  <a:solidFill>
                    <a:srgbClr val="000000"/>
                  </a:solidFill>
                </a:uFill>
                <a:latin typeface="Carlito"/>
                <a:ea typeface="Carlito"/>
                <a:cs typeface="Carlito"/>
                <a:sym typeface="Carlito"/>
              </a:defRPr>
            </a:pPr>
            <a:r>
              <a:t>   记叙的顺序一般有：顺叙、倒叙、插叙等。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寒暄…"/>
          <p:cNvSpPr txBox="1"/>
          <p:nvPr/>
        </p:nvSpPr>
        <p:spPr>
          <a:xfrm>
            <a:off x="2510876" y="2364887"/>
            <a:ext cx="2642237" cy="11188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algn="l" defTabSz="914400">
              <a:spcBef>
                <a:spcPts val="2100"/>
              </a:spcBef>
              <a:defRPr b="1" sz="7000">
                <a:solidFill>
                  <a:srgbClr val="4D4D4D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寒</a:t>
            </a:r>
            <a:r>
              <a:rPr>
                <a:solidFill>
                  <a:srgbClr val="1609C3"/>
                </a:solidFill>
              </a:rPr>
              <a:t>暄</a:t>
            </a:r>
            <a:r>
              <a:rPr>
                <a:solidFill>
                  <a:srgbClr val="CC92B7"/>
                </a:solidFill>
              </a:rPr>
              <a:t>        </a:t>
            </a:r>
            <a:endParaRPr>
              <a:solidFill>
                <a:srgbClr val="CC92B7"/>
              </a:solidFill>
            </a:endParaRPr>
          </a:p>
          <a:p>
            <a:pPr marL="342900" indent="-342900" algn="l" defTabSz="914400">
              <a:spcBef>
                <a:spcPts val="2100"/>
              </a:spcBef>
              <a:defRPr b="1" sz="7000">
                <a:solidFill>
                  <a:srgbClr val="4D4D4D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送</a:t>
            </a:r>
            <a:r>
              <a:rPr>
                <a:solidFill>
                  <a:srgbClr val="1609C3"/>
                </a:solidFill>
              </a:rPr>
              <a:t>灶</a:t>
            </a:r>
            <a:r>
              <a:t>       </a:t>
            </a:r>
          </a:p>
          <a:p>
            <a:pPr marL="342900" indent="-342900" algn="l" defTabSz="914400">
              <a:spcBef>
                <a:spcPts val="2100"/>
              </a:spcBef>
              <a:defRPr b="1" sz="7000">
                <a:solidFill>
                  <a:srgbClr val="4D4D4D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陈</a:t>
            </a:r>
            <a:r>
              <a:rPr>
                <a:solidFill>
                  <a:srgbClr val="1609C3"/>
                </a:solidFill>
              </a:rPr>
              <a:t>抟</a:t>
            </a:r>
            <a:r>
              <a:t>      </a:t>
            </a:r>
          </a:p>
          <a:p>
            <a:pPr marL="342900" indent="-342900" algn="l" defTabSz="914400">
              <a:spcBef>
                <a:spcPts val="2100"/>
              </a:spcBef>
              <a:defRPr b="1" sz="7000">
                <a:solidFill>
                  <a:srgbClr val="4D4D4D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朱</a:t>
            </a:r>
            <a:r>
              <a:rPr>
                <a:solidFill>
                  <a:srgbClr val="1609C3"/>
                </a:solidFill>
              </a:rPr>
              <a:t>拓</a:t>
            </a:r>
            <a:r>
              <a:t>    </a:t>
            </a:r>
          </a:p>
          <a:p>
            <a:pPr marL="342900" indent="-342900" algn="l" defTabSz="914400">
              <a:spcBef>
                <a:spcPts val="2100"/>
              </a:spcBef>
              <a:defRPr b="1" sz="7000">
                <a:solidFill>
                  <a:srgbClr val="1609C3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荸荠</a:t>
            </a:r>
          </a:p>
          <a:p>
            <a:pPr marL="342900" indent="-342900" algn="l" defTabSz="914400">
              <a:spcBef>
                <a:spcPts val="2100"/>
              </a:spcBef>
              <a:defRPr b="1" sz="7000">
                <a:solidFill>
                  <a:srgbClr val="4D4D4D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呜</a:t>
            </a:r>
            <a:r>
              <a:rPr>
                <a:solidFill>
                  <a:srgbClr val="1609C3"/>
                </a:solidFill>
              </a:rPr>
              <a:t>咽</a:t>
            </a:r>
            <a:endParaRPr>
              <a:solidFill>
                <a:srgbClr val="1609C3"/>
              </a:solidFill>
            </a:endParaRPr>
          </a:p>
          <a:p>
            <a:pPr marL="342900" indent="-342900" algn="l" defTabSz="914400">
              <a:spcBef>
                <a:spcPts val="2100"/>
              </a:spcBef>
              <a:defRPr b="1" sz="7000">
                <a:solidFill>
                  <a:srgbClr val="1609C3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咀嚼</a:t>
            </a:r>
          </a:p>
        </p:txBody>
      </p:sp>
      <p:sp>
        <p:nvSpPr>
          <p:cNvPr id="180" name="唾弃…"/>
          <p:cNvSpPr txBox="1"/>
          <p:nvPr/>
        </p:nvSpPr>
        <p:spPr>
          <a:xfrm>
            <a:off x="17527023" y="2239491"/>
            <a:ext cx="2824799" cy="11188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914400">
              <a:spcBef>
                <a:spcPts val="2100"/>
              </a:spcBef>
              <a:defRPr b="1" sz="7000">
                <a:solidFill>
                  <a:srgbClr val="1609C3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唾</a:t>
            </a:r>
            <a:r>
              <a:rPr>
                <a:solidFill>
                  <a:srgbClr val="4D4D4D"/>
                </a:solidFill>
              </a:rPr>
              <a:t>弃</a:t>
            </a:r>
            <a:endParaRPr>
              <a:solidFill>
                <a:srgbClr val="4D4D4D"/>
              </a:solidFill>
            </a:endParaRPr>
          </a:p>
          <a:p>
            <a:pPr algn="l" defTabSz="914400">
              <a:spcBef>
                <a:spcPts val="2100"/>
              </a:spcBef>
              <a:defRPr b="1" sz="7000">
                <a:solidFill>
                  <a:srgbClr val="1609C3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蹒跚    </a:t>
            </a:r>
            <a:r>
              <a:rPr>
                <a:solidFill>
                  <a:srgbClr val="4D4D4D"/>
                </a:solidFill>
              </a:rPr>
              <a:t>     </a:t>
            </a:r>
            <a:endParaRPr>
              <a:solidFill>
                <a:srgbClr val="4D4D4D"/>
              </a:solidFill>
            </a:endParaRPr>
          </a:p>
          <a:p>
            <a:pPr algn="l" defTabSz="914400">
              <a:spcBef>
                <a:spcPts val="2100"/>
              </a:spcBef>
              <a:defRPr b="1" sz="7000">
                <a:solidFill>
                  <a:srgbClr val="4D4D4D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一</a:t>
            </a:r>
            <a:r>
              <a:rPr>
                <a:solidFill>
                  <a:srgbClr val="1609C3"/>
                </a:solidFill>
              </a:rPr>
              <a:t>瞥</a:t>
            </a:r>
            <a:r>
              <a:rPr>
                <a:solidFill>
                  <a:srgbClr val="CC92B7"/>
                </a:solidFill>
              </a:rPr>
              <a:t> </a:t>
            </a:r>
            <a:r>
              <a:t>      </a:t>
            </a:r>
          </a:p>
          <a:p>
            <a:pPr algn="l" defTabSz="914400">
              <a:spcBef>
                <a:spcPts val="2100"/>
              </a:spcBef>
              <a:defRPr b="1" sz="7000">
                <a:solidFill>
                  <a:srgbClr val="1609C3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驯</a:t>
            </a:r>
            <a:r>
              <a:rPr>
                <a:solidFill>
                  <a:srgbClr val="4D4D4D"/>
                </a:solidFill>
              </a:rPr>
              <a:t>熟      </a:t>
            </a:r>
            <a:endParaRPr>
              <a:solidFill>
                <a:srgbClr val="4D4D4D"/>
              </a:solidFill>
            </a:endParaRPr>
          </a:p>
          <a:p>
            <a:pPr algn="l" defTabSz="914400">
              <a:spcBef>
                <a:spcPts val="2100"/>
              </a:spcBef>
              <a:defRPr b="1" sz="7000">
                <a:solidFill>
                  <a:srgbClr val="1609C3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俨</a:t>
            </a:r>
            <a:r>
              <a:rPr>
                <a:solidFill>
                  <a:srgbClr val="4D4D4D"/>
                </a:solidFill>
              </a:rPr>
              <a:t>然    </a:t>
            </a:r>
            <a:endParaRPr>
              <a:solidFill>
                <a:srgbClr val="4D4D4D"/>
              </a:solidFill>
            </a:endParaRPr>
          </a:p>
          <a:p>
            <a:pPr algn="l" defTabSz="914400">
              <a:spcBef>
                <a:spcPts val="2100"/>
              </a:spcBef>
              <a:defRPr b="1" sz="7000">
                <a:solidFill>
                  <a:srgbClr val="4D4D4D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醉</a:t>
            </a:r>
            <a:r>
              <a:rPr>
                <a:solidFill>
                  <a:srgbClr val="1609C3"/>
                </a:solidFill>
              </a:rPr>
              <a:t>醺</a:t>
            </a:r>
            <a:r>
              <a:t>醺</a:t>
            </a:r>
          </a:p>
          <a:p>
            <a:pPr algn="l" defTabSz="914400">
              <a:spcBef>
                <a:spcPts val="2100"/>
              </a:spcBef>
              <a:defRPr b="1" sz="7000">
                <a:solidFill>
                  <a:srgbClr val="4D4D4D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不</a:t>
            </a:r>
            <a:r>
              <a:rPr>
                <a:solidFill>
                  <a:srgbClr val="1609C3"/>
                </a:solidFill>
              </a:rPr>
              <a:t>更</a:t>
            </a:r>
            <a:r>
              <a:t>事</a:t>
            </a:r>
          </a:p>
        </p:txBody>
      </p:sp>
      <p:sp>
        <p:nvSpPr>
          <p:cNvPr id="181" name="渣滓…"/>
          <p:cNvSpPr txBox="1"/>
          <p:nvPr/>
        </p:nvSpPr>
        <p:spPr>
          <a:xfrm>
            <a:off x="10186130" y="2266784"/>
            <a:ext cx="1997712" cy="11384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914400">
              <a:spcBef>
                <a:spcPts val="2100"/>
              </a:spcBef>
              <a:defRPr b="1" sz="7000">
                <a:solidFill>
                  <a:srgbClr val="4D4D4D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渣</a:t>
            </a:r>
            <a:r>
              <a:rPr>
                <a:solidFill>
                  <a:srgbClr val="1609C3"/>
                </a:solidFill>
              </a:rPr>
              <a:t>滓</a:t>
            </a:r>
            <a:r>
              <a:rPr>
                <a:solidFill>
                  <a:srgbClr val="CC92B7"/>
                </a:solidFill>
              </a:rPr>
              <a:t>  </a:t>
            </a:r>
            <a:endParaRPr>
              <a:solidFill>
                <a:srgbClr val="CC92B7"/>
              </a:solidFill>
            </a:endParaRPr>
          </a:p>
          <a:p>
            <a:pPr algn="l" defTabSz="914400">
              <a:spcBef>
                <a:spcPts val="2100"/>
              </a:spcBef>
              <a:defRPr b="1" sz="7000">
                <a:solidFill>
                  <a:srgbClr val="1609C3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炮烙</a:t>
            </a:r>
            <a:r>
              <a:rPr>
                <a:solidFill>
                  <a:srgbClr val="4D4D4D"/>
                </a:solidFill>
              </a:rPr>
              <a:t>    </a:t>
            </a:r>
            <a:endParaRPr>
              <a:solidFill>
                <a:srgbClr val="4D4D4D"/>
              </a:solidFill>
            </a:endParaRPr>
          </a:p>
          <a:p>
            <a:pPr algn="l" defTabSz="914400">
              <a:spcBef>
                <a:spcPts val="2100"/>
              </a:spcBef>
              <a:defRPr b="1" sz="7000">
                <a:solidFill>
                  <a:srgbClr val="1609C3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窈</a:t>
            </a:r>
            <a:r>
              <a:rPr>
                <a:solidFill>
                  <a:srgbClr val="4D4D4D"/>
                </a:solidFill>
              </a:rPr>
              <a:t>陷</a:t>
            </a:r>
            <a:endParaRPr>
              <a:solidFill>
                <a:srgbClr val="4D4D4D"/>
              </a:solidFill>
            </a:endParaRPr>
          </a:p>
          <a:p>
            <a:pPr algn="l" defTabSz="914400">
              <a:spcBef>
                <a:spcPts val="2100"/>
              </a:spcBef>
              <a:defRPr b="1" sz="7000">
                <a:solidFill>
                  <a:srgbClr val="4D4D4D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草</a:t>
            </a:r>
            <a:r>
              <a:rPr>
                <a:solidFill>
                  <a:srgbClr val="1609C3"/>
                </a:solidFill>
              </a:rPr>
              <a:t>窠</a:t>
            </a:r>
            <a:r>
              <a:t>        </a:t>
            </a:r>
          </a:p>
          <a:p>
            <a:pPr algn="l" defTabSz="914400">
              <a:spcBef>
                <a:spcPts val="2100"/>
              </a:spcBef>
              <a:defRPr b="1" sz="7000">
                <a:solidFill>
                  <a:srgbClr val="1609C3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蹙</a:t>
            </a:r>
            <a:r>
              <a:rPr>
                <a:solidFill>
                  <a:srgbClr val="4D4D4D"/>
                </a:solidFill>
              </a:rPr>
              <a:t>缩     </a:t>
            </a:r>
            <a:endParaRPr>
              <a:solidFill>
                <a:srgbClr val="4D4D4D"/>
              </a:solidFill>
            </a:endParaRPr>
          </a:p>
          <a:p>
            <a:pPr algn="l" defTabSz="914400">
              <a:spcBef>
                <a:spcPts val="2100"/>
              </a:spcBef>
              <a:defRPr b="1" sz="7000">
                <a:solidFill>
                  <a:srgbClr val="1609C3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歆</a:t>
            </a:r>
            <a:r>
              <a:rPr>
                <a:solidFill>
                  <a:srgbClr val="4D4D4D"/>
                </a:solidFill>
              </a:rPr>
              <a:t>享    </a:t>
            </a:r>
            <a:endParaRPr>
              <a:solidFill>
                <a:srgbClr val="4D4D4D"/>
              </a:solidFill>
            </a:endParaRPr>
          </a:p>
          <a:p>
            <a:pPr algn="l" defTabSz="914400">
              <a:spcBef>
                <a:spcPts val="2100"/>
              </a:spcBef>
              <a:defRPr b="1" sz="7000">
                <a:solidFill>
                  <a:srgbClr val="4D4D4D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牲</a:t>
            </a:r>
            <a:r>
              <a:rPr>
                <a:solidFill>
                  <a:srgbClr val="1609C3"/>
                </a:solidFill>
              </a:rPr>
              <a:t>醴</a:t>
            </a:r>
          </a:p>
        </p:txBody>
      </p:sp>
      <p:sp>
        <p:nvSpPr>
          <p:cNvPr id="182" name="xuān"/>
          <p:cNvSpPr txBox="1"/>
          <p:nvPr/>
        </p:nvSpPr>
        <p:spPr>
          <a:xfrm>
            <a:off x="4917766" y="2239491"/>
            <a:ext cx="2824799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xuān</a:t>
            </a:r>
          </a:p>
        </p:txBody>
      </p:sp>
      <p:sp>
        <p:nvSpPr>
          <p:cNvPr id="183" name="zào"/>
          <p:cNvSpPr txBox="1"/>
          <p:nvPr/>
        </p:nvSpPr>
        <p:spPr>
          <a:xfrm>
            <a:off x="5096639" y="4149392"/>
            <a:ext cx="2054862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zào</a:t>
            </a:r>
          </a:p>
        </p:txBody>
      </p:sp>
      <p:sp>
        <p:nvSpPr>
          <p:cNvPr id="184" name="tuán"/>
          <p:cNvSpPr txBox="1"/>
          <p:nvPr/>
        </p:nvSpPr>
        <p:spPr>
          <a:xfrm>
            <a:off x="4985515" y="6052547"/>
            <a:ext cx="2165986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tuán</a:t>
            </a:r>
          </a:p>
        </p:txBody>
      </p:sp>
      <p:sp>
        <p:nvSpPr>
          <p:cNvPr id="185" name="tà"/>
          <p:cNvSpPr txBox="1"/>
          <p:nvPr/>
        </p:nvSpPr>
        <p:spPr>
          <a:xfrm>
            <a:off x="5266502" y="7704632"/>
            <a:ext cx="1604012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tà</a:t>
            </a:r>
          </a:p>
        </p:txBody>
      </p:sp>
      <p:sp>
        <p:nvSpPr>
          <p:cNvPr id="186" name="bí qí"/>
          <p:cNvSpPr txBox="1"/>
          <p:nvPr/>
        </p:nvSpPr>
        <p:spPr>
          <a:xfrm>
            <a:off x="4832834" y="9358084"/>
            <a:ext cx="1715137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bí qí</a:t>
            </a:r>
          </a:p>
        </p:txBody>
      </p:sp>
      <p:sp>
        <p:nvSpPr>
          <p:cNvPr id="187" name="yè"/>
          <p:cNvSpPr txBox="1"/>
          <p:nvPr/>
        </p:nvSpPr>
        <p:spPr>
          <a:xfrm>
            <a:off x="5211733" y="10992194"/>
            <a:ext cx="1713550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yè</a:t>
            </a:r>
          </a:p>
        </p:txBody>
      </p:sp>
      <p:sp>
        <p:nvSpPr>
          <p:cNvPr id="188" name="jǔ jué"/>
          <p:cNvSpPr txBox="1"/>
          <p:nvPr/>
        </p:nvSpPr>
        <p:spPr>
          <a:xfrm>
            <a:off x="4917766" y="12382286"/>
            <a:ext cx="2824799" cy="98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jǔ jué</a:t>
            </a:r>
          </a:p>
        </p:txBody>
      </p:sp>
      <p:sp>
        <p:nvSpPr>
          <p:cNvPr id="189" name="zǐ"/>
          <p:cNvSpPr txBox="1"/>
          <p:nvPr/>
        </p:nvSpPr>
        <p:spPr>
          <a:xfrm>
            <a:off x="12643735" y="2499997"/>
            <a:ext cx="1827848" cy="98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zǐ</a:t>
            </a:r>
          </a:p>
        </p:txBody>
      </p:sp>
      <p:sp>
        <p:nvSpPr>
          <p:cNvPr id="190" name="páo luò"/>
          <p:cNvSpPr txBox="1"/>
          <p:nvPr/>
        </p:nvSpPr>
        <p:spPr>
          <a:xfrm>
            <a:off x="12347301" y="4149392"/>
            <a:ext cx="3914698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páo luò</a:t>
            </a:r>
          </a:p>
        </p:txBody>
      </p:sp>
      <p:sp>
        <p:nvSpPr>
          <p:cNvPr id="191" name="yǎo"/>
          <p:cNvSpPr txBox="1"/>
          <p:nvPr/>
        </p:nvSpPr>
        <p:spPr>
          <a:xfrm>
            <a:off x="12419318" y="5798787"/>
            <a:ext cx="1827848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yǎo</a:t>
            </a:r>
          </a:p>
        </p:txBody>
      </p:sp>
      <p:sp>
        <p:nvSpPr>
          <p:cNvPr id="192" name="kē"/>
          <p:cNvSpPr txBox="1"/>
          <p:nvPr/>
        </p:nvSpPr>
        <p:spPr>
          <a:xfrm>
            <a:off x="12473078" y="7248769"/>
            <a:ext cx="2169162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kē</a:t>
            </a:r>
          </a:p>
        </p:txBody>
      </p:sp>
      <p:sp>
        <p:nvSpPr>
          <p:cNvPr id="193" name="cù"/>
          <p:cNvSpPr txBox="1"/>
          <p:nvPr/>
        </p:nvSpPr>
        <p:spPr>
          <a:xfrm>
            <a:off x="12474665" y="8980568"/>
            <a:ext cx="2165987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cù</a:t>
            </a:r>
          </a:p>
        </p:txBody>
      </p:sp>
      <p:sp>
        <p:nvSpPr>
          <p:cNvPr id="194" name="xīn"/>
          <p:cNvSpPr txBox="1"/>
          <p:nvPr/>
        </p:nvSpPr>
        <p:spPr>
          <a:xfrm>
            <a:off x="12531236" y="10712366"/>
            <a:ext cx="1604012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xīn</a:t>
            </a:r>
          </a:p>
        </p:txBody>
      </p:sp>
      <p:sp>
        <p:nvSpPr>
          <p:cNvPr id="195" name="lǐ"/>
          <p:cNvSpPr txBox="1"/>
          <p:nvPr/>
        </p:nvSpPr>
        <p:spPr>
          <a:xfrm>
            <a:off x="12532824" y="12444164"/>
            <a:ext cx="1600837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lǐ</a:t>
            </a:r>
          </a:p>
        </p:txBody>
      </p:sp>
      <p:sp>
        <p:nvSpPr>
          <p:cNvPr id="196" name="tuò"/>
          <p:cNvSpPr txBox="1"/>
          <p:nvPr/>
        </p:nvSpPr>
        <p:spPr>
          <a:xfrm>
            <a:off x="20820555" y="2499997"/>
            <a:ext cx="1940562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tuò</a:t>
            </a:r>
          </a:p>
        </p:txBody>
      </p:sp>
      <p:sp>
        <p:nvSpPr>
          <p:cNvPr id="197" name="pán shān"/>
          <p:cNvSpPr txBox="1"/>
          <p:nvPr/>
        </p:nvSpPr>
        <p:spPr>
          <a:xfrm>
            <a:off x="20509963" y="3967850"/>
            <a:ext cx="3775607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pán shān</a:t>
            </a:r>
          </a:p>
        </p:txBody>
      </p:sp>
      <p:sp>
        <p:nvSpPr>
          <p:cNvPr id="198" name="piē"/>
          <p:cNvSpPr txBox="1"/>
          <p:nvPr/>
        </p:nvSpPr>
        <p:spPr>
          <a:xfrm>
            <a:off x="20707842" y="5702568"/>
            <a:ext cx="2165988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piē</a:t>
            </a:r>
          </a:p>
        </p:txBody>
      </p:sp>
      <p:sp>
        <p:nvSpPr>
          <p:cNvPr id="199" name="xùn"/>
          <p:cNvSpPr txBox="1"/>
          <p:nvPr/>
        </p:nvSpPr>
        <p:spPr>
          <a:xfrm>
            <a:off x="20934061" y="7340103"/>
            <a:ext cx="1713550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xùn</a:t>
            </a:r>
          </a:p>
        </p:txBody>
      </p:sp>
      <p:sp>
        <p:nvSpPr>
          <p:cNvPr id="200" name="yǎn"/>
          <p:cNvSpPr txBox="1"/>
          <p:nvPr/>
        </p:nvSpPr>
        <p:spPr>
          <a:xfrm>
            <a:off x="20876911" y="9042427"/>
            <a:ext cx="1827850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yǎn</a:t>
            </a:r>
          </a:p>
        </p:txBody>
      </p:sp>
      <p:sp>
        <p:nvSpPr>
          <p:cNvPr id="201" name="xūn"/>
          <p:cNvSpPr txBox="1"/>
          <p:nvPr/>
        </p:nvSpPr>
        <p:spPr>
          <a:xfrm>
            <a:off x="20707842" y="10712356"/>
            <a:ext cx="2165988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xūn</a:t>
            </a:r>
          </a:p>
        </p:txBody>
      </p:sp>
      <p:sp>
        <p:nvSpPr>
          <p:cNvPr id="202" name="gēng"/>
          <p:cNvSpPr txBox="1"/>
          <p:nvPr/>
        </p:nvSpPr>
        <p:spPr>
          <a:xfrm>
            <a:off x="20707842" y="12382285"/>
            <a:ext cx="2165988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gēng</a:t>
            </a:r>
          </a:p>
        </p:txBody>
      </p:sp>
      <p:sp>
        <p:nvSpPr>
          <p:cNvPr id="203" name="学习任务二：阅读全文，梳理情节，填写下面的表格"/>
          <p:cNvSpPr txBox="1"/>
          <p:nvPr/>
        </p:nvSpPr>
        <p:spPr>
          <a:xfrm>
            <a:off x="2343149" y="488343"/>
            <a:ext cx="19697701" cy="1371601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lnSpc>
                <a:spcPct val="150000"/>
              </a:lnSpc>
              <a:tabLst>
                <a:tab pos="266700" algn="l"/>
                <a:tab pos="533400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  <a:tab pos="3467100" algn="l"/>
                <a:tab pos="3733800" algn="l"/>
                <a:tab pos="4000500" algn="l"/>
                <a:tab pos="4267200" algn="l"/>
                <a:tab pos="4533900" algn="l"/>
                <a:tab pos="4800600" algn="l"/>
                <a:tab pos="5067300" algn="l"/>
                <a:tab pos="5334000" algn="l"/>
                <a:tab pos="5600700" algn="l"/>
                <a:tab pos="5791200" algn="l"/>
              </a:tabLst>
              <a:defRPr b="1" sz="7000">
                <a:uFill>
                  <a:solidFill>
                    <a:srgbClr val="000000"/>
                  </a:solidFill>
                </a:u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学习任务二：阅读课文，读准字音，整体感知文本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4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4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4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Subtype="4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4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ntr" nodeType="clickEffect" presetSubtype="4" presetID="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clickEffect" presetSubtype="4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Class="entr" nodeType="clickEffect" presetSubtype="4" presetID="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nodeType="clickEffect" presetSubtype="4" presetID="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19"/>
      <p:bldP build="whole" bldLvl="1" animBg="1" rev="0" advAuto="0" spid="188" grpId="7"/>
      <p:bldP build="whole" bldLvl="1" animBg="1" rev="0" advAuto="0" spid="198" grpId="17"/>
      <p:bldP build="whole" bldLvl="1" animBg="1" rev="0" advAuto="0" spid="187" grpId="6"/>
      <p:bldP build="whole" bldLvl="1" animBg="1" rev="0" advAuto="0" spid="190" grpId="9"/>
      <p:bldP build="whole" bldLvl="1" animBg="1" rev="0" advAuto="0" spid="201" grpId="20"/>
      <p:bldP build="whole" bldLvl="1" animBg="1" rev="0" advAuto="0" spid="199" grpId="18"/>
      <p:bldP build="whole" bldLvl="1" animBg="1" rev="0" advAuto="0" spid="185" grpId="4"/>
      <p:bldP build="whole" bldLvl="1" animBg="1" rev="0" advAuto="0" spid="191" grpId="10"/>
      <p:bldP build="whole" bldLvl="1" animBg="1" rev="0" advAuto="0" spid="184" grpId="3"/>
      <p:bldP build="whole" bldLvl="1" animBg="1" rev="0" advAuto="0" spid="194" grpId="13"/>
      <p:bldP build="whole" bldLvl="1" animBg="1" rev="0" advAuto="0" spid="186" grpId="5"/>
      <p:bldP build="whole" bldLvl="1" animBg="1" rev="0" advAuto="0" spid="192" grpId="11"/>
      <p:bldP build="whole" bldLvl="1" animBg="1" rev="0" advAuto="0" spid="193" grpId="12"/>
      <p:bldP build="whole" bldLvl="1" animBg="1" rev="0" advAuto="0" spid="196" grpId="15"/>
      <p:bldP build="whole" bldLvl="1" animBg="1" rev="0" advAuto="0" spid="197" grpId="16"/>
      <p:bldP build="whole" bldLvl="1" animBg="1" rev="0" advAuto="0" spid="202" grpId="21"/>
      <p:bldP build="whole" bldLvl="1" animBg="1" rev="0" advAuto="0" spid="183" grpId="2"/>
      <p:bldP build="whole" bldLvl="1" animBg="1" rev="0" advAuto="0" spid="195" grpId="14"/>
      <p:bldP build="whole" bldLvl="1" animBg="1" rev="0" advAuto="0" spid="189" grpId="8"/>
      <p:bldP build="whole" bldLvl="1" animBg="1" rev="0" advAuto="0" spid="18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执拗                          咬文嚼字                    负疚…"/>
          <p:cNvSpPr txBox="1"/>
          <p:nvPr/>
        </p:nvSpPr>
        <p:spPr>
          <a:xfrm>
            <a:off x="2148756" y="2386104"/>
            <a:ext cx="18381256" cy="8166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914400">
              <a:spcBef>
                <a:spcPts val="2100"/>
              </a:spcBef>
              <a:defRPr b="1" sz="7000">
                <a:solidFill>
                  <a:srgbClr val="4D4D4D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执</a:t>
            </a:r>
            <a:r>
              <a:rPr>
                <a:solidFill>
                  <a:srgbClr val="1609C3"/>
                </a:solidFill>
              </a:rPr>
              <a:t>拗</a:t>
            </a:r>
            <a:r>
              <a:t>                          咬文</a:t>
            </a:r>
            <a:r>
              <a:rPr>
                <a:solidFill>
                  <a:srgbClr val="1609C3"/>
                </a:solidFill>
              </a:rPr>
              <a:t>嚼</a:t>
            </a:r>
            <a:r>
              <a:t>字                    负</a:t>
            </a:r>
            <a:r>
              <a:rPr>
                <a:solidFill>
                  <a:srgbClr val="1609C3"/>
                </a:solidFill>
              </a:rPr>
              <a:t>疚</a:t>
            </a:r>
            <a:endParaRPr>
              <a:solidFill>
                <a:srgbClr val="1609C3"/>
              </a:solidFill>
            </a:endParaRPr>
          </a:p>
          <a:p>
            <a:pPr algn="l" defTabSz="914400">
              <a:spcBef>
                <a:spcPts val="2100"/>
              </a:spcBef>
              <a:defRPr b="1" sz="7000">
                <a:solidFill>
                  <a:srgbClr val="4D4D4D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形</a:t>
            </a:r>
            <a:r>
              <a:rPr>
                <a:solidFill>
                  <a:srgbClr val="1609C3"/>
                </a:solidFill>
              </a:rPr>
              <a:t>骸</a:t>
            </a:r>
            <a:r>
              <a:t>                          两</a:t>
            </a:r>
            <a:r>
              <a:rPr>
                <a:solidFill>
                  <a:srgbClr val="1609C3"/>
                </a:solidFill>
              </a:rPr>
              <a:t>颊</a:t>
            </a:r>
            <a:r>
              <a:rPr>
                <a:solidFill>
                  <a:srgbClr val="FF0000"/>
                </a:solidFill>
              </a:rPr>
              <a:t>                              </a:t>
            </a:r>
            <a:r>
              <a:rPr>
                <a:solidFill>
                  <a:srgbClr val="1609C3"/>
                </a:solidFill>
              </a:rPr>
              <a:t>监</a:t>
            </a:r>
            <a:r>
              <a:t>生 </a:t>
            </a:r>
          </a:p>
          <a:p>
            <a:pPr algn="l" defTabSz="914400">
              <a:spcBef>
                <a:spcPts val="2100"/>
              </a:spcBef>
              <a:defRPr b="1" sz="7000">
                <a:solidFill>
                  <a:srgbClr val="4D4D4D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沸反</a:t>
            </a:r>
            <a:r>
              <a:rPr>
                <a:solidFill>
                  <a:srgbClr val="1609C3"/>
                </a:solidFill>
              </a:rPr>
              <a:t>盈</a:t>
            </a:r>
            <a:r>
              <a:t>天                 </a:t>
            </a:r>
            <a:r>
              <a:rPr>
                <a:solidFill>
                  <a:srgbClr val="1609C3"/>
                </a:solidFill>
              </a:rPr>
              <a:t>踌躇</a:t>
            </a:r>
            <a:r>
              <a:rPr>
                <a:solidFill>
                  <a:srgbClr val="FF0000"/>
                </a:solidFill>
              </a:rPr>
              <a:t>                              </a:t>
            </a:r>
            <a:r>
              <a:rPr>
                <a:solidFill>
                  <a:srgbClr val="1609C3"/>
                </a:solidFill>
              </a:rPr>
              <a:t>窥</a:t>
            </a:r>
            <a:r>
              <a:t>探</a:t>
            </a:r>
          </a:p>
          <a:p>
            <a:pPr algn="l" defTabSz="914400">
              <a:spcBef>
                <a:spcPts val="2100"/>
              </a:spcBef>
              <a:defRPr b="1" sz="7000">
                <a:solidFill>
                  <a:srgbClr val="1609C3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间</a:t>
            </a:r>
            <a:r>
              <a:rPr>
                <a:solidFill>
                  <a:srgbClr val="4D4D4D"/>
                </a:solidFill>
              </a:rPr>
              <a:t>或一轮                 桌</a:t>
            </a:r>
            <a:r>
              <a:t>帷</a:t>
            </a:r>
            <a:r>
              <a:rPr>
                <a:solidFill>
                  <a:srgbClr val="FF0000"/>
                </a:solidFill>
              </a:rPr>
              <a:t>                              </a:t>
            </a:r>
            <a:r>
              <a:t>讪讪</a:t>
            </a:r>
          </a:p>
          <a:p>
            <a:pPr algn="l" defTabSz="914400">
              <a:spcBef>
                <a:spcPts val="2100"/>
              </a:spcBef>
              <a:defRPr b="1" sz="7000">
                <a:solidFill>
                  <a:srgbClr val="1609C3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惴惴</a:t>
            </a:r>
            <a:r>
              <a:rPr>
                <a:solidFill>
                  <a:srgbClr val="FF0000"/>
                </a:solidFill>
              </a:rPr>
              <a:t>                          </a:t>
            </a:r>
            <a:r>
              <a:rPr>
                <a:solidFill>
                  <a:srgbClr val="4D4D4D"/>
                </a:solidFill>
              </a:rPr>
              <a:t>胆</a:t>
            </a:r>
            <a:r>
              <a:t>怯</a:t>
            </a:r>
            <a:r>
              <a:rPr>
                <a:solidFill>
                  <a:srgbClr val="FF0000"/>
                </a:solidFill>
              </a:rPr>
              <a:t>                              </a:t>
            </a:r>
            <a:r>
              <a:t>怔怔</a:t>
            </a:r>
            <a:r>
              <a:rPr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6" name="niù"/>
          <p:cNvSpPr txBox="1"/>
          <p:nvPr/>
        </p:nvSpPr>
        <p:spPr>
          <a:xfrm>
            <a:off x="6070282" y="2566504"/>
            <a:ext cx="1910872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niù</a:t>
            </a:r>
          </a:p>
        </p:txBody>
      </p:sp>
      <p:sp>
        <p:nvSpPr>
          <p:cNvPr id="207" name="jiáo"/>
          <p:cNvSpPr txBox="1"/>
          <p:nvPr/>
        </p:nvSpPr>
        <p:spPr>
          <a:xfrm>
            <a:off x="13366194" y="2604909"/>
            <a:ext cx="2069151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jiáo</a:t>
            </a:r>
          </a:p>
        </p:txBody>
      </p:sp>
      <p:sp>
        <p:nvSpPr>
          <p:cNvPr id="208" name="hái"/>
          <p:cNvSpPr txBox="1"/>
          <p:nvPr/>
        </p:nvSpPr>
        <p:spPr>
          <a:xfrm>
            <a:off x="5991144" y="4362732"/>
            <a:ext cx="2069148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hái</a:t>
            </a:r>
          </a:p>
        </p:txBody>
      </p:sp>
      <p:sp>
        <p:nvSpPr>
          <p:cNvPr id="209" name="jiá"/>
          <p:cNvSpPr txBox="1"/>
          <p:nvPr/>
        </p:nvSpPr>
        <p:spPr>
          <a:xfrm>
            <a:off x="13151960" y="4362732"/>
            <a:ext cx="2497621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jiá</a:t>
            </a:r>
          </a:p>
        </p:txBody>
      </p:sp>
      <p:sp>
        <p:nvSpPr>
          <p:cNvPr id="210" name="yíng"/>
          <p:cNvSpPr txBox="1"/>
          <p:nvPr/>
        </p:nvSpPr>
        <p:spPr>
          <a:xfrm>
            <a:off x="5991144" y="5975416"/>
            <a:ext cx="2069148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yíng</a:t>
            </a:r>
          </a:p>
        </p:txBody>
      </p:sp>
      <p:sp>
        <p:nvSpPr>
          <p:cNvPr id="211" name="chóuchú"/>
          <p:cNvSpPr txBox="1"/>
          <p:nvPr/>
        </p:nvSpPr>
        <p:spPr>
          <a:xfrm>
            <a:off x="12700818" y="5975416"/>
            <a:ext cx="4018644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chóuchú</a:t>
            </a:r>
          </a:p>
        </p:txBody>
      </p:sp>
      <p:sp>
        <p:nvSpPr>
          <p:cNvPr id="212" name="jiàn"/>
          <p:cNvSpPr txBox="1"/>
          <p:nvPr/>
        </p:nvSpPr>
        <p:spPr>
          <a:xfrm>
            <a:off x="19467797" y="4082264"/>
            <a:ext cx="2827749" cy="98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jiàn</a:t>
            </a:r>
          </a:p>
        </p:txBody>
      </p:sp>
      <p:sp>
        <p:nvSpPr>
          <p:cNvPr id="213" name="jiàn"/>
          <p:cNvSpPr txBox="1"/>
          <p:nvPr/>
        </p:nvSpPr>
        <p:spPr>
          <a:xfrm>
            <a:off x="5955215" y="7788972"/>
            <a:ext cx="1691011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jiàn</a:t>
            </a:r>
          </a:p>
        </p:txBody>
      </p:sp>
      <p:sp>
        <p:nvSpPr>
          <p:cNvPr id="214" name="wéi"/>
          <p:cNvSpPr txBox="1"/>
          <p:nvPr/>
        </p:nvSpPr>
        <p:spPr>
          <a:xfrm>
            <a:off x="12668363" y="7649872"/>
            <a:ext cx="1806289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wéi</a:t>
            </a:r>
          </a:p>
        </p:txBody>
      </p:sp>
      <p:sp>
        <p:nvSpPr>
          <p:cNvPr id="215" name="shàn"/>
          <p:cNvSpPr txBox="1"/>
          <p:nvPr/>
        </p:nvSpPr>
        <p:spPr>
          <a:xfrm>
            <a:off x="19496788" y="7649872"/>
            <a:ext cx="3186525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shàn</a:t>
            </a:r>
          </a:p>
        </p:txBody>
      </p:sp>
      <p:sp>
        <p:nvSpPr>
          <p:cNvPr id="216" name="zhèng"/>
          <p:cNvSpPr txBox="1"/>
          <p:nvPr/>
        </p:nvSpPr>
        <p:spPr>
          <a:xfrm>
            <a:off x="19288410" y="9324328"/>
            <a:ext cx="3186525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zhèng</a:t>
            </a:r>
          </a:p>
        </p:txBody>
      </p:sp>
      <p:sp>
        <p:nvSpPr>
          <p:cNvPr id="217" name="zhuì"/>
          <p:cNvSpPr txBox="1"/>
          <p:nvPr/>
        </p:nvSpPr>
        <p:spPr>
          <a:xfrm>
            <a:off x="5919496" y="9384327"/>
            <a:ext cx="1762449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zhuì</a:t>
            </a:r>
          </a:p>
        </p:txBody>
      </p:sp>
      <p:sp>
        <p:nvSpPr>
          <p:cNvPr id="218" name="qiè"/>
          <p:cNvSpPr txBox="1"/>
          <p:nvPr/>
        </p:nvSpPr>
        <p:spPr>
          <a:xfrm>
            <a:off x="12596709" y="9345922"/>
            <a:ext cx="3214379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qiè</a:t>
            </a:r>
          </a:p>
        </p:txBody>
      </p:sp>
      <p:sp>
        <p:nvSpPr>
          <p:cNvPr id="219" name="jiù"/>
          <p:cNvSpPr txBox="1"/>
          <p:nvPr/>
        </p:nvSpPr>
        <p:spPr>
          <a:xfrm>
            <a:off x="19632863" y="2604909"/>
            <a:ext cx="2497621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jiù</a:t>
            </a:r>
          </a:p>
        </p:txBody>
      </p:sp>
      <p:sp>
        <p:nvSpPr>
          <p:cNvPr id="220" name="kuī"/>
          <p:cNvSpPr txBox="1"/>
          <p:nvPr/>
        </p:nvSpPr>
        <p:spPr>
          <a:xfrm>
            <a:off x="19468664" y="5975416"/>
            <a:ext cx="1910872" cy="98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spcBef>
                <a:spcPts val="1900"/>
              </a:spcBef>
              <a:defRPr b="1" sz="70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kuī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4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4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4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15"/>
      <p:bldP build="whole" bldLvl="1" animBg="1" rev="0" advAuto="0" spid="212" grpId="6"/>
      <p:bldP build="whole" bldLvl="1" animBg="1" rev="0" advAuto="0" spid="219" grpId="3"/>
      <p:bldP build="whole" bldLvl="1" animBg="1" rev="0" advAuto="0" spid="214" grpId="11"/>
      <p:bldP build="whole" bldLvl="1" animBg="1" rev="0" advAuto="0" spid="215" grpId="12"/>
      <p:bldP build="whole" bldLvl="1" animBg="1" rev="0" advAuto="0" spid="213" grpId="10"/>
      <p:bldP build="whole" bldLvl="1" animBg="1" rev="0" advAuto="0" spid="220" grpId="9"/>
      <p:bldP build="whole" bldLvl="1" animBg="1" rev="0" advAuto="0" spid="207" grpId="2"/>
      <p:bldP build="whole" bldLvl="1" animBg="1" rev="0" advAuto="0" spid="208" grpId="4"/>
      <p:bldP build="whole" bldLvl="1" animBg="1" rev="0" advAuto="0" spid="210" grpId="7"/>
      <p:bldP build="whole" bldLvl="1" animBg="1" rev="0" advAuto="0" spid="206" grpId="1"/>
      <p:bldP build="whole" bldLvl="1" animBg="1" rev="0" advAuto="0" spid="211" grpId="8"/>
      <p:bldP build="whole" bldLvl="1" animBg="1" rev="0" advAuto="0" spid="209" grpId="5"/>
      <p:bldP build="whole" bldLvl="1" animBg="1" rev="0" advAuto="0" spid="217" grpId="13"/>
      <p:bldP build="whole" bldLvl="1" animBg="1" rev="0" advAuto="0" spid="218" grpId="1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1、快速默读课文（标好段落序号）…"/>
          <p:cNvSpPr txBox="1"/>
          <p:nvPr/>
        </p:nvSpPr>
        <p:spPr>
          <a:xfrm>
            <a:off x="2430252" y="4136061"/>
            <a:ext cx="9986542" cy="4318894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70000"/>
              </a:lnSpc>
              <a:defRPr b="1" sz="5000">
                <a:latin typeface="Carlito"/>
                <a:ea typeface="Carlito"/>
                <a:cs typeface="Carlito"/>
                <a:sym typeface="Carlito"/>
              </a:defRPr>
            </a:pPr>
            <a:r>
              <a:t>1、快速默读课文（标好段落序号）</a:t>
            </a:r>
          </a:p>
          <a:p>
            <a:pPr algn="l">
              <a:lnSpc>
                <a:spcPct val="170000"/>
              </a:lnSpc>
              <a:defRPr b="1" sz="5000">
                <a:latin typeface="Carlito"/>
                <a:ea typeface="Carlito"/>
                <a:cs typeface="Carlito"/>
                <a:sym typeface="Carlito"/>
              </a:defRPr>
            </a:pPr>
            <a:r>
              <a:t>2、梳理小说的情节，概括小标题</a:t>
            </a:r>
          </a:p>
          <a:p>
            <a:pPr algn="l">
              <a:lnSpc>
                <a:spcPct val="170000"/>
              </a:lnSpc>
              <a:defRPr b="1" sz="5000">
                <a:latin typeface="Carlito"/>
                <a:ea typeface="Carlito"/>
                <a:cs typeface="Carlito"/>
                <a:sym typeface="Carlito"/>
              </a:defRPr>
            </a:pPr>
            <a:r>
              <a:t>3、思考小说的情节顺序及作用</a:t>
            </a:r>
          </a:p>
        </p:txBody>
      </p:sp>
      <p:sp>
        <p:nvSpPr>
          <p:cNvPr id="223" name="学习任务二：阅读全文，梳理情节，填写下面的表格"/>
          <p:cNvSpPr txBox="1"/>
          <p:nvPr/>
        </p:nvSpPr>
        <p:spPr>
          <a:xfrm>
            <a:off x="2327768" y="1194151"/>
            <a:ext cx="17919701" cy="1371601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lnSpc>
                <a:spcPct val="150000"/>
              </a:lnSpc>
              <a:tabLst>
                <a:tab pos="266700" algn="l"/>
                <a:tab pos="533400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  <a:tab pos="3467100" algn="l"/>
                <a:tab pos="3733800" algn="l"/>
                <a:tab pos="4000500" algn="l"/>
                <a:tab pos="4267200" algn="l"/>
                <a:tab pos="4533900" algn="l"/>
                <a:tab pos="4800600" algn="l"/>
                <a:tab pos="5067300" algn="l"/>
                <a:tab pos="5334000" algn="l"/>
                <a:tab pos="5600700" algn="l"/>
                <a:tab pos="5791200" algn="l"/>
              </a:tabLst>
              <a:defRPr b="1" sz="7000">
                <a:uFill>
                  <a:solidFill>
                    <a:srgbClr val="000000"/>
                  </a:solidFill>
                </a:u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学习任务三：梳理情节，理解情节的重要作用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表格"/>
          <p:cNvGraphicFramePr/>
          <p:nvPr/>
        </p:nvGraphicFramePr>
        <p:xfrm>
          <a:off x="2001029" y="2859916"/>
          <a:ext cx="19369455" cy="874719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511291"/>
                <a:gridCol w="9351118"/>
                <a:gridCol w="8507045"/>
              </a:tblGrid>
              <a:tr h="1138844">
                <a:tc>
                  <a:txBody>
                    <a:bodyPr/>
                    <a:lstStyle/>
                    <a:p>
                      <a:pPr defTabSz="457200">
                        <a:tabLst>
                          <a:tab pos="266700" algn="l"/>
                        </a:tabLst>
                        <a:defRPr sz="1800"/>
                      </a:pPr>
                      <a:r>
                        <a:rPr b="1" sz="5000">
                          <a:uFill>
                            <a:solidFill>
                              <a:srgbClr val="000000"/>
                            </a:solidFill>
                          </a:uFill>
                          <a:latin typeface="仿宋"/>
                          <a:ea typeface="仿宋"/>
                          <a:cs typeface="仿宋"/>
                          <a:sym typeface="仿宋"/>
                        </a:rPr>
                        <a:t>情节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266700" algn="l"/>
                          <a:tab pos="533400" algn="l"/>
                          <a:tab pos="800100" algn="l"/>
                          <a:tab pos="1066800" algn="l"/>
                          <a:tab pos="1333500" algn="l"/>
                          <a:tab pos="1600200" algn="l"/>
                          <a:tab pos="1866900" algn="l"/>
                          <a:tab pos="2133600" algn="l"/>
                          <a:tab pos="2400300" algn="l"/>
                          <a:tab pos="2667000" algn="l"/>
                          <a:tab pos="2933700" algn="l"/>
                        </a:tabLst>
                        <a:defRPr b="1" sz="5000">
                          <a:uFill>
                            <a:solidFill>
                              <a:srgbClr val="000000"/>
                            </a:solidFill>
                          </a:uFill>
                          <a:latin typeface="仿宋"/>
                          <a:ea typeface="仿宋"/>
                          <a:cs typeface="仿宋"/>
                          <a:sym typeface="仿宋"/>
                        </a:defRPr>
                      </a:pPr>
                      <a:r>
                        <a:t>内</a:t>
                      </a:r>
                      <a:r>
                        <a:rPr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 </a:t>
                      </a:r>
                      <a:r>
                        <a:t>容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266700" algn="l"/>
                          <a:tab pos="533400" algn="l"/>
                          <a:tab pos="800100" algn="l"/>
                          <a:tab pos="1066800" algn="l"/>
                          <a:tab pos="1333500" algn="l"/>
                          <a:tab pos="1600200" algn="l"/>
                          <a:tab pos="1866900" algn="l"/>
                          <a:tab pos="2133600" algn="l"/>
                          <a:tab pos="2400300" algn="l"/>
                          <a:tab pos="2667000" algn="l"/>
                        </a:tabLst>
                        <a:defRPr sz="1800"/>
                      </a:pPr>
                      <a:r>
                        <a:rPr b="1" sz="5000">
                          <a:uFill>
                            <a:solidFill>
                              <a:srgbClr val="000000"/>
                            </a:solidFill>
                          </a:uFill>
                          <a:latin typeface="仿宋"/>
                          <a:ea typeface="仿宋"/>
                          <a:cs typeface="仿宋"/>
                          <a:sym typeface="仿宋"/>
                        </a:rPr>
                        <a:t>叙述顺序及作用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193596">
                <a:tc>
                  <a:txBody>
                    <a:bodyPr/>
                    <a:lstStyle/>
                    <a:p>
                      <a:pPr algn="l" defTabSz="457200">
                        <a:tabLst>
                          <a:tab pos="266700" algn="l"/>
                        </a:tabLst>
                        <a:defRPr sz="1800"/>
                      </a:pPr>
                      <a:r>
                        <a:rPr b="1" sz="5000">
                          <a:uFill>
                            <a:solidFill>
                              <a:srgbClr val="000000"/>
                            </a:solidFill>
                          </a:uFill>
                          <a:latin typeface="仿宋"/>
                          <a:ea typeface="仿宋"/>
                          <a:cs typeface="仿宋"/>
                          <a:sym typeface="仿宋"/>
                        </a:rPr>
                        <a:t>序幕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500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（1-2）祝福景象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9EEF7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9EEF7"/>
                    </a:solidFill>
                  </a:tcPr>
                </a:tc>
              </a:tr>
              <a:tr h="1274629">
                <a:tc>
                  <a:txBody>
                    <a:bodyPr/>
                    <a:lstStyle/>
                    <a:p>
                      <a:pPr algn="l" defTabSz="457200">
                        <a:tabLst>
                          <a:tab pos="266700" algn="l"/>
                        </a:tabLst>
                        <a:defRPr sz="1800"/>
                      </a:pPr>
                      <a:r>
                        <a:rPr b="1" sz="5000">
                          <a:uFill>
                            <a:solidFill>
                              <a:srgbClr val="000000"/>
                            </a:solidFill>
                          </a:uFill>
                          <a:latin typeface="仿宋"/>
                          <a:ea typeface="仿宋"/>
                          <a:cs typeface="仿宋"/>
                          <a:sym typeface="仿宋"/>
                        </a:rPr>
                        <a:t>结局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500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（3-33）祥林嫂寂然死去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vMerge="1">
                  <a:tcPr/>
                </a:tc>
              </a:tr>
              <a:tr h="1320621">
                <a:tc>
                  <a:txBody>
                    <a:bodyPr/>
                    <a:lstStyle/>
                    <a:p>
                      <a:pPr algn="l" defTabSz="457200">
                        <a:tabLst>
                          <a:tab pos="266700" algn="l"/>
                        </a:tabLst>
                        <a:defRPr sz="1800"/>
                      </a:pPr>
                      <a:r>
                        <a:rPr b="1" sz="5000">
                          <a:uFill>
                            <a:solidFill>
                              <a:srgbClr val="000000"/>
                            </a:solidFill>
                          </a:uFill>
                          <a:latin typeface="仿宋"/>
                          <a:ea typeface="仿宋"/>
                          <a:cs typeface="仿宋"/>
                          <a:sym typeface="仿宋"/>
                        </a:rPr>
                        <a:t>开端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500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（34-53）祥林嫂初到鲁镇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9EEF7"/>
                    </a:solidFill>
                  </a:tcPr>
                </a:tc>
                <a:tc vMerge="1">
                  <a:tcPr/>
                </a:tc>
              </a:tr>
              <a:tr h="1276819">
                <a:tc>
                  <a:txBody>
                    <a:bodyPr/>
                    <a:lstStyle/>
                    <a:p>
                      <a:pPr algn="l" defTabSz="457200">
                        <a:tabLst>
                          <a:tab pos="266700" algn="l"/>
                        </a:tabLst>
                        <a:defRPr sz="1800"/>
                      </a:pPr>
                      <a:r>
                        <a:rPr b="1" sz="5000">
                          <a:uFill>
                            <a:solidFill>
                              <a:srgbClr val="000000"/>
                            </a:solidFill>
                          </a:uFill>
                          <a:latin typeface="仿宋"/>
                          <a:ea typeface="仿宋"/>
                          <a:cs typeface="仿宋"/>
                          <a:sym typeface="仿宋"/>
                        </a:rPr>
                        <a:t>发展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500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（54-65）祥林嫂被迫改嫁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vMerge="1">
                  <a:tcPr/>
                </a:tc>
              </a:tr>
              <a:tr h="1263679">
                <a:tc>
                  <a:txBody>
                    <a:bodyPr/>
                    <a:lstStyle/>
                    <a:p>
                      <a:pPr algn="l" defTabSz="457200">
                        <a:tabLst>
                          <a:tab pos="266700" algn="l"/>
                        </a:tabLst>
                        <a:defRPr sz="1800"/>
                      </a:pPr>
                      <a:r>
                        <a:rPr b="1" sz="5000">
                          <a:uFill>
                            <a:solidFill>
                              <a:srgbClr val="000000"/>
                            </a:solidFill>
                          </a:uFill>
                          <a:latin typeface="仿宋"/>
                          <a:ea typeface="仿宋"/>
                          <a:cs typeface="仿宋"/>
                          <a:sym typeface="仿宋"/>
                        </a:rPr>
                        <a:t>高潮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500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（66-111）祥林嫂再到鲁镇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9EEF7"/>
                    </a:solidFill>
                  </a:tcPr>
                </a:tc>
                <a:tc vMerge="1">
                  <a:tcPr/>
                </a:tc>
              </a:tr>
              <a:tr h="1279010">
                <a:tc>
                  <a:txBody>
                    <a:bodyPr/>
                    <a:lstStyle/>
                    <a:p>
                      <a:pPr algn="l" defTabSz="457200">
                        <a:tabLst>
                          <a:tab pos="266700" algn="l"/>
                        </a:tabLst>
                        <a:defRPr sz="1800"/>
                      </a:pPr>
                      <a:r>
                        <a:rPr b="1" sz="5000">
                          <a:uFill>
                            <a:solidFill>
                              <a:srgbClr val="000000"/>
                            </a:solidFill>
                          </a:uFill>
                          <a:latin typeface="仿宋"/>
                          <a:ea typeface="仿宋"/>
                          <a:cs typeface="仿宋"/>
                          <a:sym typeface="仿宋"/>
                        </a:rPr>
                        <a:t>尾声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500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（112）祝福景象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226" name="学习任务二：阅读全文，梳理情节，填写下面的表格"/>
          <p:cNvSpPr txBox="1"/>
          <p:nvPr/>
        </p:nvSpPr>
        <p:spPr>
          <a:xfrm>
            <a:off x="2271519" y="716034"/>
            <a:ext cx="17919701" cy="1371601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lnSpc>
                <a:spcPct val="150000"/>
              </a:lnSpc>
              <a:tabLst>
                <a:tab pos="266700" algn="l"/>
                <a:tab pos="533400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  <a:tab pos="3467100" algn="l"/>
                <a:tab pos="3733800" algn="l"/>
                <a:tab pos="4000500" algn="l"/>
                <a:tab pos="4267200" algn="l"/>
                <a:tab pos="4533900" algn="l"/>
                <a:tab pos="4800600" algn="l"/>
                <a:tab pos="5067300" algn="l"/>
                <a:tab pos="5334000" algn="l"/>
                <a:tab pos="5600700" algn="l"/>
                <a:tab pos="5791200" algn="l"/>
              </a:tabLst>
              <a:defRPr b="1" sz="7000">
                <a:uFill>
                  <a:solidFill>
                    <a:srgbClr val="000000"/>
                  </a:solidFill>
                </a:u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学习任务三：梳理情节，理解情节的重要作用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作者为什么采用倒叙的方式安排情节结构呢？"/>
          <p:cNvSpPr txBox="1"/>
          <p:nvPr/>
        </p:nvSpPr>
        <p:spPr>
          <a:xfrm>
            <a:off x="1685297" y="800407"/>
            <a:ext cx="17919701" cy="1371601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000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作者为什么采用倒叙的方式安排情节结构呢？</a:t>
            </a:r>
          </a:p>
        </p:txBody>
      </p:sp>
      <p:sp>
        <p:nvSpPr>
          <p:cNvPr id="229" name="提示：从三要素和主题四方面来考虑其的作用。"/>
          <p:cNvSpPr txBox="1"/>
          <p:nvPr/>
        </p:nvSpPr>
        <p:spPr>
          <a:xfrm>
            <a:off x="1623825" y="2951210"/>
            <a:ext cx="16004539" cy="1005839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342900" indent="-342900" algn="l" defTabSz="914400">
              <a:defRPr b="1" sz="5000">
                <a:solidFill>
                  <a:srgbClr val="FF26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提示：建议大家与三要素和主题关联起来考虑其的作用。</a:t>
            </a:r>
          </a:p>
        </p:txBody>
      </p:sp>
      <p:sp>
        <p:nvSpPr>
          <p:cNvPr id="230" name="1、把悲剧结局放在小说的开头，为读者设置悬念，更加引人入胜。…"/>
          <p:cNvSpPr txBox="1"/>
          <p:nvPr/>
        </p:nvSpPr>
        <p:spPr>
          <a:xfrm>
            <a:off x="1575035" y="4996057"/>
            <a:ext cx="21740172" cy="6770441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50000"/>
              </a:lnSpc>
              <a:defRPr b="1" sz="5000">
                <a:latin typeface="Carlito"/>
                <a:ea typeface="Carlito"/>
                <a:cs typeface="Carlito"/>
                <a:sym typeface="Carlito"/>
              </a:defRPr>
            </a:pPr>
            <a:r>
              <a:t>1、把悲剧结局放在小说的开头，</a:t>
            </a:r>
            <a:r>
              <a:rPr>
                <a:solidFill>
                  <a:srgbClr val="FF2600"/>
                </a:solidFill>
              </a:rPr>
              <a:t>为读者设置悬念</a:t>
            </a:r>
            <a:r>
              <a:t>，更加引人入胜。</a:t>
            </a:r>
          </a:p>
          <a:p>
            <a:pPr algn="l">
              <a:lnSpc>
                <a:spcPct val="150000"/>
              </a:lnSpc>
              <a:defRPr b="1" sz="5000">
                <a:latin typeface="Carlito"/>
                <a:ea typeface="Carlito"/>
                <a:cs typeface="Carlito"/>
                <a:sym typeface="Carlito"/>
              </a:defRPr>
            </a:pPr>
            <a:r>
              <a:t>2、写祥林嫂在人们的祝福声中死去，引起鲁四老爷的愤怒，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突出鲁四老爷与祥林嫂之间的尖锐矛盾，</a:t>
            </a:r>
            <a:r>
              <a:rPr>
                <a:solidFill>
                  <a:srgbClr val="FF0000"/>
                </a:solidFill>
                <a:latin typeface="宋体"/>
                <a:ea typeface="宋体"/>
                <a:cs typeface="宋体"/>
                <a:sym typeface="宋体"/>
              </a:rPr>
              <a:t>起到突出反封建主题的作用。</a:t>
            </a:r>
            <a:endParaRPr>
              <a:solidFill>
                <a:srgbClr val="FF0000"/>
              </a:solidFill>
              <a:latin typeface="宋体"/>
              <a:ea typeface="宋体"/>
              <a:cs typeface="宋体"/>
              <a:sym typeface="宋体"/>
            </a:endParaRPr>
          </a:p>
          <a:p>
            <a:pPr algn="l">
              <a:lnSpc>
                <a:spcPct val="150000"/>
              </a:lnSpc>
              <a:defRPr b="1" sz="5000">
                <a:latin typeface="宋体"/>
                <a:ea typeface="宋体"/>
                <a:cs typeface="宋体"/>
                <a:sym typeface="宋体"/>
              </a:defRPr>
            </a:pPr>
            <a:r>
              <a:t>3、祥林嫂在富人们一片祝福声中寂然死去，</a:t>
            </a:r>
            <a:r>
              <a:rPr>
                <a:solidFill>
                  <a:srgbClr val="FF0000"/>
                </a:solidFill>
              </a:rPr>
              <a:t>渲染浓厚的悲剧气氛</a:t>
            </a:r>
            <a:r>
              <a:t>，</a:t>
            </a:r>
            <a:r>
              <a:rPr>
                <a:solidFill>
                  <a:srgbClr val="FF2600"/>
                </a:solidFill>
              </a:rPr>
              <a:t>反衬人物的悲惨命运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1"/>
      <p:bldP build="p" bldLvl="5" animBg="1" rev="0" advAuto="0" spid="230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