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2.xml" ContentType="application/vnd.openxmlformats-officedocument.theme+xml"/>
  <Override PartName="/ppt/tags/tag97.xml" ContentType="application/vnd.openxmlformats-officedocument.presentationml.tags+xml"/>
  <Override PartName="/ppt/notesSlides/notesSlide1.xml" ContentType="application/vnd.openxmlformats-officedocument.presentationml.notesSlide+xml"/>
  <Override PartName="/ppt/tags/tag9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65" r:id="rId2"/>
    <p:sldId id="308" r:id="rId3"/>
    <p:sldId id="332" r:id="rId4"/>
    <p:sldId id="311" r:id="rId5"/>
    <p:sldId id="322" r:id="rId6"/>
    <p:sldId id="323" r:id="rId7"/>
    <p:sldId id="312" r:id="rId8"/>
    <p:sldId id="333" r:id="rId9"/>
    <p:sldId id="324" r:id="rId10"/>
    <p:sldId id="304" r:id="rId11"/>
    <p:sldId id="326" r:id="rId12"/>
    <p:sldId id="325" r:id="rId13"/>
    <p:sldId id="305" r:id="rId14"/>
    <p:sldId id="327" r:id="rId15"/>
    <p:sldId id="314" r:id="rId16"/>
    <p:sldId id="306" r:id="rId17"/>
    <p:sldId id="318" r:id="rId18"/>
    <p:sldId id="319" r:id="rId19"/>
    <p:sldId id="316" r:id="rId20"/>
    <p:sldId id="317" r:id="rId21"/>
    <p:sldId id="328" r:id="rId22"/>
    <p:sldId id="303" r:id="rId23"/>
    <p:sldId id="329" r:id="rId24"/>
    <p:sldId id="320" r:id="rId25"/>
    <p:sldId id="307" r:id="rId26"/>
    <p:sldId id="330" r:id="rId27"/>
    <p:sldId id="331" r:id="rId28"/>
    <p:sldId id="271" r:id="rId2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74" autoAdjust="0"/>
  </p:normalViewPr>
  <p:slideViewPr>
    <p:cSldViewPr snapToGrid="0">
      <p:cViewPr>
        <p:scale>
          <a:sx n="90" d="100"/>
          <a:sy n="90" d="100"/>
        </p:scale>
        <p:origin x="-59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47421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 smtClean="0">
              <a:solidFill>
                <a:srgbClr val="FFFF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261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第三章：信息系统的基础设施，有以下内容</a:t>
            </a:r>
          </a:p>
          <a:p>
            <a:r>
              <a:rPr lang="en-US" altLang="zh-CN" dirty="0" smtClean="0"/>
              <a:t>1. </a:t>
            </a:r>
            <a:r>
              <a:rPr lang="zh-CN" altLang="en-US" dirty="0" smtClean="0"/>
              <a:t>信息系统中的计算机与移动终端：包括：信息系统中的硬件，计算机体系结构</a:t>
            </a:r>
          </a:p>
          <a:p>
            <a:r>
              <a:rPr lang="en-US" altLang="zh-CN" dirty="0" smtClean="0"/>
              <a:t>2. </a:t>
            </a:r>
            <a:r>
              <a:rPr lang="zh-CN" altLang="en-US" dirty="0" smtClean="0"/>
              <a:t>信息系统中的通信网络：包括：信息系统与通信网络，局域网与广域网，数据交换技术，网络拓扑</a:t>
            </a:r>
          </a:p>
          <a:p>
            <a:r>
              <a:rPr lang="en-US" altLang="zh-CN" dirty="0" smtClean="0"/>
              <a:t>3. </a:t>
            </a:r>
            <a:r>
              <a:rPr lang="zh-CN" altLang="en-US" dirty="0" smtClean="0"/>
              <a:t>信息获取与控制：包括：物联网与信息系统，传感器与信息获取，控制机制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846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6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5.png"/><Relationship Id="rId5" Type="http://schemas.openxmlformats.org/officeDocument/2006/relationships/tags" Target="../tags/tag9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3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2.png"/><Relationship Id="rId5" Type="http://schemas.openxmlformats.org/officeDocument/2006/relationships/tags" Target="../tags/tag1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3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2.png"/><Relationship Id="rId5" Type="http://schemas.openxmlformats.org/officeDocument/2006/relationships/tags" Target="../tags/tag4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52.xml"/><Relationship Id="rId10" Type="http://schemas.openxmlformats.org/officeDocument/2006/relationships/image" Target="../media/image2.png"/><Relationship Id="rId4" Type="http://schemas.openxmlformats.org/officeDocument/2006/relationships/tags" Target="../tags/tag51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2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2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7.xml"/><Relationship Id="rId16" Type="http://schemas.openxmlformats.org/officeDocument/2006/relationships/image" Target="../media/image3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69085" y="2129094"/>
            <a:ext cx="5887233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信息系统与</a:t>
            </a:r>
            <a:r>
              <a:rPr lang="zh-CN" altLang="en-US" b="1" dirty="0" smtClean="0">
                <a:solidFill>
                  <a:srgbClr val="FF0000"/>
                </a:solidFill>
              </a:rPr>
              <a:t>社会二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高中信息技术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2635" y="3511284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北京中学  赵腾任</a:t>
            </a:r>
            <a:endParaRPr lang="zh-CN" altLang="en-US" sz="2000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5189" y="1651864"/>
            <a:ext cx="6483124" cy="278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>
                <a:solidFill>
                  <a:srgbClr val="002060"/>
                </a:solidFill>
              </a:rPr>
              <a:t>计算机体系结构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950026"/>
            <a:ext cx="8139178" cy="4193474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</a:rPr>
              <a:t>计算机采用二进制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具备可编程能力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五大功能部件：</a:t>
            </a:r>
            <a:endParaRPr lang="en-US" altLang="zh-CN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运算器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控制器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存储器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输入设备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输出设备</a:t>
            </a:r>
            <a:endParaRPr lang="en-US" altLang="zh-CN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>
                <a:solidFill>
                  <a:srgbClr val="002060"/>
                </a:solidFill>
              </a:rPr>
              <a:t>计算机体系结构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950025"/>
            <a:ext cx="1920154" cy="3503221"/>
          </a:xfrm>
        </p:spPr>
        <p:txBody>
          <a:bodyPr>
            <a:normAutofit/>
          </a:bodyPr>
          <a:lstStyle/>
          <a:p>
            <a:endParaRPr lang="en-US" altLang="zh-CN" sz="1600" dirty="0" smtClean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输入设备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en-US" altLang="zh-CN" sz="1600" dirty="0">
              <a:solidFill>
                <a:srgbClr val="002060"/>
              </a:solidFill>
            </a:endParaRPr>
          </a:p>
          <a:p>
            <a:endParaRPr lang="en-US" altLang="zh-CN" sz="1600" dirty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输出设备</a:t>
            </a:r>
            <a:endParaRPr lang="en-US" altLang="zh-CN" sz="1600" dirty="0" smtClean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6772" y="1095376"/>
            <a:ext cx="54292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935" y="2799608"/>
            <a:ext cx="66389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7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>
                <a:solidFill>
                  <a:srgbClr val="002060"/>
                </a:solidFill>
              </a:rPr>
              <a:t>程序</a:t>
            </a:r>
            <a:r>
              <a:rPr lang="zh-CN" altLang="en-US" sz="2000" b="0" dirty="0">
                <a:solidFill>
                  <a:srgbClr val="002060"/>
                </a:solidFill>
              </a:rPr>
              <a:t>存储</a:t>
            </a:r>
            <a:r>
              <a:rPr lang="zh-CN" altLang="en-US" sz="2000" b="0" dirty="0" smtClean="0">
                <a:solidFill>
                  <a:srgbClr val="002060"/>
                </a:solidFill>
              </a:rPr>
              <a:t>原理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950026"/>
            <a:ext cx="3190814" cy="4193474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CN" sz="1600" dirty="0" smtClean="0">
                <a:solidFill>
                  <a:srgbClr val="002060"/>
                </a:solidFill>
              </a:rPr>
              <a:t>ENIAC</a:t>
            </a:r>
            <a:r>
              <a:rPr lang="zh-CN" altLang="en-US" sz="1600" dirty="0" smtClean="0">
                <a:solidFill>
                  <a:srgbClr val="002060"/>
                </a:solidFill>
              </a:rPr>
              <a:t>：</a:t>
            </a:r>
            <a:r>
              <a:rPr lang="en-US" altLang="zh-CN" sz="1600" dirty="0" smtClean="0">
                <a:solidFill>
                  <a:srgbClr val="002060"/>
                </a:solidFill>
              </a:rPr>
              <a:t>1946</a:t>
            </a:r>
            <a:r>
              <a:rPr lang="zh-CN" altLang="en-US" sz="1600" dirty="0" smtClean="0">
                <a:solidFill>
                  <a:srgbClr val="002060"/>
                </a:solidFill>
              </a:rPr>
              <a:t>年研制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电子数字积分计算机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它需要根据解决的不同问题重新连接电子元件，操作繁琐。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现代计算机依据程序存储原理工作：解决问题</a:t>
            </a:r>
            <a:r>
              <a:rPr lang="zh-CN" altLang="en-US" sz="1600" dirty="0">
                <a:solidFill>
                  <a:srgbClr val="002060"/>
                </a:solidFill>
              </a:rPr>
              <a:t>所需的程序和数据都保存在存储器中，执行时按顺序</a:t>
            </a:r>
            <a:r>
              <a:rPr lang="zh-CN" altLang="en-US" sz="1600" dirty="0" smtClean="0">
                <a:solidFill>
                  <a:srgbClr val="002060"/>
                </a:solidFill>
              </a:rPr>
              <a:t>执行指令。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这样就使得程序设计与电路设计彻底分离，使得软件与硬件分开。</a:t>
            </a:r>
          </a:p>
        </p:txBody>
      </p:sp>
      <p:pic>
        <p:nvPicPr>
          <p:cNvPr id="6146" name="Picture 2" descr="https://bkimg.cdn.bcebos.com/pic/242dd42a2834349bd386df3ec9ea15ce37d3be8d?x-bce-process=image/watermark,g_7,image_d2F0ZXIvYmFpa2U5Mg==,xp_5,yp_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228" y="870217"/>
            <a:ext cx="5026070" cy="37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8139178" cy="331514"/>
          </a:xfrm>
        </p:spPr>
        <p:txBody>
          <a:bodyPr>
            <a:noAutofit/>
          </a:bodyPr>
          <a:lstStyle/>
          <a:p>
            <a:r>
              <a:rPr lang="en-US" altLang="zh-CN" sz="2000" b="0" dirty="0" smtClean="0">
                <a:solidFill>
                  <a:srgbClr val="002060"/>
                </a:solidFill>
              </a:rPr>
              <a:t>3.2 </a:t>
            </a:r>
            <a:r>
              <a:rPr lang="zh-CN" altLang="en-US" sz="2000" b="0" dirty="0" smtClean="0">
                <a:solidFill>
                  <a:srgbClr val="002060"/>
                </a:solidFill>
              </a:rPr>
              <a:t>信息系统中的通信网络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024596"/>
            <a:ext cx="2846430" cy="3868040"/>
          </a:xfrm>
        </p:spPr>
        <p:txBody>
          <a:bodyPr>
            <a:normAutofit lnSpcReduction="10000"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</a:rPr>
              <a:t>信息系统与通信网络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从使用者角度看：都需要</a:t>
            </a:r>
            <a:r>
              <a:rPr lang="zh-CN" altLang="en-US" sz="1600" dirty="0">
                <a:solidFill>
                  <a:srgbClr val="002060"/>
                </a:solidFill>
              </a:rPr>
              <a:t>依赖</a:t>
            </a:r>
            <a:r>
              <a:rPr lang="zh-CN" altLang="en-US" sz="1600" dirty="0" smtClean="0">
                <a:solidFill>
                  <a:srgbClr val="002060"/>
                </a:solidFill>
              </a:rPr>
              <a:t>通信系统，才能进行浏览、收发、学习等网络活动，而这些都经历了：</a:t>
            </a:r>
            <a:r>
              <a:rPr lang="zh-CN" altLang="en-US" sz="1600" dirty="0">
                <a:solidFill>
                  <a:srgbClr val="002060"/>
                </a:solidFill>
              </a:rPr>
              <a:t>“发送使用请求→接收反馈信息” 的</a:t>
            </a:r>
            <a:r>
              <a:rPr lang="zh-CN" altLang="en-US" sz="1600" dirty="0" smtClean="0">
                <a:solidFill>
                  <a:srgbClr val="002060"/>
                </a:solidFill>
              </a:rPr>
              <a:t>过程。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从系统建设角度看：通过网络才能把多个信息系统连接起来，形成功能更强大、完善的信息系统。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en-US" altLang="zh-CN" sz="800" dirty="0" smtClean="0">
              <a:solidFill>
                <a:srgbClr val="002060"/>
              </a:solidFill>
            </a:endParaRPr>
          </a:p>
          <a:p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en-US" altLang="zh-CN" sz="16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840" y="1912930"/>
            <a:ext cx="5623610" cy="193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2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>
                <a:solidFill>
                  <a:srgbClr val="002060"/>
                </a:solidFill>
              </a:rPr>
              <a:t>局域网与广域网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024597"/>
            <a:ext cx="8139178" cy="3749282"/>
          </a:xfrm>
        </p:spPr>
        <p:txBody>
          <a:bodyPr>
            <a:normAutofit fontScale="92500"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</a:rPr>
              <a:t>计算机网络</a:t>
            </a:r>
            <a:r>
              <a:rPr lang="zh-CN" altLang="en-US" sz="1600" dirty="0">
                <a:solidFill>
                  <a:srgbClr val="002060"/>
                </a:solidFill>
              </a:rPr>
              <a:t>：</a:t>
            </a:r>
            <a:r>
              <a:rPr lang="zh-CN" altLang="en-US" sz="1600" dirty="0" smtClean="0">
                <a:solidFill>
                  <a:srgbClr val="002060"/>
                </a:solidFill>
              </a:rPr>
              <a:t>主要</a:t>
            </a:r>
            <a:r>
              <a:rPr lang="zh-CN" altLang="en-US" sz="1600" dirty="0">
                <a:solidFill>
                  <a:srgbClr val="002060"/>
                </a:solidFill>
              </a:rPr>
              <a:t>是由一些通用的、可编程的硬件互连而成的，而这些硬件并非专门用来实现某一特定目的（例如，传送数据或视频信号）。这些可编程的硬件能够用来传送多种不同类型的数据，并能支持广泛的和日益增长的应用</a:t>
            </a:r>
            <a:r>
              <a:rPr lang="zh-CN" altLang="en-US" sz="1600" dirty="0" smtClean="0">
                <a:solidFill>
                  <a:srgbClr val="002060"/>
                </a:solidFill>
              </a:rPr>
              <a:t>。</a:t>
            </a:r>
            <a:r>
              <a:rPr lang="zh-CN" altLang="en-US" sz="900" dirty="0" smtClean="0">
                <a:solidFill>
                  <a:srgbClr val="F8F8F8"/>
                </a:solidFill>
              </a:rPr>
              <a:t>（</a:t>
            </a:r>
            <a:r>
              <a:rPr lang="zh-CN" altLang="en-US" sz="900" dirty="0">
                <a:solidFill>
                  <a:srgbClr val="F8F8F8"/>
                </a:solidFill>
              </a:rPr>
              <a:t>谢希</a:t>
            </a:r>
            <a:r>
              <a:rPr lang="zh-CN" altLang="en-US" sz="900" dirty="0" smtClean="0">
                <a:solidFill>
                  <a:srgbClr val="F8F8F8"/>
                </a:solidFill>
              </a:rPr>
              <a:t>仁</a:t>
            </a:r>
            <a:r>
              <a:rPr lang="en-US" altLang="zh-CN" sz="900" dirty="0" smtClean="0">
                <a:solidFill>
                  <a:srgbClr val="F8F8F8"/>
                </a:solidFill>
              </a:rPr>
              <a:t>《</a:t>
            </a:r>
            <a:r>
              <a:rPr lang="zh-CN" altLang="en-US" sz="900" dirty="0" smtClean="0">
                <a:solidFill>
                  <a:srgbClr val="F8F8F8"/>
                </a:solidFill>
              </a:rPr>
              <a:t>计算机网络</a:t>
            </a:r>
            <a:r>
              <a:rPr lang="en-US" altLang="zh-CN" sz="900" dirty="0" smtClean="0">
                <a:solidFill>
                  <a:srgbClr val="F8F8F8"/>
                </a:solidFill>
              </a:rPr>
              <a:t>(</a:t>
            </a:r>
            <a:r>
              <a:rPr lang="zh-CN" altLang="en-US" sz="900" dirty="0" smtClean="0">
                <a:solidFill>
                  <a:srgbClr val="F8F8F8"/>
                </a:solidFill>
              </a:rPr>
              <a:t>第</a:t>
            </a:r>
            <a:r>
              <a:rPr lang="en-US" altLang="zh-CN" sz="900" dirty="0" smtClean="0">
                <a:solidFill>
                  <a:srgbClr val="F8F8F8"/>
                </a:solidFill>
              </a:rPr>
              <a:t>7</a:t>
            </a:r>
            <a:r>
              <a:rPr lang="zh-CN" altLang="en-US" sz="900" dirty="0" smtClean="0">
                <a:solidFill>
                  <a:srgbClr val="F8F8F8"/>
                </a:solidFill>
              </a:rPr>
              <a:t>版</a:t>
            </a:r>
            <a:r>
              <a:rPr lang="en-US" altLang="zh-CN" sz="900" dirty="0" smtClean="0">
                <a:solidFill>
                  <a:srgbClr val="F8F8F8"/>
                </a:solidFill>
              </a:rPr>
              <a:t>)》</a:t>
            </a:r>
            <a:r>
              <a:rPr lang="zh-CN" altLang="en-US" sz="900" dirty="0" smtClean="0">
                <a:solidFill>
                  <a:srgbClr val="F8F8F8"/>
                </a:solidFill>
              </a:rPr>
              <a:t>）</a:t>
            </a:r>
            <a:endParaRPr lang="en-US" altLang="zh-CN" sz="900" dirty="0" smtClean="0">
              <a:solidFill>
                <a:srgbClr val="F8F8F8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按网络覆盖的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地理范围大小，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可以把计算机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网络划分为：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  局域网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  广域网</a:t>
            </a:r>
            <a:endParaRPr lang="zh-CN" altLang="en-US" sz="1600" dirty="0">
              <a:solidFill>
                <a:srgbClr val="002060"/>
              </a:solidFill>
            </a:endParaRPr>
          </a:p>
          <a:p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en-US" altLang="zh-CN" sz="1600" dirty="0">
              <a:solidFill>
                <a:srgbClr val="002060"/>
              </a:solidFill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564" y="2187318"/>
            <a:ext cx="6541120" cy="242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3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>
                <a:solidFill>
                  <a:srgbClr val="002060"/>
                </a:solidFill>
              </a:rPr>
              <a:t>局域网与广域网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024597"/>
            <a:ext cx="3274798" cy="1710110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</a:rPr>
              <a:t>除了网络覆盖范围的不同，在网络技术、设备等方面，局域网与广域网也有许多不同之处。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同学们想一下，我们学校的网络，属于局域网、还是广域网？你在学校见到过什么网络设备呢？</a:t>
            </a:r>
            <a:endParaRPr lang="en-US" altLang="zh-CN" sz="1600" dirty="0" smtClean="0">
              <a:solidFill>
                <a:srgbClr val="00206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85598" y="2643889"/>
            <a:ext cx="3360987" cy="2299844"/>
            <a:chOff x="673983" y="1195226"/>
            <a:chExt cx="3360987" cy="2299844"/>
          </a:xfrm>
        </p:grpSpPr>
        <p:grpSp>
          <p:nvGrpSpPr>
            <p:cNvPr id="7" name="Group 1282"/>
            <p:cNvGrpSpPr>
              <a:grpSpLocks/>
            </p:cNvGrpSpPr>
            <p:nvPr/>
          </p:nvGrpSpPr>
          <p:grpSpPr bwMode="auto">
            <a:xfrm>
              <a:off x="673983" y="1195226"/>
              <a:ext cx="3360987" cy="2299844"/>
              <a:chOff x="1680" y="240"/>
              <a:chExt cx="2529" cy="1270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26" name="Oval 1283"/>
              <p:cNvSpPr>
                <a:spLocks noChangeArrowheads="1"/>
              </p:cNvSpPr>
              <p:nvPr/>
            </p:nvSpPr>
            <p:spPr bwMode="auto">
              <a:xfrm>
                <a:off x="2554" y="240"/>
                <a:ext cx="1088" cy="513"/>
              </a:xfrm>
              <a:prstGeom prst="ellipse">
                <a:avLst/>
              </a:prstGeom>
              <a:solidFill>
                <a:srgbClr val="C5E5FB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Oval 1284"/>
              <p:cNvSpPr>
                <a:spLocks noChangeArrowheads="1"/>
              </p:cNvSpPr>
              <p:nvPr/>
            </p:nvSpPr>
            <p:spPr bwMode="auto">
              <a:xfrm>
                <a:off x="1941" y="381"/>
                <a:ext cx="827" cy="513"/>
              </a:xfrm>
              <a:prstGeom prst="ellipse">
                <a:avLst/>
              </a:prstGeom>
              <a:solidFill>
                <a:srgbClr val="C5E5FB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8" name="Oval 1285"/>
              <p:cNvSpPr>
                <a:spLocks noChangeArrowheads="1"/>
              </p:cNvSpPr>
              <p:nvPr/>
            </p:nvSpPr>
            <p:spPr bwMode="auto">
              <a:xfrm>
                <a:off x="1680" y="702"/>
                <a:ext cx="552" cy="411"/>
              </a:xfrm>
              <a:prstGeom prst="ellipse">
                <a:avLst/>
              </a:prstGeom>
              <a:solidFill>
                <a:srgbClr val="C5E5FB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" name="Oval 1286"/>
              <p:cNvSpPr>
                <a:spLocks noChangeArrowheads="1"/>
              </p:cNvSpPr>
              <p:nvPr/>
            </p:nvSpPr>
            <p:spPr bwMode="auto">
              <a:xfrm>
                <a:off x="1849" y="894"/>
                <a:ext cx="842" cy="450"/>
              </a:xfrm>
              <a:prstGeom prst="ellipse">
                <a:avLst/>
              </a:prstGeom>
              <a:solidFill>
                <a:srgbClr val="C5E5FB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Oval 1287"/>
              <p:cNvSpPr>
                <a:spLocks noChangeArrowheads="1"/>
              </p:cNvSpPr>
              <p:nvPr/>
            </p:nvSpPr>
            <p:spPr bwMode="auto">
              <a:xfrm>
                <a:off x="2462" y="971"/>
                <a:ext cx="1272" cy="539"/>
              </a:xfrm>
              <a:prstGeom prst="ellipse">
                <a:avLst/>
              </a:prstGeom>
              <a:solidFill>
                <a:srgbClr val="C5E5FB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Oval 1288"/>
              <p:cNvSpPr>
                <a:spLocks noChangeArrowheads="1"/>
              </p:cNvSpPr>
              <p:nvPr/>
            </p:nvSpPr>
            <p:spPr bwMode="auto">
              <a:xfrm>
                <a:off x="3289" y="394"/>
                <a:ext cx="797" cy="398"/>
              </a:xfrm>
              <a:prstGeom prst="ellipse">
                <a:avLst/>
              </a:prstGeom>
              <a:solidFill>
                <a:srgbClr val="C5E5FB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" name="Oval 1289"/>
              <p:cNvSpPr>
                <a:spLocks noChangeArrowheads="1"/>
              </p:cNvSpPr>
              <p:nvPr/>
            </p:nvSpPr>
            <p:spPr bwMode="auto">
              <a:xfrm>
                <a:off x="3412" y="663"/>
                <a:ext cx="797" cy="398"/>
              </a:xfrm>
              <a:prstGeom prst="ellipse">
                <a:avLst/>
              </a:prstGeom>
              <a:solidFill>
                <a:srgbClr val="C5E5FB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" name="Oval 1290"/>
              <p:cNvSpPr>
                <a:spLocks noChangeArrowheads="1"/>
              </p:cNvSpPr>
              <p:nvPr/>
            </p:nvSpPr>
            <p:spPr bwMode="auto">
              <a:xfrm>
                <a:off x="3335" y="753"/>
                <a:ext cx="797" cy="668"/>
              </a:xfrm>
              <a:prstGeom prst="ellipse">
                <a:avLst/>
              </a:prstGeom>
              <a:solidFill>
                <a:srgbClr val="C5E5FB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" name="Oval 1291"/>
              <p:cNvSpPr>
                <a:spLocks noChangeArrowheads="1"/>
              </p:cNvSpPr>
              <p:nvPr/>
            </p:nvSpPr>
            <p:spPr bwMode="auto">
              <a:xfrm>
                <a:off x="2140" y="548"/>
                <a:ext cx="1640" cy="667"/>
              </a:xfrm>
              <a:prstGeom prst="ellipse">
                <a:avLst/>
              </a:prstGeom>
              <a:solidFill>
                <a:srgbClr val="C5E5FB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37102" y="1439863"/>
              <a:ext cx="2573344" cy="1809582"/>
              <a:chOff x="1137102" y="1439863"/>
              <a:chExt cx="2573344" cy="1809582"/>
            </a:xfrm>
          </p:grpSpPr>
          <p:sp>
            <p:nvSpPr>
              <p:cNvPr id="11" name="Line 1503"/>
              <p:cNvSpPr>
                <a:spLocks noChangeShapeType="1"/>
              </p:cNvSpPr>
              <p:nvPr/>
            </p:nvSpPr>
            <p:spPr bwMode="auto">
              <a:xfrm flipH="1" flipV="1">
                <a:off x="2711904" y="1747835"/>
                <a:ext cx="828675" cy="11493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" name="Line 1209"/>
              <p:cNvSpPr>
                <a:spLocks noChangeShapeType="1"/>
              </p:cNvSpPr>
              <p:nvPr/>
            </p:nvSpPr>
            <p:spPr bwMode="auto">
              <a:xfrm flipV="1">
                <a:off x="1399042" y="1747835"/>
                <a:ext cx="1066800" cy="7969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" name="Line 1204"/>
              <p:cNvSpPr>
                <a:spLocks noChangeShapeType="1"/>
              </p:cNvSpPr>
              <p:nvPr/>
            </p:nvSpPr>
            <p:spPr bwMode="auto">
              <a:xfrm flipV="1">
                <a:off x="2302329" y="1747835"/>
                <a:ext cx="246063" cy="13271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4" name="Group 204"/>
              <p:cNvGrpSpPr>
                <a:grpSpLocks/>
              </p:cNvGrpSpPr>
              <p:nvPr/>
            </p:nvGrpSpPr>
            <p:grpSpPr bwMode="auto">
              <a:xfrm>
                <a:off x="2173744" y="1439863"/>
                <a:ext cx="800099" cy="695325"/>
                <a:chOff x="1148" y="1715"/>
                <a:chExt cx="504" cy="438"/>
              </a:xfrm>
            </p:grpSpPr>
            <p:sp>
              <p:nvSpPr>
                <p:cNvPr id="24" name="Oval 1529"/>
                <p:cNvSpPr>
                  <a:spLocks noChangeArrowheads="1"/>
                </p:cNvSpPr>
                <p:nvPr/>
              </p:nvSpPr>
              <p:spPr bwMode="auto">
                <a:xfrm>
                  <a:off x="1148" y="1715"/>
                  <a:ext cx="504" cy="43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368AD6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25" name="Picture 1461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640517">
                  <a:off x="1206" y="1813"/>
                  <a:ext cx="401" cy="2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" name="Group 194"/>
              <p:cNvGrpSpPr>
                <a:grpSpLocks/>
              </p:cNvGrpSpPr>
              <p:nvPr/>
            </p:nvGrpSpPr>
            <p:grpSpPr bwMode="auto">
              <a:xfrm>
                <a:off x="2000702" y="2620229"/>
                <a:ext cx="646113" cy="629216"/>
                <a:chOff x="975" y="2584"/>
                <a:chExt cx="407" cy="438"/>
              </a:xfrm>
            </p:grpSpPr>
            <p:sp>
              <p:nvSpPr>
                <p:cNvPr id="22" name="Oval 1529"/>
                <p:cNvSpPr>
                  <a:spLocks noChangeArrowheads="1"/>
                </p:cNvSpPr>
                <p:nvPr/>
              </p:nvSpPr>
              <p:spPr bwMode="auto">
                <a:xfrm>
                  <a:off x="975" y="2584"/>
                  <a:ext cx="407" cy="438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368AD6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23" name="Picture 193" descr="jisuanji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0" y="2659"/>
                  <a:ext cx="31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6" name="Group 195"/>
              <p:cNvGrpSpPr>
                <a:grpSpLocks/>
              </p:cNvGrpSpPr>
              <p:nvPr/>
            </p:nvGrpSpPr>
            <p:grpSpPr bwMode="auto">
              <a:xfrm>
                <a:off x="1137102" y="2091591"/>
                <a:ext cx="646113" cy="629216"/>
                <a:chOff x="975" y="2584"/>
                <a:chExt cx="407" cy="438"/>
              </a:xfrm>
            </p:grpSpPr>
            <p:sp>
              <p:nvSpPr>
                <p:cNvPr id="20" name="Oval 1529"/>
                <p:cNvSpPr>
                  <a:spLocks noChangeArrowheads="1"/>
                </p:cNvSpPr>
                <p:nvPr/>
              </p:nvSpPr>
              <p:spPr bwMode="auto">
                <a:xfrm>
                  <a:off x="975" y="2584"/>
                  <a:ext cx="407" cy="438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368AD6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21" name="Picture 197" descr="jisuanji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0" y="2659"/>
                  <a:ext cx="31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7" name="Group 198"/>
              <p:cNvGrpSpPr>
                <a:grpSpLocks/>
              </p:cNvGrpSpPr>
              <p:nvPr/>
            </p:nvGrpSpPr>
            <p:grpSpPr bwMode="auto">
              <a:xfrm>
                <a:off x="3064333" y="2404329"/>
                <a:ext cx="646113" cy="629216"/>
                <a:chOff x="975" y="2584"/>
                <a:chExt cx="407" cy="438"/>
              </a:xfrm>
            </p:grpSpPr>
            <p:sp>
              <p:nvSpPr>
                <p:cNvPr id="18" name="Oval 1529"/>
                <p:cNvSpPr>
                  <a:spLocks noChangeArrowheads="1"/>
                </p:cNvSpPr>
                <p:nvPr/>
              </p:nvSpPr>
              <p:spPr bwMode="auto">
                <a:xfrm>
                  <a:off x="975" y="2584"/>
                  <a:ext cx="407" cy="438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368AD6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9" name="Picture 200" descr="jisuanji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0" y="2659"/>
                  <a:ext cx="31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Text Box 1185"/>
            <p:cNvSpPr txBox="1">
              <a:spLocks noChangeArrowheads="1"/>
            </p:cNvSpPr>
            <p:nvPr/>
          </p:nvSpPr>
          <p:spPr bwMode="auto">
            <a:xfrm>
              <a:off x="2932605" y="1545983"/>
              <a:ext cx="543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kumimoji="1" sz="1400" b="1">
                  <a:solidFill>
                    <a:srgbClr val="0000FF"/>
                  </a:solidFill>
                  <a:latin typeface="Times New Roman" pitchFamily="18" charset="0"/>
                  <a:ea typeface="微软雅黑" pitchFamily="34" charset="-122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dirty="0"/>
                <a:t>结点</a:t>
              </a:r>
            </a:p>
          </p:txBody>
        </p:sp>
        <p:sp>
          <p:nvSpPr>
            <p:cNvPr id="10" name="Text Box 1524"/>
            <p:cNvSpPr txBox="1">
              <a:spLocks noChangeArrowheads="1"/>
            </p:cNvSpPr>
            <p:nvPr/>
          </p:nvSpPr>
          <p:spPr bwMode="auto">
            <a:xfrm>
              <a:off x="3008186" y="1983470"/>
              <a:ext cx="543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kumimoji="1" lang="zh-CN" altLang="en-US" sz="1400" b="1" dirty="0" smtClean="0">
                  <a:solidFill>
                    <a:srgbClr val="0000FF"/>
                  </a:solidFill>
                  <a:latin typeface="Times New Roman" pitchFamily="18" charset="0"/>
                  <a:ea typeface="微软雅黑" pitchFamily="34" charset="-122"/>
                </a:rPr>
                <a:t>链路</a:t>
              </a:r>
              <a:endParaRPr kumimoji="1" lang="zh-CN" altLang="en-US" sz="14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777210" y="340264"/>
            <a:ext cx="4702628" cy="3352276"/>
            <a:chOff x="3899076" y="920382"/>
            <a:chExt cx="4702628" cy="3352276"/>
          </a:xfrm>
        </p:grpSpPr>
        <p:grpSp>
          <p:nvGrpSpPr>
            <p:cNvPr id="36" name="Group 1504"/>
            <p:cNvGrpSpPr>
              <a:grpSpLocks/>
            </p:cNvGrpSpPr>
            <p:nvPr/>
          </p:nvGrpSpPr>
          <p:grpSpPr bwMode="auto">
            <a:xfrm>
              <a:off x="3899076" y="920382"/>
              <a:ext cx="4702628" cy="3352276"/>
              <a:chOff x="109" y="1226"/>
              <a:chExt cx="2516" cy="1675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grpSp>
            <p:nvGrpSpPr>
              <p:cNvPr id="173" name="Group 1505"/>
              <p:cNvGrpSpPr>
                <a:grpSpLocks/>
              </p:cNvGrpSpPr>
              <p:nvPr/>
            </p:nvGrpSpPr>
            <p:grpSpPr bwMode="auto">
              <a:xfrm>
                <a:off x="109" y="1226"/>
                <a:ext cx="2516" cy="1675"/>
                <a:chOff x="109" y="1226"/>
                <a:chExt cx="2516" cy="1675"/>
              </a:xfrm>
            </p:grpSpPr>
            <p:grpSp>
              <p:nvGrpSpPr>
                <p:cNvPr id="175" name="Group 1506"/>
                <p:cNvGrpSpPr>
                  <a:grpSpLocks/>
                </p:cNvGrpSpPr>
                <p:nvPr/>
              </p:nvGrpSpPr>
              <p:grpSpPr bwMode="auto">
                <a:xfrm>
                  <a:off x="109" y="1226"/>
                  <a:ext cx="2516" cy="1675"/>
                  <a:chOff x="109" y="1226"/>
                  <a:chExt cx="2516" cy="1675"/>
                </a:xfrm>
              </p:grpSpPr>
              <p:sp>
                <p:nvSpPr>
                  <p:cNvPr id="177" name="Oval 1507"/>
                  <p:cNvSpPr>
                    <a:spLocks noChangeArrowheads="1"/>
                  </p:cNvSpPr>
                  <p:nvPr/>
                </p:nvSpPr>
                <p:spPr bwMode="auto">
                  <a:xfrm>
                    <a:off x="1749" y="1896"/>
                    <a:ext cx="876" cy="829"/>
                  </a:xfrm>
                  <a:prstGeom prst="ellipse">
                    <a:avLst/>
                  </a:prstGeom>
                  <a:solidFill>
                    <a:srgbClr val="C5E5FB"/>
                  </a:solidFill>
                  <a:ln>
                    <a:noFill/>
                  </a:ln>
                  <a:effectLst/>
                  <a:sp3d>
                    <a:bevelT w="139700" h="139700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000" b="1">
                      <a:solidFill>
                        <a:srgbClr val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8" name="Oval 1508"/>
                  <p:cNvSpPr>
                    <a:spLocks noChangeArrowheads="1"/>
                  </p:cNvSpPr>
                  <p:nvPr/>
                </p:nvSpPr>
                <p:spPr bwMode="auto">
                  <a:xfrm>
                    <a:off x="109" y="1632"/>
                    <a:ext cx="859" cy="831"/>
                  </a:xfrm>
                  <a:prstGeom prst="ellipse">
                    <a:avLst/>
                  </a:prstGeom>
                  <a:solidFill>
                    <a:srgbClr val="C5E5FB"/>
                  </a:solidFill>
                  <a:ln>
                    <a:noFill/>
                  </a:ln>
                  <a:effectLst/>
                  <a:sp3d>
                    <a:bevelT w="139700" h="139700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000" b="1">
                      <a:solidFill>
                        <a:srgbClr val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9" name="Oval 1509"/>
                  <p:cNvSpPr>
                    <a:spLocks noChangeArrowheads="1"/>
                  </p:cNvSpPr>
                  <p:nvPr/>
                </p:nvSpPr>
                <p:spPr bwMode="auto">
                  <a:xfrm>
                    <a:off x="1612" y="1341"/>
                    <a:ext cx="874" cy="802"/>
                  </a:xfrm>
                  <a:prstGeom prst="ellipse">
                    <a:avLst/>
                  </a:prstGeom>
                  <a:solidFill>
                    <a:srgbClr val="C5E5FB"/>
                  </a:solidFill>
                  <a:ln>
                    <a:noFill/>
                  </a:ln>
                  <a:effectLst/>
                  <a:sp3d>
                    <a:bevelT w="139700" h="139700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000" b="1">
                      <a:solidFill>
                        <a:srgbClr val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80" name="Oval 151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055"/>
                    <a:ext cx="875" cy="846"/>
                  </a:xfrm>
                  <a:prstGeom prst="ellipse">
                    <a:avLst/>
                  </a:prstGeom>
                  <a:solidFill>
                    <a:srgbClr val="C5E5FB"/>
                  </a:solidFill>
                  <a:ln>
                    <a:noFill/>
                  </a:ln>
                  <a:effectLst/>
                  <a:sp3d>
                    <a:bevelT w="139700" h="139700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000" b="1">
                      <a:solidFill>
                        <a:srgbClr val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81" name="Oval 1511"/>
                  <p:cNvSpPr>
                    <a:spLocks noChangeArrowheads="1"/>
                  </p:cNvSpPr>
                  <p:nvPr/>
                </p:nvSpPr>
                <p:spPr bwMode="auto">
                  <a:xfrm>
                    <a:off x="400" y="1982"/>
                    <a:ext cx="874" cy="802"/>
                  </a:xfrm>
                  <a:prstGeom prst="ellipse">
                    <a:avLst/>
                  </a:prstGeom>
                  <a:solidFill>
                    <a:srgbClr val="C5E5FB"/>
                  </a:solidFill>
                  <a:ln>
                    <a:noFill/>
                  </a:ln>
                  <a:effectLst/>
                  <a:sp3d>
                    <a:bevelT w="139700" h="139700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000" b="1">
                      <a:solidFill>
                        <a:srgbClr val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82" name="Oval 1512"/>
                  <p:cNvSpPr>
                    <a:spLocks noChangeArrowheads="1"/>
                  </p:cNvSpPr>
                  <p:nvPr/>
                </p:nvSpPr>
                <p:spPr bwMode="auto">
                  <a:xfrm>
                    <a:off x="1075" y="1226"/>
                    <a:ext cx="859" cy="829"/>
                  </a:xfrm>
                  <a:prstGeom prst="ellipse">
                    <a:avLst/>
                  </a:prstGeom>
                  <a:solidFill>
                    <a:srgbClr val="C5E5FB"/>
                  </a:solidFill>
                  <a:ln>
                    <a:noFill/>
                  </a:ln>
                  <a:effectLst/>
                  <a:sp3d>
                    <a:bevelT w="139700" h="139700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000" b="1">
                      <a:solidFill>
                        <a:srgbClr val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83" name="Oval 1513"/>
                  <p:cNvSpPr>
                    <a:spLocks noChangeArrowheads="1"/>
                  </p:cNvSpPr>
                  <p:nvPr/>
                </p:nvSpPr>
                <p:spPr bwMode="auto">
                  <a:xfrm>
                    <a:off x="523" y="1226"/>
                    <a:ext cx="859" cy="799"/>
                  </a:xfrm>
                  <a:prstGeom prst="ellipse">
                    <a:avLst/>
                  </a:prstGeom>
                  <a:solidFill>
                    <a:srgbClr val="C5E5FB"/>
                  </a:solidFill>
                  <a:ln>
                    <a:noFill/>
                  </a:ln>
                  <a:effectLst/>
                  <a:sp3d>
                    <a:bevelT w="139700" h="139700"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000" b="1">
                      <a:solidFill>
                        <a:srgbClr val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176" name="Oval 1514"/>
                <p:cNvSpPr>
                  <a:spLocks noChangeArrowheads="1"/>
                </p:cNvSpPr>
                <p:nvPr/>
              </p:nvSpPr>
              <p:spPr bwMode="auto">
                <a:xfrm>
                  <a:off x="339" y="1414"/>
                  <a:ext cx="2085" cy="1152"/>
                </a:xfrm>
                <a:prstGeom prst="ellipse">
                  <a:avLst/>
                </a:prstGeom>
                <a:solidFill>
                  <a:srgbClr val="C5E5FB"/>
                </a:solidFill>
                <a:ln>
                  <a:noFill/>
                </a:ln>
                <a:effectLst/>
                <a:sp3d>
                  <a:bevelT w="139700" h="13970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000" b="1">
                    <a:solidFill>
                      <a:srgbClr val="000000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74" name="Freeform 1515"/>
              <p:cNvSpPr>
                <a:spLocks/>
              </p:cNvSpPr>
              <p:nvPr/>
            </p:nvSpPr>
            <p:spPr bwMode="auto">
              <a:xfrm>
                <a:off x="348" y="2192"/>
                <a:ext cx="126" cy="224"/>
              </a:xfrm>
              <a:custGeom>
                <a:avLst/>
                <a:gdLst>
                  <a:gd name="T0" fmla="*/ 68 w 126"/>
                  <a:gd name="T1" fmla="*/ 0 h 224"/>
                  <a:gd name="T2" fmla="*/ 92 w 126"/>
                  <a:gd name="T3" fmla="*/ 24 h 224"/>
                  <a:gd name="T4" fmla="*/ 116 w 126"/>
                  <a:gd name="T5" fmla="*/ 40 h 224"/>
                  <a:gd name="T6" fmla="*/ 76 w 126"/>
                  <a:gd name="T7" fmla="*/ 216 h 224"/>
                  <a:gd name="T8" fmla="*/ 52 w 126"/>
                  <a:gd name="T9" fmla="*/ 224 h 224"/>
                  <a:gd name="T10" fmla="*/ 36 w 126"/>
                  <a:gd name="T11" fmla="*/ 128 h 224"/>
                  <a:gd name="T12" fmla="*/ 68 w 126"/>
                  <a:gd name="T13" fmla="*/ 0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6"/>
                  <a:gd name="T22" fmla="*/ 0 h 224"/>
                  <a:gd name="T23" fmla="*/ 126 w 126"/>
                  <a:gd name="T24" fmla="*/ 224 h 2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6" h="224">
                    <a:moveTo>
                      <a:pt x="68" y="0"/>
                    </a:moveTo>
                    <a:cubicBezTo>
                      <a:pt x="76" y="8"/>
                      <a:pt x="83" y="17"/>
                      <a:pt x="92" y="24"/>
                    </a:cubicBezTo>
                    <a:cubicBezTo>
                      <a:pt x="99" y="30"/>
                      <a:pt x="114" y="31"/>
                      <a:pt x="116" y="40"/>
                    </a:cubicBezTo>
                    <a:cubicBezTo>
                      <a:pt x="126" y="99"/>
                      <a:pt x="94" y="162"/>
                      <a:pt x="76" y="216"/>
                    </a:cubicBezTo>
                    <a:cubicBezTo>
                      <a:pt x="73" y="224"/>
                      <a:pt x="60" y="221"/>
                      <a:pt x="52" y="224"/>
                    </a:cubicBezTo>
                    <a:cubicBezTo>
                      <a:pt x="0" y="207"/>
                      <a:pt x="22" y="170"/>
                      <a:pt x="36" y="128"/>
                    </a:cubicBezTo>
                    <a:cubicBezTo>
                      <a:pt x="41" y="74"/>
                      <a:pt x="32" y="36"/>
                      <a:pt x="68" y="0"/>
                    </a:cubicBezTo>
                    <a:close/>
                  </a:path>
                </a:pathLst>
              </a:custGeom>
              <a:solidFill>
                <a:srgbClr val="C5E5FB"/>
              </a:solidFill>
              <a:ln>
                <a:noFill/>
              </a:ln>
              <a:effectLst/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290061" y="1283502"/>
              <a:ext cx="3952117" cy="2759539"/>
              <a:chOff x="4658186" y="1485377"/>
              <a:chExt cx="3952117" cy="2759539"/>
            </a:xfrm>
          </p:grpSpPr>
          <p:sp>
            <p:nvSpPr>
              <p:cNvPr id="41" name="Line 1481"/>
              <p:cNvSpPr>
                <a:spLocks noChangeShapeType="1"/>
              </p:cNvSpPr>
              <p:nvPr/>
            </p:nvSpPr>
            <p:spPr bwMode="auto">
              <a:xfrm flipH="1">
                <a:off x="6458121" y="2647882"/>
                <a:ext cx="82550" cy="7080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" name="Line 1480"/>
              <p:cNvSpPr>
                <a:spLocks noChangeShapeType="1"/>
              </p:cNvSpPr>
              <p:nvPr/>
            </p:nvSpPr>
            <p:spPr bwMode="auto">
              <a:xfrm flipH="1" flipV="1">
                <a:off x="5951708" y="2285932"/>
                <a:ext cx="506413" cy="2746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3" name="Line 1296"/>
              <p:cNvSpPr>
                <a:spLocks noChangeShapeType="1"/>
              </p:cNvSpPr>
              <p:nvPr/>
            </p:nvSpPr>
            <p:spPr bwMode="auto">
              <a:xfrm flipH="1" flipV="1">
                <a:off x="5726283" y="3160645"/>
                <a:ext cx="1325563" cy="2317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" name="Line 1297"/>
              <p:cNvSpPr>
                <a:spLocks noChangeShapeType="1"/>
              </p:cNvSpPr>
              <p:nvPr/>
            </p:nvSpPr>
            <p:spPr bwMode="auto">
              <a:xfrm flipV="1">
                <a:off x="5983458" y="1569970"/>
                <a:ext cx="409575" cy="873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5" name="Line 1440"/>
              <p:cNvSpPr>
                <a:spLocks noChangeShapeType="1"/>
              </p:cNvSpPr>
              <p:nvPr/>
            </p:nvSpPr>
            <p:spPr bwMode="auto">
              <a:xfrm flipH="1">
                <a:off x="5245271" y="2276407"/>
                <a:ext cx="738187" cy="889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6" name="Line 1443"/>
              <p:cNvSpPr>
                <a:spLocks noChangeShapeType="1"/>
              </p:cNvSpPr>
              <p:nvPr/>
            </p:nvSpPr>
            <p:spPr bwMode="auto">
              <a:xfrm>
                <a:off x="6608087" y="1596060"/>
                <a:ext cx="343602" cy="2195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7" name="Line 1444"/>
              <p:cNvSpPr>
                <a:spLocks noChangeShapeType="1"/>
              </p:cNvSpPr>
              <p:nvPr/>
            </p:nvSpPr>
            <p:spPr bwMode="auto">
              <a:xfrm>
                <a:off x="7344967" y="1957933"/>
                <a:ext cx="772091" cy="67089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8" name="Line 1446"/>
              <p:cNvSpPr>
                <a:spLocks noChangeShapeType="1"/>
              </p:cNvSpPr>
              <p:nvPr/>
            </p:nvSpPr>
            <p:spPr bwMode="auto">
              <a:xfrm>
                <a:off x="7183255" y="1972761"/>
                <a:ext cx="15258" cy="65362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9" name="Line 1447"/>
              <p:cNvSpPr>
                <a:spLocks noChangeShapeType="1"/>
              </p:cNvSpPr>
              <p:nvPr/>
            </p:nvSpPr>
            <p:spPr bwMode="auto">
              <a:xfrm flipV="1">
                <a:off x="5969171" y="1835082"/>
                <a:ext cx="1082675" cy="4143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" name="Line 1448"/>
              <p:cNvSpPr>
                <a:spLocks noChangeShapeType="1"/>
              </p:cNvSpPr>
              <p:nvPr/>
            </p:nvSpPr>
            <p:spPr bwMode="auto">
              <a:xfrm>
                <a:off x="5737396" y="1746182"/>
                <a:ext cx="165100" cy="5286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" name="Line 1449"/>
              <p:cNvSpPr>
                <a:spLocks noChangeShapeType="1"/>
              </p:cNvSpPr>
              <p:nvPr/>
            </p:nvSpPr>
            <p:spPr bwMode="auto">
              <a:xfrm flipV="1">
                <a:off x="6542258" y="2664686"/>
                <a:ext cx="600366" cy="720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2" name="Line 1452"/>
              <p:cNvSpPr>
                <a:spLocks noChangeShapeType="1"/>
              </p:cNvSpPr>
              <p:nvPr/>
            </p:nvSpPr>
            <p:spPr bwMode="auto">
              <a:xfrm flipV="1">
                <a:off x="7285811" y="2628831"/>
                <a:ext cx="750285" cy="1661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" name="Line 1453"/>
              <p:cNvSpPr>
                <a:spLocks noChangeShapeType="1"/>
              </p:cNvSpPr>
              <p:nvPr/>
            </p:nvSpPr>
            <p:spPr bwMode="auto">
              <a:xfrm flipH="1">
                <a:off x="5770874" y="2365307"/>
                <a:ext cx="49071" cy="5683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4" name="Line 1456"/>
              <p:cNvSpPr>
                <a:spLocks noChangeShapeType="1"/>
              </p:cNvSpPr>
              <p:nvPr/>
            </p:nvSpPr>
            <p:spPr bwMode="auto">
              <a:xfrm flipH="1">
                <a:off x="7070054" y="2700170"/>
                <a:ext cx="198830" cy="5519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55" name="Group 1320"/>
              <p:cNvGrpSpPr>
                <a:grpSpLocks/>
              </p:cNvGrpSpPr>
              <p:nvPr/>
            </p:nvGrpSpPr>
            <p:grpSpPr bwMode="auto">
              <a:xfrm>
                <a:off x="5511967" y="1587204"/>
                <a:ext cx="738187" cy="441325"/>
                <a:chOff x="2949" y="196"/>
                <a:chExt cx="941" cy="598"/>
              </a:xfrm>
            </p:grpSpPr>
            <p:sp>
              <p:nvSpPr>
                <p:cNvPr id="162" name="Oval 1321"/>
                <p:cNvSpPr>
                  <a:spLocks noChangeArrowheads="1"/>
                </p:cNvSpPr>
                <p:nvPr/>
              </p:nvSpPr>
              <p:spPr bwMode="auto">
                <a:xfrm>
                  <a:off x="3168" y="196"/>
                  <a:ext cx="407" cy="1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3" name="Oval 1322"/>
                <p:cNvSpPr>
                  <a:spLocks noChangeArrowheads="1"/>
                </p:cNvSpPr>
                <p:nvPr/>
              </p:nvSpPr>
              <p:spPr bwMode="auto">
                <a:xfrm rot="900000">
                  <a:off x="3512" y="252"/>
                  <a:ext cx="275" cy="1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" name="Oval 1323"/>
                <p:cNvSpPr>
                  <a:spLocks noChangeArrowheads="1"/>
                </p:cNvSpPr>
                <p:nvPr/>
              </p:nvSpPr>
              <p:spPr bwMode="auto">
                <a:xfrm rot="1500000">
                  <a:off x="3650" y="385"/>
                  <a:ext cx="240" cy="1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" name="Oval 1324"/>
                <p:cNvSpPr>
                  <a:spLocks noChangeArrowheads="1"/>
                </p:cNvSpPr>
                <p:nvPr/>
              </p:nvSpPr>
              <p:spPr bwMode="auto">
                <a:xfrm rot="-1560000">
                  <a:off x="3573" y="537"/>
                  <a:ext cx="291" cy="1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" name="Oval 1325"/>
                <p:cNvSpPr>
                  <a:spLocks noChangeArrowheads="1"/>
                </p:cNvSpPr>
                <p:nvPr/>
              </p:nvSpPr>
              <p:spPr bwMode="auto">
                <a:xfrm>
                  <a:off x="3216" y="555"/>
                  <a:ext cx="471" cy="2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7" name="Oval 1326"/>
                <p:cNvSpPr>
                  <a:spLocks noChangeArrowheads="1"/>
                </p:cNvSpPr>
                <p:nvPr/>
              </p:nvSpPr>
              <p:spPr bwMode="auto">
                <a:xfrm rot="1080000">
                  <a:off x="3023" y="555"/>
                  <a:ext cx="265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" name="Oval 1327"/>
                <p:cNvSpPr>
                  <a:spLocks noChangeArrowheads="1"/>
                </p:cNvSpPr>
                <p:nvPr/>
              </p:nvSpPr>
              <p:spPr bwMode="auto">
                <a:xfrm>
                  <a:off x="2949" y="432"/>
                  <a:ext cx="217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9" name="Oval 1328"/>
                <p:cNvSpPr>
                  <a:spLocks noChangeArrowheads="1"/>
                </p:cNvSpPr>
                <p:nvPr/>
              </p:nvSpPr>
              <p:spPr bwMode="auto">
                <a:xfrm rot="-1860000">
                  <a:off x="2984" y="310"/>
                  <a:ext cx="295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0" name="Freeform 1329"/>
                <p:cNvSpPr>
                  <a:spLocks/>
                </p:cNvSpPr>
                <p:nvPr/>
              </p:nvSpPr>
              <p:spPr bwMode="auto">
                <a:xfrm>
                  <a:off x="3051" y="300"/>
                  <a:ext cx="738" cy="407"/>
                </a:xfrm>
                <a:custGeom>
                  <a:avLst/>
                  <a:gdLst>
                    <a:gd name="T0" fmla="*/ 108 w 738"/>
                    <a:gd name="T1" fmla="*/ 82 h 407"/>
                    <a:gd name="T2" fmla="*/ 145 w 738"/>
                    <a:gd name="T3" fmla="*/ 77 h 407"/>
                    <a:gd name="T4" fmla="*/ 183 w 738"/>
                    <a:gd name="T5" fmla="*/ 72 h 407"/>
                    <a:gd name="T6" fmla="*/ 215 w 738"/>
                    <a:gd name="T7" fmla="*/ 67 h 407"/>
                    <a:gd name="T8" fmla="*/ 237 w 738"/>
                    <a:gd name="T9" fmla="*/ 46 h 407"/>
                    <a:gd name="T10" fmla="*/ 204 w 738"/>
                    <a:gd name="T11" fmla="*/ 41 h 407"/>
                    <a:gd name="T12" fmla="*/ 172 w 738"/>
                    <a:gd name="T13" fmla="*/ 46 h 407"/>
                    <a:gd name="T14" fmla="*/ 156 w 738"/>
                    <a:gd name="T15" fmla="*/ 46 h 407"/>
                    <a:gd name="T16" fmla="*/ 188 w 738"/>
                    <a:gd name="T17" fmla="*/ 26 h 407"/>
                    <a:gd name="T18" fmla="*/ 226 w 738"/>
                    <a:gd name="T19" fmla="*/ 15 h 407"/>
                    <a:gd name="T20" fmla="*/ 258 w 738"/>
                    <a:gd name="T21" fmla="*/ 10 h 407"/>
                    <a:gd name="T22" fmla="*/ 290 w 738"/>
                    <a:gd name="T23" fmla="*/ 5 h 407"/>
                    <a:gd name="T24" fmla="*/ 323 w 738"/>
                    <a:gd name="T25" fmla="*/ 0 h 407"/>
                    <a:gd name="T26" fmla="*/ 355 w 738"/>
                    <a:gd name="T27" fmla="*/ 0 h 407"/>
                    <a:gd name="T28" fmla="*/ 387 w 738"/>
                    <a:gd name="T29" fmla="*/ 0 h 407"/>
                    <a:gd name="T30" fmla="*/ 463 w 738"/>
                    <a:gd name="T31" fmla="*/ 0 h 407"/>
                    <a:gd name="T32" fmla="*/ 506 w 738"/>
                    <a:gd name="T33" fmla="*/ 0 h 407"/>
                    <a:gd name="T34" fmla="*/ 543 w 738"/>
                    <a:gd name="T35" fmla="*/ 15 h 407"/>
                    <a:gd name="T36" fmla="*/ 570 w 738"/>
                    <a:gd name="T37" fmla="*/ 36 h 407"/>
                    <a:gd name="T38" fmla="*/ 603 w 738"/>
                    <a:gd name="T39" fmla="*/ 51 h 407"/>
                    <a:gd name="T40" fmla="*/ 635 w 738"/>
                    <a:gd name="T41" fmla="*/ 57 h 407"/>
                    <a:gd name="T42" fmla="*/ 667 w 738"/>
                    <a:gd name="T43" fmla="*/ 77 h 407"/>
                    <a:gd name="T44" fmla="*/ 694 w 738"/>
                    <a:gd name="T45" fmla="*/ 98 h 407"/>
                    <a:gd name="T46" fmla="*/ 715 w 738"/>
                    <a:gd name="T47" fmla="*/ 128 h 407"/>
                    <a:gd name="T48" fmla="*/ 721 w 738"/>
                    <a:gd name="T49" fmla="*/ 164 h 407"/>
                    <a:gd name="T50" fmla="*/ 726 w 738"/>
                    <a:gd name="T51" fmla="*/ 195 h 407"/>
                    <a:gd name="T52" fmla="*/ 726 w 738"/>
                    <a:gd name="T53" fmla="*/ 226 h 407"/>
                    <a:gd name="T54" fmla="*/ 726 w 738"/>
                    <a:gd name="T55" fmla="*/ 257 h 407"/>
                    <a:gd name="T56" fmla="*/ 737 w 738"/>
                    <a:gd name="T57" fmla="*/ 288 h 407"/>
                    <a:gd name="T58" fmla="*/ 737 w 738"/>
                    <a:gd name="T59" fmla="*/ 319 h 407"/>
                    <a:gd name="T60" fmla="*/ 715 w 738"/>
                    <a:gd name="T61" fmla="*/ 349 h 407"/>
                    <a:gd name="T62" fmla="*/ 678 w 738"/>
                    <a:gd name="T63" fmla="*/ 365 h 407"/>
                    <a:gd name="T64" fmla="*/ 646 w 738"/>
                    <a:gd name="T65" fmla="*/ 380 h 407"/>
                    <a:gd name="T66" fmla="*/ 613 w 738"/>
                    <a:gd name="T67" fmla="*/ 396 h 407"/>
                    <a:gd name="T68" fmla="*/ 581 w 738"/>
                    <a:gd name="T69" fmla="*/ 401 h 407"/>
                    <a:gd name="T70" fmla="*/ 538 w 738"/>
                    <a:gd name="T71" fmla="*/ 406 h 407"/>
                    <a:gd name="T72" fmla="*/ 500 w 738"/>
                    <a:gd name="T73" fmla="*/ 406 h 407"/>
                    <a:gd name="T74" fmla="*/ 468 w 738"/>
                    <a:gd name="T75" fmla="*/ 406 h 407"/>
                    <a:gd name="T76" fmla="*/ 436 w 738"/>
                    <a:gd name="T77" fmla="*/ 406 h 407"/>
                    <a:gd name="T78" fmla="*/ 403 w 738"/>
                    <a:gd name="T79" fmla="*/ 406 h 407"/>
                    <a:gd name="T80" fmla="*/ 371 w 738"/>
                    <a:gd name="T81" fmla="*/ 406 h 407"/>
                    <a:gd name="T82" fmla="*/ 339 w 738"/>
                    <a:gd name="T83" fmla="*/ 406 h 407"/>
                    <a:gd name="T84" fmla="*/ 307 w 738"/>
                    <a:gd name="T85" fmla="*/ 406 h 407"/>
                    <a:gd name="T86" fmla="*/ 269 w 738"/>
                    <a:gd name="T87" fmla="*/ 406 h 407"/>
                    <a:gd name="T88" fmla="*/ 237 w 738"/>
                    <a:gd name="T89" fmla="*/ 406 h 407"/>
                    <a:gd name="T90" fmla="*/ 204 w 738"/>
                    <a:gd name="T91" fmla="*/ 406 h 407"/>
                    <a:gd name="T92" fmla="*/ 172 w 738"/>
                    <a:gd name="T93" fmla="*/ 391 h 407"/>
                    <a:gd name="T94" fmla="*/ 140 w 738"/>
                    <a:gd name="T95" fmla="*/ 380 h 407"/>
                    <a:gd name="T96" fmla="*/ 108 w 738"/>
                    <a:gd name="T97" fmla="*/ 365 h 407"/>
                    <a:gd name="T98" fmla="*/ 81 w 738"/>
                    <a:gd name="T99" fmla="*/ 339 h 407"/>
                    <a:gd name="T100" fmla="*/ 59 w 738"/>
                    <a:gd name="T101" fmla="*/ 319 h 407"/>
                    <a:gd name="T102" fmla="*/ 38 w 738"/>
                    <a:gd name="T103" fmla="*/ 288 h 407"/>
                    <a:gd name="T104" fmla="*/ 16 w 738"/>
                    <a:gd name="T105" fmla="*/ 252 h 407"/>
                    <a:gd name="T106" fmla="*/ 0 w 738"/>
                    <a:gd name="T107" fmla="*/ 216 h 407"/>
                    <a:gd name="T108" fmla="*/ 0 w 738"/>
                    <a:gd name="T109" fmla="*/ 185 h 407"/>
                    <a:gd name="T110" fmla="*/ 5 w 738"/>
                    <a:gd name="T111" fmla="*/ 149 h 407"/>
                    <a:gd name="T112" fmla="*/ 27 w 738"/>
                    <a:gd name="T113" fmla="*/ 123 h 407"/>
                    <a:gd name="T114" fmla="*/ 54 w 738"/>
                    <a:gd name="T115" fmla="*/ 108 h 407"/>
                    <a:gd name="T116" fmla="*/ 86 w 738"/>
                    <a:gd name="T117" fmla="*/ 98 h 407"/>
                    <a:gd name="T118" fmla="*/ 113 w 738"/>
                    <a:gd name="T119" fmla="*/ 82 h 407"/>
                    <a:gd name="T120" fmla="*/ 129 w 738"/>
                    <a:gd name="T121" fmla="*/ 98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38"/>
                    <a:gd name="T184" fmla="*/ 0 h 407"/>
                    <a:gd name="T185" fmla="*/ 738 w 738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38" h="407">
                      <a:moveTo>
                        <a:pt x="91" y="82"/>
                      </a:moveTo>
                      <a:lnTo>
                        <a:pt x="108" y="82"/>
                      </a:lnTo>
                      <a:lnTo>
                        <a:pt x="124" y="82"/>
                      </a:lnTo>
                      <a:lnTo>
                        <a:pt x="145" y="77"/>
                      </a:lnTo>
                      <a:lnTo>
                        <a:pt x="161" y="77"/>
                      </a:lnTo>
                      <a:lnTo>
                        <a:pt x="183" y="72"/>
                      </a:lnTo>
                      <a:lnTo>
                        <a:pt x="199" y="72"/>
                      </a:lnTo>
                      <a:lnTo>
                        <a:pt x="215" y="67"/>
                      </a:lnTo>
                      <a:lnTo>
                        <a:pt x="231" y="62"/>
                      </a:lnTo>
                      <a:lnTo>
                        <a:pt x="237" y="46"/>
                      </a:lnTo>
                      <a:lnTo>
                        <a:pt x="221" y="41"/>
                      </a:lnTo>
                      <a:lnTo>
                        <a:pt x="204" y="41"/>
                      </a:lnTo>
                      <a:lnTo>
                        <a:pt x="188" y="46"/>
                      </a:lnTo>
                      <a:lnTo>
                        <a:pt x="172" y="46"/>
                      </a:lnTo>
                      <a:lnTo>
                        <a:pt x="156" y="62"/>
                      </a:lnTo>
                      <a:lnTo>
                        <a:pt x="156" y="46"/>
                      </a:lnTo>
                      <a:lnTo>
                        <a:pt x="172" y="36"/>
                      </a:lnTo>
                      <a:lnTo>
                        <a:pt x="188" y="26"/>
                      </a:lnTo>
                      <a:lnTo>
                        <a:pt x="210" y="21"/>
                      </a:lnTo>
                      <a:lnTo>
                        <a:pt x="226" y="15"/>
                      </a:lnTo>
                      <a:lnTo>
                        <a:pt x="242" y="15"/>
                      </a:lnTo>
                      <a:lnTo>
                        <a:pt x="258" y="10"/>
                      </a:lnTo>
                      <a:lnTo>
                        <a:pt x="274" y="10"/>
                      </a:lnTo>
                      <a:lnTo>
                        <a:pt x="290" y="5"/>
                      </a:lnTo>
                      <a:lnTo>
                        <a:pt x="307" y="5"/>
                      </a:lnTo>
                      <a:lnTo>
                        <a:pt x="323" y="0"/>
                      </a:lnTo>
                      <a:lnTo>
                        <a:pt x="339" y="0"/>
                      </a:lnTo>
                      <a:lnTo>
                        <a:pt x="355" y="0"/>
                      </a:lnTo>
                      <a:lnTo>
                        <a:pt x="371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63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7" y="5"/>
                      </a:lnTo>
                      <a:lnTo>
                        <a:pt x="543" y="15"/>
                      </a:lnTo>
                      <a:lnTo>
                        <a:pt x="554" y="31"/>
                      </a:lnTo>
                      <a:lnTo>
                        <a:pt x="570" y="36"/>
                      </a:lnTo>
                      <a:lnTo>
                        <a:pt x="586" y="46"/>
                      </a:lnTo>
                      <a:lnTo>
                        <a:pt x="603" y="51"/>
                      </a:lnTo>
                      <a:lnTo>
                        <a:pt x="619" y="51"/>
                      </a:lnTo>
                      <a:lnTo>
                        <a:pt x="635" y="57"/>
                      </a:lnTo>
                      <a:lnTo>
                        <a:pt x="651" y="67"/>
                      </a:lnTo>
                      <a:lnTo>
                        <a:pt x="667" y="77"/>
                      </a:lnTo>
                      <a:lnTo>
                        <a:pt x="678" y="93"/>
                      </a:lnTo>
                      <a:lnTo>
                        <a:pt x="694" y="98"/>
                      </a:lnTo>
                      <a:lnTo>
                        <a:pt x="699" y="113"/>
                      </a:lnTo>
                      <a:lnTo>
                        <a:pt x="715" y="128"/>
                      </a:lnTo>
                      <a:lnTo>
                        <a:pt x="721" y="149"/>
                      </a:lnTo>
                      <a:lnTo>
                        <a:pt x="721" y="164"/>
                      </a:lnTo>
                      <a:lnTo>
                        <a:pt x="726" y="180"/>
                      </a:lnTo>
                      <a:lnTo>
                        <a:pt x="726" y="195"/>
                      </a:lnTo>
                      <a:lnTo>
                        <a:pt x="726" y="211"/>
                      </a:lnTo>
                      <a:lnTo>
                        <a:pt x="726" y="226"/>
                      </a:lnTo>
                      <a:lnTo>
                        <a:pt x="726" y="242"/>
                      </a:lnTo>
                      <a:lnTo>
                        <a:pt x="726" y="257"/>
                      </a:lnTo>
                      <a:lnTo>
                        <a:pt x="737" y="272"/>
                      </a:lnTo>
                      <a:lnTo>
                        <a:pt x="737" y="288"/>
                      </a:lnTo>
                      <a:lnTo>
                        <a:pt x="737" y="303"/>
                      </a:lnTo>
                      <a:lnTo>
                        <a:pt x="737" y="319"/>
                      </a:lnTo>
                      <a:lnTo>
                        <a:pt x="732" y="334"/>
                      </a:lnTo>
                      <a:lnTo>
                        <a:pt x="715" y="349"/>
                      </a:lnTo>
                      <a:lnTo>
                        <a:pt x="694" y="360"/>
                      </a:lnTo>
                      <a:lnTo>
                        <a:pt x="678" y="365"/>
                      </a:lnTo>
                      <a:lnTo>
                        <a:pt x="662" y="375"/>
                      </a:lnTo>
                      <a:lnTo>
                        <a:pt x="646" y="380"/>
                      </a:lnTo>
                      <a:lnTo>
                        <a:pt x="629" y="385"/>
                      </a:lnTo>
                      <a:lnTo>
                        <a:pt x="613" y="396"/>
                      </a:lnTo>
                      <a:lnTo>
                        <a:pt x="597" y="401"/>
                      </a:lnTo>
                      <a:lnTo>
                        <a:pt x="581" y="401"/>
                      </a:lnTo>
                      <a:lnTo>
                        <a:pt x="559" y="406"/>
                      </a:lnTo>
                      <a:lnTo>
                        <a:pt x="538" y="406"/>
                      </a:lnTo>
                      <a:lnTo>
                        <a:pt x="522" y="406"/>
                      </a:lnTo>
                      <a:lnTo>
                        <a:pt x="500" y="406"/>
                      </a:lnTo>
                      <a:lnTo>
                        <a:pt x="484" y="406"/>
                      </a:lnTo>
                      <a:lnTo>
                        <a:pt x="468" y="406"/>
                      </a:lnTo>
                      <a:lnTo>
                        <a:pt x="452" y="406"/>
                      </a:lnTo>
                      <a:lnTo>
                        <a:pt x="436" y="406"/>
                      </a:lnTo>
                      <a:lnTo>
                        <a:pt x="420" y="406"/>
                      </a:lnTo>
                      <a:lnTo>
                        <a:pt x="403" y="406"/>
                      </a:lnTo>
                      <a:lnTo>
                        <a:pt x="387" y="406"/>
                      </a:lnTo>
                      <a:lnTo>
                        <a:pt x="371" y="406"/>
                      </a:lnTo>
                      <a:lnTo>
                        <a:pt x="355" y="406"/>
                      </a:lnTo>
                      <a:lnTo>
                        <a:pt x="339" y="406"/>
                      </a:lnTo>
                      <a:lnTo>
                        <a:pt x="323" y="406"/>
                      </a:lnTo>
                      <a:lnTo>
                        <a:pt x="307" y="406"/>
                      </a:lnTo>
                      <a:lnTo>
                        <a:pt x="285" y="406"/>
                      </a:lnTo>
                      <a:lnTo>
                        <a:pt x="269" y="406"/>
                      </a:lnTo>
                      <a:lnTo>
                        <a:pt x="253" y="406"/>
                      </a:lnTo>
                      <a:lnTo>
                        <a:pt x="237" y="406"/>
                      </a:lnTo>
                      <a:lnTo>
                        <a:pt x="221" y="406"/>
                      </a:lnTo>
                      <a:lnTo>
                        <a:pt x="204" y="406"/>
                      </a:lnTo>
                      <a:lnTo>
                        <a:pt x="188" y="396"/>
                      </a:lnTo>
                      <a:lnTo>
                        <a:pt x="172" y="391"/>
                      </a:lnTo>
                      <a:lnTo>
                        <a:pt x="156" y="385"/>
                      </a:lnTo>
                      <a:lnTo>
                        <a:pt x="140" y="380"/>
                      </a:lnTo>
                      <a:lnTo>
                        <a:pt x="124" y="375"/>
                      </a:lnTo>
                      <a:lnTo>
                        <a:pt x="108" y="365"/>
                      </a:lnTo>
                      <a:lnTo>
                        <a:pt x="91" y="355"/>
                      </a:lnTo>
                      <a:lnTo>
                        <a:pt x="81" y="339"/>
                      </a:lnTo>
                      <a:lnTo>
                        <a:pt x="65" y="334"/>
                      </a:lnTo>
                      <a:lnTo>
                        <a:pt x="59" y="319"/>
                      </a:lnTo>
                      <a:lnTo>
                        <a:pt x="43" y="303"/>
                      </a:lnTo>
                      <a:lnTo>
                        <a:pt x="38" y="288"/>
                      </a:lnTo>
                      <a:lnTo>
                        <a:pt x="22" y="272"/>
                      </a:lnTo>
                      <a:lnTo>
                        <a:pt x="16" y="252"/>
                      </a:lnTo>
                      <a:lnTo>
                        <a:pt x="5" y="231"/>
                      </a:lnTo>
                      <a:lnTo>
                        <a:pt x="0" y="216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0"/>
                      </a:lnTo>
                      <a:lnTo>
                        <a:pt x="5" y="149"/>
                      </a:lnTo>
                      <a:lnTo>
                        <a:pt x="11" y="134"/>
                      </a:lnTo>
                      <a:lnTo>
                        <a:pt x="27" y="123"/>
                      </a:lnTo>
                      <a:lnTo>
                        <a:pt x="38" y="108"/>
                      </a:lnTo>
                      <a:lnTo>
                        <a:pt x="54" y="108"/>
                      </a:lnTo>
                      <a:lnTo>
                        <a:pt x="70" y="103"/>
                      </a:lnTo>
                      <a:lnTo>
                        <a:pt x="86" y="98"/>
                      </a:lnTo>
                      <a:lnTo>
                        <a:pt x="102" y="98"/>
                      </a:lnTo>
                      <a:lnTo>
                        <a:pt x="113" y="82"/>
                      </a:lnTo>
                      <a:lnTo>
                        <a:pt x="113" y="67"/>
                      </a:lnTo>
                      <a:lnTo>
                        <a:pt x="129" y="9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" name="Freeform 1330"/>
                <p:cNvSpPr>
                  <a:spLocks/>
                </p:cNvSpPr>
                <p:nvPr/>
              </p:nvSpPr>
              <p:spPr bwMode="auto">
                <a:xfrm>
                  <a:off x="3193" y="270"/>
                  <a:ext cx="117" cy="118"/>
                </a:xfrm>
                <a:custGeom>
                  <a:avLst/>
                  <a:gdLst>
                    <a:gd name="T0" fmla="*/ 5 w 117"/>
                    <a:gd name="T1" fmla="*/ 66 h 118"/>
                    <a:gd name="T2" fmla="*/ 0 w 117"/>
                    <a:gd name="T3" fmla="*/ 51 h 118"/>
                    <a:gd name="T4" fmla="*/ 0 w 117"/>
                    <a:gd name="T5" fmla="*/ 36 h 118"/>
                    <a:gd name="T6" fmla="*/ 16 w 117"/>
                    <a:gd name="T7" fmla="*/ 25 h 118"/>
                    <a:gd name="T8" fmla="*/ 32 w 117"/>
                    <a:gd name="T9" fmla="*/ 15 h 118"/>
                    <a:gd name="T10" fmla="*/ 47 w 117"/>
                    <a:gd name="T11" fmla="*/ 0 h 118"/>
                    <a:gd name="T12" fmla="*/ 63 w 117"/>
                    <a:gd name="T13" fmla="*/ 0 h 118"/>
                    <a:gd name="T14" fmla="*/ 79 w 117"/>
                    <a:gd name="T15" fmla="*/ 0 h 118"/>
                    <a:gd name="T16" fmla="*/ 84 w 117"/>
                    <a:gd name="T17" fmla="*/ 15 h 118"/>
                    <a:gd name="T18" fmla="*/ 95 w 117"/>
                    <a:gd name="T19" fmla="*/ 31 h 118"/>
                    <a:gd name="T20" fmla="*/ 105 w 117"/>
                    <a:gd name="T21" fmla="*/ 46 h 118"/>
                    <a:gd name="T22" fmla="*/ 111 w 117"/>
                    <a:gd name="T23" fmla="*/ 61 h 118"/>
                    <a:gd name="T24" fmla="*/ 116 w 117"/>
                    <a:gd name="T25" fmla="*/ 76 h 118"/>
                    <a:gd name="T26" fmla="*/ 116 w 117"/>
                    <a:gd name="T27" fmla="*/ 92 h 118"/>
                    <a:gd name="T28" fmla="*/ 116 w 117"/>
                    <a:gd name="T29" fmla="*/ 107 h 118"/>
                    <a:gd name="T30" fmla="*/ 100 w 117"/>
                    <a:gd name="T31" fmla="*/ 117 h 118"/>
                    <a:gd name="T32" fmla="*/ 84 w 117"/>
                    <a:gd name="T33" fmla="*/ 117 h 118"/>
                    <a:gd name="T34" fmla="*/ 69 w 117"/>
                    <a:gd name="T35" fmla="*/ 117 h 118"/>
                    <a:gd name="T36" fmla="*/ 53 w 117"/>
                    <a:gd name="T37" fmla="*/ 117 h 118"/>
                    <a:gd name="T38" fmla="*/ 37 w 117"/>
                    <a:gd name="T39" fmla="*/ 112 h 118"/>
                    <a:gd name="T40" fmla="*/ 21 w 117"/>
                    <a:gd name="T41" fmla="*/ 102 h 118"/>
                    <a:gd name="T42" fmla="*/ 11 w 117"/>
                    <a:gd name="T43" fmla="*/ 86 h 118"/>
                    <a:gd name="T44" fmla="*/ 5 w 117"/>
                    <a:gd name="T45" fmla="*/ 71 h 118"/>
                    <a:gd name="T46" fmla="*/ 5 w 117"/>
                    <a:gd name="T47" fmla="*/ 66 h 1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7"/>
                    <a:gd name="T73" fmla="*/ 0 h 118"/>
                    <a:gd name="T74" fmla="*/ 117 w 117"/>
                    <a:gd name="T75" fmla="*/ 118 h 1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7" h="118">
                      <a:moveTo>
                        <a:pt x="5" y="66"/>
                      </a:moveTo>
                      <a:lnTo>
                        <a:pt x="0" y="51"/>
                      </a:lnTo>
                      <a:lnTo>
                        <a:pt x="0" y="36"/>
                      </a:lnTo>
                      <a:lnTo>
                        <a:pt x="16" y="25"/>
                      </a:lnTo>
                      <a:lnTo>
                        <a:pt x="32" y="15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95" y="31"/>
                      </a:lnTo>
                      <a:lnTo>
                        <a:pt x="105" y="46"/>
                      </a:lnTo>
                      <a:lnTo>
                        <a:pt x="111" y="61"/>
                      </a:lnTo>
                      <a:lnTo>
                        <a:pt x="116" y="76"/>
                      </a:lnTo>
                      <a:lnTo>
                        <a:pt x="116" y="92"/>
                      </a:lnTo>
                      <a:lnTo>
                        <a:pt x="116" y="107"/>
                      </a:lnTo>
                      <a:lnTo>
                        <a:pt x="100" y="117"/>
                      </a:lnTo>
                      <a:lnTo>
                        <a:pt x="84" y="117"/>
                      </a:lnTo>
                      <a:lnTo>
                        <a:pt x="69" y="117"/>
                      </a:lnTo>
                      <a:lnTo>
                        <a:pt x="53" y="117"/>
                      </a:lnTo>
                      <a:lnTo>
                        <a:pt x="37" y="112"/>
                      </a:lnTo>
                      <a:lnTo>
                        <a:pt x="21" y="102"/>
                      </a:lnTo>
                      <a:lnTo>
                        <a:pt x="11" y="86"/>
                      </a:lnTo>
                      <a:lnTo>
                        <a:pt x="5" y="71"/>
                      </a:lnTo>
                      <a:lnTo>
                        <a:pt x="5" y="6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1331"/>
                <p:cNvSpPr>
                  <a:spLocks/>
                </p:cNvSpPr>
                <p:nvPr/>
              </p:nvSpPr>
              <p:spPr bwMode="auto">
                <a:xfrm>
                  <a:off x="3469" y="239"/>
                  <a:ext cx="82" cy="87"/>
                </a:xfrm>
                <a:custGeom>
                  <a:avLst/>
                  <a:gdLst>
                    <a:gd name="T0" fmla="*/ 0 w 82"/>
                    <a:gd name="T1" fmla="*/ 0 h 87"/>
                    <a:gd name="T2" fmla="*/ 16 w 82"/>
                    <a:gd name="T3" fmla="*/ 10 h 87"/>
                    <a:gd name="T4" fmla="*/ 32 w 82"/>
                    <a:gd name="T5" fmla="*/ 20 h 87"/>
                    <a:gd name="T6" fmla="*/ 49 w 82"/>
                    <a:gd name="T7" fmla="*/ 20 h 87"/>
                    <a:gd name="T8" fmla="*/ 65 w 82"/>
                    <a:gd name="T9" fmla="*/ 30 h 87"/>
                    <a:gd name="T10" fmla="*/ 76 w 82"/>
                    <a:gd name="T11" fmla="*/ 46 h 87"/>
                    <a:gd name="T12" fmla="*/ 81 w 82"/>
                    <a:gd name="T13" fmla="*/ 61 h 87"/>
                    <a:gd name="T14" fmla="*/ 81 w 82"/>
                    <a:gd name="T15" fmla="*/ 76 h 87"/>
                    <a:gd name="T16" fmla="*/ 65 w 82"/>
                    <a:gd name="T17" fmla="*/ 86 h 87"/>
                    <a:gd name="T18" fmla="*/ 49 w 82"/>
                    <a:gd name="T19" fmla="*/ 86 h 87"/>
                    <a:gd name="T20" fmla="*/ 27 w 82"/>
                    <a:gd name="T21" fmla="*/ 81 h 87"/>
                    <a:gd name="T22" fmla="*/ 11 w 82"/>
                    <a:gd name="T23" fmla="*/ 71 h 87"/>
                    <a:gd name="T24" fmla="*/ 5 w 82"/>
                    <a:gd name="T25" fmla="*/ 56 h 87"/>
                    <a:gd name="T26" fmla="*/ 0 w 82"/>
                    <a:gd name="T27" fmla="*/ 40 h 87"/>
                    <a:gd name="T28" fmla="*/ 0 w 82"/>
                    <a:gd name="T29" fmla="*/ 25 h 87"/>
                    <a:gd name="T30" fmla="*/ 11 w 82"/>
                    <a:gd name="T31" fmla="*/ 10 h 87"/>
                    <a:gd name="T32" fmla="*/ 0 w 82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32" y="20"/>
                      </a:lnTo>
                      <a:lnTo>
                        <a:pt x="49" y="20"/>
                      </a:lnTo>
                      <a:lnTo>
                        <a:pt x="65" y="30"/>
                      </a:lnTo>
                      <a:lnTo>
                        <a:pt x="76" y="46"/>
                      </a:lnTo>
                      <a:lnTo>
                        <a:pt x="81" y="61"/>
                      </a:lnTo>
                      <a:lnTo>
                        <a:pt x="81" y="76"/>
                      </a:lnTo>
                      <a:lnTo>
                        <a:pt x="65" y="86"/>
                      </a:lnTo>
                      <a:lnTo>
                        <a:pt x="49" y="86"/>
                      </a:lnTo>
                      <a:lnTo>
                        <a:pt x="27" y="81"/>
                      </a:lnTo>
                      <a:lnTo>
                        <a:pt x="11" y="71"/>
                      </a:lnTo>
                      <a:lnTo>
                        <a:pt x="5" y="56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11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6" name="Line 1445"/>
              <p:cNvSpPr>
                <a:spLocks noChangeShapeType="1"/>
              </p:cNvSpPr>
              <p:nvPr/>
            </p:nvSpPr>
            <p:spPr bwMode="auto">
              <a:xfrm flipH="1">
                <a:off x="7280446" y="2736782"/>
                <a:ext cx="819150" cy="6191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57" name="Picture 1462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8971" y="2147820"/>
                <a:ext cx="477837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1463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2058" y="3192850"/>
                <a:ext cx="477838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1464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3788" y="2544011"/>
                <a:ext cx="477837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1465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5752" y="2177754"/>
                <a:ext cx="477838" cy="322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1466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4608" y="1485377"/>
                <a:ext cx="476250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1467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0158" y="2871720"/>
                <a:ext cx="477838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3" name="Group 1468"/>
              <p:cNvGrpSpPr>
                <a:grpSpLocks/>
              </p:cNvGrpSpPr>
              <p:nvPr/>
            </p:nvGrpSpPr>
            <p:grpSpPr bwMode="auto">
              <a:xfrm rot="20933218">
                <a:off x="6135179" y="2377781"/>
                <a:ext cx="725487" cy="603250"/>
                <a:chOff x="2949" y="196"/>
                <a:chExt cx="941" cy="598"/>
              </a:xfrm>
            </p:grpSpPr>
            <p:sp>
              <p:nvSpPr>
                <p:cNvPr id="151" name="Oval 1469"/>
                <p:cNvSpPr>
                  <a:spLocks noChangeArrowheads="1"/>
                </p:cNvSpPr>
                <p:nvPr/>
              </p:nvSpPr>
              <p:spPr bwMode="auto">
                <a:xfrm>
                  <a:off x="3168" y="196"/>
                  <a:ext cx="407" cy="1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2" name="Oval 1470"/>
                <p:cNvSpPr>
                  <a:spLocks noChangeArrowheads="1"/>
                </p:cNvSpPr>
                <p:nvPr/>
              </p:nvSpPr>
              <p:spPr bwMode="auto">
                <a:xfrm rot="900000">
                  <a:off x="3512" y="252"/>
                  <a:ext cx="275" cy="1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" name="Oval 1471"/>
                <p:cNvSpPr>
                  <a:spLocks noChangeArrowheads="1"/>
                </p:cNvSpPr>
                <p:nvPr/>
              </p:nvSpPr>
              <p:spPr bwMode="auto">
                <a:xfrm rot="1500000">
                  <a:off x="3650" y="385"/>
                  <a:ext cx="240" cy="1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" name="Oval 1472"/>
                <p:cNvSpPr>
                  <a:spLocks noChangeArrowheads="1"/>
                </p:cNvSpPr>
                <p:nvPr/>
              </p:nvSpPr>
              <p:spPr bwMode="auto">
                <a:xfrm rot="-1560000">
                  <a:off x="3573" y="537"/>
                  <a:ext cx="291" cy="1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" name="Oval 1473"/>
                <p:cNvSpPr>
                  <a:spLocks noChangeArrowheads="1"/>
                </p:cNvSpPr>
                <p:nvPr/>
              </p:nvSpPr>
              <p:spPr bwMode="auto">
                <a:xfrm>
                  <a:off x="3216" y="555"/>
                  <a:ext cx="471" cy="2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" name="Oval 1474"/>
                <p:cNvSpPr>
                  <a:spLocks noChangeArrowheads="1"/>
                </p:cNvSpPr>
                <p:nvPr/>
              </p:nvSpPr>
              <p:spPr bwMode="auto">
                <a:xfrm rot="1080000">
                  <a:off x="3023" y="555"/>
                  <a:ext cx="265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" name="Oval 1475"/>
                <p:cNvSpPr>
                  <a:spLocks noChangeArrowheads="1"/>
                </p:cNvSpPr>
                <p:nvPr/>
              </p:nvSpPr>
              <p:spPr bwMode="auto">
                <a:xfrm>
                  <a:off x="2949" y="432"/>
                  <a:ext cx="217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8" name="Oval 1476"/>
                <p:cNvSpPr>
                  <a:spLocks noChangeArrowheads="1"/>
                </p:cNvSpPr>
                <p:nvPr/>
              </p:nvSpPr>
              <p:spPr bwMode="auto">
                <a:xfrm rot="-1860000">
                  <a:off x="2984" y="310"/>
                  <a:ext cx="295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9" name="Freeform 1477"/>
                <p:cNvSpPr>
                  <a:spLocks/>
                </p:cNvSpPr>
                <p:nvPr/>
              </p:nvSpPr>
              <p:spPr bwMode="auto">
                <a:xfrm>
                  <a:off x="3051" y="300"/>
                  <a:ext cx="738" cy="407"/>
                </a:xfrm>
                <a:custGeom>
                  <a:avLst/>
                  <a:gdLst>
                    <a:gd name="T0" fmla="*/ 108 w 738"/>
                    <a:gd name="T1" fmla="*/ 82 h 407"/>
                    <a:gd name="T2" fmla="*/ 145 w 738"/>
                    <a:gd name="T3" fmla="*/ 77 h 407"/>
                    <a:gd name="T4" fmla="*/ 183 w 738"/>
                    <a:gd name="T5" fmla="*/ 72 h 407"/>
                    <a:gd name="T6" fmla="*/ 215 w 738"/>
                    <a:gd name="T7" fmla="*/ 67 h 407"/>
                    <a:gd name="T8" fmla="*/ 237 w 738"/>
                    <a:gd name="T9" fmla="*/ 46 h 407"/>
                    <a:gd name="T10" fmla="*/ 204 w 738"/>
                    <a:gd name="T11" fmla="*/ 41 h 407"/>
                    <a:gd name="T12" fmla="*/ 172 w 738"/>
                    <a:gd name="T13" fmla="*/ 46 h 407"/>
                    <a:gd name="T14" fmla="*/ 156 w 738"/>
                    <a:gd name="T15" fmla="*/ 46 h 407"/>
                    <a:gd name="T16" fmla="*/ 188 w 738"/>
                    <a:gd name="T17" fmla="*/ 26 h 407"/>
                    <a:gd name="T18" fmla="*/ 226 w 738"/>
                    <a:gd name="T19" fmla="*/ 15 h 407"/>
                    <a:gd name="T20" fmla="*/ 258 w 738"/>
                    <a:gd name="T21" fmla="*/ 10 h 407"/>
                    <a:gd name="T22" fmla="*/ 290 w 738"/>
                    <a:gd name="T23" fmla="*/ 5 h 407"/>
                    <a:gd name="T24" fmla="*/ 323 w 738"/>
                    <a:gd name="T25" fmla="*/ 0 h 407"/>
                    <a:gd name="T26" fmla="*/ 355 w 738"/>
                    <a:gd name="T27" fmla="*/ 0 h 407"/>
                    <a:gd name="T28" fmla="*/ 387 w 738"/>
                    <a:gd name="T29" fmla="*/ 0 h 407"/>
                    <a:gd name="T30" fmla="*/ 463 w 738"/>
                    <a:gd name="T31" fmla="*/ 0 h 407"/>
                    <a:gd name="T32" fmla="*/ 506 w 738"/>
                    <a:gd name="T33" fmla="*/ 0 h 407"/>
                    <a:gd name="T34" fmla="*/ 543 w 738"/>
                    <a:gd name="T35" fmla="*/ 15 h 407"/>
                    <a:gd name="T36" fmla="*/ 570 w 738"/>
                    <a:gd name="T37" fmla="*/ 36 h 407"/>
                    <a:gd name="T38" fmla="*/ 603 w 738"/>
                    <a:gd name="T39" fmla="*/ 51 h 407"/>
                    <a:gd name="T40" fmla="*/ 635 w 738"/>
                    <a:gd name="T41" fmla="*/ 57 h 407"/>
                    <a:gd name="T42" fmla="*/ 667 w 738"/>
                    <a:gd name="T43" fmla="*/ 77 h 407"/>
                    <a:gd name="T44" fmla="*/ 694 w 738"/>
                    <a:gd name="T45" fmla="*/ 98 h 407"/>
                    <a:gd name="T46" fmla="*/ 715 w 738"/>
                    <a:gd name="T47" fmla="*/ 128 h 407"/>
                    <a:gd name="T48" fmla="*/ 721 w 738"/>
                    <a:gd name="T49" fmla="*/ 164 h 407"/>
                    <a:gd name="T50" fmla="*/ 726 w 738"/>
                    <a:gd name="T51" fmla="*/ 195 h 407"/>
                    <a:gd name="T52" fmla="*/ 726 w 738"/>
                    <a:gd name="T53" fmla="*/ 226 h 407"/>
                    <a:gd name="T54" fmla="*/ 726 w 738"/>
                    <a:gd name="T55" fmla="*/ 257 h 407"/>
                    <a:gd name="T56" fmla="*/ 737 w 738"/>
                    <a:gd name="T57" fmla="*/ 288 h 407"/>
                    <a:gd name="T58" fmla="*/ 737 w 738"/>
                    <a:gd name="T59" fmla="*/ 319 h 407"/>
                    <a:gd name="T60" fmla="*/ 715 w 738"/>
                    <a:gd name="T61" fmla="*/ 349 h 407"/>
                    <a:gd name="T62" fmla="*/ 678 w 738"/>
                    <a:gd name="T63" fmla="*/ 365 h 407"/>
                    <a:gd name="T64" fmla="*/ 646 w 738"/>
                    <a:gd name="T65" fmla="*/ 380 h 407"/>
                    <a:gd name="T66" fmla="*/ 613 w 738"/>
                    <a:gd name="T67" fmla="*/ 396 h 407"/>
                    <a:gd name="T68" fmla="*/ 581 w 738"/>
                    <a:gd name="T69" fmla="*/ 401 h 407"/>
                    <a:gd name="T70" fmla="*/ 538 w 738"/>
                    <a:gd name="T71" fmla="*/ 406 h 407"/>
                    <a:gd name="T72" fmla="*/ 500 w 738"/>
                    <a:gd name="T73" fmla="*/ 406 h 407"/>
                    <a:gd name="T74" fmla="*/ 468 w 738"/>
                    <a:gd name="T75" fmla="*/ 406 h 407"/>
                    <a:gd name="T76" fmla="*/ 436 w 738"/>
                    <a:gd name="T77" fmla="*/ 406 h 407"/>
                    <a:gd name="T78" fmla="*/ 403 w 738"/>
                    <a:gd name="T79" fmla="*/ 406 h 407"/>
                    <a:gd name="T80" fmla="*/ 371 w 738"/>
                    <a:gd name="T81" fmla="*/ 406 h 407"/>
                    <a:gd name="T82" fmla="*/ 339 w 738"/>
                    <a:gd name="T83" fmla="*/ 406 h 407"/>
                    <a:gd name="T84" fmla="*/ 307 w 738"/>
                    <a:gd name="T85" fmla="*/ 406 h 407"/>
                    <a:gd name="T86" fmla="*/ 269 w 738"/>
                    <a:gd name="T87" fmla="*/ 406 h 407"/>
                    <a:gd name="T88" fmla="*/ 237 w 738"/>
                    <a:gd name="T89" fmla="*/ 406 h 407"/>
                    <a:gd name="T90" fmla="*/ 204 w 738"/>
                    <a:gd name="T91" fmla="*/ 406 h 407"/>
                    <a:gd name="T92" fmla="*/ 172 w 738"/>
                    <a:gd name="T93" fmla="*/ 391 h 407"/>
                    <a:gd name="T94" fmla="*/ 140 w 738"/>
                    <a:gd name="T95" fmla="*/ 380 h 407"/>
                    <a:gd name="T96" fmla="*/ 108 w 738"/>
                    <a:gd name="T97" fmla="*/ 365 h 407"/>
                    <a:gd name="T98" fmla="*/ 81 w 738"/>
                    <a:gd name="T99" fmla="*/ 339 h 407"/>
                    <a:gd name="T100" fmla="*/ 59 w 738"/>
                    <a:gd name="T101" fmla="*/ 319 h 407"/>
                    <a:gd name="T102" fmla="*/ 38 w 738"/>
                    <a:gd name="T103" fmla="*/ 288 h 407"/>
                    <a:gd name="T104" fmla="*/ 16 w 738"/>
                    <a:gd name="T105" fmla="*/ 252 h 407"/>
                    <a:gd name="T106" fmla="*/ 0 w 738"/>
                    <a:gd name="T107" fmla="*/ 216 h 407"/>
                    <a:gd name="T108" fmla="*/ 0 w 738"/>
                    <a:gd name="T109" fmla="*/ 185 h 407"/>
                    <a:gd name="T110" fmla="*/ 5 w 738"/>
                    <a:gd name="T111" fmla="*/ 149 h 407"/>
                    <a:gd name="T112" fmla="*/ 27 w 738"/>
                    <a:gd name="T113" fmla="*/ 123 h 407"/>
                    <a:gd name="T114" fmla="*/ 54 w 738"/>
                    <a:gd name="T115" fmla="*/ 108 h 407"/>
                    <a:gd name="T116" fmla="*/ 86 w 738"/>
                    <a:gd name="T117" fmla="*/ 98 h 407"/>
                    <a:gd name="T118" fmla="*/ 113 w 738"/>
                    <a:gd name="T119" fmla="*/ 82 h 407"/>
                    <a:gd name="T120" fmla="*/ 129 w 738"/>
                    <a:gd name="T121" fmla="*/ 98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38"/>
                    <a:gd name="T184" fmla="*/ 0 h 407"/>
                    <a:gd name="T185" fmla="*/ 738 w 738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38" h="407">
                      <a:moveTo>
                        <a:pt x="91" y="82"/>
                      </a:moveTo>
                      <a:lnTo>
                        <a:pt x="108" y="82"/>
                      </a:lnTo>
                      <a:lnTo>
                        <a:pt x="124" y="82"/>
                      </a:lnTo>
                      <a:lnTo>
                        <a:pt x="145" y="77"/>
                      </a:lnTo>
                      <a:lnTo>
                        <a:pt x="161" y="77"/>
                      </a:lnTo>
                      <a:lnTo>
                        <a:pt x="183" y="72"/>
                      </a:lnTo>
                      <a:lnTo>
                        <a:pt x="199" y="72"/>
                      </a:lnTo>
                      <a:lnTo>
                        <a:pt x="215" y="67"/>
                      </a:lnTo>
                      <a:lnTo>
                        <a:pt x="231" y="62"/>
                      </a:lnTo>
                      <a:lnTo>
                        <a:pt x="237" y="46"/>
                      </a:lnTo>
                      <a:lnTo>
                        <a:pt x="221" y="41"/>
                      </a:lnTo>
                      <a:lnTo>
                        <a:pt x="204" y="41"/>
                      </a:lnTo>
                      <a:lnTo>
                        <a:pt x="188" y="46"/>
                      </a:lnTo>
                      <a:lnTo>
                        <a:pt x="172" y="46"/>
                      </a:lnTo>
                      <a:lnTo>
                        <a:pt x="156" y="62"/>
                      </a:lnTo>
                      <a:lnTo>
                        <a:pt x="156" y="46"/>
                      </a:lnTo>
                      <a:lnTo>
                        <a:pt x="172" y="36"/>
                      </a:lnTo>
                      <a:lnTo>
                        <a:pt x="188" y="26"/>
                      </a:lnTo>
                      <a:lnTo>
                        <a:pt x="210" y="21"/>
                      </a:lnTo>
                      <a:lnTo>
                        <a:pt x="226" y="15"/>
                      </a:lnTo>
                      <a:lnTo>
                        <a:pt x="242" y="15"/>
                      </a:lnTo>
                      <a:lnTo>
                        <a:pt x="258" y="10"/>
                      </a:lnTo>
                      <a:lnTo>
                        <a:pt x="274" y="10"/>
                      </a:lnTo>
                      <a:lnTo>
                        <a:pt x="290" y="5"/>
                      </a:lnTo>
                      <a:lnTo>
                        <a:pt x="307" y="5"/>
                      </a:lnTo>
                      <a:lnTo>
                        <a:pt x="323" y="0"/>
                      </a:lnTo>
                      <a:lnTo>
                        <a:pt x="339" y="0"/>
                      </a:lnTo>
                      <a:lnTo>
                        <a:pt x="355" y="0"/>
                      </a:lnTo>
                      <a:lnTo>
                        <a:pt x="371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63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7" y="5"/>
                      </a:lnTo>
                      <a:lnTo>
                        <a:pt x="543" y="15"/>
                      </a:lnTo>
                      <a:lnTo>
                        <a:pt x="554" y="31"/>
                      </a:lnTo>
                      <a:lnTo>
                        <a:pt x="570" y="36"/>
                      </a:lnTo>
                      <a:lnTo>
                        <a:pt x="586" y="46"/>
                      </a:lnTo>
                      <a:lnTo>
                        <a:pt x="603" y="51"/>
                      </a:lnTo>
                      <a:lnTo>
                        <a:pt x="619" y="51"/>
                      </a:lnTo>
                      <a:lnTo>
                        <a:pt x="635" y="57"/>
                      </a:lnTo>
                      <a:lnTo>
                        <a:pt x="651" y="67"/>
                      </a:lnTo>
                      <a:lnTo>
                        <a:pt x="667" y="77"/>
                      </a:lnTo>
                      <a:lnTo>
                        <a:pt x="678" y="93"/>
                      </a:lnTo>
                      <a:lnTo>
                        <a:pt x="694" y="98"/>
                      </a:lnTo>
                      <a:lnTo>
                        <a:pt x="699" y="113"/>
                      </a:lnTo>
                      <a:lnTo>
                        <a:pt x="715" y="128"/>
                      </a:lnTo>
                      <a:lnTo>
                        <a:pt x="721" y="149"/>
                      </a:lnTo>
                      <a:lnTo>
                        <a:pt x="721" y="164"/>
                      </a:lnTo>
                      <a:lnTo>
                        <a:pt x="726" y="180"/>
                      </a:lnTo>
                      <a:lnTo>
                        <a:pt x="726" y="195"/>
                      </a:lnTo>
                      <a:lnTo>
                        <a:pt x="726" y="211"/>
                      </a:lnTo>
                      <a:lnTo>
                        <a:pt x="726" y="226"/>
                      </a:lnTo>
                      <a:lnTo>
                        <a:pt x="726" y="242"/>
                      </a:lnTo>
                      <a:lnTo>
                        <a:pt x="726" y="257"/>
                      </a:lnTo>
                      <a:lnTo>
                        <a:pt x="737" y="272"/>
                      </a:lnTo>
                      <a:lnTo>
                        <a:pt x="737" y="288"/>
                      </a:lnTo>
                      <a:lnTo>
                        <a:pt x="737" y="303"/>
                      </a:lnTo>
                      <a:lnTo>
                        <a:pt x="737" y="319"/>
                      </a:lnTo>
                      <a:lnTo>
                        <a:pt x="732" y="334"/>
                      </a:lnTo>
                      <a:lnTo>
                        <a:pt x="715" y="349"/>
                      </a:lnTo>
                      <a:lnTo>
                        <a:pt x="694" y="360"/>
                      </a:lnTo>
                      <a:lnTo>
                        <a:pt x="678" y="365"/>
                      </a:lnTo>
                      <a:lnTo>
                        <a:pt x="662" y="375"/>
                      </a:lnTo>
                      <a:lnTo>
                        <a:pt x="646" y="380"/>
                      </a:lnTo>
                      <a:lnTo>
                        <a:pt x="629" y="385"/>
                      </a:lnTo>
                      <a:lnTo>
                        <a:pt x="613" y="396"/>
                      </a:lnTo>
                      <a:lnTo>
                        <a:pt x="597" y="401"/>
                      </a:lnTo>
                      <a:lnTo>
                        <a:pt x="581" y="401"/>
                      </a:lnTo>
                      <a:lnTo>
                        <a:pt x="559" y="406"/>
                      </a:lnTo>
                      <a:lnTo>
                        <a:pt x="538" y="406"/>
                      </a:lnTo>
                      <a:lnTo>
                        <a:pt x="522" y="406"/>
                      </a:lnTo>
                      <a:lnTo>
                        <a:pt x="500" y="406"/>
                      </a:lnTo>
                      <a:lnTo>
                        <a:pt x="484" y="406"/>
                      </a:lnTo>
                      <a:lnTo>
                        <a:pt x="468" y="406"/>
                      </a:lnTo>
                      <a:lnTo>
                        <a:pt x="452" y="406"/>
                      </a:lnTo>
                      <a:lnTo>
                        <a:pt x="436" y="406"/>
                      </a:lnTo>
                      <a:lnTo>
                        <a:pt x="420" y="406"/>
                      </a:lnTo>
                      <a:lnTo>
                        <a:pt x="403" y="406"/>
                      </a:lnTo>
                      <a:lnTo>
                        <a:pt x="387" y="406"/>
                      </a:lnTo>
                      <a:lnTo>
                        <a:pt x="371" y="406"/>
                      </a:lnTo>
                      <a:lnTo>
                        <a:pt x="355" y="406"/>
                      </a:lnTo>
                      <a:lnTo>
                        <a:pt x="339" y="406"/>
                      </a:lnTo>
                      <a:lnTo>
                        <a:pt x="323" y="406"/>
                      </a:lnTo>
                      <a:lnTo>
                        <a:pt x="307" y="406"/>
                      </a:lnTo>
                      <a:lnTo>
                        <a:pt x="285" y="406"/>
                      </a:lnTo>
                      <a:lnTo>
                        <a:pt x="269" y="406"/>
                      </a:lnTo>
                      <a:lnTo>
                        <a:pt x="253" y="406"/>
                      </a:lnTo>
                      <a:lnTo>
                        <a:pt x="237" y="406"/>
                      </a:lnTo>
                      <a:lnTo>
                        <a:pt x="221" y="406"/>
                      </a:lnTo>
                      <a:lnTo>
                        <a:pt x="204" y="406"/>
                      </a:lnTo>
                      <a:lnTo>
                        <a:pt x="188" y="396"/>
                      </a:lnTo>
                      <a:lnTo>
                        <a:pt x="172" y="391"/>
                      </a:lnTo>
                      <a:lnTo>
                        <a:pt x="156" y="385"/>
                      </a:lnTo>
                      <a:lnTo>
                        <a:pt x="140" y="380"/>
                      </a:lnTo>
                      <a:lnTo>
                        <a:pt x="124" y="375"/>
                      </a:lnTo>
                      <a:lnTo>
                        <a:pt x="108" y="365"/>
                      </a:lnTo>
                      <a:lnTo>
                        <a:pt x="91" y="355"/>
                      </a:lnTo>
                      <a:lnTo>
                        <a:pt x="81" y="339"/>
                      </a:lnTo>
                      <a:lnTo>
                        <a:pt x="65" y="334"/>
                      </a:lnTo>
                      <a:lnTo>
                        <a:pt x="59" y="319"/>
                      </a:lnTo>
                      <a:lnTo>
                        <a:pt x="43" y="303"/>
                      </a:lnTo>
                      <a:lnTo>
                        <a:pt x="38" y="288"/>
                      </a:lnTo>
                      <a:lnTo>
                        <a:pt x="22" y="272"/>
                      </a:lnTo>
                      <a:lnTo>
                        <a:pt x="16" y="252"/>
                      </a:lnTo>
                      <a:lnTo>
                        <a:pt x="5" y="231"/>
                      </a:lnTo>
                      <a:lnTo>
                        <a:pt x="0" y="216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0"/>
                      </a:lnTo>
                      <a:lnTo>
                        <a:pt x="5" y="149"/>
                      </a:lnTo>
                      <a:lnTo>
                        <a:pt x="11" y="134"/>
                      </a:lnTo>
                      <a:lnTo>
                        <a:pt x="27" y="123"/>
                      </a:lnTo>
                      <a:lnTo>
                        <a:pt x="38" y="108"/>
                      </a:lnTo>
                      <a:lnTo>
                        <a:pt x="54" y="108"/>
                      </a:lnTo>
                      <a:lnTo>
                        <a:pt x="70" y="103"/>
                      </a:lnTo>
                      <a:lnTo>
                        <a:pt x="86" y="98"/>
                      </a:lnTo>
                      <a:lnTo>
                        <a:pt x="102" y="98"/>
                      </a:lnTo>
                      <a:lnTo>
                        <a:pt x="113" y="82"/>
                      </a:lnTo>
                      <a:lnTo>
                        <a:pt x="113" y="67"/>
                      </a:lnTo>
                      <a:lnTo>
                        <a:pt x="129" y="9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1478"/>
                <p:cNvSpPr>
                  <a:spLocks/>
                </p:cNvSpPr>
                <p:nvPr/>
              </p:nvSpPr>
              <p:spPr bwMode="auto">
                <a:xfrm>
                  <a:off x="3193" y="270"/>
                  <a:ext cx="117" cy="118"/>
                </a:xfrm>
                <a:custGeom>
                  <a:avLst/>
                  <a:gdLst>
                    <a:gd name="T0" fmla="*/ 5 w 117"/>
                    <a:gd name="T1" fmla="*/ 66 h 118"/>
                    <a:gd name="T2" fmla="*/ 0 w 117"/>
                    <a:gd name="T3" fmla="*/ 51 h 118"/>
                    <a:gd name="T4" fmla="*/ 0 w 117"/>
                    <a:gd name="T5" fmla="*/ 36 h 118"/>
                    <a:gd name="T6" fmla="*/ 16 w 117"/>
                    <a:gd name="T7" fmla="*/ 25 h 118"/>
                    <a:gd name="T8" fmla="*/ 32 w 117"/>
                    <a:gd name="T9" fmla="*/ 15 h 118"/>
                    <a:gd name="T10" fmla="*/ 47 w 117"/>
                    <a:gd name="T11" fmla="*/ 0 h 118"/>
                    <a:gd name="T12" fmla="*/ 63 w 117"/>
                    <a:gd name="T13" fmla="*/ 0 h 118"/>
                    <a:gd name="T14" fmla="*/ 79 w 117"/>
                    <a:gd name="T15" fmla="*/ 0 h 118"/>
                    <a:gd name="T16" fmla="*/ 84 w 117"/>
                    <a:gd name="T17" fmla="*/ 15 h 118"/>
                    <a:gd name="T18" fmla="*/ 95 w 117"/>
                    <a:gd name="T19" fmla="*/ 31 h 118"/>
                    <a:gd name="T20" fmla="*/ 105 w 117"/>
                    <a:gd name="T21" fmla="*/ 46 h 118"/>
                    <a:gd name="T22" fmla="*/ 111 w 117"/>
                    <a:gd name="T23" fmla="*/ 61 h 118"/>
                    <a:gd name="T24" fmla="*/ 116 w 117"/>
                    <a:gd name="T25" fmla="*/ 76 h 118"/>
                    <a:gd name="T26" fmla="*/ 116 w 117"/>
                    <a:gd name="T27" fmla="*/ 92 h 118"/>
                    <a:gd name="T28" fmla="*/ 116 w 117"/>
                    <a:gd name="T29" fmla="*/ 107 h 118"/>
                    <a:gd name="T30" fmla="*/ 100 w 117"/>
                    <a:gd name="T31" fmla="*/ 117 h 118"/>
                    <a:gd name="T32" fmla="*/ 84 w 117"/>
                    <a:gd name="T33" fmla="*/ 117 h 118"/>
                    <a:gd name="T34" fmla="*/ 69 w 117"/>
                    <a:gd name="T35" fmla="*/ 117 h 118"/>
                    <a:gd name="T36" fmla="*/ 53 w 117"/>
                    <a:gd name="T37" fmla="*/ 117 h 118"/>
                    <a:gd name="T38" fmla="*/ 37 w 117"/>
                    <a:gd name="T39" fmla="*/ 112 h 118"/>
                    <a:gd name="T40" fmla="*/ 21 w 117"/>
                    <a:gd name="T41" fmla="*/ 102 h 118"/>
                    <a:gd name="T42" fmla="*/ 11 w 117"/>
                    <a:gd name="T43" fmla="*/ 86 h 118"/>
                    <a:gd name="T44" fmla="*/ 5 w 117"/>
                    <a:gd name="T45" fmla="*/ 71 h 118"/>
                    <a:gd name="T46" fmla="*/ 5 w 117"/>
                    <a:gd name="T47" fmla="*/ 66 h 1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7"/>
                    <a:gd name="T73" fmla="*/ 0 h 118"/>
                    <a:gd name="T74" fmla="*/ 117 w 117"/>
                    <a:gd name="T75" fmla="*/ 118 h 1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7" h="118">
                      <a:moveTo>
                        <a:pt x="5" y="66"/>
                      </a:moveTo>
                      <a:lnTo>
                        <a:pt x="0" y="51"/>
                      </a:lnTo>
                      <a:lnTo>
                        <a:pt x="0" y="36"/>
                      </a:lnTo>
                      <a:lnTo>
                        <a:pt x="16" y="25"/>
                      </a:lnTo>
                      <a:lnTo>
                        <a:pt x="32" y="15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95" y="31"/>
                      </a:lnTo>
                      <a:lnTo>
                        <a:pt x="105" y="46"/>
                      </a:lnTo>
                      <a:lnTo>
                        <a:pt x="111" y="61"/>
                      </a:lnTo>
                      <a:lnTo>
                        <a:pt x="116" y="76"/>
                      </a:lnTo>
                      <a:lnTo>
                        <a:pt x="116" y="92"/>
                      </a:lnTo>
                      <a:lnTo>
                        <a:pt x="116" y="107"/>
                      </a:lnTo>
                      <a:lnTo>
                        <a:pt x="100" y="117"/>
                      </a:lnTo>
                      <a:lnTo>
                        <a:pt x="84" y="117"/>
                      </a:lnTo>
                      <a:lnTo>
                        <a:pt x="69" y="117"/>
                      </a:lnTo>
                      <a:lnTo>
                        <a:pt x="53" y="117"/>
                      </a:lnTo>
                      <a:lnTo>
                        <a:pt x="37" y="112"/>
                      </a:lnTo>
                      <a:lnTo>
                        <a:pt x="21" y="102"/>
                      </a:lnTo>
                      <a:lnTo>
                        <a:pt x="11" y="86"/>
                      </a:lnTo>
                      <a:lnTo>
                        <a:pt x="5" y="71"/>
                      </a:lnTo>
                      <a:lnTo>
                        <a:pt x="5" y="6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1" name="Freeform 1479"/>
                <p:cNvSpPr>
                  <a:spLocks/>
                </p:cNvSpPr>
                <p:nvPr/>
              </p:nvSpPr>
              <p:spPr bwMode="auto">
                <a:xfrm>
                  <a:off x="3469" y="239"/>
                  <a:ext cx="82" cy="87"/>
                </a:xfrm>
                <a:custGeom>
                  <a:avLst/>
                  <a:gdLst>
                    <a:gd name="T0" fmla="*/ 0 w 82"/>
                    <a:gd name="T1" fmla="*/ 0 h 87"/>
                    <a:gd name="T2" fmla="*/ 16 w 82"/>
                    <a:gd name="T3" fmla="*/ 10 h 87"/>
                    <a:gd name="T4" fmla="*/ 32 w 82"/>
                    <a:gd name="T5" fmla="*/ 20 h 87"/>
                    <a:gd name="T6" fmla="*/ 49 w 82"/>
                    <a:gd name="T7" fmla="*/ 20 h 87"/>
                    <a:gd name="T8" fmla="*/ 65 w 82"/>
                    <a:gd name="T9" fmla="*/ 30 h 87"/>
                    <a:gd name="T10" fmla="*/ 76 w 82"/>
                    <a:gd name="T11" fmla="*/ 46 h 87"/>
                    <a:gd name="T12" fmla="*/ 81 w 82"/>
                    <a:gd name="T13" fmla="*/ 61 h 87"/>
                    <a:gd name="T14" fmla="*/ 81 w 82"/>
                    <a:gd name="T15" fmla="*/ 76 h 87"/>
                    <a:gd name="T16" fmla="*/ 65 w 82"/>
                    <a:gd name="T17" fmla="*/ 86 h 87"/>
                    <a:gd name="T18" fmla="*/ 49 w 82"/>
                    <a:gd name="T19" fmla="*/ 86 h 87"/>
                    <a:gd name="T20" fmla="*/ 27 w 82"/>
                    <a:gd name="T21" fmla="*/ 81 h 87"/>
                    <a:gd name="T22" fmla="*/ 11 w 82"/>
                    <a:gd name="T23" fmla="*/ 71 h 87"/>
                    <a:gd name="T24" fmla="*/ 5 w 82"/>
                    <a:gd name="T25" fmla="*/ 56 h 87"/>
                    <a:gd name="T26" fmla="*/ 0 w 82"/>
                    <a:gd name="T27" fmla="*/ 40 h 87"/>
                    <a:gd name="T28" fmla="*/ 0 w 82"/>
                    <a:gd name="T29" fmla="*/ 25 h 87"/>
                    <a:gd name="T30" fmla="*/ 11 w 82"/>
                    <a:gd name="T31" fmla="*/ 10 h 87"/>
                    <a:gd name="T32" fmla="*/ 0 w 82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32" y="20"/>
                      </a:lnTo>
                      <a:lnTo>
                        <a:pt x="49" y="20"/>
                      </a:lnTo>
                      <a:lnTo>
                        <a:pt x="65" y="30"/>
                      </a:lnTo>
                      <a:lnTo>
                        <a:pt x="76" y="46"/>
                      </a:lnTo>
                      <a:lnTo>
                        <a:pt x="81" y="61"/>
                      </a:lnTo>
                      <a:lnTo>
                        <a:pt x="81" y="76"/>
                      </a:lnTo>
                      <a:lnTo>
                        <a:pt x="65" y="86"/>
                      </a:lnTo>
                      <a:lnTo>
                        <a:pt x="49" y="86"/>
                      </a:lnTo>
                      <a:lnTo>
                        <a:pt x="27" y="81"/>
                      </a:lnTo>
                      <a:lnTo>
                        <a:pt x="11" y="71"/>
                      </a:lnTo>
                      <a:lnTo>
                        <a:pt x="5" y="56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11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4" name="Text Box 1524"/>
              <p:cNvSpPr txBox="1">
                <a:spLocks noChangeArrowheads="1"/>
              </p:cNvSpPr>
              <p:nvPr/>
            </p:nvSpPr>
            <p:spPr bwMode="auto">
              <a:xfrm>
                <a:off x="6247891" y="2538118"/>
                <a:ext cx="54451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/>
                <a:r>
                  <a:rPr kumimoji="1" lang="zh-CN" altLang="en-US" sz="1400" b="1" dirty="0">
                    <a:latin typeface="Times New Roman" pitchFamily="18" charset="0"/>
                    <a:ea typeface="微软雅黑" pitchFamily="34" charset="-122"/>
                  </a:rPr>
                  <a:t>网络</a:t>
                </a:r>
              </a:p>
            </p:txBody>
          </p:sp>
          <p:sp>
            <p:nvSpPr>
              <p:cNvPr id="65" name="Text Box 1524"/>
              <p:cNvSpPr txBox="1">
                <a:spLocks noChangeArrowheads="1"/>
              </p:cNvSpPr>
              <p:nvPr/>
            </p:nvSpPr>
            <p:spPr bwMode="auto">
              <a:xfrm>
                <a:off x="5600867" y="1658641"/>
                <a:ext cx="54451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/>
                <a:r>
                  <a:rPr kumimoji="1" lang="zh-CN" altLang="en-US" sz="1400" b="1">
                    <a:latin typeface="Times New Roman" pitchFamily="18" charset="0"/>
                    <a:ea typeface="微软雅黑" pitchFamily="34" charset="-122"/>
                  </a:rPr>
                  <a:t>网络</a:t>
                </a:r>
              </a:p>
            </p:txBody>
          </p:sp>
          <p:sp>
            <p:nvSpPr>
              <p:cNvPr id="66" name="Line 1453"/>
              <p:cNvSpPr>
                <a:spLocks noChangeShapeType="1"/>
              </p:cNvSpPr>
              <p:nvPr/>
            </p:nvSpPr>
            <p:spPr bwMode="auto">
              <a:xfrm flipH="1">
                <a:off x="5591983" y="3146647"/>
                <a:ext cx="169948" cy="5176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67" name="Group 1428"/>
              <p:cNvGrpSpPr>
                <a:grpSpLocks/>
              </p:cNvGrpSpPr>
              <p:nvPr/>
            </p:nvGrpSpPr>
            <p:grpSpPr bwMode="auto">
              <a:xfrm rot="20745072">
                <a:off x="5429415" y="2722499"/>
                <a:ext cx="655637" cy="615950"/>
                <a:chOff x="2949" y="196"/>
                <a:chExt cx="941" cy="598"/>
              </a:xfrm>
            </p:grpSpPr>
            <p:sp>
              <p:nvSpPr>
                <p:cNvPr id="140" name="Oval 1429"/>
                <p:cNvSpPr>
                  <a:spLocks noChangeArrowheads="1"/>
                </p:cNvSpPr>
                <p:nvPr/>
              </p:nvSpPr>
              <p:spPr bwMode="auto">
                <a:xfrm>
                  <a:off x="3168" y="196"/>
                  <a:ext cx="407" cy="1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1" name="Oval 1430"/>
                <p:cNvSpPr>
                  <a:spLocks noChangeArrowheads="1"/>
                </p:cNvSpPr>
                <p:nvPr/>
              </p:nvSpPr>
              <p:spPr bwMode="auto">
                <a:xfrm rot="900000">
                  <a:off x="3512" y="252"/>
                  <a:ext cx="275" cy="1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2" name="Oval 1431"/>
                <p:cNvSpPr>
                  <a:spLocks noChangeArrowheads="1"/>
                </p:cNvSpPr>
                <p:nvPr/>
              </p:nvSpPr>
              <p:spPr bwMode="auto">
                <a:xfrm rot="1500000">
                  <a:off x="3650" y="385"/>
                  <a:ext cx="240" cy="1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" name="Oval 1432"/>
                <p:cNvSpPr>
                  <a:spLocks noChangeArrowheads="1"/>
                </p:cNvSpPr>
                <p:nvPr/>
              </p:nvSpPr>
              <p:spPr bwMode="auto">
                <a:xfrm rot="-1560000">
                  <a:off x="3573" y="537"/>
                  <a:ext cx="291" cy="1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Oval 1433"/>
                <p:cNvSpPr>
                  <a:spLocks noChangeArrowheads="1"/>
                </p:cNvSpPr>
                <p:nvPr/>
              </p:nvSpPr>
              <p:spPr bwMode="auto">
                <a:xfrm>
                  <a:off x="3216" y="555"/>
                  <a:ext cx="471" cy="2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" name="Oval 1434"/>
                <p:cNvSpPr>
                  <a:spLocks noChangeArrowheads="1"/>
                </p:cNvSpPr>
                <p:nvPr/>
              </p:nvSpPr>
              <p:spPr bwMode="auto">
                <a:xfrm rot="1080000">
                  <a:off x="3023" y="555"/>
                  <a:ext cx="265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6" name="Oval 1435"/>
                <p:cNvSpPr>
                  <a:spLocks noChangeArrowheads="1"/>
                </p:cNvSpPr>
                <p:nvPr/>
              </p:nvSpPr>
              <p:spPr bwMode="auto">
                <a:xfrm>
                  <a:off x="2949" y="432"/>
                  <a:ext cx="217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7" name="Oval 1436"/>
                <p:cNvSpPr>
                  <a:spLocks noChangeArrowheads="1"/>
                </p:cNvSpPr>
                <p:nvPr/>
              </p:nvSpPr>
              <p:spPr bwMode="auto">
                <a:xfrm rot="-1860000">
                  <a:off x="2984" y="310"/>
                  <a:ext cx="295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8" name="Freeform 1437"/>
                <p:cNvSpPr>
                  <a:spLocks/>
                </p:cNvSpPr>
                <p:nvPr/>
              </p:nvSpPr>
              <p:spPr bwMode="auto">
                <a:xfrm>
                  <a:off x="3051" y="300"/>
                  <a:ext cx="738" cy="407"/>
                </a:xfrm>
                <a:custGeom>
                  <a:avLst/>
                  <a:gdLst>
                    <a:gd name="T0" fmla="*/ 108 w 738"/>
                    <a:gd name="T1" fmla="*/ 82 h 407"/>
                    <a:gd name="T2" fmla="*/ 145 w 738"/>
                    <a:gd name="T3" fmla="*/ 77 h 407"/>
                    <a:gd name="T4" fmla="*/ 183 w 738"/>
                    <a:gd name="T5" fmla="*/ 72 h 407"/>
                    <a:gd name="T6" fmla="*/ 215 w 738"/>
                    <a:gd name="T7" fmla="*/ 67 h 407"/>
                    <a:gd name="T8" fmla="*/ 237 w 738"/>
                    <a:gd name="T9" fmla="*/ 46 h 407"/>
                    <a:gd name="T10" fmla="*/ 204 w 738"/>
                    <a:gd name="T11" fmla="*/ 41 h 407"/>
                    <a:gd name="T12" fmla="*/ 172 w 738"/>
                    <a:gd name="T13" fmla="*/ 46 h 407"/>
                    <a:gd name="T14" fmla="*/ 156 w 738"/>
                    <a:gd name="T15" fmla="*/ 46 h 407"/>
                    <a:gd name="T16" fmla="*/ 188 w 738"/>
                    <a:gd name="T17" fmla="*/ 26 h 407"/>
                    <a:gd name="T18" fmla="*/ 226 w 738"/>
                    <a:gd name="T19" fmla="*/ 15 h 407"/>
                    <a:gd name="T20" fmla="*/ 258 w 738"/>
                    <a:gd name="T21" fmla="*/ 10 h 407"/>
                    <a:gd name="T22" fmla="*/ 290 w 738"/>
                    <a:gd name="T23" fmla="*/ 5 h 407"/>
                    <a:gd name="T24" fmla="*/ 323 w 738"/>
                    <a:gd name="T25" fmla="*/ 0 h 407"/>
                    <a:gd name="T26" fmla="*/ 355 w 738"/>
                    <a:gd name="T27" fmla="*/ 0 h 407"/>
                    <a:gd name="T28" fmla="*/ 387 w 738"/>
                    <a:gd name="T29" fmla="*/ 0 h 407"/>
                    <a:gd name="T30" fmla="*/ 463 w 738"/>
                    <a:gd name="T31" fmla="*/ 0 h 407"/>
                    <a:gd name="T32" fmla="*/ 506 w 738"/>
                    <a:gd name="T33" fmla="*/ 0 h 407"/>
                    <a:gd name="T34" fmla="*/ 543 w 738"/>
                    <a:gd name="T35" fmla="*/ 15 h 407"/>
                    <a:gd name="T36" fmla="*/ 570 w 738"/>
                    <a:gd name="T37" fmla="*/ 36 h 407"/>
                    <a:gd name="T38" fmla="*/ 603 w 738"/>
                    <a:gd name="T39" fmla="*/ 51 h 407"/>
                    <a:gd name="T40" fmla="*/ 635 w 738"/>
                    <a:gd name="T41" fmla="*/ 57 h 407"/>
                    <a:gd name="T42" fmla="*/ 667 w 738"/>
                    <a:gd name="T43" fmla="*/ 77 h 407"/>
                    <a:gd name="T44" fmla="*/ 694 w 738"/>
                    <a:gd name="T45" fmla="*/ 98 h 407"/>
                    <a:gd name="T46" fmla="*/ 715 w 738"/>
                    <a:gd name="T47" fmla="*/ 128 h 407"/>
                    <a:gd name="T48" fmla="*/ 721 w 738"/>
                    <a:gd name="T49" fmla="*/ 164 h 407"/>
                    <a:gd name="T50" fmla="*/ 726 w 738"/>
                    <a:gd name="T51" fmla="*/ 195 h 407"/>
                    <a:gd name="T52" fmla="*/ 726 w 738"/>
                    <a:gd name="T53" fmla="*/ 226 h 407"/>
                    <a:gd name="T54" fmla="*/ 726 w 738"/>
                    <a:gd name="T55" fmla="*/ 257 h 407"/>
                    <a:gd name="T56" fmla="*/ 737 w 738"/>
                    <a:gd name="T57" fmla="*/ 288 h 407"/>
                    <a:gd name="T58" fmla="*/ 737 w 738"/>
                    <a:gd name="T59" fmla="*/ 319 h 407"/>
                    <a:gd name="T60" fmla="*/ 715 w 738"/>
                    <a:gd name="T61" fmla="*/ 349 h 407"/>
                    <a:gd name="T62" fmla="*/ 678 w 738"/>
                    <a:gd name="T63" fmla="*/ 365 h 407"/>
                    <a:gd name="T64" fmla="*/ 646 w 738"/>
                    <a:gd name="T65" fmla="*/ 380 h 407"/>
                    <a:gd name="T66" fmla="*/ 613 w 738"/>
                    <a:gd name="T67" fmla="*/ 396 h 407"/>
                    <a:gd name="T68" fmla="*/ 581 w 738"/>
                    <a:gd name="T69" fmla="*/ 401 h 407"/>
                    <a:gd name="T70" fmla="*/ 538 w 738"/>
                    <a:gd name="T71" fmla="*/ 406 h 407"/>
                    <a:gd name="T72" fmla="*/ 500 w 738"/>
                    <a:gd name="T73" fmla="*/ 406 h 407"/>
                    <a:gd name="T74" fmla="*/ 468 w 738"/>
                    <a:gd name="T75" fmla="*/ 406 h 407"/>
                    <a:gd name="T76" fmla="*/ 436 w 738"/>
                    <a:gd name="T77" fmla="*/ 406 h 407"/>
                    <a:gd name="T78" fmla="*/ 403 w 738"/>
                    <a:gd name="T79" fmla="*/ 406 h 407"/>
                    <a:gd name="T80" fmla="*/ 371 w 738"/>
                    <a:gd name="T81" fmla="*/ 406 h 407"/>
                    <a:gd name="T82" fmla="*/ 339 w 738"/>
                    <a:gd name="T83" fmla="*/ 406 h 407"/>
                    <a:gd name="T84" fmla="*/ 307 w 738"/>
                    <a:gd name="T85" fmla="*/ 406 h 407"/>
                    <a:gd name="T86" fmla="*/ 269 w 738"/>
                    <a:gd name="T87" fmla="*/ 406 h 407"/>
                    <a:gd name="T88" fmla="*/ 237 w 738"/>
                    <a:gd name="T89" fmla="*/ 406 h 407"/>
                    <a:gd name="T90" fmla="*/ 204 w 738"/>
                    <a:gd name="T91" fmla="*/ 406 h 407"/>
                    <a:gd name="T92" fmla="*/ 172 w 738"/>
                    <a:gd name="T93" fmla="*/ 391 h 407"/>
                    <a:gd name="T94" fmla="*/ 140 w 738"/>
                    <a:gd name="T95" fmla="*/ 380 h 407"/>
                    <a:gd name="T96" fmla="*/ 108 w 738"/>
                    <a:gd name="T97" fmla="*/ 365 h 407"/>
                    <a:gd name="T98" fmla="*/ 81 w 738"/>
                    <a:gd name="T99" fmla="*/ 339 h 407"/>
                    <a:gd name="T100" fmla="*/ 59 w 738"/>
                    <a:gd name="T101" fmla="*/ 319 h 407"/>
                    <a:gd name="T102" fmla="*/ 38 w 738"/>
                    <a:gd name="T103" fmla="*/ 288 h 407"/>
                    <a:gd name="T104" fmla="*/ 16 w 738"/>
                    <a:gd name="T105" fmla="*/ 252 h 407"/>
                    <a:gd name="T106" fmla="*/ 0 w 738"/>
                    <a:gd name="T107" fmla="*/ 216 h 407"/>
                    <a:gd name="T108" fmla="*/ 0 w 738"/>
                    <a:gd name="T109" fmla="*/ 185 h 407"/>
                    <a:gd name="T110" fmla="*/ 5 w 738"/>
                    <a:gd name="T111" fmla="*/ 149 h 407"/>
                    <a:gd name="T112" fmla="*/ 27 w 738"/>
                    <a:gd name="T113" fmla="*/ 123 h 407"/>
                    <a:gd name="T114" fmla="*/ 54 w 738"/>
                    <a:gd name="T115" fmla="*/ 108 h 407"/>
                    <a:gd name="T116" fmla="*/ 86 w 738"/>
                    <a:gd name="T117" fmla="*/ 98 h 407"/>
                    <a:gd name="T118" fmla="*/ 113 w 738"/>
                    <a:gd name="T119" fmla="*/ 82 h 407"/>
                    <a:gd name="T120" fmla="*/ 129 w 738"/>
                    <a:gd name="T121" fmla="*/ 98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38"/>
                    <a:gd name="T184" fmla="*/ 0 h 407"/>
                    <a:gd name="T185" fmla="*/ 738 w 738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38" h="407">
                      <a:moveTo>
                        <a:pt x="91" y="82"/>
                      </a:moveTo>
                      <a:lnTo>
                        <a:pt x="108" y="82"/>
                      </a:lnTo>
                      <a:lnTo>
                        <a:pt x="124" y="82"/>
                      </a:lnTo>
                      <a:lnTo>
                        <a:pt x="145" y="77"/>
                      </a:lnTo>
                      <a:lnTo>
                        <a:pt x="161" y="77"/>
                      </a:lnTo>
                      <a:lnTo>
                        <a:pt x="183" y="72"/>
                      </a:lnTo>
                      <a:lnTo>
                        <a:pt x="199" y="72"/>
                      </a:lnTo>
                      <a:lnTo>
                        <a:pt x="215" y="67"/>
                      </a:lnTo>
                      <a:lnTo>
                        <a:pt x="231" y="62"/>
                      </a:lnTo>
                      <a:lnTo>
                        <a:pt x="237" y="46"/>
                      </a:lnTo>
                      <a:lnTo>
                        <a:pt x="221" y="41"/>
                      </a:lnTo>
                      <a:lnTo>
                        <a:pt x="204" y="41"/>
                      </a:lnTo>
                      <a:lnTo>
                        <a:pt x="188" y="46"/>
                      </a:lnTo>
                      <a:lnTo>
                        <a:pt x="172" y="46"/>
                      </a:lnTo>
                      <a:lnTo>
                        <a:pt x="156" y="62"/>
                      </a:lnTo>
                      <a:lnTo>
                        <a:pt x="156" y="46"/>
                      </a:lnTo>
                      <a:lnTo>
                        <a:pt x="172" y="36"/>
                      </a:lnTo>
                      <a:lnTo>
                        <a:pt x="188" y="26"/>
                      </a:lnTo>
                      <a:lnTo>
                        <a:pt x="210" y="21"/>
                      </a:lnTo>
                      <a:lnTo>
                        <a:pt x="226" y="15"/>
                      </a:lnTo>
                      <a:lnTo>
                        <a:pt x="242" y="15"/>
                      </a:lnTo>
                      <a:lnTo>
                        <a:pt x="258" y="10"/>
                      </a:lnTo>
                      <a:lnTo>
                        <a:pt x="274" y="10"/>
                      </a:lnTo>
                      <a:lnTo>
                        <a:pt x="290" y="5"/>
                      </a:lnTo>
                      <a:lnTo>
                        <a:pt x="307" y="5"/>
                      </a:lnTo>
                      <a:lnTo>
                        <a:pt x="323" y="0"/>
                      </a:lnTo>
                      <a:lnTo>
                        <a:pt x="339" y="0"/>
                      </a:lnTo>
                      <a:lnTo>
                        <a:pt x="355" y="0"/>
                      </a:lnTo>
                      <a:lnTo>
                        <a:pt x="371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63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7" y="5"/>
                      </a:lnTo>
                      <a:lnTo>
                        <a:pt x="543" y="15"/>
                      </a:lnTo>
                      <a:lnTo>
                        <a:pt x="554" y="31"/>
                      </a:lnTo>
                      <a:lnTo>
                        <a:pt x="570" y="36"/>
                      </a:lnTo>
                      <a:lnTo>
                        <a:pt x="586" y="46"/>
                      </a:lnTo>
                      <a:lnTo>
                        <a:pt x="603" y="51"/>
                      </a:lnTo>
                      <a:lnTo>
                        <a:pt x="619" y="51"/>
                      </a:lnTo>
                      <a:lnTo>
                        <a:pt x="635" y="57"/>
                      </a:lnTo>
                      <a:lnTo>
                        <a:pt x="651" y="67"/>
                      </a:lnTo>
                      <a:lnTo>
                        <a:pt x="667" y="77"/>
                      </a:lnTo>
                      <a:lnTo>
                        <a:pt x="678" y="93"/>
                      </a:lnTo>
                      <a:lnTo>
                        <a:pt x="694" y="98"/>
                      </a:lnTo>
                      <a:lnTo>
                        <a:pt x="699" y="113"/>
                      </a:lnTo>
                      <a:lnTo>
                        <a:pt x="715" y="128"/>
                      </a:lnTo>
                      <a:lnTo>
                        <a:pt x="721" y="149"/>
                      </a:lnTo>
                      <a:lnTo>
                        <a:pt x="721" y="164"/>
                      </a:lnTo>
                      <a:lnTo>
                        <a:pt x="726" y="180"/>
                      </a:lnTo>
                      <a:lnTo>
                        <a:pt x="726" y="195"/>
                      </a:lnTo>
                      <a:lnTo>
                        <a:pt x="726" y="211"/>
                      </a:lnTo>
                      <a:lnTo>
                        <a:pt x="726" y="226"/>
                      </a:lnTo>
                      <a:lnTo>
                        <a:pt x="726" y="242"/>
                      </a:lnTo>
                      <a:lnTo>
                        <a:pt x="726" y="257"/>
                      </a:lnTo>
                      <a:lnTo>
                        <a:pt x="737" y="272"/>
                      </a:lnTo>
                      <a:lnTo>
                        <a:pt x="737" y="288"/>
                      </a:lnTo>
                      <a:lnTo>
                        <a:pt x="737" y="303"/>
                      </a:lnTo>
                      <a:lnTo>
                        <a:pt x="737" y="319"/>
                      </a:lnTo>
                      <a:lnTo>
                        <a:pt x="732" y="334"/>
                      </a:lnTo>
                      <a:lnTo>
                        <a:pt x="715" y="349"/>
                      </a:lnTo>
                      <a:lnTo>
                        <a:pt x="694" y="360"/>
                      </a:lnTo>
                      <a:lnTo>
                        <a:pt x="678" y="365"/>
                      </a:lnTo>
                      <a:lnTo>
                        <a:pt x="662" y="375"/>
                      </a:lnTo>
                      <a:lnTo>
                        <a:pt x="646" y="380"/>
                      </a:lnTo>
                      <a:lnTo>
                        <a:pt x="629" y="385"/>
                      </a:lnTo>
                      <a:lnTo>
                        <a:pt x="613" y="396"/>
                      </a:lnTo>
                      <a:lnTo>
                        <a:pt x="597" y="401"/>
                      </a:lnTo>
                      <a:lnTo>
                        <a:pt x="581" y="401"/>
                      </a:lnTo>
                      <a:lnTo>
                        <a:pt x="559" y="406"/>
                      </a:lnTo>
                      <a:lnTo>
                        <a:pt x="538" y="406"/>
                      </a:lnTo>
                      <a:lnTo>
                        <a:pt x="522" y="406"/>
                      </a:lnTo>
                      <a:lnTo>
                        <a:pt x="500" y="406"/>
                      </a:lnTo>
                      <a:lnTo>
                        <a:pt x="484" y="406"/>
                      </a:lnTo>
                      <a:lnTo>
                        <a:pt x="468" y="406"/>
                      </a:lnTo>
                      <a:lnTo>
                        <a:pt x="452" y="406"/>
                      </a:lnTo>
                      <a:lnTo>
                        <a:pt x="436" y="406"/>
                      </a:lnTo>
                      <a:lnTo>
                        <a:pt x="420" y="406"/>
                      </a:lnTo>
                      <a:lnTo>
                        <a:pt x="403" y="406"/>
                      </a:lnTo>
                      <a:lnTo>
                        <a:pt x="387" y="406"/>
                      </a:lnTo>
                      <a:lnTo>
                        <a:pt x="371" y="406"/>
                      </a:lnTo>
                      <a:lnTo>
                        <a:pt x="355" y="406"/>
                      </a:lnTo>
                      <a:lnTo>
                        <a:pt x="339" y="406"/>
                      </a:lnTo>
                      <a:lnTo>
                        <a:pt x="323" y="406"/>
                      </a:lnTo>
                      <a:lnTo>
                        <a:pt x="307" y="406"/>
                      </a:lnTo>
                      <a:lnTo>
                        <a:pt x="285" y="406"/>
                      </a:lnTo>
                      <a:lnTo>
                        <a:pt x="269" y="406"/>
                      </a:lnTo>
                      <a:lnTo>
                        <a:pt x="253" y="406"/>
                      </a:lnTo>
                      <a:lnTo>
                        <a:pt x="237" y="406"/>
                      </a:lnTo>
                      <a:lnTo>
                        <a:pt x="221" y="406"/>
                      </a:lnTo>
                      <a:lnTo>
                        <a:pt x="204" y="406"/>
                      </a:lnTo>
                      <a:lnTo>
                        <a:pt x="188" y="396"/>
                      </a:lnTo>
                      <a:lnTo>
                        <a:pt x="172" y="391"/>
                      </a:lnTo>
                      <a:lnTo>
                        <a:pt x="156" y="385"/>
                      </a:lnTo>
                      <a:lnTo>
                        <a:pt x="140" y="380"/>
                      </a:lnTo>
                      <a:lnTo>
                        <a:pt x="124" y="375"/>
                      </a:lnTo>
                      <a:lnTo>
                        <a:pt x="108" y="365"/>
                      </a:lnTo>
                      <a:lnTo>
                        <a:pt x="91" y="355"/>
                      </a:lnTo>
                      <a:lnTo>
                        <a:pt x="81" y="339"/>
                      </a:lnTo>
                      <a:lnTo>
                        <a:pt x="65" y="334"/>
                      </a:lnTo>
                      <a:lnTo>
                        <a:pt x="59" y="319"/>
                      </a:lnTo>
                      <a:lnTo>
                        <a:pt x="43" y="303"/>
                      </a:lnTo>
                      <a:lnTo>
                        <a:pt x="38" y="288"/>
                      </a:lnTo>
                      <a:lnTo>
                        <a:pt x="22" y="272"/>
                      </a:lnTo>
                      <a:lnTo>
                        <a:pt x="16" y="252"/>
                      </a:lnTo>
                      <a:lnTo>
                        <a:pt x="5" y="231"/>
                      </a:lnTo>
                      <a:lnTo>
                        <a:pt x="0" y="216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0"/>
                      </a:lnTo>
                      <a:lnTo>
                        <a:pt x="5" y="149"/>
                      </a:lnTo>
                      <a:lnTo>
                        <a:pt x="11" y="134"/>
                      </a:lnTo>
                      <a:lnTo>
                        <a:pt x="27" y="123"/>
                      </a:lnTo>
                      <a:lnTo>
                        <a:pt x="38" y="108"/>
                      </a:lnTo>
                      <a:lnTo>
                        <a:pt x="54" y="108"/>
                      </a:lnTo>
                      <a:lnTo>
                        <a:pt x="70" y="103"/>
                      </a:lnTo>
                      <a:lnTo>
                        <a:pt x="86" y="98"/>
                      </a:lnTo>
                      <a:lnTo>
                        <a:pt x="102" y="98"/>
                      </a:lnTo>
                      <a:lnTo>
                        <a:pt x="113" y="82"/>
                      </a:lnTo>
                      <a:lnTo>
                        <a:pt x="113" y="67"/>
                      </a:lnTo>
                      <a:lnTo>
                        <a:pt x="129" y="9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9" name="Freeform 1438"/>
                <p:cNvSpPr>
                  <a:spLocks/>
                </p:cNvSpPr>
                <p:nvPr/>
              </p:nvSpPr>
              <p:spPr bwMode="auto">
                <a:xfrm>
                  <a:off x="3193" y="270"/>
                  <a:ext cx="117" cy="118"/>
                </a:xfrm>
                <a:custGeom>
                  <a:avLst/>
                  <a:gdLst>
                    <a:gd name="T0" fmla="*/ 5 w 117"/>
                    <a:gd name="T1" fmla="*/ 66 h 118"/>
                    <a:gd name="T2" fmla="*/ 0 w 117"/>
                    <a:gd name="T3" fmla="*/ 51 h 118"/>
                    <a:gd name="T4" fmla="*/ 0 w 117"/>
                    <a:gd name="T5" fmla="*/ 36 h 118"/>
                    <a:gd name="T6" fmla="*/ 16 w 117"/>
                    <a:gd name="T7" fmla="*/ 25 h 118"/>
                    <a:gd name="T8" fmla="*/ 32 w 117"/>
                    <a:gd name="T9" fmla="*/ 15 h 118"/>
                    <a:gd name="T10" fmla="*/ 47 w 117"/>
                    <a:gd name="T11" fmla="*/ 0 h 118"/>
                    <a:gd name="T12" fmla="*/ 63 w 117"/>
                    <a:gd name="T13" fmla="*/ 0 h 118"/>
                    <a:gd name="T14" fmla="*/ 79 w 117"/>
                    <a:gd name="T15" fmla="*/ 0 h 118"/>
                    <a:gd name="T16" fmla="*/ 84 w 117"/>
                    <a:gd name="T17" fmla="*/ 15 h 118"/>
                    <a:gd name="T18" fmla="*/ 95 w 117"/>
                    <a:gd name="T19" fmla="*/ 31 h 118"/>
                    <a:gd name="T20" fmla="*/ 105 w 117"/>
                    <a:gd name="T21" fmla="*/ 46 h 118"/>
                    <a:gd name="T22" fmla="*/ 111 w 117"/>
                    <a:gd name="T23" fmla="*/ 61 h 118"/>
                    <a:gd name="T24" fmla="*/ 116 w 117"/>
                    <a:gd name="T25" fmla="*/ 76 h 118"/>
                    <a:gd name="T26" fmla="*/ 116 w 117"/>
                    <a:gd name="T27" fmla="*/ 92 h 118"/>
                    <a:gd name="T28" fmla="*/ 116 w 117"/>
                    <a:gd name="T29" fmla="*/ 107 h 118"/>
                    <a:gd name="T30" fmla="*/ 100 w 117"/>
                    <a:gd name="T31" fmla="*/ 117 h 118"/>
                    <a:gd name="T32" fmla="*/ 84 w 117"/>
                    <a:gd name="T33" fmla="*/ 117 h 118"/>
                    <a:gd name="T34" fmla="*/ 69 w 117"/>
                    <a:gd name="T35" fmla="*/ 117 h 118"/>
                    <a:gd name="T36" fmla="*/ 53 w 117"/>
                    <a:gd name="T37" fmla="*/ 117 h 118"/>
                    <a:gd name="T38" fmla="*/ 37 w 117"/>
                    <a:gd name="T39" fmla="*/ 112 h 118"/>
                    <a:gd name="T40" fmla="*/ 21 w 117"/>
                    <a:gd name="T41" fmla="*/ 102 h 118"/>
                    <a:gd name="T42" fmla="*/ 11 w 117"/>
                    <a:gd name="T43" fmla="*/ 86 h 118"/>
                    <a:gd name="T44" fmla="*/ 5 w 117"/>
                    <a:gd name="T45" fmla="*/ 71 h 118"/>
                    <a:gd name="T46" fmla="*/ 5 w 117"/>
                    <a:gd name="T47" fmla="*/ 66 h 1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7"/>
                    <a:gd name="T73" fmla="*/ 0 h 118"/>
                    <a:gd name="T74" fmla="*/ 117 w 117"/>
                    <a:gd name="T75" fmla="*/ 118 h 1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7" h="118">
                      <a:moveTo>
                        <a:pt x="5" y="66"/>
                      </a:moveTo>
                      <a:lnTo>
                        <a:pt x="0" y="51"/>
                      </a:lnTo>
                      <a:lnTo>
                        <a:pt x="0" y="36"/>
                      </a:lnTo>
                      <a:lnTo>
                        <a:pt x="16" y="25"/>
                      </a:lnTo>
                      <a:lnTo>
                        <a:pt x="32" y="15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95" y="31"/>
                      </a:lnTo>
                      <a:lnTo>
                        <a:pt x="105" y="46"/>
                      </a:lnTo>
                      <a:lnTo>
                        <a:pt x="111" y="61"/>
                      </a:lnTo>
                      <a:lnTo>
                        <a:pt x="116" y="76"/>
                      </a:lnTo>
                      <a:lnTo>
                        <a:pt x="116" y="92"/>
                      </a:lnTo>
                      <a:lnTo>
                        <a:pt x="116" y="107"/>
                      </a:lnTo>
                      <a:lnTo>
                        <a:pt x="100" y="117"/>
                      </a:lnTo>
                      <a:lnTo>
                        <a:pt x="84" y="117"/>
                      </a:lnTo>
                      <a:lnTo>
                        <a:pt x="69" y="117"/>
                      </a:lnTo>
                      <a:lnTo>
                        <a:pt x="53" y="117"/>
                      </a:lnTo>
                      <a:lnTo>
                        <a:pt x="37" y="112"/>
                      </a:lnTo>
                      <a:lnTo>
                        <a:pt x="21" y="102"/>
                      </a:lnTo>
                      <a:lnTo>
                        <a:pt x="11" y="86"/>
                      </a:lnTo>
                      <a:lnTo>
                        <a:pt x="5" y="71"/>
                      </a:lnTo>
                      <a:lnTo>
                        <a:pt x="5" y="6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0" name="Freeform 1439"/>
                <p:cNvSpPr>
                  <a:spLocks/>
                </p:cNvSpPr>
                <p:nvPr/>
              </p:nvSpPr>
              <p:spPr bwMode="auto">
                <a:xfrm>
                  <a:off x="3469" y="239"/>
                  <a:ext cx="82" cy="87"/>
                </a:xfrm>
                <a:custGeom>
                  <a:avLst/>
                  <a:gdLst>
                    <a:gd name="T0" fmla="*/ 0 w 82"/>
                    <a:gd name="T1" fmla="*/ 0 h 87"/>
                    <a:gd name="T2" fmla="*/ 16 w 82"/>
                    <a:gd name="T3" fmla="*/ 10 h 87"/>
                    <a:gd name="T4" fmla="*/ 32 w 82"/>
                    <a:gd name="T5" fmla="*/ 20 h 87"/>
                    <a:gd name="T6" fmla="*/ 49 w 82"/>
                    <a:gd name="T7" fmla="*/ 20 h 87"/>
                    <a:gd name="T8" fmla="*/ 65 w 82"/>
                    <a:gd name="T9" fmla="*/ 30 h 87"/>
                    <a:gd name="T10" fmla="*/ 76 w 82"/>
                    <a:gd name="T11" fmla="*/ 46 h 87"/>
                    <a:gd name="T12" fmla="*/ 81 w 82"/>
                    <a:gd name="T13" fmla="*/ 61 h 87"/>
                    <a:gd name="T14" fmla="*/ 81 w 82"/>
                    <a:gd name="T15" fmla="*/ 76 h 87"/>
                    <a:gd name="T16" fmla="*/ 65 w 82"/>
                    <a:gd name="T17" fmla="*/ 86 h 87"/>
                    <a:gd name="T18" fmla="*/ 49 w 82"/>
                    <a:gd name="T19" fmla="*/ 86 h 87"/>
                    <a:gd name="T20" fmla="*/ 27 w 82"/>
                    <a:gd name="T21" fmla="*/ 81 h 87"/>
                    <a:gd name="T22" fmla="*/ 11 w 82"/>
                    <a:gd name="T23" fmla="*/ 71 h 87"/>
                    <a:gd name="T24" fmla="*/ 5 w 82"/>
                    <a:gd name="T25" fmla="*/ 56 h 87"/>
                    <a:gd name="T26" fmla="*/ 0 w 82"/>
                    <a:gd name="T27" fmla="*/ 40 h 87"/>
                    <a:gd name="T28" fmla="*/ 0 w 82"/>
                    <a:gd name="T29" fmla="*/ 25 h 87"/>
                    <a:gd name="T30" fmla="*/ 11 w 82"/>
                    <a:gd name="T31" fmla="*/ 10 h 87"/>
                    <a:gd name="T32" fmla="*/ 0 w 82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32" y="20"/>
                      </a:lnTo>
                      <a:lnTo>
                        <a:pt x="49" y="20"/>
                      </a:lnTo>
                      <a:lnTo>
                        <a:pt x="65" y="30"/>
                      </a:lnTo>
                      <a:lnTo>
                        <a:pt x="76" y="46"/>
                      </a:lnTo>
                      <a:lnTo>
                        <a:pt x="81" y="61"/>
                      </a:lnTo>
                      <a:lnTo>
                        <a:pt x="81" y="76"/>
                      </a:lnTo>
                      <a:lnTo>
                        <a:pt x="65" y="86"/>
                      </a:lnTo>
                      <a:lnTo>
                        <a:pt x="49" y="86"/>
                      </a:lnTo>
                      <a:lnTo>
                        <a:pt x="27" y="81"/>
                      </a:lnTo>
                      <a:lnTo>
                        <a:pt x="11" y="71"/>
                      </a:lnTo>
                      <a:lnTo>
                        <a:pt x="5" y="56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11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8" name="Text Box 1524"/>
              <p:cNvSpPr txBox="1">
                <a:spLocks noChangeArrowheads="1"/>
              </p:cNvSpPr>
              <p:nvPr/>
            </p:nvSpPr>
            <p:spPr bwMode="auto">
              <a:xfrm>
                <a:off x="5477040" y="2881249"/>
                <a:ext cx="54451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/>
                <a:r>
                  <a:rPr kumimoji="1" lang="zh-CN" altLang="en-US" sz="1400" b="1" dirty="0">
                    <a:latin typeface="Times New Roman" pitchFamily="18" charset="0"/>
                    <a:ea typeface="微软雅黑" pitchFamily="34" charset="-122"/>
                  </a:rPr>
                  <a:t>网络</a:t>
                </a:r>
              </a:p>
            </p:txBody>
          </p:sp>
          <p:grpSp>
            <p:nvGrpSpPr>
              <p:cNvPr id="69" name="Group 198"/>
              <p:cNvGrpSpPr>
                <a:grpSpLocks/>
              </p:cNvGrpSpPr>
              <p:nvPr/>
            </p:nvGrpSpPr>
            <p:grpSpPr bwMode="auto">
              <a:xfrm>
                <a:off x="5313474" y="3461610"/>
                <a:ext cx="533522" cy="534452"/>
                <a:chOff x="975" y="2584"/>
                <a:chExt cx="407" cy="438"/>
              </a:xfrm>
            </p:grpSpPr>
            <p:sp>
              <p:nvSpPr>
                <p:cNvPr id="138" name="Oval 1529"/>
                <p:cNvSpPr>
                  <a:spLocks noChangeArrowheads="1"/>
                </p:cNvSpPr>
                <p:nvPr/>
              </p:nvSpPr>
              <p:spPr bwMode="auto">
                <a:xfrm>
                  <a:off x="975" y="2584"/>
                  <a:ext cx="407" cy="438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368AD6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39" name="Picture 200" descr="jisuanji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0" y="2659"/>
                  <a:ext cx="31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0" name="Line 1453"/>
              <p:cNvSpPr>
                <a:spLocks noChangeShapeType="1"/>
              </p:cNvSpPr>
              <p:nvPr/>
            </p:nvSpPr>
            <p:spPr bwMode="auto">
              <a:xfrm flipH="1">
                <a:off x="4928701" y="2394003"/>
                <a:ext cx="122898" cy="5068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71" name="Group 1356"/>
              <p:cNvGrpSpPr>
                <a:grpSpLocks/>
              </p:cNvGrpSpPr>
              <p:nvPr/>
            </p:nvGrpSpPr>
            <p:grpSpPr bwMode="auto">
              <a:xfrm rot="20527939">
                <a:off x="4768337" y="2129678"/>
                <a:ext cx="768350" cy="528637"/>
                <a:chOff x="2949" y="196"/>
                <a:chExt cx="941" cy="598"/>
              </a:xfrm>
            </p:grpSpPr>
            <p:sp>
              <p:nvSpPr>
                <p:cNvPr id="127" name="Oval 1357"/>
                <p:cNvSpPr>
                  <a:spLocks noChangeArrowheads="1"/>
                </p:cNvSpPr>
                <p:nvPr/>
              </p:nvSpPr>
              <p:spPr bwMode="auto">
                <a:xfrm>
                  <a:off x="3168" y="196"/>
                  <a:ext cx="407" cy="1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8" name="Oval 1358"/>
                <p:cNvSpPr>
                  <a:spLocks noChangeArrowheads="1"/>
                </p:cNvSpPr>
                <p:nvPr/>
              </p:nvSpPr>
              <p:spPr bwMode="auto">
                <a:xfrm rot="900000">
                  <a:off x="3512" y="252"/>
                  <a:ext cx="275" cy="1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9" name="Oval 1359"/>
                <p:cNvSpPr>
                  <a:spLocks noChangeArrowheads="1"/>
                </p:cNvSpPr>
                <p:nvPr/>
              </p:nvSpPr>
              <p:spPr bwMode="auto">
                <a:xfrm rot="1500000">
                  <a:off x="3650" y="385"/>
                  <a:ext cx="240" cy="1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0" name="Oval 1360"/>
                <p:cNvSpPr>
                  <a:spLocks noChangeArrowheads="1"/>
                </p:cNvSpPr>
                <p:nvPr/>
              </p:nvSpPr>
              <p:spPr bwMode="auto">
                <a:xfrm rot="-1560000">
                  <a:off x="3573" y="537"/>
                  <a:ext cx="291" cy="1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" name="Oval 1361"/>
                <p:cNvSpPr>
                  <a:spLocks noChangeArrowheads="1"/>
                </p:cNvSpPr>
                <p:nvPr/>
              </p:nvSpPr>
              <p:spPr bwMode="auto">
                <a:xfrm>
                  <a:off x="3216" y="555"/>
                  <a:ext cx="471" cy="2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Oval 1362"/>
                <p:cNvSpPr>
                  <a:spLocks noChangeArrowheads="1"/>
                </p:cNvSpPr>
                <p:nvPr/>
              </p:nvSpPr>
              <p:spPr bwMode="auto">
                <a:xfrm rot="1080000">
                  <a:off x="3023" y="555"/>
                  <a:ext cx="265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Oval 1363"/>
                <p:cNvSpPr>
                  <a:spLocks noChangeArrowheads="1"/>
                </p:cNvSpPr>
                <p:nvPr/>
              </p:nvSpPr>
              <p:spPr bwMode="auto">
                <a:xfrm>
                  <a:off x="2949" y="432"/>
                  <a:ext cx="217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" name="Oval 1364"/>
                <p:cNvSpPr>
                  <a:spLocks noChangeArrowheads="1"/>
                </p:cNvSpPr>
                <p:nvPr/>
              </p:nvSpPr>
              <p:spPr bwMode="auto">
                <a:xfrm rot="-1860000">
                  <a:off x="2984" y="310"/>
                  <a:ext cx="295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" name="Freeform 1365"/>
                <p:cNvSpPr>
                  <a:spLocks/>
                </p:cNvSpPr>
                <p:nvPr/>
              </p:nvSpPr>
              <p:spPr bwMode="auto">
                <a:xfrm>
                  <a:off x="3051" y="300"/>
                  <a:ext cx="738" cy="407"/>
                </a:xfrm>
                <a:custGeom>
                  <a:avLst/>
                  <a:gdLst>
                    <a:gd name="T0" fmla="*/ 108 w 738"/>
                    <a:gd name="T1" fmla="*/ 82 h 407"/>
                    <a:gd name="T2" fmla="*/ 145 w 738"/>
                    <a:gd name="T3" fmla="*/ 77 h 407"/>
                    <a:gd name="T4" fmla="*/ 183 w 738"/>
                    <a:gd name="T5" fmla="*/ 72 h 407"/>
                    <a:gd name="T6" fmla="*/ 215 w 738"/>
                    <a:gd name="T7" fmla="*/ 67 h 407"/>
                    <a:gd name="T8" fmla="*/ 237 w 738"/>
                    <a:gd name="T9" fmla="*/ 46 h 407"/>
                    <a:gd name="T10" fmla="*/ 204 w 738"/>
                    <a:gd name="T11" fmla="*/ 41 h 407"/>
                    <a:gd name="T12" fmla="*/ 172 w 738"/>
                    <a:gd name="T13" fmla="*/ 46 h 407"/>
                    <a:gd name="T14" fmla="*/ 156 w 738"/>
                    <a:gd name="T15" fmla="*/ 46 h 407"/>
                    <a:gd name="T16" fmla="*/ 188 w 738"/>
                    <a:gd name="T17" fmla="*/ 26 h 407"/>
                    <a:gd name="T18" fmla="*/ 226 w 738"/>
                    <a:gd name="T19" fmla="*/ 15 h 407"/>
                    <a:gd name="T20" fmla="*/ 258 w 738"/>
                    <a:gd name="T21" fmla="*/ 10 h 407"/>
                    <a:gd name="T22" fmla="*/ 290 w 738"/>
                    <a:gd name="T23" fmla="*/ 5 h 407"/>
                    <a:gd name="T24" fmla="*/ 323 w 738"/>
                    <a:gd name="T25" fmla="*/ 0 h 407"/>
                    <a:gd name="T26" fmla="*/ 355 w 738"/>
                    <a:gd name="T27" fmla="*/ 0 h 407"/>
                    <a:gd name="T28" fmla="*/ 387 w 738"/>
                    <a:gd name="T29" fmla="*/ 0 h 407"/>
                    <a:gd name="T30" fmla="*/ 463 w 738"/>
                    <a:gd name="T31" fmla="*/ 0 h 407"/>
                    <a:gd name="T32" fmla="*/ 506 w 738"/>
                    <a:gd name="T33" fmla="*/ 0 h 407"/>
                    <a:gd name="T34" fmla="*/ 543 w 738"/>
                    <a:gd name="T35" fmla="*/ 15 h 407"/>
                    <a:gd name="T36" fmla="*/ 570 w 738"/>
                    <a:gd name="T37" fmla="*/ 36 h 407"/>
                    <a:gd name="T38" fmla="*/ 603 w 738"/>
                    <a:gd name="T39" fmla="*/ 51 h 407"/>
                    <a:gd name="T40" fmla="*/ 635 w 738"/>
                    <a:gd name="T41" fmla="*/ 57 h 407"/>
                    <a:gd name="T42" fmla="*/ 667 w 738"/>
                    <a:gd name="T43" fmla="*/ 77 h 407"/>
                    <a:gd name="T44" fmla="*/ 694 w 738"/>
                    <a:gd name="T45" fmla="*/ 98 h 407"/>
                    <a:gd name="T46" fmla="*/ 715 w 738"/>
                    <a:gd name="T47" fmla="*/ 128 h 407"/>
                    <a:gd name="T48" fmla="*/ 721 w 738"/>
                    <a:gd name="T49" fmla="*/ 164 h 407"/>
                    <a:gd name="T50" fmla="*/ 726 w 738"/>
                    <a:gd name="T51" fmla="*/ 195 h 407"/>
                    <a:gd name="T52" fmla="*/ 726 w 738"/>
                    <a:gd name="T53" fmla="*/ 226 h 407"/>
                    <a:gd name="T54" fmla="*/ 726 w 738"/>
                    <a:gd name="T55" fmla="*/ 257 h 407"/>
                    <a:gd name="T56" fmla="*/ 737 w 738"/>
                    <a:gd name="T57" fmla="*/ 288 h 407"/>
                    <a:gd name="T58" fmla="*/ 737 w 738"/>
                    <a:gd name="T59" fmla="*/ 319 h 407"/>
                    <a:gd name="T60" fmla="*/ 715 w 738"/>
                    <a:gd name="T61" fmla="*/ 349 h 407"/>
                    <a:gd name="T62" fmla="*/ 678 w 738"/>
                    <a:gd name="T63" fmla="*/ 365 h 407"/>
                    <a:gd name="T64" fmla="*/ 646 w 738"/>
                    <a:gd name="T65" fmla="*/ 380 h 407"/>
                    <a:gd name="T66" fmla="*/ 613 w 738"/>
                    <a:gd name="T67" fmla="*/ 396 h 407"/>
                    <a:gd name="T68" fmla="*/ 581 w 738"/>
                    <a:gd name="T69" fmla="*/ 401 h 407"/>
                    <a:gd name="T70" fmla="*/ 538 w 738"/>
                    <a:gd name="T71" fmla="*/ 406 h 407"/>
                    <a:gd name="T72" fmla="*/ 500 w 738"/>
                    <a:gd name="T73" fmla="*/ 406 h 407"/>
                    <a:gd name="T74" fmla="*/ 468 w 738"/>
                    <a:gd name="T75" fmla="*/ 406 h 407"/>
                    <a:gd name="T76" fmla="*/ 436 w 738"/>
                    <a:gd name="T77" fmla="*/ 406 h 407"/>
                    <a:gd name="T78" fmla="*/ 403 w 738"/>
                    <a:gd name="T79" fmla="*/ 406 h 407"/>
                    <a:gd name="T80" fmla="*/ 371 w 738"/>
                    <a:gd name="T81" fmla="*/ 406 h 407"/>
                    <a:gd name="T82" fmla="*/ 339 w 738"/>
                    <a:gd name="T83" fmla="*/ 406 h 407"/>
                    <a:gd name="T84" fmla="*/ 307 w 738"/>
                    <a:gd name="T85" fmla="*/ 406 h 407"/>
                    <a:gd name="T86" fmla="*/ 269 w 738"/>
                    <a:gd name="T87" fmla="*/ 406 h 407"/>
                    <a:gd name="T88" fmla="*/ 237 w 738"/>
                    <a:gd name="T89" fmla="*/ 406 h 407"/>
                    <a:gd name="T90" fmla="*/ 204 w 738"/>
                    <a:gd name="T91" fmla="*/ 406 h 407"/>
                    <a:gd name="T92" fmla="*/ 172 w 738"/>
                    <a:gd name="T93" fmla="*/ 391 h 407"/>
                    <a:gd name="T94" fmla="*/ 140 w 738"/>
                    <a:gd name="T95" fmla="*/ 380 h 407"/>
                    <a:gd name="T96" fmla="*/ 108 w 738"/>
                    <a:gd name="T97" fmla="*/ 365 h 407"/>
                    <a:gd name="T98" fmla="*/ 81 w 738"/>
                    <a:gd name="T99" fmla="*/ 339 h 407"/>
                    <a:gd name="T100" fmla="*/ 59 w 738"/>
                    <a:gd name="T101" fmla="*/ 319 h 407"/>
                    <a:gd name="T102" fmla="*/ 38 w 738"/>
                    <a:gd name="T103" fmla="*/ 288 h 407"/>
                    <a:gd name="T104" fmla="*/ 16 w 738"/>
                    <a:gd name="T105" fmla="*/ 252 h 407"/>
                    <a:gd name="T106" fmla="*/ 0 w 738"/>
                    <a:gd name="T107" fmla="*/ 216 h 407"/>
                    <a:gd name="T108" fmla="*/ 0 w 738"/>
                    <a:gd name="T109" fmla="*/ 185 h 407"/>
                    <a:gd name="T110" fmla="*/ 5 w 738"/>
                    <a:gd name="T111" fmla="*/ 149 h 407"/>
                    <a:gd name="T112" fmla="*/ 27 w 738"/>
                    <a:gd name="T113" fmla="*/ 123 h 407"/>
                    <a:gd name="T114" fmla="*/ 54 w 738"/>
                    <a:gd name="T115" fmla="*/ 108 h 407"/>
                    <a:gd name="T116" fmla="*/ 86 w 738"/>
                    <a:gd name="T117" fmla="*/ 98 h 407"/>
                    <a:gd name="T118" fmla="*/ 113 w 738"/>
                    <a:gd name="T119" fmla="*/ 82 h 407"/>
                    <a:gd name="T120" fmla="*/ 129 w 738"/>
                    <a:gd name="T121" fmla="*/ 98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38"/>
                    <a:gd name="T184" fmla="*/ 0 h 407"/>
                    <a:gd name="T185" fmla="*/ 738 w 738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38" h="407">
                      <a:moveTo>
                        <a:pt x="91" y="82"/>
                      </a:moveTo>
                      <a:lnTo>
                        <a:pt x="108" y="82"/>
                      </a:lnTo>
                      <a:lnTo>
                        <a:pt x="124" y="82"/>
                      </a:lnTo>
                      <a:lnTo>
                        <a:pt x="145" y="77"/>
                      </a:lnTo>
                      <a:lnTo>
                        <a:pt x="161" y="77"/>
                      </a:lnTo>
                      <a:lnTo>
                        <a:pt x="183" y="72"/>
                      </a:lnTo>
                      <a:lnTo>
                        <a:pt x="199" y="72"/>
                      </a:lnTo>
                      <a:lnTo>
                        <a:pt x="215" y="67"/>
                      </a:lnTo>
                      <a:lnTo>
                        <a:pt x="231" y="62"/>
                      </a:lnTo>
                      <a:lnTo>
                        <a:pt x="237" y="46"/>
                      </a:lnTo>
                      <a:lnTo>
                        <a:pt x="221" y="41"/>
                      </a:lnTo>
                      <a:lnTo>
                        <a:pt x="204" y="41"/>
                      </a:lnTo>
                      <a:lnTo>
                        <a:pt x="188" y="46"/>
                      </a:lnTo>
                      <a:lnTo>
                        <a:pt x="172" y="46"/>
                      </a:lnTo>
                      <a:lnTo>
                        <a:pt x="156" y="62"/>
                      </a:lnTo>
                      <a:lnTo>
                        <a:pt x="156" y="46"/>
                      </a:lnTo>
                      <a:lnTo>
                        <a:pt x="172" y="36"/>
                      </a:lnTo>
                      <a:lnTo>
                        <a:pt x="188" y="26"/>
                      </a:lnTo>
                      <a:lnTo>
                        <a:pt x="210" y="21"/>
                      </a:lnTo>
                      <a:lnTo>
                        <a:pt x="226" y="15"/>
                      </a:lnTo>
                      <a:lnTo>
                        <a:pt x="242" y="15"/>
                      </a:lnTo>
                      <a:lnTo>
                        <a:pt x="258" y="10"/>
                      </a:lnTo>
                      <a:lnTo>
                        <a:pt x="274" y="10"/>
                      </a:lnTo>
                      <a:lnTo>
                        <a:pt x="290" y="5"/>
                      </a:lnTo>
                      <a:lnTo>
                        <a:pt x="307" y="5"/>
                      </a:lnTo>
                      <a:lnTo>
                        <a:pt x="323" y="0"/>
                      </a:lnTo>
                      <a:lnTo>
                        <a:pt x="339" y="0"/>
                      </a:lnTo>
                      <a:lnTo>
                        <a:pt x="355" y="0"/>
                      </a:lnTo>
                      <a:lnTo>
                        <a:pt x="371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63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7" y="5"/>
                      </a:lnTo>
                      <a:lnTo>
                        <a:pt x="543" y="15"/>
                      </a:lnTo>
                      <a:lnTo>
                        <a:pt x="554" y="31"/>
                      </a:lnTo>
                      <a:lnTo>
                        <a:pt x="570" y="36"/>
                      </a:lnTo>
                      <a:lnTo>
                        <a:pt x="586" y="46"/>
                      </a:lnTo>
                      <a:lnTo>
                        <a:pt x="603" y="51"/>
                      </a:lnTo>
                      <a:lnTo>
                        <a:pt x="619" y="51"/>
                      </a:lnTo>
                      <a:lnTo>
                        <a:pt x="635" y="57"/>
                      </a:lnTo>
                      <a:lnTo>
                        <a:pt x="651" y="67"/>
                      </a:lnTo>
                      <a:lnTo>
                        <a:pt x="667" y="77"/>
                      </a:lnTo>
                      <a:lnTo>
                        <a:pt x="678" y="93"/>
                      </a:lnTo>
                      <a:lnTo>
                        <a:pt x="694" y="98"/>
                      </a:lnTo>
                      <a:lnTo>
                        <a:pt x="699" y="113"/>
                      </a:lnTo>
                      <a:lnTo>
                        <a:pt x="715" y="128"/>
                      </a:lnTo>
                      <a:lnTo>
                        <a:pt x="721" y="149"/>
                      </a:lnTo>
                      <a:lnTo>
                        <a:pt x="721" y="164"/>
                      </a:lnTo>
                      <a:lnTo>
                        <a:pt x="726" y="180"/>
                      </a:lnTo>
                      <a:lnTo>
                        <a:pt x="726" y="195"/>
                      </a:lnTo>
                      <a:lnTo>
                        <a:pt x="726" y="211"/>
                      </a:lnTo>
                      <a:lnTo>
                        <a:pt x="726" y="226"/>
                      </a:lnTo>
                      <a:lnTo>
                        <a:pt x="726" y="242"/>
                      </a:lnTo>
                      <a:lnTo>
                        <a:pt x="726" y="257"/>
                      </a:lnTo>
                      <a:lnTo>
                        <a:pt x="737" y="272"/>
                      </a:lnTo>
                      <a:lnTo>
                        <a:pt x="737" y="288"/>
                      </a:lnTo>
                      <a:lnTo>
                        <a:pt x="737" y="303"/>
                      </a:lnTo>
                      <a:lnTo>
                        <a:pt x="737" y="319"/>
                      </a:lnTo>
                      <a:lnTo>
                        <a:pt x="732" y="334"/>
                      </a:lnTo>
                      <a:lnTo>
                        <a:pt x="715" y="349"/>
                      </a:lnTo>
                      <a:lnTo>
                        <a:pt x="694" y="360"/>
                      </a:lnTo>
                      <a:lnTo>
                        <a:pt x="678" y="365"/>
                      </a:lnTo>
                      <a:lnTo>
                        <a:pt x="662" y="375"/>
                      </a:lnTo>
                      <a:lnTo>
                        <a:pt x="646" y="380"/>
                      </a:lnTo>
                      <a:lnTo>
                        <a:pt x="629" y="385"/>
                      </a:lnTo>
                      <a:lnTo>
                        <a:pt x="613" y="396"/>
                      </a:lnTo>
                      <a:lnTo>
                        <a:pt x="597" y="401"/>
                      </a:lnTo>
                      <a:lnTo>
                        <a:pt x="581" y="401"/>
                      </a:lnTo>
                      <a:lnTo>
                        <a:pt x="559" y="406"/>
                      </a:lnTo>
                      <a:lnTo>
                        <a:pt x="538" y="406"/>
                      </a:lnTo>
                      <a:lnTo>
                        <a:pt x="522" y="406"/>
                      </a:lnTo>
                      <a:lnTo>
                        <a:pt x="500" y="406"/>
                      </a:lnTo>
                      <a:lnTo>
                        <a:pt x="484" y="406"/>
                      </a:lnTo>
                      <a:lnTo>
                        <a:pt x="468" y="406"/>
                      </a:lnTo>
                      <a:lnTo>
                        <a:pt x="452" y="406"/>
                      </a:lnTo>
                      <a:lnTo>
                        <a:pt x="436" y="406"/>
                      </a:lnTo>
                      <a:lnTo>
                        <a:pt x="420" y="406"/>
                      </a:lnTo>
                      <a:lnTo>
                        <a:pt x="403" y="406"/>
                      </a:lnTo>
                      <a:lnTo>
                        <a:pt x="387" y="406"/>
                      </a:lnTo>
                      <a:lnTo>
                        <a:pt x="371" y="406"/>
                      </a:lnTo>
                      <a:lnTo>
                        <a:pt x="355" y="406"/>
                      </a:lnTo>
                      <a:lnTo>
                        <a:pt x="339" y="406"/>
                      </a:lnTo>
                      <a:lnTo>
                        <a:pt x="323" y="406"/>
                      </a:lnTo>
                      <a:lnTo>
                        <a:pt x="307" y="406"/>
                      </a:lnTo>
                      <a:lnTo>
                        <a:pt x="285" y="406"/>
                      </a:lnTo>
                      <a:lnTo>
                        <a:pt x="269" y="406"/>
                      </a:lnTo>
                      <a:lnTo>
                        <a:pt x="253" y="406"/>
                      </a:lnTo>
                      <a:lnTo>
                        <a:pt x="237" y="406"/>
                      </a:lnTo>
                      <a:lnTo>
                        <a:pt x="221" y="406"/>
                      </a:lnTo>
                      <a:lnTo>
                        <a:pt x="204" y="406"/>
                      </a:lnTo>
                      <a:lnTo>
                        <a:pt x="188" y="396"/>
                      </a:lnTo>
                      <a:lnTo>
                        <a:pt x="172" y="391"/>
                      </a:lnTo>
                      <a:lnTo>
                        <a:pt x="156" y="385"/>
                      </a:lnTo>
                      <a:lnTo>
                        <a:pt x="140" y="380"/>
                      </a:lnTo>
                      <a:lnTo>
                        <a:pt x="124" y="375"/>
                      </a:lnTo>
                      <a:lnTo>
                        <a:pt x="108" y="365"/>
                      </a:lnTo>
                      <a:lnTo>
                        <a:pt x="91" y="355"/>
                      </a:lnTo>
                      <a:lnTo>
                        <a:pt x="81" y="339"/>
                      </a:lnTo>
                      <a:lnTo>
                        <a:pt x="65" y="334"/>
                      </a:lnTo>
                      <a:lnTo>
                        <a:pt x="59" y="319"/>
                      </a:lnTo>
                      <a:lnTo>
                        <a:pt x="43" y="303"/>
                      </a:lnTo>
                      <a:lnTo>
                        <a:pt x="38" y="288"/>
                      </a:lnTo>
                      <a:lnTo>
                        <a:pt x="22" y="272"/>
                      </a:lnTo>
                      <a:lnTo>
                        <a:pt x="16" y="252"/>
                      </a:lnTo>
                      <a:lnTo>
                        <a:pt x="5" y="231"/>
                      </a:lnTo>
                      <a:lnTo>
                        <a:pt x="0" y="216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0"/>
                      </a:lnTo>
                      <a:lnTo>
                        <a:pt x="5" y="149"/>
                      </a:lnTo>
                      <a:lnTo>
                        <a:pt x="11" y="134"/>
                      </a:lnTo>
                      <a:lnTo>
                        <a:pt x="27" y="123"/>
                      </a:lnTo>
                      <a:lnTo>
                        <a:pt x="38" y="108"/>
                      </a:lnTo>
                      <a:lnTo>
                        <a:pt x="54" y="108"/>
                      </a:lnTo>
                      <a:lnTo>
                        <a:pt x="70" y="103"/>
                      </a:lnTo>
                      <a:lnTo>
                        <a:pt x="86" y="98"/>
                      </a:lnTo>
                      <a:lnTo>
                        <a:pt x="102" y="98"/>
                      </a:lnTo>
                      <a:lnTo>
                        <a:pt x="113" y="82"/>
                      </a:lnTo>
                      <a:lnTo>
                        <a:pt x="113" y="67"/>
                      </a:lnTo>
                      <a:lnTo>
                        <a:pt x="129" y="9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1366"/>
                <p:cNvSpPr>
                  <a:spLocks/>
                </p:cNvSpPr>
                <p:nvPr/>
              </p:nvSpPr>
              <p:spPr bwMode="auto">
                <a:xfrm>
                  <a:off x="3193" y="270"/>
                  <a:ext cx="117" cy="118"/>
                </a:xfrm>
                <a:custGeom>
                  <a:avLst/>
                  <a:gdLst>
                    <a:gd name="T0" fmla="*/ 5 w 117"/>
                    <a:gd name="T1" fmla="*/ 66 h 118"/>
                    <a:gd name="T2" fmla="*/ 0 w 117"/>
                    <a:gd name="T3" fmla="*/ 51 h 118"/>
                    <a:gd name="T4" fmla="*/ 0 w 117"/>
                    <a:gd name="T5" fmla="*/ 36 h 118"/>
                    <a:gd name="T6" fmla="*/ 16 w 117"/>
                    <a:gd name="T7" fmla="*/ 25 h 118"/>
                    <a:gd name="T8" fmla="*/ 32 w 117"/>
                    <a:gd name="T9" fmla="*/ 15 h 118"/>
                    <a:gd name="T10" fmla="*/ 47 w 117"/>
                    <a:gd name="T11" fmla="*/ 0 h 118"/>
                    <a:gd name="T12" fmla="*/ 63 w 117"/>
                    <a:gd name="T13" fmla="*/ 0 h 118"/>
                    <a:gd name="T14" fmla="*/ 79 w 117"/>
                    <a:gd name="T15" fmla="*/ 0 h 118"/>
                    <a:gd name="T16" fmla="*/ 84 w 117"/>
                    <a:gd name="T17" fmla="*/ 15 h 118"/>
                    <a:gd name="T18" fmla="*/ 95 w 117"/>
                    <a:gd name="T19" fmla="*/ 31 h 118"/>
                    <a:gd name="T20" fmla="*/ 105 w 117"/>
                    <a:gd name="T21" fmla="*/ 46 h 118"/>
                    <a:gd name="T22" fmla="*/ 111 w 117"/>
                    <a:gd name="T23" fmla="*/ 61 h 118"/>
                    <a:gd name="T24" fmla="*/ 116 w 117"/>
                    <a:gd name="T25" fmla="*/ 76 h 118"/>
                    <a:gd name="T26" fmla="*/ 116 w 117"/>
                    <a:gd name="T27" fmla="*/ 92 h 118"/>
                    <a:gd name="T28" fmla="*/ 116 w 117"/>
                    <a:gd name="T29" fmla="*/ 107 h 118"/>
                    <a:gd name="T30" fmla="*/ 100 w 117"/>
                    <a:gd name="T31" fmla="*/ 117 h 118"/>
                    <a:gd name="T32" fmla="*/ 84 w 117"/>
                    <a:gd name="T33" fmla="*/ 117 h 118"/>
                    <a:gd name="T34" fmla="*/ 69 w 117"/>
                    <a:gd name="T35" fmla="*/ 117 h 118"/>
                    <a:gd name="T36" fmla="*/ 53 w 117"/>
                    <a:gd name="T37" fmla="*/ 117 h 118"/>
                    <a:gd name="T38" fmla="*/ 37 w 117"/>
                    <a:gd name="T39" fmla="*/ 112 h 118"/>
                    <a:gd name="T40" fmla="*/ 21 w 117"/>
                    <a:gd name="T41" fmla="*/ 102 h 118"/>
                    <a:gd name="T42" fmla="*/ 11 w 117"/>
                    <a:gd name="T43" fmla="*/ 86 h 118"/>
                    <a:gd name="T44" fmla="*/ 5 w 117"/>
                    <a:gd name="T45" fmla="*/ 71 h 118"/>
                    <a:gd name="T46" fmla="*/ 5 w 117"/>
                    <a:gd name="T47" fmla="*/ 66 h 1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7"/>
                    <a:gd name="T73" fmla="*/ 0 h 118"/>
                    <a:gd name="T74" fmla="*/ 117 w 117"/>
                    <a:gd name="T75" fmla="*/ 118 h 1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7" h="118">
                      <a:moveTo>
                        <a:pt x="5" y="66"/>
                      </a:moveTo>
                      <a:lnTo>
                        <a:pt x="0" y="51"/>
                      </a:lnTo>
                      <a:lnTo>
                        <a:pt x="0" y="36"/>
                      </a:lnTo>
                      <a:lnTo>
                        <a:pt x="16" y="25"/>
                      </a:lnTo>
                      <a:lnTo>
                        <a:pt x="32" y="15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95" y="31"/>
                      </a:lnTo>
                      <a:lnTo>
                        <a:pt x="105" y="46"/>
                      </a:lnTo>
                      <a:lnTo>
                        <a:pt x="111" y="61"/>
                      </a:lnTo>
                      <a:lnTo>
                        <a:pt x="116" y="76"/>
                      </a:lnTo>
                      <a:lnTo>
                        <a:pt x="116" y="92"/>
                      </a:lnTo>
                      <a:lnTo>
                        <a:pt x="116" y="107"/>
                      </a:lnTo>
                      <a:lnTo>
                        <a:pt x="100" y="117"/>
                      </a:lnTo>
                      <a:lnTo>
                        <a:pt x="84" y="117"/>
                      </a:lnTo>
                      <a:lnTo>
                        <a:pt x="69" y="117"/>
                      </a:lnTo>
                      <a:lnTo>
                        <a:pt x="53" y="117"/>
                      </a:lnTo>
                      <a:lnTo>
                        <a:pt x="37" y="112"/>
                      </a:lnTo>
                      <a:lnTo>
                        <a:pt x="21" y="102"/>
                      </a:lnTo>
                      <a:lnTo>
                        <a:pt x="11" y="86"/>
                      </a:lnTo>
                      <a:lnTo>
                        <a:pt x="5" y="71"/>
                      </a:lnTo>
                      <a:lnTo>
                        <a:pt x="5" y="6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1367"/>
                <p:cNvSpPr>
                  <a:spLocks/>
                </p:cNvSpPr>
                <p:nvPr/>
              </p:nvSpPr>
              <p:spPr bwMode="auto">
                <a:xfrm>
                  <a:off x="3469" y="239"/>
                  <a:ext cx="82" cy="87"/>
                </a:xfrm>
                <a:custGeom>
                  <a:avLst/>
                  <a:gdLst>
                    <a:gd name="T0" fmla="*/ 0 w 82"/>
                    <a:gd name="T1" fmla="*/ 0 h 87"/>
                    <a:gd name="T2" fmla="*/ 16 w 82"/>
                    <a:gd name="T3" fmla="*/ 10 h 87"/>
                    <a:gd name="T4" fmla="*/ 32 w 82"/>
                    <a:gd name="T5" fmla="*/ 20 h 87"/>
                    <a:gd name="T6" fmla="*/ 49 w 82"/>
                    <a:gd name="T7" fmla="*/ 20 h 87"/>
                    <a:gd name="T8" fmla="*/ 65 w 82"/>
                    <a:gd name="T9" fmla="*/ 30 h 87"/>
                    <a:gd name="T10" fmla="*/ 76 w 82"/>
                    <a:gd name="T11" fmla="*/ 46 h 87"/>
                    <a:gd name="T12" fmla="*/ 81 w 82"/>
                    <a:gd name="T13" fmla="*/ 61 h 87"/>
                    <a:gd name="T14" fmla="*/ 81 w 82"/>
                    <a:gd name="T15" fmla="*/ 76 h 87"/>
                    <a:gd name="T16" fmla="*/ 65 w 82"/>
                    <a:gd name="T17" fmla="*/ 86 h 87"/>
                    <a:gd name="T18" fmla="*/ 49 w 82"/>
                    <a:gd name="T19" fmla="*/ 86 h 87"/>
                    <a:gd name="T20" fmla="*/ 27 w 82"/>
                    <a:gd name="T21" fmla="*/ 81 h 87"/>
                    <a:gd name="T22" fmla="*/ 11 w 82"/>
                    <a:gd name="T23" fmla="*/ 71 h 87"/>
                    <a:gd name="T24" fmla="*/ 5 w 82"/>
                    <a:gd name="T25" fmla="*/ 56 h 87"/>
                    <a:gd name="T26" fmla="*/ 0 w 82"/>
                    <a:gd name="T27" fmla="*/ 40 h 87"/>
                    <a:gd name="T28" fmla="*/ 0 w 82"/>
                    <a:gd name="T29" fmla="*/ 25 h 87"/>
                    <a:gd name="T30" fmla="*/ 11 w 82"/>
                    <a:gd name="T31" fmla="*/ 10 h 87"/>
                    <a:gd name="T32" fmla="*/ 0 w 82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32" y="20"/>
                      </a:lnTo>
                      <a:lnTo>
                        <a:pt x="49" y="20"/>
                      </a:lnTo>
                      <a:lnTo>
                        <a:pt x="65" y="30"/>
                      </a:lnTo>
                      <a:lnTo>
                        <a:pt x="76" y="46"/>
                      </a:lnTo>
                      <a:lnTo>
                        <a:pt x="81" y="61"/>
                      </a:lnTo>
                      <a:lnTo>
                        <a:pt x="81" y="76"/>
                      </a:lnTo>
                      <a:lnTo>
                        <a:pt x="65" y="86"/>
                      </a:lnTo>
                      <a:lnTo>
                        <a:pt x="49" y="86"/>
                      </a:lnTo>
                      <a:lnTo>
                        <a:pt x="27" y="81"/>
                      </a:lnTo>
                      <a:lnTo>
                        <a:pt x="11" y="71"/>
                      </a:lnTo>
                      <a:lnTo>
                        <a:pt x="5" y="56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11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2" name="Text Box 1524"/>
              <p:cNvSpPr txBox="1">
                <a:spLocks noChangeArrowheads="1"/>
              </p:cNvSpPr>
              <p:nvPr/>
            </p:nvSpPr>
            <p:spPr bwMode="auto">
              <a:xfrm>
                <a:off x="4863587" y="2248740"/>
                <a:ext cx="54451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/>
                <a:r>
                  <a:rPr kumimoji="1" lang="zh-CN" altLang="en-US" sz="1400" b="1">
                    <a:latin typeface="Times New Roman" pitchFamily="18" charset="0"/>
                    <a:ea typeface="微软雅黑" pitchFamily="34" charset="-122"/>
                  </a:rPr>
                  <a:t>网络</a:t>
                </a:r>
              </a:p>
            </p:txBody>
          </p:sp>
          <p:grpSp>
            <p:nvGrpSpPr>
              <p:cNvPr id="73" name="Group 198"/>
              <p:cNvGrpSpPr>
                <a:grpSpLocks/>
              </p:cNvGrpSpPr>
              <p:nvPr/>
            </p:nvGrpSpPr>
            <p:grpSpPr bwMode="auto">
              <a:xfrm>
                <a:off x="4658186" y="2727455"/>
                <a:ext cx="533522" cy="534452"/>
                <a:chOff x="975" y="2584"/>
                <a:chExt cx="407" cy="438"/>
              </a:xfrm>
            </p:grpSpPr>
            <p:sp>
              <p:nvSpPr>
                <p:cNvPr id="125" name="Oval 1529"/>
                <p:cNvSpPr>
                  <a:spLocks noChangeArrowheads="1"/>
                </p:cNvSpPr>
                <p:nvPr/>
              </p:nvSpPr>
              <p:spPr bwMode="auto">
                <a:xfrm>
                  <a:off x="975" y="2584"/>
                  <a:ext cx="407" cy="438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368AD6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26" name="Picture 200" descr="jisuanji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0" y="2659"/>
                  <a:ext cx="31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4" name="Line 1443"/>
              <p:cNvSpPr>
                <a:spLocks noChangeShapeType="1"/>
              </p:cNvSpPr>
              <p:nvPr/>
            </p:nvSpPr>
            <p:spPr bwMode="auto">
              <a:xfrm>
                <a:off x="8205299" y="2757980"/>
                <a:ext cx="111018" cy="65287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75" name="Group 1416"/>
              <p:cNvGrpSpPr>
                <a:grpSpLocks/>
              </p:cNvGrpSpPr>
              <p:nvPr/>
            </p:nvGrpSpPr>
            <p:grpSpPr bwMode="auto">
              <a:xfrm rot="282232">
                <a:off x="7853533" y="2478020"/>
                <a:ext cx="644525" cy="441325"/>
                <a:chOff x="2949" y="196"/>
                <a:chExt cx="941" cy="598"/>
              </a:xfrm>
            </p:grpSpPr>
            <p:sp>
              <p:nvSpPr>
                <p:cNvPr id="114" name="Oval 1417"/>
                <p:cNvSpPr>
                  <a:spLocks noChangeArrowheads="1"/>
                </p:cNvSpPr>
                <p:nvPr/>
              </p:nvSpPr>
              <p:spPr bwMode="auto">
                <a:xfrm>
                  <a:off x="3168" y="196"/>
                  <a:ext cx="407" cy="1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" name="Oval 1418"/>
                <p:cNvSpPr>
                  <a:spLocks noChangeArrowheads="1"/>
                </p:cNvSpPr>
                <p:nvPr/>
              </p:nvSpPr>
              <p:spPr bwMode="auto">
                <a:xfrm rot="900000">
                  <a:off x="3512" y="252"/>
                  <a:ext cx="275" cy="1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Oval 1419"/>
                <p:cNvSpPr>
                  <a:spLocks noChangeArrowheads="1"/>
                </p:cNvSpPr>
                <p:nvPr/>
              </p:nvSpPr>
              <p:spPr bwMode="auto">
                <a:xfrm rot="1500000">
                  <a:off x="3650" y="385"/>
                  <a:ext cx="240" cy="1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" name="Oval 1420"/>
                <p:cNvSpPr>
                  <a:spLocks noChangeArrowheads="1"/>
                </p:cNvSpPr>
                <p:nvPr/>
              </p:nvSpPr>
              <p:spPr bwMode="auto">
                <a:xfrm rot="-1560000">
                  <a:off x="3573" y="537"/>
                  <a:ext cx="291" cy="1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" name="Oval 1421"/>
                <p:cNvSpPr>
                  <a:spLocks noChangeArrowheads="1"/>
                </p:cNvSpPr>
                <p:nvPr/>
              </p:nvSpPr>
              <p:spPr bwMode="auto">
                <a:xfrm>
                  <a:off x="3216" y="555"/>
                  <a:ext cx="471" cy="2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" name="Oval 1422"/>
                <p:cNvSpPr>
                  <a:spLocks noChangeArrowheads="1"/>
                </p:cNvSpPr>
                <p:nvPr/>
              </p:nvSpPr>
              <p:spPr bwMode="auto">
                <a:xfrm rot="1080000">
                  <a:off x="3023" y="555"/>
                  <a:ext cx="265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" name="Oval 1423"/>
                <p:cNvSpPr>
                  <a:spLocks noChangeArrowheads="1"/>
                </p:cNvSpPr>
                <p:nvPr/>
              </p:nvSpPr>
              <p:spPr bwMode="auto">
                <a:xfrm>
                  <a:off x="2949" y="432"/>
                  <a:ext cx="217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" name="Oval 1424"/>
                <p:cNvSpPr>
                  <a:spLocks noChangeArrowheads="1"/>
                </p:cNvSpPr>
                <p:nvPr/>
              </p:nvSpPr>
              <p:spPr bwMode="auto">
                <a:xfrm rot="-1860000">
                  <a:off x="2984" y="310"/>
                  <a:ext cx="295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" name="Freeform 1425"/>
                <p:cNvSpPr>
                  <a:spLocks/>
                </p:cNvSpPr>
                <p:nvPr/>
              </p:nvSpPr>
              <p:spPr bwMode="auto">
                <a:xfrm>
                  <a:off x="3051" y="300"/>
                  <a:ext cx="738" cy="407"/>
                </a:xfrm>
                <a:custGeom>
                  <a:avLst/>
                  <a:gdLst>
                    <a:gd name="T0" fmla="*/ 108 w 738"/>
                    <a:gd name="T1" fmla="*/ 82 h 407"/>
                    <a:gd name="T2" fmla="*/ 145 w 738"/>
                    <a:gd name="T3" fmla="*/ 77 h 407"/>
                    <a:gd name="T4" fmla="*/ 183 w 738"/>
                    <a:gd name="T5" fmla="*/ 72 h 407"/>
                    <a:gd name="T6" fmla="*/ 215 w 738"/>
                    <a:gd name="T7" fmla="*/ 67 h 407"/>
                    <a:gd name="T8" fmla="*/ 237 w 738"/>
                    <a:gd name="T9" fmla="*/ 46 h 407"/>
                    <a:gd name="T10" fmla="*/ 204 w 738"/>
                    <a:gd name="T11" fmla="*/ 41 h 407"/>
                    <a:gd name="T12" fmla="*/ 172 w 738"/>
                    <a:gd name="T13" fmla="*/ 46 h 407"/>
                    <a:gd name="T14" fmla="*/ 156 w 738"/>
                    <a:gd name="T15" fmla="*/ 46 h 407"/>
                    <a:gd name="T16" fmla="*/ 188 w 738"/>
                    <a:gd name="T17" fmla="*/ 26 h 407"/>
                    <a:gd name="T18" fmla="*/ 226 w 738"/>
                    <a:gd name="T19" fmla="*/ 15 h 407"/>
                    <a:gd name="T20" fmla="*/ 258 w 738"/>
                    <a:gd name="T21" fmla="*/ 10 h 407"/>
                    <a:gd name="T22" fmla="*/ 290 w 738"/>
                    <a:gd name="T23" fmla="*/ 5 h 407"/>
                    <a:gd name="T24" fmla="*/ 323 w 738"/>
                    <a:gd name="T25" fmla="*/ 0 h 407"/>
                    <a:gd name="T26" fmla="*/ 355 w 738"/>
                    <a:gd name="T27" fmla="*/ 0 h 407"/>
                    <a:gd name="T28" fmla="*/ 387 w 738"/>
                    <a:gd name="T29" fmla="*/ 0 h 407"/>
                    <a:gd name="T30" fmla="*/ 463 w 738"/>
                    <a:gd name="T31" fmla="*/ 0 h 407"/>
                    <a:gd name="T32" fmla="*/ 506 w 738"/>
                    <a:gd name="T33" fmla="*/ 0 h 407"/>
                    <a:gd name="T34" fmla="*/ 543 w 738"/>
                    <a:gd name="T35" fmla="*/ 15 h 407"/>
                    <a:gd name="T36" fmla="*/ 570 w 738"/>
                    <a:gd name="T37" fmla="*/ 36 h 407"/>
                    <a:gd name="T38" fmla="*/ 603 w 738"/>
                    <a:gd name="T39" fmla="*/ 51 h 407"/>
                    <a:gd name="T40" fmla="*/ 635 w 738"/>
                    <a:gd name="T41" fmla="*/ 57 h 407"/>
                    <a:gd name="T42" fmla="*/ 667 w 738"/>
                    <a:gd name="T43" fmla="*/ 77 h 407"/>
                    <a:gd name="T44" fmla="*/ 694 w 738"/>
                    <a:gd name="T45" fmla="*/ 98 h 407"/>
                    <a:gd name="T46" fmla="*/ 715 w 738"/>
                    <a:gd name="T47" fmla="*/ 128 h 407"/>
                    <a:gd name="T48" fmla="*/ 721 w 738"/>
                    <a:gd name="T49" fmla="*/ 164 h 407"/>
                    <a:gd name="T50" fmla="*/ 726 w 738"/>
                    <a:gd name="T51" fmla="*/ 195 h 407"/>
                    <a:gd name="T52" fmla="*/ 726 w 738"/>
                    <a:gd name="T53" fmla="*/ 226 h 407"/>
                    <a:gd name="T54" fmla="*/ 726 w 738"/>
                    <a:gd name="T55" fmla="*/ 257 h 407"/>
                    <a:gd name="T56" fmla="*/ 737 w 738"/>
                    <a:gd name="T57" fmla="*/ 288 h 407"/>
                    <a:gd name="T58" fmla="*/ 737 w 738"/>
                    <a:gd name="T59" fmla="*/ 319 h 407"/>
                    <a:gd name="T60" fmla="*/ 715 w 738"/>
                    <a:gd name="T61" fmla="*/ 349 h 407"/>
                    <a:gd name="T62" fmla="*/ 678 w 738"/>
                    <a:gd name="T63" fmla="*/ 365 h 407"/>
                    <a:gd name="T64" fmla="*/ 646 w 738"/>
                    <a:gd name="T65" fmla="*/ 380 h 407"/>
                    <a:gd name="T66" fmla="*/ 613 w 738"/>
                    <a:gd name="T67" fmla="*/ 396 h 407"/>
                    <a:gd name="T68" fmla="*/ 581 w 738"/>
                    <a:gd name="T69" fmla="*/ 401 h 407"/>
                    <a:gd name="T70" fmla="*/ 538 w 738"/>
                    <a:gd name="T71" fmla="*/ 406 h 407"/>
                    <a:gd name="T72" fmla="*/ 500 w 738"/>
                    <a:gd name="T73" fmla="*/ 406 h 407"/>
                    <a:gd name="T74" fmla="*/ 468 w 738"/>
                    <a:gd name="T75" fmla="*/ 406 h 407"/>
                    <a:gd name="T76" fmla="*/ 436 w 738"/>
                    <a:gd name="T77" fmla="*/ 406 h 407"/>
                    <a:gd name="T78" fmla="*/ 403 w 738"/>
                    <a:gd name="T79" fmla="*/ 406 h 407"/>
                    <a:gd name="T80" fmla="*/ 371 w 738"/>
                    <a:gd name="T81" fmla="*/ 406 h 407"/>
                    <a:gd name="T82" fmla="*/ 339 w 738"/>
                    <a:gd name="T83" fmla="*/ 406 h 407"/>
                    <a:gd name="T84" fmla="*/ 307 w 738"/>
                    <a:gd name="T85" fmla="*/ 406 h 407"/>
                    <a:gd name="T86" fmla="*/ 269 w 738"/>
                    <a:gd name="T87" fmla="*/ 406 h 407"/>
                    <a:gd name="T88" fmla="*/ 237 w 738"/>
                    <a:gd name="T89" fmla="*/ 406 h 407"/>
                    <a:gd name="T90" fmla="*/ 204 w 738"/>
                    <a:gd name="T91" fmla="*/ 406 h 407"/>
                    <a:gd name="T92" fmla="*/ 172 w 738"/>
                    <a:gd name="T93" fmla="*/ 391 h 407"/>
                    <a:gd name="T94" fmla="*/ 140 w 738"/>
                    <a:gd name="T95" fmla="*/ 380 h 407"/>
                    <a:gd name="T96" fmla="*/ 108 w 738"/>
                    <a:gd name="T97" fmla="*/ 365 h 407"/>
                    <a:gd name="T98" fmla="*/ 81 w 738"/>
                    <a:gd name="T99" fmla="*/ 339 h 407"/>
                    <a:gd name="T100" fmla="*/ 59 w 738"/>
                    <a:gd name="T101" fmla="*/ 319 h 407"/>
                    <a:gd name="T102" fmla="*/ 38 w 738"/>
                    <a:gd name="T103" fmla="*/ 288 h 407"/>
                    <a:gd name="T104" fmla="*/ 16 w 738"/>
                    <a:gd name="T105" fmla="*/ 252 h 407"/>
                    <a:gd name="T106" fmla="*/ 0 w 738"/>
                    <a:gd name="T107" fmla="*/ 216 h 407"/>
                    <a:gd name="T108" fmla="*/ 0 w 738"/>
                    <a:gd name="T109" fmla="*/ 185 h 407"/>
                    <a:gd name="T110" fmla="*/ 5 w 738"/>
                    <a:gd name="T111" fmla="*/ 149 h 407"/>
                    <a:gd name="T112" fmla="*/ 27 w 738"/>
                    <a:gd name="T113" fmla="*/ 123 h 407"/>
                    <a:gd name="T114" fmla="*/ 54 w 738"/>
                    <a:gd name="T115" fmla="*/ 108 h 407"/>
                    <a:gd name="T116" fmla="*/ 86 w 738"/>
                    <a:gd name="T117" fmla="*/ 98 h 407"/>
                    <a:gd name="T118" fmla="*/ 113 w 738"/>
                    <a:gd name="T119" fmla="*/ 82 h 407"/>
                    <a:gd name="T120" fmla="*/ 129 w 738"/>
                    <a:gd name="T121" fmla="*/ 98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38"/>
                    <a:gd name="T184" fmla="*/ 0 h 407"/>
                    <a:gd name="T185" fmla="*/ 738 w 738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38" h="407">
                      <a:moveTo>
                        <a:pt x="91" y="82"/>
                      </a:moveTo>
                      <a:lnTo>
                        <a:pt x="108" y="82"/>
                      </a:lnTo>
                      <a:lnTo>
                        <a:pt x="124" y="82"/>
                      </a:lnTo>
                      <a:lnTo>
                        <a:pt x="145" y="77"/>
                      </a:lnTo>
                      <a:lnTo>
                        <a:pt x="161" y="77"/>
                      </a:lnTo>
                      <a:lnTo>
                        <a:pt x="183" y="72"/>
                      </a:lnTo>
                      <a:lnTo>
                        <a:pt x="199" y="72"/>
                      </a:lnTo>
                      <a:lnTo>
                        <a:pt x="215" y="67"/>
                      </a:lnTo>
                      <a:lnTo>
                        <a:pt x="231" y="62"/>
                      </a:lnTo>
                      <a:lnTo>
                        <a:pt x="237" y="46"/>
                      </a:lnTo>
                      <a:lnTo>
                        <a:pt x="221" y="41"/>
                      </a:lnTo>
                      <a:lnTo>
                        <a:pt x="204" y="41"/>
                      </a:lnTo>
                      <a:lnTo>
                        <a:pt x="188" y="46"/>
                      </a:lnTo>
                      <a:lnTo>
                        <a:pt x="172" y="46"/>
                      </a:lnTo>
                      <a:lnTo>
                        <a:pt x="156" y="62"/>
                      </a:lnTo>
                      <a:lnTo>
                        <a:pt x="156" y="46"/>
                      </a:lnTo>
                      <a:lnTo>
                        <a:pt x="172" y="36"/>
                      </a:lnTo>
                      <a:lnTo>
                        <a:pt x="188" y="26"/>
                      </a:lnTo>
                      <a:lnTo>
                        <a:pt x="210" y="21"/>
                      </a:lnTo>
                      <a:lnTo>
                        <a:pt x="226" y="15"/>
                      </a:lnTo>
                      <a:lnTo>
                        <a:pt x="242" y="15"/>
                      </a:lnTo>
                      <a:lnTo>
                        <a:pt x="258" y="10"/>
                      </a:lnTo>
                      <a:lnTo>
                        <a:pt x="274" y="10"/>
                      </a:lnTo>
                      <a:lnTo>
                        <a:pt x="290" y="5"/>
                      </a:lnTo>
                      <a:lnTo>
                        <a:pt x="307" y="5"/>
                      </a:lnTo>
                      <a:lnTo>
                        <a:pt x="323" y="0"/>
                      </a:lnTo>
                      <a:lnTo>
                        <a:pt x="339" y="0"/>
                      </a:lnTo>
                      <a:lnTo>
                        <a:pt x="355" y="0"/>
                      </a:lnTo>
                      <a:lnTo>
                        <a:pt x="371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63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7" y="5"/>
                      </a:lnTo>
                      <a:lnTo>
                        <a:pt x="543" y="15"/>
                      </a:lnTo>
                      <a:lnTo>
                        <a:pt x="554" y="31"/>
                      </a:lnTo>
                      <a:lnTo>
                        <a:pt x="570" y="36"/>
                      </a:lnTo>
                      <a:lnTo>
                        <a:pt x="586" y="46"/>
                      </a:lnTo>
                      <a:lnTo>
                        <a:pt x="603" y="51"/>
                      </a:lnTo>
                      <a:lnTo>
                        <a:pt x="619" y="51"/>
                      </a:lnTo>
                      <a:lnTo>
                        <a:pt x="635" y="57"/>
                      </a:lnTo>
                      <a:lnTo>
                        <a:pt x="651" y="67"/>
                      </a:lnTo>
                      <a:lnTo>
                        <a:pt x="667" y="77"/>
                      </a:lnTo>
                      <a:lnTo>
                        <a:pt x="678" y="93"/>
                      </a:lnTo>
                      <a:lnTo>
                        <a:pt x="694" y="98"/>
                      </a:lnTo>
                      <a:lnTo>
                        <a:pt x="699" y="113"/>
                      </a:lnTo>
                      <a:lnTo>
                        <a:pt x="715" y="128"/>
                      </a:lnTo>
                      <a:lnTo>
                        <a:pt x="721" y="149"/>
                      </a:lnTo>
                      <a:lnTo>
                        <a:pt x="721" y="164"/>
                      </a:lnTo>
                      <a:lnTo>
                        <a:pt x="726" y="180"/>
                      </a:lnTo>
                      <a:lnTo>
                        <a:pt x="726" y="195"/>
                      </a:lnTo>
                      <a:lnTo>
                        <a:pt x="726" y="211"/>
                      </a:lnTo>
                      <a:lnTo>
                        <a:pt x="726" y="226"/>
                      </a:lnTo>
                      <a:lnTo>
                        <a:pt x="726" y="242"/>
                      </a:lnTo>
                      <a:lnTo>
                        <a:pt x="726" y="257"/>
                      </a:lnTo>
                      <a:lnTo>
                        <a:pt x="737" y="272"/>
                      </a:lnTo>
                      <a:lnTo>
                        <a:pt x="737" y="288"/>
                      </a:lnTo>
                      <a:lnTo>
                        <a:pt x="737" y="303"/>
                      </a:lnTo>
                      <a:lnTo>
                        <a:pt x="737" y="319"/>
                      </a:lnTo>
                      <a:lnTo>
                        <a:pt x="732" y="334"/>
                      </a:lnTo>
                      <a:lnTo>
                        <a:pt x="715" y="349"/>
                      </a:lnTo>
                      <a:lnTo>
                        <a:pt x="694" y="360"/>
                      </a:lnTo>
                      <a:lnTo>
                        <a:pt x="678" y="365"/>
                      </a:lnTo>
                      <a:lnTo>
                        <a:pt x="662" y="375"/>
                      </a:lnTo>
                      <a:lnTo>
                        <a:pt x="646" y="380"/>
                      </a:lnTo>
                      <a:lnTo>
                        <a:pt x="629" y="385"/>
                      </a:lnTo>
                      <a:lnTo>
                        <a:pt x="613" y="396"/>
                      </a:lnTo>
                      <a:lnTo>
                        <a:pt x="597" y="401"/>
                      </a:lnTo>
                      <a:lnTo>
                        <a:pt x="581" y="401"/>
                      </a:lnTo>
                      <a:lnTo>
                        <a:pt x="559" y="406"/>
                      </a:lnTo>
                      <a:lnTo>
                        <a:pt x="538" y="406"/>
                      </a:lnTo>
                      <a:lnTo>
                        <a:pt x="522" y="406"/>
                      </a:lnTo>
                      <a:lnTo>
                        <a:pt x="500" y="406"/>
                      </a:lnTo>
                      <a:lnTo>
                        <a:pt x="484" y="406"/>
                      </a:lnTo>
                      <a:lnTo>
                        <a:pt x="468" y="406"/>
                      </a:lnTo>
                      <a:lnTo>
                        <a:pt x="452" y="406"/>
                      </a:lnTo>
                      <a:lnTo>
                        <a:pt x="436" y="406"/>
                      </a:lnTo>
                      <a:lnTo>
                        <a:pt x="420" y="406"/>
                      </a:lnTo>
                      <a:lnTo>
                        <a:pt x="403" y="406"/>
                      </a:lnTo>
                      <a:lnTo>
                        <a:pt x="387" y="406"/>
                      </a:lnTo>
                      <a:lnTo>
                        <a:pt x="371" y="406"/>
                      </a:lnTo>
                      <a:lnTo>
                        <a:pt x="355" y="406"/>
                      </a:lnTo>
                      <a:lnTo>
                        <a:pt x="339" y="406"/>
                      </a:lnTo>
                      <a:lnTo>
                        <a:pt x="323" y="406"/>
                      </a:lnTo>
                      <a:lnTo>
                        <a:pt x="307" y="406"/>
                      </a:lnTo>
                      <a:lnTo>
                        <a:pt x="285" y="406"/>
                      </a:lnTo>
                      <a:lnTo>
                        <a:pt x="269" y="406"/>
                      </a:lnTo>
                      <a:lnTo>
                        <a:pt x="253" y="406"/>
                      </a:lnTo>
                      <a:lnTo>
                        <a:pt x="237" y="406"/>
                      </a:lnTo>
                      <a:lnTo>
                        <a:pt x="221" y="406"/>
                      </a:lnTo>
                      <a:lnTo>
                        <a:pt x="204" y="406"/>
                      </a:lnTo>
                      <a:lnTo>
                        <a:pt x="188" y="396"/>
                      </a:lnTo>
                      <a:lnTo>
                        <a:pt x="172" y="391"/>
                      </a:lnTo>
                      <a:lnTo>
                        <a:pt x="156" y="385"/>
                      </a:lnTo>
                      <a:lnTo>
                        <a:pt x="140" y="380"/>
                      </a:lnTo>
                      <a:lnTo>
                        <a:pt x="124" y="375"/>
                      </a:lnTo>
                      <a:lnTo>
                        <a:pt x="108" y="365"/>
                      </a:lnTo>
                      <a:lnTo>
                        <a:pt x="91" y="355"/>
                      </a:lnTo>
                      <a:lnTo>
                        <a:pt x="81" y="339"/>
                      </a:lnTo>
                      <a:lnTo>
                        <a:pt x="65" y="334"/>
                      </a:lnTo>
                      <a:lnTo>
                        <a:pt x="59" y="319"/>
                      </a:lnTo>
                      <a:lnTo>
                        <a:pt x="43" y="303"/>
                      </a:lnTo>
                      <a:lnTo>
                        <a:pt x="38" y="288"/>
                      </a:lnTo>
                      <a:lnTo>
                        <a:pt x="22" y="272"/>
                      </a:lnTo>
                      <a:lnTo>
                        <a:pt x="16" y="252"/>
                      </a:lnTo>
                      <a:lnTo>
                        <a:pt x="5" y="231"/>
                      </a:lnTo>
                      <a:lnTo>
                        <a:pt x="0" y="216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0"/>
                      </a:lnTo>
                      <a:lnTo>
                        <a:pt x="5" y="149"/>
                      </a:lnTo>
                      <a:lnTo>
                        <a:pt x="11" y="134"/>
                      </a:lnTo>
                      <a:lnTo>
                        <a:pt x="27" y="123"/>
                      </a:lnTo>
                      <a:lnTo>
                        <a:pt x="38" y="108"/>
                      </a:lnTo>
                      <a:lnTo>
                        <a:pt x="54" y="108"/>
                      </a:lnTo>
                      <a:lnTo>
                        <a:pt x="70" y="103"/>
                      </a:lnTo>
                      <a:lnTo>
                        <a:pt x="86" y="98"/>
                      </a:lnTo>
                      <a:lnTo>
                        <a:pt x="102" y="98"/>
                      </a:lnTo>
                      <a:lnTo>
                        <a:pt x="113" y="82"/>
                      </a:lnTo>
                      <a:lnTo>
                        <a:pt x="113" y="67"/>
                      </a:lnTo>
                      <a:lnTo>
                        <a:pt x="129" y="9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1426"/>
                <p:cNvSpPr>
                  <a:spLocks/>
                </p:cNvSpPr>
                <p:nvPr/>
              </p:nvSpPr>
              <p:spPr bwMode="auto">
                <a:xfrm>
                  <a:off x="3193" y="270"/>
                  <a:ext cx="117" cy="118"/>
                </a:xfrm>
                <a:custGeom>
                  <a:avLst/>
                  <a:gdLst>
                    <a:gd name="T0" fmla="*/ 5 w 117"/>
                    <a:gd name="T1" fmla="*/ 66 h 118"/>
                    <a:gd name="T2" fmla="*/ 0 w 117"/>
                    <a:gd name="T3" fmla="*/ 51 h 118"/>
                    <a:gd name="T4" fmla="*/ 0 w 117"/>
                    <a:gd name="T5" fmla="*/ 36 h 118"/>
                    <a:gd name="T6" fmla="*/ 16 w 117"/>
                    <a:gd name="T7" fmla="*/ 25 h 118"/>
                    <a:gd name="T8" fmla="*/ 32 w 117"/>
                    <a:gd name="T9" fmla="*/ 15 h 118"/>
                    <a:gd name="T10" fmla="*/ 47 w 117"/>
                    <a:gd name="T11" fmla="*/ 0 h 118"/>
                    <a:gd name="T12" fmla="*/ 63 w 117"/>
                    <a:gd name="T13" fmla="*/ 0 h 118"/>
                    <a:gd name="T14" fmla="*/ 79 w 117"/>
                    <a:gd name="T15" fmla="*/ 0 h 118"/>
                    <a:gd name="T16" fmla="*/ 84 w 117"/>
                    <a:gd name="T17" fmla="*/ 15 h 118"/>
                    <a:gd name="T18" fmla="*/ 95 w 117"/>
                    <a:gd name="T19" fmla="*/ 31 h 118"/>
                    <a:gd name="T20" fmla="*/ 105 w 117"/>
                    <a:gd name="T21" fmla="*/ 46 h 118"/>
                    <a:gd name="T22" fmla="*/ 111 w 117"/>
                    <a:gd name="T23" fmla="*/ 61 h 118"/>
                    <a:gd name="T24" fmla="*/ 116 w 117"/>
                    <a:gd name="T25" fmla="*/ 76 h 118"/>
                    <a:gd name="T26" fmla="*/ 116 w 117"/>
                    <a:gd name="T27" fmla="*/ 92 h 118"/>
                    <a:gd name="T28" fmla="*/ 116 w 117"/>
                    <a:gd name="T29" fmla="*/ 107 h 118"/>
                    <a:gd name="T30" fmla="*/ 100 w 117"/>
                    <a:gd name="T31" fmla="*/ 117 h 118"/>
                    <a:gd name="T32" fmla="*/ 84 w 117"/>
                    <a:gd name="T33" fmla="*/ 117 h 118"/>
                    <a:gd name="T34" fmla="*/ 69 w 117"/>
                    <a:gd name="T35" fmla="*/ 117 h 118"/>
                    <a:gd name="T36" fmla="*/ 53 w 117"/>
                    <a:gd name="T37" fmla="*/ 117 h 118"/>
                    <a:gd name="T38" fmla="*/ 37 w 117"/>
                    <a:gd name="T39" fmla="*/ 112 h 118"/>
                    <a:gd name="T40" fmla="*/ 21 w 117"/>
                    <a:gd name="T41" fmla="*/ 102 h 118"/>
                    <a:gd name="T42" fmla="*/ 11 w 117"/>
                    <a:gd name="T43" fmla="*/ 86 h 118"/>
                    <a:gd name="T44" fmla="*/ 5 w 117"/>
                    <a:gd name="T45" fmla="*/ 71 h 118"/>
                    <a:gd name="T46" fmla="*/ 5 w 117"/>
                    <a:gd name="T47" fmla="*/ 66 h 1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7"/>
                    <a:gd name="T73" fmla="*/ 0 h 118"/>
                    <a:gd name="T74" fmla="*/ 117 w 117"/>
                    <a:gd name="T75" fmla="*/ 118 h 1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7" h="118">
                      <a:moveTo>
                        <a:pt x="5" y="66"/>
                      </a:moveTo>
                      <a:lnTo>
                        <a:pt x="0" y="51"/>
                      </a:lnTo>
                      <a:lnTo>
                        <a:pt x="0" y="36"/>
                      </a:lnTo>
                      <a:lnTo>
                        <a:pt x="16" y="25"/>
                      </a:lnTo>
                      <a:lnTo>
                        <a:pt x="32" y="15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95" y="31"/>
                      </a:lnTo>
                      <a:lnTo>
                        <a:pt x="105" y="46"/>
                      </a:lnTo>
                      <a:lnTo>
                        <a:pt x="111" y="61"/>
                      </a:lnTo>
                      <a:lnTo>
                        <a:pt x="116" y="76"/>
                      </a:lnTo>
                      <a:lnTo>
                        <a:pt x="116" y="92"/>
                      </a:lnTo>
                      <a:lnTo>
                        <a:pt x="116" y="107"/>
                      </a:lnTo>
                      <a:lnTo>
                        <a:pt x="100" y="117"/>
                      </a:lnTo>
                      <a:lnTo>
                        <a:pt x="84" y="117"/>
                      </a:lnTo>
                      <a:lnTo>
                        <a:pt x="69" y="117"/>
                      </a:lnTo>
                      <a:lnTo>
                        <a:pt x="53" y="117"/>
                      </a:lnTo>
                      <a:lnTo>
                        <a:pt x="37" y="112"/>
                      </a:lnTo>
                      <a:lnTo>
                        <a:pt x="21" y="102"/>
                      </a:lnTo>
                      <a:lnTo>
                        <a:pt x="11" y="86"/>
                      </a:lnTo>
                      <a:lnTo>
                        <a:pt x="5" y="71"/>
                      </a:lnTo>
                      <a:lnTo>
                        <a:pt x="5" y="6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1427"/>
                <p:cNvSpPr>
                  <a:spLocks/>
                </p:cNvSpPr>
                <p:nvPr/>
              </p:nvSpPr>
              <p:spPr bwMode="auto">
                <a:xfrm>
                  <a:off x="3469" y="239"/>
                  <a:ext cx="82" cy="87"/>
                </a:xfrm>
                <a:custGeom>
                  <a:avLst/>
                  <a:gdLst>
                    <a:gd name="T0" fmla="*/ 0 w 82"/>
                    <a:gd name="T1" fmla="*/ 0 h 87"/>
                    <a:gd name="T2" fmla="*/ 16 w 82"/>
                    <a:gd name="T3" fmla="*/ 10 h 87"/>
                    <a:gd name="T4" fmla="*/ 32 w 82"/>
                    <a:gd name="T5" fmla="*/ 20 h 87"/>
                    <a:gd name="T6" fmla="*/ 49 w 82"/>
                    <a:gd name="T7" fmla="*/ 20 h 87"/>
                    <a:gd name="T8" fmla="*/ 65 w 82"/>
                    <a:gd name="T9" fmla="*/ 30 h 87"/>
                    <a:gd name="T10" fmla="*/ 76 w 82"/>
                    <a:gd name="T11" fmla="*/ 46 h 87"/>
                    <a:gd name="T12" fmla="*/ 81 w 82"/>
                    <a:gd name="T13" fmla="*/ 61 h 87"/>
                    <a:gd name="T14" fmla="*/ 81 w 82"/>
                    <a:gd name="T15" fmla="*/ 76 h 87"/>
                    <a:gd name="T16" fmla="*/ 65 w 82"/>
                    <a:gd name="T17" fmla="*/ 86 h 87"/>
                    <a:gd name="T18" fmla="*/ 49 w 82"/>
                    <a:gd name="T19" fmla="*/ 86 h 87"/>
                    <a:gd name="T20" fmla="*/ 27 w 82"/>
                    <a:gd name="T21" fmla="*/ 81 h 87"/>
                    <a:gd name="T22" fmla="*/ 11 w 82"/>
                    <a:gd name="T23" fmla="*/ 71 h 87"/>
                    <a:gd name="T24" fmla="*/ 5 w 82"/>
                    <a:gd name="T25" fmla="*/ 56 h 87"/>
                    <a:gd name="T26" fmla="*/ 0 w 82"/>
                    <a:gd name="T27" fmla="*/ 40 h 87"/>
                    <a:gd name="T28" fmla="*/ 0 w 82"/>
                    <a:gd name="T29" fmla="*/ 25 h 87"/>
                    <a:gd name="T30" fmla="*/ 11 w 82"/>
                    <a:gd name="T31" fmla="*/ 10 h 87"/>
                    <a:gd name="T32" fmla="*/ 0 w 82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32" y="20"/>
                      </a:lnTo>
                      <a:lnTo>
                        <a:pt x="49" y="20"/>
                      </a:lnTo>
                      <a:lnTo>
                        <a:pt x="65" y="30"/>
                      </a:lnTo>
                      <a:lnTo>
                        <a:pt x="76" y="46"/>
                      </a:lnTo>
                      <a:lnTo>
                        <a:pt x="81" y="61"/>
                      </a:lnTo>
                      <a:lnTo>
                        <a:pt x="81" y="76"/>
                      </a:lnTo>
                      <a:lnTo>
                        <a:pt x="65" y="86"/>
                      </a:lnTo>
                      <a:lnTo>
                        <a:pt x="49" y="86"/>
                      </a:lnTo>
                      <a:lnTo>
                        <a:pt x="27" y="81"/>
                      </a:lnTo>
                      <a:lnTo>
                        <a:pt x="11" y="71"/>
                      </a:lnTo>
                      <a:lnTo>
                        <a:pt x="5" y="56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11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6" name="Text Box 1524"/>
              <p:cNvSpPr txBox="1">
                <a:spLocks noChangeArrowheads="1"/>
              </p:cNvSpPr>
              <p:nvPr/>
            </p:nvSpPr>
            <p:spPr bwMode="auto">
              <a:xfrm>
                <a:off x="7907508" y="2531995"/>
                <a:ext cx="54451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/>
                <a:r>
                  <a:rPr kumimoji="1" lang="zh-CN" altLang="en-US" sz="1400" b="1" dirty="0">
                    <a:latin typeface="Times New Roman" pitchFamily="18" charset="0"/>
                    <a:ea typeface="微软雅黑" pitchFamily="34" charset="-122"/>
                  </a:rPr>
                  <a:t>网络</a:t>
                </a:r>
              </a:p>
            </p:txBody>
          </p:sp>
          <p:grpSp>
            <p:nvGrpSpPr>
              <p:cNvPr id="77" name="Group 198"/>
              <p:cNvGrpSpPr>
                <a:grpSpLocks/>
              </p:cNvGrpSpPr>
              <p:nvPr/>
            </p:nvGrpSpPr>
            <p:grpSpPr bwMode="auto">
              <a:xfrm>
                <a:off x="8076781" y="3186020"/>
                <a:ext cx="533522" cy="534452"/>
                <a:chOff x="975" y="2584"/>
                <a:chExt cx="407" cy="438"/>
              </a:xfrm>
            </p:grpSpPr>
            <p:sp>
              <p:nvSpPr>
                <p:cNvPr id="112" name="Oval 1529"/>
                <p:cNvSpPr>
                  <a:spLocks noChangeArrowheads="1"/>
                </p:cNvSpPr>
                <p:nvPr/>
              </p:nvSpPr>
              <p:spPr bwMode="auto">
                <a:xfrm>
                  <a:off x="975" y="2584"/>
                  <a:ext cx="407" cy="438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368AD6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13" name="Picture 200" descr="jisuanji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0" y="2659"/>
                  <a:ext cx="31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8" name="Line 1452"/>
              <p:cNvSpPr>
                <a:spLocks noChangeShapeType="1"/>
              </p:cNvSpPr>
              <p:nvPr/>
            </p:nvSpPr>
            <p:spPr bwMode="auto">
              <a:xfrm flipV="1">
                <a:off x="7369142" y="1797050"/>
                <a:ext cx="745524" cy="1327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79" name="Group 1344"/>
              <p:cNvGrpSpPr>
                <a:grpSpLocks/>
              </p:cNvGrpSpPr>
              <p:nvPr/>
            </p:nvGrpSpPr>
            <p:grpSpPr bwMode="auto">
              <a:xfrm>
                <a:off x="6819620" y="1587204"/>
                <a:ext cx="738187" cy="617537"/>
                <a:chOff x="2949" y="196"/>
                <a:chExt cx="941" cy="598"/>
              </a:xfrm>
            </p:grpSpPr>
            <p:sp>
              <p:nvSpPr>
                <p:cNvPr id="101" name="Oval 1345"/>
                <p:cNvSpPr>
                  <a:spLocks noChangeArrowheads="1"/>
                </p:cNvSpPr>
                <p:nvPr/>
              </p:nvSpPr>
              <p:spPr bwMode="auto">
                <a:xfrm>
                  <a:off x="3168" y="196"/>
                  <a:ext cx="407" cy="1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" name="Oval 1346"/>
                <p:cNvSpPr>
                  <a:spLocks noChangeArrowheads="1"/>
                </p:cNvSpPr>
                <p:nvPr/>
              </p:nvSpPr>
              <p:spPr bwMode="auto">
                <a:xfrm rot="900000">
                  <a:off x="3512" y="252"/>
                  <a:ext cx="275" cy="1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3" name="Oval 1347"/>
                <p:cNvSpPr>
                  <a:spLocks noChangeArrowheads="1"/>
                </p:cNvSpPr>
                <p:nvPr/>
              </p:nvSpPr>
              <p:spPr bwMode="auto">
                <a:xfrm rot="1500000">
                  <a:off x="3650" y="385"/>
                  <a:ext cx="240" cy="1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" name="Oval 1348"/>
                <p:cNvSpPr>
                  <a:spLocks noChangeArrowheads="1"/>
                </p:cNvSpPr>
                <p:nvPr/>
              </p:nvSpPr>
              <p:spPr bwMode="auto">
                <a:xfrm rot="-1560000">
                  <a:off x="3573" y="537"/>
                  <a:ext cx="291" cy="1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Oval 1349"/>
                <p:cNvSpPr>
                  <a:spLocks noChangeArrowheads="1"/>
                </p:cNvSpPr>
                <p:nvPr/>
              </p:nvSpPr>
              <p:spPr bwMode="auto">
                <a:xfrm>
                  <a:off x="3216" y="555"/>
                  <a:ext cx="471" cy="2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" name="Oval 1350"/>
                <p:cNvSpPr>
                  <a:spLocks noChangeArrowheads="1"/>
                </p:cNvSpPr>
                <p:nvPr/>
              </p:nvSpPr>
              <p:spPr bwMode="auto">
                <a:xfrm rot="1080000">
                  <a:off x="3023" y="555"/>
                  <a:ext cx="265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Oval 1351"/>
                <p:cNvSpPr>
                  <a:spLocks noChangeArrowheads="1"/>
                </p:cNvSpPr>
                <p:nvPr/>
              </p:nvSpPr>
              <p:spPr bwMode="auto">
                <a:xfrm>
                  <a:off x="2949" y="432"/>
                  <a:ext cx="217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Oval 1352"/>
                <p:cNvSpPr>
                  <a:spLocks noChangeArrowheads="1"/>
                </p:cNvSpPr>
                <p:nvPr/>
              </p:nvSpPr>
              <p:spPr bwMode="auto">
                <a:xfrm rot="-1860000">
                  <a:off x="2984" y="310"/>
                  <a:ext cx="295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9" name="Freeform 1353"/>
                <p:cNvSpPr>
                  <a:spLocks/>
                </p:cNvSpPr>
                <p:nvPr/>
              </p:nvSpPr>
              <p:spPr bwMode="auto">
                <a:xfrm>
                  <a:off x="3051" y="300"/>
                  <a:ext cx="738" cy="407"/>
                </a:xfrm>
                <a:custGeom>
                  <a:avLst/>
                  <a:gdLst>
                    <a:gd name="T0" fmla="*/ 108 w 738"/>
                    <a:gd name="T1" fmla="*/ 82 h 407"/>
                    <a:gd name="T2" fmla="*/ 145 w 738"/>
                    <a:gd name="T3" fmla="*/ 77 h 407"/>
                    <a:gd name="T4" fmla="*/ 183 w 738"/>
                    <a:gd name="T5" fmla="*/ 72 h 407"/>
                    <a:gd name="T6" fmla="*/ 215 w 738"/>
                    <a:gd name="T7" fmla="*/ 67 h 407"/>
                    <a:gd name="T8" fmla="*/ 237 w 738"/>
                    <a:gd name="T9" fmla="*/ 46 h 407"/>
                    <a:gd name="T10" fmla="*/ 204 w 738"/>
                    <a:gd name="T11" fmla="*/ 41 h 407"/>
                    <a:gd name="T12" fmla="*/ 172 w 738"/>
                    <a:gd name="T13" fmla="*/ 46 h 407"/>
                    <a:gd name="T14" fmla="*/ 156 w 738"/>
                    <a:gd name="T15" fmla="*/ 46 h 407"/>
                    <a:gd name="T16" fmla="*/ 188 w 738"/>
                    <a:gd name="T17" fmla="*/ 26 h 407"/>
                    <a:gd name="T18" fmla="*/ 226 w 738"/>
                    <a:gd name="T19" fmla="*/ 15 h 407"/>
                    <a:gd name="T20" fmla="*/ 258 w 738"/>
                    <a:gd name="T21" fmla="*/ 10 h 407"/>
                    <a:gd name="T22" fmla="*/ 290 w 738"/>
                    <a:gd name="T23" fmla="*/ 5 h 407"/>
                    <a:gd name="T24" fmla="*/ 323 w 738"/>
                    <a:gd name="T25" fmla="*/ 0 h 407"/>
                    <a:gd name="T26" fmla="*/ 355 w 738"/>
                    <a:gd name="T27" fmla="*/ 0 h 407"/>
                    <a:gd name="T28" fmla="*/ 387 w 738"/>
                    <a:gd name="T29" fmla="*/ 0 h 407"/>
                    <a:gd name="T30" fmla="*/ 463 w 738"/>
                    <a:gd name="T31" fmla="*/ 0 h 407"/>
                    <a:gd name="T32" fmla="*/ 506 w 738"/>
                    <a:gd name="T33" fmla="*/ 0 h 407"/>
                    <a:gd name="T34" fmla="*/ 543 w 738"/>
                    <a:gd name="T35" fmla="*/ 15 h 407"/>
                    <a:gd name="T36" fmla="*/ 570 w 738"/>
                    <a:gd name="T37" fmla="*/ 36 h 407"/>
                    <a:gd name="T38" fmla="*/ 603 w 738"/>
                    <a:gd name="T39" fmla="*/ 51 h 407"/>
                    <a:gd name="T40" fmla="*/ 635 w 738"/>
                    <a:gd name="T41" fmla="*/ 57 h 407"/>
                    <a:gd name="T42" fmla="*/ 667 w 738"/>
                    <a:gd name="T43" fmla="*/ 77 h 407"/>
                    <a:gd name="T44" fmla="*/ 694 w 738"/>
                    <a:gd name="T45" fmla="*/ 98 h 407"/>
                    <a:gd name="T46" fmla="*/ 715 w 738"/>
                    <a:gd name="T47" fmla="*/ 128 h 407"/>
                    <a:gd name="T48" fmla="*/ 721 w 738"/>
                    <a:gd name="T49" fmla="*/ 164 h 407"/>
                    <a:gd name="T50" fmla="*/ 726 w 738"/>
                    <a:gd name="T51" fmla="*/ 195 h 407"/>
                    <a:gd name="T52" fmla="*/ 726 w 738"/>
                    <a:gd name="T53" fmla="*/ 226 h 407"/>
                    <a:gd name="T54" fmla="*/ 726 w 738"/>
                    <a:gd name="T55" fmla="*/ 257 h 407"/>
                    <a:gd name="T56" fmla="*/ 737 w 738"/>
                    <a:gd name="T57" fmla="*/ 288 h 407"/>
                    <a:gd name="T58" fmla="*/ 737 w 738"/>
                    <a:gd name="T59" fmla="*/ 319 h 407"/>
                    <a:gd name="T60" fmla="*/ 715 w 738"/>
                    <a:gd name="T61" fmla="*/ 349 h 407"/>
                    <a:gd name="T62" fmla="*/ 678 w 738"/>
                    <a:gd name="T63" fmla="*/ 365 h 407"/>
                    <a:gd name="T64" fmla="*/ 646 w 738"/>
                    <a:gd name="T65" fmla="*/ 380 h 407"/>
                    <a:gd name="T66" fmla="*/ 613 w 738"/>
                    <a:gd name="T67" fmla="*/ 396 h 407"/>
                    <a:gd name="T68" fmla="*/ 581 w 738"/>
                    <a:gd name="T69" fmla="*/ 401 h 407"/>
                    <a:gd name="T70" fmla="*/ 538 w 738"/>
                    <a:gd name="T71" fmla="*/ 406 h 407"/>
                    <a:gd name="T72" fmla="*/ 500 w 738"/>
                    <a:gd name="T73" fmla="*/ 406 h 407"/>
                    <a:gd name="T74" fmla="*/ 468 w 738"/>
                    <a:gd name="T75" fmla="*/ 406 h 407"/>
                    <a:gd name="T76" fmla="*/ 436 w 738"/>
                    <a:gd name="T77" fmla="*/ 406 h 407"/>
                    <a:gd name="T78" fmla="*/ 403 w 738"/>
                    <a:gd name="T79" fmla="*/ 406 h 407"/>
                    <a:gd name="T80" fmla="*/ 371 w 738"/>
                    <a:gd name="T81" fmla="*/ 406 h 407"/>
                    <a:gd name="T82" fmla="*/ 339 w 738"/>
                    <a:gd name="T83" fmla="*/ 406 h 407"/>
                    <a:gd name="T84" fmla="*/ 307 w 738"/>
                    <a:gd name="T85" fmla="*/ 406 h 407"/>
                    <a:gd name="T86" fmla="*/ 269 w 738"/>
                    <a:gd name="T87" fmla="*/ 406 h 407"/>
                    <a:gd name="T88" fmla="*/ 237 w 738"/>
                    <a:gd name="T89" fmla="*/ 406 h 407"/>
                    <a:gd name="T90" fmla="*/ 204 w 738"/>
                    <a:gd name="T91" fmla="*/ 406 h 407"/>
                    <a:gd name="T92" fmla="*/ 172 w 738"/>
                    <a:gd name="T93" fmla="*/ 391 h 407"/>
                    <a:gd name="T94" fmla="*/ 140 w 738"/>
                    <a:gd name="T95" fmla="*/ 380 h 407"/>
                    <a:gd name="T96" fmla="*/ 108 w 738"/>
                    <a:gd name="T97" fmla="*/ 365 h 407"/>
                    <a:gd name="T98" fmla="*/ 81 w 738"/>
                    <a:gd name="T99" fmla="*/ 339 h 407"/>
                    <a:gd name="T100" fmla="*/ 59 w 738"/>
                    <a:gd name="T101" fmla="*/ 319 h 407"/>
                    <a:gd name="T102" fmla="*/ 38 w 738"/>
                    <a:gd name="T103" fmla="*/ 288 h 407"/>
                    <a:gd name="T104" fmla="*/ 16 w 738"/>
                    <a:gd name="T105" fmla="*/ 252 h 407"/>
                    <a:gd name="T106" fmla="*/ 0 w 738"/>
                    <a:gd name="T107" fmla="*/ 216 h 407"/>
                    <a:gd name="T108" fmla="*/ 0 w 738"/>
                    <a:gd name="T109" fmla="*/ 185 h 407"/>
                    <a:gd name="T110" fmla="*/ 5 w 738"/>
                    <a:gd name="T111" fmla="*/ 149 h 407"/>
                    <a:gd name="T112" fmla="*/ 27 w 738"/>
                    <a:gd name="T113" fmla="*/ 123 h 407"/>
                    <a:gd name="T114" fmla="*/ 54 w 738"/>
                    <a:gd name="T115" fmla="*/ 108 h 407"/>
                    <a:gd name="T116" fmla="*/ 86 w 738"/>
                    <a:gd name="T117" fmla="*/ 98 h 407"/>
                    <a:gd name="T118" fmla="*/ 113 w 738"/>
                    <a:gd name="T119" fmla="*/ 82 h 407"/>
                    <a:gd name="T120" fmla="*/ 129 w 738"/>
                    <a:gd name="T121" fmla="*/ 98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38"/>
                    <a:gd name="T184" fmla="*/ 0 h 407"/>
                    <a:gd name="T185" fmla="*/ 738 w 738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38" h="407">
                      <a:moveTo>
                        <a:pt x="91" y="82"/>
                      </a:moveTo>
                      <a:lnTo>
                        <a:pt x="108" y="82"/>
                      </a:lnTo>
                      <a:lnTo>
                        <a:pt x="124" y="82"/>
                      </a:lnTo>
                      <a:lnTo>
                        <a:pt x="145" y="77"/>
                      </a:lnTo>
                      <a:lnTo>
                        <a:pt x="161" y="77"/>
                      </a:lnTo>
                      <a:lnTo>
                        <a:pt x="183" y="72"/>
                      </a:lnTo>
                      <a:lnTo>
                        <a:pt x="199" y="72"/>
                      </a:lnTo>
                      <a:lnTo>
                        <a:pt x="215" y="67"/>
                      </a:lnTo>
                      <a:lnTo>
                        <a:pt x="231" y="62"/>
                      </a:lnTo>
                      <a:lnTo>
                        <a:pt x="237" y="46"/>
                      </a:lnTo>
                      <a:lnTo>
                        <a:pt x="221" y="41"/>
                      </a:lnTo>
                      <a:lnTo>
                        <a:pt x="204" y="41"/>
                      </a:lnTo>
                      <a:lnTo>
                        <a:pt x="188" y="46"/>
                      </a:lnTo>
                      <a:lnTo>
                        <a:pt x="172" y="46"/>
                      </a:lnTo>
                      <a:lnTo>
                        <a:pt x="156" y="62"/>
                      </a:lnTo>
                      <a:lnTo>
                        <a:pt x="156" y="46"/>
                      </a:lnTo>
                      <a:lnTo>
                        <a:pt x="172" y="36"/>
                      </a:lnTo>
                      <a:lnTo>
                        <a:pt x="188" y="26"/>
                      </a:lnTo>
                      <a:lnTo>
                        <a:pt x="210" y="21"/>
                      </a:lnTo>
                      <a:lnTo>
                        <a:pt x="226" y="15"/>
                      </a:lnTo>
                      <a:lnTo>
                        <a:pt x="242" y="15"/>
                      </a:lnTo>
                      <a:lnTo>
                        <a:pt x="258" y="10"/>
                      </a:lnTo>
                      <a:lnTo>
                        <a:pt x="274" y="10"/>
                      </a:lnTo>
                      <a:lnTo>
                        <a:pt x="290" y="5"/>
                      </a:lnTo>
                      <a:lnTo>
                        <a:pt x="307" y="5"/>
                      </a:lnTo>
                      <a:lnTo>
                        <a:pt x="323" y="0"/>
                      </a:lnTo>
                      <a:lnTo>
                        <a:pt x="339" y="0"/>
                      </a:lnTo>
                      <a:lnTo>
                        <a:pt x="355" y="0"/>
                      </a:lnTo>
                      <a:lnTo>
                        <a:pt x="371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63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7" y="5"/>
                      </a:lnTo>
                      <a:lnTo>
                        <a:pt x="543" y="15"/>
                      </a:lnTo>
                      <a:lnTo>
                        <a:pt x="554" y="31"/>
                      </a:lnTo>
                      <a:lnTo>
                        <a:pt x="570" y="36"/>
                      </a:lnTo>
                      <a:lnTo>
                        <a:pt x="586" y="46"/>
                      </a:lnTo>
                      <a:lnTo>
                        <a:pt x="603" y="51"/>
                      </a:lnTo>
                      <a:lnTo>
                        <a:pt x="619" y="51"/>
                      </a:lnTo>
                      <a:lnTo>
                        <a:pt x="635" y="57"/>
                      </a:lnTo>
                      <a:lnTo>
                        <a:pt x="651" y="67"/>
                      </a:lnTo>
                      <a:lnTo>
                        <a:pt x="667" y="77"/>
                      </a:lnTo>
                      <a:lnTo>
                        <a:pt x="678" y="93"/>
                      </a:lnTo>
                      <a:lnTo>
                        <a:pt x="694" y="98"/>
                      </a:lnTo>
                      <a:lnTo>
                        <a:pt x="699" y="113"/>
                      </a:lnTo>
                      <a:lnTo>
                        <a:pt x="715" y="128"/>
                      </a:lnTo>
                      <a:lnTo>
                        <a:pt x="721" y="149"/>
                      </a:lnTo>
                      <a:lnTo>
                        <a:pt x="721" y="164"/>
                      </a:lnTo>
                      <a:lnTo>
                        <a:pt x="726" y="180"/>
                      </a:lnTo>
                      <a:lnTo>
                        <a:pt x="726" y="195"/>
                      </a:lnTo>
                      <a:lnTo>
                        <a:pt x="726" y="211"/>
                      </a:lnTo>
                      <a:lnTo>
                        <a:pt x="726" y="226"/>
                      </a:lnTo>
                      <a:lnTo>
                        <a:pt x="726" y="242"/>
                      </a:lnTo>
                      <a:lnTo>
                        <a:pt x="726" y="257"/>
                      </a:lnTo>
                      <a:lnTo>
                        <a:pt x="737" y="272"/>
                      </a:lnTo>
                      <a:lnTo>
                        <a:pt x="737" y="288"/>
                      </a:lnTo>
                      <a:lnTo>
                        <a:pt x="737" y="303"/>
                      </a:lnTo>
                      <a:lnTo>
                        <a:pt x="737" y="319"/>
                      </a:lnTo>
                      <a:lnTo>
                        <a:pt x="732" y="334"/>
                      </a:lnTo>
                      <a:lnTo>
                        <a:pt x="715" y="349"/>
                      </a:lnTo>
                      <a:lnTo>
                        <a:pt x="694" y="360"/>
                      </a:lnTo>
                      <a:lnTo>
                        <a:pt x="678" y="365"/>
                      </a:lnTo>
                      <a:lnTo>
                        <a:pt x="662" y="375"/>
                      </a:lnTo>
                      <a:lnTo>
                        <a:pt x="646" y="380"/>
                      </a:lnTo>
                      <a:lnTo>
                        <a:pt x="629" y="385"/>
                      </a:lnTo>
                      <a:lnTo>
                        <a:pt x="613" y="396"/>
                      </a:lnTo>
                      <a:lnTo>
                        <a:pt x="597" y="401"/>
                      </a:lnTo>
                      <a:lnTo>
                        <a:pt x="581" y="401"/>
                      </a:lnTo>
                      <a:lnTo>
                        <a:pt x="559" y="406"/>
                      </a:lnTo>
                      <a:lnTo>
                        <a:pt x="538" y="406"/>
                      </a:lnTo>
                      <a:lnTo>
                        <a:pt x="522" y="406"/>
                      </a:lnTo>
                      <a:lnTo>
                        <a:pt x="500" y="406"/>
                      </a:lnTo>
                      <a:lnTo>
                        <a:pt x="484" y="406"/>
                      </a:lnTo>
                      <a:lnTo>
                        <a:pt x="468" y="406"/>
                      </a:lnTo>
                      <a:lnTo>
                        <a:pt x="452" y="406"/>
                      </a:lnTo>
                      <a:lnTo>
                        <a:pt x="436" y="406"/>
                      </a:lnTo>
                      <a:lnTo>
                        <a:pt x="420" y="406"/>
                      </a:lnTo>
                      <a:lnTo>
                        <a:pt x="403" y="406"/>
                      </a:lnTo>
                      <a:lnTo>
                        <a:pt x="387" y="406"/>
                      </a:lnTo>
                      <a:lnTo>
                        <a:pt x="371" y="406"/>
                      </a:lnTo>
                      <a:lnTo>
                        <a:pt x="355" y="406"/>
                      </a:lnTo>
                      <a:lnTo>
                        <a:pt x="339" y="406"/>
                      </a:lnTo>
                      <a:lnTo>
                        <a:pt x="323" y="406"/>
                      </a:lnTo>
                      <a:lnTo>
                        <a:pt x="307" y="406"/>
                      </a:lnTo>
                      <a:lnTo>
                        <a:pt x="285" y="406"/>
                      </a:lnTo>
                      <a:lnTo>
                        <a:pt x="269" y="406"/>
                      </a:lnTo>
                      <a:lnTo>
                        <a:pt x="253" y="406"/>
                      </a:lnTo>
                      <a:lnTo>
                        <a:pt x="237" y="406"/>
                      </a:lnTo>
                      <a:lnTo>
                        <a:pt x="221" y="406"/>
                      </a:lnTo>
                      <a:lnTo>
                        <a:pt x="204" y="406"/>
                      </a:lnTo>
                      <a:lnTo>
                        <a:pt x="188" y="396"/>
                      </a:lnTo>
                      <a:lnTo>
                        <a:pt x="172" y="391"/>
                      </a:lnTo>
                      <a:lnTo>
                        <a:pt x="156" y="385"/>
                      </a:lnTo>
                      <a:lnTo>
                        <a:pt x="140" y="380"/>
                      </a:lnTo>
                      <a:lnTo>
                        <a:pt x="124" y="375"/>
                      </a:lnTo>
                      <a:lnTo>
                        <a:pt x="108" y="365"/>
                      </a:lnTo>
                      <a:lnTo>
                        <a:pt x="91" y="355"/>
                      </a:lnTo>
                      <a:lnTo>
                        <a:pt x="81" y="339"/>
                      </a:lnTo>
                      <a:lnTo>
                        <a:pt x="65" y="334"/>
                      </a:lnTo>
                      <a:lnTo>
                        <a:pt x="59" y="319"/>
                      </a:lnTo>
                      <a:lnTo>
                        <a:pt x="43" y="303"/>
                      </a:lnTo>
                      <a:lnTo>
                        <a:pt x="38" y="288"/>
                      </a:lnTo>
                      <a:lnTo>
                        <a:pt x="22" y="272"/>
                      </a:lnTo>
                      <a:lnTo>
                        <a:pt x="16" y="252"/>
                      </a:lnTo>
                      <a:lnTo>
                        <a:pt x="5" y="231"/>
                      </a:lnTo>
                      <a:lnTo>
                        <a:pt x="0" y="216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0"/>
                      </a:lnTo>
                      <a:lnTo>
                        <a:pt x="5" y="149"/>
                      </a:lnTo>
                      <a:lnTo>
                        <a:pt x="11" y="134"/>
                      </a:lnTo>
                      <a:lnTo>
                        <a:pt x="27" y="123"/>
                      </a:lnTo>
                      <a:lnTo>
                        <a:pt x="38" y="108"/>
                      </a:lnTo>
                      <a:lnTo>
                        <a:pt x="54" y="108"/>
                      </a:lnTo>
                      <a:lnTo>
                        <a:pt x="70" y="103"/>
                      </a:lnTo>
                      <a:lnTo>
                        <a:pt x="86" y="98"/>
                      </a:lnTo>
                      <a:lnTo>
                        <a:pt x="102" y="98"/>
                      </a:lnTo>
                      <a:lnTo>
                        <a:pt x="113" y="82"/>
                      </a:lnTo>
                      <a:lnTo>
                        <a:pt x="113" y="67"/>
                      </a:lnTo>
                      <a:lnTo>
                        <a:pt x="129" y="9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0" name="Freeform 1354"/>
                <p:cNvSpPr>
                  <a:spLocks/>
                </p:cNvSpPr>
                <p:nvPr/>
              </p:nvSpPr>
              <p:spPr bwMode="auto">
                <a:xfrm>
                  <a:off x="3193" y="270"/>
                  <a:ext cx="117" cy="118"/>
                </a:xfrm>
                <a:custGeom>
                  <a:avLst/>
                  <a:gdLst>
                    <a:gd name="T0" fmla="*/ 5 w 117"/>
                    <a:gd name="T1" fmla="*/ 66 h 118"/>
                    <a:gd name="T2" fmla="*/ 0 w 117"/>
                    <a:gd name="T3" fmla="*/ 51 h 118"/>
                    <a:gd name="T4" fmla="*/ 0 w 117"/>
                    <a:gd name="T5" fmla="*/ 36 h 118"/>
                    <a:gd name="T6" fmla="*/ 16 w 117"/>
                    <a:gd name="T7" fmla="*/ 25 h 118"/>
                    <a:gd name="T8" fmla="*/ 32 w 117"/>
                    <a:gd name="T9" fmla="*/ 15 h 118"/>
                    <a:gd name="T10" fmla="*/ 47 w 117"/>
                    <a:gd name="T11" fmla="*/ 0 h 118"/>
                    <a:gd name="T12" fmla="*/ 63 w 117"/>
                    <a:gd name="T13" fmla="*/ 0 h 118"/>
                    <a:gd name="T14" fmla="*/ 79 w 117"/>
                    <a:gd name="T15" fmla="*/ 0 h 118"/>
                    <a:gd name="T16" fmla="*/ 84 w 117"/>
                    <a:gd name="T17" fmla="*/ 15 h 118"/>
                    <a:gd name="T18" fmla="*/ 95 w 117"/>
                    <a:gd name="T19" fmla="*/ 31 h 118"/>
                    <a:gd name="T20" fmla="*/ 105 w 117"/>
                    <a:gd name="T21" fmla="*/ 46 h 118"/>
                    <a:gd name="T22" fmla="*/ 111 w 117"/>
                    <a:gd name="T23" fmla="*/ 61 h 118"/>
                    <a:gd name="T24" fmla="*/ 116 w 117"/>
                    <a:gd name="T25" fmla="*/ 76 h 118"/>
                    <a:gd name="T26" fmla="*/ 116 w 117"/>
                    <a:gd name="T27" fmla="*/ 92 h 118"/>
                    <a:gd name="T28" fmla="*/ 116 w 117"/>
                    <a:gd name="T29" fmla="*/ 107 h 118"/>
                    <a:gd name="T30" fmla="*/ 100 w 117"/>
                    <a:gd name="T31" fmla="*/ 117 h 118"/>
                    <a:gd name="T32" fmla="*/ 84 w 117"/>
                    <a:gd name="T33" fmla="*/ 117 h 118"/>
                    <a:gd name="T34" fmla="*/ 69 w 117"/>
                    <a:gd name="T35" fmla="*/ 117 h 118"/>
                    <a:gd name="T36" fmla="*/ 53 w 117"/>
                    <a:gd name="T37" fmla="*/ 117 h 118"/>
                    <a:gd name="T38" fmla="*/ 37 w 117"/>
                    <a:gd name="T39" fmla="*/ 112 h 118"/>
                    <a:gd name="T40" fmla="*/ 21 w 117"/>
                    <a:gd name="T41" fmla="*/ 102 h 118"/>
                    <a:gd name="T42" fmla="*/ 11 w 117"/>
                    <a:gd name="T43" fmla="*/ 86 h 118"/>
                    <a:gd name="T44" fmla="*/ 5 w 117"/>
                    <a:gd name="T45" fmla="*/ 71 h 118"/>
                    <a:gd name="T46" fmla="*/ 5 w 117"/>
                    <a:gd name="T47" fmla="*/ 66 h 1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7"/>
                    <a:gd name="T73" fmla="*/ 0 h 118"/>
                    <a:gd name="T74" fmla="*/ 117 w 117"/>
                    <a:gd name="T75" fmla="*/ 118 h 1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7" h="118">
                      <a:moveTo>
                        <a:pt x="5" y="66"/>
                      </a:moveTo>
                      <a:lnTo>
                        <a:pt x="0" y="51"/>
                      </a:lnTo>
                      <a:lnTo>
                        <a:pt x="0" y="36"/>
                      </a:lnTo>
                      <a:lnTo>
                        <a:pt x="16" y="25"/>
                      </a:lnTo>
                      <a:lnTo>
                        <a:pt x="32" y="15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95" y="31"/>
                      </a:lnTo>
                      <a:lnTo>
                        <a:pt x="105" y="46"/>
                      </a:lnTo>
                      <a:lnTo>
                        <a:pt x="111" y="61"/>
                      </a:lnTo>
                      <a:lnTo>
                        <a:pt x="116" y="76"/>
                      </a:lnTo>
                      <a:lnTo>
                        <a:pt x="116" y="92"/>
                      </a:lnTo>
                      <a:lnTo>
                        <a:pt x="116" y="107"/>
                      </a:lnTo>
                      <a:lnTo>
                        <a:pt x="100" y="117"/>
                      </a:lnTo>
                      <a:lnTo>
                        <a:pt x="84" y="117"/>
                      </a:lnTo>
                      <a:lnTo>
                        <a:pt x="69" y="117"/>
                      </a:lnTo>
                      <a:lnTo>
                        <a:pt x="53" y="117"/>
                      </a:lnTo>
                      <a:lnTo>
                        <a:pt x="37" y="112"/>
                      </a:lnTo>
                      <a:lnTo>
                        <a:pt x="21" y="102"/>
                      </a:lnTo>
                      <a:lnTo>
                        <a:pt x="11" y="86"/>
                      </a:lnTo>
                      <a:lnTo>
                        <a:pt x="5" y="71"/>
                      </a:lnTo>
                      <a:lnTo>
                        <a:pt x="5" y="6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1" name="Freeform 1355"/>
                <p:cNvSpPr>
                  <a:spLocks/>
                </p:cNvSpPr>
                <p:nvPr/>
              </p:nvSpPr>
              <p:spPr bwMode="auto">
                <a:xfrm>
                  <a:off x="3469" y="239"/>
                  <a:ext cx="82" cy="87"/>
                </a:xfrm>
                <a:custGeom>
                  <a:avLst/>
                  <a:gdLst>
                    <a:gd name="T0" fmla="*/ 0 w 82"/>
                    <a:gd name="T1" fmla="*/ 0 h 87"/>
                    <a:gd name="T2" fmla="*/ 16 w 82"/>
                    <a:gd name="T3" fmla="*/ 10 h 87"/>
                    <a:gd name="T4" fmla="*/ 32 w 82"/>
                    <a:gd name="T5" fmla="*/ 20 h 87"/>
                    <a:gd name="T6" fmla="*/ 49 w 82"/>
                    <a:gd name="T7" fmla="*/ 20 h 87"/>
                    <a:gd name="T8" fmla="*/ 65 w 82"/>
                    <a:gd name="T9" fmla="*/ 30 h 87"/>
                    <a:gd name="T10" fmla="*/ 76 w 82"/>
                    <a:gd name="T11" fmla="*/ 46 h 87"/>
                    <a:gd name="T12" fmla="*/ 81 w 82"/>
                    <a:gd name="T13" fmla="*/ 61 h 87"/>
                    <a:gd name="T14" fmla="*/ 81 w 82"/>
                    <a:gd name="T15" fmla="*/ 76 h 87"/>
                    <a:gd name="T16" fmla="*/ 65 w 82"/>
                    <a:gd name="T17" fmla="*/ 86 h 87"/>
                    <a:gd name="T18" fmla="*/ 49 w 82"/>
                    <a:gd name="T19" fmla="*/ 86 h 87"/>
                    <a:gd name="T20" fmla="*/ 27 w 82"/>
                    <a:gd name="T21" fmla="*/ 81 h 87"/>
                    <a:gd name="T22" fmla="*/ 11 w 82"/>
                    <a:gd name="T23" fmla="*/ 71 h 87"/>
                    <a:gd name="T24" fmla="*/ 5 w 82"/>
                    <a:gd name="T25" fmla="*/ 56 h 87"/>
                    <a:gd name="T26" fmla="*/ 0 w 82"/>
                    <a:gd name="T27" fmla="*/ 40 h 87"/>
                    <a:gd name="T28" fmla="*/ 0 w 82"/>
                    <a:gd name="T29" fmla="*/ 25 h 87"/>
                    <a:gd name="T30" fmla="*/ 11 w 82"/>
                    <a:gd name="T31" fmla="*/ 10 h 87"/>
                    <a:gd name="T32" fmla="*/ 0 w 82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32" y="20"/>
                      </a:lnTo>
                      <a:lnTo>
                        <a:pt x="49" y="20"/>
                      </a:lnTo>
                      <a:lnTo>
                        <a:pt x="65" y="30"/>
                      </a:lnTo>
                      <a:lnTo>
                        <a:pt x="76" y="46"/>
                      </a:lnTo>
                      <a:lnTo>
                        <a:pt x="81" y="61"/>
                      </a:lnTo>
                      <a:lnTo>
                        <a:pt x="81" y="76"/>
                      </a:lnTo>
                      <a:lnTo>
                        <a:pt x="65" y="86"/>
                      </a:lnTo>
                      <a:lnTo>
                        <a:pt x="49" y="86"/>
                      </a:lnTo>
                      <a:lnTo>
                        <a:pt x="27" y="81"/>
                      </a:lnTo>
                      <a:lnTo>
                        <a:pt x="11" y="71"/>
                      </a:lnTo>
                      <a:lnTo>
                        <a:pt x="5" y="56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11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0" name="Text Box 1524"/>
              <p:cNvSpPr txBox="1">
                <a:spLocks noChangeArrowheads="1"/>
              </p:cNvSpPr>
              <p:nvPr/>
            </p:nvSpPr>
            <p:spPr bwMode="auto">
              <a:xfrm>
                <a:off x="6910107" y="1747541"/>
                <a:ext cx="54451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/>
                <a:r>
                  <a:rPr kumimoji="1" lang="zh-CN" altLang="en-US" sz="1400" b="1" dirty="0">
                    <a:latin typeface="Times New Roman" pitchFamily="18" charset="0"/>
                    <a:ea typeface="微软雅黑" pitchFamily="34" charset="-122"/>
                  </a:rPr>
                  <a:t>网络</a:t>
                </a:r>
              </a:p>
            </p:txBody>
          </p:sp>
          <p:grpSp>
            <p:nvGrpSpPr>
              <p:cNvPr id="81" name="Group 198"/>
              <p:cNvGrpSpPr>
                <a:grpSpLocks/>
              </p:cNvGrpSpPr>
              <p:nvPr/>
            </p:nvGrpSpPr>
            <p:grpSpPr bwMode="auto">
              <a:xfrm>
                <a:off x="7902586" y="1546913"/>
                <a:ext cx="533522" cy="534452"/>
                <a:chOff x="975" y="2584"/>
                <a:chExt cx="407" cy="438"/>
              </a:xfrm>
            </p:grpSpPr>
            <p:sp>
              <p:nvSpPr>
                <p:cNvPr id="99" name="Oval 1529"/>
                <p:cNvSpPr>
                  <a:spLocks noChangeArrowheads="1"/>
                </p:cNvSpPr>
                <p:nvPr/>
              </p:nvSpPr>
              <p:spPr bwMode="auto">
                <a:xfrm>
                  <a:off x="975" y="2584"/>
                  <a:ext cx="407" cy="438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368AD6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00" name="Picture 200" descr="jisuanji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0" y="2659"/>
                  <a:ext cx="31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2" name="Line 1443"/>
              <p:cNvSpPr>
                <a:spLocks noChangeShapeType="1"/>
              </p:cNvSpPr>
              <p:nvPr/>
            </p:nvSpPr>
            <p:spPr bwMode="auto">
              <a:xfrm flipH="1">
                <a:off x="6995661" y="3410854"/>
                <a:ext cx="218156" cy="5244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83" name="Group 198"/>
              <p:cNvGrpSpPr>
                <a:grpSpLocks/>
              </p:cNvGrpSpPr>
              <p:nvPr/>
            </p:nvGrpSpPr>
            <p:grpSpPr bwMode="auto">
              <a:xfrm>
                <a:off x="6756125" y="3710464"/>
                <a:ext cx="533522" cy="534452"/>
                <a:chOff x="975" y="2584"/>
                <a:chExt cx="407" cy="438"/>
              </a:xfrm>
            </p:grpSpPr>
            <p:sp>
              <p:nvSpPr>
                <p:cNvPr id="97" name="Oval 1529"/>
                <p:cNvSpPr>
                  <a:spLocks noChangeArrowheads="1"/>
                </p:cNvSpPr>
                <p:nvPr/>
              </p:nvSpPr>
              <p:spPr bwMode="auto">
                <a:xfrm>
                  <a:off x="975" y="2584"/>
                  <a:ext cx="407" cy="438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368AD6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98" name="Picture 200" descr="jisuanji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0" y="2659"/>
                  <a:ext cx="31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4" name="Group 1404"/>
              <p:cNvGrpSpPr>
                <a:grpSpLocks/>
              </p:cNvGrpSpPr>
              <p:nvPr/>
            </p:nvGrpSpPr>
            <p:grpSpPr bwMode="auto">
              <a:xfrm rot="20933218">
                <a:off x="6887319" y="3110352"/>
                <a:ext cx="611187" cy="489709"/>
                <a:chOff x="2949" y="235"/>
                <a:chExt cx="941" cy="559"/>
              </a:xfrm>
            </p:grpSpPr>
            <p:sp>
              <p:nvSpPr>
                <p:cNvPr id="86" name="Oval 1405"/>
                <p:cNvSpPr>
                  <a:spLocks noChangeArrowheads="1"/>
                </p:cNvSpPr>
                <p:nvPr/>
              </p:nvSpPr>
              <p:spPr bwMode="auto">
                <a:xfrm>
                  <a:off x="3438" y="235"/>
                  <a:ext cx="407" cy="1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Oval 1406"/>
                <p:cNvSpPr>
                  <a:spLocks noChangeArrowheads="1"/>
                </p:cNvSpPr>
                <p:nvPr/>
              </p:nvSpPr>
              <p:spPr bwMode="auto">
                <a:xfrm rot="900000">
                  <a:off x="3512" y="252"/>
                  <a:ext cx="275" cy="1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Oval 1407"/>
                <p:cNvSpPr>
                  <a:spLocks noChangeArrowheads="1"/>
                </p:cNvSpPr>
                <p:nvPr/>
              </p:nvSpPr>
              <p:spPr bwMode="auto">
                <a:xfrm rot="1500000">
                  <a:off x="3650" y="385"/>
                  <a:ext cx="240" cy="1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Oval 1408"/>
                <p:cNvSpPr>
                  <a:spLocks noChangeArrowheads="1"/>
                </p:cNvSpPr>
                <p:nvPr/>
              </p:nvSpPr>
              <p:spPr bwMode="auto">
                <a:xfrm rot="-1560000">
                  <a:off x="3573" y="537"/>
                  <a:ext cx="291" cy="1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Oval 1409"/>
                <p:cNvSpPr>
                  <a:spLocks noChangeArrowheads="1"/>
                </p:cNvSpPr>
                <p:nvPr/>
              </p:nvSpPr>
              <p:spPr bwMode="auto">
                <a:xfrm>
                  <a:off x="3216" y="555"/>
                  <a:ext cx="471" cy="2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Oval 1410"/>
                <p:cNvSpPr>
                  <a:spLocks noChangeArrowheads="1"/>
                </p:cNvSpPr>
                <p:nvPr/>
              </p:nvSpPr>
              <p:spPr bwMode="auto">
                <a:xfrm rot="1080000">
                  <a:off x="3023" y="555"/>
                  <a:ext cx="265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Oval 1411"/>
                <p:cNvSpPr>
                  <a:spLocks noChangeArrowheads="1"/>
                </p:cNvSpPr>
                <p:nvPr/>
              </p:nvSpPr>
              <p:spPr bwMode="auto">
                <a:xfrm>
                  <a:off x="2949" y="432"/>
                  <a:ext cx="217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Oval 1412"/>
                <p:cNvSpPr>
                  <a:spLocks noChangeArrowheads="1"/>
                </p:cNvSpPr>
                <p:nvPr/>
              </p:nvSpPr>
              <p:spPr bwMode="auto">
                <a:xfrm rot="-1860000">
                  <a:off x="2984" y="310"/>
                  <a:ext cx="295" cy="1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Freeform 1413"/>
                <p:cNvSpPr>
                  <a:spLocks/>
                </p:cNvSpPr>
                <p:nvPr/>
              </p:nvSpPr>
              <p:spPr bwMode="auto">
                <a:xfrm>
                  <a:off x="3051" y="300"/>
                  <a:ext cx="738" cy="407"/>
                </a:xfrm>
                <a:custGeom>
                  <a:avLst/>
                  <a:gdLst>
                    <a:gd name="T0" fmla="*/ 108 w 738"/>
                    <a:gd name="T1" fmla="*/ 82 h 407"/>
                    <a:gd name="T2" fmla="*/ 145 w 738"/>
                    <a:gd name="T3" fmla="*/ 77 h 407"/>
                    <a:gd name="T4" fmla="*/ 183 w 738"/>
                    <a:gd name="T5" fmla="*/ 72 h 407"/>
                    <a:gd name="T6" fmla="*/ 215 w 738"/>
                    <a:gd name="T7" fmla="*/ 67 h 407"/>
                    <a:gd name="T8" fmla="*/ 237 w 738"/>
                    <a:gd name="T9" fmla="*/ 46 h 407"/>
                    <a:gd name="T10" fmla="*/ 204 w 738"/>
                    <a:gd name="T11" fmla="*/ 41 h 407"/>
                    <a:gd name="T12" fmla="*/ 172 w 738"/>
                    <a:gd name="T13" fmla="*/ 46 h 407"/>
                    <a:gd name="T14" fmla="*/ 156 w 738"/>
                    <a:gd name="T15" fmla="*/ 46 h 407"/>
                    <a:gd name="T16" fmla="*/ 188 w 738"/>
                    <a:gd name="T17" fmla="*/ 26 h 407"/>
                    <a:gd name="T18" fmla="*/ 226 w 738"/>
                    <a:gd name="T19" fmla="*/ 15 h 407"/>
                    <a:gd name="T20" fmla="*/ 258 w 738"/>
                    <a:gd name="T21" fmla="*/ 10 h 407"/>
                    <a:gd name="T22" fmla="*/ 290 w 738"/>
                    <a:gd name="T23" fmla="*/ 5 h 407"/>
                    <a:gd name="T24" fmla="*/ 323 w 738"/>
                    <a:gd name="T25" fmla="*/ 0 h 407"/>
                    <a:gd name="T26" fmla="*/ 355 w 738"/>
                    <a:gd name="T27" fmla="*/ 0 h 407"/>
                    <a:gd name="T28" fmla="*/ 387 w 738"/>
                    <a:gd name="T29" fmla="*/ 0 h 407"/>
                    <a:gd name="T30" fmla="*/ 463 w 738"/>
                    <a:gd name="T31" fmla="*/ 0 h 407"/>
                    <a:gd name="T32" fmla="*/ 506 w 738"/>
                    <a:gd name="T33" fmla="*/ 0 h 407"/>
                    <a:gd name="T34" fmla="*/ 543 w 738"/>
                    <a:gd name="T35" fmla="*/ 15 h 407"/>
                    <a:gd name="T36" fmla="*/ 570 w 738"/>
                    <a:gd name="T37" fmla="*/ 36 h 407"/>
                    <a:gd name="T38" fmla="*/ 603 w 738"/>
                    <a:gd name="T39" fmla="*/ 51 h 407"/>
                    <a:gd name="T40" fmla="*/ 635 w 738"/>
                    <a:gd name="T41" fmla="*/ 57 h 407"/>
                    <a:gd name="T42" fmla="*/ 667 w 738"/>
                    <a:gd name="T43" fmla="*/ 77 h 407"/>
                    <a:gd name="T44" fmla="*/ 694 w 738"/>
                    <a:gd name="T45" fmla="*/ 98 h 407"/>
                    <a:gd name="T46" fmla="*/ 715 w 738"/>
                    <a:gd name="T47" fmla="*/ 128 h 407"/>
                    <a:gd name="T48" fmla="*/ 721 w 738"/>
                    <a:gd name="T49" fmla="*/ 164 h 407"/>
                    <a:gd name="T50" fmla="*/ 726 w 738"/>
                    <a:gd name="T51" fmla="*/ 195 h 407"/>
                    <a:gd name="T52" fmla="*/ 726 w 738"/>
                    <a:gd name="T53" fmla="*/ 226 h 407"/>
                    <a:gd name="T54" fmla="*/ 726 w 738"/>
                    <a:gd name="T55" fmla="*/ 257 h 407"/>
                    <a:gd name="T56" fmla="*/ 737 w 738"/>
                    <a:gd name="T57" fmla="*/ 288 h 407"/>
                    <a:gd name="T58" fmla="*/ 737 w 738"/>
                    <a:gd name="T59" fmla="*/ 319 h 407"/>
                    <a:gd name="T60" fmla="*/ 715 w 738"/>
                    <a:gd name="T61" fmla="*/ 349 h 407"/>
                    <a:gd name="T62" fmla="*/ 678 w 738"/>
                    <a:gd name="T63" fmla="*/ 365 h 407"/>
                    <a:gd name="T64" fmla="*/ 646 w 738"/>
                    <a:gd name="T65" fmla="*/ 380 h 407"/>
                    <a:gd name="T66" fmla="*/ 613 w 738"/>
                    <a:gd name="T67" fmla="*/ 396 h 407"/>
                    <a:gd name="T68" fmla="*/ 581 w 738"/>
                    <a:gd name="T69" fmla="*/ 401 h 407"/>
                    <a:gd name="T70" fmla="*/ 538 w 738"/>
                    <a:gd name="T71" fmla="*/ 406 h 407"/>
                    <a:gd name="T72" fmla="*/ 500 w 738"/>
                    <a:gd name="T73" fmla="*/ 406 h 407"/>
                    <a:gd name="T74" fmla="*/ 468 w 738"/>
                    <a:gd name="T75" fmla="*/ 406 h 407"/>
                    <a:gd name="T76" fmla="*/ 436 w 738"/>
                    <a:gd name="T77" fmla="*/ 406 h 407"/>
                    <a:gd name="T78" fmla="*/ 403 w 738"/>
                    <a:gd name="T79" fmla="*/ 406 h 407"/>
                    <a:gd name="T80" fmla="*/ 371 w 738"/>
                    <a:gd name="T81" fmla="*/ 406 h 407"/>
                    <a:gd name="T82" fmla="*/ 339 w 738"/>
                    <a:gd name="T83" fmla="*/ 406 h 407"/>
                    <a:gd name="T84" fmla="*/ 307 w 738"/>
                    <a:gd name="T85" fmla="*/ 406 h 407"/>
                    <a:gd name="T86" fmla="*/ 269 w 738"/>
                    <a:gd name="T87" fmla="*/ 406 h 407"/>
                    <a:gd name="T88" fmla="*/ 237 w 738"/>
                    <a:gd name="T89" fmla="*/ 406 h 407"/>
                    <a:gd name="T90" fmla="*/ 204 w 738"/>
                    <a:gd name="T91" fmla="*/ 406 h 407"/>
                    <a:gd name="T92" fmla="*/ 172 w 738"/>
                    <a:gd name="T93" fmla="*/ 391 h 407"/>
                    <a:gd name="T94" fmla="*/ 140 w 738"/>
                    <a:gd name="T95" fmla="*/ 380 h 407"/>
                    <a:gd name="T96" fmla="*/ 108 w 738"/>
                    <a:gd name="T97" fmla="*/ 365 h 407"/>
                    <a:gd name="T98" fmla="*/ 81 w 738"/>
                    <a:gd name="T99" fmla="*/ 339 h 407"/>
                    <a:gd name="T100" fmla="*/ 59 w 738"/>
                    <a:gd name="T101" fmla="*/ 319 h 407"/>
                    <a:gd name="T102" fmla="*/ 38 w 738"/>
                    <a:gd name="T103" fmla="*/ 288 h 407"/>
                    <a:gd name="T104" fmla="*/ 16 w 738"/>
                    <a:gd name="T105" fmla="*/ 252 h 407"/>
                    <a:gd name="T106" fmla="*/ 0 w 738"/>
                    <a:gd name="T107" fmla="*/ 216 h 407"/>
                    <a:gd name="T108" fmla="*/ 0 w 738"/>
                    <a:gd name="T109" fmla="*/ 185 h 407"/>
                    <a:gd name="T110" fmla="*/ 5 w 738"/>
                    <a:gd name="T111" fmla="*/ 149 h 407"/>
                    <a:gd name="T112" fmla="*/ 27 w 738"/>
                    <a:gd name="T113" fmla="*/ 123 h 407"/>
                    <a:gd name="T114" fmla="*/ 54 w 738"/>
                    <a:gd name="T115" fmla="*/ 108 h 407"/>
                    <a:gd name="T116" fmla="*/ 86 w 738"/>
                    <a:gd name="T117" fmla="*/ 98 h 407"/>
                    <a:gd name="T118" fmla="*/ 113 w 738"/>
                    <a:gd name="T119" fmla="*/ 82 h 407"/>
                    <a:gd name="T120" fmla="*/ 129 w 738"/>
                    <a:gd name="T121" fmla="*/ 98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38"/>
                    <a:gd name="T184" fmla="*/ 0 h 407"/>
                    <a:gd name="T185" fmla="*/ 738 w 738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38" h="407">
                      <a:moveTo>
                        <a:pt x="91" y="82"/>
                      </a:moveTo>
                      <a:lnTo>
                        <a:pt x="108" y="82"/>
                      </a:lnTo>
                      <a:lnTo>
                        <a:pt x="124" y="82"/>
                      </a:lnTo>
                      <a:lnTo>
                        <a:pt x="145" y="77"/>
                      </a:lnTo>
                      <a:lnTo>
                        <a:pt x="161" y="77"/>
                      </a:lnTo>
                      <a:lnTo>
                        <a:pt x="183" y="72"/>
                      </a:lnTo>
                      <a:lnTo>
                        <a:pt x="199" y="72"/>
                      </a:lnTo>
                      <a:lnTo>
                        <a:pt x="215" y="67"/>
                      </a:lnTo>
                      <a:lnTo>
                        <a:pt x="231" y="62"/>
                      </a:lnTo>
                      <a:lnTo>
                        <a:pt x="237" y="46"/>
                      </a:lnTo>
                      <a:lnTo>
                        <a:pt x="221" y="41"/>
                      </a:lnTo>
                      <a:lnTo>
                        <a:pt x="204" y="41"/>
                      </a:lnTo>
                      <a:lnTo>
                        <a:pt x="188" y="46"/>
                      </a:lnTo>
                      <a:lnTo>
                        <a:pt x="172" y="46"/>
                      </a:lnTo>
                      <a:lnTo>
                        <a:pt x="156" y="62"/>
                      </a:lnTo>
                      <a:lnTo>
                        <a:pt x="156" y="46"/>
                      </a:lnTo>
                      <a:lnTo>
                        <a:pt x="172" y="36"/>
                      </a:lnTo>
                      <a:lnTo>
                        <a:pt x="188" y="26"/>
                      </a:lnTo>
                      <a:lnTo>
                        <a:pt x="210" y="21"/>
                      </a:lnTo>
                      <a:lnTo>
                        <a:pt x="226" y="15"/>
                      </a:lnTo>
                      <a:lnTo>
                        <a:pt x="242" y="15"/>
                      </a:lnTo>
                      <a:lnTo>
                        <a:pt x="258" y="10"/>
                      </a:lnTo>
                      <a:lnTo>
                        <a:pt x="274" y="10"/>
                      </a:lnTo>
                      <a:lnTo>
                        <a:pt x="290" y="5"/>
                      </a:lnTo>
                      <a:lnTo>
                        <a:pt x="307" y="5"/>
                      </a:lnTo>
                      <a:lnTo>
                        <a:pt x="323" y="0"/>
                      </a:lnTo>
                      <a:lnTo>
                        <a:pt x="339" y="0"/>
                      </a:lnTo>
                      <a:lnTo>
                        <a:pt x="355" y="0"/>
                      </a:lnTo>
                      <a:lnTo>
                        <a:pt x="371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63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7" y="5"/>
                      </a:lnTo>
                      <a:lnTo>
                        <a:pt x="543" y="15"/>
                      </a:lnTo>
                      <a:lnTo>
                        <a:pt x="554" y="31"/>
                      </a:lnTo>
                      <a:lnTo>
                        <a:pt x="570" y="36"/>
                      </a:lnTo>
                      <a:lnTo>
                        <a:pt x="586" y="46"/>
                      </a:lnTo>
                      <a:lnTo>
                        <a:pt x="603" y="51"/>
                      </a:lnTo>
                      <a:lnTo>
                        <a:pt x="619" y="51"/>
                      </a:lnTo>
                      <a:lnTo>
                        <a:pt x="635" y="57"/>
                      </a:lnTo>
                      <a:lnTo>
                        <a:pt x="651" y="67"/>
                      </a:lnTo>
                      <a:lnTo>
                        <a:pt x="667" y="77"/>
                      </a:lnTo>
                      <a:lnTo>
                        <a:pt x="678" y="93"/>
                      </a:lnTo>
                      <a:lnTo>
                        <a:pt x="694" y="98"/>
                      </a:lnTo>
                      <a:lnTo>
                        <a:pt x="699" y="113"/>
                      </a:lnTo>
                      <a:lnTo>
                        <a:pt x="715" y="128"/>
                      </a:lnTo>
                      <a:lnTo>
                        <a:pt x="721" y="149"/>
                      </a:lnTo>
                      <a:lnTo>
                        <a:pt x="721" y="164"/>
                      </a:lnTo>
                      <a:lnTo>
                        <a:pt x="726" y="180"/>
                      </a:lnTo>
                      <a:lnTo>
                        <a:pt x="726" y="195"/>
                      </a:lnTo>
                      <a:lnTo>
                        <a:pt x="726" y="211"/>
                      </a:lnTo>
                      <a:lnTo>
                        <a:pt x="726" y="226"/>
                      </a:lnTo>
                      <a:lnTo>
                        <a:pt x="726" y="242"/>
                      </a:lnTo>
                      <a:lnTo>
                        <a:pt x="726" y="257"/>
                      </a:lnTo>
                      <a:lnTo>
                        <a:pt x="737" y="272"/>
                      </a:lnTo>
                      <a:lnTo>
                        <a:pt x="737" y="288"/>
                      </a:lnTo>
                      <a:lnTo>
                        <a:pt x="737" y="303"/>
                      </a:lnTo>
                      <a:lnTo>
                        <a:pt x="737" y="319"/>
                      </a:lnTo>
                      <a:lnTo>
                        <a:pt x="732" y="334"/>
                      </a:lnTo>
                      <a:lnTo>
                        <a:pt x="715" y="349"/>
                      </a:lnTo>
                      <a:lnTo>
                        <a:pt x="694" y="360"/>
                      </a:lnTo>
                      <a:lnTo>
                        <a:pt x="678" y="365"/>
                      </a:lnTo>
                      <a:lnTo>
                        <a:pt x="662" y="375"/>
                      </a:lnTo>
                      <a:lnTo>
                        <a:pt x="646" y="380"/>
                      </a:lnTo>
                      <a:lnTo>
                        <a:pt x="629" y="385"/>
                      </a:lnTo>
                      <a:lnTo>
                        <a:pt x="613" y="396"/>
                      </a:lnTo>
                      <a:lnTo>
                        <a:pt x="597" y="401"/>
                      </a:lnTo>
                      <a:lnTo>
                        <a:pt x="581" y="401"/>
                      </a:lnTo>
                      <a:lnTo>
                        <a:pt x="559" y="406"/>
                      </a:lnTo>
                      <a:lnTo>
                        <a:pt x="538" y="406"/>
                      </a:lnTo>
                      <a:lnTo>
                        <a:pt x="522" y="406"/>
                      </a:lnTo>
                      <a:lnTo>
                        <a:pt x="500" y="406"/>
                      </a:lnTo>
                      <a:lnTo>
                        <a:pt x="484" y="406"/>
                      </a:lnTo>
                      <a:lnTo>
                        <a:pt x="468" y="406"/>
                      </a:lnTo>
                      <a:lnTo>
                        <a:pt x="452" y="406"/>
                      </a:lnTo>
                      <a:lnTo>
                        <a:pt x="436" y="406"/>
                      </a:lnTo>
                      <a:lnTo>
                        <a:pt x="420" y="406"/>
                      </a:lnTo>
                      <a:lnTo>
                        <a:pt x="403" y="406"/>
                      </a:lnTo>
                      <a:lnTo>
                        <a:pt x="387" y="406"/>
                      </a:lnTo>
                      <a:lnTo>
                        <a:pt x="371" y="406"/>
                      </a:lnTo>
                      <a:lnTo>
                        <a:pt x="355" y="406"/>
                      </a:lnTo>
                      <a:lnTo>
                        <a:pt x="339" y="406"/>
                      </a:lnTo>
                      <a:lnTo>
                        <a:pt x="323" y="406"/>
                      </a:lnTo>
                      <a:lnTo>
                        <a:pt x="307" y="406"/>
                      </a:lnTo>
                      <a:lnTo>
                        <a:pt x="285" y="406"/>
                      </a:lnTo>
                      <a:lnTo>
                        <a:pt x="269" y="406"/>
                      </a:lnTo>
                      <a:lnTo>
                        <a:pt x="253" y="406"/>
                      </a:lnTo>
                      <a:lnTo>
                        <a:pt x="237" y="406"/>
                      </a:lnTo>
                      <a:lnTo>
                        <a:pt x="221" y="406"/>
                      </a:lnTo>
                      <a:lnTo>
                        <a:pt x="204" y="406"/>
                      </a:lnTo>
                      <a:lnTo>
                        <a:pt x="188" y="396"/>
                      </a:lnTo>
                      <a:lnTo>
                        <a:pt x="172" y="391"/>
                      </a:lnTo>
                      <a:lnTo>
                        <a:pt x="156" y="385"/>
                      </a:lnTo>
                      <a:lnTo>
                        <a:pt x="140" y="380"/>
                      </a:lnTo>
                      <a:lnTo>
                        <a:pt x="124" y="375"/>
                      </a:lnTo>
                      <a:lnTo>
                        <a:pt x="108" y="365"/>
                      </a:lnTo>
                      <a:lnTo>
                        <a:pt x="91" y="355"/>
                      </a:lnTo>
                      <a:lnTo>
                        <a:pt x="81" y="339"/>
                      </a:lnTo>
                      <a:lnTo>
                        <a:pt x="65" y="334"/>
                      </a:lnTo>
                      <a:lnTo>
                        <a:pt x="59" y="319"/>
                      </a:lnTo>
                      <a:lnTo>
                        <a:pt x="43" y="303"/>
                      </a:lnTo>
                      <a:lnTo>
                        <a:pt x="38" y="288"/>
                      </a:lnTo>
                      <a:lnTo>
                        <a:pt x="22" y="272"/>
                      </a:lnTo>
                      <a:lnTo>
                        <a:pt x="16" y="252"/>
                      </a:lnTo>
                      <a:lnTo>
                        <a:pt x="5" y="231"/>
                      </a:lnTo>
                      <a:lnTo>
                        <a:pt x="0" y="216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0"/>
                      </a:lnTo>
                      <a:lnTo>
                        <a:pt x="5" y="149"/>
                      </a:lnTo>
                      <a:lnTo>
                        <a:pt x="11" y="134"/>
                      </a:lnTo>
                      <a:lnTo>
                        <a:pt x="27" y="123"/>
                      </a:lnTo>
                      <a:lnTo>
                        <a:pt x="38" y="108"/>
                      </a:lnTo>
                      <a:lnTo>
                        <a:pt x="54" y="108"/>
                      </a:lnTo>
                      <a:lnTo>
                        <a:pt x="70" y="103"/>
                      </a:lnTo>
                      <a:lnTo>
                        <a:pt x="86" y="98"/>
                      </a:lnTo>
                      <a:lnTo>
                        <a:pt x="102" y="98"/>
                      </a:lnTo>
                      <a:lnTo>
                        <a:pt x="113" y="82"/>
                      </a:lnTo>
                      <a:lnTo>
                        <a:pt x="113" y="67"/>
                      </a:lnTo>
                      <a:lnTo>
                        <a:pt x="129" y="9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5" name="Freeform 1414"/>
                <p:cNvSpPr>
                  <a:spLocks/>
                </p:cNvSpPr>
                <p:nvPr/>
              </p:nvSpPr>
              <p:spPr bwMode="auto">
                <a:xfrm>
                  <a:off x="3193" y="270"/>
                  <a:ext cx="117" cy="118"/>
                </a:xfrm>
                <a:custGeom>
                  <a:avLst/>
                  <a:gdLst>
                    <a:gd name="T0" fmla="*/ 5 w 117"/>
                    <a:gd name="T1" fmla="*/ 66 h 118"/>
                    <a:gd name="T2" fmla="*/ 0 w 117"/>
                    <a:gd name="T3" fmla="*/ 51 h 118"/>
                    <a:gd name="T4" fmla="*/ 0 w 117"/>
                    <a:gd name="T5" fmla="*/ 36 h 118"/>
                    <a:gd name="T6" fmla="*/ 16 w 117"/>
                    <a:gd name="T7" fmla="*/ 25 h 118"/>
                    <a:gd name="T8" fmla="*/ 32 w 117"/>
                    <a:gd name="T9" fmla="*/ 15 h 118"/>
                    <a:gd name="T10" fmla="*/ 47 w 117"/>
                    <a:gd name="T11" fmla="*/ 0 h 118"/>
                    <a:gd name="T12" fmla="*/ 63 w 117"/>
                    <a:gd name="T13" fmla="*/ 0 h 118"/>
                    <a:gd name="T14" fmla="*/ 79 w 117"/>
                    <a:gd name="T15" fmla="*/ 0 h 118"/>
                    <a:gd name="T16" fmla="*/ 84 w 117"/>
                    <a:gd name="T17" fmla="*/ 15 h 118"/>
                    <a:gd name="T18" fmla="*/ 95 w 117"/>
                    <a:gd name="T19" fmla="*/ 31 h 118"/>
                    <a:gd name="T20" fmla="*/ 105 w 117"/>
                    <a:gd name="T21" fmla="*/ 46 h 118"/>
                    <a:gd name="T22" fmla="*/ 111 w 117"/>
                    <a:gd name="T23" fmla="*/ 61 h 118"/>
                    <a:gd name="T24" fmla="*/ 116 w 117"/>
                    <a:gd name="T25" fmla="*/ 76 h 118"/>
                    <a:gd name="T26" fmla="*/ 116 w 117"/>
                    <a:gd name="T27" fmla="*/ 92 h 118"/>
                    <a:gd name="T28" fmla="*/ 116 w 117"/>
                    <a:gd name="T29" fmla="*/ 107 h 118"/>
                    <a:gd name="T30" fmla="*/ 100 w 117"/>
                    <a:gd name="T31" fmla="*/ 117 h 118"/>
                    <a:gd name="T32" fmla="*/ 84 w 117"/>
                    <a:gd name="T33" fmla="*/ 117 h 118"/>
                    <a:gd name="T34" fmla="*/ 69 w 117"/>
                    <a:gd name="T35" fmla="*/ 117 h 118"/>
                    <a:gd name="T36" fmla="*/ 53 w 117"/>
                    <a:gd name="T37" fmla="*/ 117 h 118"/>
                    <a:gd name="T38" fmla="*/ 37 w 117"/>
                    <a:gd name="T39" fmla="*/ 112 h 118"/>
                    <a:gd name="T40" fmla="*/ 21 w 117"/>
                    <a:gd name="T41" fmla="*/ 102 h 118"/>
                    <a:gd name="T42" fmla="*/ 11 w 117"/>
                    <a:gd name="T43" fmla="*/ 86 h 118"/>
                    <a:gd name="T44" fmla="*/ 5 w 117"/>
                    <a:gd name="T45" fmla="*/ 71 h 118"/>
                    <a:gd name="T46" fmla="*/ 5 w 117"/>
                    <a:gd name="T47" fmla="*/ 66 h 1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7"/>
                    <a:gd name="T73" fmla="*/ 0 h 118"/>
                    <a:gd name="T74" fmla="*/ 117 w 117"/>
                    <a:gd name="T75" fmla="*/ 118 h 1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7" h="118">
                      <a:moveTo>
                        <a:pt x="5" y="66"/>
                      </a:moveTo>
                      <a:lnTo>
                        <a:pt x="0" y="51"/>
                      </a:lnTo>
                      <a:lnTo>
                        <a:pt x="0" y="36"/>
                      </a:lnTo>
                      <a:lnTo>
                        <a:pt x="16" y="25"/>
                      </a:lnTo>
                      <a:lnTo>
                        <a:pt x="32" y="15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95" y="31"/>
                      </a:lnTo>
                      <a:lnTo>
                        <a:pt x="105" y="46"/>
                      </a:lnTo>
                      <a:lnTo>
                        <a:pt x="111" y="61"/>
                      </a:lnTo>
                      <a:lnTo>
                        <a:pt x="116" y="76"/>
                      </a:lnTo>
                      <a:lnTo>
                        <a:pt x="116" y="92"/>
                      </a:lnTo>
                      <a:lnTo>
                        <a:pt x="116" y="107"/>
                      </a:lnTo>
                      <a:lnTo>
                        <a:pt x="100" y="117"/>
                      </a:lnTo>
                      <a:lnTo>
                        <a:pt x="84" y="117"/>
                      </a:lnTo>
                      <a:lnTo>
                        <a:pt x="69" y="117"/>
                      </a:lnTo>
                      <a:lnTo>
                        <a:pt x="53" y="117"/>
                      </a:lnTo>
                      <a:lnTo>
                        <a:pt x="37" y="112"/>
                      </a:lnTo>
                      <a:lnTo>
                        <a:pt x="21" y="102"/>
                      </a:lnTo>
                      <a:lnTo>
                        <a:pt x="11" y="86"/>
                      </a:lnTo>
                      <a:lnTo>
                        <a:pt x="5" y="71"/>
                      </a:lnTo>
                      <a:lnTo>
                        <a:pt x="5" y="6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" name="Freeform 1415"/>
                <p:cNvSpPr>
                  <a:spLocks/>
                </p:cNvSpPr>
                <p:nvPr/>
              </p:nvSpPr>
              <p:spPr bwMode="auto">
                <a:xfrm>
                  <a:off x="3469" y="239"/>
                  <a:ext cx="82" cy="87"/>
                </a:xfrm>
                <a:custGeom>
                  <a:avLst/>
                  <a:gdLst>
                    <a:gd name="T0" fmla="*/ 0 w 82"/>
                    <a:gd name="T1" fmla="*/ 0 h 87"/>
                    <a:gd name="T2" fmla="*/ 16 w 82"/>
                    <a:gd name="T3" fmla="*/ 10 h 87"/>
                    <a:gd name="T4" fmla="*/ 32 w 82"/>
                    <a:gd name="T5" fmla="*/ 20 h 87"/>
                    <a:gd name="T6" fmla="*/ 49 w 82"/>
                    <a:gd name="T7" fmla="*/ 20 h 87"/>
                    <a:gd name="T8" fmla="*/ 65 w 82"/>
                    <a:gd name="T9" fmla="*/ 30 h 87"/>
                    <a:gd name="T10" fmla="*/ 76 w 82"/>
                    <a:gd name="T11" fmla="*/ 46 h 87"/>
                    <a:gd name="T12" fmla="*/ 81 w 82"/>
                    <a:gd name="T13" fmla="*/ 61 h 87"/>
                    <a:gd name="T14" fmla="*/ 81 w 82"/>
                    <a:gd name="T15" fmla="*/ 76 h 87"/>
                    <a:gd name="T16" fmla="*/ 65 w 82"/>
                    <a:gd name="T17" fmla="*/ 86 h 87"/>
                    <a:gd name="T18" fmla="*/ 49 w 82"/>
                    <a:gd name="T19" fmla="*/ 86 h 87"/>
                    <a:gd name="T20" fmla="*/ 27 w 82"/>
                    <a:gd name="T21" fmla="*/ 81 h 87"/>
                    <a:gd name="T22" fmla="*/ 11 w 82"/>
                    <a:gd name="T23" fmla="*/ 71 h 87"/>
                    <a:gd name="T24" fmla="*/ 5 w 82"/>
                    <a:gd name="T25" fmla="*/ 56 h 87"/>
                    <a:gd name="T26" fmla="*/ 0 w 82"/>
                    <a:gd name="T27" fmla="*/ 40 h 87"/>
                    <a:gd name="T28" fmla="*/ 0 w 82"/>
                    <a:gd name="T29" fmla="*/ 25 h 87"/>
                    <a:gd name="T30" fmla="*/ 11 w 82"/>
                    <a:gd name="T31" fmla="*/ 10 h 87"/>
                    <a:gd name="T32" fmla="*/ 0 w 82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32" y="20"/>
                      </a:lnTo>
                      <a:lnTo>
                        <a:pt x="49" y="20"/>
                      </a:lnTo>
                      <a:lnTo>
                        <a:pt x="65" y="30"/>
                      </a:lnTo>
                      <a:lnTo>
                        <a:pt x="76" y="46"/>
                      </a:lnTo>
                      <a:lnTo>
                        <a:pt x="81" y="61"/>
                      </a:lnTo>
                      <a:lnTo>
                        <a:pt x="81" y="76"/>
                      </a:lnTo>
                      <a:lnTo>
                        <a:pt x="65" y="86"/>
                      </a:lnTo>
                      <a:lnTo>
                        <a:pt x="49" y="86"/>
                      </a:lnTo>
                      <a:lnTo>
                        <a:pt x="27" y="81"/>
                      </a:lnTo>
                      <a:lnTo>
                        <a:pt x="11" y="71"/>
                      </a:lnTo>
                      <a:lnTo>
                        <a:pt x="5" y="56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11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5" name="Text Box 1524"/>
              <p:cNvSpPr txBox="1">
                <a:spLocks noChangeArrowheads="1"/>
              </p:cNvSpPr>
              <p:nvPr/>
            </p:nvSpPr>
            <p:spPr bwMode="auto">
              <a:xfrm>
                <a:off x="6899901" y="3165407"/>
                <a:ext cx="54451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/>
                <a:r>
                  <a:rPr kumimoji="1" lang="zh-CN" altLang="en-US" sz="1400" b="1" dirty="0">
                    <a:latin typeface="Times New Roman" pitchFamily="18" charset="0"/>
                    <a:ea typeface="微软雅黑" pitchFamily="34" charset="-122"/>
                  </a:rPr>
                  <a:t>网络</a:t>
                </a:r>
              </a:p>
            </p:txBody>
          </p:sp>
        </p:grpSp>
        <p:sp>
          <p:nvSpPr>
            <p:cNvPr id="38" name="Text Box 1185"/>
            <p:cNvSpPr txBox="1">
              <a:spLocks noChangeArrowheads="1"/>
            </p:cNvSpPr>
            <p:nvPr/>
          </p:nvSpPr>
          <p:spPr bwMode="auto">
            <a:xfrm>
              <a:off x="5974733" y="1020414"/>
              <a:ext cx="543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kumimoji="1" sz="1400" b="1">
                  <a:solidFill>
                    <a:srgbClr val="0000FF"/>
                  </a:solidFill>
                  <a:latin typeface="Times New Roman" pitchFamily="18" charset="0"/>
                  <a:ea typeface="微软雅黑" pitchFamily="34" charset="-122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dirty="0"/>
                <a:t>结点</a:t>
              </a:r>
            </a:p>
          </p:txBody>
        </p:sp>
        <p:sp>
          <p:nvSpPr>
            <p:cNvPr id="39" name="Text Box 1524"/>
            <p:cNvSpPr txBox="1">
              <a:spLocks noChangeArrowheads="1"/>
            </p:cNvSpPr>
            <p:nvPr/>
          </p:nvSpPr>
          <p:spPr bwMode="auto">
            <a:xfrm>
              <a:off x="5891115" y="1854940"/>
              <a:ext cx="543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kumimoji="1" lang="zh-CN" altLang="en-US" sz="1400" b="1" dirty="0" smtClean="0">
                  <a:solidFill>
                    <a:srgbClr val="0000FF"/>
                  </a:solidFill>
                  <a:latin typeface="Times New Roman" pitchFamily="18" charset="0"/>
                  <a:ea typeface="微软雅黑" pitchFamily="34" charset="-122"/>
                </a:rPr>
                <a:t>链路</a:t>
              </a:r>
              <a:endParaRPr kumimoji="1" lang="zh-CN" altLang="en-US" sz="14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40" name="Text Box 1185"/>
            <p:cNvSpPr txBox="1">
              <a:spLocks noChangeArrowheads="1"/>
            </p:cNvSpPr>
            <p:nvPr/>
          </p:nvSpPr>
          <p:spPr bwMode="auto">
            <a:xfrm>
              <a:off x="7667239" y="1877421"/>
              <a:ext cx="543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kumimoji="1" sz="1400" b="1">
                  <a:solidFill>
                    <a:srgbClr val="0000FF"/>
                  </a:solidFill>
                  <a:latin typeface="Times New Roman" pitchFamily="18" charset="0"/>
                  <a:ea typeface="微软雅黑" pitchFamily="34" charset="-122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dirty="0"/>
                <a:t>结点</a:t>
              </a: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7443599" y="3513322"/>
            <a:ext cx="1482726" cy="1392888"/>
            <a:chOff x="178755" y="3405495"/>
            <a:chExt cx="1482726" cy="1392888"/>
          </a:xfrm>
        </p:grpSpPr>
        <p:sp>
          <p:nvSpPr>
            <p:cNvPr id="185" name="Text Box 1482"/>
            <p:cNvSpPr txBox="1">
              <a:spLocks noChangeArrowheads="1"/>
            </p:cNvSpPr>
            <p:nvPr/>
          </p:nvSpPr>
          <p:spPr bwMode="auto">
            <a:xfrm>
              <a:off x="178755" y="3409311"/>
              <a:ext cx="438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kumimoji="1" lang="zh-CN" altLang="en-US" sz="1000" b="1">
                  <a:latin typeface="Times New Roman" pitchFamily="18" charset="0"/>
                  <a:ea typeface="微软雅黑" pitchFamily="34" charset="-122"/>
                </a:rPr>
                <a:t>图例</a:t>
              </a:r>
            </a:p>
          </p:txBody>
        </p:sp>
        <p:sp>
          <p:nvSpPr>
            <p:cNvPr id="186" name="Text Box 1484"/>
            <p:cNvSpPr txBox="1">
              <a:spLocks noChangeArrowheads="1"/>
            </p:cNvSpPr>
            <p:nvPr/>
          </p:nvSpPr>
          <p:spPr bwMode="auto">
            <a:xfrm>
              <a:off x="1059818" y="3491862"/>
              <a:ext cx="565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kumimoji="1" lang="zh-CN" altLang="en-US" sz="1000" b="1" dirty="0">
                  <a:latin typeface="Times New Roman" pitchFamily="18" charset="0"/>
                  <a:ea typeface="微软雅黑" pitchFamily="34" charset="-122"/>
                </a:rPr>
                <a:t>计算机</a:t>
              </a:r>
            </a:p>
          </p:txBody>
        </p:sp>
        <p:pic>
          <p:nvPicPr>
            <p:cNvPr id="187" name="Picture 148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40517">
              <a:off x="712155" y="3847688"/>
              <a:ext cx="361950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" name="Text Box 1486"/>
            <p:cNvSpPr txBox="1">
              <a:spLocks noChangeArrowheads="1"/>
            </p:cNvSpPr>
            <p:nvPr/>
          </p:nvSpPr>
          <p:spPr bwMode="auto">
            <a:xfrm>
              <a:off x="1059818" y="3839977"/>
              <a:ext cx="5693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kumimoji="1" lang="zh-CN" altLang="en-US" sz="1000" b="1" dirty="0" smtClean="0">
                  <a:latin typeface="Times New Roman" pitchFamily="18" charset="0"/>
                  <a:ea typeface="微软雅黑" pitchFamily="34" charset="-122"/>
                </a:rPr>
                <a:t>交换机</a:t>
              </a:r>
              <a:endParaRPr kumimoji="1" lang="zh-CN" altLang="en-US" sz="1000" b="1" dirty="0">
                <a:latin typeface="Times New Roman" pitchFamily="18" charset="0"/>
                <a:ea typeface="微软雅黑" pitchFamily="34" charset="-122"/>
              </a:endParaRPr>
            </a:p>
          </p:txBody>
        </p:sp>
        <p:pic>
          <p:nvPicPr>
            <p:cNvPr id="189" name="Picture 1487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418" y="4224152"/>
              <a:ext cx="2540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Text Box 1488"/>
            <p:cNvSpPr txBox="1">
              <a:spLocks noChangeArrowheads="1"/>
            </p:cNvSpPr>
            <p:nvPr/>
          </p:nvSpPr>
          <p:spPr bwMode="auto">
            <a:xfrm>
              <a:off x="1059818" y="4195351"/>
              <a:ext cx="565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kumimoji="1" lang="zh-CN" altLang="en-US" sz="1000" b="1" dirty="0">
                  <a:latin typeface="Times New Roman" pitchFamily="18" charset="0"/>
                  <a:ea typeface="微软雅黑" pitchFamily="34" charset="-122"/>
                </a:rPr>
                <a:t>路由器</a:t>
              </a:r>
            </a:p>
          </p:txBody>
        </p:sp>
        <p:pic>
          <p:nvPicPr>
            <p:cNvPr id="191" name="Picture 239" descr="jisuanji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30" y="3477574"/>
              <a:ext cx="319088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2" name="Rectangle 254"/>
            <p:cNvSpPr>
              <a:spLocks noChangeArrowheads="1"/>
            </p:cNvSpPr>
            <p:nvPr/>
          </p:nvSpPr>
          <p:spPr bwMode="auto">
            <a:xfrm>
              <a:off x="193043" y="3405495"/>
              <a:ext cx="1468438" cy="1392888"/>
            </a:xfrm>
            <a:prstGeom prst="rect">
              <a:avLst/>
            </a:prstGeom>
            <a:noFill/>
            <a:ln w="28575">
              <a:solidFill>
                <a:srgbClr val="368AD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93" name="Group 1356"/>
            <p:cNvGrpSpPr>
              <a:grpSpLocks/>
            </p:cNvGrpSpPr>
            <p:nvPr/>
          </p:nvGrpSpPr>
          <p:grpSpPr bwMode="auto">
            <a:xfrm rot="20527939">
              <a:off x="740202" y="4528170"/>
              <a:ext cx="327628" cy="211123"/>
              <a:chOff x="2949" y="196"/>
              <a:chExt cx="941" cy="598"/>
            </a:xfrm>
            <a:solidFill>
              <a:schemeClr val="bg1"/>
            </a:solidFill>
          </p:grpSpPr>
          <p:sp>
            <p:nvSpPr>
              <p:cNvPr id="195" name="Oval 1357"/>
              <p:cNvSpPr>
                <a:spLocks noChangeArrowheads="1"/>
              </p:cNvSpPr>
              <p:nvPr/>
            </p:nvSpPr>
            <p:spPr bwMode="auto">
              <a:xfrm>
                <a:off x="3168" y="196"/>
                <a:ext cx="407" cy="162"/>
              </a:xfrm>
              <a:prstGeom prst="ellips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zh-CN" alt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Oval 1358"/>
              <p:cNvSpPr>
                <a:spLocks noChangeArrowheads="1"/>
              </p:cNvSpPr>
              <p:nvPr/>
            </p:nvSpPr>
            <p:spPr bwMode="auto">
              <a:xfrm rot="900000">
                <a:off x="3512" y="252"/>
                <a:ext cx="275" cy="131"/>
              </a:xfrm>
              <a:prstGeom prst="ellips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zh-CN" alt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Oval 1359"/>
              <p:cNvSpPr>
                <a:spLocks noChangeArrowheads="1"/>
              </p:cNvSpPr>
              <p:nvPr/>
            </p:nvSpPr>
            <p:spPr bwMode="auto">
              <a:xfrm rot="1500000">
                <a:off x="3650" y="385"/>
                <a:ext cx="240" cy="153"/>
              </a:xfrm>
              <a:prstGeom prst="ellips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zh-CN" alt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Oval 1360"/>
              <p:cNvSpPr>
                <a:spLocks noChangeArrowheads="1"/>
              </p:cNvSpPr>
              <p:nvPr/>
            </p:nvSpPr>
            <p:spPr bwMode="auto">
              <a:xfrm rot="-1560000">
                <a:off x="3573" y="537"/>
                <a:ext cx="291" cy="189"/>
              </a:xfrm>
              <a:prstGeom prst="ellips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zh-CN" alt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Oval 1361"/>
              <p:cNvSpPr>
                <a:spLocks noChangeArrowheads="1"/>
              </p:cNvSpPr>
              <p:nvPr/>
            </p:nvSpPr>
            <p:spPr bwMode="auto">
              <a:xfrm>
                <a:off x="3216" y="555"/>
                <a:ext cx="471" cy="239"/>
              </a:xfrm>
              <a:prstGeom prst="ellips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zh-CN" alt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Oval 1362"/>
              <p:cNvSpPr>
                <a:spLocks noChangeArrowheads="1"/>
              </p:cNvSpPr>
              <p:nvPr/>
            </p:nvSpPr>
            <p:spPr bwMode="auto">
              <a:xfrm rot="1080000">
                <a:off x="3023" y="555"/>
                <a:ext cx="265" cy="156"/>
              </a:xfrm>
              <a:prstGeom prst="ellips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zh-CN" alt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Oval 1363"/>
              <p:cNvSpPr>
                <a:spLocks noChangeArrowheads="1"/>
              </p:cNvSpPr>
              <p:nvPr/>
            </p:nvSpPr>
            <p:spPr bwMode="auto">
              <a:xfrm>
                <a:off x="2949" y="432"/>
                <a:ext cx="217" cy="156"/>
              </a:xfrm>
              <a:prstGeom prst="ellips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zh-CN" alt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Oval 1364"/>
              <p:cNvSpPr>
                <a:spLocks noChangeArrowheads="1"/>
              </p:cNvSpPr>
              <p:nvPr/>
            </p:nvSpPr>
            <p:spPr bwMode="auto">
              <a:xfrm rot="-1860000">
                <a:off x="2984" y="310"/>
                <a:ext cx="295" cy="156"/>
              </a:xfrm>
              <a:prstGeom prst="ellips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eaVert" wrap="none" anchor="ctr"/>
              <a:lstStyle/>
              <a:p>
                <a:endParaRPr lang="zh-CN" alt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1366"/>
              <p:cNvSpPr>
                <a:spLocks/>
              </p:cNvSpPr>
              <p:nvPr/>
            </p:nvSpPr>
            <p:spPr bwMode="auto">
              <a:xfrm>
                <a:off x="3193" y="270"/>
                <a:ext cx="117" cy="118"/>
              </a:xfrm>
              <a:custGeom>
                <a:avLst/>
                <a:gdLst>
                  <a:gd name="T0" fmla="*/ 5 w 117"/>
                  <a:gd name="T1" fmla="*/ 66 h 118"/>
                  <a:gd name="T2" fmla="*/ 0 w 117"/>
                  <a:gd name="T3" fmla="*/ 51 h 118"/>
                  <a:gd name="T4" fmla="*/ 0 w 117"/>
                  <a:gd name="T5" fmla="*/ 36 h 118"/>
                  <a:gd name="T6" fmla="*/ 16 w 117"/>
                  <a:gd name="T7" fmla="*/ 25 h 118"/>
                  <a:gd name="T8" fmla="*/ 32 w 117"/>
                  <a:gd name="T9" fmla="*/ 15 h 118"/>
                  <a:gd name="T10" fmla="*/ 47 w 117"/>
                  <a:gd name="T11" fmla="*/ 0 h 118"/>
                  <a:gd name="T12" fmla="*/ 63 w 117"/>
                  <a:gd name="T13" fmla="*/ 0 h 118"/>
                  <a:gd name="T14" fmla="*/ 79 w 117"/>
                  <a:gd name="T15" fmla="*/ 0 h 118"/>
                  <a:gd name="T16" fmla="*/ 84 w 117"/>
                  <a:gd name="T17" fmla="*/ 15 h 118"/>
                  <a:gd name="T18" fmla="*/ 95 w 117"/>
                  <a:gd name="T19" fmla="*/ 31 h 118"/>
                  <a:gd name="T20" fmla="*/ 105 w 117"/>
                  <a:gd name="T21" fmla="*/ 46 h 118"/>
                  <a:gd name="T22" fmla="*/ 111 w 117"/>
                  <a:gd name="T23" fmla="*/ 61 h 118"/>
                  <a:gd name="T24" fmla="*/ 116 w 117"/>
                  <a:gd name="T25" fmla="*/ 76 h 118"/>
                  <a:gd name="T26" fmla="*/ 116 w 117"/>
                  <a:gd name="T27" fmla="*/ 92 h 118"/>
                  <a:gd name="T28" fmla="*/ 116 w 117"/>
                  <a:gd name="T29" fmla="*/ 107 h 118"/>
                  <a:gd name="T30" fmla="*/ 100 w 117"/>
                  <a:gd name="T31" fmla="*/ 117 h 118"/>
                  <a:gd name="T32" fmla="*/ 84 w 117"/>
                  <a:gd name="T33" fmla="*/ 117 h 118"/>
                  <a:gd name="T34" fmla="*/ 69 w 117"/>
                  <a:gd name="T35" fmla="*/ 117 h 118"/>
                  <a:gd name="T36" fmla="*/ 53 w 117"/>
                  <a:gd name="T37" fmla="*/ 117 h 118"/>
                  <a:gd name="T38" fmla="*/ 37 w 117"/>
                  <a:gd name="T39" fmla="*/ 112 h 118"/>
                  <a:gd name="T40" fmla="*/ 21 w 117"/>
                  <a:gd name="T41" fmla="*/ 102 h 118"/>
                  <a:gd name="T42" fmla="*/ 11 w 117"/>
                  <a:gd name="T43" fmla="*/ 86 h 118"/>
                  <a:gd name="T44" fmla="*/ 5 w 117"/>
                  <a:gd name="T45" fmla="*/ 71 h 118"/>
                  <a:gd name="T46" fmla="*/ 5 w 117"/>
                  <a:gd name="T47" fmla="*/ 66 h 1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7"/>
                  <a:gd name="T73" fmla="*/ 0 h 118"/>
                  <a:gd name="T74" fmla="*/ 117 w 117"/>
                  <a:gd name="T75" fmla="*/ 118 h 11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7" h="118">
                    <a:moveTo>
                      <a:pt x="5" y="66"/>
                    </a:moveTo>
                    <a:lnTo>
                      <a:pt x="0" y="51"/>
                    </a:lnTo>
                    <a:lnTo>
                      <a:pt x="0" y="36"/>
                    </a:lnTo>
                    <a:lnTo>
                      <a:pt x="16" y="25"/>
                    </a:lnTo>
                    <a:lnTo>
                      <a:pt x="32" y="15"/>
                    </a:lnTo>
                    <a:lnTo>
                      <a:pt x="47" y="0"/>
                    </a:lnTo>
                    <a:lnTo>
                      <a:pt x="63" y="0"/>
                    </a:lnTo>
                    <a:lnTo>
                      <a:pt x="79" y="0"/>
                    </a:lnTo>
                    <a:lnTo>
                      <a:pt x="84" y="15"/>
                    </a:lnTo>
                    <a:lnTo>
                      <a:pt x="95" y="31"/>
                    </a:lnTo>
                    <a:lnTo>
                      <a:pt x="105" y="46"/>
                    </a:lnTo>
                    <a:lnTo>
                      <a:pt x="111" y="61"/>
                    </a:lnTo>
                    <a:lnTo>
                      <a:pt x="116" y="76"/>
                    </a:lnTo>
                    <a:lnTo>
                      <a:pt x="116" y="92"/>
                    </a:lnTo>
                    <a:lnTo>
                      <a:pt x="116" y="107"/>
                    </a:lnTo>
                    <a:lnTo>
                      <a:pt x="100" y="117"/>
                    </a:lnTo>
                    <a:lnTo>
                      <a:pt x="84" y="117"/>
                    </a:lnTo>
                    <a:lnTo>
                      <a:pt x="69" y="117"/>
                    </a:lnTo>
                    <a:lnTo>
                      <a:pt x="53" y="117"/>
                    </a:lnTo>
                    <a:lnTo>
                      <a:pt x="37" y="112"/>
                    </a:lnTo>
                    <a:lnTo>
                      <a:pt x="21" y="102"/>
                    </a:lnTo>
                    <a:lnTo>
                      <a:pt x="11" y="86"/>
                    </a:lnTo>
                    <a:lnTo>
                      <a:pt x="5" y="71"/>
                    </a:lnTo>
                    <a:lnTo>
                      <a:pt x="5" y="66"/>
                    </a:ln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" name="Freeform 1367"/>
              <p:cNvSpPr>
                <a:spLocks/>
              </p:cNvSpPr>
              <p:nvPr/>
            </p:nvSpPr>
            <p:spPr bwMode="auto">
              <a:xfrm>
                <a:off x="3469" y="239"/>
                <a:ext cx="82" cy="87"/>
              </a:xfrm>
              <a:custGeom>
                <a:avLst/>
                <a:gdLst>
                  <a:gd name="T0" fmla="*/ 0 w 82"/>
                  <a:gd name="T1" fmla="*/ 0 h 87"/>
                  <a:gd name="T2" fmla="*/ 16 w 82"/>
                  <a:gd name="T3" fmla="*/ 10 h 87"/>
                  <a:gd name="T4" fmla="*/ 32 w 82"/>
                  <a:gd name="T5" fmla="*/ 20 h 87"/>
                  <a:gd name="T6" fmla="*/ 49 w 82"/>
                  <a:gd name="T7" fmla="*/ 20 h 87"/>
                  <a:gd name="T8" fmla="*/ 65 w 82"/>
                  <a:gd name="T9" fmla="*/ 30 h 87"/>
                  <a:gd name="T10" fmla="*/ 76 w 82"/>
                  <a:gd name="T11" fmla="*/ 46 h 87"/>
                  <a:gd name="T12" fmla="*/ 81 w 82"/>
                  <a:gd name="T13" fmla="*/ 61 h 87"/>
                  <a:gd name="T14" fmla="*/ 81 w 82"/>
                  <a:gd name="T15" fmla="*/ 76 h 87"/>
                  <a:gd name="T16" fmla="*/ 65 w 82"/>
                  <a:gd name="T17" fmla="*/ 86 h 87"/>
                  <a:gd name="T18" fmla="*/ 49 w 82"/>
                  <a:gd name="T19" fmla="*/ 86 h 87"/>
                  <a:gd name="T20" fmla="*/ 27 w 82"/>
                  <a:gd name="T21" fmla="*/ 81 h 87"/>
                  <a:gd name="T22" fmla="*/ 11 w 82"/>
                  <a:gd name="T23" fmla="*/ 71 h 87"/>
                  <a:gd name="T24" fmla="*/ 5 w 82"/>
                  <a:gd name="T25" fmla="*/ 56 h 87"/>
                  <a:gd name="T26" fmla="*/ 0 w 82"/>
                  <a:gd name="T27" fmla="*/ 40 h 87"/>
                  <a:gd name="T28" fmla="*/ 0 w 82"/>
                  <a:gd name="T29" fmla="*/ 25 h 87"/>
                  <a:gd name="T30" fmla="*/ 11 w 82"/>
                  <a:gd name="T31" fmla="*/ 10 h 87"/>
                  <a:gd name="T32" fmla="*/ 0 w 82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87"/>
                  <a:gd name="T53" fmla="*/ 82 w 82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87">
                    <a:moveTo>
                      <a:pt x="0" y="0"/>
                    </a:moveTo>
                    <a:lnTo>
                      <a:pt x="16" y="10"/>
                    </a:lnTo>
                    <a:lnTo>
                      <a:pt x="32" y="20"/>
                    </a:lnTo>
                    <a:lnTo>
                      <a:pt x="49" y="20"/>
                    </a:lnTo>
                    <a:lnTo>
                      <a:pt x="65" y="30"/>
                    </a:lnTo>
                    <a:lnTo>
                      <a:pt x="76" y="46"/>
                    </a:lnTo>
                    <a:lnTo>
                      <a:pt x="81" y="61"/>
                    </a:lnTo>
                    <a:lnTo>
                      <a:pt x="81" y="76"/>
                    </a:lnTo>
                    <a:lnTo>
                      <a:pt x="65" y="86"/>
                    </a:lnTo>
                    <a:lnTo>
                      <a:pt x="49" y="86"/>
                    </a:lnTo>
                    <a:lnTo>
                      <a:pt x="27" y="81"/>
                    </a:lnTo>
                    <a:lnTo>
                      <a:pt x="11" y="71"/>
                    </a:lnTo>
                    <a:lnTo>
                      <a:pt x="5" y="56"/>
                    </a:lnTo>
                    <a:lnTo>
                      <a:pt x="0" y="40"/>
                    </a:lnTo>
                    <a:lnTo>
                      <a:pt x="0" y="25"/>
                    </a:lnTo>
                    <a:lnTo>
                      <a:pt x="11" y="1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" name="Freeform 1365"/>
              <p:cNvSpPr>
                <a:spLocks/>
              </p:cNvSpPr>
              <p:nvPr/>
            </p:nvSpPr>
            <p:spPr bwMode="auto">
              <a:xfrm>
                <a:off x="3051" y="300"/>
                <a:ext cx="738" cy="407"/>
              </a:xfrm>
              <a:custGeom>
                <a:avLst/>
                <a:gdLst>
                  <a:gd name="T0" fmla="*/ 108 w 738"/>
                  <a:gd name="T1" fmla="*/ 82 h 407"/>
                  <a:gd name="T2" fmla="*/ 145 w 738"/>
                  <a:gd name="T3" fmla="*/ 77 h 407"/>
                  <a:gd name="T4" fmla="*/ 183 w 738"/>
                  <a:gd name="T5" fmla="*/ 72 h 407"/>
                  <a:gd name="T6" fmla="*/ 215 w 738"/>
                  <a:gd name="T7" fmla="*/ 67 h 407"/>
                  <a:gd name="T8" fmla="*/ 237 w 738"/>
                  <a:gd name="T9" fmla="*/ 46 h 407"/>
                  <a:gd name="T10" fmla="*/ 204 w 738"/>
                  <a:gd name="T11" fmla="*/ 41 h 407"/>
                  <a:gd name="T12" fmla="*/ 172 w 738"/>
                  <a:gd name="T13" fmla="*/ 46 h 407"/>
                  <a:gd name="T14" fmla="*/ 156 w 738"/>
                  <a:gd name="T15" fmla="*/ 46 h 407"/>
                  <a:gd name="T16" fmla="*/ 188 w 738"/>
                  <a:gd name="T17" fmla="*/ 26 h 407"/>
                  <a:gd name="T18" fmla="*/ 226 w 738"/>
                  <a:gd name="T19" fmla="*/ 15 h 407"/>
                  <a:gd name="T20" fmla="*/ 258 w 738"/>
                  <a:gd name="T21" fmla="*/ 10 h 407"/>
                  <a:gd name="T22" fmla="*/ 290 w 738"/>
                  <a:gd name="T23" fmla="*/ 5 h 407"/>
                  <a:gd name="T24" fmla="*/ 323 w 738"/>
                  <a:gd name="T25" fmla="*/ 0 h 407"/>
                  <a:gd name="T26" fmla="*/ 355 w 738"/>
                  <a:gd name="T27" fmla="*/ 0 h 407"/>
                  <a:gd name="T28" fmla="*/ 387 w 738"/>
                  <a:gd name="T29" fmla="*/ 0 h 407"/>
                  <a:gd name="T30" fmla="*/ 463 w 738"/>
                  <a:gd name="T31" fmla="*/ 0 h 407"/>
                  <a:gd name="T32" fmla="*/ 506 w 738"/>
                  <a:gd name="T33" fmla="*/ 0 h 407"/>
                  <a:gd name="T34" fmla="*/ 543 w 738"/>
                  <a:gd name="T35" fmla="*/ 15 h 407"/>
                  <a:gd name="T36" fmla="*/ 570 w 738"/>
                  <a:gd name="T37" fmla="*/ 36 h 407"/>
                  <a:gd name="T38" fmla="*/ 603 w 738"/>
                  <a:gd name="T39" fmla="*/ 51 h 407"/>
                  <a:gd name="T40" fmla="*/ 635 w 738"/>
                  <a:gd name="T41" fmla="*/ 57 h 407"/>
                  <a:gd name="T42" fmla="*/ 667 w 738"/>
                  <a:gd name="T43" fmla="*/ 77 h 407"/>
                  <a:gd name="T44" fmla="*/ 694 w 738"/>
                  <a:gd name="T45" fmla="*/ 98 h 407"/>
                  <a:gd name="T46" fmla="*/ 715 w 738"/>
                  <a:gd name="T47" fmla="*/ 128 h 407"/>
                  <a:gd name="T48" fmla="*/ 721 w 738"/>
                  <a:gd name="T49" fmla="*/ 164 h 407"/>
                  <a:gd name="T50" fmla="*/ 726 w 738"/>
                  <a:gd name="T51" fmla="*/ 195 h 407"/>
                  <a:gd name="T52" fmla="*/ 726 w 738"/>
                  <a:gd name="T53" fmla="*/ 226 h 407"/>
                  <a:gd name="T54" fmla="*/ 726 w 738"/>
                  <a:gd name="T55" fmla="*/ 257 h 407"/>
                  <a:gd name="T56" fmla="*/ 737 w 738"/>
                  <a:gd name="T57" fmla="*/ 288 h 407"/>
                  <a:gd name="T58" fmla="*/ 737 w 738"/>
                  <a:gd name="T59" fmla="*/ 319 h 407"/>
                  <a:gd name="T60" fmla="*/ 715 w 738"/>
                  <a:gd name="T61" fmla="*/ 349 h 407"/>
                  <a:gd name="T62" fmla="*/ 678 w 738"/>
                  <a:gd name="T63" fmla="*/ 365 h 407"/>
                  <a:gd name="T64" fmla="*/ 646 w 738"/>
                  <a:gd name="T65" fmla="*/ 380 h 407"/>
                  <a:gd name="T66" fmla="*/ 613 w 738"/>
                  <a:gd name="T67" fmla="*/ 396 h 407"/>
                  <a:gd name="T68" fmla="*/ 581 w 738"/>
                  <a:gd name="T69" fmla="*/ 401 h 407"/>
                  <a:gd name="T70" fmla="*/ 538 w 738"/>
                  <a:gd name="T71" fmla="*/ 406 h 407"/>
                  <a:gd name="T72" fmla="*/ 500 w 738"/>
                  <a:gd name="T73" fmla="*/ 406 h 407"/>
                  <a:gd name="T74" fmla="*/ 468 w 738"/>
                  <a:gd name="T75" fmla="*/ 406 h 407"/>
                  <a:gd name="T76" fmla="*/ 436 w 738"/>
                  <a:gd name="T77" fmla="*/ 406 h 407"/>
                  <a:gd name="T78" fmla="*/ 403 w 738"/>
                  <a:gd name="T79" fmla="*/ 406 h 407"/>
                  <a:gd name="T80" fmla="*/ 371 w 738"/>
                  <a:gd name="T81" fmla="*/ 406 h 407"/>
                  <a:gd name="T82" fmla="*/ 339 w 738"/>
                  <a:gd name="T83" fmla="*/ 406 h 407"/>
                  <a:gd name="T84" fmla="*/ 307 w 738"/>
                  <a:gd name="T85" fmla="*/ 406 h 407"/>
                  <a:gd name="T86" fmla="*/ 269 w 738"/>
                  <a:gd name="T87" fmla="*/ 406 h 407"/>
                  <a:gd name="T88" fmla="*/ 237 w 738"/>
                  <a:gd name="T89" fmla="*/ 406 h 407"/>
                  <a:gd name="T90" fmla="*/ 204 w 738"/>
                  <a:gd name="T91" fmla="*/ 406 h 407"/>
                  <a:gd name="T92" fmla="*/ 172 w 738"/>
                  <a:gd name="T93" fmla="*/ 391 h 407"/>
                  <a:gd name="T94" fmla="*/ 140 w 738"/>
                  <a:gd name="T95" fmla="*/ 380 h 407"/>
                  <a:gd name="T96" fmla="*/ 108 w 738"/>
                  <a:gd name="T97" fmla="*/ 365 h 407"/>
                  <a:gd name="T98" fmla="*/ 81 w 738"/>
                  <a:gd name="T99" fmla="*/ 339 h 407"/>
                  <a:gd name="T100" fmla="*/ 59 w 738"/>
                  <a:gd name="T101" fmla="*/ 319 h 407"/>
                  <a:gd name="T102" fmla="*/ 38 w 738"/>
                  <a:gd name="T103" fmla="*/ 288 h 407"/>
                  <a:gd name="T104" fmla="*/ 16 w 738"/>
                  <a:gd name="T105" fmla="*/ 252 h 407"/>
                  <a:gd name="T106" fmla="*/ 0 w 738"/>
                  <a:gd name="T107" fmla="*/ 216 h 407"/>
                  <a:gd name="T108" fmla="*/ 0 w 738"/>
                  <a:gd name="T109" fmla="*/ 185 h 407"/>
                  <a:gd name="T110" fmla="*/ 5 w 738"/>
                  <a:gd name="T111" fmla="*/ 149 h 407"/>
                  <a:gd name="T112" fmla="*/ 27 w 738"/>
                  <a:gd name="T113" fmla="*/ 123 h 407"/>
                  <a:gd name="T114" fmla="*/ 54 w 738"/>
                  <a:gd name="T115" fmla="*/ 108 h 407"/>
                  <a:gd name="T116" fmla="*/ 86 w 738"/>
                  <a:gd name="T117" fmla="*/ 98 h 407"/>
                  <a:gd name="T118" fmla="*/ 113 w 738"/>
                  <a:gd name="T119" fmla="*/ 82 h 407"/>
                  <a:gd name="T120" fmla="*/ 129 w 738"/>
                  <a:gd name="T121" fmla="*/ 98 h 4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8"/>
                  <a:gd name="T184" fmla="*/ 0 h 407"/>
                  <a:gd name="T185" fmla="*/ 738 w 738"/>
                  <a:gd name="T186" fmla="*/ 407 h 4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8" h="407">
                    <a:moveTo>
                      <a:pt x="91" y="82"/>
                    </a:moveTo>
                    <a:lnTo>
                      <a:pt x="108" y="82"/>
                    </a:lnTo>
                    <a:lnTo>
                      <a:pt x="124" y="82"/>
                    </a:lnTo>
                    <a:lnTo>
                      <a:pt x="145" y="77"/>
                    </a:lnTo>
                    <a:lnTo>
                      <a:pt x="161" y="77"/>
                    </a:lnTo>
                    <a:lnTo>
                      <a:pt x="183" y="72"/>
                    </a:lnTo>
                    <a:lnTo>
                      <a:pt x="199" y="72"/>
                    </a:lnTo>
                    <a:lnTo>
                      <a:pt x="215" y="67"/>
                    </a:lnTo>
                    <a:lnTo>
                      <a:pt x="231" y="62"/>
                    </a:lnTo>
                    <a:lnTo>
                      <a:pt x="237" y="46"/>
                    </a:lnTo>
                    <a:lnTo>
                      <a:pt x="221" y="41"/>
                    </a:lnTo>
                    <a:lnTo>
                      <a:pt x="204" y="41"/>
                    </a:lnTo>
                    <a:lnTo>
                      <a:pt x="188" y="46"/>
                    </a:lnTo>
                    <a:lnTo>
                      <a:pt x="172" y="46"/>
                    </a:lnTo>
                    <a:lnTo>
                      <a:pt x="156" y="62"/>
                    </a:lnTo>
                    <a:lnTo>
                      <a:pt x="156" y="46"/>
                    </a:lnTo>
                    <a:lnTo>
                      <a:pt x="172" y="36"/>
                    </a:lnTo>
                    <a:lnTo>
                      <a:pt x="188" y="26"/>
                    </a:lnTo>
                    <a:lnTo>
                      <a:pt x="210" y="21"/>
                    </a:lnTo>
                    <a:lnTo>
                      <a:pt x="226" y="15"/>
                    </a:lnTo>
                    <a:lnTo>
                      <a:pt x="242" y="15"/>
                    </a:lnTo>
                    <a:lnTo>
                      <a:pt x="258" y="10"/>
                    </a:lnTo>
                    <a:lnTo>
                      <a:pt x="274" y="10"/>
                    </a:lnTo>
                    <a:lnTo>
                      <a:pt x="290" y="5"/>
                    </a:lnTo>
                    <a:lnTo>
                      <a:pt x="307" y="5"/>
                    </a:lnTo>
                    <a:lnTo>
                      <a:pt x="323" y="0"/>
                    </a:lnTo>
                    <a:lnTo>
                      <a:pt x="339" y="0"/>
                    </a:lnTo>
                    <a:lnTo>
                      <a:pt x="355" y="0"/>
                    </a:lnTo>
                    <a:lnTo>
                      <a:pt x="371" y="0"/>
                    </a:lnTo>
                    <a:lnTo>
                      <a:pt x="387" y="0"/>
                    </a:lnTo>
                    <a:lnTo>
                      <a:pt x="420" y="0"/>
                    </a:lnTo>
                    <a:lnTo>
                      <a:pt x="463" y="0"/>
                    </a:lnTo>
                    <a:lnTo>
                      <a:pt x="484" y="0"/>
                    </a:lnTo>
                    <a:lnTo>
                      <a:pt x="506" y="0"/>
                    </a:lnTo>
                    <a:lnTo>
                      <a:pt x="527" y="5"/>
                    </a:lnTo>
                    <a:lnTo>
                      <a:pt x="543" y="15"/>
                    </a:lnTo>
                    <a:lnTo>
                      <a:pt x="554" y="31"/>
                    </a:lnTo>
                    <a:lnTo>
                      <a:pt x="570" y="36"/>
                    </a:lnTo>
                    <a:lnTo>
                      <a:pt x="586" y="46"/>
                    </a:lnTo>
                    <a:lnTo>
                      <a:pt x="603" y="51"/>
                    </a:lnTo>
                    <a:lnTo>
                      <a:pt x="619" y="51"/>
                    </a:lnTo>
                    <a:lnTo>
                      <a:pt x="635" y="57"/>
                    </a:lnTo>
                    <a:lnTo>
                      <a:pt x="651" y="67"/>
                    </a:lnTo>
                    <a:lnTo>
                      <a:pt x="667" y="77"/>
                    </a:lnTo>
                    <a:lnTo>
                      <a:pt x="678" y="93"/>
                    </a:lnTo>
                    <a:lnTo>
                      <a:pt x="694" y="98"/>
                    </a:lnTo>
                    <a:lnTo>
                      <a:pt x="699" y="113"/>
                    </a:lnTo>
                    <a:lnTo>
                      <a:pt x="715" y="128"/>
                    </a:lnTo>
                    <a:lnTo>
                      <a:pt x="721" y="149"/>
                    </a:lnTo>
                    <a:lnTo>
                      <a:pt x="721" y="164"/>
                    </a:lnTo>
                    <a:lnTo>
                      <a:pt x="726" y="180"/>
                    </a:lnTo>
                    <a:lnTo>
                      <a:pt x="726" y="195"/>
                    </a:lnTo>
                    <a:lnTo>
                      <a:pt x="726" y="211"/>
                    </a:lnTo>
                    <a:lnTo>
                      <a:pt x="726" y="226"/>
                    </a:lnTo>
                    <a:lnTo>
                      <a:pt x="726" y="242"/>
                    </a:lnTo>
                    <a:lnTo>
                      <a:pt x="726" y="257"/>
                    </a:lnTo>
                    <a:lnTo>
                      <a:pt x="737" y="272"/>
                    </a:lnTo>
                    <a:lnTo>
                      <a:pt x="737" y="288"/>
                    </a:lnTo>
                    <a:lnTo>
                      <a:pt x="737" y="303"/>
                    </a:lnTo>
                    <a:lnTo>
                      <a:pt x="737" y="319"/>
                    </a:lnTo>
                    <a:lnTo>
                      <a:pt x="732" y="334"/>
                    </a:lnTo>
                    <a:lnTo>
                      <a:pt x="715" y="349"/>
                    </a:lnTo>
                    <a:lnTo>
                      <a:pt x="694" y="360"/>
                    </a:lnTo>
                    <a:lnTo>
                      <a:pt x="678" y="365"/>
                    </a:lnTo>
                    <a:lnTo>
                      <a:pt x="662" y="375"/>
                    </a:lnTo>
                    <a:lnTo>
                      <a:pt x="646" y="380"/>
                    </a:lnTo>
                    <a:lnTo>
                      <a:pt x="629" y="385"/>
                    </a:lnTo>
                    <a:lnTo>
                      <a:pt x="613" y="396"/>
                    </a:lnTo>
                    <a:lnTo>
                      <a:pt x="597" y="401"/>
                    </a:lnTo>
                    <a:lnTo>
                      <a:pt x="581" y="401"/>
                    </a:lnTo>
                    <a:lnTo>
                      <a:pt x="559" y="406"/>
                    </a:lnTo>
                    <a:lnTo>
                      <a:pt x="538" y="406"/>
                    </a:lnTo>
                    <a:lnTo>
                      <a:pt x="522" y="406"/>
                    </a:lnTo>
                    <a:lnTo>
                      <a:pt x="500" y="406"/>
                    </a:lnTo>
                    <a:lnTo>
                      <a:pt x="484" y="406"/>
                    </a:lnTo>
                    <a:lnTo>
                      <a:pt x="468" y="406"/>
                    </a:lnTo>
                    <a:lnTo>
                      <a:pt x="452" y="406"/>
                    </a:lnTo>
                    <a:lnTo>
                      <a:pt x="436" y="406"/>
                    </a:lnTo>
                    <a:lnTo>
                      <a:pt x="420" y="406"/>
                    </a:lnTo>
                    <a:lnTo>
                      <a:pt x="403" y="406"/>
                    </a:lnTo>
                    <a:lnTo>
                      <a:pt x="387" y="406"/>
                    </a:lnTo>
                    <a:lnTo>
                      <a:pt x="371" y="406"/>
                    </a:lnTo>
                    <a:lnTo>
                      <a:pt x="355" y="406"/>
                    </a:lnTo>
                    <a:lnTo>
                      <a:pt x="339" y="406"/>
                    </a:lnTo>
                    <a:lnTo>
                      <a:pt x="323" y="406"/>
                    </a:lnTo>
                    <a:lnTo>
                      <a:pt x="307" y="406"/>
                    </a:lnTo>
                    <a:lnTo>
                      <a:pt x="285" y="406"/>
                    </a:lnTo>
                    <a:lnTo>
                      <a:pt x="269" y="406"/>
                    </a:lnTo>
                    <a:lnTo>
                      <a:pt x="253" y="406"/>
                    </a:lnTo>
                    <a:lnTo>
                      <a:pt x="237" y="406"/>
                    </a:lnTo>
                    <a:lnTo>
                      <a:pt x="221" y="406"/>
                    </a:lnTo>
                    <a:lnTo>
                      <a:pt x="204" y="406"/>
                    </a:lnTo>
                    <a:lnTo>
                      <a:pt x="188" y="396"/>
                    </a:lnTo>
                    <a:lnTo>
                      <a:pt x="172" y="391"/>
                    </a:lnTo>
                    <a:lnTo>
                      <a:pt x="156" y="385"/>
                    </a:lnTo>
                    <a:lnTo>
                      <a:pt x="140" y="380"/>
                    </a:lnTo>
                    <a:lnTo>
                      <a:pt x="124" y="375"/>
                    </a:lnTo>
                    <a:lnTo>
                      <a:pt x="108" y="365"/>
                    </a:lnTo>
                    <a:lnTo>
                      <a:pt x="91" y="355"/>
                    </a:lnTo>
                    <a:lnTo>
                      <a:pt x="81" y="339"/>
                    </a:lnTo>
                    <a:lnTo>
                      <a:pt x="65" y="334"/>
                    </a:lnTo>
                    <a:lnTo>
                      <a:pt x="59" y="319"/>
                    </a:lnTo>
                    <a:lnTo>
                      <a:pt x="43" y="303"/>
                    </a:lnTo>
                    <a:lnTo>
                      <a:pt x="38" y="288"/>
                    </a:lnTo>
                    <a:lnTo>
                      <a:pt x="22" y="272"/>
                    </a:lnTo>
                    <a:lnTo>
                      <a:pt x="16" y="252"/>
                    </a:lnTo>
                    <a:lnTo>
                      <a:pt x="5" y="231"/>
                    </a:lnTo>
                    <a:lnTo>
                      <a:pt x="0" y="216"/>
                    </a:lnTo>
                    <a:lnTo>
                      <a:pt x="0" y="200"/>
                    </a:lnTo>
                    <a:lnTo>
                      <a:pt x="0" y="185"/>
                    </a:lnTo>
                    <a:lnTo>
                      <a:pt x="0" y="170"/>
                    </a:lnTo>
                    <a:lnTo>
                      <a:pt x="5" y="149"/>
                    </a:lnTo>
                    <a:lnTo>
                      <a:pt x="11" y="134"/>
                    </a:lnTo>
                    <a:lnTo>
                      <a:pt x="27" y="123"/>
                    </a:lnTo>
                    <a:lnTo>
                      <a:pt x="38" y="108"/>
                    </a:lnTo>
                    <a:lnTo>
                      <a:pt x="54" y="108"/>
                    </a:lnTo>
                    <a:lnTo>
                      <a:pt x="70" y="103"/>
                    </a:lnTo>
                    <a:lnTo>
                      <a:pt x="86" y="98"/>
                    </a:lnTo>
                    <a:lnTo>
                      <a:pt x="102" y="98"/>
                    </a:lnTo>
                    <a:lnTo>
                      <a:pt x="113" y="82"/>
                    </a:lnTo>
                    <a:lnTo>
                      <a:pt x="113" y="67"/>
                    </a:lnTo>
                    <a:lnTo>
                      <a:pt x="129" y="9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" name="Text Box 1488"/>
            <p:cNvSpPr txBox="1">
              <a:spLocks noChangeArrowheads="1"/>
            </p:cNvSpPr>
            <p:nvPr/>
          </p:nvSpPr>
          <p:spPr bwMode="auto">
            <a:xfrm>
              <a:off x="1059818" y="4503078"/>
              <a:ext cx="44114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kumimoji="1" lang="zh-CN" altLang="en-US" sz="1000" b="1" dirty="0" smtClean="0">
                  <a:latin typeface="Times New Roman" pitchFamily="18" charset="0"/>
                  <a:ea typeface="微软雅黑" pitchFamily="34" charset="-122"/>
                </a:rPr>
                <a:t>网络</a:t>
              </a:r>
              <a:endParaRPr kumimoji="1" lang="zh-CN" altLang="en-US" sz="1000" b="1" dirty="0">
                <a:latin typeface="Times New Roman" pitchFamily="18" charset="0"/>
                <a:ea typeface="微软雅黑" pitchFamily="34" charset="-122"/>
              </a:endParaRPr>
            </a:p>
          </p:txBody>
        </p:sp>
      </p:grpSp>
      <p:sp>
        <p:nvSpPr>
          <p:cNvPr id="206" name="内容占位符 4"/>
          <p:cNvSpPr txBox="1">
            <a:spLocks/>
          </p:cNvSpPr>
          <p:nvPr/>
        </p:nvSpPr>
        <p:spPr>
          <a:xfrm>
            <a:off x="3777210" y="3761045"/>
            <a:ext cx="3602398" cy="109766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 fontScale="77500" lnSpcReduction="20000"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在局域网中，交换机是一种重要的设备，通过网线或</a:t>
            </a:r>
            <a:r>
              <a:rPr lang="en-US" altLang="zh-CN" sz="1600" dirty="0" err="1" smtClean="0">
                <a:solidFill>
                  <a:srgbClr val="002060"/>
                </a:solidFill>
              </a:rPr>
              <a:t>Wifi</a:t>
            </a:r>
            <a:r>
              <a:rPr lang="zh-CN" altLang="en-US" sz="1600" dirty="0" smtClean="0">
                <a:solidFill>
                  <a:srgbClr val="002060"/>
                </a:solidFill>
              </a:rPr>
              <a:t>等将计算机、手机等连成网络。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>
                <a:solidFill>
                  <a:srgbClr val="002060"/>
                </a:solidFill>
              </a:rPr>
              <a:t>而</a:t>
            </a:r>
            <a:r>
              <a:rPr lang="zh-CN" altLang="en-US" sz="1600" dirty="0" smtClean="0">
                <a:solidFill>
                  <a:srgbClr val="002060"/>
                </a:solidFill>
              </a:rPr>
              <a:t>在广域网中，路由器则是重要的设备，通过光纤等高速链路将不同网络连接起来。</a:t>
            </a:r>
          </a:p>
        </p:txBody>
      </p:sp>
    </p:spTree>
    <p:extLst>
      <p:ext uri="{BB962C8B-B14F-4D97-AF65-F5344CB8AC3E}">
        <p14:creationId xmlns:p14="http://schemas.microsoft.com/office/powerpoint/2010/main" val="4034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>
                <a:solidFill>
                  <a:srgbClr val="002060"/>
                </a:solidFill>
              </a:rPr>
              <a:t>数据交换技术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024597"/>
            <a:ext cx="8139178" cy="3804968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</a:rPr>
              <a:t>网络中的计算机，不时地发送请求或接收反馈，这些计算机之间就要不断地进行数据交换。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而数据交换也有不同的技术。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从传统电话使用的电路交换，到收发电报采用的报文交换，到现在上网采用的分组交换，每种技术都有其特点与适用场景。</a:t>
            </a:r>
            <a:endParaRPr lang="en-US" altLang="zh-CN" sz="1600" dirty="0">
              <a:solidFill>
                <a:srgbClr val="002060"/>
              </a:solidFill>
            </a:endParaRPr>
          </a:p>
          <a:p>
            <a:endParaRPr lang="en-US" altLang="zh-CN" sz="1600" dirty="0" smtClean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0321" y="2969593"/>
            <a:ext cx="55816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6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>
                <a:solidFill>
                  <a:srgbClr val="002060"/>
                </a:solidFill>
              </a:rPr>
              <a:t>数据交换技术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095847"/>
            <a:ext cx="3262066" cy="110223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</a:rPr>
              <a:t>电路交换：需要在通信双方之间建立一条通道。适合需要持续交互的应用场景。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en-US" altLang="zh-CN" sz="1600" dirty="0">
              <a:solidFill>
                <a:srgbClr val="002060"/>
              </a:solidFill>
            </a:endParaRPr>
          </a:p>
          <a:p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en-US" altLang="zh-CN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CN" sz="1600" dirty="0" smtClean="0">
              <a:solidFill>
                <a:srgbClr val="00206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54483" y="563943"/>
            <a:ext cx="4852348" cy="1206152"/>
            <a:chOff x="497960" y="1814562"/>
            <a:chExt cx="8133856" cy="2021840"/>
          </a:xfrm>
        </p:grpSpPr>
        <p:sp>
          <p:nvSpPr>
            <p:cNvPr id="9" name="圆角矩形 8"/>
            <p:cNvSpPr/>
            <p:nvPr/>
          </p:nvSpPr>
          <p:spPr>
            <a:xfrm>
              <a:off x="497960" y="1814562"/>
              <a:ext cx="8133856" cy="202184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2236788" y="2822575"/>
              <a:ext cx="5192712" cy="0"/>
            </a:xfrm>
            <a:prstGeom prst="line">
              <a:avLst/>
            </a:prstGeom>
            <a:ln w="25400">
              <a:solidFill>
                <a:srgbClr val="99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 bwMode="auto">
            <a:xfrm>
              <a:off x="1490663" y="2400300"/>
              <a:ext cx="6286500" cy="825500"/>
              <a:chOff x="115860" y="3847459"/>
              <a:chExt cx="6286332" cy="82499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860" y="3867779"/>
                <a:ext cx="914408" cy="804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7784" y="3847459"/>
                <a:ext cx="914408" cy="804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" name="组合 2"/>
          <p:cNvGrpSpPr/>
          <p:nvPr/>
        </p:nvGrpSpPr>
        <p:grpSpPr>
          <a:xfrm>
            <a:off x="376908" y="2333876"/>
            <a:ext cx="3192906" cy="2244337"/>
            <a:chOff x="4093535" y="1096637"/>
            <a:chExt cx="4538281" cy="3190019"/>
          </a:xfrm>
        </p:grpSpPr>
        <p:sp>
          <p:nvSpPr>
            <p:cNvPr id="16" name="圆角矩形 15"/>
            <p:cNvSpPr/>
            <p:nvPr/>
          </p:nvSpPr>
          <p:spPr>
            <a:xfrm>
              <a:off x="4093535" y="1096637"/>
              <a:ext cx="4538281" cy="319001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组合 23"/>
            <p:cNvGrpSpPr/>
            <p:nvPr/>
          </p:nvGrpSpPr>
          <p:grpSpPr bwMode="auto">
            <a:xfrm>
              <a:off x="4489906" y="1120775"/>
              <a:ext cx="3757613" cy="3144838"/>
              <a:chOff x="2607464" y="2947482"/>
              <a:chExt cx="3757622" cy="3145044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3594891" y="5320950"/>
                <a:ext cx="1866904" cy="0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2909090" y="4520798"/>
                <a:ext cx="3197233" cy="0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594891" y="3693656"/>
                <a:ext cx="1866904" cy="0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3615529" y="3723821"/>
                <a:ext cx="0" cy="1597130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5476084" y="3723821"/>
                <a:ext cx="0" cy="1597130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531519" y="3188798"/>
                <a:ext cx="0" cy="2602083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3686967" y="3188798"/>
                <a:ext cx="649290" cy="427066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4623594" y="5400331"/>
                <a:ext cx="741365" cy="422303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4623594" y="3174510"/>
                <a:ext cx="852490" cy="441354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2909090" y="3693656"/>
                <a:ext cx="576264" cy="795390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 flipV="1">
                <a:off x="2894803" y="4557312"/>
                <a:ext cx="517526" cy="720772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 flipV="1">
                <a:off x="3525041" y="5400331"/>
                <a:ext cx="884240" cy="465167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 flipV="1">
                <a:off x="5560221" y="3765099"/>
                <a:ext cx="628652" cy="765225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5560221" y="4557312"/>
                <a:ext cx="546101" cy="723947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 flipV="1">
                <a:off x="3615529" y="3693656"/>
                <a:ext cx="1846266" cy="1624119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3615529" y="3765099"/>
                <a:ext cx="1758954" cy="1516161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 flipV="1">
                <a:off x="2894803" y="4485871"/>
                <a:ext cx="2479681" cy="795389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 flipV="1">
                <a:off x="3686967" y="3693656"/>
                <a:ext cx="2287593" cy="868420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V="1">
                <a:off x="3615529" y="3261828"/>
                <a:ext cx="792164" cy="2016257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 flipV="1">
                <a:off x="4550569" y="3188798"/>
                <a:ext cx="911227" cy="2128977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3615529" y="4549375"/>
                <a:ext cx="2490793" cy="728710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2986878" y="3693656"/>
                <a:ext cx="2500318" cy="836668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V="1">
                <a:off x="4552157" y="3723821"/>
                <a:ext cx="909639" cy="2057535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 flipV="1">
                <a:off x="3615529" y="3693656"/>
                <a:ext cx="871539" cy="2055948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4623594" y="4485871"/>
                <a:ext cx="1482729" cy="1263733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 flipV="1">
                <a:off x="2986878" y="4504922"/>
                <a:ext cx="1565279" cy="1285959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V="1">
                <a:off x="2967828" y="3261828"/>
                <a:ext cx="1368428" cy="1300248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 flipV="1">
                <a:off x="4552157" y="3188798"/>
                <a:ext cx="1422403" cy="1360577"/>
              </a:xfrm>
              <a:prstGeom prst="line">
                <a:avLst/>
              </a:prstGeom>
              <a:ln w="19050">
                <a:solidFill>
                  <a:srgbClr val="99FF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6" name="图片 5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4880" y="3496528"/>
                <a:ext cx="517262" cy="455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图片 5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2416" y="3496528"/>
                <a:ext cx="517262" cy="455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8" name="组合 54"/>
              <p:cNvGrpSpPr/>
              <p:nvPr/>
            </p:nvGrpSpPr>
            <p:grpSpPr bwMode="auto">
              <a:xfrm>
                <a:off x="2607464" y="4292409"/>
                <a:ext cx="3757622" cy="455190"/>
                <a:chOff x="2627784" y="4149080"/>
                <a:chExt cx="3757622" cy="455190"/>
              </a:xfrm>
            </p:grpSpPr>
            <p:pic>
              <p:nvPicPr>
                <p:cNvPr id="54" name="图片 60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8144" y="4149080"/>
                  <a:ext cx="517262" cy="455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" name="图片 61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7784" y="4149080"/>
                  <a:ext cx="517262" cy="455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9" name="图片 5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4880" y="5092640"/>
                <a:ext cx="517262" cy="455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图片 5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2416" y="5092640"/>
                <a:ext cx="517262" cy="455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" name="组合 57"/>
              <p:cNvGrpSpPr/>
              <p:nvPr/>
            </p:nvGrpSpPr>
            <p:grpSpPr bwMode="auto">
              <a:xfrm>
                <a:off x="4227644" y="2947482"/>
                <a:ext cx="517262" cy="3145044"/>
                <a:chOff x="4311758" y="2755370"/>
                <a:chExt cx="517262" cy="3145044"/>
              </a:xfrm>
            </p:grpSpPr>
            <p:pic>
              <p:nvPicPr>
                <p:cNvPr id="52" name="图片 58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1758" y="2755370"/>
                  <a:ext cx="517262" cy="455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" name="图片 59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1758" y="5445224"/>
                  <a:ext cx="517262" cy="455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15" name="组合 14"/>
          <p:cNvGrpSpPr/>
          <p:nvPr/>
        </p:nvGrpSpPr>
        <p:grpSpPr>
          <a:xfrm>
            <a:off x="3954483" y="2143936"/>
            <a:ext cx="4915217" cy="2747420"/>
            <a:chOff x="3679562" y="2010179"/>
            <a:chExt cx="5154513" cy="2881177"/>
          </a:xfrm>
        </p:grpSpPr>
        <p:sp>
          <p:nvSpPr>
            <p:cNvPr id="57" name="圆角矩形 56"/>
            <p:cNvSpPr/>
            <p:nvPr/>
          </p:nvSpPr>
          <p:spPr>
            <a:xfrm>
              <a:off x="3679562" y="2010179"/>
              <a:ext cx="5154513" cy="288117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5317321" y="2522576"/>
              <a:ext cx="688975" cy="606425"/>
            </a:xfrm>
            <a:prstGeom prst="line">
              <a:avLst/>
            </a:prstGeom>
            <a:ln w="28575">
              <a:solidFill>
                <a:srgbClr val="99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4607708" y="3129001"/>
              <a:ext cx="1263650" cy="114300"/>
            </a:xfrm>
            <a:prstGeom prst="line">
              <a:avLst/>
            </a:prstGeom>
            <a:ln w="28575">
              <a:solidFill>
                <a:srgbClr val="99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5115708" y="3375064"/>
              <a:ext cx="971550" cy="576262"/>
            </a:xfrm>
            <a:prstGeom prst="line">
              <a:avLst/>
            </a:prstGeom>
            <a:ln w="28575">
              <a:solidFill>
                <a:srgbClr val="99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6006296" y="3459201"/>
              <a:ext cx="233362" cy="908050"/>
            </a:xfrm>
            <a:prstGeom prst="line">
              <a:avLst/>
            </a:prstGeom>
            <a:ln w="28575">
              <a:solidFill>
                <a:srgbClr val="99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 flipV="1">
              <a:off x="6522233" y="3435389"/>
              <a:ext cx="677863" cy="455612"/>
            </a:xfrm>
            <a:prstGeom prst="line">
              <a:avLst/>
            </a:prstGeom>
            <a:ln w="28575">
              <a:solidFill>
                <a:srgbClr val="99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>
              <a:stCxn id="76" idx="1"/>
            </p:cNvCxnSpPr>
            <p:nvPr/>
          </p:nvCxnSpPr>
          <p:spPr>
            <a:xfrm flipV="1">
              <a:off x="6161871" y="2282864"/>
              <a:ext cx="131762" cy="806450"/>
            </a:xfrm>
            <a:prstGeom prst="line">
              <a:avLst/>
            </a:prstGeom>
            <a:ln w="28575">
              <a:solidFill>
                <a:srgbClr val="99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6617483" y="2406689"/>
              <a:ext cx="493713" cy="596900"/>
            </a:xfrm>
            <a:prstGeom prst="line">
              <a:avLst/>
            </a:prstGeom>
            <a:ln w="28575">
              <a:solidFill>
                <a:srgbClr val="99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>
              <a:stCxn id="76" idx="5"/>
            </p:cNvCxnSpPr>
            <p:nvPr/>
          </p:nvCxnSpPr>
          <p:spPr>
            <a:xfrm flipV="1">
              <a:off x="6749246" y="3003589"/>
              <a:ext cx="993775" cy="161925"/>
            </a:xfrm>
            <a:prstGeom prst="line">
              <a:avLst/>
            </a:prstGeom>
            <a:ln w="28575">
              <a:solidFill>
                <a:srgbClr val="99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7638246" y="3551276"/>
              <a:ext cx="346075" cy="0"/>
            </a:xfrm>
            <a:prstGeom prst="line">
              <a:avLst/>
            </a:prstGeom>
            <a:ln w="635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图片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946" y="2952789"/>
              <a:ext cx="517525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858" y="3789401"/>
              <a:ext cx="517525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图片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583" y="4138651"/>
              <a:ext cx="517525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图片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071" y="3700501"/>
              <a:ext cx="517525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图片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233" y="2241589"/>
              <a:ext cx="517525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图片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296" y="2066964"/>
              <a:ext cx="515937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图片 2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1333" y="2179676"/>
              <a:ext cx="51752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图片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596" y="2765464"/>
              <a:ext cx="517525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5" name="组合 74"/>
            <p:cNvGrpSpPr/>
            <p:nvPr/>
          </p:nvGrpSpPr>
          <p:grpSpPr>
            <a:xfrm>
              <a:off x="5728953" y="2935668"/>
              <a:ext cx="1020162" cy="614353"/>
              <a:chOff x="2495198" y="3865333"/>
              <a:chExt cx="1020162" cy="614353"/>
            </a:xfrm>
            <a:solidFill>
              <a:srgbClr val="0000FF"/>
            </a:solidFill>
          </p:grpSpPr>
          <p:sp>
            <p:nvSpPr>
              <p:cNvPr id="76" name="立方体 75"/>
              <p:cNvSpPr/>
              <p:nvPr/>
            </p:nvSpPr>
            <p:spPr>
              <a:xfrm>
                <a:off x="2495198" y="3865333"/>
                <a:ext cx="1020162" cy="614353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2593495" y="4082725"/>
                <a:ext cx="723275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zh-CN" altLang="en-US" sz="1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交换机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43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>
                <a:solidFill>
                  <a:srgbClr val="002060"/>
                </a:solidFill>
              </a:rPr>
              <a:t>数据交换技术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024597"/>
            <a:ext cx="2995874" cy="215532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CN" altLang="en-US" sz="1600" dirty="0" smtClean="0">
                <a:solidFill>
                  <a:srgbClr val="002060"/>
                </a:solidFill>
              </a:rPr>
              <a:t>报文交换：把发送的数据作为整体，依次在交换设备间传递。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zh-CN" altLang="en-US" sz="1600" dirty="0" smtClean="0">
                <a:solidFill>
                  <a:srgbClr val="002060"/>
                </a:solidFill>
              </a:rPr>
              <a:t>每次转发数据，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只占用网络中的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一小段线路。</a:t>
            </a:r>
            <a:endParaRPr lang="en-US" altLang="zh-CN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CN" sz="1600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866" y="3460174"/>
            <a:ext cx="2880000" cy="142027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924" y="1937621"/>
            <a:ext cx="2880000" cy="1459407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874" y="392813"/>
            <a:ext cx="2880000" cy="147130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5735" y="3432654"/>
            <a:ext cx="2880000" cy="1475313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/>
          <p:nvPr/>
        </p:nvCxnSpPr>
        <p:spPr>
          <a:xfrm flipV="1">
            <a:off x="1793174" y="2883604"/>
            <a:ext cx="510638" cy="4233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 flipV="1">
            <a:off x="3753605" y="1292431"/>
            <a:ext cx="510638" cy="4233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>
            <a:off x="6398061" y="2083479"/>
            <a:ext cx="1076813" cy="11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05073" y="941125"/>
            <a:ext cx="8133856" cy="3218687"/>
          </a:xfrm>
          <a:prstGeom prst="roundRect">
            <a:avLst/>
          </a:prstGeom>
          <a:solidFill>
            <a:srgbClr val="C5E5F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942013" y="1735138"/>
            <a:ext cx="2236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注意分组路径的变化！</a:t>
            </a:r>
          </a:p>
        </p:txBody>
      </p:sp>
      <p:sp>
        <p:nvSpPr>
          <p:cNvPr id="8" name="Text Box 98"/>
          <p:cNvSpPr txBox="1">
            <a:spLocks noChangeArrowheads="1"/>
          </p:cNvSpPr>
          <p:nvPr/>
        </p:nvSpPr>
        <p:spPr bwMode="auto">
          <a:xfrm>
            <a:off x="1000364" y="3293701"/>
            <a:ext cx="1899879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368AD6"/>
            </a:solidFill>
            <a:miter lim="800000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kumimoji="1" lang="en-US" altLang="zh-CN" sz="16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 </a:t>
            </a:r>
            <a:r>
              <a:rPr kumimoji="1"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kumimoji="1" lang="en-US" altLang="zh-CN" sz="16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1"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发送分组</a:t>
            </a:r>
          </a:p>
        </p:txBody>
      </p:sp>
      <p:sp>
        <p:nvSpPr>
          <p:cNvPr id="9" name="Text Box 99"/>
          <p:cNvSpPr txBox="1">
            <a:spLocks noChangeArrowheads="1"/>
          </p:cNvSpPr>
          <p:nvPr/>
        </p:nvSpPr>
        <p:spPr bwMode="auto">
          <a:xfrm>
            <a:off x="1000125" y="3690871"/>
            <a:ext cx="1899879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339933"/>
            </a:solidFill>
            <a:miter lim="800000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kumimoji="1" lang="en-US" altLang="zh-CN" sz="1600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 </a:t>
            </a:r>
            <a:r>
              <a:rPr kumimoji="1"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kumimoji="1" lang="en-US" altLang="zh-CN" sz="1600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1"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发送分组</a:t>
            </a:r>
          </a:p>
        </p:txBody>
      </p:sp>
      <p:pic>
        <p:nvPicPr>
          <p:cNvPr id="10" name="Picture 246" descr="jisuanj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8463" y="1360488"/>
            <a:ext cx="403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4"/>
          <p:cNvGrpSpPr/>
          <p:nvPr/>
        </p:nvGrpSpPr>
        <p:grpSpPr bwMode="auto">
          <a:xfrm>
            <a:off x="3061993" y="1629841"/>
            <a:ext cx="2650085" cy="2192781"/>
            <a:chOff x="2256" y="2386"/>
            <a:chExt cx="2147" cy="1919"/>
          </a:xfrm>
          <a:solidFill>
            <a:schemeClr val="bg1"/>
          </a:solidFill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 rot="-1674972">
              <a:off x="2346" y="2526"/>
              <a:ext cx="1015" cy="692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>
                <a:solidFill>
                  <a:srgbClr val="000099"/>
                </a:solidFill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 rot="-774972">
              <a:off x="3025" y="2386"/>
              <a:ext cx="887" cy="642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>
                <a:solidFill>
                  <a:srgbClr val="000099"/>
                </a:solidFill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 rot="-174972">
              <a:off x="3673" y="2621"/>
              <a:ext cx="655" cy="832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>
                <a:solidFill>
                  <a:srgbClr val="000099"/>
                </a:solidFill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 rot="18365028">
              <a:off x="3754" y="3108"/>
              <a:ext cx="687" cy="610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>
                <a:solidFill>
                  <a:srgbClr val="000099"/>
                </a:solidFill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 rot="-1674972">
              <a:off x="3052" y="3445"/>
              <a:ext cx="1110" cy="772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>
                <a:solidFill>
                  <a:srgbClr val="000099"/>
                </a:solidFill>
              </a:endParaRP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 rot="-594972">
              <a:off x="2616" y="3772"/>
              <a:ext cx="793" cy="533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>
                <a:solidFill>
                  <a:srgbClr val="000099"/>
                </a:solidFill>
              </a:endParaRPr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 rot="-1674972">
              <a:off x="2311" y="3539"/>
              <a:ext cx="503" cy="631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>
                <a:solidFill>
                  <a:srgbClr val="000099"/>
                </a:solidFill>
              </a:endParaRPr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 rot="18065028">
              <a:off x="2160" y="3115"/>
              <a:ext cx="695" cy="504"/>
            </a:xfrm>
            <a:prstGeom prst="ellipse">
              <a:avLst/>
            </a:prstGeom>
            <a:grpFill/>
            <a:ln w="12700">
              <a:solidFill>
                <a:srgbClr val="00B05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>
                <a:solidFill>
                  <a:srgbClr val="000099"/>
                </a:solidFill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2358" y="2506"/>
              <a:ext cx="1931" cy="1684"/>
            </a:xfrm>
            <a:custGeom>
              <a:avLst/>
              <a:gdLst>
                <a:gd name="T0" fmla="*/ 579 w 1931"/>
                <a:gd name="T1" fmla="*/ 263 h 1684"/>
                <a:gd name="T2" fmla="*/ 632 w 1931"/>
                <a:gd name="T3" fmla="*/ 168 h 1684"/>
                <a:gd name="T4" fmla="*/ 695 w 1931"/>
                <a:gd name="T5" fmla="*/ 126 h 1684"/>
                <a:gd name="T6" fmla="*/ 916 w 1931"/>
                <a:gd name="T7" fmla="*/ 115 h 1684"/>
                <a:gd name="T8" fmla="*/ 1095 w 1931"/>
                <a:gd name="T9" fmla="*/ 52 h 1684"/>
                <a:gd name="T10" fmla="*/ 1158 w 1931"/>
                <a:gd name="T11" fmla="*/ 21 h 1684"/>
                <a:gd name="T12" fmla="*/ 1221 w 1931"/>
                <a:gd name="T13" fmla="*/ 0 h 1684"/>
                <a:gd name="T14" fmla="*/ 1337 w 1931"/>
                <a:gd name="T15" fmla="*/ 42 h 1684"/>
                <a:gd name="T16" fmla="*/ 1400 w 1931"/>
                <a:gd name="T17" fmla="*/ 84 h 1684"/>
                <a:gd name="T18" fmla="*/ 1432 w 1931"/>
                <a:gd name="T19" fmla="*/ 105 h 1684"/>
                <a:gd name="T20" fmla="*/ 1505 w 1931"/>
                <a:gd name="T21" fmla="*/ 158 h 1684"/>
                <a:gd name="T22" fmla="*/ 1526 w 1931"/>
                <a:gd name="T23" fmla="*/ 189 h 1684"/>
                <a:gd name="T24" fmla="*/ 1558 w 1931"/>
                <a:gd name="T25" fmla="*/ 210 h 1684"/>
                <a:gd name="T26" fmla="*/ 1653 w 1931"/>
                <a:gd name="T27" fmla="*/ 294 h 1684"/>
                <a:gd name="T28" fmla="*/ 1737 w 1931"/>
                <a:gd name="T29" fmla="*/ 368 h 1684"/>
                <a:gd name="T30" fmla="*/ 1800 w 1931"/>
                <a:gd name="T31" fmla="*/ 389 h 1684"/>
                <a:gd name="T32" fmla="*/ 1832 w 1931"/>
                <a:gd name="T33" fmla="*/ 410 h 1684"/>
                <a:gd name="T34" fmla="*/ 1916 w 1931"/>
                <a:gd name="T35" fmla="*/ 589 h 1684"/>
                <a:gd name="T36" fmla="*/ 1842 w 1931"/>
                <a:gd name="T37" fmla="*/ 1084 h 1684"/>
                <a:gd name="T38" fmla="*/ 1769 w 1931"/>
                <a:gd name="T39" fmla="*/ 1168 h 1684"/>
                <a:gd name="T40" fmla="*/ 1653 w 1931"/>
                <a:gd name="T41" fmla="*/ 1284 h 1684"/>
                <a:gd name="T42" fmla="*/ 1590 w 1931"/>
                <a:gd name="T43" fmla="*/ 1347 h 1684"/>
                <a:gd name="T44" fmla="*/ 1558 w 1931"/>
                <a:gd name="T45" fmla="*/ 1368 h 1684"/>
                <a:gd name="T46" fmla="*/ 1474 w 1931"/>
                <a:gd name="T47" fmla="*/ 1431 h 1684"/>
                <a:gd name="T48" fmla="*/ 1411 w 1931"/>
                <a:gd name="T49" fmla="*/ 1453 h 1684"/>
                <a:gd name="T50" fmla="*/ 1253 w 1931"/>
                <a:gd name="T51" fmla="*/ 1579 h 1684"/>
                <a:gd name="T52" fmla="*/ 1190 w 1931"/>
                <a:gd name="T53" fmla="*/ 1621 h 1684"/>
                <a:gd name="T54" fmla="*/ 1000 w 1931"/>
                <a:gd name="T55" fmla="*/ 1684 h 1684"/>
                <a:gd name="T56" fmla="*/ 432 w 1931"/>
                <a:gd name="T57" fmla="*/ 1653 h 1684"/>
                <a:gd name="T58" fmla="*/ 337 w 1931"/>
                <a:gd name="T59" fmla="*/ 1621 h 1684"/>
                <a:gd name="T60" fmla="*/ 242 w 1931"/>
                <a:gd name="T61" fmla="*/ 1558 h 1684"/>
                <a:gd name="T62" fmla="*/ 168 w 1931"/>
                <a:gd name="T63" fmla="*/ 1463 h 1684"/>
                <a:gd name="T64" fmla="*/ 126 w 1931"/>
                <a:gd name="T65" fmla="*/ 1400 h 1684"/>
                <a:gd name="T66" fmla="*/ 105 w 1931"/>
                <a:gd name="T67" fmla="*/ 1368 h 1684"/>
                <a:gd name="T68" fmla="*/ 21 w 1931"/>
                <a:gd name="T69" fmla="*/ 1242 h 1684"/>
                <a:gd name="T70" fmla="*/ 32 w 1931"/>
                <a:gd name="T71" fmla="*/ 1031 h 1684"/>
                <a:gd name="T72" fmla="*/ 42 w 1931"/>
                <a:gd name="T73" fmla="*/ 821 h 1684"/>
                <a:gd name="T74" fmla="*/ 84 w 1931"/>
                <a:gd name="T75" fmla="*/ 631 h 1684"/>
                <a:gd name="T76" fmla="*/ 200 w 1931"/>
                <a:gd name="T77" fmla="*/ 337 h 1684"/>
                <a:gd name="T78" fmla="*/ 242 w 1931"/>
                <a:gd name="T79" fmla="*/ 263 h 1684"/>
                <a:gd name="T80" fmla="*/ 305 w 1931"/>
                <a:gd name="T81" fmla="*/ 252 h 1684"/>
                <a:gd name="T82" fmla="*/ 326 w 1931"/>
                <a:gd name="T83" fmla="*/ 189 h 1684"/>
                <a:gd name="T84" fmla="*/ 400 w 1931"/>
                <a:gd name="T85" fmla="*/ 147 h 1684"/>
                <a:gd name="T86" fmla="*/ 432 w 1931"/>
                <a:gd name="T87" fmla="*/ 168 h 1684"/>
                <a:gd name="T88" fmla="*/ 453 w 1931"/>
                <a:gd name="T89" fmla="*/ 200 h 1684"/>
                <a:gd name="T90" fmla="*/ 537 w 1931"/>
                <a:gd name="T91" fmla="*/ 210 h 1684"/>
                <a:gd name="T92" fmla="*/ 558 w 1931"/>
                <a:gd name="T93" fmla="*/ 242 h 1684"/>
                <a:gd name="T94" fmla="*/ 579 w 1931"/>
                <a:gd name="T95" fmla="*/ 263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31" h="1684">
                  <a:moveTo>
                    <a:pt x="579" y="263"/>
                  </a:moveTo>
                  <a:cubicBezTo>
                    <a:pt x="590" y="230"/>
                    <a:pt x="602" y="188"/>
                    <a:pt x="632" y="168"/>
                  </a:cubicBezTo>
                  <a:cubicBezTo>
                    <a:pt x="653" y="154"/>
                    <a:pt x="695" y="126"/>
                    <a:pt x="695" y="126"/>
                  </a:cubicBezTo>
                  <a:cubicBezTo>
                    <a:pt x="755" y="218"/>
                    <a:pt x="842" y="134"/>
                    <a:pt x="916" y="115"/>
                  </a:cubicBezTo>
                  <a:cubicBezTo>
                    <a:pt x="974" y="76"/>
                    <a:pt x="1024" y="61"/>
                    <a:pt x="1095" y="52"/>
                  </a:cubicBezTo>
                  <a:cubicBezTo>
                    <a:pt x="1201" y="18"/>
                    <a:pt x="1043" y="72"/>
                    <a:pt x="1158" y="21"/>
                  </a:cubicBezTo>
                  <a:cubicBezTo>
                    <a:pt x="1178" y="12"/>
                    <a:pt x="1221" y="0"/>
                    <a:pt x="1221" y="0"/>
                  </a:cubicBezTo>
                  <a:cubicBezTo>
                    <a:pt x="1260" y="14"/>
                    <a:pt x="1298" y="28"/>
                    <a:pt x="1337" y="42"/>
                  </a:cubicBezTo>
                  <a:cubicBezTo>
                    <a:pt x="1361" y="51"/>
                    <a:pt x="1379" y="70"/>
                    <a:pt x="1400" y="84"/>
                  </a:cubicBezTo>
                  <a:cubicBezTo>
                    <a:pt x="1411" y="91"/>
                    <a:pt x="1432" y="105"/>
                    <a:pt x="1432" y="105"/>
                  </a:cubicBezTo>
                  <a:cubicBezTo>
                    <a:pt x="1513" y="215"/>
                    <a:pt x="1412" y="96"/>
                    <a:pt x="1505" y="158"/>
                  </a:cubicBezTo>
                  <a:cubicBezTo>
                    <a:pt x="1515" y="165"/>
                    <a:pt x="1517" y="180"/>
                    <a:pt x="1526" y="189"/>
                  </a:cubicBezTo>
                  <a:cubicBezTo>
                    <a:pt x="1535" y="198"/>
                    <a:pt x="1547" y="203"/>
                    <a:pt x="1558" y="210"/>
                  </a:cubicBezTo>
                  <a:cubicBezTo>
                    <a:pt x="1591" y="261"/>
                    <a:pt x="1608" y="260"/>
                    <a:pt x="1653" y="294"/>
                  </a:cubicBezTo>
                  <a:cubicBezTo>
                    <a:pt x="1683" y="316"/>
                    <a:pt x="1706" y="348"/>
                    <a:pt x="1737" y="368"/>
                  </a:cubicBezTo>
                  <a:cubicBezTo>
                    <a:pt x="1756" y="380"/>
                    <a:pt x="1780" y="380"/>
                    <a:pt x="1800" y="389"/>
                  </a:cubicBezTo>
                  <a:cubicBezTo>
                    <a:pt x="1812" y="394"/>
                    <a:pt x="1821" y="403"/>
                    <a:pt x="1832" y="410"/>
                  </a:cubicBezTo>
                  <a:cubicBezTo>
                    <a:pt x="1848" y="477"/>
                    <a:pt x="1878" y="532"/>
                    <a:pt x="1916" y="589"/>
                  </a:cubicBezTo>
                  <a:cubicBezTo>
                    <a:pt x="1930" y="740"/>
                    <a:pt x="1931" y="949"/>
                    <a:pt x="1842" y="1084"/>
                  </a:cubicBezTo>
                  <a:cubicBezTo>
                    <a:pt x="1828" y="1130"/>
                    <a:pt x="1803" y="1134"/>
                    <a:pt x="1769" y="1168"/>
                  </a:cubicBezTo>
                  <a:cubicBezTo>
                    <a:pt x="1742" y="1246"/>
                    <a:pt x="1702" y="1245"/>
                    <a:pt x="1653" y="1284"/>
                  </a:cubicBezTo>
                  <a:cubicBezTo>
                    <a:pt x="1630" y="1303"/>
                    <a:pt x="1615" y="1331"/>
                    <a:pt x="1590" y="1347"/>
                  </a:cubicBezTo>
                  <a:cubicBezTo>
                    <a:pt x="1579" y="1354"/>
                    <a:pt x="1568" y="1361"/>
                    <a:pt x="1558" y="1368"/>
                  </a:cubicBezTo>
                  <a:cubicBezTo>
                    <a:pt x="1530" y="1389"/>
                    <a:pt x="1502" y="1410"/>
                    <a:pt x="1474" y="1431"/>
                  </a:cubicBezTo>
                  <a:cubicBezTo>
                    <a:pt x="1456" y="1444"/>
                    <a:pt x="1411" y="1453"/>
                    <a:pt x="1411" y="1453"/>
                  </a:cubicBezTo>
                  <a:cubicBezTo>
                    <a:pt x="1358" y="1505"/>
                    <a:pt x="1314" y="1538"/>
                    <a:pt x="1253" y="1579"/>
                  </a:cubicBezTo>
                  <a:cubicBezTo>
                    <a:pt x="1232" y="1593"/>
                    <a:pt x="1214" y="1613"/>
                    <a:pt x="1190" y="1621"/>
                  </a:cubicBezTo>
                  <a:cubicBezTo>
                    <a:pt x="1127" y="1642"/>
                    <a:pt x="1064" y="1664"/>
                    <a:pt x="1000" y="1684"/>
                  </a:cubicBezTo>
                  <a:cubicBezTo>
                    <a:pt x="808" y="1622"/>
                    <a:pt x="697" y="1658"/>
                    <a:pt x="432" y="1653"/>
                  </a:cubicBezTo>
                  <a:cubicBezTo>
                    <a:pt x="358" y="1629"/>
                    <a:pt x="389" y="1640"/>
                    <a:pt x="337" y="1621"/>
                  </a:cubicBezTo>
                  <a:cubicBezTo>
                    <a:pt x="296" y="1580"/>
                    <a:pt x="282" y="1591"/>
                    <a:pt x="242" y="1558"/>
                  </a:cubicBezTo>
                  <a:cubicBezTo>
                    <a:pt x="209" y="1530"/>
                    <a:pt x="193" y="1500"/>
                    <a:pt x="168" y="1463"/>
                  </a:cubicBezTo>
                  <a:cubicBezTo>
                    <a:pt x="154" y="1442"/>
                    <a:pt x="140" y="1421"/>
                    <a:pt x="126" y="1400"/>
                  </a:cubicBezTo>
                  <a:cubicBezTo>
                    <a:pt x="119" y="1389"/>
                    <a:pt x="105" y="1368"/>
                    <a:pt x="105" y="1368"/>
                  </a:cubicBezTo>
                  <a:cubicBezTo>
                    <a:pt x="88" y="1315"/>
                    <a:pt x="51" y="1287"/>
                    <a:pt x="21" y="1242"/>
                  </a:cubicBezTo>
                  <a:cubicBezTo>
                    <a:pt x="0" y="1175"/>
                    <a:pt x="23" y="1099"/>
                    <a:pt x="32" y="1031"/>
                  </a:cubicBezTo>
                  <a:cubicBezTo>
                    <a:pt x="35" y="961"/>
                    <a:pt x="36" y="891"/>
                    <a:pt x="42" y="821"/>
                  </a:cubicBezTo>
                  <a:cubicBezTo>
                    <a:pt x="47" y="760"/>
                    <a:pt x="75" y="693"/>
                    <a:pt x="84" y="631"/>
                  </a:cubicBezTo>
                  <a:cubicBezTo>
                    <a:pt x="99" y="528"/>
                    <a:pt x="112" y="402"/>
                    <a:pt x="200" y="337"/>
                  </a:cubicBezTo>
                  <a:cubicBezTo>
                    <a:pt x="214" y="312"/>
                    <a:pt x="220" y="281"/>
                    <a:pt x="242" y="263"/>
                  </a:cubicBezTo>
                  <a:cubicBezTo>
                    <a:pt x="259" y="250"/>
                    <a:pt x="289" y="266"/>
                    <a:pt x="305" y="252"/>
                  </a:cubicBezTo>
                  <a:cubicBezTo>
                    <a:pt x="322" y="237"/>
                    <a:pt x="313" y="207"/>
                    <a:pt x="326" y="189"/>
                  </a:cubicBezTo>
                  <a:cubicBezTo>
                    <a:pt x="343" y="166"/>
                    <a:pt x="376" y="163"/>
                    <a:pt x="400" y="147"/>
                  </a:cubicBezTo>
                  <a:cubicBezTo>
                    <a:pt x="411" y="154"/>
                    <a:pt x="423" y="159"/>
                    <a:pt x="432" y="168"/>
                  </a:cubicBezTo>
                  <a:cubicBezTo>
                    <a:pt x="441" y="177"/>
                    <a:pt x="441" y="195"/>
                    <a:pt x="453" y="200"/>
                  </a:cubicBezTo>
                  <a:cubicBezTo>
                    <a:pt x="479" y="210"/>
                    <a:pt x="509" y="207"/>
                    <a:pt x="537" y="210"/>
                  </a:cubicBezTo>
                  <a:cubicBezTo>
                    <a:pt x="544" y="221"/>
                    <a:pt x="550" y="232"/>
                    <a:pt x="558" y="242"/>
                  </a:cubicBezTo>
                  <a:cubicBezTo>
                    <a:pt x="566" y="251"/>
                    <a:pt x="610" y="291"/>
                    <a:pt x="579" y="26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>
                <a:solidFill>
                  <a:srgbClr val="000099"/>
                </a:solidFill>
              </a:endParaRPr>
            </a:p>
          </p:txBody>
        </p:sp>
      </p:grpSp>
      <p:sp>
        <p:nvSpPr>
          <p:cNvPr id="21" name="Line 14"/>
          <p:cNvSpPr>
            <a:spLocks noChangeShapeType="1"/>
          </p:cNvSpPr>
          <p:nvPr/>
        </p:nvSpPr>
        <p:spPr bwMode="auto">
          <a:xfrm flipV="1">
            <a:off x="3795713" y="1770063"/>
            <a:ext cx="828675" cy="331787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4727575" y="1814513"/>
            <a:ext cx="490538" cy="836612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H="1">
            <a:off x="3305175" y="2157413"/>
            <a:ext cx="431800" cy="750887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3332163" y="3014663"/>
            <a:ext cx="985837" cy="528637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V="1">
            <a:off x="4359275" y="2816225"/>
            <a:ext cx="858838" cy="78105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3829050" y="2162175"/>
            <a:ext cx="1376363" cy="56515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3763963" y="2063750"/>
            <a:ext cx="647700" cy="1477963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 flipV="1">
            <a:off x="4387850" y="3584575"/>
            <a:ext cx="441325" cy="406400"/>
          </a:xfrm>
          <a:prstGeom prst="line">
            <a:avLst/>
          </a:prstGeom>
          <a:noFill/>
          <a:ln w="19050">
            <a:solidFill>
              <a:srgbClr val="368AD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 rot="-5400000">
            <a:off x="4903788" y="1228725"/>
            <a:ext cx="349250" cy="698500"/>
          </a:xfrm>
          <a:prstGeom prst="line">
            <a:avLst/>
          </a:prstGeom>
          <a:noFill/>
          <a:ln w="19050">
            <a:solidFill>
              <a:srgbClr val="368AD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5276850" y="2816225"/>
            <a:ext cx="730250" cy="755650"/>
          </a:xfrm>
          <a:prstGeom prst="line">
            <a:avLst/>
          </a:prstGeom>
          <a:noFill/>
          <a:ln w="19050">
            <a:solidFill>
              <a:srgbClr val="368AD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2571750" y="2476500"/>
            <a:ext cx="652463" cy="449263"/>
          </a:xfrm>
          <a:prstGeom prst="line">
            <a:avLst/>
          </a:prstGeom>
          <a:noFill/>
          <a:ln w="19050">
            <a:solidFill>
              <a:srgbClr val="368AD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rot="5400000" flipH="1">
            <a:off x="3247231" y="1581944"/>
            <a:ext cx="528638" cy="450850"/>
          </a:xfrm>
          <a:prstGeom prst="line">
            <a:avLst/>
          </a:prstGeom>
          <a:noFill/>
          <a:ln w="19050">
            <a:solidFill>
              <a:srgbClr val="368AD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3144838" y="2816225"/>
            <a:ext cx="295275" cy="274638"/>
          </a:xfrm>
          <a:prstGeom prst="ellipse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 flipV="1">
            <a:off x="5276850" y="2422525"/>
            <a:ext cx="1141413" cy="284163"/>
          </a:xfrm>
          <a:prstGeom prst="line">
            <a:avLst/>
          </a:prstGeom>
          <a:noFill/>
          <a:ln w="19050">
            <a:solidFill>
              <a:srgbClr val="368AD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80"/>
          <p:cNvSpPr>
            <a:spLocks noChangeArrowheads="1"/>
          </p:cNvSpPr>
          <p:nvPr/>
        </p:nvSpPr>
        <p:spPr bwMode="auto">
          <a:xfrm>
            <a:off x="3613150" y="1998663"/>
            <a:ext cx="296863" cy="274637"/>
          </a:xfrm>
          <a:prstGeom prst="ellipse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6" name="Oval 81"/>
          <p:cNvSpPr>
            <a:spLocks noChangeArrowheads="1"/>
          </p:cNvSpPr>
          <p:nvPr/>
        </p:nvSpPr>
        <p:spPr bwMode="auto">
          <a:xfrm>
            <a:off x="4533900" y="1633538"/>
            <a:ext cx="295275" cy="274637"/>
          </a:xfrm>
          <a:prstGeom prst="ellipse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7" name="Oval 82"/>
          <p:cNvSpPr>
            <a:spLocks noChangeArrowheads="1"/>
          </p:cNvSpPr>
          <p:nvPr/>
        </p:nvSpPr>
        <p:spPr bwMode="auto">
          <a:xfrm>
            <a:off x="5086350" y="2608263"/>
            <a:ext cx="296863" cy="273050"/>
          </a:xfrm>
          <a:prstGeom prst="ellipse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38" name="Oval 83"/>
          <p:cNvSpPr>
            <a:spLocks noChangeArrowheads="1"/>
          </p:cNvSpPr>
          <p:nvPr/>
        </p:nvSpPr>
        <p:spPr bwMode="auto">
          <a:xfrm>
            <a:off x="4240213" y="3395663"/>
            <a:ext cx="295275" cy="274637"/>
          </a:xfrm>
          <a:prstGeom prst="ellipse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9" name="Line 106"/>
          <p:cNvSpPr>
            <a:spLocks noChangeShapeType="1"/>
          </p:cNvSpPr>
          <p:nvPr/>
        </p:nvSpPr>
        <p:spPr bwMode="auto">
          <a:xfrm flipH="1">
            <a:off x="3798888" y="1597025"/>
            <a:ext cx="133350" cy="382588"/>
          </a:xfrm>
          <a:prstGeom prst="line">
            <a:avLst/>
          </a:prstGeom>
          <a:noFill/>
          <a:ln w="28575">
            <a:solidFill>
              <a:srgbClr val="368AD6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107"/>
          <p:cNvSpPr>
            <a:spLocks noChangeShapeType="1"/>
          </p:cNvSpPr>
          <p:nvPr/>
        </p:nvSpPr>
        <p:spPr bwMode="auto">
          <a:xfrm>
            <a:off x="1765300" y="2476500"/>
            <a:ext cx="452438" cy="14288"/>
          </a:xfrm>
          <a:prstGeom prst="line">
            <a:avLst/>
          </a:prstGeom>
          <a:noFill/>
          <a:ln w="28575">
            <a:solidFill>
              <a:srgbClr val="368AD6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3570288" y="1298575"/>
            <a:ext cx="7239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zh-CN" altLang="en-US"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路由器</a:t>
            </a:r>
          </a:p>
        </p:txBody>
      </p:sp>
      <p:pic>
        <p:nvPicPr>
          <p:cNvPr id="42" name="Picture 246" descr="jisuanj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125" y="1298575"/>
            <a:ext cx="403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46" descr="jisuanj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188" y="2303463"/>
            <a:ext cx="4016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46" descr="jisuanj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975" y="3444875"/>
            <a:ext cx="403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46" descr="jisuanj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3857625"/>
            <a:ext cx="403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2611438" y="1398588"/>
            <a:ext cx="406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kumimoji="1" lang="en-US" altLang="zh-CN" sz="14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5630863" y="1292225"/>
            <a:ext cx="4064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kumimoji="1" lang="en-US" altLang="zh-CN" sz="14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6546850" y="2333625"/>
            <a:ext cx="406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kumimoji="1" lang="en-US" altLang="zh-CN" sz="14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6237288" y="3502025"/>
            <a:ext cx="406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kumimoji="1" lang="en-US" altLang="zh-CN" sz="14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5021263" y="3879850"/>
            <a:ext cx="406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kumimoji="1" lang="en-US" altLang="zh-CN" sz="14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2259013" y="2049463"/>
            <a:ext cx="404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kumimoji="1" lang="en-US" altLang="zh-CN" sz="14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52" name="Text Box 204"/>
          <p:cNvSpPr txBox="1">
            <a:spLocks noChangeArrowheads="1"/>
          </p:cNvSpPr>
          <p:nvPr/>
        </p:nvSpPr>
        <p:spPr bwMode="auto">
          <a:xfrm>
            <a:off x="4130675" y="2644775"/>
            <a:ext cx="7239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</a:p>
        </p:txBody>
      </p:sp>
      <p:sp>
        <p:nvSpPr>
          <p:cNvPr id="53" name="Text Box 45"/>
          <p:cNvSpPr txBox="1">
            <a:spLocks noChangeArrowheads="1"/>
          </p:cNvSpPr>
          <p:nvPr/>
        </p:nvSpPr>
        <p:spPr bwMode="auto">
          <a:xfrm>
            <a:off x="1257300" y="2314575"/>
            <a:ext cx="5445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zh-CN" altLang="en-US"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主机</a:t>
            </a:r>
          </a:p>
        </p:txBody>
      </p:sp>
      <p:pic>
        <p:nvPicPr>
          <p:cNvPr id="54" name="Picture 246" descr="jisuanj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650" y="2286000"/>
            <a:ext cx="4032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96"/>
          <p:cNvSpPr>
            <a:spLocks noChangeArrowheads="1"/>
          </p:cNvSpPr>
          <p:nvPr/>
        </p:nvSpPr>
        <p:spPr bwMode="auto">
          <a:xfrm>
            <a:off x="3046413" y="1431925"/>
            <a:ext cx="184150" cy="16986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zh-CN" altLang="en-US" b="1">
              <a:solidFill>
                <a:srgbClr val="00CC00"/>
              </a:solidFill>
              <a:latin typeface="Arial" panose="020B0604020202020204" pitchFamily="34" charset="0"/>
            </a:endParaRPr>
          </a:p>
        </p:txBody>
      </p:sp>
      <p:sp>
        <p:nvSpPr>
          <p:cNvPr id="56" name="Rectangle 96"/>
          <p:cNvSpPr>
            <a:spLocks noChangeArrowheads="1"/>
          </p:cNvSpPr>
          <p:nvPr/>
        </p:nvSpPr>
        <p:spPr bwMode="auto">
          <a:xfrm>
            <a:off x="2368550" y="2373313"/>
            <a:ext cx="184150" cy="1714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zh-CN" altLang="en-US" b="1">
              <a:solidFill>
                <a:srgbClr val="00CC00"/>
              </a:solidFill>
              <a:latin typeface="Arial" panose="020B0604020202020204" pitchFamily="34" charset="0"/>
            </a:endParaRPr>
          </a:p>
        </p:txBody>
      </p:sp>
      <p:sp>
        <p:nvSpPr>
          <p:cNvPr id="57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4470432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>
                <a:solidFill>
                  <a:srgbClr val="002060"/>
                </a:solidFill>
              </a:rPr>
              <a:t>数据交换技术：分组交换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8" name="内容占位符 4"/>
          <p:cNvSpPr>
            <a:spLocks noGrp="1"/>
          </p:cNvSpPr>
          <p:nvPr>
            <p:ph idx="1"/>
          </p:nvPr>
        </p:nvSpPr>
        <p:spPr>
          <a:xfrm>
            <a:off x="502412" y="4260849"/>
            <a:ext cx="8139178" cy="679285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</a:rPr>
              <a:t>分组交换：将要传输的信息按照限定大小分成许多个小“包”，这些数据报在协议的约束</a:t>
            </a:r>
            <a:r>
              <a:rPr lang="zh-CN" altLang="en-US" sz="1600" dirty="0">
                <a:solidFill>
                  <a:srgbClr val="002060"/>
                </a:solidFill>
              </a:rPr>
              <a:t>下</a:t>
            </a:r>
            <a:r>
              <a:rPr lang="zh-CN" altLang="en-US" sz="1600" dirty="0" smtClean="0">
                <a:solidFill>
                  <a:srgbClr val="002060"/>
                </a:solidFill>
              </a:rPr>
              <a:t>可以通过不同的路径到达目的地，最后按次序组装、恢复成原来的信息。</a:t>
            </a:r>
            <a:endParaRPr lang="en-US" altLang="zh-CN" sz="16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7778E-6 -4.02285E-6 L 0.09114 0.09571 L 0.21007 0.20655 L 0.30208 0.05465 L 0.3967 0.21921 " pathEditMode="relative" rAng="0" ptsTypes="AAAAA">
                                      <p:cBhvr>
                                        <p:cTn id="11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10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9514 0.09386 L 0.14323 -0.06699 L 0.30555 0.05403 L 0.40087 0.21766 " pathEditMode="relative" ptsTypes="AAAAA">
                                      <p:cBhvr>
                                        <p:cTn id="2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7.37265E-6 L 0.06649 0.12227 L 0.23125 0.24175 L 0.35677 0.18062 " pathEditMode="relative" ptsTypes="AAAA">
                                      <p:cBhvr>
                                        <p:cTn id="3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9045 0.09107 L 0.1408 -0.06824 L 0.30087 0.05402 L 0.39844 0.22074 " pathEditMode="relative" ptsTypes="AAAAA">
                                      <p:cBhvr>
                                        <p:cTn id="4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07049 0.1238 L 0.22969 0.23618 L 0.35764 0.17783 " pathEditMode="relative" ptsTypes="AAAA">
                                      <p:cBhvr>
                                        <p:cTn id="4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.0927 0.09386 L 0.14479 -0.067 L 0.21111 0.20901 L 0.30156 0.06113 L 0.39913 0.22198 " pathEditMode="relative" ptsTypes="AAAAAA">
                                      <p:cBhvr>
                                        <p:cTn id="4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6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61200" y="781056"/>
            <a:ext cx="7219800" cy="542767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学习目标：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881322" y="1513823"/>
            <a:ext cx="7219950" cy="2584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1.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了解计算机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移动终端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的硬件体系结构和基本工作原理。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2.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知道计算机网络及数据交换技术。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3.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了解物联网、传感器的基本概念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97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77"/>
    </mc:Choice>
    <mc:Fallback xmlns="">
      <p:transition spd="slow" advTm="2877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7684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5070" y="931030"/>
            <a:ext cx="8133857" cy="3300983"/>
          </a:xfrm>
          <a:prstGeom prst="roundRect">
            <a:avLst/>
          </a:prstGeom>
          <a:solidFill>
            <a:srgbClr val="C5E5F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 bwMode="auto">
          <a:xfrm>
            <a:off x="5983288" y="1621275"/>
            <a:ext cx="960437" cy="327025"/>
            <a:chOff x="5671771" y="1787171"/>
            <a:chExt cx="960767" cy="327823"/>
          </a:xfrm>
        </p:grpSpPr>
        <p:grpSp>
          <p:nvGrpSpPr>
            <p:cNvPr id="6" name="组合 145"/>
            <p:cNvGrpSpPr/>
            <p:nvPr/>
          </p:nvGrpSpPr>
          <p:grpSpPr bwMode="auto">
            <a:xfrm>
              <a:off x="5671771" y="1787171"/>
              <a:ext cx="960767" cy="327823"/>
              <a:chOff x="6127637" y="2338510"/>
              <a:chExt cx="1464113" cy="499569"/>
            </a:xfrm>
          </p:grpSpPr>
          <p:sp>
            <p:nvSpPr>
              <p:cNvPr id="8" name="AutoShape 54"/>
              <p:cNvSpPr>
                <a:spLocks noChangeArrowheads="1"/>
              </p:cNvSpPr>
              <p:nvPr/>
            </p:nvSpPr>
            <p:spPr bwMode="auto">
              <a:xfrm rot="5400000">
                <a:off x="6347066" y="2302899"/>
                <a:ext cx="243919" cy="449589"/>
              </a:xfrm>
              <a:prstGeom prst="parallelogram">
                <a:avLst>
                  <a:gd name="adj" fmla="val 29162"/>
                </a:avLst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Line 56"/>
              <p:cNvSpPr>
                <a:spLocks noChangeShapeType="1"/>
              </p:cNvSpPr>
              <p:nvPr/>
            </p:nvSpPr>
            <p:spPr bwMode="auto">
              <a:xfrm>
                <a:off x="6240474" y="2402266"/>
                <a:ext cx="454598" cy="728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Line 57"/>
              <p:cNvSpPr>
                <a:spLocks noChangeShapeType="1"/>
              </p:cNvSpPr>
              <p:nvPr/>
            </p:nvSpPr>
            <p:spPr bwMode="auto">
              <a:xfrm>
                <a:off x="6236717" y="2576824"/>
                <a:ext cx="453346" cy="728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1" name="Group 136"/>
              <p:cNvGrpSpPr/>
              <p:nvPr/>
            </p:nvGrpSpPr>
            <p:grpSpPr bwMode="auto">
              <a:xfrm>
                <a:off x="6685061" y="2478552"/>
                <a:ext cx="458356" cy="248542"/>
                <a:chOff x="4652" y="2004"/>
                <a:chExt cx="366" cy="215"/>
              </a:xfrm>
            </p:grpSpPr>
            <p:sp>
              <p:nvSpPr>
                <p:cNvPr id="20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4732" y="1934"/>
                  <a:ext cx="211" cy="359"/>
                </a:xfrm>
                <a:prstGeom prst="parallelogram">
                  <a:avLst>
                    <a:gd name="adj" fmla="val 29162"/>
                  </a:avLst>
                </a:prstGeom>
                <a:solidFill>
                  <a:srgbClr val="C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9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Line 16"/>
                <p:cNvSpPr>
                  <a:spLocks noChangeShapeType="1"/>
                </p:cNvSpPr>
                <p:nvPr/>
              </p:nvSpPr>
              <p:spPr bwMode="auto">
                <a:xfrm>
                  <a:off x="4656" y="2004"/>
                  <a:ext cx="362" cy="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Line 17"/>
                <p:cNvSpPr>
                  <a:spLocks noChangeShapeType="1"/>
                </p:cNvSpPr>
                <p:nvPr/>
              </p:nvSpPr>
              <p:spPr bwMode="auto">
                <a:xfrm>
                  <a:off x="4652" y="2155"/>
                  <a:ext cx="363" cy="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18"/>
                <p:cNvSpPr>
                  <a:spLocks noChangeArrowheads="1"/>
                </p:cNvSpPr>
                <p:nvPr/>
              </p:nvSpPr>
              <p:spPr bwMode="auto">
                <a:xfrm rot="746037">
                  <a:off x="4846" y="2069"/>
                  <a:ext cx="133" cy="127"/>
                </a:xfrm>
                <a:prstGeom prst="rightArrow">
                  <a:avLst>
                    <a:gd name="adj1" fmla="val 50000"/>
                    <a:gd name="adj2" fmla="val 26181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9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" name="Group 140"/>
              <p:cNvGrpSpPr/>
              <p:nvPr/>
            </p:nvGrpSpPr>
            <p:grpSpPr bwMode="auto">
              <a:xfrm>
                <a:off x="7008161" y="2486651"/>
                <a:ext cx="583589" cy="351428"/>
                <a:chOff x="4910" y="2011"/>
                <a:chExt cx="466" cy="304"/>
              </a:xfrm>
            </p:grpSpPr>
            <p:sp>
              <p:nvSpPr>
                <p:cNvPr id="15" name="AutoShape 29"/>
                <p:cNvSpPr>
                  <a:spLocks noChangeArrowheads="1"/>
                </p:cNvSpPr>
                <p:nvPr/>
              </p:nvSpPr>
              <p:spPr bwMode="auto">
                <a:xfrm rot="5400000">
                  <a:off x="5091" y="2000"/>
                  <a:ext cx="210" cy="359"/>
                </a:xfrm>
                <a:prstGeom prst="parallelogram">
                  <a:avLst>
                    <a:gd name="adj" fmla="val 29162"/>
                  </a:avLst>
                </a:prstGeom>
                <a:solidFill>
                  <a:srgbClr val="C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9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" name="Text Box 30"/>
                <p:cNvSpPr txBox="1">
                  <a:spLocks noChangeArrowheads="1"/>
                </p:cNvSpPr>
                <p:nvPr/>
              </p:nvSpPr>
              <p:spPr bwMode="auto">
                <a:xfrm rot="626605">
                  <a:off x="4910" y="2011"/>
                  <a:ext cx="402" cy="3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lg"/>
                      <a:tailEnd type="none" w="sm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hangingPunct="0"/>
                  <a:r>
                    <a:rPr lang="en-US" altLang="zh-CN" sz="9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P2</a:t>
                  </a:r>
                </a:p>
              </p:txBody>
            </p:sp>
            <p:sp>
              <p:nvSpPr>
                <p:cNvPr id="17" name="Line 31"/>
                <p:cNvSpPr>
                  <a:spLocks noChangeShapeType="1"/>
                </p:cNvSpPr>
                <p:nvPr/>
              </p:nvSpPr>
              <p:spPr bwMode="auto">
                <a:xfrm>
                  <a:off x="5014" y="2071"/>
                  <a:ext cx="362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Line 32"/>
                <p:cNvSpPr>
                  <a:spLocks noChangeShapeType="1"/>
                </p:cNvSpPr>
                <p:nvPr/>
              </p:nvSpPr>
              <p:spPr bwMode="auto">
                <a:xfrm>
                  <a:off x="5010" y="2222"/>
                  <a:ext cx="363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33"/>
                <p:cNvSpPr>
                  <a:spLocks noChangeArrowheads="1"/>
                </p:cNvSpPr>
                <p:nvPr/>
              </p:nvSpPr>
              <p:spPr bwMode="auto">
                <a:xfrm rot="746037">
                  <a:off x="5204" y="2136"/>
                  <a:ext cx="133" cy="127"/>
                </a:xfrm>
                <a:prstGeom prst="rightArrow">
                  <a:avLst>
                    <a:gd name="adj1" fmla="val 50000"/>
                    <a:gd name="adj2" fmla="val 26181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9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" name="Text Box 55"/>
              <p:cNvSpPr txBox="1">
                <a:spLocks noChangeArrowheads="1"/>
              </p:cNvSpPr>
              <p:nvPr/>
            </p:nvSpPr>
            <p:spPr bwMode="auto">
              <a:xfrm rot="626605">
                <a:off x="6127637" y="2338510"/>
                <a:ext cx="503710" cy="3517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r>
                  <a:rPr lang="en-US" altLang="zh-CN" sz="9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P4</a:t>
                </a:r>
              </a:p>
            </p:txBody>
          </p:sp>
          <p:sp>
            <p:nvSpPr>
              <p:cNvPr id="14" name="AutoShape 58"/>
              <p:cNvSpPr>
                <a:spLocks noChangeArrowheads="1"/>
              </p:cNvSpPr>
              <p:nvPr/>
            </p:nvSpPr>
            <p:spPr bwMode="auto">
              <a:xfrm rot="746037">
                <a:off x="6493475" y="2477401"/>
                <a:ext cx="166561" cy="145657"/>
              </a:xfrm>
              <a:prstGeom prst="rightArrow">
                <a:avLst>
                  <a:gd name="adj1" fmla="val 50000"/>
                  <a:gd name="adj2" fmla="val 26391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 rot="626605">
              <a:off x="5968441" y="1836475"/>
              <a:ext cx="330540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P3</a:t>
              </a: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6291263" y="1714938"/>
            <a:ext cx="660400" cy="458787"/>
            <a:chOff x="6589886" y="2482016"/>
            <a:chExt cx="1006880" cy="698229"/>
          </a:xfrm>
        </p:grpSpPr>
        <p:sp>
          <p:nvSpPr>
            <p:cNvPr id="25" name="AutoShape 54"/>
            <p:cNvSpPr>
              <a:spLocks noChangeArrowheads="1"/>
            </p:cNvSpPr>
            <p:nvPr/>
          </p:nvSpPr>
          <p:spPr bwMode="auto">
            <a:xfrm rot="5400000">
              <a:off x="6779122" y="2560691"/>
              <a:ext cx="243919" cy="449589"/>
            </a:xfrm>
            <a:prstGeom prst="parallelogram">
              <a:avLst>
                <a:gd name="adj" fmla="val 29162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Group 141"/>
            <p:cNvGrpSpPr/>
            <p:nvPr/>
          </p:nvGrpSpPr>
          <p:grpSpPr bwMode="auto">
            <a:xfrm>
              <a:off x="7138410" y="2759463"/>
              <a:ext cx="458356" cy="247386"/>
              <a:chOff x="5014" y="2247"/>
              <a:chExt cx="366" cy="214"/>
            </a:xfrm>
          </p:grpSpPr>
          <p:sp>
            <p:nvSpPr>
              <p:cNvPr id="36" name="AutoShape 34"/>
              <p:cNvSpPr>
                <a:spLocks noChangeArrowheads="1"/>
              </p:cNvSpPr>
              <p:nvPr/>
            </p:nvSpPr>
            <p:spPr bwMode="auto">
              <a:xfrm rot="5400000">
                <a:off x="5094" y="2176"/>
                <a:ext cx="211" cy="359"/>
              </a:xfrm>
              <a:prstGeom prst="parallelogram">
                <a:avLst>
                  <a:gd name="adj" fmla="val 29162"/>
                </a:avLst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Line 36"/>
              <p:cNvSpPr>
                <a:spLocks noChangeShapeType="1"/>
              </p:cNvSpPr>
              <p:nvPr/>
            </p:nvSpPr>
            <p:spPr bwMode="auto">
              <a:xfrm>
                <a:off x="5017" y="2247"/>
                <a:ext cx="363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Line 37"/>
              <p:cNvSpPr>
                <a:spLocks noChangeShapeType="1"/>
              </p:cNvSpPr>
              <p:nvPr/>
            </p:nvSpPr>
            <p:spPr bwMode="auto">
              <a:xfrm>
                <a:off x="5014" y="2398"/>
                <a:ext cx="362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" name="AutoShape 38"/>
              <p:cNvSpPr>
                <a:spLocks noChangeArrowheads="1"/>
              </p:cNvSpPr>
              <p:nvPr/>
            </p:nvSpPr>
            <p:spPr bwMode="auto">
              <a:xfrm rot="746037">
                <a:off x="5208" y="2312"/>
                <a:ext cx="133" cy="126"/>
              </a:xfrm>
              <a:prstGeom prst="rightArrow">
                <a:avLst>
                  <a:gd name="adj1" fmla="val 50000"/>
                  <a:gd name="adj2" fmla="val 26389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Line 112"/>
            <p:cNvSpPr>
              <a:spLocks noChangeShapeType="1"/>
            </p:cNvSpPr>
            <p:nvPr/>
          </p:nvSpPr>
          <p:spPr bwMode="auto">
            <a:xfrm>
              <a:off x="6696956" y="2835856"/>
              <a:ext cx="453346" cy="739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8" name="Group 137"/>
            <p:cNvGrpSpPr/>
            <p:nvPr/>
          </p:nvGrpSpPr>
          <p:grpSpPr bwMode="auto">
            <a:xfrm>
              <a:off x="6589886" y="2482016"/>
              <a:ext cx="631179" cy="698229"/>
              <a:chOff x="4576" y="2007"/>
              <a:chExt cx="504" cy="604"/>
            </a:xfrm>
          </p:grpSpPr>
          <p:sp>
            <p:nvSpPr>
              <p:cNvPr id="31" name="AutoShape 19"/>
              <p:cNvSpPr>
                <a:spLocks noChangeArrowheads="1"/>
              </p:cNvSpPr>
              <p:nvPr/>
            </p:nvSpPr>
            <p:spPr bwMode="auto">
              <a:xfrm rot="5400000">
                <a:off x="4637" y="2052"/>
                <a:ext cx="411" cy="474"/>
              </a:xfrm>
              <a:prstGeom prst="parallelogram">
                <a:avLst>
                  <a:gd name="adj" fmla="val 29162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Text Box 20"/>
              <p:cNvSpPr txBox="1">
                <a:spLocks noChangeArrowheads="1"/>
              </p:cNvSpPr>
              <p:nvPr/>
            </p:nvSpPr>
            <p:spPr bwMode="auto">
              <a:xfrm rot="626605">
                <a:off x="4576" y="2110"/>
                <a:ext cx="402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r>
                  <a:rPr lang="en-US" altLang="zh-CN" sz="9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P4</a:t>
                </a:r>
              </a:p>
            </p:txBody>
          </p:sp>
          <p:sp>
            <p:nvSpPr>
              <p:cNvPr id="33" name="Line 21"/>
              <p:cNvSpPr>
                <a:spLocks noChangeShapeType="1"/>
              </p:cNvSpPr>
              <p:nvPr/>
            </p:nvSpPr>
            <p:spPr bwMode="auto">
              <a:xfrm>
                <a:off x="4659" y="2180"/>
                <a:ext cx="363" cy="6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>
                <a:off x="4656" y="2331"/>
                <a:ext cx="362" cy="63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5" name="AutoShape 23"/>
              <p:cNvSpPr>
                <a:spLocks noChangeArrowheads="1"/>
              </p:cNvSpPr>
              <p:nvPr/>
            </p:nvSpPr>
            <p:spPr bwMode="auto">
              <a:xfrm rot="746037">
                <a:off x="4788" y="2007"/>
                <a:ext cx="257" cy="604"/>
              </a:xfrm>
              <a:prstGeom prst="rightArrow">
                <a:avLst>
                  <a:gd name="adj1" fmla="val 50000"/>
                  <a:gd name="adj2" fmla="val 2619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AutoShape 38"/>
            <p:cNvSpPr>
              <a:spLocks noChangeArrowheads="1"/>
            </p:cNvSpPr>
            <p:nvPr/>
          </p:nvSpPr>
          <p:spPr bwMode="auto">
            <a:xfrm rot="746037">
              <a:off x="6956606" y="2737924"/>
              <a:ext cx="166561" cy="145657"/>
            </a:xfrm>
            <a:prstGeom prst="rightArrow">
              <a:avLst>
                <a:gd name="adj1" fmla="val 50000"/>
                <a:gd name="adj2" fmla="val 26391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 rot="626605">
              <a:off x="7020553" y="2695710"/>
              <a:ext cx="503710" cy="351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P3</a:t>
              </a:r>
            </a:p>
          </p:txBody>
        </p:sp>
      </p:grpSp>
      <p:grpSp>
        <p:nvGrpSpPr>
          <p:cNvPr id="42" name="Group 127"/>
          <p:cNvGrpSpPr/>
          <p:nvPr/>
        </p:nvGrpSpPr>
        <p:grpSpPr bwMode="auto">
          <a:xfrm>
            <a:off x="4572306" y="1847847"/>
            <a:ext cx="325435" cy="518114"/>
            <a:chOff x="2869" y="2182"/>
            <a:chExt cx="396" cy="683"/>
          </a:xfrm>
          <a:solidFill>
            <a:srgbClr val="368AD6"/>
          </a:solidFill>
        </p:grpSpPr>
        <p:sp>
          <p:nvSpPr>
            <p:cNvPr id="43" name="AutoShape 59"/>
            <p:cNvSpPr>
              <a:spLocks noChangeArrowheads="1"/>
            </p:cNvSpPr>
            <p:nvPr/>
          </p:nvSpPr>
          <p:spPr bwMode="auto">
            <a:xfrm rot="5400000">
              <a:off x="2729" y="2350"/>
              <a:ext cx="674" cy="355"/>
            </a:xfrm>
            <a:prstGeom prst="parallelogram">
              <a:avLst>
                <a:gd name="adj" fmla="val 18265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Text Box 61"/>
            <p:cNvSpPr txBox="1">
              <a:spLocks noChangeArrowheads="1"/>
            </p:cNvSpPr>
            <p:nvPr/>
          </p:nvSpPr>
          <p:spPr bwMode="auto">
            <a:xfrm>
              <a:off x="2869" y="2182"/>
              <a:ext cx="396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eaLnBrk="0" hangingPunct="0">
                <a:defRPr sz="1200" b="1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eaLnBrk="0" hangingPunct="0">
                <a:defRPr>
                  <a:ea typeface="+mn-ea"/>
                </a:defRPr>
              </a:lvl2pPr>
              <a:lvl3pPr eaLnBrk="0" hangingPunct="0">
                <a:defRPr>
                  <a:ea typeface="+mn-ea"/>
                </a:defRPr>
              </a:lvl3pPr>
              <a:lvl4pPr eaLnBrk="0" hangingPunct="0">
                <a:defRPr>
                  <a:ea typeface="+mn-ea"/>
                </a:defRPr>
              </a:lvl4pPr>
              <a:lvl5pPr eaLnBrk="0" hangingPunct="0">
                <a:defRPr>
                  <a:ea typeface="+mn-ea"/>
                </a:defRPr>
              </a:lvl5pPr>
              <a:lvl6pPr>
                <a:defRPr>
                  <a:ea typeface="+mn-ea"/>
                </a:defRPr>
              </a:lvl6pPr>
              <a:lvl7pPr>
                <a:defRPr>
                  <a:ea typeface="+mn-ea"/>
                </a:defRPr>
              </a:lvl7pPr>
              <a:lvl8pPr>
                <a:defRPr>
                  <a:ea typeface="+mn-ea"/>
                </a:defRPr>
              </a:lvl8pPr>
              <a:lvl9pPr>
                <a:defRPr>
                  <a:ea typeface="+mn-ea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/>
                  </a:solidFill>
                </a:rPr>
                <a:t>报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/>
                  </a:solidFill>
                </a:rPr>
                <a:t>文</a:t>
              </a:r>
            </a:p>
          </p:txBody>
        </p:sp>
        <p:sp>
          <p:nvSpPr>
            <p:cNvPr id="45" name="Line 62"/>
            <p:cNvSpPr>
              <a:spLocks noChangeShapeType="1"/>
            </p:cNvSpPr>
            <p:nvPr/>
          </p:nvSpPr>
          <p:spPr bwMode="auto">
            <a:xfrm>
              <a:off x="2876" y="2191"/>
              <a:ext cx="363" cy="5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Line 63"/>
            <p:cNvSpPr>
              <a:spLocks noChangeShapeType="1"/>
            </p:cNvSpPr>
            <p:nvPr/>
          </p:nvSpPr>
          <p:spPr bwMode="auto">
            <a:xfrm>
              <a:off x="2876" y="2807"/>
              <a:ext cx="363" cy="5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AutoShape 60"/>
            <p:cNvSpPr>
              <a:spLocks noChangeArrowheads="1"/>
            </p:cNvSpPr>
            <p:nvPr/>
          </p:nvSpPr>
          <p:spPr bwMode="auto">
            <a:xfrm rot="746037">
              <a:off x="2960" y="2674"/>
              <a:ext cx="227" cy="127"/>
            </a:xfrm>
            <a:prstGeom prst="rightArrow">
              <a:avLst>
                <a:gd name="adj1" fmla="val 50000"/>
                <a:gd name="adj2" fmla="val 44685"/>
              </a:avLst>
            </a:prstGeom>
            <a:solidFill>
              <a:schemeClr val="bg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8" name="Group 128"/>
          <p:cNvGrpSpPr/>
          <p:nvPr/>
        </p:nvGrpSpPr>
        <p:grpSpPr bwMode="auto">
          <a:xfrm>
            <a:off x="4886226" y="2481270"/>
            <a:ext cx="327076" cy="524184"/>
            <a:chOff x="3251" y="3017"/>
            <a:chExt cx="398" cy="691"/>
          </a:xfrm>
          <a:solidFill>
            <a:srgbClr val="368AD6"/>
          </a:solidFill>
        </p:grpSpPr>
        <p:sp>
          <p:nvSpPr>
            <p:cNvPr id="49" name="AutoShape 64"/>
            <p:cNvSpPr>
              <a:spLocks noChangeArrowheads="1"/>
            </p:cNvSpPr>
            <p:nvPr/>
          </p:nvSpPr>
          <p:spPr bwMode="auto">
            <a:xfrm rot="5400000">
              <a:off x="3102" y="3193"/>
              <a:ext cx="675" cy="355"/>
            </a:xfrm>
            <a:prstGeom prst="parallelogram">
              <a:avLst>
                <a:gd name="adj" fmla="val 18292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Text Box 66"/>
            <p:cNvSpPr txBox="1">
              <a:spLocks noChangeArrowheads="1"/>
            </p:cNvSpPr>
            <p:nvPr/>
          </p:nvSpPr>
          <p:spPr bwMode="auto">
            <a:xfrm>
              <a:off x="3253" y="3017"/>
              <a:ext cx="396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eaLnBrk="0" hangingPunct="0">
                <a:defRPr sz="1200" b="1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eaLnBrk="0" hangingPunct="0">
                <a:defRPr>
                  <a:ea typeface="+mn-ea"/>
                </a:defRPr>
              </a:lvl2pPr>
              <a:lvl3pPr eaLnBrk="0" hangingPunct="0">
                <a:defRPr>
                  <a:ea typeface="+mn-ea"/>
                </a:defRPr>
              </a:lvl3pPr>
              <a:lvl4pPr eaLnBrk="0" hangingPunct="0">
                <a:defRPr>
                  <a:ea typeface="+mn-ea"/>
                </a:defRPr>
              </a:lvl4pPr>
              <a:lvl5pPr eaLnBrk="0" hangingPunct="0">
                <a:defRPr>
                  <a:ea typeface="+mn-ea"/>
                </a:defRPr>
              </a:lvl5pPr>
              <a:lvl6pPr>
                <a:defRPr>
                  <a:ea typeface="+mn-ea"/>
                </a:defRPr>
              </a:lvl6pPr>
              <a:lvl7pPr>
                <a:defRPr>
                  <a:ea typeface="+mn-ea"/>
                </a:defRPr>
              </a:lvl7pPr>
              <a:lvl8pPr>
                <a:defRPr>
                  <a:ea typeface="+mn-ea"/>
                </a:defRPr>
              </a:lvl8pPr>
              <a:lvl9pPr>
                <a:defRPr>
                  <a:ea typeface="+mn-ea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/>
                  </a:solidFill>
                </a:rPr>
                <a:t>报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/>
                  </a:solidFill>
                </a:rPr>
                <a:t>文</a:t>
              </a:r>
            </a:p>
          </p:txBody>
        </p:sp>
        <p:sp>
          <p:nvSpPr>
            <p:cNvPr id="51" name="Line 67"/>
            <p:cNvSpPr>
              <a:spLocks noChangeShapeType="1"/>
            </p:cNvSpPr>
            <p:nvPr/>
          </p:nvSpPr>
          <p:spPr bwMode="auto">
            <a:xfrm>
              <a:off x="3251" y="3033"/>
              <a:ext cx="362" cy="5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Line 68"/>
            <p:cNvSpPr>
              <a:spLocks noChangeShapeType="1"/>
            </p:cNvSpPr>
            <p:nvPr/>
          </p:nvSpPr>
          <p:spPr bwMode="auto">
            <a:xfrm>
              <a:off x="3251" y="3650"/>
              <a:ext cx="362" cy="5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AutoShape 65"/>
            <p:cNvSpPr>
              <a:spLocks noChangeArrowheads="1"/>
            </p:cNvSpPr>
            <p:nvPr/>
          </p:nvSpPr>
          <p:spPr bwMode="auto">
            <a:xfrm rot="746037">
              <a:off x="3331" y="3527"/>
              <a:ext cx="226" cy="126"/>
            </a:xfrm>
            <a:prstGeom prst="rightArrow">
              <a:avLst>
                <a:gd name="adj1" fmla="val 50000"/>
                <a:gd name="adj2" fmla="val 44841"/>
              </a:avLst>
            </a:prstGeom>
            <a:solidFill>
              <a:schemeClr val="bg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4" name="Group 126"/>
          <p:cNvGrpSpPr/>
          <p:nvPr/>
        </p:nvGrpSpPr>
        <p:grpSpPr bwMode="auto">
          <a:xfrm>
            <a:off x="4283032" y="1233393"/>
            <a:ext cx="325434" cy="524942"/>
            <a:chOff x="2517" y="1372"/>
            <a:chExt cx="396" cy="692"/>
          </a:xfrm>
          <a:solidFill>
            <a:srgbClr val="368AD6"/>
          </a:solidFill>
        </p:grpSpPr>
        <p:sp>
          <p:nvSpPr>
            <p:cNvPr id="55" name="AutoShape 69"/>
            <p:cNvSpPr>
              <a:spLocks noChangeArrowheads="1"/>
            </p:cNvSpPr>
            <p:nvPr/>
          </p:nvSpPr>
          <p:spPr bwMode="auto">
            <a:xfrm rot="5400000">
              <a:off x="2363" y="1546"/>
              <a:ext cx="674" cy="362"/>
            </a:xfrm>
            <a:prstGeom prst="parallelogram">
              <a:avLst>
                <a:gd name="adj" fmla="val 18265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Text Box 71"/>
            <p:cNvSpPr txBox="1">
              <a:spLocks noChangeArrowheads="1"/>
            </p:cNvSpPr>
            <p:nvPr/>
          </p:nvSpPr>
          <p:spPr bwMode="auto">
            <a:xfrm>
              <a:off x="2517" y="1372"/>
              <a:ext cx="396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eaLnBrk="0" hangingPunct="0">
                <a:defRPr sz="1200" b="1">
                  <a:solidFill>
                    <a:srgbClr val="3399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eaLnBrk="0" hangingPunct="0">
                <a:defRPr>
                  <a:ea typeface="+mn-ea"/>
                </a:defRPr>
              </a:lvl2pPr>
              <a:lvl3pPr eaLnBrk="0" hangingPunct="0">
                <a:defRPr>
                  <a:ea typeface="+mn-ea"/>
                </a:defRPr>
              </a:lvl3pPr>
              <a:lvl4pPr eaLnBrk="0" hangingPunct="0">
                <a:defRPr>
                  <a:ea typeface="+mn-ea"/>
                </a:defRPr>
              </a:lvl4pPr>
              <a:lvl5pPr eaLnBrk="0" hangingPunct="0">
                <a:defRPr>
                  <a:ea typeface="+mn-ea"/>
                </a:defRPr>
              </a:lvl5pPr>
              <a:lvl6pPr>
                <a:defRPr>
                  <a:ea typeface="+mn-ea"/>
                </a:defRPr>
              </a:lvl6pPr>
              <a:lvl7pPr>
                <a:defRPr>
                  <a:ea typeface="+mn-ea"/>
                </a:defRPr>
              </a:lvl7pPr>
              <a:lvl8pPr>
                <a:defRPr>
                  <a:ea typeface="+mn-ea"/>
                </a:defRPr>
              </a:lvl8pPr>
              <a:lvl9pPr>
                <a:defRPr>
                  <a:ea typeface="+mn-ea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/>
                  </a:solidFill>
                </a:rPr>
                <a:t>报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solidFill>
                    <a:schemeClr val="bg1"/>
                  </a:solidFill>
                </a:rPr>
                <a:t>文</a:t>
              </a:r>
            </a:p>
          </p:txBody>
        </p:sp>
        <p:sp>
          <p:nvSpPr>
            <p:cNvPr id="57" name="Line 72"/>
            <p:cNvSpPr>
              <a:spLocks noChangeShapeType="1"/>
            </p:cNvSpPr>
            <p:nvPr/>
          </p:nvSpPr>
          <p:spPr bwMode="auto">
            <a:xfrm>
              <a:off x="2519" y="1395"/>
              <a:ext cx="357" cy="5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Line 73"/>
            <p:cNvSpPr>
              <a:spLocks noChangeShapeType="1"/>
            </p:cNvSpPr>
            <p:nvPr/>
          </p:nvSpPr>
          <p:spPr bwMode="auto">
            <a:xfrm>
              <a:off x="2519" y="2001"/>
              <a:ext cx="357" cy="6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AutoShape 70"/>
            <p:cNvSpPr>
              <a:spLocks noChangeArrowheads="1"/>
            </p:cNvSpPr>
            <p:nvPr/>
          </p:nvSpPr>
          <p:spPr bwMode="auto">
            <a:xfrm rot="746037">
              <a:off x="2591" y="1861"/>
              <a:ext cx="226" cy="127"/>
            </a:xfrm>
            <a:prstGeom prst="rightArrow">
              <a:avLst>
                <a:gd name="adj1" fmla="val 50000"/>
                <a:gd name="adj2" fmla="val 44488"/>
              </a:avLst>
            </a:prstGeom>
            <a:solidFill>
              <a:schemeClr val="bg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0" name="Line 74"/>
          <p:cNvSpPr>
            <a:spLocks noChangeShapeType="1"/>
          </p:cNvSpPr>
          <p:nvPr/>
        </p:nvSpPr>
        <p:spPr bwMode="auto">
          <a:xfrm>
            <a:off x="2816225" y="1246625"/>
            <a:ext cx="0" cy="182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" name="Line 75"/>
          <p:cNvSpPr>
            <a:spLocks noChangeShapeType="1"/>
          </p:cNvSpPr>
          <p:nvPr/>
        </p:nvSpPr>
        <p:spPr bwMode="auto">
          <a:xfrm>
            <a:off x="3114675" y="1246625"/>
            <a:ext cx="0" cy="182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" name="Text Box 76"/>
          <p:cNvSpPr txBox="1">
            <a:spLocks noChangeArrowheads="1"/>
          </p:cNvSpPr>
          <p:nvPr/>
        </p:nvSpPr>
        <p:spPr bwMode="auto">
          <a:xfrm>
            <a:off x="2366963" y="3056375"/>
            <a:ext cx="1330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1200" b="1">
                <a:solidFill>
                  <a:srgbClr val="33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  B    C     D </a:t>
            </a:r>
          </a:p>
        </p:txBody>
      </p:sp>
      <p:sp>
        <p:nvSpPr>
          <p:cNvPr id="63" name="Text Box 77"/>
          <p:cNvSpPr txBox="1">
            <a:spLocks noChangeArrowheads="1"/>
          </p:cNvSpPr>
          <p:nvPr/>
        </p:nvSpPr>
        <p:spPr bwMode="auto">
          <a:xfrm>
            <a:off x="4160838" y="3056375"/>
            <a:ext cx="11890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1200" b="1">
                <a:solidFill>
                  <a:srgbClr val="1956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  B    C    D</a:t>
            </a:r>
          </a:p>
        </p:txBody>
      </p:sp>
      <p:sp>
        <p:nvSpPr>
          <p:cNvPr id="64" name="Text Box 78"/>
          <p:cNvSpPr txBox="1">
            <a:spLocks noChangeArrowheads="1"/>
          </p:cNvSpPr>
          <p:nvPr/>
        </p:nvSpPr>
        <p:spPr bwMode="auto">
          <a:xfrm>
            <a:off x="5924550" y="3056375"/>
            <a:ext cx="12366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1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  B    C    D</a:t>
            </a:r>
          </a:p>
        </p:txBody>
      </p:sp>
      <p:sp>
        <p:nvSpPr>
          <p:cNvPr id="65" name="Line 79"/>
          <p:cNvSpPr>
            <a:spLocks noChangeShapeType="1"/>
          </p:cNvSpPr>
          <p:nvPr/>
        </p:nvSpPr>
        <p:spPr bwMode="auto">
          <a:xfrm>
            <a:off x="2517775" y="1310125"/>
            <a:ext cx="298450" cy="317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" name="Line 80"/>
          <p:cNvSpPr>
            <a:spLocks noChangeShapeType="1"/>
          </p:cNvSpPr>
          <p:nvPr/>
        </p:nvSpPr>
        <p:spPr bwMode="auto">
          <a:xfrm>
            <a:off x="2816225" y="1438713"/>
            <a:ext cx="298450" cy="317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" name="Line 81"/>
          <p:cNvSpPr>
            <a:spLocks noChangeShapeType="1"/>
          </p:cNvSpPr>
          <p:nvPr/>
        </p:nvSpPr>
        <p:spPr bwMode="auto">
          <a:xfrm>
            <a:off x="3114675" y="1565713"/>
            <a:ext cx="298450" cy="333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" name="Line 82"/>
          <p:cNvSpPr>
            <a:spLocks noChangeShapeType="1"/>
          </p:cNvSpPr>
          <p:nvPr/>
        </p:nvSpPr>
        <p:spPr bwMode="auto">
          <a:xfrm flipH="1">
            <a:off x="2517775" y="1757800"/>
            <a:ext cx="895350" cy="128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" name="Text Box 87"/>
          <p:cNvSpPr txBox="1">
            <a:spLocks noChangeArrowheads="1"/>
          </p:cNvSpPr>
          <p:nvPr/>
        </p:nvSpPr>
        <p:spPr bwMode="auto">
          <a:xfrm>
            <a:off x="4368800" y="962463"/>
            <a:ext cx="901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1400" b="1" dirty="0">
                <a:solidFill>
                  <a:srgbClr val="1956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报文交换</a:t>
            </a:r>
          </a:p>
        </p:txBody>
      </p:sp>
      <p:sp>
        <p:nvSpPr>
          <p:cNvPr id="70" name="Text Box 88"/>
          <p:cNvSpPr txBox="1">
            <a:spLocks noChangeArrowheads="1"/>
          </p:cNvSpPr>
          <p:nvPr/>
        </p:nvSpPr>
        <p:spPr bwMode="auto">
          <a:xfrm>
            <a:off x="2565400" y="962463"/>
            <a:ext cx="901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电路交换</a:t>
            </a:r>
          </a:p>
        </p:txBody>
      </p:sp>
      <p:sp>
        <p:nvSpPr>
          <p:cNvPr id="71" name="Text Box 89"/>
          <p:cNvSpPr txBox="1">
            <a:spLocks noChangeArrowheads="1"/>
          </p:cNvSpPr>
          <p:nvPr/>
        </p:nvSpPr>
        <p:spPr bwMode="auto">
          <a:xfrm>
            <a:off x="6102350" y="956113"/>
            <a:ext cx="9032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分组交换</a:t>
            </a:r>
          </a:p>
        </p:txBody>
      </p:sp>
      <p:sp>
        <p:nvSpPr>
          <p:cNvPr id="72" name="Line 90"/>
          <p:cNvSpPr>
            <a:spLocks noChangeShapeType="1"/>
          </p:cNvSpPr>
          <p:nvPr/>
        </p:nvSpPr>
        <p:spPr bwMode="auto">
          <a:xfrm>
            <a:off x="3849688" y="1470463"/>
            <a:ext cx="0" cy="1311275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" name="Text Box 91"/>
          <p:cNvSpPr txBox="1">
            <a:spLocks noChangeArrowheads="1"/>
          </p:cNvSpPr>
          <p:nvPr/>
        </p:nvSpPr>
        <p:spPr bwMode="auto">
          <a:xfrm>
            <a:off x="3760788" y="2789675"/>
            <a:ext cx="119062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>
                <a:solidFill>
                  <a:srgbClr val="333399"/>
                </a:solidFill>
                <a:ea typeface="黑体" panose="02010609060101010101" pitchFamily="2" charset="-122"/>
              </a:rPr>
              <a:t>t</a:t>
            </a:r>
          </a:p>
        </p:txBody>
      </p:sp>
      <p:grpSp>
        <p:nvGrpSpPr>
          <p:cNvPr id="74" name="Group 123"/>
          <p:cNvGrpSpPr/>
          <p:nvPr/>
        </p:nvGrpSpPr>
        <p:grpSpPr bwMode="auto">
          <a:xfrm>
            <a:off x="1590675" y="1895913"/>
            <a:ext cx="895350" cy="484187"/>
            <a:chOff x="-277" y="2246"/>
            <a:chExt cx="1089" cy="637"/>
          </a:xfrm>
        </p:grpSpPr>
        <p:sp>
          <p:nvSpPr>
            <p:cNvPr id="75" name="Line 93"/>
            <p:cNvSpPr>
              <a:spLocks noChangeShapeType="1"/>
            </p:cNvSpPr>
            <p:nvPr/>
          </p:nvSpPr>
          <p:spPr bwMode="auto">
            <a:xfrm>
              <a:off x="630" y="2881"/>
              <a:ext cx="182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" name="Text Box 96"/>
            <p:cNvSpPr txBox="1">
              <a:spLocks noChangeArrowheads="1"/>
            </p:cNvSpPr>
            <p:nvPr/>
          </p:nvSpPr>
          <p:spPr bwMode="auto">
            <a:xfrm>
              <a:off x="-277" y="2405"/>
              <a:ext cx="97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数据传送</a:t>
              </a:r>
            </a:p>
          </p:txBody>
        </p:sp>
        <p:sp>
          <p:nvSpPr>
            <p:cNvPr id="77" name="Line 98"/>
            <p:cNvSpPr>
              <a:spLocks noChangeShapeType="1"/>
            </p:cNvSpPr>
            <p:nvPr/>
          </p:nvSpPr>
          <p:spPr bwMode="auto">
            <a:xfrm>
              <a:off x="721" y="2246"/>
              <a:ext cx="0" cy="637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" name="Freeform 99"/>
          <p:cNvSpPr/>
          <p:nvPr/>
        </p:nvSpPr>
        <p:spPr bwMode="auto">
          <a:xfrm>
            <a:off x="2516188" y="1246625"/>
            <a:ext cx="1587" cy="1825625"/>
          </a:xfrm>
          <a:custGeom>
            <a:avLst/>
            <a:gdLst>
              <a:gd name="T0" fmla="*/ 2465 w 3"/>
              <a:gd name="T1" fmla="*/ 0 h 2742"/>
              <a:gd name="T2" fmla="*/ 0 w 3"/>
              <a:gd name="T3" fmla="*/ 1825917 h 27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2742">
                <a:moveTo>
                  <a:pt x="3" y="0"/>
                </a:moveTo>
                <a:lnTo>
                  <a:pt x="0" y="2742"/>
                </a:lnTo>
              </a:path>
            </a:pathLst>
          </a:cu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" name="Freeform 100"/>
          <p:cNvSpPr/>
          <p:nvPr/>
        </p:nvSpPr>
        <p:spPr bwMode="auto">
          <a:xfrm>
            <a:off x="5184775" y="1237100"/>
            <a:ext cx="1588" cy="1820863"/>
          </a:xfrm>
          <a:custGeom>
            <a:avLst/>
            <a:gdLst>
              <a:gd name="T0" fmla="*/ 2465 w 3"/>
              <a:gd name="T1" fmla="*/ 0 h 2736"/>
              <a:gd name="T2" fmla="*/ 0 w 3"/>
              <a:gd name="T3" fmla="*/ 1822124 h 27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2736">
                <a:moveTo>
                  <a:pt x="3" y="0"/>
                </a:moveTo>
                <a:lnTo>
                  <a:pt x="0" y="273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" name="Line 104"/>
          <p:cNvSpPr>
            <a:spLocks noChangeShapeType="1"/>
          </p:cNvSpPr>
          <p:nvPr/>
        </p:nvSpPr>
        <p:spPr bwMode="auto">
          <a:xfrm>
            <a:off x="4283075" y="1237100"/>
            <a:ext cx="0" cy="1820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" name="Line 105"/>
          <p:cNvSpPr>
            <a:spLocks noChangeShapeType="1"/>
          </p:cNvSpPr>
          <p:nvPr/>
        </p:nvSpPr>
        <p:spPr bwMode="auto">
          <a:xfrm>
            <a:off x="4578350" y="1237100"/>
            <a:ext cx="0" cy="1820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" name="Line 106"/>
          <p:cNvSpPr>
            <a:spLocks noChangeShapeType="1"/>
          </p:cNvSpPr>
          <p:nvPr/>
        </p:nvSpPr>
        <p:spPr bwMode="auto">
          <a:xfrm>
            <a:off x="4884738" y="1237100"/>
            <a:ext cx="0" cy="1820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3" name="Group 125"/>
          <p:cNvGrpSpPr/>
          <p:nvPr/>
        </p:nvGrpSpPr>
        <p:grpSpPr bwMode="auto">
          <a:xfrm>
            <a:off x="2511062" y="1890329"/>
            <a:ext cx="914666" cy="611420"/>
            <a:chOff x="817" y="2238"/>
            <a:chExt cx="1113" cy="806"/>
          </a:xfrm>
          <a:solidFill>
            <a:srgbClr val="92D050"/>
          </a:solidFill>
        </p:grpSpPr>
        <p:sp>
          <p:nvSpPr>
            <p:cNvPr id="84" name="Line 83"/>
            <p:cNvSpPr>
              <a:spLocks noChangeShapeType="1"/>
            </p:cNvSpPr>
            <p:nvPr/>
          </p:nvSpPr>
          <p:spPr bwMode="auto">
            <a:xfrm>
              <a:off x="841" y="2268"/>
              <a:ext cx="1089" cy="168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2"/>
                  </a:solidFill>
                  <a:round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AutoShape 84"/>
            <p:cNvSpPr>
              <a:spLocks noChangeArrowheads="1"/>
            </p:cNvSpPr>
            <p:nvPr/>
          </p:nvSpPr>
          <p:spPr bwMode="auto">
            <a:xfrm rot="5400000">
              <a:off x="976" y="2091"/>
              <a:ext cx="793" cy="1092"/>
            </a:xfrm>
            <a:prstGeom prst="parallelogram">
              <a:avLst>
                <a:gd name="adj" fmla="val 21176"/>
              </a:avLst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Text Box 85"/>
            <p:cNvSpPr txBox="1">
              <a:spLocks noChangeArrowheads="1"/>
            </p:cNvSpPr>
            <p:nvPr/>
          </p:nvSpPr>
          <p:spPr bwMode="auto">
            <a:xfrm>
              <a:off x="1086" y="2373"/>
              <a:ext cx="5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ru-RU"/>
              </a:defPPr>
              <a:lvl1pPr eaLnBrk="0" hangingPunct="0">
                <a:defRPr sz="1200" b="1">
                  <a:solidFill>
                    <a:srgbClr val="3399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eaLnBrk="0" hangingPunct="0">
                <a:defRPr>
                  <a:ea typeface="+mn-ea"/>
                </a:defRPr>
              </a:lvl2pPr>
              <a:lvl3pPr eaLnBrk="0" hangingPunct="0">
                <a:defRPr>
                  <a:ea typeface="+mn-ea"/>
                </a:defRPr>
              </a:lvl3pPr>
              <a:lvl4pPr eaLnBrk="0" hangingPunct="0">
                <a:defRPr>
                  <a:ea typeface="+mn-ea"/>
                </a:defRPr>
              </a:lvl4pPr>
              <a:lvl5pPr eaLnBrk="0" hangingPunct="0">
                <a:defRPr>
                  <a:ea typeface="+mn-ea"/>
                </a:defRPr>
              </a:lvl5pPr>
              <a:lvl6pPr>
                <a:defRPr>
                  <a:ea typeface="+mn-ea"/>
                </a:defRPr>
              </a:lvl6pPr>
              <a:lvl7pPr>
                <a:defRPr>
                  <a:ea typeface="+mn-ea"/>
                </a:defRPr>
              </a:lvl7pPr>
              <a:lvl8pPr>
                <a:defRPr>
                  <a:ea typeface="+mn-ea"/>
                </a:defRPr>
              </a:lvl8pPr>
              <a:lvl9pPr>
                <a:defRPr>
                  <a:ea typeface="+mn-ea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 smtClean="0">
                  <a:solidFill>
                    <a:schemeClr val="bg1"/>
                  </a:solidFill>
                </a:rPr>
                <a:t>数据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AutoShape 86"/>
            <p:cNvSpPr>
              <a:spLocks noChangeArrowheads="1"/>
            </p:cNvSpPr>
            <p:nvPr/>
          </p:nvSpPr>
          <p:spPr bwMode="auto">
            <a:xfrm rot="746037">
              <a:off x="1174" y="2713"/>
              <a:ext cx="408" cy="127"/>
            </a:xfrm>
            <a:prstGeom prst="rightArrow">
              <a:avLst>
                <a:gd name="adj1" fmla="val 50000"/>
                <a:gd name="adj2" fmla="val 80315"/>
              </a:avLst>
            </a:prstGeom>
            <a:solidFill>
              <a:schemeClr val="bg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Line 108"/>
            <p:cNvSpPr>
              <a:spLocks noChangeShapeType="1"/>
            </p:cNvSpPr>
            <p:nvPr/>
          </p:nvSpPr>
          <p:spPr bwMode="auto">
            <a:xfrm>
              <a:off x="823" y="2238"/>
              <a:ext cx="1094" cy="17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Line 109"/>
            <p:cNvSpPr>
              <a:spLocks noChangeShapeType="1"/>
            </p:cNvSpPr>
            <p:nvPr/>
          </p:nvSpPr>
          <p:spPr bwMode="auto">
            <a:xfrm>
              <a:off x="817" y="2865"/>
              <a:ext cx="1100" cy="17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0" name="Group 130"/>
          <p:cNvGrpSpPr/>
          <p:nvPr/>
        </p:nvGrpSpPr>
        <p:grpSpPr bwMode="auto">
          <a:xfrm>
            <a:off x="5973763" y="1218050"/>
            <a:ext cx="379412" cy="230188"/>
            <a:chOff x="4196" y="1352"/>
            <a:chExt cx="461" cy="304"/>
          </a:xfrm>
        </p:grpSpPr>
        <p:sp>
          <p:nvSpPr>
            <p:cNvPr id="91" name="AutoShape 110"/>
            <p:cNvSpPr>
              <a:spLocks noChangeArrowheads="1"/>
            </p:cNvSpPr>
            <p:nvPr/>
          </p:nvSpPr>
          <p:spPr bwMode="auto">
            <a:xfrm rot="5400000">
              <a:off x="4371" y="1337"/>
              <a:ext cx="211" cy="359"/>
            </a:xfrm>
            <a:prstGeom prst="parallelogram">
              <a:avLst>
                <a:gd name="adj" fmla="val 29162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Text Box 111"/>
            <p:cNvSpPr txBox="1">
              <a:spLocks noChangeArrowheads="1"/>
            </p:cNvSpPr>
            <p:nvPr/>
          </p:nvSpPr>
          <p:spPr bwMode="auto">
            <a:xfrm rot="626605">
              <a:off x="4196" y="1352"/>
              <a:ext cx="402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P1</a:t>
              </a:r>
            </a:p>
          </p:txBody>
        </p:sp>
        <p:sp>
          <p:nvSpPr>
            <p:cNvPr id="93" name="Line 112"/>
            <p:cNvSpPr>
              <a:spLocks noChangeShapeType="1"/>
            </p:cNvSpPr>
            <p:nvPr/>
          </p:nvSpPr>
          <p:spPr bwMode="auto">
            <a:xfrm>
              <a:off x="4295" y="1407"/>
              <a:ext cx="362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Line 113"/>
            <p:cNvSpPr>
              <a:spLocks noChangeShapeType="1"/>
            </p:cNvSpPr>
            <p:nvPr/>
          </p:nvSpPr>
          <p:spPr bwMode="auto">
            <a:xfrm>
              <a:off x="4291" y="1558"/>
              <a:ext cx="3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5" name="AutoShape 114"/>
            <p:cNvSpPr>
              <a:spLocks noChangeArrowheads="1"/>
            </p:cNvSpPr>
            <p:nvPr/>
          </p:nvSpPr>
          <p:spPr bwMode="auto">
            <a:xfrm rot="746037">
              <a:off x="4485" y="1472"/>
              <a:ext cx="133" cy="127"/>
            </a:xfrm>
            <a:prstGeom prst="rightArrow">
              <a:avLst>
                <a:gd name="adj1" fmla="val 50000"/>
                <a:gd name="adj2" fmla="val 26181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6" name="Line 116"/>
          <p:cNvSpPr>
            <a:spLocks noChangeShapeType="1"/>
          </p:cNvSpPr>
          <p:nvPr/>
        </p:nvSpPr>
        <p:spPr bwMode="auto">
          <a:xfrm>
            <a:off x="2516188" y="2419788"/>
            <a:ext cx="298450" cy="44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7" name="Line 117"/>
          <p:cNvSpPr>
            <a:spLocks noChangeShapeType="1"/>
          </p:cNvSpPr>
          <p:nvPr/>
        </p:nvSpPr>
        <p:spPr bwMode="auto">
          <a:xfrm>
            <a:off x="2819400" y="2505513"/>
            <a:ext cx="293688" cy="460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8" name="Line 118"/>
          <p:cNvSpPr>
            <a:spLocks noChangeShapeType="1"/>
          </p:cNvSpPr>
          <p:nvPr/>
        </p:nvSpPr>
        <p:spPr bwMode="auto">
          <a:xfrm>
            <a:off x="3113088" y="2596000"/>
            <a:ext cx="296862" cy="412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9" name="Group 124"/>
          <p:cNvGrpSpPr/>
          <p:nvPr/>
        </p:nvGrpSpPr>
        <p:grpSpPr bwMode="auto">
          <a:xfrm>
            <a:off x="1587500" y="2368988"/>
            <a:ext cx="885825" cy="325437"/>
            <a:chOff x="-281" y="2869"/>
            <a:chExt cx="1078" cy="429"/>
          </a:xfrm>
        </p:grpSpPr>
        <p:sp>
          <p:nvSpPr>
            <p:cNvPr id="100" name="Line 119"/>
            <p:cNvSpPr>
              <a:spLocks noChangeShapeType="1"/>
            </p:cNvSpPr>
            <p:nvPr/>
          </p:nvSpPr>
          <p:spPr bwMode="auto">
            <a:xfrm>
              <a:off x="615" y="3241"/>
              <a:ext cx="182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" name="Line 120"/>
            <p:cNvSpPr>
              <a:spLocks noChangeShapeType="1"/>
            </p:cNvSpPr>
            <p:nvPr/>
          </p:nvSpPr>
          <p:spPr bwMode="auto">
            <a:xfrm>
              <a:off x="721" y="2869"/>
              <a:ext cx="0" cy="373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" name="Text Box 121"/>
            <p:cNvSpPr txBox="1">
              <a:spLocks noChangeArrowheads="1"/>
            </p:cNvSpPr>
            <p:nvPr/>
          </p:nvSpPr>
          <p:spPr bwMode="auto">
            <a:xfrm>
              <a:off x="-281" y="2933"/>
              <a:ext cx="97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连接释放</a:t>
              </a:r>
            </a:p>
          </p:txBody>
        </p:sp>
      </p:grpSp>
      <p:sp>
        <p:nvSpPr>
          <p:cNvPr id="103" name="Freeform 107"/>
          <p:cNvSpPr/>
          <p:nvPr/>
        </p:nvSpPr>
        <p:spPr bwMode="auto">
          <a:xfrm>
            <a:off x="3413125" y="1257738"/>
            <a:ext cx="3175" cy="1822450"/>
          </a:xfrm>
          <a:custGeom>
            <a:avLst/>
            <a:gdLst>
              <a:gd name="T0" fmla="*/ 2465 w 3"/>
              <a:gd name="T1" fmla="*/ 0 h 2736"/>
              <a:gd name="T2" fmla="*/ 0 w 3"/>
              <a:gd name="T3" fmla="*/ 1822124 h 27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2736">
                <a:moveTo>
                  <a:pt x="3" y="0"/>
                </a:moveTo>
                <a:lnTo>
                  <a:pt x="0" y="273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" name="AutoShape 143"/>
          <p:cNvSpPr>
            <a:spLocks noChangeArrowheads="1"/>
          </p:cNvSpPr>
          <p:nvPr/>
        </p:nvSpPr>
        <p:spPr bwMode="auto">
          <a:xfrm>
            <a:off x="1728788" y="3369113"/>
            <a:ext cx="5476875" cy="800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round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" name="Line 144"/>
          <p:cNvSpPr>
            <a:spLocks noChangeShapeType="1"/>
          </p:cNvSpPr>
          <p:nvPr/>
        </p:nvSpPr>
        <p:spPr bwMode="auto">
          <a:xfrm>
            <a:off x="6075363" y="3858063"/>
            <a:ext cx="868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145"/>
          <p:cNvSpPr>
            <a:spLocks noChangeShapeType="1"/>
          </p:cNvSpPr>
          <p:nvPr/>
        </p:nvSpPr>
        <p:spPr bwMode="auto">
          <a:xfrm>
            <a:off x="4249738" y="3858063"/>
            <a:ext cx="868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146"/>
          <p:cNvSpPr>
            <a:spLocks noChangeShapeType="1"/>
          </p:cNvSpPr>
          <p:nvPr/>
        </p:nvSpPr>
        <p:spPr bwMode="auto">
          <a:xfrm>
            <a:off x="2532063" y="3858063"/>
            <a:ext cx="866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8" name="Group 147"/>
          <p:cNvGrpSpPr/>
          <p:nvPr/>
        </p:nvGrpSpPr>
        <p:grpSpPr bwMode="auto">
          <a:xfrm>
            <a:off x="2491953" y="3785547"/>
            <a:ext cx="986162" cy="109236"/>
            <a:chOff x="768" y="2544"/>
            <a:chExt cx="1200" cy="144"/>
          </a:xfrm>
          <a:solidFill>
            <a:srgbClr val="339933"/>
          </a:solidFill>
        </p:grpSpPr>
        <p:sp>
          <p:nvSpPr>
            <p:cNvPr id="109" name="AutoShape 148"/>
            <p:cNvSpPr>
              <a:spLocks noChangeArrowheads="1"/>
            </p:cNvSpPr>
            <p:nvPr/>
          </p:nvSpPr>
          <p:spPr bwMode="auto">
            <a:xfrm>
              <a:off x="768" y="2544"/>
              <a:ext cx="144" cy="14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AutoShape 149"/>
            <p:cNvSpPr>
              <a:spLocks noChangeArrowheads="1"/>
            </p:cNvSpPr>
            <p:nvPr/>
          </p:nvSpPr>
          <p:spPr bwMode="auto">
            <a:xfrm>
              <a:off x="1120" y="2544"/>
              <a:ext cx="144" cy="14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AutoShape 150"/>
            <p:cNvSpPr>
              <a:spLocks noChangeArrowheads="1"/>
            </p:cNvSpPr>
            <p:nvPr/>
          </p:nvSpPr>
          <p:spPr bwMode="auto">
            <a:xfrm>
              <a:off x="1472" y="2544"/>
              <a:ext cx="144" cy="14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AutoShape 151"/>
            <p:cNvSpPr>
              <a:spLocks noChangeArrowheads="1"/>
            </p:cNvSpPr>
            <p:nvPr/>
          </p:nvSpPr>
          <p:spPr bwMode="auto">
            <a:xfrm>
              <a:off x="1824" y="2544"/>
              <a:ext cx="144" cy="14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13" name="Group 152"/>
          <p:cNvGrpSpPr/>
          <p:nvPr/>
        </p:nvGrpSpPr>
        <p:grpSpPr bwMode="auto">
          <a:xfrm>
            <a:off x="4210908" y="3785547"/>
            <a:ext cx="986162" cy="109236"/>
            <a:chOff x="768" y="2544"/>
            <a:chExt cx="1200" cy="144"/>
          </a:xfrm>
          <a:solidFill>
            <a:srgbClr val="368AD6"/>
          </a:solidFill>
        </p:grpSpPr>
        <p:sp>
          <p:nvSpPr>
            <p:cNvPr id="114" name="AutoShape 153"/>
            <p:cNvSpPr>
              <a:spLocks noChangeArrowheads="1"/>
            </p:cNvSpPr>
            <p:nvPr/>
          </p:nvSpPr>
          <p:spPr bwMode="auto">
            <a:xfrm>
              <a:off x="768" y="2544"/>
              <a:ext cx="144" cy="14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AutoShape 154"/>
            <p:cNvSpPr>
              <a:spLocks noChangeArrowheads="1"/>
            </p:cNvSpPr>
            <p:nvPr/>
          </p:nvSpPr>
          <p:spPr bwMode="auto">
            <a:xfrm>
              <a:off x="1120" y="2544"/>
              <a:ext cx="144" cy="14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AutoShape 155"/>
            <p:cNvSpPr>
              <a:spLocks noChangeArrowheads="1"/>
            </p:cNvSpPr>
            <p:nvPr/>
          </p:nvSpPr>
          <p:spPr bwMode="auto">
            <a:xfrm>
              <a:off x="1472" y="2544"/>
              <a:ext cx="144" cy="14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AutoShape 156"/>
            <p:cNvSpPr>
              <a:spLocks noChangeArrowheads="1"/>
            </p:cNvSpPr>
            <p:nvPr/>
          </p:nvSpPr>
          <p:spPr bwMode="auto">
            <a:xfrm>
              <a:off x="1824" y="2544"/>
              <a:ext cx="144" cy="14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18" name="Group 157"/>
          <p:cNvGrpSpPr/>
          <p:nvPr/>
        </p:nvGrpSpPr>
        <p:grpSpPr bwMode="auto">
          <a:xfrm>
            <a:off x="6036188" y="3785547"/>
            <a:ext cx="986162" cy="109236"/>
            <a:chOff x="768" y="2544"/>
            <a:chExt cx="1200" cy="144"/>
          </a:xfrm>
          <a:solidFill>
            <a:srgbClr val="C00000"/>
          </a:solidFill>
        </p:grpSpPr>
        <p:sp>
          <p:nvSpPr>
            <p:cNvPr id="119" name="AutoShape 158"/>
            <p:cNvSpPr>
              <a:spLocks noChangeArrowheads="1"/>
            </p:cNvSpPr>
            <p:nvPr/>
          </p:nvSpPr>
          <p:spPr bwMode="auto">
            <a:xfrm>
              <a:off x="768" y="2544"/>
              <a:ext cx="144" cy="14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AutoShape 159"/>
            <p:cNvSpPr>
              <a:spLocks noChangeArrowheads="1"/>
            </p:cNvSpPr>
            <p:nvPr/>
          </p:nvSpPr>
          <p:spPr bwMode="auto">
            <a:xfrm>
              <a:off x="1120" y="2544"/>
              <a:ext cx="144" cy="14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AutoShape 160"/>
            <p:cNvSpPr>
              <a:spLocks noChangeArrowheads="1"/>
            </p:cNvSpPr>
            <p:nvPr/>
          </p:nvSpPr>
          <p:spPr bwMode="auto">
            <a:xfrm>
              <a:off x="1472" y="2544"/>
              <a:ext cx="144" cy="14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AutoShape 161"/>
            <p:cNvSpPr>
              <a:spLocks noChangeArrowheads="1"/>
            </p:cNvSpPr>
            <p:nvPr/>
          </p:nvSpPr>
          <p:spPr bwMode="auto">
            <a:xfrm>
              <a:off x="1824" y="2544"/>
              <a:ext cx="144" cy="144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23" name="AutoShape 162"/>
          <p:cNvSpPr>
            <a:spLocks noChangeArrowheads="1"/>
          </p:cNvSpPr>
          <p:nvPr/>
        </p:nvSpPr>
        <p:spPr bwMode="auto">
          <a:xfrm>
            <a:off x="4211638" y="3604063"/>
            <a:ext cx="354012" cy="144462"/>
          </a:xfrm>
          <a:prstGeom prst="curvedDownArrow">
            <a:avLst>
              <a:gd name="adj1" fmla="val 49533"/>
              <a:gd name="adj2" fmla="val 94777"/>
              <a:gd name="adj3" fmla="val 52602"/>
            </a:avLst>
          </a:prstGeom>
          <a:solidFill>
            <a:srgbClr val="85D1F7"/>
          </a:solidFill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" name="AutoShape 163"/>
          <p:cNvSpPr>
            <a:spLocks noChangeArrowheads="1"/>
          </p:cNvSpPr>
          <p:nvPr/>
        </p:nvSpPr>
        <p:spPr bwMode="auto">
          <a:xfrm>
            <a:off x="4546600" y="3604063"/>
            <a:ext cx="354013" cy="144462"/>
          </a:xfrm>
          <a:prstGeom prst="curvedDownArrow">
            <a:avLst>
              <a:gd name="adj1" fmla="val 49533"/>
              <a:gd name="adj2" fmla="val 94778"/>
              <a:gd name="adj3" fmla="val 52602"/>
            </a:avLst>
          </a:prstGeom>
          <a:solidFill>
            <a:srgbClr val="85D1F7"/>
          </a:solidFill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" name="AutoShape 164"/>
          <p:cNvSpPr>
            <a:spLocks noChangeArrowheads="1"/>
          </p:cNvSpPr>
          <p:nvPr/>
        </p:nvSpPr>
        <p:spPr bwMode="auto">
          <a:xfrm>
            <a:off x="4881563" y="3604063"/>
            <a:ext cx="355600" cy="144462"/>
          </a:xfrm>
          <a:prstGeom prst="curvedDownArrow">
            <a:avLst>
              <a:gd name="adj1" fmla="val 49755"/>
              <a:gd name="adj2" fmla="val 95203"/>
              <a:gd name="adj3" fmla="val 52602"/>
            </a:avLst>
          </a:prstGeom>
          <a:solidFill>
            <a:srgbClr val="85D1F7"/>
          </a:solidFill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" name="AutoShape 165"/>
          <p:cNvSpPr>
            <a:spLocks noChangeArrowheads="1"/>
          </p:cNvSpPr>
          <p:nvPr/>
        </p:nvSpPr>
        <p:spPr bwMode="auto">
          <a:xfrm>
            <a:off x="2532063" y="3604063"/>
            <a:ext cx="985837" cy="144462"/>
          </a:xfrm>
          <a:prstGeom prst="rightArrow">
            <a:avLst>
              <a:gd name="adj1" fmla="val 58333"/>
              <a:gd name="adj2" fmla="val 110230"/>
            </a:avLst>
          </a:prstGeom>
          <a:solidFill>
            <a:srgbClr val="92D050"/>
          </a:solidFill>
          <a:ln w="9525">
            <a:solidFill>
              <a:srgbClr val="339933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" name="AutoShape 166"/>
          <p:cNvSpPr>
            <a:spLocks noChangeArrowheads="1"/>
          </p:cNvSpPr>
          <p:nvPr/>
        </p:nvSpPr>
        <p:spPr bwMode="auto">
          <a:xfrm>
            <a:off x="6035675" y="3604063"/>
            <a:ext cx="355600" cy="144462"/>
          </a:xfrm>
          <a:prstGeom prst="curvedDownArrow">
            <a:avLst>
              <a:gd name="adj1" fmla="val 13675"/>
              <a:gd name="adj2" fmla="val 67328"/>
              <a:gd name="adj3" fmla="val 3697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" name="AutoShape 167"/>
          <p:cNvSpPr>
            <a:spLocks noChangeArrowheads="1"/>
          </p:cNvSpPr>
          <p:nvPr/>
        </p:nvSpPr>
        <p:spPr bwMode="auto">
          <a:xfrm>
            <a:off x="6351588" y="3604063"/>
            <a:ext cx="355600" cy="144462"/>
          </a:xfrm>
          <a:prstGeom prst="curvedDownArrow">
            <a:avLst>
              <a:gd name="adj1" fmla="val 13675"/>
              <a:gd name="adj2" fmla="val 67328"/>
              <a:gd name="adj3" fmla="val 3697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" name="AutoShape 168"/>
          <p:cNvSpPr>
            <a:spLocks noChangeArrowheads="1"/>
          </p:cNvSpPr>
          <p:nvPr/>
        </p:nvSpPr>
        <p:spPr bwMode="auto">
          <a:xfrm>
            <a:off x="6667500" y="3604063"/>
            <a:ext cx="355600" cy="144462"/>
          </a:xfrm>
          <a:prstGeom prst="curvedDownArrow">
            <a:avLst>
              <a:gd name="adj1" fmla="val 13675"/>
              <a:gd name="adj2" fmla="val 67328"/>
              <a:gd name="adj3" fmla="val 3697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" name="Text Box 169"/>
          <p:cNvSpPr txBox="1">
            <a:spLocks noChangeArrowheads="1"/>
          </p:cNvSpPr>
          <p:nvPr/>
        </p:nvSpPr>
        <p:spPr bwMode="auto">
          <a:xfrm>
            <a:off x="1941364" y="3432943"/>
            <a:ext cx="492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1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传送</a:t>
            </a:r>
          </a:p>
          <a:p>
            <a:pPr eaLnBrk="0" hangingPunct="0"/>
            <a:r>
              <a: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</a:p>
        </p:txBody>
      </p:sp>
      <p:sp>
        <p:nvSpPr>
          <p:cNvPr id="131" name="Text Box 170"/>
          <p:cNvSpPr txBox="1">
            <a:spLocks noChangeArrowheads="1"/>
          </p:cNvSpPr>
          <p:nvPr/>
        </p:nvSpPr>
        <p:spPr bwMode="auto">
          <a:xfrm>
            <a:off x="2420938" y="3402450"/>
            <a:ext cx="11715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eaLnBrk="0" hangingPunct="0">
              <a:defRPr sz="1200" b="1">
                <a:solidFill>
                  <a:srgbClr val="33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0" hangingPunct="0">
              <a:defRPr>
                <a:ea typeface="+mn-ea"/>
              </a:defRPr>
            </a:lvl2pPr>
            <a:lvl3pPr eaLnBrk="0" hangingPunct="0">
              <a:defRPr>
                <a:ea typeface="+mn-ea"/>
              </a:defRPr>
            </a:lvl3pPr>
            <a:lvl4pPr eaLnBrk="0" hangingPunct="0">
              <a:defRPr>
                <a:ea typeface="+mn-ea"/>
              </a:defRPr>
            </a:lvl4pPr>
            <a:lvl5pPr eaLnBrk="0" hangingPunct="0">
              <a:defRPr>
                <a:ea typeface="+mn-ea"/>
              </a:defRPr>
            </a:lvl5pPr>
            <a:lvl6pPr>
              <a:defRPr>
                <a:ea typeface="+mn-ea"/>
              </a:defRPr>
            </a:lvl6pPr>
            <a:lvl7pPr>
              <a:defRPr>
                <a:ea typeface="+mn-ea"/>
              </a:defRPr>
            </a:lvl7pPr>
            <a:lvl8pPr>
              <a:defRPr>
                <a:ea typeface="+mn-ea"/>
              </a:defRPr>
            </a:lvl8pPr>
            <a:lvl9pPr>
              <a:defRPr>
                <a:ea typeface="+mn-ea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/>
                </a:solidFill>
              </a:rPr>
              <a:t>比特流直达终点</a:t>
            </a:r>
          </a:p>
        </p:txBody>
      </p:sp>
      <p:sp>
        <p:nvSpPr>
          <p:cNvPr id="132" name="Text Box 171"/>
          <p:cNvSpPr txBox="1">
            <a:spLocks noChangeArrowheads="1"/>
          </p:cNvSpPr>
          <p:nvPr/>
        </p:nvSpPr>
        <p:spPr bwMode="auto">
          <a:xfrm>
            <a:off x="4170363" y="3372288"/>
            <a:ext cx="4667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eaLnBrk="0" hangingPunct="0">
              <a:defRPr sz="1200" b="1">
                <a:solidFill>
                  <a:srgbClr val="33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0" hangingPunct="0">
              <a:defRPr>
                <a:ea typeface="+mn-ea"/>
              </a:defRPr>
            </a:lvl2pPr>
            <a:lvl3pPr eaLnBrk="0" hangingPunct="0">
              <a:defRPr>
                <a:ea typeface="+mn-ea"/>
              </a:defRPr>
            </a:lvl3pPr>
            <a:lvl4pPr eaLnBrk="0" hangingPunct="0">
              <a:defRPr>
                <a:ea typeface="+mn-ea"/>
              </a:defRPr>
            </a:lvl4pPr>
            <a:lvl5pPr eaLnBrk="0" hangingPunct="0">
              <a:defRPr>
                <a:ea typeface="+mn-ea"/>
              </a:defRPr>
            </a:lvl5pPr>
            <a:lvl6pPr>
              <a:defRPr>
                <a:ea typeface="+mn-ea"/>
              </a:defRPr>
            </a:lvl6pPr>
            <a:lvl7pPr>
              <a:defRPr>
                <a:ea typeface="+mn-ea"/>
              </a:defRPr>
            </a:lvl7pPr>
            <a:lvl8pPr>
              <a:defRPr>
                <a:ea typeface="+mn-ea"/>
              </a:defRPr>
            </a:lvl8pPr>
            <a:lvl9pPr>
              <a:defRPr>
                <a:ea typeface="+mn-ea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/>
                </a:solidFill>
              </a:rPr>
              <a:t>报文</a:t>
            </a:r>
          </a:p>
        </p:txBody>
      </p:sp>
      <p:sp>
        <p:nvSpPr>
          <p:cNvPr id="133" name="Text Box 172"/>
          <p:cNvSpPr txBox="1">
            <a:spLocks noChangeArrowheads="1"/>
          </p:cNvSpPr>
          <p:nvPr/>
        </p:nvSpPr>
        <p:spPr bwMode="auto">
          <a:xfrm>
            <a:off x="4510088" y="3372288"/>
            <a:ext cx="4667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eaLnBrk="0" hangingPunct="0">
              <a:defRPr sz="1200" b="1">
                <a:solidFill>
                  <a:srgbClr val="33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0" hangingPunct="0">
              <a:defRPr>
                <a:ea typeface="+mn-ea"/>
              </a:defRPr>
            </a:lvl2pPr>
            <a:lvl3pPr eaLnBrk="0" hangingPunct="0">
              <a:defRPr>
                <a:ea typeface="+mn-ea"/>
              </a:defRPr>
            </a:lvl3pPr>
            <a:lvl4pPr eaLnBrk="0" hangingPunct="0">
              <a:defRPr>
                <a:ea typeface="+mn-ea"/>
              </a:defRPr>
            </a:lvl4pPr>
            <a:lvl5pPr eaLnBrk="0" hangingPunct="0">
              <a:defRPr>
                <a:ea typeface="+mn-ea"/>
              </a:defRPr>
            </a:lvl5pPr>
            <a:lvl6pPr>
              <a:defRPr>
                <a:ea typeface="+mn-ea"/>
              </a:defRPr>
            </a:lvl6pPr>
            <a:lvl7pPr>
              <a:defRPr>
                <a:ea typeface="+mn-ea"/>
              </a:defRPr>
            </a:lvl7pPr>
            <a:lvl8pPr>
              <a:defRPr>
                <a:ea typeface="+mn-ea"/>
              </a:defRPr>
            </a:lvl8pPr>
            <a:lvl9pPr>
              <a:defRPr>
                <a:ea typeface="+mn-ea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/>
                </a:solidFill>
              </a:rPr>
              <a:t>报文</a:t>
            </a:r>
          </a:p>
        </p:txBody>
      </p:sp>
      <p:sp>
        <p:nvSpPr>
          <p:cNvPr id="134" name="Text Box 173"/>
          <p:cNvSpPr txBox="1">
            <a:spLocks noChangeArrowheads="1"/>
          </p:cNvSpPr>
          <p:nvPr/>
        </p:nvSpPr>
        <p:spPr bwMode="auto">
          <a:xfrm>
            <a:off x="4845050" y="3372288"/>
            <a:ext cx="4667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eaLnBrk="0" hangingPunct="0">
              <a:defRPr sz="1200" b="1">
                <a:solidFill>
                  <a:srgbClr val="33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0" hangingPunct="0">
              <a:defRPr>
                <a:ea typeface="+mn-ea"/>
              </a:defRPr>
            </a:lvl2pPr>
            <a:lvl3pPr eaLnBrk="0" hangingPunct="0">
              <a:defRPr>
                <a:ea typeface="+mn-ea"/>
              </a:defRPr>
            </a:lvl3pPr>
            <a:lvl4pPr eaLnBrk="0" hangingPunct="0">
              <a:defRPr>
                <a:ea typeface="+mn-ea"/>
              </a:defRPr>
            </a:lvl4pPr>
            <a:lvl5pPr eaLnBrk="0" hangingPunct="0">
              <a:defRPr>
                <a:ea typeface="+mn-ea"/>
              </a:defRPr>
            </a:lvl5pPr>
            <a:lvl6pPr>
              <a:defRPr>
                <a:ea typeface="+mn-ea"/>
              </a:defRPr>
            </a:lvl6pPr>
            <a:lvl7pPr>
              <a:defRPr>
                <a:ea typeface="+mn-ea"/>
              </a:defRPr>
            </a:lvl7pPr>
            <a:lvl8pPr>
              <a:defRPr>
                <a:ea typeface="+mn-ea"/>
              </a:defRPr>
            </a:lvl8pPr>
            <a:lvl9pPr>
              <a:defRPr>
                <a:ea typeface="+mn-ea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/>
                </a:solidFill>
              </a:rPr>
              <a:t>报文</a:t>
            </a:r>
          </a:p>
        </p:txBody>
      </p:sp>
      <p:sp>
        <p:nvSpPr>
          <p:cNvPr id="135" name="Text Box 174"/>
          <p:cNvSpPr txBox="1">
            <a:spLocks noChangeArrowheads="1"/>
          </p:cNvSpPr>
          <p:nvPr/>
        </p:nvSpPr>
        <p:spPr bwMode="auto">
          <a:xfrm>
            <a:off x="5915025" y="3372288"/>
            <a:ext cx="4667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eaLnBrk="0" hangingPunct="0">
              <a:defRPr sz="1200" b="1">
                <a:solidFill>
                  <a:srgbClr val="33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0" hangingPunct="0">
              <a:defRPr>
                <a:ea typeface="+mn-ea"/>
              </a:defRPr>
            </a:lvl2pPr>
            <a:lvl3pPr eaLnBrk="0" hangingPunct="0">
              <a:defRPr>
                <a:ea typeface="+mn-ea"/>
              </a:defRPr>
            </a:lvl3pPr>
            <a:lvl4pPr eaLnBrk="0" hangingPunct="0">
              <a:defRPr>
                <a:ea typeface="+mn-ea"/>
              </a:defRPr>
            </a:lvl4pPr>
            <a:lvl5pPr eaLnBrk="0" hangingPunct="0">
              <a:defRPr>
                <a:ea typeface="+mn-ea"/>
              </a:defRPr>
            </a:lvl5pPr>
            <a:lvl6pPr>
              <a:defRPr>
                <a:ea typeface="+mn-ea"/>
              </a:defRPr>
            </a:lvl6pPr>
            <a:lvl7pPr>
              <a:defRPr>
                <a:ea typeface="+mn-ea"/>
              </a:defRPr>
            </a:lvl7pPr>
            <a:lvl8pPr>
              <a:defRPr>
                <a:ea typeface="+mn-ea"/>
              </a:defRPr>
            </a:lvl8pPr>
            <a:lvl9pPr>
              <a:defRPr>
                <a:ea typeface="+mn-ea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/>
                </a:solidFill>
              </a:rPr>
              <a:t>分组</a:t>
            </a:r>
          </a:p>
        </p:txBody>
      </p:sp>
      <p:sp>
        <p:nvSpPr>
          <p:cNvPr id="136" name="Text Box 175"/>
          <p:cNvSpPr txBox="1">
            <a:spLocks noChangeArrowheads="1"/>
          </p:cNvSpPr>
          <p:nvPr/>
        </p:nvSpPr>
        <p:spPr bwMode="auto">
          <a:xfrm>
            <a:off x="6240463" y="3372288"/>
            <a:ext cx="4667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eaLnBrk="0" hangingPunct="0">
              <a:defRPr sz="1200" b="1">
                <a:solidFill>
                  <a:srgbClr val="33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0" hangingPunct="0">
              <a:defRPr>
                <a:ea typeface="+mn-ea"/>
              </a:defRPr>
            </a:lvl2pPr>
            <a:lvl3pPr eaLnBrk="0" hangingPunct="0">
              <a:defRPr>
                <a:ea typeface="+mn-ea"/>
              </a:defRPr>
            </a:lvl3pPr>
            <a:lvl4pPr eaLnBrk="0" hangingPunct="0">
              <a:defRPr>
                <a:ea typeface="+mn-ea"/>
              </a:defRPr>
            </a:lvl4pPr>
            <a:lvl5pPr eaLnBrk="0" hangingPunct="0">
              <a:defRPr>
                <a:ea typeface="+mn-ea"/>
              </a:defRPr>
            </a:lvl5pPr>
            <a:lvl6pPr>
              <a:defRPr>
                <a:ea typeface="+mn-ea"/>
              </a:defRPr>
            </a:lvl6pPr>
            <a:lvl7pPr>
              <a:defRPr>
                <a:ea typeface="+mn-ea"/>
              </a:defRPr>
            </a:lvl7pPr>
            <a:lvl8pPr>
              <a:defRPr>
                <a:ea typeface="+mn-ea"/>
              </a:defRPr>
            </a:lvl8pPr>
            <a:lvl9pPr>
              <a:defRPr>
                <a:ea typeface="+mn-ea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/>
                </a:solidFill>
              </a:rPr>
              <a:t>分组</a:t>
            </a:r>
          </a:p>
        </p:txBody>
      </p:sp>
      <p:sp>
        <p:nvSpPr>
          <p:cNvPr id="137" name="Text Box 176"/>
          <p:cNvSpPr txBox="1">
            <a:spLocks noChangeArrowheads="1"/>
          </p:cNvSpPr>
          <p:nvPr/>
        </p:nvSpPr>
        <p:spPr bwMode="auto">
          <a:xfrm>
            <a:off x="6567488" y="3372288"/>
            <a:ext cx="4667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eaLnBrk="0" hangingPunct="0">
              <a:defRPr sz="1200" b="1">
                <a:solidFill>
                  <a:srgbClr val="33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0" hangingPunct="0">
              <a:defRPr>
                <a:ea typeface="+mn-ea"/>
              </a:defRPr>
            </a:lvl2pPr>
            <a:lvl3pPr eaLnBrk="0" hangingPunct="0">
              <a:defRPr>
                <a:ea typeface="+mn-ea"/>
              </a:defRPr>
            </a:lvl3pPr>
            <a:lvl4pPr eaLnBrk="0" hangingPunct="0">
              <a:defRPr>
                <a:ea typeface="+mn-ea"/>
              </a:defRPr>
            </a:lvl4pPr>
            <a:lvl5pPr eaLnBrk="0" hangingPunct="0">
              <a:defRPr>
                <a:ea typeface="+mn-ea"/>
              </a:defRPr>
            </a:lvl5pPr>
            <a:lvl6pPr>
              <a:defRPr>
                <a:ea typeface="+mn-ea"/>
              </a:defRPr>
            </a:lvl6pPr>
            <a:lvl7pPr>
              <a:defRPr>
                <a:ea typeface="+mn-ea"/>
              </a:defRPr>
            </a:lvl7pPr>
            <a:lvl8pPr>
              <a:defRPr>
                <a:ea typeface="+mn-ea"/>
              </a:defRPr>
            </a:lvl8pPr>
            <a:lvl9pPr>
              <a:defRPr>
                <a:ea typeface="+mn-ea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/>
                </a:solidFill>
              </a:rPr>
              <a:t>分组</a:t>
            </a:r>
          </a:p>
        </p:txBody>
      </p:sp>
      <p:sp>
        <p:nvSpPr>
          <p:cNvPr id="138" name="Text Box 177"/>
          <p:cNvSpPr txBox="1">
            <a:spLocks noChangeArrowheads="1"/>
          </p:cNvSpPr>
          <p:nvPr/>
        </p:nvSpPr>
        <p:spPr bwMode="auto">
          <a:xfrm>
            <a:off x="4071938" y="3931088"/>
            <a:ext cx="7239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eaLnBrk="0" hangingPunct="0">
              <a:defRPr sz="1200" b="1">
                <a:solidFill>
                  <a:srgbClr val="33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0" hangingPunct="0">
              <a:defRPr>
                <a:ea typeface="+mn-ea"/>
              </a:defRPr>
            </a:lvl2pPr>
            <a:lvl3pPr eaLnBrk="0" hangingPunct="0">
              <a:defRPr>
                <a:ea typeface="+mn-ea"/>
              </a:defRPr>
            </a:lvl3pPr>
            <a:lvl4pPr eaLnBrk="0" hangingPunct="0">
              <a:defRPr>
                <a:ea typeface="+mn-ea"/>
              </a:defRPr>
            </a:lvl4pPr>
            <a:lvl5pPr eaLnBrk="0" hangingPunct="0">
              <a:defRPr>
                <a:ea typeface="+mn-ea"/>
              </a:defRPr>
            </a:lvl5pPr>
            <a:lvl6pPr>
              <a:defRPr>
                <a:ea typeface="+mn-ea"/>
              </a:defRPr>
            </a:lvl6pPr>
            <a:lvl7pPr>
              <a:defRPr>
                <a:ea typeface="+mn-ea"/>
              </a:defRPr>
            </a:lvl7pPr>
            <a:lvl8pPr>
              <a:defRPr>
                <a:ea typeface="+mn-ea"/>
              </a:defRPr>
            </a:lvl8pPr>
            <a:lvl9pPr>
              <a:defRPr>
                <a:ea typeface="+mn-ea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tx1"/>
                </a:solidFill>
              </a:rPr>
              <a:t>存储转发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grpSp>
        <p:nvGrpSpPr>
          <p:cNvPr id="139" name="组合 138"/>
          <p:cNvGrpSpPr/>
          <p:nvPr/>
        </p:nvGrpSpPr>
        <p:grpSpPr bwMode="auto">
          <a:xfrm>
            <a:off x="5981700" y="1352988"/>
            <a:ext cx="668338" cy="280987"/>
            <a:chOff x="6125279" y="1930603"/>
            <a:chExt cx="1019406" cy="426741"/>
          </a:xfrm>
        </p:grpSpPr>
        <p:grpSp>
          <p:nvGrpSpPr>
            <p:cNvPr id="140" name="Group 134"/>
            <p:cNvGrpSpPr/>
            <p:nvPr/>
          </p:nvGrpSpPr>
          <p:grpSpPr bwMode="auto">
            <a:xfrm>
              <a:off x="6686328" y="2069332"/>
              <a:ext cx="458357" cy="247387"/>
              <a:chOff x="4653" y="1650"/>
              <a:chExt cx="366" cy="214"/>
            </a:xfrm>
          </p:grpSpPr>
          <p:sp>
            <p:nvSpPr>
              <p:cNvPr id="149" name="AutoShape 4"/>
              <p:cNvSpPr>
                <a:spLocks noChangeArrowheads="1"/>
              </p:cNvSpPr>
              <p:nvPr/>
            </p:nvSpPr>
            <p:spPr bwMode="auto">
              <a:xfrm rot="5400000">
                <a:off x="4733" y="1579"/>
                <a:ext cx="211" cy="359"/>
              </a:xfrm>
              <a:prstGeom prst="parallelogram">
                <a:avLst>
                  <a:gd name="adj" fmla="val 29162"/>
                </a:avLst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Line 6"/>
              <p:cNvSpPr>
                <a:spLocks noChangeShapeType="1"/>
              </p:cNvSpPr>
              <p:nvPr/>
            </p:nvSpPr>
            <p:spPr bwMode="auto">
              <a:xfrm>
                <a:off x="4656" y="1650"/>
                <a:ext cx="363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1" name="Line 7"/>
              <p:cNvSpPr>
                <a:spLocks noChangeShapeType="1"/>
              </p:cNvSpPr>
              <p:nvPr/>
            </p:nvSpPr>
            <p:spPr bwMode="auto">
              <a:xfrm>
                <a:off x="4653" y="1801"/>
                <a:ext cx="363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41" name="Group 131"/>
            <p:cNvGrpSpPr/>
            <p:nvPr/>
          </p:nvGrpSpPr>
          <p:grpSpPr bwMode="auto">
            <a:xfrm>
              <a:off x="6125279" y="1930603"/>
              <a:ext cx="561050" cy="351427"/>
              <a:chOff x="4205" y="1530"/>
              <a:chExt cx="448" cy="304"/>
            </a:xfrm>
          </p:grpSpPr>
          <p:sp>
            <p:nvSpPr>
              <p:cNvPr id="144" name="AutoShape 44"/>
              <p:cNvSpPr>
                <a:spLocks noChangeArrowheads="1"/>
              </p:cNvSpPr>
              <p:nvPr/>
            </p:nvSpPr>
            <p:spPr bwMode="auto">
              <a:xfrm rot="5400000">
                <a:off x="4367" y="1516"/>
                <a:ext cx="211" cy="359"/>
              </a:xfrm>
              <a:prstGeom prst="parallelogram">
                <a:avLst>
                  <a:gd name="adj" fmla="val 29162"/>
                </a:avLst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Text Box 45"/>
              <p:cNvSpPr txBox="1">
                <a:spLocks noChangeArrowheads="1"/>
              </p:cNvSpPr>
              <p:nvPr/>
            </p:nvSpPr>
            <p:spPr bwMode="auto">
              <a:xfrm rot="626605">
                <a:off x="4205" y="1530"/>
                <a:ext cx="402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r>
                  <a:rPr lang="en-US" altLang="zh-CN" sz="9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P2</a:t>
                </a:r>
              </a:p>
            </p:txBody>
          </p:sp>
          <p:sp>
            <p:nvSpPr>
              <p:cNvPr id="146" name="Line 47"/>
              <p:cNvSpPr>
                <a:spLocks noChangeShapeType="1"/>
              </p:cNvSpPr>
              <p:nvPr/>
            </p:nvSpPr>
            <p:spPr bwMode="auto">
              <a:xfrm>
                <a:off x="4286" y="1738"/>
                <a:ext cx="363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7" name="AutoShape 48"/>
              <p:cNvSpPr>
                <a:spLocks noChangeArrowheads="1"/>
              </p:cNvSpPr>
              <p:nvPr/>
            </p:nvSpPr>
            <p:spPr bwMode="auto">
              <a:xfrm rot="746037">
                <a:off x="4493" y="1652"/>
                <a:ext cx="132" cy="126"/>
              </a:xfrm>
              <a:prstGeom prst="rightArrow">
                <a:avLst>
                  <a:gd name="adj1" fmla="val 50000"/>
                  <a:gd name="adj2" fmla="val 2619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Line 46"/>
              <p:cNvSpPr>
                <a:spLocks noChangeShapeType="1"/>
              </p:cNvSpPr>
              <p:nvPr/>
            </p:nvSpPr>
            <p:spPr bwMode="auto">
              <a:xfrm>
                <a:off x="4290" y="1587"/>
                <a:ext cx="363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42" name="Text Box 5"/>
            <p:cNvSpPr txBox="1">
              <a:spLocks noChangeArrowheads="1"/>
            </p:cNvSpPr>
            <p:nvPr/>
          </p:nvSpPr>
          <p:spPr bwMode="auto">
            <a:xfrm rot="626605">
              <a:off x="6584756" y="2005580"/>
              <a:ext cx="503711" cy="351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P1</a:t>
              </a:r>
            </a:p>
          </p:txBody>
        </p:sp>
        <p:sp>
          <p:nvSpPr>
            <p:cNvPr id="143" name="AutoShape 8"/>
            <p:cNvSpPr>
              <a:spLocks noChangeArrowheads="1"/>
            </p:cNvSpPr>
            <p:nvPr/>
          </p:nvSpPr>
          <p:spPr bwMode="auto">
            <a:xfrm rot="746037">
              <a:off x="6929283" y="2144470"/>
              <a:ext cx="166561" cy="145658"/>
            </a:xfrm>
            <a:prstGeom prst="rightArrow">
              <a:avLst>
                <a:gd name="adj1" fmla="val 50000"/>
                <a:gd name="adj2" fmla="val 26391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 bwMode="auto">
          <a:xfrm>
            <a:off x="5980113" y="1487925"/>
            <a:ext cx="966787" cy="333375"/>
            <a:chOff x="6124016" y="2136378"/>
            <a:chExt cx="1473997" cy="508646"/>
          </a:xfrm>
        </p:grpSpPr>
        <p:grpSp>
          <p:nvGrpSpPr>
            <p:cNvPr id="153" name="Group 135"/>
            <p:cNvGrpSpPr/>
            <p:nvPr/>
          </p:nvGrpSpPr>
          <p:grpSpPr bwMode="auto">
            <a:xfrm>
              <a:off x="6680052" y="2276252"/>
              <a:ext cx="459609" cy="247386"/>
              <a:chOff x="4648" y="1829"/>
              <a:chExt cx="367" cy="214"/>
            </a:xfrm>
          </p:grpSpPr>
          <p:sp>
            <p:nvSpPr>
              <p:cNvPr id="168" name="AutoShape 9"/>
              <p:cNvSpPr>
                <a:spLocks noChangeArrowheads="1"/>
              </p:cNvSpPr>
              <p:nvPr/>
            </p:nvSpPr>
            <p:spPr bwMode="auto">
              <a:xfrm rot="5400000">
                <a:off x="4729" y="1758"/>
                <a:ext cx="211" cy="359"/>
              </a:xfrm>
              <a:prstGeom prst="parallelogram">
                <a:avLst>
                  <a:gd name="adj" fmla="val 29162"/>
                </a:avLst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Line 11"/>
              <p:cNvSpPr>
                <a:spLocks noChangeShapeType="1"/>
              </p:cNvSpPr>
              <p:nvPr/>
            </p:nvSpPr>
            <p:spPr bwMode="auto">
              <a:xfrm>
                <a:off x="4652" y="1829"/>
                <a:ext cx="363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0" name="Line 12"/>
              <p:cNvSpPr>
                <a:spLocks noChangeShapeType="1"/>
              </p:cNvSpPr>
              <p:nvPr/>
            </p:nvSpPr>
            <p:spPr bwMode="auto">
              <a:xfrm>
                <a:off x="4648" y="1980"/>
                <a:ext cx="363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54" name="Group 139"/>
            <p:cNvGrpSpPr/>
            <p:nvPr/>
          </p:nvGrpSpPr>
          <p:grpSpPr bwMode="auto">
            <a:xfrm>
              <a:off x="7023189" y="2293596"/>
              <a:ext cx="574824" cy="351428"/>
              <a:chOff x="4922" y="1844"/>
              <a:chExt cx="459" cy="304"/>
            </a:xfrm>
          </p:grpSpPr>
          <p:sp>
            <p:nvSpPr>
              <p:cNvPr id="163" name="AutoShape 24"/>
              <p:cNvSpPr>
                <a:spLocks noChangeArrowheads="1"/>
              </p:cNvSpPr>
              <p:nvPr/>
            </p:nvSpPr>
            <p:spPr bwMode="auto">
              <a:xfrm rot="5400000">
                <a:off x="5096" y="1821"/>
                <a:ext cx="210" cy="359"/>
              </a:xfrm>
              <a:prstGeom prst="parallelogram">
                <a:avLst>
                  <a:gd name="adj" fmla="val 29162"/>
                </a:avLst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Text Box 25"/>
              <p:cNvSpPr txBox="1">
                <a:spLocks noChangeArrowheads="1"/>
              </p:cNvSpPr>
              <p:nvPr/>
            </p:nvSpPr>
            <p:spPr bwMode="auto">
              <a:xfrm rot="626605">
                <a:off x="4922" y="1844"/>
                <a:ext cx="402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r>
                  <a:rPr lang="en-US" altLang="zh-CN" sz="9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P1</a:t>
                </a:r>
              </a:p>
            </p:txBody>
          </p:sp>
          <p:sp>
            <p:nvSpPr>
              <p:cNvPr id="165" name="Line 26"/>
              <p:cNvSpPr>
                <a:spLocks noChangeShapeType="1"/>
              </p:cNvSpPr>
              <p:nvPr/>
            </p:nvSpPr>
            <p:spPr bwMode="auto">
              <a:xfrm>
                <a:off x="5018" y="1892"/>
                <a:ext cx="363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6" name="Line 27"/>
              <p:cNvSpPr>
                <a:spLocks noChangeShapeType="1"/>
              </p:cNvSpPr>
              <p:nvPr/>
            </p:nvSpPr>
            <p:spPr bwMode="auto">
              <a:xfrm>
                <a:off x="5015" y="2043"/>
                <a:ext cx="362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7" name="AutoShape 28"/>
              <p:cNvSpPr>
                <a:spLocks noChangeArrowheads="1"/>
              </p:cNvSpPr>
              <p:nvPr/>
            </p:nvSpPr>
            <p:spPr bwMode="auto">
              <a:xfrm rot="746037">
                <a:off x="5209" y="1957"/>
                <a:ext cx="132" cy="126"/>
              </a:xfrm>
              <a:prstGeom prst="rightArrow">
                <a:avLst>
                  <a:gd name="adj1" fmla="val 50000"/>
                  <a:gd name="adj2" fmla="val 2619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5" name="Group 132"/>
            <p:cNvGrpSpPr/>
            <p:nvPr/>
          </p:nvGrpSpPr>
          <p:grpSpPr bwMode="auto">
            <a:xfrm>
              <a:off x="6124016" y="2136378"/>
              <a:ext cx="566057" cy="351428"/>
              <a:chOff x="4204" y="1708"/>
              <a:chExt cx="452" cy="304"/>
            </a:xfrm>
          </p:grpSpPr>
          <p:sp>
            <p:nvSpPr>
              <p:cNvPr id="158" name="AutoShape 49"/>
              <p:cNvSpPr>
                <a:spLocks noChangeArrowheads="1"/>
              </p:cNvSpPr>
              <p:nvPr/>
            </p:nvSpPr>
            <p:spPr bwMode="auto">
              <a:xfrm rot="5400000">
                <a:off x="4371" y="1691"/>
                <a:ext cx="210" cy="360"/>
              </a:xfrm>
              <a:prstGeom prst="parallelogram">
                <a:avLst>
                  <a:gd name="adj" fmla="val 29162"/>
                </a:avLst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Text Box 50"/>
              <p:cNvSpPr txBox="1">
                <a:spLocks noChangeArrowheads="1"/>
              </p:cNvSpPr>
              <p:nvPr/>
            </p:nvSpPr>
            <p:spPr bwMode="auto">
              <a:xfrm rot="626605">
                <a:off x="4204" y="1708"/>
                <a:ext cx="402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lg"/>
                    <a:tailEnd type="none" w="sm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r>
                  <a:rPr lang="en-US" altLang="zh-CN" sz="9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P3</a:t>
                </a:r>
              </a:p>
            </p:txBody>
          </p:sp>
          <p:sp>
            <p:nvSpPr>
              <p:cNvPr id="160" name="Line 51"/>
              <p:cNvSpPr>
                <a:spLocks noChangeShapeType="1"/>
              </p:cNvSpPr>
              <p:nvPr/>
            </p:nvSpPr>
            <p:spPr bwMode="auto">
              <a:xfrm>
                <a:off x="4294" y="1762"/>
                <a:ext cx="362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1" name="Line 52"/>
              <p:cNvSpPr>
                <a:spLocks noChangeShapeType="1"/>
              </p:cNvSpPr>
              <p:nvPr/>
            </p:nvSpPr>
            <p:spPr bwMode="auto">
              <a:xfrm>
                <a:off x="4290" y="1913"/>
                <a:ext cx="363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2" name="AutoShape 53"/>
              <p:cNvSpPr>
                <a:spLocks noChangeArrowheads="1"/>
              </p:cNvSpPr>
              <p:nvPr/>
            </p:nvSpPr>
            <p:spPr bwMode="auto">
              <a:xfrm rot="746037">
                <a:off x="4496" y="1827"/>
                <a:ext cx="133" cy="127"/>
              </a:xfrm>
              <a:prstGeom prst="rightArrow">
                <a:avLst>
                  <a:gd name="adj1" fmla="val 50000"/>
                  <a:gd name="adj2" fmla="val 26181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6" name="Text Box 10"/>
            <p:cNvSpPr txBox="1">
              <a:spLocks noChangeArrowheads="1"/>
            </p:cNvSpPr>
            <p:nvPr/>
          </p:nvSpPr>
          <p:spPr bwMode="auto">
            <a:xfrm rot="626605">
              <a:off x="6570965" y="2212500"/>
              <a:ext cx="503710" cy="351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lg"/>
                  <a:tailEnd type="none" w="sm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en-US" altLang="zh-CN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P2</a:t>
              </a:r>
            </a:p>
          </p:txBody>
        </p:sp>
        <p:sp>
          <p:nvSpPr>
            <p:cNvPr id="157" name="AutoShape 13"/>
            <p:cNvSpPr>
              <a:spLocks noChangeArrowheads="1"/>
            </p:cNvSpPr>
            <p:nvPr/>
          </p:nvSpPr>
          <p:spPr bwMode="auto">
            <a:xfrm rot="746037">
              <a:off x="6924259" y="2351391"/>
              <a:ext cx="165309" cy="145657"/>
            </a:xfrm>
            <a:prstGeom prst="rightArrow">
              <a:avLst>
                <a:gd name="adj1" fmla="val 50000"/>
                <a:gd name="adj2" fmla="val 2619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1" name="组合 170"/>
          <p:cNvGrpSpPr/>
          <p:nvPr/>
        </p:nvGrpSpPr>
        <p:grpSpPr bwMode="auto">
          <a:xfrm>
            <a:off x="6569075" y="1970525"/>
            <a:ext cx="431800" cy="312738"/>
            <a:chOff x="7021271" y="2851447"/>
            <a:chExt cx="657481" cy="475119"/>
          </a:xfrm>
        </p:grpSpPr>
        <p:sp>
          <p:nvSpPr>
            <p:cNvPr id="172" name="AutoShape 54"/>
            <p:cNvSpPr>
              <a:spLocks noChangeArrowheads="1"/>
            </p:cNvSpPr>
            <p:nvPr/>
          </p:nvSpPr>
          <p:spPr bwMode="auto">
            <a:xfrm rot="5400000">
              <a:off x="7244991" y="2836979"/>
              <a:ext cx="243919" cy="449589"/>
            </a:xfrm>
            <a:prstGeom prst="parallelogram">
              <a:avLst>
                <a:gd name="adj" fmla="val 29162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3" name="组合 181"/>
            <p:cNvGrpSpPr/>
            <p:nvPr/>
          </p:nvGrpSpPr>
          <p:grpSpPr bwMode="auto">
            <a:xfrm>
              <a:off x="7021271" y="2851447"/>
              <a:ext cx="657481" cy="475119"/>
              <a:chOff x="7021271" y="2851447"/>
              <a:chExt cx="657481" cy="475119"/>
            </a:xfrm>
          </p:grpSpPr>
          <p:grpSp>
            <p:nvGrpSpPr>
              <p:cNvPr id="174" name="Group 142"/>
              <p:cNvGrpSpPr/>
              <p:nvPr/>
            </p:nvGrpSpPr>
            <p:grpSpPr bwMode="auto">
              <a:xfrm>
                <a:off x="7021271" y="2851447"/>
                <a:ext cx="657481" cy="475119"/>
                <a:chOff x="4917" y="2326"/>
                <a:chExt cx="525" cy="411"/>
              </a:xfrm>
            </p:grpSpPr>
            <p:sp>
              <p:nvSpPr>
                <p:cNvPr id="177" name="AutoShape 39"/>
                <p:cNvSpPr>
                  <a:spLocks noChangeArrowheads="1"/>
                </p:cNvSpPr>
                <p:nvPr/>
              </p:nvSpPr>
              <p:spPr bwMode="auto">
                <a:xfrm rot="5400000">
                  <a:off x="4999" y="2295"/>
                  <a:ext cx="411" cy="474"/>
                </a:xfrm>
                <a:prstGeom prst="parallelogram">
                  <a:avLst>
                    <a:gd name="adj" fmla="val 29162"/>
                  </a:avLst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zh-CN" altLang="en-US" sz="9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8" name="Text Box 40"/>
                <p:cNvSpPr txBox="1">
                  <a:spLocks noChangeArrowheads="1"/>
                </p:cNvSpPr>
                <p:nvPr/>
              </p:nvSpPr>
              <p:spPr bwMode="auto">
                <a:xfrm rot="626605">
                  <a:off x="4917" y="2354"/>
                  <a:ext cx="402" cy="3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lg"/>
                      <a:tailEnd type="none" w="sm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hangingPunct="0"/>
                  <a:r>
                    <a:rPr lang="en-US" altLang="zh-CN" sz="9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P4</a:t>
                  </a:r>
                </a:p>
              </p:txBody>
            </p:sp>
          </p:grpSp>
          <p:sp>
            <p:nvSpPr>
              <p:cNvPr id="175" name="Line 112"/>
              <p:cNvSpPr>
                <a:spLocks noChangeShapeType="1"/>
              </p:cNvSpPr>
              <p:nvPr/>
            </p:nvSpPr>
            <p:spPr bwMode="auto">
              <a:xfrm>
                <a:off x="7129282" y="3113994"/>
                <a:ext cx="453346" cy="739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6" name="AutoShape 38"/>
              <p:cNvSpPr>
                <a:spLocks noChangeArrowheads="1"/>
              </p:cNvSpPr>
              <p:nvPr/>
            </p:nvSpPr>
            <p:spPr bwMode="auto">
              <a:xfrm rot="746037">
                <a:off x="7396188" y="3007881"/>
                <a:ext cx="166561" cy="145657"/>
              </a:xfrm>
              <a:prstGeom prst="rightArrow">
                <a:avLst>
                  <a:gd name="adj1" fmla="val 50000"/>
                  <a:gd name="adj2" fmla="val 26391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9" name="Text Box 177"/>
          <p:cNvSpPr txBox="1">
            <a:spLocks noChangeArrowheads="1"/>
          </p:cNvSpPr>
          <p:nvPr/>
        </p:nvSpPr>
        <p:spPr bwMode="auto">
          <a:xfrm>
            <a:off x="4689475" y="3931088"/>
            <a:ext cx="7239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eaLnBrk="0" hangingPunct="0">
              <a:defRPr sz="1200" b="1">
                <a:solidFill>
                  <a:srgbClr val="33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0" hangingPunct="0">
              <a:defRPr>
                <a:ea typeface="+mn-ea"/>
              </a:defRPr>
            </a:lvl2pPr>
            <a:lvl3pPr eaLnBrk="0" hangingPunct="0">
              <a:defRPr>
                <a:ea typeface="+mn-ea"/>
              </a:defRPr>
            </a:lvl3pPr>
            <a:lvl4pPr eaLnBrk="0" hangingPunct="0">
              <a:defRPr>
                <a:ea typeface="+mn-ea"/>
              </a:defRPr>
            </a:lvl4pPr>
            <a:lvl5pPr eaLnBrk="0" hangingPunct="0">
              <a:defRPr>
                <a:ea typeface="+mn-ea"/>
              </a:defRPr>
            </a:lvl5pPr>
            <a:lvl6pPr>
              <a:defRPr>
                <a:ea typeface="+mn-ea"/>
              </a:defRPr>
            </a:lvl6pPr>
            <a:lvl7pPr>
              <a:defRPr>
                <a:ea typeface="+mn-ea"/>
              </a:defRPr>
            </a:lvl7pPr>
            <a:lvl8pPr>
              <a:defRPr>
                <a:ea typeface="+mn-ea"/>
              </a:defRPr>
            </a:lvl8pPr>
            <a:lvl9pPr>
              <a:defRPr>
                <a:ea typeface="+mn-ea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tx1"/>
                </a:solidFill>
              </a:rPr>
              <a:t>存储转发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sp>
        <p:nvSpPr>
          <p:cNvPr id="180" name="Text Box 177"/>
          <p:cNvSpPr txBox="1">
            <a:spLocks noChangeArrowheads="1"/>
          </p:cNvSpPr>
          <p:nvPr/>
        </p:nvSpPr>
        <p:spPr bwMode="auto">
          <a:xfrm>
            <a:off x="5815013" y="3931088"/>
            <a:ext cx="7223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eaLnBrk="0" hangingPunct="0">
              <a:defRPr sz="1200" b="1">
                <a:solidFill>
                  <a:srgbClr val="33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0" hangingPunct="0">
              <a:defRPr>
                <a:ea typeface="+mn-ea"/>
              </a:defRPr>
            </a:lvl2pPr>
            <a:lvl3pPr eaLnBrk="0" hangingPunct="0">
              <a:defRPr>
                <a:ea typeface="+mn-ea"/>
              </a:defRPr>
            </a:lvl3pPr>
            <a:lvl4pPr eaLnBrk="0" hangingPunct="0">
              <a:defRPr>
                <a:ea typeface="+mn-ea"/>
              </a:defRPr>
            </a:lvl4pPr>
            <a:lvl5pPr eaLnBrk="0" hangingPunct="0">
              <a:defRPr>
                <a:ea typeface="+mn-ea"/>
              </a:defRPr>
            </a:lvl5pPr>
            <a:lvl6pPr>
              <a:defRPr>
                <a:ea typeface="+mn-ea"/>
              </a:defRPr>
            </a:lvl6pPr>
            <a:lvl7pPr>
              <a:defRPr>
                <a:ea typeface="+mn-ea"/>
              </a:defRPr>
            </a:lvl7pPr>
            <a:lvl8pPr>
              <a:defRPr>
                <a:ea typeface="+mn-ea"/>
              </a:defRPr>
            </a:lvl8pPr>
            <a:lvl9pPr>
              <a:defRPr>
                <a:ea typeface="+mn-ea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tx1"/>
                </a:solidFill>
              </a:rPr>
              <a:t>存储转发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sp>
        <p:nvSpPr>
          <p:cNvPr id="181" name="Text Box 177"/>
          <p:cNvSpPr txBox="1">
            <a:spLocks noChangeArrowheads="1"/>
          </p:cNvSpPr>
          <p:nvPr/>
        </p:nvSpPr>
        <p:spPr bwMode="auto">
          <a:xfrm>
            <a:off x="6430963" y="3931088"/>
            <a:ext cx="7239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eaLnBrk="0" hangingPunct="0">
              <a:defRPr sz="1200" b="1">
                <a:solidFill>
                  <a:srgbClr val="33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0" hangingPunct="0">
              <a:defRPr>
                <a:ea typeface="+mn-ea"/>
              </a:defRPr>
            </a:lvl2pPr>
            <a:lvl3pPr eaLnBrk="0" hangingPunct="0">
              <a:defRPr>
                <a:ea typeface="+mn-ea"/>
              </a:defRPr>
            </a:lvl3pPr>
            <a:lvl4pPr eaLnBrk="0" hangingPunct="0">
              <a:defRPr>
                <a:ea typeface="+mn-ea"/>
              </a:defRPr>
            </a:lvl4pPr>
            <a:lvl5pPr eaLnBrk="0" hangingPunct="0">
              <a:defRPr>
                <a:ea typeface="+mn-ea"/>
              </a:defRPr>
            </a:lvl5pPr>
            <a:lvl6pPr>
              <a:defRPr>
                <a:ea typeface="+mn-ea"/>
              </a:defRPr>
            </a:lvl6pPr>
            <a:lvl7pPr>
              <a:defRPr>
                <a:ea typeface="+mn-ea"/>
              </a:defRPr>
            </a:lvl7pPr>
            <a:lvl8pPr>
              <a:defRPr>
                <a:ea typeface="+mn-ea"/>
              </a:defRPr>
            </a:lvl8pPr>
            <a:lvl9pPr>
              <a:defRPr>
                <a:ea typeface="+mn-ea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tx1"/>
                </a:solidFill>
              </a:rPr>
              <a:t>存储转发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grpSp>
        <p:nvGrpSpPr>
          <p:cNvPr id="182" name="组合 181"/>
          <p:cNvGrpSpPr/>
          <p:nvPr/>
        </p:nvGrpSpPr>
        <p:grpSpPr bwMode="auto">
          <a:xfrm>
            <a:off x="1611313" y="1270438"/>
            <a:ext cx="884237" cy="611187"/>
            <a:chOff x="1986461" y="1436989"/>
            <a:chExt cx="883227" cy="610785"/>
          </a:xfrm>
        </p:grpSpPr>
        <p:grpSp>
          <p:nvGrpSpPr>
            <p:cNvPr id="183" name="Group 122"/>
            <p:cNvGrpSpPr/>
            <p:nvPr/>
          </p:nvGrpSpPr>
          <p:grpSpPr bwMode="auto">
            <a:xfrm>
              <a:off x="1986461" y="1436989"/>
              <a:ext cx="800435" cy="587904"/>
              <a:chOff x="71" y="1473"/>
              <a:chExt cx="974" cy="775"/>
            </a:xfrm>
          </p:grpSpPr>
          <p:sp>
            <p:nvSpPr>
              <p:cNvPr id="187" name="Line 92"/>
              <p:cNvSpPr>
                <a:spLocks noChangeShapeType="1"/>
              </p:cNvSpPr>
              <p:nvPr/>
            </p:nvSpPr>
            <p:spPr bwMode="auto">
              <a:xfrm>
                <a:off x="630" y="1474"/>
                <a:ext cx="18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8" name="Line 94"/>
              <p:cNvSpPr>
                <a:spLocks noChangeShapeType="1"/>
              </p:cNvSpPr>
              <p:nvPr/>
            </p:nvSpPr>
            <p:spPr bwMode="auto">
              <a:xfrm>
                <a:off x="622" y="2248"/>
                <a:ext cx="181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9" name="Text Box 95"/>
              <p:cNvSpPr txBox="1">
                <a:spLocks noChangeArrowheads="1"/>
              </p:cNvSpPr>
              <p:nvPr/>
            </p:nvSpPr>
            <p:spPr bwMode="auto">
              <a:xfrm>
                <a:off x="71" y="1733"/>
                <a:ext cx="97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r>
                  <a:rPr lang="zh-CN" altLang="en-US" sz="12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连接建立</a:t>
                </a:r>
              </a:p>
            </p:txBody>
          </p:sp>
          <p:sp>
            <p:nvSpPr>
              <p:cNvPr id="190" name="Line 97"/>
              <p:cNvSpPr>
                <a:spLocks noChangeShapeType="1"/>
              </p:cNvSpPr>
              <p:nvPr/>
            </p:nvSpPr>
            <p:spPr bwMode="auto">
              <a:xfrm>
                <a:off x="720" y="1473"/>
                <a:ext cx="0" cy="75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84" name="Line 98"/>
            <p:cNvSpPr>
              <a:spLocks noChangeShapeType="1"/>
            </p:cNvSpPr>
            <p:nvPr/>
          </p:nvSpPr>
          <p:spPr bwMode="auto">
            <a:xfrm>
              <a:off x="2785557" y="1492950"/>
              <a:ext cx="0" cy="504318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5" name="Line 93"/>
            <p:cNvSpPr>
              <a:spLocks noChangeShapeType="1"/>
            </p:cNvSpPr>
            <p:nvPr/>
          </p:nvSpPr>
          <p:spPr bwMode="auto">
            <a:xfrm>
              <a:off x="2708145" y="2047774"/>
              <a:ext cx="149568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6" name="Line 93"/>
            <p:cNvSpPr>
              <a:spLocks noChangeShapeType="1"/>
            </p:cNvSpPr>
            <p:nvPr/>
          </p:nvSpPr>
          <p:spPr bwMode="auto">
            <a:xfrm>
              <a:off x="2720120" y="1448209"/>
              <a:ext cx="149568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1" name="Line 102"/>
          <p:cNvSpPr>
            <a:spLocks noChangeShapeType="1"/>
          </p:cNvSpPr>
          <p:nvPr/>
        </p:nvSpPr>
        <p:spPr bwMode="auto">
          <a:xfrm>
            <a:off x="6646863" y="1252975"/>
            <a:ext cx="0" cy="182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2" name="Line 103"/>
          <p:cNvSpPr>
            <a:spLocks noChangeShapeType="1"/>
          </p:cNvSpPr>
          <p:nvPr/>
        </p:nvSpPr>
        <p:spPr bwMode="auto">
          <a:xfrm>
            <a:off x="6353175" y="1237100"/>
            <a:ext cx="0" cy="1820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3" name="Line 101"/>
          <p:cNvSpPr>
            <a:spLocks noChangeShapeType="1"/>
          </p:cNvSpPr>
          <p:nvPr/>
        </p:nvSpPr>
        <p:spPr bwMode="auto">
          <a:xfrm>
            <a:off x="6945313" y="1259325"/>
            <a:ext cx="0" cy="182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" name="Line 115"/>
          <p:cNvSpPr>
            <a:spLocks noChangeShapeType="1"/>
          </p:cNvSpPr>
          <p:nvPr/>
        </p:nvSpPr>
        <p:spPr bwMode="auto">
          <a:xfrm>
            <a:off x="6049963" y="1240275"/>
            <a:ext cx="0" cy="182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5" name="标题 3"/>
          <p:cNvSpPr>
            <a:spLocks noGrp="1"/>
          </p:cNvSpPr>
          <p:nvPr>
            <p:ph type="title"/>
          </p:nvPr>
        </p:nvSpPr>
        <p:spPr>
          <a:xfrm>
            <a:off x="502411" y="513914"/>
            <a:ext cx="5312601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>
                <a:solidFill>
                  <a:srgbClr val="002060"/>
                </a:solidFill>
              </a:rPr>
              <a:t>数据交换技术：三种交换技术的比较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196" name="内容占位符 4"/>
          <p:cNvSpPr>
            <a:spLocks noGrp="1"/>
          </p:cNvSpPr>
          <p:nvPr>
            <p:ph idx="1"/>
          </p:nvPr>
        </p:nvSpPr>
        <p:spPr>
          <a:xfrm>
            <a:off x="502412" y="4260849"/>
            <a:ext cx="8139178" cy="679285"/>
          </a:xfrm>
        </p:spPr>
        <p:txBody>
          <a:bodyPr>
            <a:normAutofit lnSpcReduction="10000"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</a:rPr>
              <a:t>三种数据交换技术各有特点。分组交换具有高效、灵活、迅速、可靠等特点，而被在更多方面采用。</a:t>
            </a:r>
            <a:endParaRPr lang="en-US" altLang="zh-CN" sz="16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/>
      <p:bldP spid="71" grpId="0"/>
      <p:bldP spid="96" grpId="0" animBg="1"/>
      <p:bldP spid="97" grpId="0" animBg="1"/>
      <p:bldP spid="9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>
                <a:solidFill>
                  <a:srgbClr val="002060"/>
                </a:solidFill>
              </a:rPr>
              <a:t>网络拓扑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024597"/>
            <a:ext cx="8139178" cy="2977116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</a:rPr>
              <a:t>网络拓扑</a:t>
            </a:r>
            <a:r>
              <a:rPr lang="zh-CN" altLang="en-US" sz="1600" dirty="0">
                <a:solidFill>
                  <a:srgbClr val="002060"/>
                </a:solidFill>
              </a:rPr>
              <a:t>：</a:t>
            </a:r>
            <a:r>
              <a:rPr lang="zh-CN" altLang="en-US" sz="1600" dirty="0" smtClean="0">
                <a:solidFill>
                  <a:srgbClr val="002060"/>
                </a:solidFill>
              </a:rPr>
              <a:t>用来</a:t>
            </a:r>
            <a:r>
              <a:rPr lang="zh-CN" altLang="en-US" sz="1600" dirty="0">
                <a:solidFill>
                  <a:srgbClr val="002060"/>
                </a:solidFill>
              </a:rPr>
              <a:t>表示网络中各种设备的物理</a:t>
            </a:r>
            <a:r>
              <a:rPr lang="zh-CN" altLang="en-US" sz="1600" dirty="0" smtClean="0">
                <a:solidFill>
                  <a:srgbClr val="002060"/>
                </a:solidFill>
              </a:rPr>
              <a:t>布局。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常见的</a:t>
            </a:r>
            <a:r>
              <a:rPr lang="zh-CN" altLang="en-US" sz="1600" dirty="0">
                <a:solidFill>
                  <a:srgbClr val="002060"/>
                </a:solidFill>
              </a:rPr>
              <a:t>网络拓扑主要</a:t>
            </a:r>
            <a:r>
              <a:rPr lang="zh-CN" altLang="en-US" sz="1600" dirty="0" smtClean="0">
                <a:solidFill>
                  <a:srgbClr val="002060"/>
                </a:solidFill>
              </a:rPr>
              <a:t>包括：</a:t>
            </a:r>
            <a:r>
              <a:rPr lang="zh-CN" altLang="en-US" sz="1600" dirty="0">
                <a:solidFill>
                  <a:srgbClr val="002060"/>
                </a:solidFill>
              </a:rPr>
              <a:t>线</a:t>
            </a:r>
            <a:r>
              <a:rPr lang="zh-CN" altLang="en-US" sz="1600" dirty="0" smtClean="0">
                <a:solidFill>
                  <a:srgbClr val="002060"/>
                </a:solidFill>
              </a:rPr>
              <a:t>状、环状、星状三</a:t>
            </a:r>
            <a:r>
              <a:rPr lang="zh-CN" altLang="en-US" sz="1600" dirty="0">
                <a:solidFill>
                  <a:srgbClr val="002060"/>
                </a:solidFill>
              </a:rPr>
              <a:t>种基本</a:t>
            </a:r>
            <a:r>
              <a:rPr lang="zh-CN" altLang="en-US" sz="1600" dirty="0" smtClean="0">
                <a:solidFill>
                  <a:srgbClr val="002060"/>
                </a:solidFill>
              </a:rPr>
              <a:t>结构。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学校的校园网，家庭的局域网</a:t>
            </a:r>
            <a:r>
              <a:rPr lang="zh-CN" altLang="en-US" sz="1600" dirty="0">
                <a:solidFill>
                  <a:srgbClr val="002060"/>
                </a:solidFill>
              </a:rPr>
              <a:t>，其网络拓扑大多是星状</a:t>
            </a:r>
            <a:r>
              <a:rPr lang="zh-CN" altLang="en-US" sz="1600" dirty="0" smtClean="0">
                <a:solidFill>
                  <a:srgbClr val="002060"/>
                </a:solidFill>
              </a:rPr>
              <a:t>：容易</a:t>
            </a:r>
            <a:r>
              <a:rPr lang="zh-CN" altLang="en-US" sz="1600" dirty="0">
                <a:solidFill>
                  <a:srgbClr val="002060"/>
                </a:solidFill>
              </a:rPr>
              <a:t>增加新的节点</a:t>
            </a:r>
            <a:r>
              <a:rPr lang="zh-CN" altLang="en-US" sz="1600" dirty="0" smtClean="0">
                <a:solidFill>
                  <a:srgbClr val="002060"/>
                </a:solidFill>
              </a:rPr>
              <a:t>，可以</a:t>
            </a:r>
            <a:r>
              <a:rPr lang="zh-CN" altLang="en-US" sz="1600" dirty="0">
                <a:solidFill>
                  <a:srgbClr val="002060"/>
                </a:solidFill>
              </a:rPr>
              <a:t>通过中心</a:t>
            </a:r>
            <a:r>
              <a:rPr lang="zh-CN" altLang="en-US" sz="1600" dirty="0" smtClean="0">
                <a:solidFill>
                  <a:srgbClr val="002060"/>
                </a:solidFill>
              </a:rPr>
              <a:t>设备</a:t>
            </a:r>
            <a:r>
              <a:rPr lang="zh-CN" altLang="en-US" sz="1600" dirty="0">
                <a:solidFill>
                  <a:srgbClr val="002060"/>
                </a:solidFill>
              </a:rPr>
              <a:t>方便</a:t>
            </a:r>
            <a:r>
              <a:rPr lang="zh-CN" altLang="en-US" sz="1600" dirty="0" smtClean="0">
                <a:solidFill>
                  <a:srgbClr val="002060"/>
                </a:solidFill>
              </a:rPr>
              <a:t>地进行管理。</a:t>
            </a:r>
            <a:endParaRPr lang="en-US" altLang="zh-CN" sz="1600" dirty="0" smtClean="0">
              <a:solidFill>
                <a:srgbClr val="00206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345" y="2697650"/>
            <a:ext cx="2066918" cy="170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29" y="2861953"/>
            <a:ext cx="4075915" cy="147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127" y="2697650"/>
            <a:ext cx="1686296" cy="179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3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74988"/>
            <a:ext cx="8139178" cy="331514"/>
          </a:xfrm>
        </p:spPr>
        <p:txBody>
          <a:bodyPr>
            <a:noAutofit/>
          </a:bodyPr>
          <a:lstStyle/>
          <a:p>
            <a:r>
              <a:rPr lang="en-US" altLang="zh-CN" sz="2000" b="0" dirty="0" smtClean="0"/>
              <a:t>3.4 </a:t>
            </a:r>
            <a:r>
              <a:rPr lang="zh-CN" altLang="en-US" sz="2000" b="0" dirty="0"/>
              <a:t>信息获取与</a:t>
            </a:r>
            <a:r>
              <a:rPr lang="zh-CN" altLang="en-US" sz="2000" b="0" dirty="0" smtClean="0"/>
              <a:t>控制物：</a:t>
            </a:r>
            <a:r>
              <a:rPr lang="zh-CN" altLang="en-US" sz="2000" b="0" dirty="0"/>
              <a:t>联网与信息系统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861920"/>
            <a:ext cx="8139178" cy="3888209"/>
          </a:xfrm>
        </p:spPr>
        <p:txBody>
          <a:bodyPr>
            <a:normAutofit/>
          </a:bodyPr>
          <a:lstStyle/>
          <a:p>
            <a:r>
              <a:rPr lang="zh-CN" altLang="en-US" sz="1600" dirty="0" smtClean="0"/>
              <a:t>物联网就是物物相连的互联网，其核心和基础仍然是互联网，是在互联网基础上延伸和扩展的网络。</a:t>
            </a:r>
            <a:endParaRPr lang="en-US" altLang="zh-CN" sz="1600" dirty="0" smtClean="0"/>
          </a:p>
          <a:p>
            <a:pPr>
              <a:spcAft>
                <a:spcPts val="0"/>
              </a:spcAft>
            </a:pPr>
            <a:r>
              <a:rPr lang="zh-CN" altLang="en-US" sz="1600" dirty="0"/>
              <a:t>物联网也是一</a:t>
            </a:r>
            <a:r>
              <a:rPr lang="zh-CN" altLang="en-US" sz="1600" dirty="0" smtClean="0"/>
              <a:t>种</a:t>
            </a:r>
            <a:endParaRPr lang="en-US" altLang="zh-CN" sz="16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zh-CN" altLang="en-US" sz="1600" dirty="0" smtClean="0"/>
              <a:t>  信息系统，其组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zh-CN" altLang="en-US" sz="1600" dirty="0" smtClean="0"/>
              <a:t>  成可以分为四层。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zh-CN" altLang="en-US" sz="1600" dirty="0" smtClean="0"/>
              <a:t>    应用表现层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zh-CN" altLang="en-US" sz="1600" dirty="0" smtClean="0"/>
              <a:t>    业务逻辑层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zh-CN" altLang="en-US" sz="1600" dirty="0" smtClean="0"/>
              <a:t>    资源管理层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zh-CN" altLang="en-US" sz="1600" dirty="0" smtClean="0"/>
              <a:t>    基础设施层</a:t>
            </a:r>
            <a:endParaRPr lang="zh-CN" alt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330" y="1285794"/>
            <a:ext cx="6023542" cy="314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5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74988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/>
              <a:t>物联网与信息系统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861921"/>
            <a:ext cx="3808331" cy="3983212"/>
          </a:xfrm>
        </p:spPr>
        <p:txBody>
          <a:bodyPr>
            <a:normAutofit/>
          </a:bodyPr>
          <a:lstStyle/>
          <a:p>
            <a:r>
              <a:rPr lang="zh-CN" altLang="en-US" sz="1600" dirty="0" smtClean="0"/>
              <a:t>共享单车系统工作过程：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扫描二</a:t>
            </a:r>
            <a:r>
              <a:rPr lang="zh-CN" altLang="en-US" sz="1600" dirty="0"/>
              <a:t>维</a:t>
            </a:r>
            <a:r>
              <a:rPr lang="zh-CN" altLang="en-US" sz="1600" dirty="0" smtClean="0"/>
              <a:t>码，请求解锁等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解锁，状态</a:t>
            </a:r>
            <a:r>
              <a:rPr lang="zh-CN" altLang="en-US" sz="1600" smtClean="0"/>
              <a:t>和定位信息上报</a:t>
            </a:r>
            <a:r>
              <a:rPr lang="zh-CN" altLang="en-US" sz="1600" dirty="0" smtClean="0"/>
              <a:t>等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/>
              <a:t>锁</a:t>
            </a:r>
            <a:r>
              <a:rPr lang="zh-CN" altLang="en-US" sz="1600" dirty="0" smtClean="0"/>
              <a:t>车，停止采集信息，结算费用等</a:t>
            </a:r>
            <a:endParaRPr lang="en-US" altLang="zh-CN" sz="1600" dirty="0" smtClean="0"/>
          </a:p>
          <a:p>
            <a:pPr marL="0" indent="0">
              <a:buNone/>
            </a:pPr>
            <a:endParaRPr lang="en-US" altLang="zh-CN" sz="1600" dirty="0" smtClean="0">
              <a:solidFill>
                <a:srgbClr val="00B0F0"/>
              </a:solidFill>
            </a:endParaRPr>
          </a:p>
        </p:txBody>
      </p:sp>
      <p:pic>
        <p:nvPicPr>
          <p:cNvPr id="2" name="Picture 2" descr="E:\00_Work\Work-2019-2020-2\00_EDU\教研\IT\CY\2020延期开学+线上教学\线上教学\网络-参考资料\CK\共享单车\摩拜共享单车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0743" y="807766"/>
            <a:ext cx="4453247" cy="318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timgsa.baidu.com/timg?image&amp;quality=80&amp;size=b9999_10000&amp;sec=1589516949640&amp;di=0ba916cd660f4dd13e5cbd68aeb4d985&amp;imgtype=0&amp;src=http%3A%2F%2Fstc-new.8531.cn%2Fassets%2F20171210%2F1512911073495_5a2d30e1159bb8360a1aca8a.jpeg%3Fw%3D720%26h%3D4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096" y="807533"/>
            <a:ext cx="6609905" cy="36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502412" y="374988"/>
            <a:ext cx="1623271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/>
              <a:t>共享单车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7" name="内容占位符 4"/>
          <p:cNvSpPr>
            <a:spLocks noGrp="1"/>
          </p:cNvSpPr>
          <p:nvPr>
            <p:ph idx="1"/>
          </p:nvPr>
        </p:nvSpPr>
        <p:spPr>
          <a:xfrm>
            <a:off x="502412" y="861921"/>
            <a:ext cx="1765683" cy="3983212"/>
          </a:xfrm>
        </p:spPr>
        <p:txBody>
          <a:bodyPr>
            <a:normAutofit/>
          </a:bodyPr>
          <a:lstStyle/>
          <a:p>
            <a:r>
              <a:rPr lang="zh-CN" altLang="en-US" sz="1600" dirty="0" smtClean="0"/>
              <a:t>除以上功能外</a:t>
            </a:r>
            <a:endParaRPr lang="en-US" altLang="zh-CN" sz="1600" dirty="0" smtClean="0">
              <a:solidFill>
                <a:srgbClr val="00B0F0"/>
              </a:solidFill>
            </a:endParaRPr>
          </a:p>
          <a:p>
            <a:endParaRPr lang="en-US" altLang="zh-CN" sz="1600" dirty="0">
              <a:solidFill>
                <a:srgbClr val="00B0F0"/>
              </a:solidFill>
            </a:endParaRPr>
          </a:p>
          <a:p>
            <a:r>
              <a:rPr lang="zh-CN" altLang="en-US" sz="1600" dirty="0" smtClean="0"/>
              <a:t>可能还有电子围栏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zh-CN" altLang="en-US" sz="1600" dirty="0" smtClean="0"/>
              <a:t>与政府监管平台的信息交互等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16484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6089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/>
              <a:t>传感器与信息获取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190847"/>
            <a:ext cx="3250191" cy="2490504"/>
          </a:xfrm>
        </p:spPr>
        <p:txBody>
          <a:bodyPr>
            <a:normAutofit/>
          </a:bodyPr>
          <a:lstStyle/>
          <a:p>
            <a:r>
              <a:rPr lang="zh-CN" altLang="en-US" sz="1600" dirty="0" smtClean="0"/>
              <a:t>在各种信息系统中，传感器起着越来越重要的作用。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/>
              <a:t>物</a:t>
            </a:r>
            <a:r>
              <a:rPr lang="zh-CN" altLang="en-US" sz="1600" dirty="0" smtClean="0"/>
              <a:t>联网，大数据，都需要传感器连续、自动地提供各种数据。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</p:txBody>
      </p:sp>
      <p:pic>
        <p:nvPicPr>
          <p:cNvPr id="10244" name="Picture 4" descr="http://images.wenming.cn/web_bj/chy/wmbb/201704/W02017041361519115543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7025" y="570015"/>
            <a:ext cx="5061965" cy="2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4"/>
          <p:cNvSpPr txBox="1">
            <a:spLocks/>
          </p:cNvSpPr>
          <p:nvPr/>
        </p:nvSpPr>
        <p:spPr>
          <a:xfrm>
            <a:off x="500437" y="3835728"/>
            <a:ext cx="8358554" cy="109253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 fontScale="92500" lnSpcReduction="10000"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2011</a:t>
            </a:r>
            <a:r>
              <a:rPr lang="zh-CN" altLang="en-US" sz="1600" dirty="0"/>
              <a:t>年</a:t>
            </a:r>
            <a:r>
              <a:rPr lang="en-US" altLang="zh-CN" sz="1600" dirty="0"/>
              <a:t>5</a:t>
            </a:r>
            <a:r>
              <a:rPr lang="zh-CN" altLang="en-US" sz="1600" dirty="0" smtClean="0"/>
              <a:t>月，北京市</a:t>
            </a:r>
            <a:r>
              <a:rPr lang="zh-CN" altLang="en-US" sz="1600" dirty="0"/>
              <a:t>朝阳</a:t>
            </a:r>
            <a:r>
              <a:rPr lang="zh-CN" altLang="en-US" sz="1600" dirty="0" smtClean="0"/>
              <a:t>区启动了</a:t>
            </a:r>
            <a:r>
              <a:rPr lang="en-US" altLang="zh-CN" sz="1600" dirty="0" smtClean="0"/>
              <a:t>24</a:t>
            </a:r>
            <a:r>
              <a:rPr lang="zh-CN" altLang="en-US" sz="1600" dirty="0"/>
              <a:t>小时自助图书馆</a:t>
            </a:r>
            <a:r>
              <a:rPr lang="zh-CN" altLang="en-US" sz="1600" dirty="0" smtClean="0"/>
              <a:t>建设项目，</a:t>
            </a:r>
            <a:r>
              <a:rPr lang="zh-CN" altLang="en-US" sz="1600" dirty="0"/>
              <a:t>进一步完善了朝阳区公共图书馆服务体系。</a:t>
            </a:r>
            <a:r>
              <a:rPr lang="en-US" altLang="zh-CN" sz="1600" dirty="0"/>
              <a:t>24</a:t>
            </a:r>
            <a:r>
              <a:rPr lang="zh-CN" altLang="en-US" sz="1600" dirty="0"/>
              <a:t>小时自助图书馆的设立方便想读书的读者随时</a:t>
            </a:r>
            <a:r>
              <a:rPr lang="zh-CN" altLang="en-US" sz="1600" dirty="0" smtClean="0"/>
              <a:t>借书、还书。</a:t>
            </a:r>
            <a:endParaRPr lang="en-US" altLang="zh-CN" sz="1600" dirty="0" smtClean="0"/>
          </a:p>
          <a:p>
            <a:r>
              <a:rPr lang="zh-CN" altLang="en-US" sz="1600" dirty="0" smtClean="0"/>
              <a:t>大家回顾一下，借书的基本流程，想一想，在此过程中可能用到哪些传感器。</a:t>
            </a:r>
          </a:p>
        </p:txBody>
      </p:sp>
    </p:spTree>
    <p:extLst>
      <p:ext uri="{BB962C8B-B14F-4D97-AF65-F5344CB8AC3E}">
        <p14:creationId xmlns:p14="http://schemas.microsoft.com/office/powerpoint/2010/main" val="618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6089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/>
              <a:t>控制机制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119596"/>
            <a:ext cx="3116325" cy="3606785"/>
          </a:xfrm>
        </p:spPr>
        <p:txBody>
          <a:bodyPr>
            <a:normAutofit/>
          </a:bodyPr>
          <a:lstStyle/>
          <a:p>
            <a:r>
              <a:rPr lang="zh-CN" altLang="en-US" sz="1600" dirty="0" smtClean="0"/>
              <a:t>各种各样的传感器在信息系统中发挥着重要的基础性作用，要让不同的传感器有效运行，需要结合编程对传感器进行控制。</a:t>
            </a:r>
            <a:endParaRPr lang="en-US" altLang="zh-CN" sz="1600" dirty="0" smtClean="0"/>
          </a:p>
          <a:p>
            <a:r>
              <a:rPr lang="zh-CN" altLang="en-US" sz="1600" smtClean="0"/>
              <a:t>例如，同学们就</a:t>
            </a:r>
            <a:r>
              <a:rPr lang="zh-CN" altLang="en-US" sz="1600" dirty="0" smtClean="0"/>
              <a:t>可以制作的自动浇花装置：可以使用</a:t>
            </a:r>
            <a:r>
              <a:rPr lang="en-US" altLang="zh-CN" sz="1600" dirty="0" err="1" smtClean="0"/>
              <a:t>Mixly</a:t>
            </a:r>
            <a:r>
              <a:rPr lang="zh-CN" altLang="en-US" sz="1600" dirty="0" smtClean="0"/>
              <a:t>、</a:t>
            </a:r>
            <a:r>
              <a:rPr lang="en-US" altLang="zh-CN" sz="1600" dirty="0" err="1" smtClean="0"/>
              <a:t>Pytnon</a:t>
            </a:r>
            <a:r>
              <a:rPr lang="zh-CN" altLang="en-US" sz="1600" dirty="0" smtClean="0"/>
              <a:t>等进行编程：检测土壤的含水量，在缺水时控制水泵自动浇水。</a:t>
            </a:r>
            <a:endParaRPr lang="en-US" altLang="zh-CN" sz="1600" dirty="0" smtClean="0"/>
          </a:p>
        </p:txBody>
      </p:sp>
      <p:pic>
        <p:nvPicPr>
          <p:cNvPr id="14338" name="Picture 2" descr="https://timgsa.baidu.com/timg?image&amp;quality=80&amp;size=b9999_10000&amp;sec=1589716697907&amp;di=df4cab5e22f9110fc3a0c307e015f47f&amp;imgtype=0&amp;src=http%3A%2F%2Fimg1.tbcdn.cn%2Ftfscom%2Fi1%2F2751836945%2FTB2ca.hX1J8puFjy1XbXXagqVXa_%2521%2521275183694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8737" y="890650"/>
            <a:ext cx="5193948" cy="39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6089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/>
              <a:t>控制机制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3" y="1024596"/>
            <a:ext cx="2810804" cy="3594909"/>
          </a:xfrm>
        </p:spPr>
        <p:txBody>
          <a:bodyPr>
            <a:normAutofit/>
          </a:bodyPr>
          <a:lstStyle/>
          <a:p>
            <a:r>
              <a:rPr lang="zh-CN" altLang="en-US" sz="1600" dirty="0" smtClean="0"/>
              <a:t>无人驾驶汽车：通过传感器</a:t>
            </a:r>
            <a:r>
              <a:rPr lang="zh-CN" altLang="en-US" sz="1600" dirty="0"/>
              <a:t>感知车辆周围环境，并根据感知所获得的</a:t>
            </a:r>
            <a:r>
              <a:rPr lang="zh-CN" altLang="en-US" sz="1600" dirty="0" smtClean="0"/>
              <a:t>道路</a:t>
            </a:r>
            <a:r>
              <a:rPr lang="zh-CN" altLang="en-US" sz="1600" dirty="0"/>
              <a:t>、车辆位置和障碍物信息来控制车辆的转向和速度，从而使车辆</a:t>
            </a:r>
            <a:r>
              <a:rPr lang="zh-CN" altLang="en-US" sz="1600" dirty="0" smtClean="0"/>
              <a:t>能够安全</a:t>
            </a:r>
            <a:r>
              <a:rPr lang="zh-CN" altLang="en-US" sz="1600" dirty="0"/>
              <a:t>、可靠地在道路上行驶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zh-CN" altLang="en-US" sz="1600" dirty="0" smtClean="0"/>
              <a:t>根据</a:t>
            </a:r>
            <a:r>
              <a:rPr lang="zh-CN" altLang="en-US" sz="1600" dirty="0"/>
              <a:t>已有的交通和地图等</a:t>
            </a:r>
            <a:r>
              <a:rPr lang="zh-CN" altLang="en-US" sz="1600" dirty="0" smtClean="0"/>
              <a:t>信息</a:t>
            </a:r>
            <a:r>
              <a:rPr lang="zh-CN" altLang="en-US" sz="1600" dirty="0"/>
              <a:t>，自动规划行车路线并控制车辆到达预定</a:t>
            </a:r>
            <a:r>
              <a:rPr lang="zh-CN" altLang="en-US" sz="1600" dirty="0" smtClean="0"/>
              <a:t>目标。</a:t>
            </a:r>
            <a:endParaRPr lang="en-US" altLang="zh-CN" sz="16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121" y="973780"/>
            <a:ext cx="5535150" cy="344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4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271150" y="577871"/>
            <a:ext cx="2970000" cy="661582"/>
          </a:xfrm>
        </p:spPr>
        <p:txBody>
          <a:bodyPr>
            <a:normAutofit/>
          </a:bodyPr>
          <a:lstStyle/>
          <a:p>
            <a:r>
              <a:rPr lang="zh-CN" altLang="en-US" sz="2200" dirty="0" smtClean="0"/>
              <a:t>信息系统的基础设施</a:t>
            </a:r>
            <a:endParaRPr lang="zh-CN" altLang="en-US" sz="2200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440100" y="1323163"/>
            <a:ext cx="2778113" cy="3482517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US" altLang="zh-CN" b="1" dirty="0" smtClean="0"/>
              <a:t>3.1 </a:t>
            </a:r>
            <a:r>
              <a:rPr lang="zh-CN" altLang="en-US" b="1" dirty="0" smtClean="0"/>
              <a:t>计算机与移动终端</a:t>
            </a:r>
            <a:endParaRPr lang="en-US" altLang="zh-CN" b="1" dirty="0" smtClean="0"/>
          </a:p>
          <a:p>
            <a:pPr marL="0" indent="0">
              <a:spcAft>
                <a:spcPts val="200"/>
              </a:spcAft>
              <a:buNone/>
            </a:pPr>
            <a:r>
              <a:rPr lang="en-US" altLang="zh-CN" dirty="0" smtClean="0"/>
              <a:t>        </a:t>
            </a:r>
            <a:r>
              <a:rPr lang="zh-CN" altLang="en-US" dirty="0" smtClean="0"/>
              <a:t>信息系统中的硬件</a:t>
            </a:r>
            <a:endParaRPr lang="en-US" altLang="zh-CN" dirty="0" smtClean="0"/>
          </a:p>
          <a:p>
            <a:pPr marL="0" indent="0">
              <a:spcAft>
                <a:spcPts val="200"/>
              </a:spcAft>
              <a:buNone/>
            </a:pPr>
            <a:r>
              <a:rPr lang="zh-CN" altLang="en-US" dirty="0" smtClean="0"/>
              <a:t>        计算机体系结构</a:t>
            </a:r>
            <a:endParaRPr lang="en-US" altLang="zh-CN" dirty="0" smtClean="0"/>
          </a:p>
          <a:p>
            <a:pPr>
              <a:spcAft>
                <a:spcPts val="200"/>
              </a:spcAft>
            </a:pPr>
            <a:r>
              <a:rPr lang="en-US" altLang="zh-CN" dirty="0"/>
              <a:t> </a:t>
            </a:r>
            <a:r>
              <a:rPr lang="en-US" altLang="zh-CN" b="1" dirty="0" smtClean="0"/>
              <a:t>3.2 </a:t>
            </a:r>
            <a:r>
              <a:rPr lang="zh-CN" altLang="en-US" b="1" dirty="0"/>
              <a:t>通信网络</a:t>
            </a:r>
            <a:endParaRPr lang="en-US" altLang="zh-CN" b="1" dirty="0"/>
          </a:p>
          <a:p>
            <a:pPr marL="0" indent="0">
              <a:spcAft>
                <a:spcPts val="200"/>
              </a:spcAft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信息系统与通信网络</a:t>
            </a:r>
            <a:endParaRPr lang="en-US" altLang="zh-CN" dirty="0" smtClean="0"/>
          </a:p>
          <a:p>
            <a:pPr marL="0" indent="0">
              <a:spcAft>
                <a:spcPts val="200"/>
              </a:spcAft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局域网与广域网</a:t>
            </a:r>
            <a:endParaRPr lang="en-US" altLang="zh-CN" dirty="0" smtClean="0"/>
          </a:p>
          <a:p>
            <a:pPr marL="0" indent="0">
              <a:spcAft>
                <a:spcPts val="200"/>
              </a:spcAft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数据交换技术</a:t>
            </a:r>
            <a:endParaRPr lang="en-US" altLang="zh-CN" dirty="0" smtClean="0"/>
          </a:p>
          <a:p>
            <a:pPr marL="0" indent="0">
              <a:spcAft>
                <a:spcPts val="200"/>
              </a:spcAft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网络拓扑</a:t>
            </a:r>
            <a:endParaRPr lang="en-US" altLang="zh-CN" dirty="0" smtClean="0"/>
          </a:p>
          <a:p>
            <a:pPr>
              <a:spcAft>
                <a:spcPts val="200"/>
              </a:spcAft>
            </a:pPr>
            <a:r>
              <a:rPr lang="en-US" altLang="zh-CN" b="1" dirty="0"/>
              <a:t>3.4 </a:t>
            </a:r>
            <a:r>
              <a:rPr lang="zh-CN" altLang="en-US" b="1" dirty="0"/>
              <a:t>信息获取与控制</a:t>
            </a:r>
            <a:endParaRPr lang="en-US" altLang="zh-CN" b="1" dirty="0"/>
          </a:p>
          <a:p>
            <a:pPr marL="0" indent="0">
              <a:spcAft>
                <a:spcPts val="200"/>
              </a:spcAft>
              <a:buNone/>
            </a:pPr>
            <a:r>
              <a:rPr lang="en-US" altLang="zh-CN" dirty="0"/>
              <a:t>        </a:t>
            </a:r>
            <a:r>
              <a:rPr lang="zh-CN" altLang="en-US" dirty="0"/>
              <a:t>物联网与信息系统</a:t>
            </a:r>
            <a:endParaRPr lang="en-US" altLang="zh-CN" dirty="0"/>
          </a:p>
          <a:p>
            <a:pPr marL="0" indent="0">
              <a:spcAft>
                <a:spcPts val="200"/>
              </a:spcAft>
              <a:buNone/>
            </a:pPr>
            <a:r>
              <a:rPr lang="zh-CN" altLang="en-US" dirty="0"/>
              <a:t>        传感器与信息获取</a:t>
            </a:r>
            <a:endParaRPr lang="en-US" altLang="zh-CN" dirty="0"/>
          </a:p>
          <a:p>
            <a:pPr marL="0" indent="0">
              <a:spcAft>
                <a:spcPts val="200"/>
              </a:spcAft>
              <a:buNone/>
            </a:pPr>
            <a:r>
              <a:rPr lang="en-US" altLang="zh-CN" dirty="0"/>
              <a:t>        </a:t>
            </a:r>
            <a:r>
              <a:rPr lang="zh-CN" altLang="en-US" dirty="0"/>
              <a:t>控制机制</a:t>
            </a:r>
            <a:r>
              <a:rPr lang="en-US" altLang="zh-CN" dirty="0"/>
              <a:t>    </a:t>
            </a:r>
            <a:r>
              <a:rPr lang="en-US" altLang="zh-CN" dirty="0" smtClean="0"/>
              <a:t>   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8213" y="0"/>
            <a:ext cx="592578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9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8139178" cy="331514"/>
          </a:xfrm>
        </p:spPr>
        <p:txBody>
          <a:bodyPr>
            <a:noAutofit/>
          </a:bodyPr>
          <a:lstStyle/>
          <a:p>
            <a:r>
              <a:rPr lang="en-US" altLang="zh-CN" sz="2000" b="0" dirty="0" smtClean="0">
                <a:solidFill>
                  <a:srgbClr val="002060"/>
                </a:solidFill>
              </a:rPr>
              <a:t>3.1 </a:t>
            </a:r>
            <a:r>
              <a:rPr lang="zh-CN" altLang="en-US" sz="2000" b="0" dirty="0" smtClean="0">
                <a:solidFill>
                  <a:srgbClr val="002060"/>
                </a:solidFill>
              </a:rPr>
              <a:t>信息系统中的计算机与移动终端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024597"/>
            <a:ext cx="8139178" cy="3583172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</a:rPr>
              <a:t>计算机、移动终端与信息系统：不同的信息系统包含着形态各异的硬件设备，在同一个信息系统中，也使用</a:t>
            </a:r>
            <a:r>
              <a:rPr lang="zh-CN" altLang="en-US" sz="1600" dirty="0">
                <a:solidFill>
                  <a:srgbClr val="002060"/>
                </a:solidFill>
              </a:rPr>
              <a:t>着</a:t>
            </a:r>
            <a:r>
              <a:rPr lang="zh-CN" altLang="en-US" sz="1600" dirty="0" smtClean="0">
                <a:solidFill>
                  <a:srgbClr val="002060"/>
                </a:solidFill>
              </a:rPr>
              <a:t>不同的硬件设备。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en-US" altLang="zh-CN" sz="1600" dirty="0" smtClean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例如：在超市收银系统中，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除了我们见到的收银机、电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2060"/>
                </a:solidFill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</a:rPr>
              <a:t> </a:t>
            </a:r>
            <a:r>
              <a:rPr lang="zh-CN" altLang="en-US" sz="1600" dirty="0" smtClean="0">
                <a:solidFill>
                  <a:srgbClr val="002060"/>
                </a:solidFill>
              </a:rPr>
              <a:t>子秤之外，还有我们没看到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2060"/>
                </a:solidFill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</a:rPr>
              <a:t>  </a:t>
            </a:r>
            <a:r>
              <a:rPr lang="zh-CN" altLang="en-US" sz="1600" dirty="0" smtClean="0">
                <a:solidFill>
                  <a:srgbClr val="002060"/>
                </a:solidFill>
              </a:rPr>
              <a:t>的服务器、管理用计算机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2060"/>
                </a:solidFill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</a:rPr>
              <a:t> </a:t>
            </a:r>
            <a:r>
              <a:rPr lang="zh-CN" altLang="en-US" sz="1600" dirty="0" smtClean="0">
                <a:solidFill>
                  <a:srgbClr val="002060"/>
                </a:solidFill>
              </a:rPr>
              <a:t>以及交换机等网络设备。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en-US" altLang="zh-CN" sz="1600" dirty="0">
              <a:solidFill>
                <a:srgbClr val="002060"/>
              </a:solidFill>
            </a:endParaRPr>
          </a:p>
          <a:p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en-US" altLang="zh-CN" sz="1600" dirty="0">
              <a:solidFill>
                <a:srgbClr val="002060"/>
              </a:solidFill>
            </a:endParaRPr>
          </a:p>
          <a:p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zh-CN" altLang="en-US" sz="1600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605" y="1779000"/>
            <a:ext cx="5086660" cy="313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1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8139178" cy="331514"/>
          </a:xfrm>
        </p:spPr>
        <p:txBody>
          <a:bodyPr>
            <a:noAutofit/>
          </a:bodyPr>
          <a:lstStyle/>
          <a:p>
            <a:r>
              <a:rPr lang="en-US" altLang="zh-CN" sz="2000" b="0" dirty="0" smtClean="0">
                <a:solidFill>
                  <a:srgbClr val="002060"/>
                </a:solidFill>
              </a:rPr>
              <a:t>3.1 </a:t>
            </a:r>
            <a:r>
              <a:rPr lang="zh-CN" altLang="en-US" sz="2000" b="0" dirty="0" smtClean="0">
                <a:solidFill>
                  <a:srgbClr val="002060"/>
                </a:solidFill>
              </a:rPr>
              <a:t>信息系统</a:t>
            </a:r>
            <a:r>
              <a:rPr lang="zh-CN" altLang="en-US" sz="2000" b="0" dirty="0">
                <a:solidFill>
                  <a:srgbClr val="002060"/>
                </a:solidFill>
              </a:rPr>
              <a:t>中的计算机与移动终端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024596"/>
            <a:ext cx="8139178" cy="3820537"/>
          </a:xfrm>
        </p:spPr>
        <p:txBody>
          <a:bodyPr>
            <a:normAutofit lnSpcReduction="10000"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</a:rPr>
              <a:t>当我们浏览新闻网站时，除了我们使用的计算机、智能手机外，更有许多我们没看见的服务器及网络设备在协同工作。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访问者使用计算机或移动终端，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通过网络发出访问网页的请求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后，服务器在自身或其他信息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2060"/>
                </a:solidFill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</a:rPr>
              <a:t> </a:t>
            </a:r>
            <a:r>
              <a:rPr lang="zh-CN" altLang="en-US" sz="1600" dirty="0" smtClean="0">
                <a:solidFill>
                  <a:srgbClr val="002060"/>
                </a:solidFill>
              </a:rPr>
              <a:t>系统中找到相应的资源，然后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2060"/>
                </a:solidFill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</a:rPr>
              <a:t> </a:t>
            </a:r>
            <a:r>
              <a:rPr lang="zh-CN" altLang="en-US" sz="1600" dirty="0" smtClean="0">
                <a:solidFill>
                  <a:srgbClr val="002060"/>
                </a:solidFill>
              </a:rPr>
              <a:t>把这些信息反馈给访问者。</a:t>
            </a:r>
            <a:endParaRPr lang="en-US" altLang="zh-CN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1600" dirty="0" smtClean="0">
                <a:solidFill>
                  <a:srgbClr val="002060"/>
                </a:solidFill>
              </a:rPr>
              <a:t>  </a:t>
            </a:r>
            <a:r>
              <a:rPr lang="zh-CN" altLang="en-US" sz="1600" dirty="0" smtClean="0">
                <a:solidFill>
                  <a:srgbClr val="002060"/>
                </a:solidFill>
              </a:rPr>
              <a:t>而这一系列动作，是在很短的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2060"/>
                </a:solidFill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</a:rPr>
              <a:t> </a:t>
            </a:r>
            <a:r>
              <a:rPr lang="zh-CN" altLang="en-US" sz="1600" dirty="0" smtClean="0">
                <a:solidFill>
                  <a:srgbClr val="002060"/>
                </a:solidFill>
              </a:rPr>
              <a:t>时间内完成的。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zh-CN" alt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3983633" y="1624359"/>
            <a:ext cx="4599608" cy="3047654"/>
          </a:xfrm>
          <a:prstGeom prst="ellipse">
            <a:avLst/>
          </a:prstGeom>
          <a:solidFill>
            <a:srgbClr val="C5E5F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 flipV="1">
            <a:off x="4995293" y="3519319"/>
            <a:ext cx="590550" cy="38735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 flipH="1" flipV="1">
            <a:off x="4861943" y="3041481"/>
            <a:ext cx="493712" cy="26035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 flipH="1">
            <a:off x="7165405" y="3446294"/>
            <a:ext cx="576263" cy="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H="1">
            <a:off x="6741543" y="2241381"/>
            <a:ext cx="503237" cy="722313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 flipH="1" flipV="1">
            <a:off x="6681218" y="3719344"/>
            <a:ext cx="320675" cy="36830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>
            <a:off x="5539805" y="2335044"/>
            <a:ext cx="320675" cy="530225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 flipV="1">
            <a:off x="5725543" y="3660606"/>
            <a:ext cx="166687" cy="460375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30693" y="2318990"/>
            <a:ext cx="3058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运行客户程序</a:t>
            </a:r>
          </a:p>
        </p:txBody>
      </p:sp>
      <p:grpSp>
        <p:nvGrpSpPr>
          <p:cNvPr id="57" name="Group 18"/>
          <p:cNvGrpSpPr/>
          <p:nvPr/>
        </p:nvGrpSpPr>
        <p:grpSpPr bwMode="auto">
          <a:xfrm>
            <a:off x="5165612" y="2441647"/>
            <a:ext cx="2307127" cy="1602670"/>
            <a:chOff x="1680" y="240"/>
            <a:chExt cx="2529" cy="1270"/>
          </a:xfrm>
          <a:solidFill>
            <a:schemeClr val="bg1"/>
          </a:solidFill>
        </p:grpSpPr>
        <p:sp>
          <p:nvSpPr>
            <p:cNvPr id="58" name="Oval 19"/>
            <p:cNvSpPr>
              <a:spLocks noChangeArrowheads="1"/>
            </p:cNvSpPr>
            <p:nvPr/>
          </p:nvSpPr>
          <p:spPr bwMode="auto">
            <a:xfrm>
              <a:off x="2554" y="240"/>
              <a:ext cx="1088" cy="51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>
                <a:solidFill>
                  <a:srgbClr val="368AD6"/>
                </a:solidFill>
                <a:latin typeface="+mn-lt"/>
                <a:ea typeface="黑体" panose="02010609060101010101" pitchFamily="2" charset="-122"/>
              </a:endParaRPr>
            </a:p>
          </p:txBody>
        </p:sp>
        <p:sp>
          <p:nvSpPr>
            <p:cNvPr id="59" name="Oval 20"/>
            <p:cNvSpPr>
              <a:spLocks noChangeArrowheads="1"/>
            </p:cNvSpPr>
            <p:nvPr/>
          </p:nvSpPr>
          <p:spPr bwMode="auto">
            <a:xfrm>
              <a:off x="1941" y="381"/>
              <a:ext cx="827" cy="51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>
                <a:solidFill>
                  <a:srgbClr val="368AD6"/>
                </a:solidFill>
                <a:latin typeface="+mn-lt"/>
                <a:ea typeface="黑体" panose="02010609060101010101" pitchFamily="2" charset="-122"/>
              </a:endParaRPr>
            </a:p>
          </p:txBody>
        </p:sp>
        <p:sp>
          <p:nvSpPr>
            <p:cNvPr id="60" name="Oval 21"/>
            <p:cNvSpPr>
              <a:spLocks noChangeArrowheads="1"/>
            </p:cNvSpPr>
            <p:nvPr/>
          </p:nvSpPr>
          <p:spPr bwMode="auto">
            <a:xfrm>
              <a:off x="1680" y="702"/>
              <a:ext cx="552" cy="411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>
                <a:solidFill>
                  <a:srgbClr val="368AD6"/>
                </a:solidFill>
                <a:latin typeface="+mn-lt"/>
                <a:ea typeface="黑体" panose="02010609060101010101" pitchFamily="2" charset="-122"/>
              </a:endParaRPr>
            </a:p>
          </p:txBody>
        </p:sp>
        <p:sp>
          <p:nvSpPr>
            <p:cNvPr id="61" name="Oval 22"/>
            <p:cNvSpPr>
              <a:spLocks noChangeArrowheads="1"/>
            </p:cNvSpPr>
            <p:nvPr/>
          </p:nvSpPr>
          <p:spPr bwMode="auto">
            <a:xfrm>
              <a:off x="1849" y="894"/>
              <a:ext cx="842" cy="450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>
                <a:solidFill>
                  <a:srgbClr val="368AD6"/>
                </a:solidFill>
                <a:latin typeface="+mn-lt"/>
                <a:ea typeface="黑体" panose="02010609060101010101" pitchFamily="2" charset="-122"/>
              </a:endParaRPr>
            </a:p>
          </p:txBody>
        </p:sp>
        <p:sp>
          <p:nvSpPr>
            <p:cNvPr id="62" name="Oval 23"/>
            <p:cNvSpPr>
              <a:spLocks noChangeArrowheads="1"/>
            </p:cNvSpPr>
            <p:nvPr/>
          </p:nvSpPr>
          <p:spPr bwMode="auto">
            <a:xfrm>
              <a:off x="2462" y="971"/>
              <a:ext cx="1272" cy="5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>
                <a:solidFill>
                  <a:srgbClr val="368AD6"/>
                </a:solidFill>
                <a:latin typeface="+mn-lt"/>
                <a:ea typeface="黑体" panose="02010609060101010101" pitchFamily="2" charset="-122"/>
              </a:endParaRPr>
            </a:p>
          </p:txBody>
        </p:sp>
        <p:sp>
          <p:nvSpPr>
            <p:cNvPr id="63" name="Oval 24"/>
            <p:cNvSpPr>
              <a:spLocks noChangeArrowheads="1"/>
            </p:cNvSpPr>
            <p:nvPr/>
          </p:nvSpPr>
          <p:spPr bwMode="auto">
            <a:xfrm>
              <a:off x="3289" y="394"/>
              <a:ext cx="797" cy="3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>
                <a:solidFill>
                  <a:srgbClr val="368AD6"/>
                </a:solidFill>
                <a:latin typeface="+mn-lt"/>
                <a:ea typeface="黑体" panose="02010609060101010101" pitchFamily="2" charset="-122"/>
              </a:endParaRPr>
            </a:p>
          </p:txBody>
        </p:sp>
        <p:sp>
          <p:nvSpPr>
            <p:cNvPr id="64" name="Oval 25"/>
            <p:cNvSpPr>
              <a:spLocks noChangeArrowheads="1"/>
            </p:cNvSpPr>
            <p:nvPr/>
          </p:nvSpPr>
          <p:spPr bwMode="auto">
            <a:xfrm>
              <a:off x="3412" y="663"/>
              <a:ext cx="797" cy="3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>
                <a:solidFill>
                  <a:srgbClr val="368AD6"/>
                </a:solidFill>
                <a:latin typeface="+mn-lt"/>
                <a:ea typeface="黑体" panose="02010609060101010101" pitchFamily="2" charset="-122"/>
              </a:endParaRPr>
            </a:p>
          </p:txBody>
        </p:sp>
        <p:sp>
          <p:nvSpPr>
            <p:cNvPr id="65" name="Oval 26"/>
            <p:cNvSpPr>
              <a:spLocks noChangeArrowheads="1"/>
            </p:cNvSpPr>
            <p:nvPr/>
          </p:nvSpPr>
          <p:spPr bwMode="auto">
            <a:xfrm>
              <a:off x="3335" y="753"/>
              <a:ext cx="797" cy="66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>
                <a:solidFill>
                  <a:srgbClr val="368AD6"/>
                </a:solidFill>
                <a:latin typeface="+mn-lt"/>
                <a:ea typeface="黑体" panose="02010609060101010101" pitchFamily="2" charset="-122"/>
              </a:endParaRPr>
            </a:p>
          </p:txBody>
        </p:sp>
        <p:sp>
          <p:nvSpPr>
            <p:cNvPr id="66" name="Oval 27"/>
            <p:cNvSpPr>
              <a:spLocks noChangeArrowheads="1"/>
            </p:cNvSpPr>
            <p:nvPr/>
          </p:nvSpPr>
          <p:spPr bwMode="auto">
            <a:xfrm>
              <a:off x="2140" y="548"/>
              <a:ext cx="1640" cy="667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b="1">
                <a:solidFill>
                  <a:srgbClr val="368AD6"/>
                </a:solidFill>
                <a:latin typeface="+mn-lt"/>
                <a:ea typeface="黑体" panose="02010609060101010101" pitchFamily="2" charset="-122"/>
              </a:endParaRPr>
            </a:p>
          </p:txBody>
        </p:sp>
      </p:grpSp>
      <p:sp>
        <p:nvSpPr>
          <p:cNvPr id="67" name="Text Box 28"/>
          <p:cNvSpPr txBox="1">
            <a:spLocks noChangeArrowheads="1"/>
          </p:cNvSpPr>
          <p:nvPr/>
        </p:nvSpPr>
        <p:spPr bwMode="auto">
          <a:xfrm>
            <a:off x="5919218" y="1990556"/>
            <a:ext cx="903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网络边缘</a:t>
            </a: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5993830" y="3555831"/>
            <a:ext cx="90328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1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网络核心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8644042" y="2271196"/>
            <a:ext cx="2145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</a:p>
          <a:p>
            <a:pPr algn="ctr"/>
            <a:r>
              <a:rPr kumimoji="1"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服务器程序</a:t>
            </a:r>
          </a:p>
        </p:txBody>
      </p:sp>
      <p:sp>
        <p:nvSpPr>
          <p:cNvPr id="70" name="Line 33"/>
          <p:cNvSpPr>
            <a:spLocks noChangeShapeType="1"/>
          </p:cNvSpPr>
          <p:nvPr/>
        </p:nvSpPr>
        <p:spPr bwMode="auto">
          <a:xfrm>
            <a:off x="4136571" y="2871619"/>
            <a:ext cx="465021" cy="71437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 flipH="1">
            <a:off x="7943280" y="2967661"/>
            <a:ext cx="700762" cy="308769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" name="Text Box 35"/>
          <p:cNvSpPr txBox="1">
            <a:spLocks noChangeArrowheads="1"/>
          </p:cNvSpPr>
          <p:nvPr/>
        </p:nvSpPr>
        <p:spPr bwMode="auto">
          <a:xfrm>
            <a:off x="4582543" y="2533481"/>
            <a:ext cx="3095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1600" b="1">
                <a:solidFill>
                  <a:srgbClr val="0000FF"/>
                </a:solidFill>
                <a:ea typeface="黑体" panose="02010609060101010101" pitchFamily="2" charset="-122"/>
              </a:rPr>
              <a:t>A</a:t>
            </a:r>
          </a:p>
        </p:txBody>
      </p:sp>
      <p:sp>
        <p:nvSpPr>
          <p:cNvPr id="73" name="Text Box 36"/>
          <p:cNvSpPr txBox="1">
            <a:spLocks noChangeArrowheads="1"/>
          </p:cNvSpPr>
          <p:nvPr/>
        </p:nvSpPr>
        <p:spPr bwMode="auto">
          <a:xfrm>
            <a:off x="7871843" y="2527131"/>
            <a:ext cx="3000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1600" b="1">
                <a:solidFill>
                  <a:srgbClr val="0000FF"/>
                </a:solidFill>
                <a:ea typeface="黑体" panose="02010609060101010101" pitchFamily="2" charset="-122"/>
              </a:rPr>
              <a:t>B</a:t>
            </a:r>
          </a:p>
        </p:txBody>
      </p:sp>
      <p:grpSp>
        <p:nvGrpSpPr>
          <p:cNvPr id="74" name="组合 73"/>
          <p:cNvGrpSpPr/>
          <p:nvPr/>
        </p:nvGrpSpPr>
        <p:grpSpPr bwMode="auto">
          <a:xfrm>
            <a:off x="4982593" y="2712869"/>
            <a:ext cx="2667000" cy="463550"/>
            <a:chOff x="2799680" y="2921777"/>
            <a:chExt cx="3658879" cy="635907"/>
          </a:xfrm>
        </p:grpSpPr>
        <p:sp>
          <p:nvSpPr>
            <p:cNvPr id="75" name="Freeform 32"/>
            <p:cNvSpPr/>
            <p:nvPr/>
          </p:nvSpPr>
          <p:spPr bwMode="auto">
            <a:xfrm>
              <a:off x="2799680" y="3080925"/>
              <a:ext cx="3658879" cy="476759"/>
            </a:xfrm>
            <a:custGeom>
              <a:avLst/>
              <a:gdLst>
                <a:gd name="T0" fmla="*/ 0 w 2112"/>
                <a:gd name="T1" fmla="*/ 0 h 192"/>
                <a:gd name="T2" fmla="*/ 3658879 w 2112"/>
                <a:gd name="T3" fmla="*/ 476759 h 19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12" h="192">
                  <a:moveTo>
                    <a:pt x="0" y="0"/>
                  </a:moveTo>
                  <a:lnTo>
                    <a:pt x="2112" y="192"/>
                  </a:lnTo>
                </a:path>
              </a:pathLst>
            </a:custGeom>
            <a:noFill/>
            <a:ln w="38100" cap="flat" cmpd="sng">
              <a:solidFill>
                <a:srgbClr val="CC00CC">
                  <a:alpha val="79999"/>
                </a:srgbClr>
              </a:solidFill>
              <a:prstDash val="sysDot"/>
              <a:round/>
              <a:headEnd type="none" w="med" len="lg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Text Box 39"/>
            <p:cNvSpPr txBox="1">
              <a:spLocks noChangeArrowheads="1"/>
            </p:cNvSpPr>
            <p:nvPr/>
          </p:nvSpPr>
          <p:spPr bwMode="auto">
            <a:xfrm rot="455053">
              <a:off x="4031414" y="2921777"/>
              <a:ext cx="1373075" cy="380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1" lang="en-US" altLang="zh-CN" sz="1200" b="1" dirty="0">
                  <a:solidFill>
                    <a:srgbClr val="CC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 </a:t>
              </a:r>
              <a:r>
                <a:rPr kumimoji="1" lang="zh-CN" altLang="en-US" sz="1200" b="1" dirty="0">
                  <a:solidFill>
                    <a:srgbClr val="CC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请求服务</a:t>
              </a:r>
            </a:p>
          </p:txBody>
        </p:sp>
      </p:grp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4514280" y="3139906"/>
            <a:ext cx="4921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</a:p>
        </p:txBody>
      </p:sp>
      <p:sp>
        <p:nvSpPr>
          <p:cNvPr id="78" name="Text Box 42"/>
          <p:cNvSpPr txBox="1">
            <a:spLocks noChangeArrowheads="1"/>
          </p:cNvSpPr>
          <p:nvPr/>
        </p:nvSpPr>
        <p:spPr bwMode="auto">
          <a:xfrm>
            <a:off x="7660705" y="3608219"/>
            <a:ext cx="6461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pic>
        <p:nvPicPr>
          <p:cNvPr id="79" name="Picture 246" descr="jisuanj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730" y="2784306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46" descr="jisuanj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2643" y="2020719"/>
            <a:ext cx="366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46" descr="jisuanj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218" y="1968331"/>
            <a:ext cx="36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46" descr="jisuanj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243" y="4068594"/>
            <a:ext cx="366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46" descr="jisuanj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805" y="4120981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46" descr="jisuanj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018" y="3724106"/>
            <a:ext cx="36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图片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3880" y="2750969"/>
            <a:ext cx="6191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" name="组合 85"/>
          <p:cNvGrpSpPr/>
          <p:nvPr/>
        </p:nvGrpSpPr>
        <p:grpSpPr bwMode="auto">
          <a:xfrm>
            <a:off x="4923855" y="3008144"/>
            <a:ext cx="2665413" cy="465137"/>
            <a:chOff x="2717737" y="3239081"/>
            <a:chExt cx="3658879" cy="639036"/>
          </a:xfrm>
        </p:grpSpPr>
        <p:sp>
          <p:nvSpPr>
            <p:cNvPr id="87" name="Text Box 40"/>
            <p:cNvSpPr txBox="1">
              <a:spLocks noChangeArrowheads="1"/>
            </p:cNvSpPr>
            <p:nvPr/>
          </p:nvSpPr>
          <p:spPr bwMode="auto">
            <a:xfrm rot="499003">
              <a:off x="3965550" y="3498003"/>
              <a:ext cx="1373075" cy="380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1" lang="en-US" altLang="zh-CN" sz="1200" b="1">
                  <a:solidFill>
                    <a:srgbClr val="CC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 </a:t>
              </a:r>
              <a:r>
                <a:rPr kumimoji="1" lang="zh-CN" altLang="en-US" sz="1200" b="1">
                  <a:solidFill>
                    <a:srgbClr val="CC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得到服务</a:t>
              </a:r>
            </a:p>
          </p:txBody>
        </p:sp>
        <p:sp>
          <p:nvSpPr>
            <p:cNvPr id="88" name="Freeform 38"/>
            <p:cNvSpPr/>
            <p:nvPr/>
          </p:nvSpPr>
          <p:spPr bwMode="auto">
            <a:xfrm rot="10800000">
              <a:off x="2717737" y="3239081"/>
              <a:ext cx="3658879" cy="476759"/>
            </a:xfrm>
            <a:custGeom>
              <a:avLst/>
              <a:gdLst>
                <a:gd name="T0" fmla="*/ 0 w 2112"/>
                <a:gd name="T1" fmla="*/ 0 h 192"/>
                <a:gd name="T2" fmla="*/ 3658879 w 2112"/>
                <a:gd name="T3" fmla="*/ 476759 h 19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12" h="192">
                  <a:moveTo>
                    <a:pt x="0" y="0"/>
                  </a:moveTo>
                  <a:lnTo>
                    <a:pt x="2112" y="192"/>
                  </a:lnTo>
                </a:path>
              </a:pathLst>
            </a:custGeom>
            <a:noFill/>
            <a:ln w="38100" cap="flat" cmpd="sng">
              <a:solidFill>
                <a:srgbClr val="CC00CC">
                  <a:alpha val="79999"/>
                </a:srgbClr>
              </a:solidFill>
              <a:prstDash val="sysDot"/>
              <a:round/>
              <a:headEnd type="none" w="med" len="lg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194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8139178" cy="331514"/>
          </a:xfrm>
        </p:spPr>
        <p:txBody>
          <a:bodyPr>
            <a:noAutofit/>
          </a:bodyPr>
          <a:lstStyle/>
          <a:p>
            <a:r>
              <a:rPr lang="en-US" altLang="zh-CN" sz="2000" b="0" dirty="0">
                <a:solidFill>
                  <a:srgbClr val="002060"/>
                </a:solidFill>
              </a:rPr>
              <a:t>3.1 </a:t>
            </a:r>
            <a:r>
              <a:rPr lang="zh-CN" altLang="en-US" sz="2000" b="0" dirty="0">
                <a:solidFill>
                  <a:srgbClr val="002060"/>
                </a:solidFill>
              </a:rPr>
              <a:t>信息系统中的计算机与移动终端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024596"/>
            <a:ext cx="8139178" cy="38324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    在网站新闻信息的传递过程中，除了使用者</a:t>
            </a:r>
            <a:r>
              <a:rPr lang="zh-CN" altLang="en-US" sz="1600" dirty="0">
                <a:solidFill>
                  <a:srgbClr val="002060"/>
                </a:solidFill>
              </a:rPr>
              <a:t>直接接触的</a:t>
            </a:r>
            <a:r>
              <a:rPr lang="zh-CN" altLang="en-US" sz="1600" dirty="0" smtClean="0">
                <a:solidFill>
                  <a:srgbClr val="002060"/>
                </a:solidFill>
              </a:rPr>
              <a:t>计算机或移动终端外，更</a:t>
            </a:r>
            <a:r>
              <a:rPr lang="zh-CN" altLang="en-US" sz="1600" dirty="0" smtClean="0">
                <a:solidFill>
                  <a:srgbClr val="002060"/>
                </a:solidFill>
              </a:rPr>
              <a:t>有许多的</a:t>
            </a:r>
            <a:r>
              <a:rPr lang="zh-CN" altLang="en-US" sz="1600" dirty="0" smtClean="0">
                <a:solidFill>
                  <a:srgbClr val="002060"/>
                </a:solidFill>
              </a:rPr>
              <a:t>服务器为使用者提供相关的服务</a:t>
            </a:r>
            <a:r>
              <a:rPr lang="zh-CN" altLang="en-US" sz="1600" smtClean="0">
                <a:solidFill>
                  <a:srgbClr val="002060"/>
                </a:solidFill>
              </a:rPr>
              <a:t>，</a:t>
            </a:r>
            <a:r>
              <a:rPr lang="zh-CN" altLang="en-US" sz="1600" smtClean="0">
                <a:solidFill>
                  <a:srgbClr val="002060"/>
                </a:solidFill>
              </a:rPr>
              <a:t>有众多的</a:t>
            </a:r>
            <a:r>
              <a:rPr lang="zh-CN" altLang="en-US" sz="1600" dirty="0" smtClean="0">
                <a:solidFill>
                  <a:srgbClr val="002060"/>
                </a:solidFill>
              </a:rPr>
              <a:t>网络设备传递使用者的请求信息和服务器的反馈信息。</a:t>
            </a:r>
            <a:endParaRPr lang="en-US" altLang="zh-CN" sz="1600" dirty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服务器是具有强大运算能力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或海量运算资源的计算机。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服务器和我们使用的终端之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2060"/>
                </a:solidFill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</a:rPr>
              <a:t> </a:t>
            </a:r>
            <a:r>
              <a:rPr lang="zh-CN" altLang="en-US" sz="1600" dirty="0" smtClean="0">
                <a:solidFill>
                  <a:srgbClr val="002060"/>
                </a:solidFill>
              </a:rPr>
              <a:t>间，则是由交换机、路由器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2060"/>
                </a:solidFill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</a:rPr>
              <a:t> </a:t>
            </a:r>
            <a:r>
              <a:rPr lang="zh-CN" altLang="en-US" sz="1600" dirty="0" smtClean="0">
                <a:solidFill>
                  <a:srgbClr val="002060"/>
                </a:solidFill>
              </a:rPr>
              <a:t>等网络设备及光纤、网线等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1600" dirty="0" smtClean="0">
                <a:solidFill>
                  <a:srgbClr val="002060"/>
                </a:solidFill>
              </a:rPr>
              <a:t>  </a:t>
            </a:r>
            <a:r>
              <a:rPr lang="zh-CN" altLang="en-US" sz="1600" dirty="0" smtClean="0">
                <a:solidFill>
                  <a:srgbClr val="002060"/>
                </a:solidFill>
              </a:rPr>
              <a:t>组成的网络提供通信服务。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CN" sz="1600" b="1" dirty="0" smtClean="0">
              <a:solidFill>
                <a:srgbClr val="FF0000"/>
              </a:solidFill>
            </a:endParaRPr>
          </a:p>
          <a:p>
            <a:endParaRPr lang="en-US" altLang="zh-CN" sz="1600" dirty="0">
              <a:solidFill>
                <a:srgbClr val="002060"/>
              </a:solidFill>
            </a:endParaRPr>
          </a:p>
          <a:p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zh-CN" altLang="en-US" sz="16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3855" y="1878909"/>
            <a:ext cx="4915928" cy="26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>
                <a:solidFill>
                  <a:srgbClr val="002060"/>
                </a:solidFill>
              </a:rPr>
              <a:t>计算机与移动终端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2412" y="1024597"/>
            <a:ext cx="2644549" cy="3725538"/>
          </a:xfrm>
        </p:spPr>
        <p:txBody>
          <a:bodyPr>
            <a:normAutofit lnSpcReduction="10000"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</a:rPr>
              <a:t>我们现在使用的各种终端虽然形态各异，但是其体系结构是一样的。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例如：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台式计算机和笔记本电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2060"/>
                </a:solidFill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</a:rPr>
              <a:t> </a:t>
            </a:r>
            <a:r>
              <a:rPr lang="zh-CN" altLang="en-US" sz="1600" dirty="0" smtClean="0">
                <a:solidFill>
                  <a:srgbClr val="002060"/>
                </a:solidFill>
              </a:rPr>
              <a:t>脑，除了外部能看到的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  显示器和键盘外，内部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2060"/>
                </a:solidFill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</a:rPr>
              <a:t> </a:t>
            </a:r>
            <a:r>
              <a:rPr lang="zh-CN" altLang="en-US" sz="1600" dirty="0" smtClean="0">
                <a:solidFill>
                  <a:srgbClr val="002060"/>
                </a:solidFill>
              </a:rPr>
              <a:t>也都有</a:t>
            </a:r>
            <a:r>
              <a:rPr lang="en-US" altLang="zh-CN" sz="1600" dirty="0" smtClean="0">
                <a:solidFill>
                  <a:srgbClr val="002060"/>
                </a:solidFill>
              </a:rPr>
              <a:t>CPU</a:t>
            </a:r>
            <a:r>
              <a:rPr lang="zh-CN" altLang="en-US" sz="1600" dirty="0" smtClean="0">
                <a:solidFill>
                  <a:srgbClr val="002060"/>
                </a:solidFill>
              </a:rPr>
              <a:t>、内存、硬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002060"/>
                </a:solidFill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</a:rPr>
              <a:t> </a:t>
            </a:r>
            <a:r>
              <a:rPr lang="zh-CN" altLang="en-US" sz="1600" dirty="0" smtClean="0">
                <a:solidFill>
                  <a:srgbClr val="002060"/>
                </a:solidFill>
              </a:rPr>
              <a:t>盘等组件。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endParaRPr lang="zh-CN" altLang="en-US" sz="1600" dirty="0" smtClean="0">
              <a:solidFill>
                <a:srgbClr val="002060"/>
              </a:solidFill>
            </a:endParaRPr>
          </a:p>
        </p:txBody>
      </p:sp>
      <p:pic>
        <p:nvPicPr>
          <p:cNvPr id="6" name="Picutre 64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2822" y="475609"/>
            <a:ext cx="5768382" cy="2030085"/>
          </a:xfrm>
          <a:prstGeom prst="rect">
            <a:avLst/>
          </a:prstGeom>
        </p:spPr>
      </p:pic>
      <p:pic>
        <p:nvPicPr>
          <p:cNvPr id="7" name="Picutre 64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961" y="2755075"/>
            <a:ext cx="5744243" cy="20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>
                <a:solidFill>
                  <a:srgbClr val="002060"/>
                </a:solidFill>
              </a:rPr>
              <a:t>计算机内部组件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570" y="237506"/>
            <a:ext cx="5797819" cy="470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054" y="335364"/>
            <a:ext cx="1289554" cy="104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35" y="2704815"/>
            <a:ext cx="2674113" cy="239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箭头连接符 8"/>
          <p:cNvCxnSpPr/>
          <p:nvPr/>
        </p:nvCxnSpPr>
        <p:spPr>
          <a:xfrm flipH="1" flipV="1">
            <a:off x="3121570" y="3904345"/>
            <a:ext cx="1260425" cy="73890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3942609" y="877394"/>
            <a:ext cx="3051957" cy="17121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7" y="1780851"/>
            <a:ext cx="2504053" cy="63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接箭头连接符 9"/>
          <p:cNvCxnSpPr/>
          <p:nvPr/>
        </p:nvCxnSpPr>
        <p:spPr>
          <a:xfrm flipH="1" flipV="1">
            <a:off x="3216233" y="2196936"/>
            <a:ext cx="2971916" cy="170740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38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13914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 b="0" dirty="0" smtClean="0">
                <a:solidFill>
                  <a:srgbClr val="002060"/>
                </a:solidFill>
              </a:rPr>
              <a:t>移动终端内部</a:t>
            </a:r>
            <a:r>
              <a:rPr lang="zh-CN" altLang="en-US" sz="2000" b="0" dirty="0">
                <a:solidFill>
                  <a:srgbClr val="002060"/>
                </a:solidFill>
              </a:rPr>
              <a:t>组件</a:t>
            </a:r>
            <a:endParaRPr lang="zh-CN" altLang="en-US" sz="2000" b="0" dirty="0">
              <a:solidFill>
                <a:srgbClr val="00B0F0"/>
              </a:solidFill>
            </a:endParaRPr>
          </a:p>
        </p:txBody>
      </p:sp>
      <p:sp>
        <p:nvSpPr>
          <p:cNvPr id="8" name="内容占位符 4"/>
          <p:cNvSpPr>
            <a:spLocks noGrp="1"/>
          </p:cNvSpPr>
          <p:nvPr>
            <p:ph idx="1"/>
          </p:nvPr>
        </p:nvSpPr>
        <p:spPr>
          <a:xfrm>
            <a:off x="502412" y="1024597"/>
            <a:ext cx="2644549" cy="3725538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rgbClr val="002060"/>
                </a:solidFill>
              </a:rPr>
              <a:t>移动终端同普通计算机一样，硬件也是普遍采用计算机经典的体系结构。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例如：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r>
              <a:rPr lang="zh-CN" altLang="en-US" sz="1600" dirty="0" smtClean="0">
                <a:solidFill>
                  <a:srgbClr val="002060"/>
                </a:solidFill>
              </a:rPr>
              <a:t>在手机主板的正面和背面，集成了处理器、存储器等各类芯片。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842" y="227179"/>
            <a:ext cx="37242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841" y="2670154"/>
            <a:ext cx="3724275" cy="233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内容占位符 4"/>
          <p:cNvSpPr txBox="1">
            <a:spLocks/>
          </p:cNvSpPr>
          <p:nvPr/>
        </p:nvSpPr>
        <p:spPr>
          <a:xfrm>
            <a:off x="7445830" y="973779"/>
            <a:ext cx="1577282" cy="4086596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闪存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altLang="zh-CN" sz="1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处理器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altLang="zh-CN" sz="1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卫星导航芯片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zh-CN" altLang="en-US" sz="1600" dirty="0" smtClean="0">
                <a:solidFill>
                  <a:srgbClr val="002060"/>
                </a:solidFill>
              </a:rPr>
              <a:t>语音通信相关芯片</a:t>
            </a:r>
            <a:endParaRPr lang="en-US" altLang="zh-CN" sz="1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altLang="zh-CN" sz="1600" dirty="0" err="1" smtClean="0">
                <a:solidFill>
                  <a:srgbClr val="002060"/>
                </a:solidFill>
              </a:rPr>
              <a:t>WiFi</a:t>
            </a:r>
            <a:r>
              <a:rPr lang="zh-CN" altLang="en-US" sz="1600" dirty="0" smtClean="0">
                <a:solidFill>
                  <a:srgbClr val="002060"/>
                </a:solidFill>
              </a:rPr>
              <a:t>控制器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6757060" y="1258784"/>
            <a:ext cx="1140031" cy="26125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5949538" y="2052451"/>
            <a:ext cx="1836099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4916384" y="3463635"/>
            <a:ext cx="2529447" cy="870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3859481" y="4049486"/>
            <a:ext cx="3738750" cy="5165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6662057" y="3798124"/>
            <a:ext cx="817419" cy="25136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4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6|1.5|1|1.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技巧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4874</TotalTime>
  <Words>1703</Words>
  <Application>Microsoft Office PowerPoint</Application>
  <PresentationFormat>全屏显示(16:9)</PresentationFormat>
  <Paragraphs>270</Paragraphs>
  <Slides>28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1_Office 主题​​</vt:lpstr>
      <vt:lpstr>信息系统与社会二</vt:lpstr>
      <vt:lpstr>学习目标：</vt:lpstr>
      <vt:lpstr>信息系统的基础设施</vt:lpstr>
      <vt:lpstr>3.1 信息系统中的计算机与移动终端</vt:lpstr>
      <vt:lpstr>3.1 信息系统中的计算机与移动终端</vt:lpstr>
      <vt:lpstr>3.1 信息系统中的计算机与移动终端</vt:lpstr>
      <vt:lpstr>计算机与移动终端</vt:lpstr>
      <vt:lpstr>计算机内部组件</vt:lpstr>
      <vt:lpstr>移动终端内部组件</vt:lpstr>
      <vt:lpstr>计算机体系结构</vt:lpstr>
      <vt:lpstr>计算机体系结构</vt:lpstr>
      <vt:lpstr>程序存储原理</vt:lpstr>
      <vt:lpstr>3.2 信息系统中的通信网络</vt:lpstr>
      <vt:lpstr>局域网与广域网</vt:lpstr>
      <vt:lpstr>局域网与广域网</vt:lpstr>
      <vt:lpstr>数据交换技术</vt:lpstr>
      <vt:lpstr>数据交换技术</vt:lpstr>
      <vt:lpstr>数据交换技术</vt:lpstr>
      <vt:lpstr>数据交换技术：分组交换</vt:lpstr>
      <vt:lpstr>数据交换技术：三种交换技术的比较</vt:lpstr>
      <vt:lpstr>网络拓扑</vt:lpstr>
      <vt:lpstr>3.4 信息获取与控制物：联网与信息系统</vt:lpstr>
      <vt:lpstr>物联网与信息系统</vt:lpstr>
      <vt:lpstr>共享单车</vt:lpstr>
      <vt:lpstr>传感器与信息获取</vt:lpstr>
      <vt:lpstr>控制机制</vt:lpstr>
      <vt:lpstr>控制机制</vt:lpstr>
      <vt:lpstr>PowerPoint 演示文稿</vt:lpstr>
    </vt:vector>
  </TitlesOfParts>
  <Company>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高中 信息技术 第15课时《信息系统与社会二》</dc:title>
  <dc:creator>ZTR</dc:creator>
  <dc:description>20200515。</dc:description>
  <cp:lastModifiedBy>Z.TR</cp:lastModifiedBy>
  <cp:revision>287</cp:revision>
  <dcterms:created xsi:type="dcterms:W3CDTF">2020-02-01T11:21:51Z</dcterms:created>
  <dcterms:modified xsi:type="dcterms:W3CDTF">2020-05-18T03:13:00Z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