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1" r:id="rId3"/>
    <p:sldId id="258" r:id="rId4"/>
    <p:sldId id="259" r:id="rId5"/>
    <p:sldId id="311" r:id="rId6"/>
    <p:sldId id="264" r:id="rId7"/>
    <p:sldId id="263" r:id="rId8"/>
    <p:sldId id="309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0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4EA51-5310-4F8B-BE25-E2EDDA481A14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D8B5B-F67A-4413-8E2A-F8B3419245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052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AD8B5B-F67A-4413-8E2A-F8B34192459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64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ACA922-97AC-40D6-9391-B1BD81A84C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34F177E-99B1-4353-8A9F-3EAA51510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AA8AD6-884E-4EDE-A0B4-C5FD2AD9D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B619F5A-A914-41B7-8589-57A3770D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B277ED-3F9E-4BFF-9694-6FC3D7DC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917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3EF06A-28D4-4A4D-BD5E-3FFC22444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85B7BA6-9510-4B8E-B3B0-D1D212177F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4F2CD52-71F7-43C5-B67B-CA3DF535E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FB8271-8E25-4B77-93EC-6E749A7D7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DA8964-B807-42CE-9D1F-45FDA3FFD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48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B067F86-801F-4841-B7E0-2369078E3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5938F69-2794-4F37-A30D-9C6AB21B74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EB357E-DFBF-479C-94D0-17EA86992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87C965-C223-4063-8263-F2BBC19FA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BE7DB0-0C60-41C9-A01F-85795270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30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634CC3-381C-4642-88E4-62A85C48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336D9CD-C061-46ED-B97A-8C9B12A76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FD14EA9-0CA4-4DEA-99A6-F58F92813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127F61C-87F0-4426-B25F-02F665221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903C828-BDD3-43FC-8D7B-562838A30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17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A3B802-ABE6-4F21-818E-53013B3B9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4922AA-B93C-4A63-B95E-E3CEF7B2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583B16A-88F6-4667-994B-955375787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23A8A0E-E0A9-4F56-82C1-6907C86D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515283D-9601-4E67-BF03-A5DC82179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534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0A00E1-35E6-4F81-8DD4-4D5ABB5E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2B7BB84-0414-4B56-B3EA-D37EF0A42C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8BBBFED-A3DA-4362-AEE6-ABCD196A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A3E9F8-E585-491E-A70F-4D0AD6D35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62616E4-1EAC-4C23-81E1-B7FD3ACE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9CF73B-E434-4B55-8279-A18DD571B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4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1179C6-39CD-4989-AE2D-5A51D8FD5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F930183-F222-43C3-9198-FB566C575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8FF38B0-71DC-4AED-A526-C6918F84B2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6D90D87-F41A-4A3C-8D20-A041DDF166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F594F56-EE53-4CA5-9A56-303C032BDF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C7732B6-3713-4464-9CCC-3DFB55389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25DF871-C061-450E-8078-2933478C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1A95FBA-10C7-4AAC-B528-50C5679D2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021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00E854-64A8-4842-B8E8-DB2A8DAD2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E993A4A-9EDD-41FD-A674-5C2781FB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7CA34F-F298-4DF1-897C-3093823D3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21119DD-9602-4355-8529-DBEEBA770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2666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553711E-7C83-4DC0-8DD8-92BE626A0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3B0C77A-0D5E-4111-BF12-4E3870A0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913D362-7EC5-4DAA-AB06-FCB1FB99D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3652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F9FE0-7B18-4C70-B87C-58B6529D6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C7AF231-C4C8-4ECA-A3E5-A740B7376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E374E40-8B6A-49C7-B9CD-CA87E33E59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23153E3-89D5-465D-B901-A451122AA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A29516D-3653-40E5-8304-C744377A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ACA225F-6E4D-48C1-A590-292DBFEDE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865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D9CD8F-8FAD-4041-AD25-C37091FD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1D7A92B-9A83-4B25-9612-350855FBC0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B62867D-F102-4624-B6B6-3041637B81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C4B4E50-5724-4B86-815C-B37D9540F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6D84097-60D4-4DC1-9651-3AFF90902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AB3E925-AB49-441A-86F1-DA4274D9A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518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DADA06E-1506-411F-9317-F890883A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D613C87-6D56-4D29-80D2-01136AFC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3E3B080-0CCE-40E8-88DD-785762C8D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7C6B-DA26-484A-99E1-B4D1D0B12200}" type="datetimeFigureOut">
              <a:rPr lang="zh-CN" altLang="en-US" smtClean="0"/>
              <a:t>2020/5/14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4F4887-3A55-4CC1-9C0C-553904379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157252-11F8-4CD5-88C3-D061D75A56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C063-2E93-426D-AFB5-2E1B5FC830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656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7021BF-4C83-41D5-A49F-2DCA7721E4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9E4E39-A135-497B-A16B-0D47E3AEBC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A0BA526-7319-4C3F-9E33-F530B3489E5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r="53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46FB6CE4-6597-4276-ACED-A74A0C6D534B}"/>
              </a:ext>
            </a:extLst>
          </p:cNvPr>
          <p:cNvSpPr txBox="1"/>
          <p:nvPr/>
        </p:nvSpPr>
        <p:spPr>
          <a:xfrm>
            <a:off x="4887018" y="1700567"/>
            <a:ext cx="6137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charset="-122"/>
                <a:sym typeface="+mn-ea"/>
              </a:rPr>
              <a:t>朝阳区线上课堂</a:t>
            </a:r>
            <a:r>
              <a:rPr lang="en-US" altLang="zh-CN" sz="28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charset="-122"/>
                <a:sym typeface="+mn-ea"/>
              </a:rPr>
              <a:t>·</a:t>
            </a:r>
            <a:r>
              <a:rPr lang="zh-CN" altLang="en-US" sz="28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楷体" panose="02010609060101010101" charset="-122"/>
                <a:sym typeface="+mn-ea"/>
              </a:rPr>
              <a:t>高一年级语文</a:t>
            </a:r>
            <a:endParaRPr lang="zh-CN" altLang="en-US" sz="3200" b="1" spc="226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楷体" panose="02010609060101010101" charset="-122"/>
              <a:sym typeface="+mn-ea"/>
            </a:endParaRPr>
          </a:p>
        </p:txBody>
      </p:sp>
      <p:sp>
        <p:nvSpPr>
          <p:cNvPr id="6" name="标题 14">
            <a:extLst>
              <a:ext uri="{FF2B5EF4-FFF2-40B4-BE49-F238E27FC236}">
                <a16:creationId xmlns:a16="http://schemas.microsoft.com/office/drawing/2014/main" id="{25C28529-DBE2-4E88-9B9D-7AE29DD50105}"/>
              </a:ext>
            </a:extLst>
          </p:cNvPr>
          <p:cNvSpPr txBox="1">
            <a:spLocks/>
          </p:cNvSpPr>
          <p:nvPr/>
        </p:nvSpPr>
        <p:spPr>
          <a:xfrm>
            <a:off x="3599563" y="3411855"/>
            <a:ext cx="9231630" cy="59880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300" b="1" spc="800" dirty="0">
                <a:solidFill>
                  <a:srgbClr val="FF0000"/>
                </a:solidFill>
                <a:latin typeface="Arial" panose="020B0604020202020204" pitchFamily="34" charset="0"/>
                <a:ea typeface="汉仪旗黑-85S" panose="00020600040101010101" pitchFamily="18" charset="-122"/>
              </a:rPr>
              <a:t>《与妻书</a:t>
            </a:r>
            <a:r>
              <a:rPr lang="zh-CN" altLang="en-US" sz="4300" b="1" spc="800" dirty="0">
                <a:solidFill>
                  <a:srgbClr val="FF0000"/>
                </a:solidFill>
                <a:latin typeface="Arial" panose="020B0604020202020204" pitchFamily="34" charset="0"/>
                <a:ea typeface="汉仪旗黑-85S" panose="00020600040101010101" pitchFamily="18" charset="-122"/>
                <a:sym typeface="+mn-ea"/>
              </a:rPr>
              <a:t>》</a:t>
            </a:r>
            <a:r>
              <a:rPr lang="zh-CN" altLang="en-US" sz="4300" b="1" spc="800" dirty="0">
                <a:solidFill>
                  <a:srgbClr val="FF0000"/>
                </a:solidFill>
                <a:latin typeface="Arial" panose="020B0604020202020204" pitchFamily="34" charset="0"/>
                <a:ea typeface="汉仪旗黑-85S" panose="00020600040101010101" pitchFamily="18" charset="-122"/>
              </a:rPr>
              <a:t>（一）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8B4C5004-F1EB-4A78-89D5-08FC6037BBD2}"/>
              </a:ext>
            </a:extLst>
          </p:cNvPr>
          <p:cNvSpPr txBox="1"/>
          <p:nvPr/>
        </p:nvSpPr>
        <p:spPr>
          <a:xfrm>
            <a:off x="4067175" y="4565370"/>
            <a:ext cx="7936230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24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清华大学附属中学朝阳学校  王宇鹏</a:t>
            </a:r>
            <a:endParaRPr lang="zh-CN" altLang="en-US" sz="2800" b="1" spc="226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13715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336025-A214-40D2-A9E2-79A7094FB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280" y="351932"/>
            <a:ext cx="10374297" cy="5462942"/>
          </a:xfrm>
        </p:spPr>
        <p:txBody>
          <a:bodyPr>
            <a:normAutofit/>
          </a:bodyPr>
          <a:lstStyle/>
          <a:p>
            <a:endParaRPr lang="en-US" altLang="zh-CN" dirty="0"/>
          </a:p>
          <a:p>
            <a:pPr marL="0" indent="0" algn="ctr">
              <a:buNone/>
            </a:pPr>
            <a:r>
              <a:rPr lang="zh-CN" altLang="en-US" sz="5200" b="1" dirty="0">
                <a:solidFill>
                  <a:srgbClr val="FF0000"/>
                </a:solidFill>
              </a:rPr>
              <a:t>与妻</a:t>
            </a:r>
            <a:r>
              <a:rPr lang="zh-CN" altLang="en-US" sz="5200" b="1" dirty="0">
                <a:solidFill>
                  <a:srgbClr val="0070C0"/>
                </a:solidFill>
              </a:rPr>
              <a:t>书</a:t>
            </a:r>
            <a:endParaRPr lang="en-US" altLang="zh-CN" sz="5200" b="1" dirty="0">
              <a:solidFill>
                <a:srgbClr val="0070C0"/>
              </a:solidFill>
            </a:endParaRP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</a:t>
            </a:r>
          </a:p>
          <a:p>
            <a:pPr marL="0" indent="0">
              <a:buNone/>
            </a:pPr>
            <a:r>
              <a:rPr lang="zh-CN" altLang="en-US" dirty="0"/>
              <a:t>    对妻子的浓浓爱意和真挚感情       缠绵悱恻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献身革命的坚定志向和英勇精神    浩然正气</a:t>
            </a:r>
            <a:endParaRPr lang="en-US" altLang="zh-CN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9" name="左大括号 8">
            <a:extLst>
              <a:ext uri="{FF2B5EF4-FFF2-40B4-BE49-F238E27FC236}">
                <a16:creationId xmlns:a16="http://schemas.microsoft.com/office/drawing/2014/main" id="{CA3595CD-D750-432F-B4EA-D96CEEF5A5FD}"/>
              </a:ext>
            </a:extLst>
          </p:cNvPr>
          <p:cNvSpPr/>
          <p:nvPr/>
        </p:nvSpPr>
        <p:spPr>
          <a:xfrm>
            <a:off x="621438" y="2875802"/>
            <a:ext cx="408373" cy="1322773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42A3279B-64BD-4DBE-98FD-C8AA48D8A81A}"/>
              </a:ext>
            </a:extLst>
          </p:cNvPr>
          <p:cNvSpPr txBox="1"/>
          <p:nvPr/>
        </p:nvSpPr>
        <p:spPr>
          <a:xfrm>
            <a:off x="8646849" y="2734322"/>
            <a:ext cx="1313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真男人</a:t>
            </a:r>
            <a:endParaRPr lang="zh-CN" altLang="en-US" sz="2800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4ABCED68-4D3F-4FC6-8D85-96FEB5ACE32C}"/>
              </a:ext>
            </a:extLst>
          </p:cNvPr>
          <p:cNvSpPr txBox="1"/>
          <p:nvPr/>
        </p:nvSpPr>
        <p:spPr>
          <a:xfrm>
            <a:off x="8646849" y="3675355"/>
            <a:ext cx="1313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伟丈夫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53891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98E4484-4E3F-462B-A377-DB7B60D5D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119" y="1020932"/>
            <a:ext cx="6326081" cy="5621784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zh-CN" sz="1800" dirty="0">
                <a:latin typeface="华文仿宋" panose="02010600040101010101" pitchFamily="2" charset="-122"/>
                <a:ea typeface="华文仿宋" panose="02010600040101010101" pitchFamily="2" charset="-122"/>
              </a:rPr>
              <a:t>他在写《与妻书》的同时，还给他父亲林孝颖先生写了一封不到四十字的信</a:t>
            </a:r>
            <a:r>
              <a:rPr lang="zh-CN" altLang="en-US" sz="1800" dirty="0">
                <a:latin typeface="华文仿宋" panose="02010600040101010101" pitchFamily="2" charset="-122"/>
                <a:ea typeface="华文仿宋" panose="02010600040101010101" pitchFamily="2" charset="-122"/>
              </a:rPr>
              <a:t>，</a:t>
            </a:r>
            <a:r>
              <a:rPr lang="zh-CN" altLang="zh-CN" sz="1800" dirty="0">
                <a:latin typeface="华文仿宋" panose="02010600040101010101" pitchFamily="2" charset="-122"/>
                <a:ea typeface="华文仿宋" panose="02010600040101010101" pitchFamily="2" charset="-122"/>
              </a:rPr>
              <a:t>内容仅云：</a:t>
            </a:r>
            <a:endParaRPr lang="en-US" altLang="zh-CN" sz="18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1800" dirty="0">
                <a:latin typeface="华文仿宋" panose="02010600040101010101" pitchFamily="2" charset="-122"/>
                <a:ea typeface="华文仿宋" panose="02010600040101010101" pitchFamily="2" charset="-122"/>
              </a:rPr>
              <a:t>“</a:t>
            </a:r>
            <a:r>
              <a:rPr lang="zh-CN" altLang="zh-CN" sz="3600" dirty="0">
                <a:latin typeface="楷体" panose="02010609060101010101" pitchFamily="49" charset="-122"/>
                <a:ea typeface="楷体" panose="02010609060101010101" pitchFamily="49" charset="-122"/>
              </a:rPr>
              <a:t>不孝儿觉民叩禀父亲大人：儿死矣，惟累大人吃苦，弟妹缺衣食耳，然大有补于全国同胞也，大罪乞恕之。</a:t>
            </a:r>
            <a:r>
              <a:rPr lang="zh-CN" altLang="en-US" sz="3600" dirty="0">
                <a:latin typeface="楷体" panose="02010609060101010101" pitchFamily="49" charset="-122"/>
                <a:ea typeface="楷体" panose="02010609060101010101" pitchFamily="49" charset="-122"/>
              </a:rPr>
              <a:t>”</a:t>
            </a:r>
            <a:br>
              <a:rPr lang="en-US" altLang="zh-CN" sz="1800" dirty="0">
                <a:latin typeface="华文仿宋" panose="02010600040101010101" pitchFamily="2" charset="-122"/>
                <a:ea typeface="华文仿宋" panose="02010600040101010101" pitchFamily="2" charset="-122"/>
              </a:rPr>
            </a:br>
            <a:endParaRPr lang="zh-CN" altLang="en-US" sz="16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9FBC8CE-DD98-4D9C-B3E9-70D2B72B8F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226" y="0"/>
            <a:ext cx="437077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885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AF6AF385-78E7-4B1E-BBF3-45DE3202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546" y="0"/>
            <a:ext cx="4866968" cy="68580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4AB3D751-063E-4D55-9BB7-B28AD4DFC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31" y="1"/>
            <a:ext cx="11978938" cy="1007614"/>
          </a:xfrm>
        </p:spPr>
        <p:txBody>
          <a:bodyPr>
            <a:normAutofit/>
          </a:bodyPr>
          <a:lstStyle/>
          <a:p>
            <a:r>
              <a:rPr lang="zh-CN" altLang="zh-CN" sz="24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了解生平</a:t>
            </a:r>
            <a:r>
              <a:rPr lang="zh-CN" altLang="en-US" sz="24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，熟悉</a:t>
            </a:r>
            <a:r>
              <a:rPr lang="zh-CN" altLang="zh-CN" sz="24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背景</a:t>
            </a:r>
            <a:endParaRPr lang="zh-CN" altLang="en-US" sz="2400" b="1" spc="226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89EF4D0-DD22-4BFA-8B1C-DF880741E4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527" y="1331650"/>
            <a:ext cx="6312024" cy="5921405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林觉民</a:t>
            </a:r>
            <a:r>
              <a:rPr lang="en-US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(1887</a:t>
            </a:r>
            <a:r>
              <a:rPr lang="zh-CN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—</a:t>
            </a:r>
            <a:r>
              <a:rPr lang="en-US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1911)</a:t>
            </a:r>
            <a:r>
              <a:rPr lang="zh-CN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，字意洞，号抖飞，又号天外生。福建闽</a:t>
            </a:r>
            <a:r>
              <a:rPr lang="zh-CN" altLang="en-US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县</a:t>
            </a:r>
            <a:r>
              <a:rPr lang="en-US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(</a:t>
            </a:r>
            <a:r>
              <a:rPr lang="zh-CN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现在福建省福州市</a:t>
            </a:r>
            <a:r>
              <a:rPr lang="en-US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)</a:t>
            </a:r>
            <a:r>
              <a:rPr lang="zh-CN" altLang="zh-CN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人。</a:t>
            </a:r>
            <a:r>
              <a:rPr lang="zh-CN" altLang="en-US" sz="4000" dirty="0">
                <a:latin typeface="华文仿宋" panose="02010600040101010101" pitchFamily="2" charset="-122"/>
                <a:ea typeface="华文仿宋" panose="02010600040101010101" pitchFamily="2" charset="-122"/>
              </a:rPr>
              <a:t>民主革命者，黄花岗七十二烈士之一。</a:t>
            </a:r>
            <a:endParaRPr lang="en-US" altLang="zh-CN" sz="40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zh-CN" altLang="zh-CN" sz="3600" dirty="0">
                <a:latin typeface="华文仿宋" panose="02010600040101010101" pitchFamily="2" charset="-122"/>
                <a:ea typeface="华文仿宋" panose="02010600040101010101" pitchFamily="2" charset="-122"/>
              </a:rPr>
              <a:t>　</a:t>
            </a:r>
            <a:endParaRPr lang="en-US" altLang="zh-CN" sz="20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altLang="zh-CN" sz="36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38747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2C7A1B-01FC-489C-9C86-5A3DC2E15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9091"/>
          </a:xfrm>
        </p:spPr>
        <p:txBody>
          <a:bodyPr>
            <a:normAutofit/>
          </a:bodyPr>
          <a:lstStyle/>
          <a:p>
            <a:r>
              <a:rPr lang="zh-CN" altLang="en-US" sz="28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林觉民大事记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6B63DF-42B7-4B31-817C-9002B0582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595" y="976544"/>
            <a:ext cx="11443317" cy="56817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1887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林觉民出生在福州三坊七巷。</a:t>
            </a: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1900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参加科举考试，然无意获取功名，遂在考卷上题了“少年不望万户侯”七个大字，扬长而去。</a:t>
            </a: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1902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考入全闽大学堂，开始接受民主革命思想，推崇自由平等学说。性诙谐，涉口成趣，一座倾倒。</a:t>
            </a: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1905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回乡与陈意映结婚。</a:t>
            </a: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1907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自费去日本留学，专攻日语。翌年补为官费生，入庆应大学文科，攻读哲学，兼习英文、德文。此间积极从事革命活动，并加入同盟会。</a:t>
            </a: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1911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春天，抵达香港，准备在广州发动起义。</a:t>
            </a:r>
            <a:endParaRPr lang="en-US" altLang="zh-CN" sz="24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1911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</a:t>
            </a: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4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月</a:t>
            </a: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24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日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：</a:t>
            </a:r>
            <a:r>
              <a:rPr lang="zh-CN" altLang="zh-CN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提笔在两块方巾上写下了著名的《禀父书》和《与妻书》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。</a:t>
            </a:r>
            <a:endParaRPr lang="en-US" altLang="zh-CN" sz="24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1911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</a:t>
            </a: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4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月</a:t>
            </a: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27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日</a:t>
            </a:r>
            <a:r>
              <a:rPr lang="zh-CN" altLang="en-US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：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参加广州起义，</a:t>
            </a:r>
            <a:r>
              <a:rPr lang="zh-CN" altLang="zh-CN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受伤力尽被俘。</a:t>
            </a:r>
            <a:endParaRPr lang="en-US" altLang="zh-CN" sz="2400" dirty="0"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1911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年</a:t>
            </a: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5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月</a:t>
            </a:r>
            <a:r>
              <a:rPr lang="en-US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3</a:t>
            </a:r>
            <a:r>
              <a:rPr lang="zh-CN" altLang="zh-CN" sz="2400" b="1" dirty="0">
                <a:solidFill>
                  <a:srgbClr val="0070C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日</a:t>
            </a:r>
            <a:r>
              <a:rPr lang="zh-CN" altLang="en-US" dirty="0"/>
              <a:t>：</a:t>
            </a:r>
            <a:r>
              <a:rPr lang="zh-CN" altLang="zh-CN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林觉民在广州天字码头被枪杀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，年仅</a:t>
            </a:r>
            <a:r>
              <a:rPr lang="en-US" altLang="zh-CN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24</a:t>
            </a:r>
            <a:r>
              <a:rPr lang="zh-CN" altLang="en-US" sz="2400" dirty="0">
                <a:latin typeface="华文仿宋" panose="02010600040101010101" pitchFamily="2" charset="-122"/>
                <a:ea typeface="华文仿宋" panose="02010600040101010101" pitchFamily="2" charset="-122"/>
              </a:rPr>
              <a:t>岁。</a:t>
            </a:r>
          </a:p>
        </p:txBody>
      </p:sp>
    </p:spTree>
    <p:extLst>
      <p:ext uri="{BB962C8B-B14F-4D97-AF65-F5344CB8AC3E}">
        <p14:creationId xmlns:p14="http://schemas.microsoft.com/office/powerpoint/2010/main" val="2525004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D2C617-8041-4F8D-A2CD-6F3ACA61C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096348" cy="629174"/>
          </a:xfrm>
        </p:spPr>
        <p:txBody>
          <a:bodyPr/>
          <a:lstStyle/>
          <a:p>
            <a:r>
              <a:rPr lang="zh-CN" altLang="en-US" sz="24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细细品味揣摩下列表意复杂的长句，体会其中的复杂情感。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1E4DB8-1284-47CB-B81C-86AC03B19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496" y="629175"/>
            <a:ext cx="11679315" cy="880030"/>
          </a:xfrm>
        </p:spPr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吾作此书，泪珠和笔墨齐下，不能竟书而欲搁笔，又恐汝不察吾衷，谓吾忍舍汝而死，谓吾不知汝之不欲吾死也，故遂忍悲为汝言之。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AFF3F1D6-9217-497F-B815-C874A22D353B}"/>
              </a:ext>
            </a:extLst>
          </p:cNvPr>
          <p:cNvSpPr txBox="1"/>
          <p:nvPr/>
        </p:nvSpPr>
        <p:spPr>
          <a:xfrm>
            <a:off x="525262" y="2139519"/>
            <a:ext cx="111414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rgbClr val="00206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交代缘由、描述情景、表达心情</a:t>
            </a:r>
            <a:endParaRPr lang="en-US" altLang="zh-CN" sz="2800" dirty="0">
              <a:solidFill>
                <a:srgbClr val="00206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rgbClr val="00206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以反复的转折表达细腻的情思</a:t>
            </a:r>
            <a:endParaRPr lang="en-US" altLang="zh-CN" sz="2800" dirty="0">
              <a:solidFill>
                <a:srgbClr val="00206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rgbClr val="00206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突出了贯穿全信的 “无解”矛盾</a:t>
            </a:r>
            <a:endParaRPr lang="en-US" altLang="zh-CN" sz="2800" dirty="0">
              <a:solidFill>
                <a:srgbClr val="00206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>
                <a:solidFill>
                  <a:srgbClr val="002060"/>
                </a:solidFill>
                <a:latin typeface="华文仿宋" panose="02010600040101010101" pitchFamily="2" charset="-122"/>
                <a:ea typeface="华文仿宋" panose="02010600040101010101" pitchFamily="2" charset="-122"/>
              </a:rPr>
              <a:t>为文章奠定情感基调，感人至深</a:t>
            </a:r>
            <a:endParaRPr lang="en-US" altLang="zh-CN" sz="2800" dirty="0">
              <a:solidFill>
                <a:srgbClr val="002060"/>
              </a:solidFill>
              <a:latin typeface="华文仿宋" panose="02010600040101010101" pitchFamily="2" charset="-122"/>
              <a:ea typeface="华文仿宋" panose="02010600040101010101" pitchFamily="2" charset="-122"/>
            </a:endParaRPr>
          </a:p>
          <a:p>
            <a:endParaRPr lang="zh-CN" altLang="en-US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33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51B654D-7890-470F-80C1-84D2C5FDD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051" y="1253331"/>
            <a:ext cx="1055185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第一部分：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第</a:t>
            </a:r>
            <a:r>
              <a:rPr lang="en-US" altLang="zh-CN" dirty="0">
                <a:solidFill>
                  <a:srgbClr val="0070C0"/>
                </a:solidFill>
              </a:rPr>
              <a:t>1</a:t>
            </a:r>
            <a:r>
              <a:rPr lang="zh-CN" altLang="en-US" dirty="0">
                <a:solidFill>
                  <a:srgbClr val="0070C0"/>
                </a:solidFill>
              </a:rPr>
              <a:t>段</a:t>
            </a:r>
            <a:r>
              <a:rPr lang="en-US" altLang="zh-CN" dirty="0">
                <a:solidFill>
                  <a:srgbClr val="0070C0"/>
                </a:solidFill>
              </a:rPr>
              <a:t>——</a:t>
            </a:r>
            <a:r>
              <a:rPr lang="zh-CN" altLang="en-US" dirty="0"/>
              <a:t>交代作此书信的原因和悲痛之心。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第二部分：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第</a:t>
            </a:r>
            <a:r>
              <a:rPr lang="en-US" altLang="zh-CN" dirty="0">
                <a:solidFill>
                  <a:srgbClr val="0070C0"/>
                </a:solidFill>
              </a:rPr>
              <a:t>2-5</a:t>
            </a:r>
            <a:r>
              <a:rPr lang="zh-CN" altLang="en-US" dirty="0">
                <a:solidFill>
                  <a:srgbClr val="0070C0"/>
                </a:solidFill>
              </a:rPr>
              <a:t>段</a:t>
            </a:r>
            <a:r>
              <a:rPr lang="en-US" altLang="zh-CN" dirty="0">
                <a:solidFill>
                  <a:srgbClr val="0070C0"/>
                </a:solidFill>
              </a:rPr>
              <a:t>——</a:t>
            </a:r>
            <a:r>
              <a:rPr lang="zh-CN" altLang="en-US" dirty="0"/>
              <a:t>回忆恩爱往事，反复倾诉自己“至爱汝”又“忍舍汝而死”的原因。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第三部分：</a:t>
            </a:r>
            <a:endParaRPr lang="en-US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0070C0"/>
                </a:solidFill>
              </a:rPr>
              <a:t>第</a:t>
            </a:r>
            <a:r>
              <a:rPr lang="en-US" altLang="zh-CN" dirty="0">
                <a:solidFill>
                  <a:srgbClr val="0070C0"/>
                </a:solidFill>
              </a:rPr>
              <a:t>6-8</a:t>
            </a:r>
            <a:r>
              <a:rPr lang="zh-CN" altLang="en-US" dirty="0">
                <a:solidFill>
                  <a:srgbClr val="0070C0"/>
                </a:solidFill>
              </a:rPr>
              <a:t>段</a:t>
            </a:r>
            <a:r>
              <a:rPr lang="en-US" altLang="zh-CN" dirty="0">
                <a:solidFill>
                  <a:srgbClr val="0070C0"/>
                </a:solidFill>
              </a:rPr>
              <a:t>——</a:t>
            </a:r>
            <a:r>
              <a:rPr lang="zh-CN" altLang="en-US" dirty="0"/>
              <a:t>表达死后灵魂伴妻的愿望，再次倾诉对妻子的眷恋和自己“忍舍汝而死”的原因。</a:t>
            </a:r>
          </a:p>
        </p:txBody>
      </p:sp>
      <p:sp>
        <p:nvSpPr>
          <p:cNvPr id="4" name="标题 1">
            <a:extLst>
              <a:ext uri="{FF2B5EF4-FFF2-40B4-BE49-F238E27FC236}">
                <a16:creationId xmlns:a16="http://schemas.microsoft.com/office/drawing/2014/main" id="{DF804D4A-A36E-4C62-AC9F-79BCC38A2EC5}"/>
              </a:ext>
            </a:extLst>
          </p:cNvPr>
          <p:cNvSpPr txBox="1">
            <a:spLocks/>
          </p:cNvSpPr>
          <p:nvPr/>
        </p:nvSpPr>
        <p:spPr>
          <a:xfrm>
            <a:off x="106531" y="1"/>
            <a:ext cx="11978938" cy="10076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400" b="1" spc="226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划分层次，梳理文脉。</a:t>
            </a:r>
          </a:p>
        </p:txBody>
      </p:sp>
    </p:spTree>
    <p:extLst>
      <p:ext uri="{BB962C8B-B14F-4D97-AF65-F5344CB8AC3E}">
        <p14:creationId xmlns:p14="http://schemas.microsoft.com/office/powerpoint/2010/main" val="7125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微信图片_2020020117150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4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273040" y="1058444"/>
            <a:ext cx="1645920" cy="1630680"/>
          </a:xfrm>
          <a:prstGeom prst="rect">
            <a:avLst/>
          </a:prstGeom>
        </p:spPr>
      </p:pic>
      <p:sp>
        <p:nvSpPr>
          <p:cNvPr id="19" name="矩形 18"/>
          <p:cNvSpPr/>
          <p:nvPr/>
        </p:nvSpPr>
        <p:spPr>
          <a:xfrm>
            <a:off x="3169074" y="3147060"/>
            <a:ext cx="62119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hangingPunct="0"/>
            <a:r>
              <a:rPr lang="zh-CN" altLang="en-US" sz="7200" b="1" kern="0" spc="400" dirty="0">
                <a:solidFill>
                  <a:srgbClr val="002060"/>
                </a:solidFill>
                <a:latin typeface="微软雅黑" panose="020B0503020204020204" pitchFamily="34" charset="-122"/>
                <a:sym typeface="Calibri" panose="020F0502020204030204"/>
              </a:rPr>
              <a:t>谢谢您的观看</a:t>
            </a:r>
          </a:p>
        </p:txBody>
      </p:sp>
      <p:sp>
        <p:nvSpPr>
          <p:cNvPr id="7" name="矩形 6"/>
          <p:cNvSpPr/>
          <p:nvPr/>
        </p:nvSpPr>
        <p:spPr>
          <a:xfrm>
            <a:off x="3510280" y="4676987"/>
            <a:ext cx="56072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>
              <a:lnSpc>
                <a:spcPct val="150000"/>
              </a:lnSpc>
            </a:pPr>
            <a:r>
              <a:rPr lang="zh-CN" altLang="en-US" sz="2400" kern="0" spc="301" dirty="0">
                <a:solidFill>
                  <a:srgbClr val="002060"/>
                </a:solidFill>
                <a:latin typeface="楷体" panose="02010609060101010101" charset="-122"/>
                <a:ea typeface="楷体" panose="02010609060101010101" charset="-122"/>
                <a:sym typeface="Calibri" panose="020F0502020204030204"/>
              </a:rPr>
              <a:t>北京市朝阳区教育研究中心  制作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453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1926,&quot;width&quot;:1944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</TotalTime>
  <Words>555</Words>
  <Application>Microsoft Office PowerPoint</Application>
  <PresentationFormat>宽屏</PresentationFormat>
  <Paragraphs>47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KaiTi</vt:lpstr>
      <vt:lpstr>等线</vt:lpstr>
      <vt:lpstr>等线 Light</vt:lpstr>
      <vt:lpstr>华文仿宋</vt:lpstr>
      <vt:lpstr>楷体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了解生平，熟悉背景</vt:lpstr>
      <vt:lpstr>林觉民大事记</vt:lpstr>
      <vt:lpstr>细细品味揣摩下列表意复杂的长句，体会其中的复杂情感。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zhao yw</dc:creator>
  <cp:lastModifiedBy>zhao yw</cp:lastModifiedBy>
  <cp:revision>68</cp:revision>
  <dcterms:created xsi:type="dcterms:W3CDTF">2020-05-07T08:29:15Z</dcterms:created>
  <dcterms:modified xsi:type="dcterms:W3CDTF">2020-05-14T03:53:59Z</dcterms:modified>
</cp:coreProperties>
</file>