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306" r:id="rId3"/>
    <p:sldId id="368" r:id="rId4"/>
    <p:sldId id="367" r:id="rId5"/>
    <p:sldId id="336" r:id="rId6"/>
    <p:sldId id="355" r:id="rId7"/>
    <p:sldId id="364" r:id="rId8"/>
    <p:sldId id="365" r:id="rId9"/>
    <p:sldId id="371" r:id="rId10"/>
    <p:sldId id="372" r:id="rId11"/>
    <p:sldId id="363" r:id="rId12"/>
    <p:sldId id="370" r:id="rId13"/>
    <p:sldId id="30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38" autoAdjust="0"/>
    <p:restoredTop sz="91543" autoAdjust="0"/>
  </p:normalViewPr>
  <p:slideViewPr>
    <p:cSldViewPr snapToGrid="0">
      <p:cViewPr varScale="1">
        <p:scale>
          <a:sx n="63" d="100"/>
          <a:sy n="63" d="100"/>
        </p:scale>
        <p:origin x="-726" y="-96"/>
      </p:cViewPr>
      <p:guideLst>
        <p:guide orient="horz" pos="21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448"/>
          <a:stretch>
            <a:fillRect/>
          </a:stretch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2020/5/17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2020/5/17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505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2020/5/17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60370" y="3954145"/>
            <a:ext cx="9231630" cy="598805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 smtClean="0">
                <a:solidFill>
                  <a:srgbClr val="FF0000"/>
                </a:solidFill>
              </a:rPr>
              <a:t>《与妻书</a:t>
            </a:r>
            <a:r>
              <a:rPr lang="zh-CN" altLang="en-US" sz="4300" b="1" dirty="0" smtClean="0">
                <a:solidFill>
                  <a:srgbClr val="FF0000"/>
                </a:solidFill>
                <a:sym typeface="+mn-ea"/>
              </a:rPr>
              <a:t>》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（二）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7018" y="1700567"/>
            <a:ext cx="6137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8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 spc="226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800" b="1" spc="226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一年级语文</a:t>
            </a:r>
            <a:endParaRPr lang="zh-CN" altLang="en-US" sz="32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52775" y="4846955"/>
            <a:ext cx="793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清华大学附属中学朝阳学校  石磊</a:t>
            </a:r>
            <a:endParaRPr lang="zh-CN" altLang="en-US" sz="28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17"/>
    </mc:Choice>
    <mc:Fallback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62064" y="1603948"/>
            <a:ext cx="1145476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文意兼美</a:t>
            </a:r>
            <a:r>
              <a:rPr lang="en-US" altLang="zh-CN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——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作者在复杂心绪中的绝笔书，依然思路清晰、行文流畅、</a:t>
            </a:r>
            <a:r>
              <a:rPr lang="zh-CN" altLang="en-US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多处用典</a:t>
            </a:r>
            <a:r>
              <a:rPr lang="zh-CN" altLang="en-US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、语言雅致，颇值得我们细细品味。</a:t>
            </a:r>
            <a:endParaRPr lang="zh-CN" altLang="en-US" sz="5400" dirty="0" smtClean="0">
              <a:latin typeface="+mn-ea"/>
              <a:cs typeface="+mn-ea"/>
            </a:endParaRPr>
          </a:p>
        </p:txBody>
      </p:sp>
      <p:sp>
        <p:nvSpPr>
          <p:cNvPr id="23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32084" y="899411"/>
            <a:ext cx="11454765" cy="52322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总结</a:t>
            </a:r>
            <a:r>
              <a:rPr lang="en-US" altLang="zh-CN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——</a:t>
            </a:r>
          </a:p>
          <a:p>
            <a:pPr>
              <a:spcBef>
                <a:spcPct val="0"/>
              </a:spcBef>
            </a:pPr>
            <a:r>
              <a:rPr lang="zh-CN" altLang="en-US" sz="40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        </a:t>
            </a:r>
            <a:r>
              <a:rPr lang="zh-CN" altLang="en-US" sz="4000" b="1" dirty="0" smtClean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林觉民决意取义赴死之际给爱妻写的这封遗书，抒写了对妻子之爱与对天下之大爱，将自己的革命思想与儿女情长抒发得淋漓尽致。</a:t>
            </a:r>
            <a:endParaRPr lang="en-US" altLang="zh-CN" sz="4000" b="1" dirty="0" smtClean="0">
              <a:solidFill>
                <a:srgbClr val="0070C0"/>
              </a:solidFill>
              <a:latin typeface="+mn-ea"/>
              <a:cs typeface="+mn-ea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 smtClean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        信中两种“爱”交映迭现，在反复倾诉对妻子之情中不断申诉理想大义，浓烈的情感中，对往昔美好生活的叙述和“牺牲吾身之福利，为天下人谋永福”道理的议论，寓情于理，理中有情。</a:t>
            </a:r>
            <a:endParaRPr lang="zh-CN" altLang="en-US" sz="4000" dirty="0" smtClean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23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pitchFamily="3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590550" y="2293496"/>
            <a:ext cx="10996847" cy="4257206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+mj-ea"/>
                <a:ea typeface="+mj-ea"/>
              </a:rPr>
              <a:t>     实用文中的书信写给</a:t>
            </a:r>
            <a:r>
              <a:rPr lang="zh-CN" altLang="en-US" sz="3600" b="1" dirty="0" smtClean="0">
                <a:solidFill>
                  <a:srgbClr val="0070C0"/>
                </a:solidFill>
                <a:latin typeface="+mj-ea"/>
                <a:ea typeface="+mj-ea"/>
              </a:rPr>
              <a:t>特定对象、有特定表达目的的文章。在写作之初，是为了满足实用性的用途，“意”是其表达目的，“文”是其外在承载形式</a:t>
            </a:r>
            <a:r>
              <a:rPr lang="zh-CN" altLang="en-US" sz="3600" b="1" dirty="0" smtClean="0">
                <a:solidFill>
                  <a:srgbClr val="0070C0"/>
                </a:solidFill>
                <a:latin typeface="+mj-ea"/>
                <a:ea typeface="+mj-ea"/>
              </a:rPr>
              <a:t>；</a:t>
            </a:r>
            <a:r>
              <a:rPr lang="en-US" altLang="zh-CN" sz="3600" b="1" dirty="0" smtClean="0">
                <a:solidFill>
                  <a:srgbClr val="0070C0"/>
                </a:solidFill>
                <a:latin typeface="+mj-ea"/>
              </a:rPr>
              <a:t> 《</a:t>
            </a:r>
            <a:r>
              <a:rPr lang="zh-CN" altLang="en-US" sz="3600" b="1" dirty="0" smtClean="0">
                <a:solidFill>
                  <a:srgbClr val="0070C0"/>
                </a:solidFill>
                <a:latin typeface="+mj-ea"/>
              </a:rPr>
              <a:t>与妻书</a:t>
            </a:r>
            <a:r>
              <a:rPr lang="en-US" altLang="zh-CN" sz="3600" b="1" dirty="0" smtClean="0">
                <a:solidFill>
                  <a:srgbClr val="0070C0"/>
                </a:solidFill>
                <a:latin typeface="+mj-ea"/>
              </a:rPr>
              <a:t>》</a:t>
            </a:r>
            <a:r>
              <a:rPr lang="zh-CN" altLang="en-US" sz="3600" b="1" dirty="0" smtClean="0">
                <a:solidFill>
                  <a:srgbClr val="0070C0"/>
                </a:solidFill>
                <a:latin typeface="+mj-ea"/>
              </a:rPr>
              <a:t>是一封家书，也是一份遗嘱。</a:t>
            </a:r>
            <a:r>
              <a:rPr lang="zh-CN" altLang="en-US" sz="3600" b="1" dirty="0" smtClean="0">
                <a:solidFill>
                  <a:srgbClr val="0070C0"/>
                </a:solidFill>
                <a:latin typeface="+mj-ea"/>
                <a:ea typeface="+mj-ea"/>
              </a:rPr>
              <a:t>与此同时它也凭借</a:t>
            </a:r>
            <a:r>
              <a:rPr lang="zh-CN" altLang="en-US" sz="3600" b="1" dirty="0" smtClean="0">
                <a:solidFill>
                  <a:srgbClr val="0070C0"/>
                </a:solidFill>
                <a:latin typeface="+mj-ea"/>
                <a:ea typeface="+mj-ea"/>
              </a:rPr>
              <a:t>“意”之高远与“文”之高妙，成为脍炙人口的经典名篇。</a:t>
            </a:r>
            <a:endParaRPr lang="zh-CN" altLang="en-US" sz="36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0" y="1269365"/>
            <a:ext cx="12192000" cy="1111250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/>
            </a:r>
            <a:b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</a:br>
            <a:endParaRPr lang="zh-CN" altLang="en-US" sz="4800" b="1" dirty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1042670" y="384810"/>
            <a:ext cx="9892030" cy="970915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/>
            </a:r>
            <a:br>
              <a:rPr lang="zh-CN" altLang="en-US" b="1" dirty="0" smtClean="0">
                <a:solidFill>
                  <a:srgbClr val="FF0000"/>
                </a:solidFill>
                <a:sym typeface="+mn-ea"/>
              </a:rPr>
            </a:b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高一年级语文《与妻书》（二）</a:t>
            </a:r>
            <a:r>
              <a:rPr lang="zh-CN" altLang="en-US" b="1" dirty="0" smtClean="0">
                <a:solidFill>
                  <a:srgbClr val="FF0000"/>
                </a:solidFill>
              </a:rPr>
              <a:t/>
            </a:r>
            <a:br>
              <a:rPr lang="zh-CN" altLang="en-US" b="1" dirty="0" smtClean="0">
                <a:solidFill>
                  <a:srgbClr val="FF0000"/>
                </a:solidFill>
              </a:rPr>
            </a:br>
            <a:r>
              <a:rPr lang="zh-CN" altLang="en-US" b="1" dirty="0" smtClean="0">
                <a:solidFill>
                  <a:srgbClr val="FF0000"/>
                </a:solidFill>
              </a:rPr>
              <a:t>     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0" y="1269364"/>
            <a:ext cx="12192000" cy="4906583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/>
            </a:r>
            <a:b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</a:br>
            <a:r>
              <a:rPr lang="zh-CN" altLang="en-US" sz="48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              </a:t>
            </a:r>
            <a:endParaRPr lang="en-US" altLang="zh-CN" sz="4800" b="1" dirty="0" smtClean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  <a:p>
            <a:r>
              <a:rPr lang="en-US" altLang="zh-CN" sz="4800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</a:t>
            </a:r>
            <a:r>
              <a:rPr lang="zh-CN" altLang="en-US" sz="6000" b="1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分析</a:t>
            </a:r>
            <a:r>
              <a:rPr lang="en-US" altLang="zh-CN" sz="6000" b="1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《</a:t>
            </a:r>
            <a:r>
              <a:rPr lang="zh-CN" altLang="en-US" sz="6000" b="1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与妻书</a:t>
            </a:r>
            <a:r>
              <a:rPr lang="en-US" altLang="zh-CN" sz="6000" b="1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》</a:t>
            </a:r>
            <a:r>
              <a:rPr lang="zh-CN" altLang="en-US" sz="6000" b="1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的文意兼美之妙。</a:t>
            </a:r>
            <a:endParaRPr lang="zh-CN" altLang="en-US" sz="6000" b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9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184036" y="1435609"/>
            <a:ext cx="11768455" cy="4320613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宋体" pitchFamily="2" charset="-122"/>
                <a:ea typeface="宋体" pitchFamily="2" charset="-122"/>
                <a:cs typeface="+mn-ea"/>
              </a:rPr>
              <a:t>   </a:t>
            </a:r>
            <a:r>
              <a:rPr lang="en-US" altLang="zh-CN" sz="5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《</a:t>
            </a:r>
            <a:r>
              <a:rPr lang="zh-CN" altLang="en-US" sz="5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与妻书</a:t>
            </a:r>
            <a:r>
              <a:rPr lang="en-US" altLang="zh-CN" sz="5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》</a:t>
            </a:r>
            <a:r>
              <a:rPr lang="zh-CN" altLang="en-US" sz="5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有具体、实际的写作目的，在特殊时期写给特殊的对象，同样也具有丰富的内容、深刻的思想、饱满的感情、多元的表达方式、富有特点的语言。</a:t>
            </a:r>
            <a:endParaRPr lang="en-US" altLang="zh-CN" sz="5400" b="1" dirty="0" smtClean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+mn-ea"/>
            </a:endParaRPr>
          </a:p>
          <a:p>
            <a:endParaRPr lang="zh-CN" altLang="en-US" sz="3200" b="1" dirty="0"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>
            <a:off x="184036" y="1435609"/>
            <a:ext cx="11768455" cy="4320613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宋体" pitchFamily="2" charset="-122"/>
                <a:ea typeface="宋体" pitchFamily="2" charset="-122"/>
                <a:cs typeface="+mn-ea"/>
              </a:rPr>
              <a:t>   </a:t>
            </a:r>
            <a:r>
              <a:rPr lang="en-US" altLang="zh-CN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《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与妻书</a:t>
            </a:r>
            <a:r>
              <a:rPr lang="en-US" altLang="zh-CN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》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是写给妻子陈意映的家信。</a:t>
            </a:r>
            <a:endParaRPr lang="en-US" altLang="zh-CN" sz="4800" b="1" dirty="0" smtClean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+mn-ea"/>
            </a:endParaRPr>
          </a:p>
          <a:p>
            <a:r>
              <a:rPr lang="en-US" altLang="zh-CN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    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书信往往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不事营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构，自由抒写，可谓“心声之献酬”（刘勰</a:t>
            </a:r>
            <a:r>
              <a:rPr lang="en-US" altLang="zh-CN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《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文心雕龙</a:t>
            </a:r>
            <a:r>
              <a:rPr lang="en-US" altLang="zh-CN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·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书记</a:t>
            </a:r>
            <a:r>
              <a:rPr lang="en-US" altLang="zh-CN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》</a:t>
            </a:r>
            <a:r>
              <a:rPr lang="zh-CN" altLang="en-US" sz="48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+mn-ea"/>
              </a:rPr>
              <a:t>），因此最易表现作者真实的情感与细微的心曲。</a:t>
            </a:r>
            <a:endParaRPr lang="en-US" altLang="zh-CN" sz="4800" b="1" dirty="0" smtClean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+mn-ea"/>
            </a:endParaRPr>
          </a:p>
          <a:p>
            <a:r>
              <a:rPr lang="zh-CN" altLang="en-US" sz="4000" b="1" dirty="0" smtClean="0">
                <a:latin typeface="宋体" pitchFamily="2" charset="-122"/>
                <a:ea typeface="宋体" pitchFamily="2" charset="-122"/>
                <a:cs typeface="+mn-ea"/>
              </a:rPr>
              <a:t>    </a:t>
            </a:r>
            <a:endParaRPr lang="zh-CN" altLang="en-US" sz="3200" b="1" dirty="0">
              <a:latin typeface="+mn-ea"/>
              <a:ea typeface="+mn-ea"/>
              <a:cs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372076" y="1693888"/>
            <a:ext cx="3073693" cy="1034321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+mn-ea"/>
                <a:ea typeface="+mn-ea"/>
              </a:rPr>
              <a:t>曾忆否</a:t>
            </a:r>
            <a:endParaRPr lang="en-US" altLang="zh-CN" sz="32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r>
              <a:rPr lang="zh-CN" altLang="en-US" sz="3200" b="1" dirty="0" smtClean="0">
                <a:solidFill>
                  <a:srgbClr val="0070C0"/>
                </a:solidFill>
                <a:latin typeface="+mn-ea"/>
                <a:ea typeface="+mn-ea"/>
              </a:rPr>
              <a:t>吾真真不能忘汝也！</a:t>
            </a:r>
            <a:endParaRPr lang="zh-CN" altLang="en-US" sz="3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4"/>
          </p:nvPr>
        </p:nvSpPr>
        <p:spPr>
          <a:xfrm rot="3652204">
            <a:off x="9048492" y="3306128"/>
            <a:ext cx="3359259" cy="742503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吾今与汝无言矣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0" y="1310754"/>
            <a:ext cx="1463675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吾今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以此书与汝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永别矣！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7652" name="AutoShape 4"/>
          <p:cNvCxnSpPr/>
          <p:nvPr/>
        </p:nvCxnSpPr>
        <p:spPr>
          <a:xfrm rot="16200000" flipH="1">
            <a:off x="539057" y="1724457"/>
            <a:ext cx="1850495" cy="1099809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2" name="AutoShape 14"/>
          <p:cNvCxnSpPr/>
          <p:nvPr/>
        </p:nvCxnSpPr>
        <p:spPr>
          <a:xfrm rot="5400000" flipH="1" flipV="1">
            <a:off x="1768841" y="1858782"/>
            <a:ext cx="1469037" cy="1049310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6" name="文本框 5"/>
          <p:cNvSpPr txBox="1"/>
          <p:nvPr/>
        </p:nvSpPr>
        <p:spPr>
          <a:xfrm rot="2187291">
            <a:off x="2184438" y="642716"/>
            <a:ext cx="62992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吾至爱汝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cxnSp>
        <p:nvCxnSpPr>
          <p:cNvPr id="27657" name="AutoShape 9"/>
          <p:cNvCxnSpPr/>
          <p:nvPr/>
        </p:nvCxnSpPr>
        <p:spPr>
          <a:xfrm flipV="1">
            <a:off x="3177915" y="1558977"/>
            <a:ext cx="3043003" cy="29981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7666" name="AutoShape 18"/>
          <p:cNvCxnSpPr/>
          <p:nvPr/>
        </p:nvCxnSpPr>
        <p:spPr>
          <a:xfrm>
            <a:off x="6685613" y="1573967"/>
            <a:ext cx="3252866" cy="14990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8" name="AutoShape 10"/>
          <p:cNvCxnSpPr/>
          <p:nvPr/>
        </p:nvCxnSpPr>
        <p:spPr>
          <a:xfrm>
            <a:off x="10015563" y="1552305"/>
            <a:ext cx="1045210" cy="1864995"/>
          </a:xfrm>
          <a:prstGeom prst="straightConnector1">
            <a:avLst/>
          </a:prstGeom>
          <a:ln w="952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3" name="文本框 12"/>
          <p:cNvSpPr txBox="1"/>
          <p:nvPr/>
        </p:nvSpPr>
        <p:spPr>
          <a:xfrm rot="3543658" flipH="1">
            <a:off x="10031844" y="1858247"/>
            <a:ext cx="2025015" cy="6867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吾爱汝至</a:t>
            </a:r>
            <a:endParaRPr lang="en-US" altLang="zh-CN" sz="3200" b="1" dirty="0" smtClean="0">
              <a:solidFill>
                <a:srgbClr val="FF0000"/>
              </a:solidFill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7173" y="4182255"/>
            <a:ext cx="1100048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感情跌宕起伏</a:t>
            </a:r>
            <a:r>
              <a:rPr lang="en-US" altLang="zh-CN" sz="36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—</a:t>
            </a:r>
            <a:r>
              <a:rPr lang="zh-CN" altLang="en-US" sz="3600" b="1" dirty="0" smtClean="0">
                <a:latin typeface="+mn-ea"/>
                <a:cs typeface="+mn-ea"/>
                <a:sym typeface="+mn-ea"/>
              </a:rPr>
              <a:t>作者的缱绻的儿女情与纵横的英雄气交织映现，由前面的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悲伤沉痛</a:t>
            </a:r>
            <a:r>
              <a:rPr lang="zh-CN" altLang="en-US" sz="3600" b="1" dirty="0" smtClean="0">
                <a:latin typeface="+mn-ea"/>
                <a:cs typeface="+mn-ea"/>
                <a:sym typeface="+mn-ea"/>
              </a:rPr>
              <a:t>到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激昂悲壮</a:t>
            </a:r>
            <a:r>
              <a:rPr lang="zh-CN" altLang="en-US" sz="3600" b="1" dirty="0" smtClean="0">
                <a:latin typeface="+mn-ea"/>
                <a:cs typeface="+mn-ea"/>
                <a:sym typeface="+mn-ea"/>
              </a:rPr>
              <a:t>，再到回忆恩爱的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缠绵悱恻</a:t>
            </a:r>
            <a:r>
              <a:rPr lang="zh-CN" altLang="en-US" sz="3600" b="1" dirty="0" smtClean="0">
                <a:latin typeface="+mn-ea"/>
                <a:cs typeface="+mn-ea"/>
                <a:sym typeface="+mn-ea"/>
              </a:rPr>
              <a:t>，又迈向挥洒革命之情的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激越和壮烈</a:t>
            </a:r>
            <a:r>
              <a:rPr lang="zh-CN" altLang="en-US" sz="3600" b="1" dirty="0" smtClean="0">
                <a:latin typeface="+mn-ea"/>
                <a:cs typeface="+mn-ea"/>
                <a:sym typeface="+mn-ea"/>
              </a:rPr>
              <a:t>，结尾再次抒发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“吾至爱汝”又“忍舍汝而死”</a:t>
            </a:r>
            <a:r>
              <a:rPr lang="zh-CN" altLang="en-US" sz="3600" b="1" dirty="0" smtClean="0">
                <a:latin typeface="+mn-ea"/>
                <a:cs typeface="+mn-ea"/>
                <a:sym typeface="+mn-ea"/>
              </a:rPr>
              <a:t>的情感。</a:t>
            </a:r>
            <a:endParaRPr lang="zh-CN" altLang="en-US" sz="3600" dirty="0" smtClean="0">
              <a:latin typeface="+mn-ea"/>
              <a:cs typeface="+mn-ea"/>
            </a:endParaRPr>
          </a:p>
        </p:txBody>
      </p:sp>
      <p:sp>
        <p:nvSpPr>
          <p:cNvPr id="23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  <p:sp>
        <p:nvSpPr>
          <p:cNvPr id="30" name="文本占位符 2"/>
          <p:cNvSpPr txBox="1">
            <a:spLocks/>
          </p:cNvSpPr>
          <p:nvPr/>
        </p:nvSpPr>
        <p:spPr>
          <a:xfrm>
            <a:off x="6462548" y="1711377"/>
            <a:ext cx="3445950" cy="10343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吾诚愿与汝相守以死，以今日事势观之</a:t>
            </a:r>
            <a:endParaRPr kumimoji="0" lang="zh-CN" altLang="en-US" sz="3200" b="1" i="0" u="none" strike="noStrike" kern="1200" cap="none" spc="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32085" y="1364106"/>
            <a:ext cx="11454765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        </a:t>
            </a:r>
            <a:r>
              <a:rPr lang="zh-CN" altLang="en-US" sz="5400" b="1" dirty="0" smtClean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感情上的跌宕起伏，极真实地映照了一位决心赴死，又至爱妻子、万般不舍的革命志士的复杂内心和矛盾情感。与此同时，陈意映“天真浪漫真女子”（林觉民</a:t>
            </a:r>
            <a:r>
              <a:rPr lang="en-US" altLang="zh-CN" sz="5400" b="1" dirty="0" smtClean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《</a:t>
            </a:r>
            <a:r>
              <a:rPr lang="zh-CN" altLang="en-US" sz="5400" b="1" dirty="0" smtClean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原爱</a:t>
            </a:r>
            <a:r>
              <a:rPr lang="en-US" altLang="zh-CN" sz="5400" b="1" dirty="0" smtClean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》</a:t>
            </a:r>
            <a:r>
              <a:rPr lang="zh-CN" altLang="en-US" sz="5400" b="1" dirty="0" smtClean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）的形象也在信中得以体现。</a:t>
            </a:r>
            <a:endParaRPr lang="zh-CN" altLang="en-US" sz="5400" dirty="0" smtClean="0">
              <a:solidFill>
                <a:srgbClr val="0070C0"/>
              </a:solidFill>
              <a:latin typeface="+mn-ea"/>
              <a:cs typeface="+mn-ea"/>
            </a:endParaRPr>
          </a:p>
        </p:txBody>
      </p:sp>
      <p:sp>
        <p:nvSpPr>
          <p:cNvPr id="23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32084" y="899411"/>
            <a:ext cx="11454765" cy="52322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文意兼美</a:t>
            </a:r>
            <a:r>
              <a:rPr lang="en-US" altLang="zh-CN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——</a:t>
            </a:r>
          </a:p>
          <a:p>
            <a:r>
              <a:rPr lang="zh-CN" altLang="en-US" sz="4000" dirty="0" smtClean="0"/>
              <a:t>通览全信可知，一、五段基本上属于抒情，第三段基本上是记叙，二、四、六段则是在抒情、记叙的基础上说理。既抒革命之情，又说革命之理。 正因为烈士对妻子的</a:t>
            </a:r>
            <a:r>
              <a:rPr lang="en-US" sz="4000" dirty="0" smtClean="0"/>
              <a:t>“</a:t>
            </a:r>
            <a:r>
              <a:rPr lang="zh-CN" altLang="en-US" sz="4000" dirty="0" smtClean="0"/>
              <a:t>情</a:t>
            </a:r>
            <a:r>
              <a:rPr lang="en-US" sz="4000" dirty="0" smtClean="0"/>
              <a:t>”</a:t>
            </a:r>
            <a:r>
              <a:rPr lang="zh-CN" altLang="en-US" sz="4000" dirty="0" smtClean="0"/>
              <a:t>是那样深挚，他忍心舍掉妻子英勇赴义的</a:t>
            </a:r>
            <a:r>
              <a:rPr lang="en-US" sz="4000" dirty="0" smtClean="0"/>
              <a:t>“</a:t>
            </a:r>
            <a:r>
              <a:rPr lang="zh-CN" altLang="en-US" sz="4000" dirty="0" smtClean="0"/>
              <a:t>理</a:t>
            </a:r>
            <a:r>
              <a:rPr lang="en-US" sz="4000" dirty="0" smtClean="0"/>
              <a:t>”</a:t>
            </a:r>
            <a:r>
              <a:rPr lang="zh-CN" altLang="en-US" sz="4000" dirty="0" smtClean="0"/>
              <a:t>就具有巨大的说服力和感人力量。 说理时选择了带有感情色彩的词语和表达丰富感情的句式，使议论也涂上自己所憎所爱的感情色彩。</a:t>
            </a:r>
            <a:endParaRPr lang="en-US" altLang="zh-CN" sz="4000" dirty="0" smtClean="0"/>
          </a:p>
        </p:txBody>
      </p:sp>
      <p:sp>
        <p:nvSpPr>
          <p:cNvPr id="23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32084" y="899411"/>
            <a:ext cx="11454765" cy="52322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文意兼美</a:t>
            </a:r>
            <a:r>
              <a:rPr lang="en-US" altLang="zh-CN" sz="5400" b="1" dirty="0" smtClean="0">
                <a:solidFill>
                  <a:srgbClr val="FF0066"/>
                </a:solidFill>
                <a:latin typeface="+mn-ea"/>
                <a:cs typeface="+mn-ea"/>
                <a:sym typeface="+mn-ea"/>
              </a:rPr>
              <a:t>——</a:t>
            </a:r>
          </a:p>
          <a:p>
            <a:r>
              <a:rPr lang="zh-CN" altLang="en-US" sz="4000" dirty="0" smtClean="0"/>
              <a:t>例如，第</a:t>
            </a:r>
            <a:r>
              <a:rPr lang="en-US" altLang="zh-CN" sz="4000" dirty="0" smtClean="0"/>
              <a:t>2</a:t>
            </a:r>
            <a:r>
              <a:rPr lang="zh-CN" altLang="en-US" sz="4000" dirty="0" smtClean="0"/>
              <a:t>段作者在谈到清朝血腥凶残的统治时，并不直说，而用</a:t>
            </a:r>
            <a:r>
              <a:rPr lang="en-US" sz="4000" dirty="0" smtClean="0"/>
              <a:t>“</a:t>
            </a:r>
            <a:r>
              <a:rPr lang="zh-CN" altLang="en-US" sz="4000" dirty="0" smtClean="0"/>
              <a:t>遍地腥云，满街狼犬</a:t>
            </a:r>
            <a:r>
              <a:rPr lang="en-US" sz="4000" dirty="0" smtClean="0"/>
              <a:t>”</a:t>
            </a:r>
            <a:r>
              <a:rPr lang="zh-CN" altLang="en-US" sz="4000" dirty="0" smtClean="0"/>
              <a:t>来比喻。</a:t>
            </a:r>
            <a:endParaRPr lang="en-US" altLang="zh-CN" sz="4000" dirty="0" smtClean="0"/>
          </a:p>
          <a:p>
            <a:r>
              <a:rPr lang="en-US" altLang="zh-CN" sz="4000" dirty="0" smtClean="0"/>
              <a:t>         </a:t>
            </a:r>
            <a:r>
              <a:rPr lang="zh-CN" altLang="en-US" sz="4000" dirty="0" smtClean="0"/>
              <a:t>又如第</a:t>
            </a:r>
            <a:r>
              <a:rPr lang="en-US" sz="4000" dirty="0" smtClean="0"/>
              <a:t>5</a:t>
            </a:r>
            <a:r>
              <a:rPr lang="zh-CN" altLang="en-US" sz="4000" dirty="0" smtClean="0"/>
              <a:t>段中说：</a:t>
            </a:r>
            <a:r>
              <a:rPr lang="en-US" sz="4000" dirty="0" smtClean="0"/>
              <a:t>“</a:t>
            </a:r>
            <a:r>
              <a:rPr lang="en-US" altLang="zh-CN" sz="4000" dirty="0" smtClean="0"/>
              <a:t>……</a:t>
            </a:r>
            <a:r>
              <a:rPr lang="zh-CN" altLang="en-US" sz="4000" dirty="0" smtClean="0"/>
              <a:t>第以今日事势观之</a:t>
            </a:r>
            <a:r>
              <a:rPr lang="en-US" altLang="zh-CN" sz="4000" dirty="0" smtClean="0"/>
              <a:t>……</a:t>
            </a:r>
            <a:r>
              <a:rPr lang="zh-CN" altLang="en-US" sz="4000" dirty="0" smtClean="0"/>
              <a:t>吾能之乎？亦汝能之乎？</a:t>
            </a:r>
            <a:r>
              <a:rPr lang="en-US" altLang="zh-CN" sz="4000" dirty="0" smtClean="0"/>
              <a:t>……</a:t>
            </a:r>
            <a:r>
              <a:rPr lang="en-US" sz="4000" dirty="0" smtClean="0"/>
              <a:t>”</a:t>
            </a:r>
            <a:r>
              <a:rPr lang="zh-CN" altLang="en-US" sz="4000" dirty="0" smtClean="0"/>
              <a:t>作者在分析现状的黑暗时，接连使用了排比、设问、反问等句式，酣畅淋漓，一气呵成，具有无可辩驳的说服力，从而有助于思想观点的表达。 </a:t>
            </a:r>
            <a:endParaRPr lang="zh-CN" altLang="en-US" sz="4000" dirty="0"/>
          </a:p>
        </p:txBody>
      </p:sp>
      <p:sp>
        <p:nvSpPr>
          <p:cNvPr id="23" name="标题 4"/>
          <p:cNvSpPr>
            <a:spLocks noGrp="1"/>
          </p:cNvSpPr>
          <p:nvPr>
            <p:ph type="ctrTitle" idx="13"/>
          </p:nvPr>
        </p:nvSpPr>
        <p:spPr>
          <a:xfrm>
            <a:off x="415467" y="0"/>
            <a:ext cx="10677525" cy="97091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“意”之高远与“文”之高妙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625</TotalTime>
  <Words>807</Words>
  <Application>WPS 演示</Application>
  <PresentationFormat>自定义</PresentationFormat>
  <Paragraphs>46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A000120140530A18PPBG</vt:lpstr>
      <vt:lpstr>1_Office 主题​​</vt:lpstr>
      <vt:lpstr>《与妻书》（二）</vt:lpstr>
      <vt:lpstr> 高一年级语文《与妻书》（二）          </vt:lpstr>
      <vt:lpstr>“意”之高远与“文”之高妙</vt:lpstr>
      <vt:lpstr>“意”之高远与“文”之高妙</vt:lpstr>
      <vt:lpstr>“意”之高远与“文”之高妙</vt:lpstr>
      <vt:lpstr>“意”之高远与“文”之高妙</vt:lpstr>
      <vt:lpstr>“意”之高远与“文”之高妙</vt:lpstr>
      <vt:lpstr>“意”之高远与“文”之高妙</vt:lpstr>
      <vt:lpstr>“意”之高远与“文”之高妙</vt:lpstr>
      <vt:lpstr>“意”之高远与“文”之高妙</vt:lpstr>
      <vt:lpstr>“意”之高远与“文”之高妙</vt:lpstr>
      <vt:lpstr>幻灯片 12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samsung</cp:lastModifiedBy>
  <cp:revision>270</cp:revision>
  <dcterms:created xsi:type="dcterms:W3CDTF">2019-08-28T15:40:00Z</dcterms:created>
  <dcterms:modified xsi:type="dcterms:W3CDTF">2020-05-17T09:09:47Z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