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6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2" r:id="rId12"/>
    <p:sldId id="281" r:id="rId13"/>
    <p:sldId id="296" r:id="rId14"/>
    <p:sldId id="283" r:id="rId15"/>
    <p:sldId id="294" r:id="rId16"/>
    <p:sldId id="284" r:id="rId17"/>
    <p:sldId id="288" r:id="rId18"/>
    <p:sldId id="292" r:id="rId19"/>
    <p:sldId id="293" r:id="rId20"/>
    <p:sldId id="298" r:id="rId21"/>
    <p:sldId id="297" r:id="rId22"/>
    <p:sldId id="299" r:id="rId23"/>
    <p:sldId id="300" r:id="rId24"/>
    <p:sldId id="301" r:id="rId25"/>
    <p:sldId id="302" r:id="rId26"/>
    <p:sldId id="303" r:id="rId27"/>
    <p:sldId id="320" r:id="rId28"/>
    <p:sldId id="291" r:id="rId29"/>
    <p:sldId id="289" r:id="rId30"/>
    <p:sldId id="305" r:id="rId31"/>
    <p:sldId id="306" r:id="rId32"/>
    <p:sldId id="307" r:id="rId33"/>
    <p:sldId id="323" r:id="rId34"/>
    <p:sldId id="319" r:id="rId35"/>
    <p:sldId id="308" r:id="rId36"/>
    <p:sldId id="309" r:id="rId37"/>
    <p:sldId id="310" r:id="rId38"/>
    <p:sldId id="312" r:id="rId39"/>
    <p:sldId id="311" r:id="rId40"/>
    <p:sldId id="313" r:id="rId41"/>
    <p:sldId id="314" r:id="rId42"/>
    <p:sldId id="315" r:id="rId43"/>
    <p:sldId id="316" r:id="rId44"/>
    <p:sldId id="317" r:id="rId45"/>
    <p:sldId id="321" r:id="rId46"/>
    <p:sldId id="318" r:id="rId47"/>
    <p:sldId id="322" r:id="rId48"/>
    <p:sldId id="268" r:id="rId4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6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CCFFD-4BC6-4018-B97E-F83988D5E4B1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02EB1-6A86-49DC-97EE-FC3290E735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256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2530" name="备注占位符 2"/>
          <p:cNvSpPr>
            <a:spLocks noGrp="1"/>
          </p:cNvSpPr>
          <p:nvPr>
            <p:ph type="body"/>
          </p:nvPr>
        </p:nvSpPr>
        <p:spPr/>
        <p:txBody>
          <a:bodyPr vert="horz" wrap="square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253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fld id="{9A0DB2DC-4C9A-4742-B13C-FB6460FD3503}" type="slidenum">
              <a:rPr lang="zh-CN" altLang="en-US" sz="1300" dirty="0"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rPr>
              <a:t>1</a:t>
            </a:fld>
            <a:endParaRPr lang="zh-CN" altLang="en-US" sz="1300" dirty="0">
              <a:solidFill>
                <a:schemeClr val="tx1"/>
              </a:solidFill>
              <a:latin typeface="Calibri" panose="020F0502020204030204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8649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0358-5011-4EDD-859D-3C2EBD2CD3A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67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0358-5011-4EDD-859D-3C2EBD2CD3A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3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0358-5011-4EDD-859D-3C2EBD2CD3A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353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5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6"/>
          </p:nvPr>
        </p:nvSpPr>
        <p:spPr>
          <a:xfrm>
            <a:off x="4824418" y="3497936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9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90204" pitchFamily="34" charset="0"/>
              <a:buNone/>
            </a:pPr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4824418" y="385421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9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90204" pitchFamily="34" charset="0"/>
              <a:buNone/>
            </a:pPr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/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90204" pitchFamily="34" charset="0"/>
              <a:buNone/>
              <a:defRPr sz="1800" b="0" spc="200">
                <a:solidFill>
                  <a:schemeClr val="tx1"/>
                </a:solidFill>
                <a:latin typeface="Arial" panose="020B0604020202090204" pitchFamily="34" charset="0"/>
                <a:ea typeface="微软雅黑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fontAlgn="auto"/>
            <a:r>
              <a:rPr lang="zh-CN" altLang="en-US" sz="1350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idx="13"/>
          </p:nvPr>
        </p:nvSpPr>
        <p:spPr>
          <a:xfrm>
            <a:off x="4824418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90204" pitchFamily="34" charset="0"/>
              <a:buNone/>
              <a:defRPr sz="5400" b="0" spc="600">
                <a:solidFill>
                  <a:schemeClr val="tx1"/>
                </a:solidFill>
                <a:latin typeface="Arial" panose="020B060402020209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053" name="日期占位符 15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660401" y="4762500"/>
            <a:ext cx="2024063" cy="238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1" fontAlgn="base"/>
            <a:fld id="{BB962C8B-B14F-4D97-AF65-F5344CB8AC3E}" type="datetime1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  <a:t>2020/4/26</a:t>
            </a:fld>
            <a:endParaRPr lang="zh-CN" altLang="en-US" strike="noStrike" noProof="1"/>
          </a:p>
        </p:txBody>
      </p:sp>
      <p:sp>
        <p:nvSpPr>
          <p:cNvPr id="2054" name="页脚占位符 16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3087689" y="4762500"/>
            <a:ext cx="2968625" cy="238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1" fontAlgn="base"/>
            <a:endParaRPr lang="zh-CN" altLang="en-US" strike="noStrike" noProof="1"/>
          </a:p>
        </p:txBody>
      </p:sp>
      <p:sp>
        <p:nvSpPr>
          <p:cNvPr id="2055" name="灯片编号占位符 17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6457951" y="4762500"/>
            <a:ext cx="2025650" cy="238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 eaLnBrk="1" fontAlgn="base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微软雅黑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157953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0358-5011-4EDD-859D-3C2EBD2CD3A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81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0358-5011-4EDD-859D-3C2EBD2CD3A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93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0358-5011-4EDD-859D-3C2EBD2CD3A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86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0358-5011-4EDD-859D-3C2EBD2CD3A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84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0358-5011-4EDD-859D-3C2EBD2CD3A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048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0358-5011-4EDD-859D-3C2EBD2CD3A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012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0358-5011-4EDD-859D-3C2EBD2CD3A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70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0358-5011-4EDD-859D-3C2EBD2CD3A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34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20358-5011-4EDD-859D-3C2EBD2CD3A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3E499-2D97-4754-8DC1-14A526961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75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3"/>
          <p:cNvPicPr>
            <a:picLocks noChangeAspect="1"/>
          </p:cNvPicPr>
          <p:nvPr/>
        </p:nvPicPr>
        <p:blipFill>
          <a:blip r:embed="rId4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788565" y="2491159"/>
            <a:ext cx="6823995" cy="728663"/>
          </a:xfrm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Aft>
                <a:spcPct val="0"/>
              </a:spcAft>
            </a:pPr>
            <a:r>
              <a:rPr lang="zh-CN" altLang="en-US" sz="3200" b="1" spc="200" noProof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世外仙姝寂寞林</a:t>
            </a:r>
            <a:r>
              <a:rPr lang="en-US" altLang="zh-CN" sz="3200" b="1" spc="200" noProof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/>
            </a:r>
            <a:br>
              <a:rPr lang="en-US" altLang="zh-CN" sz="3200" b="1" spc="200" noProof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</a:br>
            <a:r>
              <a:rPr lang="en-US" altLang="zh-CN" sz="3200" b="1" spc="200" noProof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——</a:t>
            </a:r>
            <a:r>
              <a:rPr lang="en-US" altLang="zh-CN" sz="2400" b="1" spc="200" noProof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《</a:t>
            </a:r>
            <a:r>
              <a:rPr lang="zh-CN" altLang="en-US" sz="2400" b="1" spc="200" noProof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红楼梦</a:t>
            </a:r>
            <a:r>
              <a:rPr lang="en-US" altLang="zh-CN" sz="2400" b="1" spc="200" noProof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》</a:t>
            </a:r>
            <a:r>
              <a:rPr lang="zh-CN" altLang="en-US" sz="2400" b="1" spc="200" noProof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中的林黛玉</a:t>
            </a:r>
            <a:r>
              <a:rPr lang="en-US" altLang="zh-CN" sz="3200" b="1" spc="200" noProof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/>
            </a:r>
            <a:br>
              <a:rPr lang="en-US" altLang="zh-CN" sz="3200" b="1" spc="200" noProof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</a:br>
            <a:endParaRPr kumimoji="0" lang="zh-CN" altLang="en-US" sz="3200" b="0" i="0" u="none" strike="noStrike" kern="1200" cap="none" spc="200" normalizeH="0" baseline="0" noProof="1">
              <a:solidFill>
                <a:srgbClr val="FF0000"/>
              </a:solidFill>
              <a:uFillTx/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0450" y="3635375"/>
            <a:ext cx="3602038" cy="707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226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楷体" pitchFamily="49" charset="-122"/>
                <a:sym typeface="Calibri" panose="020F0502020204030204"/>
              </a:rPr>
              <a:t>  </a:t>
            </a:r>
            <a:r>
              <a:rPr kumimoji="0" lang="en-US" altLang="zh-CN" sz="2665" b="0" i="0" u="none" strike="noStrike" kern="0" cap="none" spc="226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  <a:sym typeface="Calibri" panose="020F0502020204030204"/>
              </a:rPr>
              <a:t> </a:t>
            </a:r>
          </a:p>
        </p:txBody>
      </p:sp>
      <p:sp>
        <p:nvSpPr>
          <p:cNvPr id="21509" name="文本框 10"/>
          <p:cNvSpPr txBox="1"/>
          <p:nvPr/>
        </p:nvSpPr>
        <p:spPr>
          <a:xfrm>
            <a:off x="3779912" y="1193800"/>
            <a:ext cx="4969319" cy="5024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hangingPunct="0"/>
            <a:r>
              <a:rPr lang="zh-CN" altLang="en-US" sz="2665" b="1" dirty="0">
                <a:solidFill>
                  <a:srgbClr val="0070C0"/>
                </a:solidFill>
                <a:latin typeface="微软雅黑" pitchFamily="34" charset="-122"/>
                <a:ea typeface="楷体" pitchFamily="49" charset="-122"/>
                <a:sym typeface="+mn-ea"/>
              </a:rPr>
              <a:t>朝阳区线上课堂</a:t>
            </a:r>
            <a:r>
              <a:rPr lang="en-US" altLang="zh-CN" sz="2665" b="1" dirty="0">
                <a:solidFill>
                  <a:srgbClr val="0070C0"/>
                </a:solidFill>
                <a:latin typeface="微软雅黑" pitchFamily="34" charset="-122"/>
                <a:ea typeface="楷体" pitchFamily="49" charset="-122"/>
                <a:sym typeface="+mn-ea"/>
              </a:rPr>
              <a:t>·</a:t>
            </a:r>
            <a:r>
              <a:rPr lang="zh-CN" altLang="en-US" sz="2665" b="1" dirty="0" smtClean="0">
                <a:solidFill>
                  <a:srgbClr val="0070C0"/>
                </a:solidFill>
                <a:latin typeface="微软雅黑" pitchFamily="34" charset="-122"/>
                <a:ea typeface="楷体" pitchFamily="49" charset="-122"/>
                <a:sym typeface="+mn-ea"/>
              </a:rPr>
              <a:t>高中名著阅读</a:t>
            </a:r>
            <a:endParaRPr lang="zh-CN" altLang="en-US" sz="3200" b="1" dirty="0">
              <a:solidFill>
                <a:srgbClr val="0070C0"/>
              </a:solidFill>
              <a:latin typeface="微软雅黑" pitchFamily="34" charset="-122"/>
              <a:ea typeface="楷体" pitchFamily="49" charset="-122"/>
              <a:sym typeface="+mn-ea"/>
            </a:endParaRPr>
          </a:p>
        </p:txBody>
      </p:sp>
      <p:sp>
        <p:nvSpPr>
          <p:cNvPr id="21510" name="文本框 8"/>
          <p:cNvSpPr txBox="1"/>
          <p:nvPr/>
        </p:nvSpPr>
        <p:spPr>
          <a:xfrm>
            <a:off x="3347864" y="3693916"/>
            <a:ext cx="6311107" cy="70750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zh-CN" altLang="en-US" sz="2665" b="1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北京市第八十中学   孙洁</a:t>
            </a:r>
            <a:endParaRPr lang="zh-CN" altLang="en-US" sz="2665" b="1" dirty="0">
              <a:solidFill>
                <a:srgbClr val="0070C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527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339502"/>
            <a:ext cx="8363272" cy="42551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b="1" dirty="0"/>
              <a:t>第八</a:t>
            </a:r>
            <a:r>
              <a:rPr lang="zh-CN" altLang="zh-CN" b="1" dirty="0" smtClean="0"/>
              <a:t>回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zh-CN" b="1" dirty="0" smtClean="0"/>
              <a:t>宝玉</a:t>
            </a:r>
            <a:r>
              <a:rPr lang="zh-CN" altLang="zh-CN" b="1" dirty="0"/>
              <a:t>因见他外面罩着</a:t>
            </a:r>
            <a:r>
              <a:rPr lang="zh-CN" altLang="zh-CN" b="1" dirty="0">
                <a:solidFill>
                  <a:srgbClr val="FF0000"/>
                </a:solidFill>
              </a:rPr>
              <a:t>大红羽缎对襟褂子</a:t>
            </a:r>
            <a:r>
              <a:rPr lang="zh-CN" altLang="zh-CN" b="1" dirty="0"/>
              <a:t>，因问：“下雪了麽？</a:t>
            </a:r>
            <a:r>
              <a:rPr lang="zh-CN" altLang="zh-CN" b="1" dirty="0" smtClean="0"/>
              <a:t>”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zh-CN" b="1" dirty="0" smtClean="0"/>
              <a:t> </a:t>
            </a:r>
            <a:r>
              <a:rPr lang="zh-CN" altLang="zh-CN" b="1" dirty="0"/>
              <a:t>第四十九回《琉璃世界白雪红梅》：宝玉便邀着黛玉同往稻香村来。黛玉换上掐金挖云红香羊皮小靴，罩了一件</a:t>
            </a:r>
            <a:r>
              <a:rPr lang="zh-CN" altLang="zh-CN" b="1" dirty="0">
                <a:solidFill>
                  <a:srgbClr val="FF0000"/>
                </a:solidFill>
              </a:rPr>
              <a:t>大红羽纱面白狐皮里的鹤氅，束一条青金闪绿双环四合如意绦，头上罩了雪帽</a:t>
            </a:r>
            <a:r>
              <a:rPr lang="zh-CN" altLang="zh-CN" b="1" dirty="0" smtClean="0"/>
              <a:t>。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1018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721952"/>
            <a:ext cx="5112568" cy="4039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b="1" dirty="0"/>
              <a:t>周汝昌：《红楼》文化之三纲：</a:t>
            </a:r>
            <a:r>
              <a:rPr lang="zh-CN" altLang="zh-CN" b="1" dirty="0">
                <a:solidFill>
                  <a:srgbClr val="FF0000"/>
                </a:solidFill>
              </a:rPr>
              <a:t>一曰玉，二曰红，三曰情</a:t>
            </a:r>
            <a:r>
              <a:rPr lang="zh-CN" altLang="zh-CN" b="1" dirty="0"/>
              <a:t>。</a:t>
            </a:r>
            <a:endParaRPr lang="zh-CN" altLang="zh-CN" dirty="0"/>
          </a:p>
          <a:p>
            <a:pPr marL="0" indent="0">
              <a:buNone/>
            </a:pPr>
            <a:r>
              <a:rPr lang="zh-CN" altLang="zh-CN" b="1" dirty="0" smtClean="0"/>
              <a:t>玉</a:t>
            </a:r>
            <a:r>
              <a:rPr lang="zh-CN" altLang="en-US" b="1" dirty="0" smtClean="0"/>
              <a:t>：</a:t>
            </a:r>
            <a:r>
              <a:rPr lang="zh-CN" altLang="zh-CN" b="1" dirty="0" smtClean="0"/>
              <a:t>最为</a:t>
            </a:r>
            <a:r>
              <a:rPr lang="zh-CN" altLang="zh-CN" b="1" dirty="0"/>
              <a:t>美好的人、物、境。</a:t>
            </a:r>
            <a:endParaRPr lang="zh-CN" altLang="zh-CN" dirty="0"/>
          </a:p>
          <a:p>
            <a:pPr marL="0" indent="0">
              <a:buNone/>
            </a:pPr>
            <a:r>
              <a:rPr lang="zh-CN" altLang="zh-CN" b="1" dirty="0" smtClean="0"/>
              <a:t>红</a:t>
            </a:r>
            <a:r>
              <a:rPr lang="zh-CN" altLang="en-US" b="1" dirty="0" smtClean="0"/>
              <a:t>：</a:t>
            </a:r>
            <a:r>
              <a:rPr lang="zh-CN" altLang="zh-CN" b="1" dirty="0" smtClean="0"/>
              <a:t>欢乐</a:t>
            </a:r>
            <a:r>
              <a:rPr lang="zh-CN" altLang="zh-CN" b="1" dirty="0"/>
              <a:t>、</a:t>
            </a:r>
            <a:r>
              <a:rPr lang="zh-CN" altLang="zh-CN" b="1" dirty="0" smtClean="0"/>
              <a:t>喜庆</a:t>
            </a:r>
            <a:r>
              <a:rPr lang="zh-CN" altLang="en-US" b="1" dirty="0" smtClean="0"/>
              <a:t>；</a:t>
            </a:r>
            <a:r>
              <a:rPr lang="zh-CN" altLang="zh-CN" b="1" dirty="0" smtClean="0"/>
              <a:t>鲜花</a:t>
            </a:r>
            <a:r>
              <a:rPr lang="zh-CN" altLang="en-US" b="1" dirty="0" smtClean="0"/>
              <a:t>；</a:t>
            </a:r>
            <a:r>
              <a:rPr lang="zh-CN" altLang="zh-CN" b="1" dirty="0" smtClean="0"/>
              <a:t>少女</a:t>
            </a:r>
            <a:r>
              <a:rPr lang="zh-CN" altLang="zh-CN" b="1" dirty="0"/>
              <a:t>。</a:t>
            </a:r>
          </a:p>
          <a:p>
            <a:endParaRPr lang="zh-CN" altLang="zh-CN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55526"/>
            <a:ext cx="2474689" cy="43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555526"/>
            <a:ext cx="8363272" cy="403909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CN" altLang="zh-CN" b="1" dirty="0" smtClean="0"/>
              <a:t>晴</a:t>
            </a:r>
            <a:r>
              <a:rPr lang="zh-CN" altLang="en-US" b="1" dirty="0" smtClean="0"/>
              <a:t>为黛副，袭为钗副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zh-CN" b="1" dirty="0" smtClean="0"/>
              <a:t>王</a:t>
            </a:r>
            <a:r>
              <a:rPr lang="zh-CN" altLang="zh-CN" b="1" dirty="0"/>
              <a:t>善保家的陷害晴雯：“太太不知道，一个宝玉屋里的晴雯，那丫头仗着他生的模样儿比别人</a:t>
            </a:r>
            <a:r>
              <a:rPr lang="zh-CN" altLang="zh-CN" b="1" dirty="0">
                <a:solidFill>
                  <a:srgbClr val="FF0000"/>
                </a:solidFill>
              </a:rPr>
              <a:t>标致</a:t>
            </a:r>
            <a:r>
              <a:rPr lang="zh-CN" altLang="zh-CN" b="1" dirty="0"/>
              <a:t>些，又生了一张</a:t>
            </a:r>
            <a:r>
              <a:rPr lang="zh-CN" altLang="zh-CN" b="1" dirty="0">
                <a:solidFill>
                  <a:srgbClr val="FF0000"/>
                </a:solidFill>
              </a:rPr>
              <a:t>巧嘴</a:t>
            </a:r>
            <a:r>
              <a:rPr lang="zh-CN" altLang="zh-CN" b="1" dirty="0"/>
              <a:t>，天天打扮的像个</a:t>
            </a:r>
            <a:r>
              <a:rPr lang="zh-CN" altLang="zh-CN" b="1" dirty="0">
                <a:solidFill>
                  <a:srgbClr val="FF0000"/>
                </a:solidFill>
              </a:rPr>
              <a:t>西施</a:t>
            </a:r>
            <a:r>
              <a:rPr lang="zh-CN" altLang="zh-CN" b="1" dirty="0"/>
              <a:t>的样子，在人跟前能说惯道，掐尖要强。”王夫人听了忙问凤姐道：“上次我们跟了老太太进园逛去，有一个水蛇腰，削肩膀，眉眼又有些像你林妹妹的，正在那里骂小丫头。”因此，当王夫人提审晴雯时，冷笑着说：“好个美人！真像个病西施了。</a:t>
            </a:r>
            <a:r>
              <a:rPr lang="zh-CN" altLang="zh-CN" b="1" dirty="0" smtClean="0"/>
              <a:t>”</a:t>
            </a:r>
            <a:r>
              <a:rPr lang="en-US" altLang="zh-CN" b="1" dirty="0" smtClean="0"/>
              <a:t>               </a:t>
            </a:r>
          </a:p>
          <a:p>
            <a:pPr marL="0" indent="0">
              <a:buNone/>
            </a:pPr>
            <a:r>
              <a:rPr lang="en-US" altLang="zh-CN" b="1" dirty="0"/>
              <a:t> </a:t>
            </a:r>
            <a:r>
              <a:rPr lang="en-US" altLang="zh-CN" b="1" dirty="0" smtClean="0"/>
              <a:t>                                                                                 ——</a:t>
            </a:r>
            <a:r>
              <a:rPr lang="zh-CN" altLang="en-US" sz="3300" b="1" dirty="0" smtClean="0">
                <a:solidFill>
                  <a:srgbClr val="FF0000"/>
                </a:solidFill>
              </a:rPr>
              <a:t>映衬</a:t>
            </a:r>
            <a:endParaRPr lang="zh-CN" altLang="zh-CN" sz="3300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250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555526"/>
            <a:ext cx="8445624" cy="4042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b="1" dirty="0" smtClean="0"/>
              <a:t>黛</a:t>
            </a:r>
            <a:r>
              <a:rPr lang="zh-CN" altLang="en-US" sz="2800" b="1" dirty="0"/>
              <a:t>玉默默的想道</a:t>
            </a:r>
            <a:r>
              <a:rPr lang="en-US" altLang="zh-CN" sz="2800" b="1" dirty="0" smtClean="0"/>
              <a:t>:</a:t>
            </a:r>
            <a:r>
              <a:rPr lang="zh-CN" altLang="en-US" sz="2800" b="1" dirty="0" smtClean="0"/>
              <a:t>“不知</a:t>
            </a:r>
            <a:r>
              <a:rPr lang="zh-CN" altLang="en-US" sz="2800" b="1" dirty="0"/>
              <a:t>还有什么好的被我掣着方好</a:t>
            </a:r>
            <a:r>
              <a:rPr lang="zh-CN" altLang="en-US" sz="2800" b="1" dirty="0" smtClean="0"/>
              <a:t>。”一面</a:t>
            </a:r>
            <a:r>
              <a:rPr lang="zh-CN" altLang="en-US" sz="2800" b="1" dirty="0"/>
              <a:t>伸手取了一根</a:t>
            </a:r>
            <a:r>
              <a:rPr lang="en-US" altLang="zh-CN" sz="2800" b="1" dirty="0"/>
              <a:t>,</a:t>
            </a:r>
            <a:r>
              <a:rPr lang="zh-CN" altLang="en-US" sz="2800" b="1" dirty="0"/>
              <a:t>只见上面画着一枝</a:t>
            </a:r>
            <a:r>
              <a:rPr lang="zh-CN" altLang="en-US" sz="2800" b="1" dirty="0">
                <a:solidFill>
                  <a:srgbClr val="FF0000"/>
                </a:solidFill>
              </a:rPr>
              <a:t>芙蓉</a:t>
            </a:r>
            <a:r>
              <a:rPr lang="en-US" altLang="zh-CN" sz="2800" b="1" dirty="0"/>
              <a:t>,</a:t>
            </a:r>
            <a:r>
              <a:rPr lang="zh-CN" altLang="en-US" sz="2800" b="1" dirty="0"/>
              <a:t>题</a:t>
            </a:r>
            <a:r>
              <a:rPr lang="zh-CN" altLang="en-US" sz="2800" b="1" dirty="0" smtClean="0"/>
              <a:t>着</a:t>
            </a:r>
            <a:r>
              <a:rPr lang="en-US" altLang="zh-CN" sz="2800" b="1" dirty="0" smtClean="0"/>
              <a:t>“</a:t>
            </a:r>
            <a:r>
              <a:rPr lang="zh-CN" altLang="en-US" sz="2800" b="1" dirty="0" smtClean="0"/>
              <a:t>风</a:t>
            </a:r>
            <a:r>
              <a:rPr lang="zh-CN" altLang="en-US" sz="2800" b="1" dirty="0"/>
              <a:t>露清</a:t>
            </a:r>
            <a:r>
              <a:rPr lang="zh-CN" altLang="en-US" sz="2800" b="1" dirty="0" smtClean="0"/>
              <a:t>愁</a:t>
            </a:r>
            <a:r>
              <a:rPr lang="en-US" altLang="zh-CN" sz="2800" b="1" dirty="0" smtClean="0"/>
              <a:t>”</a:t>
            </a:r>
            <a:r>
              <a:rPr lang="zh-CN" altLang="en-US" sz="2800" b="1" dirty="0" smtClean="0"/>
              <a:t>四字，那</a:t>
            </a:r>
            <a:r>
              <a:rPr lang="zh-CN" altLang="en-US" sz="2800" b="1" dirty="0"/>
              <a:t>面一句</a:t>
            </a:r>
            <a:r>
              <a:rPr lang="zh-CN" altLang="en-US" sz="2800" b="1" dirty="0" smtClean="0"/>
              <a:t>旧诗，道</a:t>
            </a:r>
            <a:r>
              <a:rPr lang="zh-CN" altLang="en-US" sz="2800" b="1" dirty="0"/>
              <a:t>是</a:t>
            </a:r>
            <a:r>
              <a:rPr lang="en-US" altLang="zh-CN" sz="2800" b="1" dirty="0"/>
              <a:t>:</a:t>
            </a:r>
            <a:endParaRPr lang="zh-CN" altLang="en-US" sz="2800" b="1" dirty="0"/>
          </a:p>
          <a:p>
            <a:pPr marL="0" indent="0">
              <a:buNone/>
            </a:pPr>
            <a:r>
              <a:rPr lang="zh-CN" altLang="en-US" sz="2800" b="1" dirty="0"/>
              <a:t>莫怨东风当自嗟。</a:t>
            </a:r>
          </a:p>
          <a:p>
            <a:pPr marL="0" indent="0">
              <a:buNone/>
            </a:pPr>
            <a:r>
              <a:rPr lang="zh-CN" altLang="en-US" sz="2800" b="1" dirty="0"/>
              <a:t>注</a:t>
            </a:r>
            <a:r>
              <a:rPr lang="zh-CN" altLang="en-US" sz="2800" b="1" dirty="0" smtClean="0"/>
              <a:t>云：“自</a:t>
            </a:r>
            <a:r>
              <a:rPr lang="zh-CN" altLang="en-US" sz="2800" b="1" dirty="0"/>
              <a:t>饮一杯</a:t>
            </a:r>
            <a:r>
              <a:rPr lang="en-US" altLang="zh-CN" sz="2800" b="1" dirty="0"/>
              <a:t>,</a:t>
            </a:r>
            <a:r>
              <a:rPr lang="zh-CN" altLang="en-US" sz="2800" b="1" dirty="0"/>
              <a:t>牡丹陪饮一杯</a:t>
            </a:r>
            <a:r>
              <a:rPr lang="zh-CN" altLang="en-US" sz="2800" b="1" dirty="0" smtClean="0"/>
              <a:t>。</a:t>
            </a:r>
            <a:r>
              <a:rPr lang="en-US" altLang="zh-CN" sz="2800" b="1" dirty="0" smtClean="0"/>
              <a:t>”</a:t>
            </a:r>
            <a:r>
              <a:rPr lang="zh-CN" altLang="en-US" sz="2800" b="1" dirty="0" smtClean="0"/>
              <a:t>众人</a:t>
            </a:r>
            <a:r>
              <a:rPr lang="zh-CN" altLang="en-US" sz="2800" b="1" dirty="0"/>
              <a:t>笑说</a:t>
            </a:r>
            <a:r>
              <a:rPr lang="en-US" altLang="zh-CN" sz="2800" b="1" dirty="0" smtClean="0"/>
              <a:t>:“</a:t>
            </a:r>
            <a:r>
              <a:rPr lang="zh-CN" altLang="en-US" sz="2800" b="1" dirty="0" smtClean="0"/>
              <a:t>这个</a:t>
            </a:r>
            <a:r>
              <a:rPr lang="zh-CN" altLang="en-US" sz="2800" b="1" dirty="0"/>
              <a:t>好极。除了</a:t>
            </a:r>
            <a:r>
              <a:rPr lang="zh-CN" altLang="en-US" sz="2800" b="1" dirty="0" smtClean="0"/>
              <a:t>他</a:t>
            </a:r>
            <a:r>
              <a:rPr lang="zh-CN" altLang="en-US" sz="2800" b="1" dirty="0"/>
              <a:t>，</a:t>
            </a:r>
            <a:r>
              <a:rPr lang="zh-CN" altLang="en-US" sz="2800" b="1" dirty="0" smtClean="0"/>
              <a:t> 别人</a:t>
            </a:r>
            <a:r>
              <a:rPr lang="zh-CN" altLang="en-US" sz="2800" b="1" dirty="0"/>
              <a:t>不配作芙蓉</a:t>
            </a:r>
            <a:r>
              <a:rPr lang="zh-CN" altLang="en-US" sz="2800" b="1" dirty="0" smtClean="0"/>
              <a:t>。”</a:t>
            </a:r>
            <a:endParaRPr lang="zh-CN" altLang="zh-CN" sz="2800" b="1" dirty="0"/>
          </a:p>
          <a:p>
            <a:pPr marL="0" indent="0">
              <a:buNone/>
            </a:pPr>
            <a:r>
              <a:rPr lang="en-US" altLang="zh-CN" sz="2800" b="1" dirty="0" smtClean="0"/>
              <a:t>                                                                        ——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以花</a:t>
            </a:r>
            <a:r>
              <a:rPr lang="zh-CN" altLang="zh-CN" sz="2800" b="1" dirty="0">
                <a:solidFill>
                  <a:srgbClr val="FF0000"/>
                </a:solidFill>
              </a:rPr>
              <a:t>喻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人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1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sz="3200" b="1" dirty="0"/>
              <a:t>三、黛 玉 之 情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CN" sz="2800" b="1" dirty="0" smtClean="0"/>
          </a:p>
          <a:p>
            <a:pPr marL="0" indent="0">
              <a:buNone/>
            </a:pPr>
            <a:r>
              <a:rPr lang="zh-CN" altLang="en-US" sz="2800" b="1" dirty="0" smtClean="0"/>
              <a:t>许多人不喜欢黛玉的原因：</a:t>
            </a:r>
            <a:endParaRPr lang="en-US" altLang="zh-CN" sz="2800" b="1" dirty="0" smtClean="0"/>
          </a:p>
          <a:p>
            <a:pPr marL="0" indent="0">
              <a:buNone/>
            </a:pPr>
            <a:r>
              <a:rPr lang="zh-CN" altLang="en-US" sz="2800" b="1" dirty="0" smtClean="0"/>
              <a:t>感情</a:t>
            </a:r>
            <a:r>
              <a:rPr lang="zh-CN" altLang="en-US" sz="2800" b="1" dirty="0"/>
              <a:t>过于</a:t>
            </a:r>
            <a:r>
              <a:rPr lang="zh-CN" altLang="en-US" sz="2800" b="1" dirty="0" smtClean="0"/>
              <a:t>细腻</a:t>
            </a:r>
            <a:endParaRPr lang="en-US" altLang="zh-CN" sz="2800" b="1" dirty="0" smtClean="0"/>
          </a:p>
          <a:p>
            <a:pPr marL="0" indent="0">
              <a:buNone/>
            </a:pPr>
            <a:r>
              <a:rPr lang="zh-CN" altLang="en-US" sz="2800" b="1" dirty="0" smtClean="0"/>
              <a:t>说话</a:t>
            </a:r>
            <a:r>
              <a:rPr lang="zh-CN" altLang="zh-CN" sz="2800" b="1" dirty="0" smtClean="0"/>
              <a:t>尖酸刻薄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7375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059582"/>
            <a:ext cx="8640960" cy="4327129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第八回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  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比通灵金莺微露意　探宝钗黛玉半含酸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 </a:t>
            </a:r>
            <a:endParaRPr lang="en-US" altLang="zh-CN" sz="2800" b="1" dirty="0">
              <a:latin typeface="+mn-ea"/>
            </a:endParaRPr>
          </a:p>
          <a:p>
            <a:pPr marL="0" indent="0">
              <a:buNone/>
              <a:defRPr/>
            </a:pPr>
            <a:r>
              <a:rPr lang="en-US" altLang="zh-CN" sz="2800" b="1" dirty="0">
                <a:latin typeface="+mn-ea"/>
              </a:rPr>
              <a:t>    </a:t>
            </a:r>
            <a:r>
              <a:rPr lang="zh-CN" altLang="en-US" sz="2800" b="1" dirty="0" smtClean="0">
                <a:latin typeface="+mn-ea"/>
              </a:rPr>
              <a:t>黛</a:t>
            </a:r>
            <a:r>
              <a:rPr lang="zh-CN" altLang="en-US" sz="2800" b="1" dirty="0">
                <a:latin typeface="+mn-ea"/>
              </a:rPr>
              <a:t>玉接了（手炉），抱在怀中，笑道：</a:t>
            </a:r>
            <a:r>
              <a:rPr lang="en-US" altLang="zh-CN" sz="2800" b="1" dirty="0">
                <a:latin typeface="+mn-ea"/>
              </a:rPr>
              <a:t>“</a:t>
            </a:r>
            <a:r>
              <a:rPr lang="zh-CN" altLang="en-US" sz="2800" b="1" dirty="0">
                <a:latin typeface="+mn-ea"/>
              </a:rPr>
              <a:t>也亏了你倒听他的话</a:t>
            </a:r>
            <a:r>
              <a:rPr lang="en-US" altLang="zh-CN" sz="2800" b="1" dirty="0">
                <a:latin typeface="+mn-ea"/>
              </a:rPr>
              <a:t>!</a:t>
            </a:r>
            <a:r>
              <a:rPr lang="zh-CN" altLang="en-US" sz="2800" b="1" dirty="0">
                <a:latin typeface="+mn-ea"/>
              </a:rPr>
              <a:t>我平日和你说的，全当耳旁风，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怎么他说了你就依</a:t>
            </a:r>
            <a:r>
              <a:rPr lang="zh-CN" altLang="en-US" sz="2800" b="1" dirty="0">
                <a:latin typeface="+mn-ea"/>
              </a:rPr>
              <a:t>，比圣旨还快呢。</a:t>
            </a:r>
            <a:r>
              <a:rPr lang="en-US" altLang="zh-CN" sz="2800" b="1" dirty="0">
                <a:latin typeface="+mn-ea"/>
              </a:rPr>
              <a:t>”</a:t>
            </a:r>
          </a:p>
          <a:p>
            <a:pPr marL="0" indent="0">
              <a:buNone/>
              <a:defRPr/>
            </a:pPr>
            <a:r>
              <a:rPr lang="zh-CN" altLang="en-US" sz="2800" b="1" dirty="0" smtClean="0">
                <a:latin typeface="+mn-ea"/>
              </a:rPr>
              <a:t>     李</a:t>
            </a:r>
            <a:r>
              <a:rPr lang="zh-CN" altLang="en-US" sz="2800" b="1" dirty="0">
                <a:latin typeface="+mn-ea"/>
              </a:rPr>
              <a:t>嬷嬷道：“你可仔细老爷今儿在家，须防问你的书</a:t>
            </a:r>
            <a:r>
              <a:rPr lang="zh-CN" altLang="en-US" sz="2800" b="1" dirty="0" smtClean="0">
                <a:latin typeface="+mn-ea"/>
              </a:rPr>
              <a:t>！</a:t>
            </a:r>
            <a:r>
              <a:rPr lang="en-US" altLang="zh-CN" sz="2800" b="1" dirty="0" smtClean="0">
                <a:latin typeface="+mn-ea"/>
              </a:rPr>
              <a:t>”</a:t>
            </a:r>
            <a:r>
              <a:rPr lang="zh-CN" altLang="en-US" sz="2800" b="1" dirty="0" smtClean="0">
                <a:latin typeface="+mn-ea"/>
              </a:rPr>
              <a:t>宝玉</a:t>
            </a:r>
            <a:r>
              <a:rPr lang="zh-CN" altLang="en-US" sz="2800" b="1" dirty="0">
                <a:latin typeface="+mn-ea"/>
              </a:rPr>
              <a:t>听了这话，便心中大不自在，慢慢的放下酒，垂了头</a:t>
            </a:r>
            <a:r>
              <a:rPr lang="en-US" altLang="zh-CN" sz="2800" b="1" dirty="0">
                <a:latin typeface="+mn-ea"/>
              </a:rPr>
              <a:t>. </a:t>
            </a:r>
            <a:r>
              <a:rPr lang="zh-CN" altLang="en-US" sz="2800" b="1" dirty="0">
                <a:latin typeface="+mn-ea"/>
              </a:rPr>
              <a:t>黛玉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先忙</a:t>
            </a:r>
            <a:r>
              <a:rPr lang="zh-CN" altLang="en-US" sz="2800" b="1" dirty="0">
                <a:latin typeface="+mn-ea"/>
              </a:rPr>
              <a:t>的说：“别扫大家的兴！舅舅若叫你，只说姨妈留</a:t>
            </a:r>
            <a:r>
              <a:rPr lang="zh-CN" altLang="en-US" sz="2800" b="1" dirty="0" smtClean="0">
                <a:latin typeface="+mn-ea"/>
              </a:rPr>
              <a:t>着呢。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这个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妈妈，他吃了酒，又拿我们来醒脾了！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</a:rPr>
              <a:t>"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95536" y="195486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、爱情方面：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721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555526"/>
            <a:ext cx="8435280" cy="4039097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zh-CN" altLang="en-US" sz="2800" b="1" dirty="0" smtClean="0">
                <a:latin typeface="隶书" pitchFamily="49" charset="-122"/>
                <a:ea typeface="隶书" pitchFamily="49" charset="-122"/>
              </a:rPr>
              <a:t>第十九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回</a:t>
            </a:r>
            <a:r>
              <a:rPr lang="en-US" altLang="zh-CN" sz="2800" b="1" dirty="0">
                <a:latin typeface="隶书" pitchFamily="49" charset="-122"/>
                <a:ea typeface="隶书" pitchFamily="49" charset="-122"/>
              </a:rPr>
              <a:t>  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意绵绵静日玉生香</a:t>
            </a:r>
            <a:r>
              <a:rPr lang="en-US" altLang="zh-CN" sz="2800" b="1" dirty="0">
                <a:latin typeface="隶书" pitchFamily="49" charset="-122"/>
                <a:ea typeface="隶书" pitchFamily="49" charset="-122"/>
              </a:rPr>
              <a:t> </a:t>
            </a:r>
          </a:p>
          <a:p>
            <a:pPr marL="0" indent="0">
              <a:buNone/>
              <a:defRPr/>
            </a:pPr>
            <a:r>
              <a:rPr lang="zh-CN" altLang="en-US" sz="2800" b="1" dirty="0" smtClean="0">
                <a:solidFill>
                  <a:srgbClr val="FF6600"/>
                </a:solidFill>
                <a:latin typeface="Adobe 楷体 Std R" pitchFamily="18" charset="-122"/>
                <a:ea typeface="Adobe 楷体 Std R" pitchFamily="18" charset="-122"/>
              </a:rPr>
              <a:t>      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人有冷香丸，你有暖香来配没有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？</a:t>
            </a:r>
            <a:endParaRPr lang="en-US" altLang="zh-CN" sz="2800" b="1" dirty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 marL="0" indent="0">
              <a:buNone/>
              <a:defRPr/>
            </a:pP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第二十回 　林黛玉俏语谑娇音</a:t>
            </a:r>
            <a:r>
              <a:rPr lang="en-US" altLang="zh-CN" sz="2800" b="1" dirty="0">
                <a:latin typeface="隶书" pitchFamily="49" charset="-122"/>
                <a:ea typeface="隶书" pitchFamily="49" charset="-122"/>
              </a:rPr>
              <a:t>   </a:t>
            </a:r>
          </a:p>
          <a:p>
            <a:pPr marL="0" indent="0">
              <a:buNone/>
              <a:defRPr/>
            </a:pPr>
            <a:r>
              <a:rPr lang="zh-CN" altLang="en-US" sz="2800" b="1" dirty="0">
                <a:latin typeface="+mn-ea"/>
              </a:rPr>
              <a:t>  </a:t>
            </a:r>
            <a:r>
              <a:rPr lang="zh-CN" altLang="en-US" sz="2800" b="1" dirty="0" smtClean="0">
                <a:latin typeface="+mn-ea"/>
              </a:rPr>
              <a:t>宝玉</a:t>
            </a:r>
            <a:r>
              <a:rPr lang="zh-CN" altLang="en-US" sz="2800" b="1" dirty="0">
                <a:latin typeface="+mn-ea"/>
              </a:rPr>
              <a:t>便说：</a:t>
            </a:r>
            <a:r>
              <a:rPr lang="en-US" altLang="zh-CN" sz="2800" b="1" dirty="0">
                <a:latin typeface="+mn-ea"/>
              </a:rPr>
              <a:t>“</a:t>
            </a:r>
            <a:r>
              <a:rPr lang="zh-CN" altLang="en-US" sz="2800" b="1" dirty="0">
                <a:latin typeface="+mn-ea"/>
              </a:rPr>
              <a:t>在宝姐姐家的。</a:t>
            </a:r>
            <a:r>
              <a:rPr lang="en-US" altLang="zh-CN" sz="2800" b="1" dirty="0">
                <a:latin typeface="+mn-ea"/>
              </a:rPr>
              <a:t>”</a:t>
            </a:r>
            <a:r>
              <a:rPr lang="zh-CN" altLang="en-US" sz="2800" b="1" dirty="0">
                <a:latin typeface="+mn-ea"/>
              </a:rPr>
              <a:t>黛玉冷笑道：</a:t>
            </a:r>
            <a:r>
              <a:rPr lang="en-US" altLang="zh-CN" sz="2800" b="1" dirty="0">
                <a:latin typeface="+mn-ea"/>
              </a:rPr>
              <a:t>“</a:t>
            </a:r>
            <a:r>
              <a:rPr lang="zh-CN" altLang="en-US" sz="2800" b="1" dirty="0">
                <a:latin typeface="+mn-ea"/>
              </a:rPr>
              <a:t>我说</a:t>
            </a:r>
            <a:r>
              <a:rPr lang="zh-CN" altLang="en-US" sz="2800" b="1" dirty="0" smtClean="0">
                <a:latin typeface="+mn-ea"/>
              </a:rPr>
              <a:t>呢，亏</a:t>
            </a:r>
            <a:r>
              <a:rPr lang="zh-CN" altLang="en-US" sz="2800" b="1" dirty="0">
                <a:latin typeface="+mn-ea"/>
              </a:rPr>
              <a:t>在那里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绊</a:t>
            </a:r>
            <a:r>
              <a:rPr lang="zh-CN" altLang="en-US" sz="2800" b="1" dirty="0">
                <a:latin typeface="+mn-ea"/>
              </a:rPr>
              <a:t>住，不然早就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飞</a:t>
            </a:r>
            <a:r>
              <a:rPr lang="zh-CN" altLang="en-US" sz="2800" b="1" dirty="0">
                <a:latin typeface="+mn-ea"/>
              </a:rPr>
              <a:t>了来</a:t>
            </a:r>
            <a:r>
              <a:rPr lang="zh-CN" altLang="en-US" sz="2800" b="1" dirty="0" smtClean="0">
                <a:latin typeface="+mn-ea"/>
              </a:rPr>
              <a:t>了。</a:t>
            </a:r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”</a:t>
            </a:r>
            <a:r>
              <a:rPr lang="en-US" altLang="zh-CN" sz="2800" b="1" dirty="0" smtClean="0">
                <a:latin typeface="+mn-ea"/>
              </a:rPr>
              <a:t> ......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0" indent="0">
              <a:buNone/>
              <a:defRPr/>
            </a:pPr>
            <a:r>
              <a:rPr lang="zh-CN" altLang="en-US" sz="2800" b="1" dirty="0" smtClean="0">
                <a:latin typeface="+mn-ea"/>
              </a:rPr>
              <a:t>黛</a:t>
            </a:r>
            <a:r>
              <a:rPr lang="zh-CN" altLang="en-US" sz="2800" b="1" dirty="0">
                <a:latin typeface="+mn-ea"/>
              </a:rPr>
              <a:t>玉先说道：</a:t>
            </a:r>
            <a:r>
              <a:rPr lang="en-US" altLang="zh-CN" sz="2800" b="1" dirty="0">
                <a:latin typeface="+mn-ea"/>
              </a:rPr>
              <a:t>“</a:t>
            </a:r>
            <a:r>
              <a:rPr lang="zh-CN" altLang="en-US" sz="2800" b="1" dirty="0">
                <a:latin typeface="+mn-ea"/>
              </a:rPr>
              <a:t>你又来作什么？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横竖如今有人和你顽，比我又会念，又会作，又会写，又会说笑，又怕你生气拉了你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去，</a:t>
            </a:r>
            <a:r>
              <a:rPr lang="zh-CN" altLang="en-US" sz="2800" b="1" dirty="0" smtClean="0">
                <a:latin typeface="+mn-ea"/>
              </a:rPr>
              <a:t>你</a:t>
            </a:r>
            <a:r>
              <a:rPr lang="zh-CN" altLang="en-US" sz="2800" b="1" dirty="0">
                <a:latin typeface="+mn-ea"/>
              </a:rPr>
              <a:t>又作什么来？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死活</a:t>
            </a:r>
            <a:r>
              <a:rPr lang="zh-CN" altLang="en-US" sz="2800" b="1" dirty="0">
                <a:latin typeface="+mn-ea"/>
              </a:rPr>
              <a:t>凭我去罢了</a:t>
            </a:r>
            <a:r>
              <a:rPr lang="zh-CN" altLang="en-US" sz="2800" b="1" dirty="0" smtClean="0">
                <a:latin typeface="+mn-ea"/>
              </a:rPr>
              <a:t>！</a:t>
            </a:r>
            <a:r>
              <a:rPr lang="en-US" altLang="zh-CN" sz="2800" b="1" dirty="0" smtClean="0">
                <a:latin typeface="Adobe 楷体 Std R" pitchFamily="18" charset="-122"/>
                <a:ea typeface="Adobe 楷体 Std R" pitchFamily="18" charset="-122"/>
              </a:rPr>
              <a:t>“</a:t>
            </a:r>
          </a:p>
          <a:p>
            <a:pPr marL="0" indent="0">
              <a:buNone/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                         </a:t>
            </a:r>
            <a:r>
              <a:rPr lang="en-US" altLang="zh-CN" sz="2800" b="1" dirty="0" smtClean="0">
                <a:solidFill>
                  <a:srgbClr val="FF0000"/>
                </a:solidFill>
                <a:latin typeface="+mn-ea"/>
              </a:rPr>
              <a:t>——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人物语言个性化</a:t>
            </a:r>
            <a:endParaRPr lang="zh-CN" altLang="en-US" sz="28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3275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b="1" dirty="0" smtClean="0"/>
              <a:t>黛玉</a:t>
            </a:r>
            <a:r>
              <a:rPr lang="zh-CN" altLang="en-US" b="1" dirty="0" smtClean="0"/>
              <a:t>：</a:t>
            </a:r>
            <a:r>
              <a:rPr lang="zh-CN" altLang="zh-CN" b="1" dirty="0" smtClean="0"/>
              <a:t>情情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zh-CN" b="1" dirty="0" smtClean="0"/>
              <a:t>宝玉</a:t>
            </a:r>
            <a:r>
              <a:rPr lang="zh-CN" altLang="en-US" b="1" dirty="0" smtClean="0"/>
              <a:t>：</a:t>
            </a:r>
            <a:r>
              <a:rPr lang="zh-CN" altLang="zh-CN" b="1" dirty="0" smtClean="0"/>
              <a:t>情</a:t>
            </a:r>
            <a:r>
              <a:rPr lang="zh-CN" altLang="zh-CN" b="1" dirty="0"/>
              <a:t>不</a:t>
            </a:r>
            <a:r>
              <a:rPr lang="zh-CN" altLang="zh-CN" b="1" dirty="0" smtClean="0"/>
              <a:t>情</a:t>
            </a:r>
            <a:endParaRPr lang="en-US" altLang="zh-CN" b="1" dirty="0" smtClean="0"/>
          </a:p>
          <a:p>
            <a:pPr marL="0" indent="0">
              <a:buNone/>
            </a:pPr>
            <a:r>
              <a:rPr lang="en-US" altLang="zh-CN" b="1" dirty="0" smtClean="0"/>
              <a:t>                                             ——</a:t>
            </a:r>
            <a:r>
              <a:rPr lang="zh-CN" altLang="zh-CN" b="1" dirty="0" smtClean="0"/>
              <a:t>脂</a:t>
            </a:r>
            <a:r>
              <a:rPr lang="zh-CN" altLang="zh-CN" b="1" dirty="0"/>
              <a:t>砚</a:t>
            </a:r>
            <a:r>
              <a:rPr lang="zh-CN" altLang="zh-CN" b="1" dirty="0" smtClean="0"/>
              <a:t>斋</a:t>
            </a:r>
            <a:r>
              <a:rPr lang="zh-CN" altLang="en-US" b="1" dirty="0" smtClean="0"/>
              <a:t>批语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zh-CN" b="1" dirty="0" smtClean="0"/>
              <a:t>幻</a:t>
            </a:r>
            <a:r>
              <a:rPr lang="zh-CN" altLang="zh-CN" b="1" dirty="0"/>
              <a:t>情深处故多嗔，岂独颦卿爱妒人</a:t>
            </a:r>
            <a:r>
              <a:rPr lang="zh-CN" altLang="zh-CN" b="1" dirty="0" smtClean="0"/>
              <a:t>？</a:t>
            </a:r>
            <a:endParaRPr lang="en-US" altLang="zh-CN" b="1" dirty="0" smtClean="0"/>
          </a:p>
          <a:p>
            <a:pPr marL="0" indent="0">
              <a:buNone/>
            </a:pPr>
            <a:r>
              <a:rPr lang="en-US" altLang="zh-CN" b="1" dirty="0"/>
              <a:t> </a:t>
            </a:r>
            <a:r>
              <a:rPr lang="en-US" altLang="zh-CN" b="1" dirty="0" smtClean="0"/>
              <a:t>                                            ——</a:t>
            </a:r>
            <a:r>
              <a:rPr lang="zh-CN" altLang="zh-CN" b="1" dirty="0" smtClean="0"/>
              <a:t>戚</a:t>
            </a:r>
            <a:r>
              <a:rPr lang="zh-CN" altLang="zh-CN" b="1" dirty="0"/>
              <a:t>序</a:t>
            </a:r>
            <a:r>
              <a:rPr lang="zh-CN" altLang="zh-CN" b="1" dirty="0" smtClean="0"/>
              <a:t>本回</a:t>
            </a:r>
            <a:r>
              <a:rPr lang="zh-CN" altLang="zh-CN" b="1" dirty="0"/>
              <a:t>前诗</a:t>
            </a:r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85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771550"/>
            <a:ext cx="8229600" cy="3394472"/>
          </a:xfrm>
        </p:spPr>
        <p:txBody>
          <a:bodyPr>
            <a:noAutofit/>
          </a:bodyPr>
          <a:lstStyle/>
          <a:p>
            <a:pPr marL="0" indent="0" eaLnBrk="0" hangingPunct="0">
              <a:buClr>
                <a:schemeClr val="tx2"/>
              </a:buClr>
              <a:buSzPct val="90000"/>
              <a:buNone/>
              <a:defRPr/>
            </a:pPr>
            <a:r>
              <a:rPr lang="zh-CN" altLang="zh-CN" sz="2800" b="1" kern="0" dirty="0">
                <a:latin typeface="楷体" pitchFamily="49" charset="-122"/>
                <a:ea typeface="楷体" pitchFamily="49" charset="-122"/>
              </a:rPr>
              <a:t>第二十八</a:t>
            </a:r>
            <a:r>
              <a:rPr lang="zh-CN" altLang="zh-CN" sz="2800" b="1" kern="0" dirty="0" smtClean="0">
                <a:latin typeface="楷体" pitchFamily="49" charset="-122"/>
                <a:ea typeface="楷体" pitchFamily="49" charset="-122"/>
              </a:rPr>
              <a:t>回</a:t>
            </a:r>
            <a:r>
              <a:rPr lang="en-US" altLang="zh-CN" sz="2800" b="1" kern="0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2800" b="1" kern="0" dirty="0" smtClean="0">
                <a:latin typeface="楷体" pitchFamily="49" charset="-122"/>
                <a:ea typeface="楷体" pitchFamily="49" charset="-122"/>
              </a:rPr>
              <a:t>薛宝钗</a:t>
            </a:r>
            <a:r>
              <a:rPr lang="zh-CN" altLang="zh-CN" sz="2800" b="1" kern="0" dirty="0">
                <a:latin typeface="楷体" pitchFamily="49" charset="-122"/>
                <a:ea typeface="楷体" pitchFamily="49" charset="-122"/>
              </a:rPr>
              <a:t>羞笼红麝</a:t>
            </a:r>
            <a:r>
              <a:rPr lang="zh-CN" altLang="zh-CN" sz="2800" b="1" kern="0" dirty="0" smtClean="0">
                <a:latin typeface="楷体" pitchFamily="49" charset="-122"/>
                <a:ea typeface="楷体" pitchFamily="49" charset="-122"/>
              </a:rPr>
              <a:t>串</a:t>
            </a:r>
            <a:endParaRPr lang="en-US" altLang="zh-CN" sz="2800" b="1" kern="0" dirty="0" smtClean="0">
              <a:latin typeface="楷体" pitchFamily="49" charset="-122"/>
              <a:ea typeface="楷体" pitchFamily="49" charset="-122"/>
            </a:endParaRPr>
          </a:p>
          <a:p>
            <a:pPr marL="0" indent="0" eaLnBrk="0" hangingPunct="0">
              <a:buClr>
                <a:schemeClr val="tx2"/>
              </a:buClr>
              <a:buSzPct val="90000"/>
              <a:buNone/>
              <a:defRPr/>
            </a:pPr>
            <a:r>
              <a:rPr lang="zh-CN" altLang="zh-CN" sz="2800" b="1" kern="0" dirty="0" smtClean="0">
                <a:latin typeface="+mn-ea"/>
              </a:rPr>
              <a:t>宝玉</a:t>
            </a:r>
            <a:r>
              <a:rPr lang="zh-CN" altLang="zh-CN" sz="2800" b="1" kern="0" dirty="0">
                <a:latin typeface="+mn-ea"/>
              </a:rPr>
              <a:t>看到宝钗：</a:t>
            </a:r>
          </a:p>
          <a:p>
            <a:pPr marL="0" indent="0" eaLnBrk="0" hangingPunct="0">
              <a:buClr>
                <a:schemeClr val="tx2"/>
              </a:buClr>
              <a:buSzPct val="90000"/>
              <a:buNone/>
              <a:defRPr/>
            </a:pPr>
            <a:r>
              <a:rPr lang="zh-CN" altLang="zh-CN" sz="2800" b="1" kern="0" dirty="0">
                <a:latin typeface="+mn-ea"/>
              </a:rPr>
              <a:t>“比林黛玉另具一种妩媚风流，</a:t>
            </a:r>
            <a:r>
              <a:rPr lang="zh-CN" altLang="zh-CN" sz="2800" b="1" kern="0" dirty="0">
                <a:solidFill>
                  <a:srgbClr val="FF0000"/>
                </a:solidFill>
                <a:latin typeface="+mn-ea"/>
              </a:rPr>
              <a:t>不觉呆了</a:t>
            </a:r>
            <a:r>
              <a:rPr lang="zh-CN" altLang="zh-CN" sz="2800" b="1" kern="0" dirty="0">
                <a:latin typeface="+mn-ea"/>
              </a:rPr>
              <a:t>”</a:t>
            </a:r>
          </a:p>
          <a:p>
            <a:pPr marL="0" indent="0" eaLnBrk="0" hangingPunct="0">
              <a:buClr>
                <a:schemeClr val="tx2"/>
              </a:buClr>
              <a:buSzPct val="90000"/>
              <a:buNone/>
              <a:defRPr/>
            </a:pPr>
            <a:r>
              <a:rPr lang="zh-CN" altLang="zh-CN" sz="2800" b="1" kern="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第六十三</a:t>
            </a:r>
            <a:r>
              <a:rPr lang="zh-CN" altLang="zh-CN" sz="2800" b="1" kern="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回</a:t>
            </a:r>
            <a:r>
              <a:rPr lang="en-US" altLang="zh-CN" sz="2800" b="1" kern="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zh-CN" sz="2800" b="1" kern="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寿怡红</a:t>
            </a:r>
            <a:r>
              <a:rPr lang="zh-CN" altLang="zh-CN" sz="2800" b="1" kern="0" dirty="0">
                <a:latin typeface="华文楷体" panose="02010600040101010101" pitchFamily="2" charset="-122"/>
                <a:ea typeface="华文楷体" panose="02010600040101010101" pitchFamily="2" charset="-122"/>
              </a:rPr>
              <a:t>君芒开</a:t>
            </a:r>
            <a:r>
              <a:rPr lang="zh-CN" altLang="zh-CN" sz="2800" b="1" kern="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夜宴</a:t>
            </a:r>
            <a:endParaRPr lang="en-US" altLang="zh-CN" sz="2800" b="1" kern="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 eaLnBrk="0" hangingPunct="0">
              <a:buClr>
                <a:schemeClr val="tx2"/>
              </a:buClr>
              <a:buSzPct val="90000"/>
              <a:buNone/>
              <a:defRPr/>
            </a:pPr>
            <a:r>
              <a:rPr lang="zh-CN" altLang="zh-CN" sz="2800" b="1" kern="0" dirty="0" smtClean="0">
                <a:latin typeface="+mn-ea"/>
              </a:rPr>
              <a:t>各人</a:t>
            </a:r>
            <a:r>
              <a:rPr lang="zh-CN" altLang="zh-CN" sz="2800" b="1" kern="0" dirty="0">
                <a:latin typeface="+mn-ea"/>
              </a:rPr>
              <a:t>抽花名签，宝钗抽到的是牡丹</a:t>
            </a:r>
          </a:p>
          <a:p>
            <a:pPr marL="0" indent="0" eaLnBrk="0" hangingPunct="0">
              <a:buClr>
                <a:schemeClr val="tx2"/>
              </a:buClr>
              <a:buSzPct val="90000"/>
              <a:buNone/>
              <a:defRPr/>
            </a:pPr>
            <a:r>
              <a:rPr lang="zh-CN" altLang="zh-CN" sz="2800" b="1" kern="0" dirty="0">
                <a:latin typeface="+mn-ea"/>
              </a:rPr>
              <a:t>上题“</a:t>
            </a:r>
            <a:r>
              <a:rPr lang="zh-CN" altLang="zh-CN" sz="2800" b="1" kern="0" dirty="0">
                <a:solidFill>
                  <a:srgbClr val="FF0000"/>
                </a:solidFill>
                <a:latin typeface="+mn-ea"/>
              </a:rPr>
              <a:t>艳冠群芳</a:t>
            </a:r>
            <a:r>
              <a:rPr lang="zh-CN" altLang="zh-CN" sz="2800" b="1" kern="0" dirty="0">
                <a:latin typeface="+mn-ea"/>
              </a:rPr>
              <a:t>”四字，还注着“在席共贺一杯，此为“群芳之冠”。</a:t>
            </a:r>
          </a:p>
          <a:p>
            <a:pPr marL="0" indent="0">
              <a:buNone/>
            </a:pP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7494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267494"/>
            <a:ext cx="8507288" cy="4327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第三十二</a:t>
            </a:r>
            <a:r>
              <a:rPr lang="zh-CN" altLang="zh-CN" b="1" dirty="0">
                <a:latin typeface="楷体" pitchFamily="49" charset="-122"/>
                <a:ea typeface="楷体" pitchFamily="49" charset="-122"/>
              </a:rPr>
              <a:t>回 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  </a:t>
            </a:r>
          </a:p>
          <a:p>
            <a:pPr marL="0" indent="0">
              <a:buNone/>
            </a:pPr>
            <a:r>
              <a:rPr lang="en-US" altLang="zh-CN" b="1" dirty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诉肺腑</a:t>
            </a:r>
            <a:r>
              <a:rPr lang="zh-CN" altLang="zh-CN" b="1" dirty="0">
                <a:latin typeface="楷体" pitchFamily="49" charset="-122"/>
                <a:ea typeface="楷体" pitchFamily="49" charset="-122"/>
              </a:rPr>
              <a:t>心迷活宝玉 含耻辱情烈死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金钏</a:t>
            </a:r>
            <a:endParaRPr lang="zh-CN" altLang="zh-CN" b="1" dirty="0">
              <a:latin typeface="楷体" pitchFamily="49" charset="-122"/>
              <a:ea typeface="楷体" pitchFamily="49" charset="-122"/>
            </a:endParaRPr>
          </a:p>
          <a:p>
            <a:pPr marL="0" indent="0">
              <a:buNone/>
            </a:pPr>
            <a:r>
              <a:rPr lang="zh-CN" altLang="zh-CN" sz="2800" b="1" dirty="0">
                <a:latin typeface="+mn-ea"/>
              </a:rPr>
              <a:t>袭人道：</a:t>
            </a:r>
            <a:r>
              <a:rPr lang="en-US" altLang="zh-CN" sz="2800" b="1" dirty="0">
                <a:latin typeface="+mn-ea"/>
              </a:rPr>
              <a:t>“</a:t>
            </a:r>
            <a:r>
              <a:rPr lang="zh-CN" altLang="zh-CN" sz="2800" b="1" dirty="0">
                <a:latin typeface="+mn-ea"/>
              </a:rPr>
              <a:t>上回也是宝姑娘曾说过一回，他也不管人脸上过得去过不去，他就咳了一声，拿起脚来走了</a:t>
            </a:r>
            <a:r>
              <a:rPr lang="en-US" altLang="zh-CN" sz="2800" b="1" dirty="0">
                <a:latin typeface="+mn-ea"/>
              </a:rPr>
              <a:t>.......</a:t>
            </a:r>
            <a:r>
              <a:rPr lang="zh-CN" altLang="zh-CN" sz="2800" b="1" dirty="0">
                <a:latin typeface="+mn-ea"/>
              </a:rPr>
              <a:t>那林姑娘见你赌气不理她，你得赔多少不是呢！</a:t>
            </a:r>
            <a:r>
              <a:rPr lang="en-US" altLang="zh-CN" sz="2800" b="1" dirty="0">
                <a:latin typeface="+mn-ea"/>
              </a:rPr>
              <a:t>”</a:t>
            </a:r>
            <a:r>
              <a:rPr lang="zh-CN" altLang="zh-CN" sz="2800" b="1" dirty="0">
                <a:latin typeface="+mn-ea"/>
              </a:rPr>
              <a:t>宝玉道：</a:t>
            </a:r>
            <a:r>
              <a:rPr lang="en-US" altLang="zh-CN" sz="2800" b="1" dirty="0">
                <a:latin typeface="+mn-ea"/>
              </a:rPr>
              <a:t>“</a:t>
            </a:r>
            <a:r>
              <a:rPr lang="zh-CN" altLang="zh-CN" sz="2800" b="1" dirty="0">
                <a:solidFill>
                  <a:srgbClr val="FF0000"/>
                </a:solidFill>
                <a:latin typeface="+mn-ea"/>
              </a:rPr>
              <a:t>林姑娘从来说过这些混帐话不曾？若她也说过这些混帐话，我早和她生分了</a:t>
            </a:r>
            <a:r>
              <a:rPr lang="zh-CN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。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zh-CN" sz="2800" b="1" dirty="0">
                <a:latin typeface="+mn-ea"/>
              </a:rPr>
              <a:t>袭人和湘云都点头笑道：</a:t>
            </a:r>
            <a:r>
              <a:rPr lang="en-US" altLang="zh-CN" sz="2800" b="1" dirty="0">
                <a:latin typeface="+mn-ea"/>
              </a:rPr>
              <a:t>“</a:t>
            </a:r>
            <a:r>
              <a:rPr lang="zh-CN" altLang="zh-CN" sz="2800" b="1" dirty="0">
                <a:latin typeface="+mn-ea"/>
              </a:rPr>
              <a:t>这原是混帐话。</a:t>
            </a:r>
            <a:r>
              <a:rPr lang="en-US" altLang="zh-CN" sz="2800" b="1" dirty="0" smtClean="0">
                <a:latin typeface="+mn-ea"/>
              </a:rPr>
              <a:t>”</a:t>
            </a:r>
          </a:p>
          <a:p>
            <a:pPr marL="0" indent="0">
              <a:buNone/>
            </a:pPr>
            <a:r>
              <a:rPr lang="en-US" altLang="zh-CN" sz="2800" b="1" dirty="0">
                <a:latin typeface="+mn-ea"/>
              </a:rPr>
              <a:t> </a:t>
            </a:r>
            <a:r>
              <a:rPr lang="en-US" altLang="zh-CN" sz="2800" b="1" dirty="0" smtClean="0">
                <a:latin typeface="+mn-ea"/>
              </a:rPr>
              <a:t>                                ——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知己之爱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991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771550"/>
            <a:ext cx="8229600" cy="3394472"/>
          </a:xfrm>
        </p:spPr>
        <p:txBody>
          <a:bodyPr/>
          <a:lstStyle/>
          <a:p>
            <a:endParaRPr lang="en-US" altLang="zh-CN" b="1" dirty="0"/>
          </a:p>
          <a:p>
            <a:pPr marL="0" indent="0">
              <a:buNone/>
            </a:pPr>
            <a:r>
              <a:rPr lang="zh-CN" altLang="en-US" b="1" dirty="0" smtClean="0"/>
              <a:t>自</a:t>
            </a:r>
            <a:r>
              <a:rPr lang="en-US" altLang="zh-CN" b="1" dirty="0" smtClean="0"/>
              <a:t>《</a:t>
            </a:r>
            <a:r>
              <a:rPr lang="zh-CN" altLang="en-US" b="1" dirty="0" smtClean="0"/>
              <a:t>红楼梦</a:t>
            </a:r>
            <a:r>
              <a:rPr lang="en-US" altLang="zh-CN" b="1" dirty="0" smtClean="0"/>
              <a:t>》</a:t>
            </a:r>
            <a:r>
              <a:rPr lang="zh-CN" altLang="en-US" b="1" dirty="0" smtClean="0"/>
              <a:t>问世，</a:t>
            </a:r>
            <a:r>
              <a:rPr lang="zh-CN" altLang="zh-CN" b="1" dirty="0" smtClean="0"/>
              <a:t>“钗黛”</a:t>
            </a:r>
            <a:r>
              <a:rPr lang="zh-CN" altLang="zh-CN" b="1" dirty="0"/>
              <a:t>谁更</a:t>
            </a:r>
            <a:r>
              <a:rPr lang="zh-CN" altLang="zh-CN" b="1" dirty="0" smtClean="0"/>
              <a:t>美</a:t>
            </a:r>
            <a:r>
              <a:rPr lang="zh-CN" altLang="en-US" b="1" dirty="0" smtClean="0"/>
              <a:t>是个永恒的话题</a:t>
            </a:r>
            <a:endParaRPr lang="en-US" altLang="zh-CN" b="1" dirty="0" smtClean="0"/>
          </a:p>
          <a:p>
            <a:pPr marL="0" indent="0">
              <a:buNone/>
            </a:pPr>
            <a:endParaRPr lang="en-US" altLang="zh-CN" b="1" dirty="0"/>
          </a:p>
          <a:p>
            <a:pPr marL="0" indent="0">
              <a:buNone/>
            </a:pPr>
            <a:r>
              <a:rPr lang="zh-CN" altLang="zh-CN" b="1" dirty="0" smtClean="0"/>
              <a:t>林黛玉</a:t>
            </a:r>
            <a:r>
              <a:rPr lang="zh-CN" altLang="zh-CN" b="1" dirty="0"/>
              <a:t>“秉绝代姿容，赋稀世俊美”</a:t>
            </a:r>
            <a:endParaRPr lang="en-US" altLang="zh-CN" b="1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86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03848" y="915566"/>
            <a:ext cx="5482952" cy="36790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第二十三回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西厢记</a:t>
            </a:r>
            <a:r>
              <a:rPr lang="zh-CN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妙词通戏语</a:t>
            </a:r>
            <a:endParaRPr lang="zh-CN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zh-CN" sz="2800" b="1" dirty="0"/>
              <a:t>林黛玉把花具且都放下，接书来瞧，从头看去，</a:t>
            </a:r>
            <a:r>
              <a:rPr lang="zh-CN" altLang="zh-CN" sz="2800" b="1" dirty="0">
                <a:solidFill>
                  <a:srgbClr val="FF0000"/>
                </a:solidFill>
              </a:rPr>
              <a:t>越看越爱看</a:t>
            </a:r>
            <a:r>
              <a:rPr lang="zh-CN" altLang="zh-CN" sz="2800" b="1" dirty="0"/>
              <a:t>，不到一顿饭工夫，将十六出俱已看完，自觉词藻警人，馀香满口。虽看完了书，却只管出神，心内还</a:t>
            </a:r>
            <a:r>
              <a:rPr lang="zh-CN" altLang="zh-CN" sz="2800" b="1" dirty="0">
                <a:solidFill>
                  <a:srgbClr val="FF0000"/>
                </a:solidFill>
              </a:rPr>
              <a:t>默默记</a:t>
            </a:r>
            <a:r>
              <a:rPr lang="zh-CN" altLang="zh-CN" sz="2800" b="1" dirty="0"/>
              <a:t>诵</a:t>
            </a:r>
            <a:r>
              <a:rPr lang="zh-CN" altLang="zh-CN" sz="2800" b="1" dirty="0" smtClean="0"/>
              <a:t>。</a:t>
            </a:r>
            <a:endParaRPr lang="en-US" altLang="zh-CN" sz="2800" b="1" dirty="0" smtClean="0"/>
          </a:p>
          <a:p>
            <a:pPr marL="0" indent="0">
              <a:buNone/>
            </a:pP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                      ——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心意相通</a:t>
            </a:r>
            <a:endParaRPr lang="zh-CN" altLang="zh-CN" sz="2800" dirty="0">
              <a:solidFill>
                <a:srgbClr val="FF0000"/>
              </a:solidFill>
            </a:endParaRPr>
          </a:p>
          <a:p>
            <a:endParaRPr lang="zh-CN" altLang="en-US" sz="28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9622"/>
            <a:ext cx="2720772" cy="338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0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23478"/>
            <a:ext cx="8856984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第十七回至十八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回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800" dirty="0" smtClean="0"/>
              <a:t>       </a:t>
            </a:r>
            <a:r>
              <a:rPr lang="zh-CN" altLang="zh-CN" sz="2800" dirty="0" smtClean="0"/>
              <a:t>“</a:t>
            </a:r>
            <a:r>
              <a:rPr lang="zh-CN" altLang="zh-CN" sz="2800" b="1" dirty="0"/>
              <a:t>我给的那个荷包也给他们了﹖你明儿再想我的东西，可不能够了！”说完，“赌气回房，将前日宝玉所烦他作的那个香袋儿——才做了一半——</a:t>
            </a:r>
            <a:r>
              <a:rPr lang="zh-CN" altLang="zh-CN" sz="2800" b="1" dirty="0">
                <a:solidFill>
                  <a:srgbClr val="FF0000"/>
                </a:solidFill>
              </a:rPr>
              <a:t>赌气拿过来就铰</a:t>
            </a:r>
            <a:r>
              <a:rPr lang="zh-CN" altLang="zh-CN" sz="2800" b="1" dirty="0"/>
              <a:t>。</a:t>
            </a:r>
            <a:r>
              <a:rPr lang="zh-CN" altLang="zh-CN" sz="2800" b="1" dirty="0" smtClean="0"/>
              <a:t>”</a:t>
            </a:r>
            <a:endParaRPr lang="en-US" altLang="zh-CN" sz="2800" b="1" dirty="0" smtClean="0"/>
          </a:p>
          <a:p>
            <a:pPr marL="0" indent="0">
              <a:buNone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第二十回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800" b="1" dirty="0" smtClean="0"/>
              <a:t>         </a:t>
            </a:r>
            <a:r>
              <a:rPr lang="zh-CN" altLang="zh-CN" sz="2800" b="1" dirty="0" smtClean="0"/>
              <a:t>林黛玉</a:t>
            </a:r>
            <a:r>
              <a:rPr lang="zh-CN" altLang="zh-CN" sz="2800" b="1" dirty="0"/>
              <a:t>啐道：“我难道为的叫你疏他？我成了什么人呢！</a:t>
            </a:r>
            <a:r>
              <a:rPr lang="zh-CN" altLang="zh-CN" sz="2800" b="1" dirty="0">
                <a:solidFill>
                  <a:srgbClr val="FF0000"/>
                </a:solidFill>
              </a:rPr>
              <a:t>我为的是我的心。</a:t>
            </a:r>
            <a:r>
              <a:rPr lang="zh-CN" altLang="zh-CN" sz="2800" b="1" dirty="0" smtClean="0"/>
              <a:t>”</a:t>
            </a:r>
            <a:endParaRPr lang="en-US" altLang="zh-CN" sz="2800" b="1" dirty="0" smtClean="0"/>
          </a:p>
          <a:p>
            <a:pPr marL="0" indent="0">
              <a:buNone/>
            </a:pP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                                                           </a:t>
            </a:r>
            <a:r>
              <a:rPr lang="en-US" altLang="zh-CN" sz="2800" b="1" dirty="0" smtClean="0"/>
              <a:t>——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于物专情是专于人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2800" b="1" dirty="0" smtClean="0">
                <a:solidFill>
                  <a:srgbClr val="FF0000"/>
                </a:solidFill>
              </a:rPr>
              <a:t>                                                                     独立人格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CN" altLang="zh-CN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272300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699542"/>
            <a:ext cx="8363272" cy="3895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sz="2800" b="1" dirty="0"/>
              <a:t>正没主意，只听里面一阵笑语之声，细听一听，竟是宝玉、宝钗二人。林黛玉心中益发动了气，左思右想，忽然想起了早起的事来：“必竟是宝玉恼我要告他的原故。但只我何尝告你了，你也打听打听，就恼我到这步田地。你今儿不叫我进来，难道明儿就不见面了！”越想越伤感起来，也不顾苍苔露冷，花径风寒，</a:t>
            </a:r>
            <a:r>
              <a:rPr lang="zh-CN" altLang="zh-CN" sz="2800" b="1" dirty="0">
                <a:solidFill>
                  <a:srgbClr val="FF0000"/>
                </a:solidFill>
              </a:rPr>
              <a:t>独立墙角边花阴之下，悲悲戚戚呜咽起来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。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                                                           </a:t>
            </a:r>
            <a:r>
              <a:rPr lang="en-US" altLang="zh-CN" sz="2800" b="1" dirty="0" smtClean="0"/>
              <a:t>——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至情至真</a:t>
            </a:r>
            <a:endParaRPr lang="zh-CN" altLang="zh-CN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5803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555526"/>
            <a:ext cx="8363272" cy="4039097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、处世方面</a:t>
            </a:r>
            <a:endParaRPr lang="en-US" altLang="zh-CN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  <a:defRPr/>
            </a:pP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第七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回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  <a:defRPr/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>
                <a:latin typeface="+mn-ea"/>
              </a:rPr>
              <a:t>周瑞家的进来笑道：“林姑娘，姨太太着我送花儿与姑娘带来了。”</a:t>
            </a:r>
            <a:endParaRPr lang="en-US" altLang="zh-CN" sz="2800" b="1" dirty="0">
              <a:latin typeface="+mn-ea"/>
            </a:endParaRPr>
          </a:p>
          <a:p>
            <a:pPr marL="0" indent="0">
              <a:buNone/>
              <a:defRPr/>
            </a:pPr>
            <a:r>
              <a:rPr lang="en-US" altLang="zh-CN" sz="2800" b="1" dirty="0">
                <a:latin typeface="+mn-ea"/>
              </a:rPr>
              <a:t>    </a:t>
            </a:r>
            <a:r>
              <a:rPr lang="zh-CN" altLang="en-US" sz="2800" b="1" dirty="0">
                <a:latin typeface="+mn-ea"/>
              </a:rPr>
              <a:t>黛玉只就宝玉手中看了一看，便问道：“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还是单送我一人的，还是别的姑娘们都有呢？</a:t>
            </a:r>
            <a:r>
              <a:rPr lang="en-US" altLang="zh-CN" sz="2800" b="1" dirty="0">
                <a:latin typeface="+mn-ea"/>
              </a:rPr>
              <a:t>"</a:t>
            </a:r>
            <a:r>
              <a:rPr lang="zh-CN" altLang="en-US" sz="2800" b="1" dirty="0">
                <a:latin typeface="+mn-ea"/>
              </a:rPr>
              <a:t>周瑞家的道：“各位都有了，这两枝是姑娘的了。”黛玉冷笑道：“我就知道，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别人不挑剩下的也不给我。</a:t>
            </a:r>
            <a:r>
              <a:rPr lang="zh-CN" altLang="en-US" sz="2800" b="1" dirty="0">
                <a:latin typeface="+mn-ea"/>
              </a:rPr>
              <a:t>”周瑞家的听了，一声儿不言语．</a:t>
            </a:r>
          </a:p>
          <a:p>
            <a:pPr marL="0" indent="0">
              <a:buNone/>
            </a:pP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6785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627534"/>
            <a:ext cx="8373616" cy="3898528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zh-CN" altLang="zh-CN" sz="2800" b="1" dirty="0">
                <a:latin typeface="楷体" pitchFamily="49" charset="-122"/>
                <a:ea typeface="楷体" pitchFamily="49" charset="-122"/>
              </a:rPr>
              <a:t>第二十二回 </a:t>
            </a:r>
            <a:r>
              <a:rPr kumimoji="1" lang="en-US" altLang="zh-CN" sz="2800" b="1" dirty="0" smtClean="0">
                <a:latin typeface="楷体" pitchFamily="49" charset="-122"/>
                <a:ea typeface="楷体" pitchFamily="49" charset="-122"/>
              </a:rPr>
              <a:t>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zh-CN" sz="2800" b="1" dirty="0">
                <a:latin typeface="楷体" pitchFamily="49" charset="-122"/>
                <a:ea typeface="楷体" pitchFamily="49" charset="-122"/>
              </a:rPr>
              <a:t> </a:t>
            </a:r>
            <a:r>
              <a:rPr kumimoji="1" lang="en-US" altLang="zh-CN" sz="2800" b="1" dirty="0" smtClean="0">
                <a:latin typeface="楷体" pitchFamily="49" charset="-122"/>
                <a:ea typeface="楷体" pitchFamily="49" charset="-122"/>
              </a:rPr>
              <a:t>     </a:t>
            </a:r>
            <a:r>
              <a:rPr kumimoji="1" lang="zh-CN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听</a:t>
            </a:r>
            <a:r>
              <a:rPr kumimoji="1"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曲文宝玉悟禅机　制灯迷贾政悲</a:t>
            </a:r>
            <a:r>
              <a:rPr kumimoji="1" lang="zh-CN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谶语</a:t>
            </a:r>
            <a:endParaRPr kumimoji="1" lang="zh-CN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zh-CN" altLang="zh-CN" sz="2800" b="1" dirty="0">
                <a:latin typeface="+mn-ea"/>
              </a:rPr>
              <a:t>谁想贾母自见宝钗来了，喜他稳重和平，正值他才过第一个生辰，便自己蠲资二十两，唤了凤姐来，交与他置酒戏</a:t>
            </a:r>
            <a:r>
              <a:rPr kumimoji="1" lang="en-US" altLang="zh-CN" sz="2800" b="1" dirty="0">
                <a:latin typeface="+mn-ea"/>
              </a:rPr>
              <a:t>......</a:t>
            </a:r>
            <a:r>
              <a:rPr kumimoji="1" lang="zh-CN" altLang="zh-CN" sz="2800" b="1" dirty="0">
                <a:latin typeface="+mn-ea"/>
              </a:rPr>
              <a:t>贾母因问宝钗爱听何戏，爱吃何物等</a:t>
            </a:r>
            <a:r>
              <a:rPr kumimoji="1" lang="zh-CN" altLang="zh-CN" sz="2800" b="1" dirty="0" smtClean="0">
                <a:latin typeface="+mn-ea"/>
              </a:rPr>
              <a:t>语</a:t>
            </a:r>
            <a:r>
              <a:rPr kumimoji="1" lang="zh-CN" altLang="en-US" sz="2800" b="1" dirty="0" smtClean="0">
                <a:latin typeface="+mn-ea"/>
              </a:rPr>
              <a:t>。</a:t>
            </a:r>
            <a:r>
              <a:rPr kumimoji="1" lang="zh-CN" altLang="zh-CN" sz="2800" b="1" dirty="0" smtClean="0">
                <a:latin typeface="+mn-ea"/>
              </a:rPr>
              <a:t>宝</a:t>
            </a:r>
            <a:r>
              <a:rPr kumimoji="1" lang="zh-CN" altLang="zh-CN" sz="2800" b="1" dirty="0">
                <a:latin typeface="+mn-ea"/>
              </a:rPr>
              <a:t>钗深知贾母年老人，喜热闹戏文，爱吃甜烂之食，便</a:t>
            </a:r>
            <a:r>
              <a:rPr kumimoji="1" lang="zh-CN" altLang="zh-CN" sz="2800" b="1" dirty="0">
                <a:solidFill>
                  <a:srgbClr val="FF0000"/>
                </a:solidFill>
                <a:latin typeface="+mn-ea"/>
              </a:rPr>
              <a:t>总依贾母往日素喜者说了</a:t>
            </a:r>
            <a:r>
              <a:rPr kumimoji="1" lang="zh-CN" altLang="zh-CN" sz="2800" b="1" dirty="0" smtClean="0">
                <a:solidFill>
                  <a:srgbClr val="FF0000"/>
                </a:solidFill>
                <a:latin typeface="+mn-ea"/>
              </a:rPr>
              <a:t>出来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+mn-ea"/>
              </a:rPr>
              <a:t>。</a:t>
            </a:r>
            <a:r>
              <a:rPr kumimoji="1" lang="zh-CN" altLang="zh-CN" sz="2800" b="1" dirty="0" smtClean="0">
                <a:latin typeface="+mn-ea"/>
              </a:rPr>
              <a:t>贾母</a:t>
            </a:r>
            <a:r>
              <a:rPr kumimoji="1" lang="zh-CN" altLang="zh-CN" sz="2800" b="1" dirty="0">
                <a:latin typeface="+mn-ea"/>
              </a:rPr>
              <a:t>更加</a:t>
            </a:r>
            <a:r>
              <a:rPr kumimoji="1" lang="zh-CN" altLang="zh-CN" sz="2800" b="1" dirty="0" smtClean="0">
                <a:latin typeface="+mn-ea"/>
              </a:rPr>
              <a:t>欢悦</a:t>
            </a:r>
            <a:r>
              <a:rPr kumimoji="1" lang="zh-CN" altLang="en-US" sz="2800" b="1" dirty="0" smtClean="0">
                <a:latin typeface="+mn-ea"/>
              </a:rPr>
              <a:t>。</a:t>
            </a:r>
            <a:r>
              <a:rPr kumimoji="1" lang="zh-CN" altLang="zh-CN" sz="2800" b="1" dirty="0" smtClean="0">
                <a:latin typeface="+mn-ea"/>
              </a:rPr>
              <a:t>次日</a:t>
            </a:r>
            <a:r>
              <a:rPr kumimoji="1" lang="zh-CN" altLang="zh-CN" sz="2800" b="1" dirty="0">
                <a:latin typeface="+mn-ea"/>
              </a:rPr>
              <a:t>便先送过衣服玩物礼去</a:t>
            </a:r>
            <a:r>
              <a:rPr kumimoji="1" lang="en-US" altLang="zh-CN" sz="2800" b="1" dirty="0" smtClean="0">
                <a:latin typeface="+mn-ea"/>
              </a:rPr>
              <a:t>......</a:t>
            </a:r>
            <a:r>
              <a:rPr kumimoji="1" lang="zh-CN" altLang="en-US" sz="2800" b="1" dirty="0" smtClean="0">
                <a:latin typeface="+mn-ea"/>
              </a:rPr>
              <a:t> </a:t>
            </a:r>
            <a:endParaRPr kumimoji="1" lang="zh-CN" altLang="en-US" sz="2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7083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699542"/>
            <a:ext cx="8219256" cy="3895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b="1" dirty="0">
                <a:latin typeface="+mn-ea"/>
              </a:rPr>
              <a:t>喜的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王夫人忙带了女媳人等</a:t>
            </a:r>
            <a:r>
              <a:rPr lang="zh-CN" altLang="en-US" sz="2800" b="1" dirty="0">
                <a:latin typeface="+mn-ea"/>
              </a:rPr>
              <a:t>，接出大厅，将薛姨妈等接了进去。</a:t>
            </a:r>
            <a:r>
              <a:rPr lang="en-US" altLang="zh-CN" sz="2800" b="1" dirty="0">
                <a:latin typeface="+mn-ea"/>
              </a:rPr>
              <a:t>……</a:t>
            </a:r>
            <a:r>
              <a:rPr lang="zh-CN" altLang="en-US" sz="2800" b="1" dirty="0">
                <a:latin typeface="+mn-ea"/>
              </a:rPr>
              <a:t>忙又引了拜见贾母，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将人情土物各种酬献了</a:t>
            </a:r>
            <a:r>
              <a:rPr lang="zh-CN" altLang="en-US" sz="2800" b="1" dirty="0">
                <a:latin typeface="+mn-ea"/>
              </a:rPr>
              <a:t>。</a:t>
            </a:r>
          </a:p>
          <a:p>
            <a:pPr marL="0" indent="0">
              <a:buNone/>
            </a:pPr>
            <a:r>
              <a:rPr lang="zh-CN" altLang="en-US" sz="2800" b="1" dirty="0">
                <a:latin typeface="+mn-ea"/>
              </a:rPr>
              <a:t>薛姨妈又私与王夫人说明：“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一应日费供给一概免却</a:t>
            </a:r>
            <a:r>
              <a:rPr lang="zh-CN" altLang="en-US" sz="2800" b="1" dirty="0">
                <a:latin typeface="+mn-ea"/>
              </a:rPr>
              <a:t>，方是处常之法。”</a:t>
            </a:r>
            <a:endParaRPr lang="zh-CN" altLang="en-US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9515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699542"/>
            <a:ext cx="8291264" cy="38950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b="1" dirty="0">
                <a:solidFill>
                  <a:schemeClr val="bg2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en-US" altLang="zh-CN" b="1" dirty="0">
                <a:latin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我是一无所有</a:t>
            </a:r>
            <a:r>
              <a:rPr lang="zh-CN" altLang="en-US" b="1" dirty="0">
                <a:latin typeface="+mn-ea"/>
              </a:rPr>
              <a:t>，吃穿用度，一草一纸，皆是和他们家的姑娘一样，那小人岂有不多嫌的。</a:t>
            </a:r>
            <a:r>
              <a:rPr lang="zh-CN" altLang="en-US" b="1" dirty="0" smtClean="0">
                <a:latin typeface="+mn-ea"/>
              </a:rPr>
              <a:t>”</a:t>
            </a:r>
            <a:endParaRPr lang="en-US" altLang="zh-CN" b="1" dirty="0" smtClean="0">
              <a:latin typeface="+mn-ea"/>
            </a:endParaRPr>
          </a:p>
          <a:p>
            <a:pPr marL="0" indent="0">
              <a:lnSpc>
                <a:spcPct val="115000"/>
              </a:lnSpc>
              <a:buNone/>
              <a:defRPr/>
            </a:pP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甲戌本</a:t>
            </a:r>
            <a:r>
              <a:rPr lang="en-US" altLang="zh-CN" b="1" dirty="0">
                <a:latin typeface="隶书" pitchFamily="49" charset="-122"/>
                <a:ea typeface="隶书" pitchFamily="49" charset="-122"/>
              </a:rPr>
              <a:t>《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石头记</a:t>
            </a:r>
            <a:r>
              <a:rPr lang="en-US" altLang="zh-CN" b="1" dirty="0">
                <a:latin typeface="隶书" pitchFamily="49" charset="-122"/>
                <a:ea typeface="隶书" pitchFamily="49" charset="-122"/>
              </a:rPr>
              <a:t>》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第三回回目：</a:t>
            </a:r>
          </a:p>
          <a:p>
            <a:pPr marL="0" indent="0">
              <a:lnSpc>
                <a:spcPct val="115000"/>
              </a:lnSpc>
              <a:buNone/>
              <a:defRPr/>
            </a:pP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金陵城起复贾雨村</a:t>
            </a:r>
          </a:p>
          <a:p>
            <a:pPr marL="0" indent="0">
              <a:lnSpc>
                <a:spcPct val="115000"/>
              </a:lnSpc>
              <a:buNone/>
              <a:defRPr/>
            </a:pP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荣国府</a:t>
            </a:r>
            <a:r>
              <a:rPr lang="zh-CN" altLang="en-US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收养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林黛玉</a:t>
            </a:r>
          </a:p>
          <a:p>
            <a:pPr marL="0" indent="0">
              <a:lnSpc>
                <a:spcPct val="115000"/>
              </a:lnSpc>
              <a:buNone/>
              <a:defRPr/>
            </a:pP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脂批</a:t>
            </a:r>
            <a:r>
              <a:rPr lang="en-US" altLang="zh-CN" b="1" dirty="0">
                <a:latin typeface="隶书" pitchFamily="49" charset="-122"/>
                <a:ea typeface="隶书" pitchFamily="49" charset="-122"/>
              </a:rPr>
              <a:t>: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二字</a:t>
            </a:r>
            <a:r>
              <a:rPr lang="en-US" altLang="zh-CN" b="1" dirty="0">
                <a:latin typeface="隶书" pitchFamily="49" charset="-122"/>
                <a:ea typeface="隶书" pitchFamily="49" charset="-122"/>
              </a:rPr>
              <a:t>(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收养</a:t>
            </a:r>
            <a:r>
              <a:rPr lang="en-US" altLang="zh-CN" b="1" dirty="0">
                <a:latin typeface="隶书" pitchFamily="49" charset="-122"/>
                <a:ea typeface="隶书" pitchFamily="49" charset="-122"/>
              </a:rPr>
              <a:t>)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触目凄凉</a:t>
            </a:r>
            <a:r>
              <a:rPr lang="zh-CN" altLang="en-US" b="1" dirty="0" smtClean="0">
                <a:latin typeface="隶书" pitchFamily="49" charset="-122"/>
                <a:ea typeface="隶书" pitchFamily="49" charset="-122"/>
              </a:rPr>
              <a:t>之至</a:t>
            </a:r>
            <a:endParaRPr lang="en-US" altLang="zh-CN" b="1" dirty="0" smtClean="0">
              <a:latin typeface="隶书" pitchFamily="49" charset="-122"/>
              <a:ea typeface="隶书" pitchFamily="49" charset="-122"/>
            </a:endParaRPr>
          </a:p>
          <a:p>
            <a:pPr marL="0" indent="0">
              <a:lnSpc>
                <a:spcPct val="115000"/>
              </a:lnSpc>
              <a:buNone/>
              <a:defRPr/>
            </a:pPr>
            <a:r>
              <a:rPr lang="en-US" altLang="zh-CN" b="1" dirty="0">
                <a:latin typeface="隶书" pitchFamily="49" charset="-122"/>
                <a:ea typeface="隶书" pitchFamily="49" charset="-122"/>
              </a:rPr>
              <a:t> </a:t>
            </a:r>
            <a:r>
              <a:rPr lang="en-US" altLang="zh-CN" b="1" dirty="0" smtClean="0">
                <a:latin typeface="隶书" pitchFamily="49" charset="-122"/>
                <a:ea typeface="隶书" pitchFamily="49" charset="-122"/>
              </a:rPr>
              <a:t>                           ——</a:t>
            </a:r>
            <a:r>
              <a:rPr lang="zh-CN" altLang="en-US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敏感自尊</a:t>
            </a:r>
            <a:endParaRPr lang="zh-CN" altLang="en-US" b="1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  <a:p>
            <a:pPr marL="0" indent="0">
              <a:buNone/>
            </a:pPr>
            <a:endParaRPr lang="en-US" altLang="zh-CN" b="1" dirty="0" smtClean="0">
              <a:ea typeface="隶书" pitchFamily="49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719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627534"/>
            <a:ext cx="8568952" cy="396708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altLang="zh-CN" sz="3000" b="1" dirty="0">
                <a:latin typeface="隶书" pitchFamily="49" charset="-122"/>
                <a:ea typeface="隶书" pitchFamily="49" charset="-122"/>
              </a:rPr>
              <a:t>3</a:t>
            </a:r>
            <a:r>
              <a:rPr lang="zh-CN" altLang="en-US" sz="3000" b="1" dirty="0">
                <a:latin typeface="隶书" pitchFamily="49" charset="-122"/>
                <a:ea typeface="隶书" pitchFamily="49" charset="-122"/>
              </a:rPr>
              <a:t>、友情方面</a:t>
            </a:r>
            <a:endParaRPr lang="en-US" altLang="zh-CN" sz="3000" b="1" dirty="0">
              <a:latin typeface="隶书" pitchFamily="49" charset="-122"/>
              <a:ea typeface="隶书" pitchFamily="49" charset="-122"/>
            </a:endParaRPr>
          </a:p>
          <a:p>
            <a:pPr marL="0" indent="0">
              <a:buNone/>
            </a:pPr>
            <a:r>
              <a:rPr lang="zh-CN" altLang="zh-CN" sz="3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第七十六回</a:t>
            </a:r>
            <a:endParaRPr lang="en-US" altLang="zh-CN" sz="30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zh-CN" altLang="zh-CN" sz="3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凸</a:t>
            </a:r>
            <a:r>
              <a:rPr lang="zh-CN" altLang="zh-CN" sz="3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碧堂品笛感凄清，凹晶馆联诗悲寂寞</a:t>
            </a:r>
            <a:r>
              <a:rPr lang="zh-CN" altLang="zh-CN" sz="3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  <a:endParaRPr lang="en-US" altLang="zh-CN" sz="30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zh-CN" altLang="zh-CN" b="1" dirty="0" smtClean="0"/>
              <a:t> 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zh-CN" sz="2800" b="1" dirty="0" smtClean="0"/>
              <a:t>湘</a:t>
            </a:r>
            <a:r>
              <a:rPr lang="zh-CN" altLang="zh-CN" sz="2800" b="1" dirty="0"/>
              <a:t>云感叹“只你我竟有许多不遂心的事</a:t>
            </a:r>
            <a:r>
              <a:rPr lang="zh-CN" altLang="zh-CN" sz="2800" b="1" dirty="0" smtClean="0"/>
              <a:t>”</a:t>
            </a:r>
            <a:endParaRPr lang="en-US" altLang="zh-CN" sz="2800" b="1" dirty="0" smtClean="0"/>
          </a:p>
          <a:p>
            <a:pPr marL="0" indent="0">
              <a:buNone/>
            </a:pPr>
            <a:r>
              <a:rPr lang="zh-CN" altLang="zh-CN" sz="2800" b="1" dirty="0" smtClean="0"/>
              <a:t>黛玉笑</a:t>
            </a:r>
            <a:r>
              <a:rPr lang="zh-CN" altLang="zh-CN" sz="2800" b="1" dirty="0"/>
              <a:t>着劝她：“不但你我不能趁心，就连老太太、太太以至宝玉、探丫头等人，</a:t>
            </a:r>
            <a:r>
              <a:rPr lang="zh-CN" altLang="zh-CN" sz="2800" b="1" dirty="0">
                <a:solidFill>
                  <a:srgbClr val="FF0000"/>
                </a:solidFill>
              </a:rPr>
              <a:t>无论事大事小，有理无理，其不能各遂其心者，同一理也</a:t>
            </a:r>
            <a:r>
              <a:rPr lang="zh-CN" altLang="zh-CN" sz="2800" b="1" dirty="0"/>
              <a:t>，何况你我旅居客寄之人哉！</a:t>
            </a:r>
            <a:r>
              <a:rPr lang="zh-CN" altLang="zh-CN" sz="2800" b="1" dirty="0" smtClean="0"/>
              <a:t>”</a:t>
            </a:r>
            <a:endParaRPr lang="en-US" altLang="zh-CN" sz="2800" b="1" dirty="0" smtClean="0"/>
          </a:p>
          <a:p>
            <a:pPr marL="0" indent="0">
              <a:buNone/>
            </a:pPr>
            <a:r>
              <a:rPr lang="en-US" altLang="zh-CN" sz="2800" b="1" dirty="0"/>
              <a:t> </a:t>
            </a:r>
            <a:r>
              <a:rPr lang="en-US" altLang="zh-CN" sz="2800" b="1" dirty="0" smtClean="0"/>
              <a:t>                                                           ——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包容大度    积墨法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3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339502"/>
            <a:ext cx="8363272" cy="3895081"/>
          </a:xfrm>
        </p:spPr>
        <p:txBody>
          <a:bodyPr>
            <a:noAutofit/>
          </a:bodyPr>
          <a:lstStyle/>
          <a:p>
            <a:pPr marL="0" indent="0">
              <a:buClr>
                <a:schemeClr val="tx2"/>
              </a:buClr>
              <a:buSzPct val="90000"/>
              <a:buNone/>
              <a:defRPr/>
            </a:pP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香菱学诗</a:t>
            </a:r>
            <a:endParaRPr lang="en-US" altLang="zh-CN" sz="2800" b="1" dirty="0">
              <a:latin typeface="隶书" pitchFamily="49" charset="-122"/>
              <a:ea typeface="隶书" pitchFamily="49" charset="-122"/>
            </a:endParaRPr>
          </a:p>
          <a:p>
            <a:pPr marL="0" indent="0">
              <a:buClr>
                <a:schemeClr val="tx2"/>
              </a:buClr>
              <a:buSzPct val="90000"/>
              <a:buNone/>
              <a:defRPr/>
            </a:pPr>
            <a:r>
              <a:rPr lang="en-US" altLang="zh-CN" sz="2800" b="1" dirty="0" smtClean="0">
                <a:latin typeface="隶书" pitchFamily="49" charset="-122"/>
                <a:ea typeface="隶书" pitchFamily="49" charset="-122"/>
              </a:rPr>
              <a:t>    </a:t>
            </a:r>
            <a:r>
              <a:rPr lang="zh-CN" altLang="en-US" sz="2800" b="1" dirty="0" smtClean="0">
                <a:latin typeface="+mn-ea"/>
              </a:rPr>
              <a:t>黛</a:t>
            </a:r>
            <a:r>
              <a:rPr lang="zh-CN" altLang="en-US" sz="2800" b="1" dirty="0">
                <a:latin typeface="+mn-ea"/>
              </a:rPr>
              <a:t>玉笑道</a:t>
            </a:r>
            <a:r>
              <a:rPr lang="en-US" altLang="zh-CN" sz="2800" b="1" dirty="0">
                <a:latin typeface="+mn-ea"/>
              </a:rPr>
              <a:t>:"</a:t>
            </a:r>
            <a:r>
              <a:rPr lang="zh-CN" altLang="en-US" sz="2800" b="1" dirty="0">
                <a:latin typeface="+mn-ea"/>
              </a:rPr>
              <a:t>既要作诗，你就拜我作师。我虽不通，大略也还教得起你。</a:t>
            </a:r>
            <a:r>
              <a:rPr lang="en-US" altLang="zh-CN" sz="2800" b="1" dirty="0" smtClean="0">
                <a:latin typeface="+mn-ea"/>
              </a:rPr>
              <a:t>“</a:t>
            </a:r>
            <a:endParaRPr lang="zh-CN" altLang="en-US" sz="2800" b="1" dirty="0">
              <a:latin typeface="+mn-ea"/>
            </a:endParaRPr>
          </a:p>
          <a:p>
            <a:pPr marL="0" indent="0">
              <a:buNone/>
              <a:defRPr/>
            </a:pPr>
            <a:r>
              <a:rPr lang="zh-CN" altLang="en-US" sz="2800" b="1" dirty="0">
                <a:latin typeface="+mn-ea"/>
              </a:rPr>
              <a:t>    黛玉笑道</a:t>
            </a:r>
            <a:r>
              <a:rPr lang="en-US" altLang="zh-CN" sz="2800" b="1" dirty="0">
                <a:latin typeface="+mn-ea"/>
              </a:rPr>
              <a:t>:"</a:t>
            </a:r>
            <a:r>
              <a:rPr lang="zh-CN" altLang="en-US" sz="2800" b="1" dirty="0">
                <a:latin typeface="+mn-ea"/>
              </a:rPr>
              <a:t>正要讲究讨论，方能长进。你且说来我听</a:t>
            </a:r>
            <a:r>
              <a:rPr lang="zh-CN" altLang="en-US" sz="2800" b="1" dirty="0" smtClean="0">
                <a:latin typeface="+mn-ea"/>
              </a:rPr>
              <a:t>。</a:t>
            </a:r>
            <a:endParaRPr lang="zh-CN" altLang="en-US" sz="2800" b="1" dirty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 marL="0" indent="0">
              <a:buNone/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n-ea"/>
              </a:rPr>
              <a:t>                                ——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循循善诱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4156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483518"/>
            <a:ext cx="8856984" cy="432048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Clr>
                <a:schemeClr val="tx2"/>
              </a:buClr>
              <a:buSzPct val="90000"/>
              <a:buNone/>
              <a:defRPr/>
            </a:pPr>
            <a:r>
              <a:rPr lang="en-US" altLang="zh-CN" sz="4100" b="1" dirty="0" smtClean="0">
                <a:latin typeface="+mn-ea"/>
              </a:rPr>
              <a:t>4</a:t>
            </a:r>
            <a:r>
              <a:rPr lang="zh-CN" altLang="en-US" sz="4100" b="1" dirty="0" smtClean="0">
                <a:latin typeface="+mn-ea"/>
              </a:rPr>
              <a:t>、主仆之间</a:t>
            </a:r>
            <a:endParaRPr lang="en-US" altLang="zh-CN" sz="4100" b="1" dirty="0" smtClean="0">
              <a:latin typeface="+mn-ea"/>
            </a:endParaRPr>
          </a:p>
          <a:p>
            <a:pPr marL="0" indent="0">
              <a:buClr>
                <a:schemeClr val="tx2"/>
              </a:buClr>
              <a:buSzPct val="90000"/>
              <a:buNone/>
              <a:defRPr/>
            </a:pPr>
            <a:r>
              <a:rPr lang="zh-CN" altLang="en-US" b="1" dirty="0" smtClean="0">
                <a:latin typeface="隶书" pitchFamily="49" charset="-122"/>
                <a:ea typeface="隶书" pitchFamily="49" charset="-122"/>
              </a:rPr>
              <a:t>第五十七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回   慧紫鹃情辞试忙玉　</a:t>
            </a:r>
            <a:endParaRPr lang="en-US" altLang="zh-CN" b="1" dirty="0">
              <a:latin typeface="隶书" pitchFamily="49" charset="-122"/>
              <a:ea typeface="隶书" pitchFamily="49" charset="-122"/>
            </a:endParaRPr>
          </a:p>
          <a:p>
            <a:pPr marL="0" indent="0">
              <a:lnSpc>
                <a:spcPct val="120000"/>
              </a:lnSpc>
              <a:buClr>
                <a:schemeClr val="tx2"/>
              </a:buClr>
              <a:buSzPct val="90000"/>
              <a:buNone/>
              <a:defRPr/>
            </a:pPr>
            <a:r>
              <a:rPr lang="en-US" altLang="zh-CN" b="1" dirty="0">
                <a:latin typeface="隶书" pitchFamily="49" charset="-122"/>
                <a:ea typeface="隶书" pitchFamily="49" charset="-122"/>
              </a:rPr>
              <a:t>    </a:t>
            </a:r>
            <a:r>
              <a:rPr lang="zh-CN" altLang="en-US" sz="3300" b="1" dirty="0" smtClean="0">
                <a:latin typeface="+mn-ea"/>
              </a:rPr>
              <a:t>紫</a:t>
            </a:r>
            <a:r>
              <a:rPr lang="zh-CN" altLang="en-US" sz="3300" b="1" dirty="0">
                <a:latin typeface="+mn-ea"/>
              </a:rPr>
              <a:t>鹃笑道：“我倒是一片真心为姑娘。</a:t>
            </a:r>
            <a:r>
              <a:rPr lang="zh-CN" altLang="en-US" sz="3300" b="1" dirty="0">
                <a:solidFill>
                  <a:srgbClr val="FF0000"/>
                </a:solidFill>
                <a:latin typeface="+mn-ea"/>
              </a:rPr>
              <a:t>替你愁了这几年了</a:t>
            </a:r>
            <a:r>
              <a:rPr lang="zh-CN" altLang="en-US" sz="3300" b="1" dirty="0">
                <a:latin typeface="+mn-ea"/>
              </a:rPr>
              <a:t>：又没个父母兄弟，谁是知疼着热的</a:t>
            </a:r>
            <a:r>
              <a:rPr lang="en-US" altLang="zh-CN" sz="3300" b="1" dirty="0">
                <a:latin typeface="+mn-ea"/>
              </a:rPr>
              <a:t>?</a:t>
            </a:r>
            <a:r>
              <a:rPr lang="zh-CN" altLang="en-US" sz="3300" b="1" dirty="0">
                <a:latin typeface="+mn-ea"/>
              </a:rPr>
              <a:t>趁早儿老太太还明白硬朗的时节，作定了大事要紧。</a:t>
            </a:r>
            <a:endParaRPr lang="en-US" altLang="zh-CN" sz="3300" b="1" dirty="0">
              <a:latin typeface="+mn-ea"/>
            </a:endParaRPr>
          </a:p>
          <a:p>
            <a:pPr marL="0" indent="0">
              <a:lnSpc>
                <a:spcPct val="120000"/>
              </a:lnSpc>
              <a:buClr>
                <a:schemeClr val="tx2"/>
              </a:buClr>
              <a:buSzPct val="90000"/>
              <a:buNone/>
              <a:defRPr/>
            </a:pPr>
            <a:r>
              <a:rPr lang="zh-CN" altLang="en-US" sz="3300" b="1" dirty="0">
                <a:latin typeface="+mn-ea"/>
              </a:rPr>
              <a:t>    </a:t>
            </a:r>
            <a:r>
              <a:rPr lang="zh-CN" altLang="en-US" sz="3300" b="1" dirty="0" smtClean="0">
                <a:latin typeface="+mn-ea"/>
              </a:rPr>
              <a:t>娘家</a:t>
            </a:r>
            <a:r>
              <a:rPr lang="zh-CN" altLang="en-US" sz="3300" b="1" dirty="0">
                <a:latin typeface="+mn-ea"/>
              </a:rPr>
              <a:t>有人有势的还好，要像姑娘这样的，有老太太一日好些，</a:t>
            </a:r>
            <a:r>
              <a:rPr lang="zh-CN" altLang="en-US" sz="3300" b="1" dirty="0">
                <a:solidFill>
                  <a:srgbClr val="FF0000"/>
                </a:solidFill>
                <a:latin typeface="+mn-ea"/>
              </a:rPr>
              <a:t>一日没了老太太，也只是凭人去欺负罢了</a:t>
            </a:r>
            <a:r>
              <a:rPr lang="zh-CN" altLang="en-US" sz="3300" b="1" dirty="0">
                <a:latin typeface="+mn-ea"/>
              </a:rPr>
              <a:t>。所以说，拿主意要紧。姑娘是个明白人，没听见俗语说</a:t>
            </a:r>
            <a:r>
              <a:rPr lang="zh-CN" altLang="en-US" sz="3300" b="1" dirty="0" smtClean="0">
                <a:latin typeface="+mn-ea"/>
              </a:rPr>
              <a:t>的</a:t>
            </a:r>
            <a:r>
              <a:rPr lang="zh-CN" altLang="en-US" sz="3300" b="1" dirty="0" smtClean="0">
                <a:solidFill>
                  <a:srgbClr val="FF0000"/>
                </a:solidFill>
                <a:latin typeface="+mn-ea"/>
              </a:rPr>
              <a:t>‘万两黄金容易得，知心一个也难求！’</a:t>
            </a:r>
            <a:r>
              <a:rPr lang="zh-CN" altLang="en-US" sz="3300" b="1" dirty="0">
                <a:solidFill>
                  <a:srgbClr val="FF0000"/>
                </a:solidFill>
                <a:latin typeface="+mn-ea"/>
              </a:rPr>
              <a:t>” </a:t>
            </a:r>
            <a:r>
              <a:rPr lang="zh-CN" altLang="en-US" sz="3300" b="1" dirty="0" smtClean="0">
                <a:solidFill>
                  <a:srgbClr val="FF0000"/>
                </a:solidFill>
                <a:latin typeface="+mn-ea"/>
              </a:rPr>
              <a:t>                  </a:t>
            </a:r>
            <a:endParaRPr lang="en-US" altLang="zh-CN" sz="3300" b="1" dirty="0" smtClean="0">
              <a:solidFill>
                <a:srgbClr val="FF0000"/>
              </a:solidFill>
              <a:latin typeface="+mn-ea"/>
            </a:endParaRPr>
          </a:p>
          <a:p>
            <a:pPr marL="0" indent="0">
              <a:lnSpc>
                <a:spcPct val="120000"/>
              </a:lnSpc>
              <a:buClr>
                <a:schemeClr val="tx2"/>
              </a:buClr>
              <a:buSzPct val="90000"/>
              <a:buNone/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CN" sz="3300" b="1" dirty="0" smtClean="0">
                <a:solidFill>
                  <a:srgbClr val="FF0000"/>
                </a:solidFill>
                <a:latin typeface="+mn-ea"/>
              </a:rPr>
              <a:t>                             </a:t>
            </a:r>
            <a:r>
              <a:rPr lang="zh-CN" altLang="en-US" sz="3300" b="1" dirty="0" smtClean="0">
                <a:solidFill>
                  <a:srgbClr val="FF0000"/>
                </a:solidFill>
                <a:latin typeface="+mn-ea"/>
              </a:rPr>
              <a:t>     </a:t>
            </a:r>
            <a:r>
              <a:rPr lang="en-US" altLang="zh-CN" sz="3300" b="1" dirty="0" smtClean="0">
                <a:latin typeface="+mn-ea"/>
              </a:rPr>
              <a:t>——</a:t>
            </a:r>
            <a:r>
              <a:rPr lang="zh-CN" altLang="en-US" sz="3300" b="1" dirty="0" smtClean="0">
                <a:solidFill>
                  <a:srgbClr val="FF0000"/>
                </a:solidFill>
                <a:latin typeface="+mn-ea"/>
              </a:rPr>
              <a:t>待人真诚</a:t>
            </a:r>
            <a:endParaRPr lang="zh-CN" altLang="en-US" sz="3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8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zh-CN" sz="3600" b="1" dirty="0"/>
              <a:t>一、黛玉前身</a:t>
            </a:r>
            <a:r>
              <a:rPr lang="zh-CN" altLang="zh-CN" sz="3600" dirty="0"/>
              <a:t/>
            </a:r>
            <a:br>
              <a:rPr lang="zh-CN" altLang="zh-CN" sz="3600" dirty="0"/>
            </a:b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771550"/>
            <a:ext cx="8964488" cy="39604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zh-CN" altLang="zh-CN" b="1" dirty="0" smtClean="0"/>
              <a:t>《终身误》</a:t>
            </a:r>
            <a:r>
              <a:rPr lang="zh-CN" altLang="en-US" b="1" dirty="0" smtClean="0"/>
              <a:t>：</a:t>
            </a:r>
            <a:r>
              <a:rPr lang="zh-CN" altLang="zh-CN" b="1" dirty="0" smtClean="0"/>
              <a:t>“</a:t>
            </a:r>
            <a:r>
              <a:rPr lang="zh-CN" altLang="zh-CN" b="1" dirty="0"/>
              <a:t>空对着，山中高士晶莹雪；终不忘，</a:t>
            </a:r>
            <a:r>
              <a:rPr lang="zh-CN" altLang="zh-CN" b="1" dirty="0">
                <a:solidFill>
                  <a:srgbClr val="FF0000"/>
                </a:solidFill>
              </a:rPr>
              <a:t>世外仙姝寂寞林</a:t>
            </a:r>
            <a:r>
              <a:rPr lang="zh-CN" altLang="zh-CN" b="1" dirty="0"/>
              <a:t>。</a:t>
            </a:r>
            <a:r>
              <a:rPr lang="zh-CN" altLang="zh-CN" b="1" dirty="0" smtClean="0"/>
              <a:t>”</a:t>
            </a:r>
            <a:endParaRPr lang="en-US" altLang="zh-CN" b="1" dirty="0" smtClean="0"/>
          </a:p>
          <a:p>
            <a:pPr marL="0" indent="0">
              <a:buNone/>
            </a:pPr>
            <a:endParaRPr lang="en-US" altLang="zh-CN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zh-CN" altLang="zh-CN" b="1" dirty="0" smtClean="0"/>
              <a:t>“还泪”</a:t>
            </a:r>
            <a:r>
              <a:rPr lang="zh-CN" altLang="zh-CN" b="1" dirty="0"/>
              <a:t>神话</a:t>
            </a:r>
            <a:r>
              <a:rPr lang="zh-CN" altLang="zh-CN" dirty="0"/>
              <a:t>：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zh-CN" b="1" dirty="0" smtClean="0"/>
              <a:t>只</a:t>
            </a:r>
            <a:r>
              <a:rPr lang="zh-CN" altLang="zh-CN" b="1" dirty="0"/>
              <a:t>因西方灵河岸上</a:t>
            </a:r>
            <a:r>
              <a:rPr lang="zh-CN" altLang="zh-CN" b="1" dirty="0">
                <a:solidFill>
                  <a:srgbClr val="FF0000"/>
                </a:solidFill>
              </a:rPr>
              <a:t>三生石</a:t>
            </a:r>
            <a:r>
              <a:rPr lang="zh-CN" altLang="zh-CN" b="1" dirty="0"/>
              <a:t>畔，有绛珠草一株，时有</a:t>
            </a:r>
            <a:r>
              <a:rPr lang="zh-CN" altLang="zh-CN" b="1" dirty="0">
                <a:solidFill>
                  <a:srgbClr val="FF0000"/>
                </a:solidFill>
              </a:rPr>
              <a:t>赤瑕宫神瑛侍者，日以甘露灌溉</a:t>
            </a:r>
            <a:r>
              <a:rPr lang="zh-CN" altLang="zh-CN" b="1" dirty="0"/>
              <a:t>，这</a:t>
            </a:r>
            <a:r>
              <a:rPr lang="zh-CN" altLang="zh-CN" b="1" dirty="0">
                <a:solidFill>
                  <a:srgbClr val="FF0000"/>
                </a:solidFill>
              </a:rPr>
              <a:t>绛珠草始得久延岁月</a:t>
            </a:r>
            <a:r>
              <a:rPr lang="zh-CN" altLang="zh-CN" b="1" dirty="0"/>
              <a:t>。后来既受天地精华，复得雨露滋养，遂得脱</a:t>
            </a:r>
            <a:r>
              <a:rPr lang="zh-CN" altLang="zh-CN" b="1" dirty="0">
                <a:solidFill>
                  <a:srgbClr val="FF0000"/>
                </a:solidFill>
              </a:rPr>
              <a:t>却草胎木质，得换人形</a:t>
            </a:r>
            <a:r>
              <a:rPr lang="zh-CN" altLang="zh-CN" b="1" dirty="0"/>
              <a:t>，仅修成个女体，终日游于离恨天外，饥则食蜜青果为膳，渴则饮灌愁海水为汤。只因尚未酬报灌溉之德，故其五内便郁结着一段缠绵不尽之意。恰近日这神瑛侍者凡心偶炽，乘此昌明太平朝世，意欲下凡造历幻缘，已在警幻仙子案前挂了号。警幻亦曾问及，灌溉之情未偿，趁此倒可了结的。那绛珠仙子道：“他是甘露之惠，我并无此水可还。他既下世为人，我也去下世为人，</a:t>
            </a:r>
            <a:r>
              <a:rPr lang="zh-CN" altLang="zh-CN" b="1" dirty="0">
                <a:solidFill>
                  <a:srgbClr val="FF0000"/>
                </a:solidFill>
              </a:rPr>
              <a:t>但把我一生所有的眼泪还他，也偿还得过他了</a:t>
            </a:r>
            <a:r>
              <a:rPr lang="zh-CN" altLang="zh-CN" b="1" dirty="0"/>
              <a:t>。”</a:t>
            </a:r>
            <a:endParaRPr lang="zh-CN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964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627534"/>
            <a:ext cx="8291264" cy="418311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zh-CN" altLang="en-US" b="1" dirty="0">
                <a:latin typeface="+mn-ea"/>
              </a:rPr>
              <a:t>所谓泪人，乃是至真至诚至纯至粹之人，或者说，是以泪为生命、为灵魂、为生死标尺的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至情至性</a:t>
            </a:r>
            <a:r>
              <a:rPr lang="zh-CN" altLang="en-US" b="1" dirty="0">
                <a:latin typeface="+mn-ea"/>
              </a:rPr>
              <a:t>之人。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altLang="zh-CN" b="1" dirty="0" smtClean="0">
                <a:latin typeface="+mn-ea"/>
              </a:rPr>
              <a:t>                           ——</a:t>
            </a:r>
            <a:r>
              <a:rPr lang="zh-CN" altLang="en-US" b="1" dirty="0" smtClean="0">
                <a:latin typeface="+mn-ea"/>
              </a:rPr>
              <a:t>刘</a:t>
            </a:r>
            <a:r>
              <a:rPr lang="zh-CN" altLang="en-US" b="1" dirty="0">
                <a:latin typeface="+mn-ea"/>
              </a:rPr>
              <a:t>再复</a:t>
            </a:r>
            <a:r>
              <a:rPr lang="en-US" altLang="zh-CN" b="1" dirty="0">
                <a:latin typeface="+mn-ea"/>
              </a:rPr>
              <a:t>《</a:t>
            </a:r>
            <a:r>
              <a:rPr lang="zh-CN" altLang="en-US" b="1" dirty="0">
                <a:latin typeface="+mn-ea"/>
              </a:rPr>
              <a:t>泪人解读</a:t>
            </a:r>
            <a:r>
              <a:rPr lang="en-US" altLang="zh-CN" b="1" dirty="0">
                <a:latin typeface="+mn-ea"/>
              </a:rPr>
              <a:t>》</a:t>
            </a:r>
          </a:p>
          <a:p>
            <a:pPr>
              <a:lnSpc>
                <a:spcPct val="120000"/>
              </a:lnSpc>
              <a:defRPr/>
            </a:pPr>
            <a:endParaRPr lang="zh-CN" altLang="en-US" b="1" dirty="0">
              <a:latin typeface="+mn-ea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altLang="zh-CN" b="1" dirty="0">
                <a:latin typeface="+mn-ea"/>
              </a:rPr>
              <a:t>      《</a:t>
            </a:r>
            <a:r>
              <a:rPr lang="zh-CN" altLang="en-US" b="1" dirty="0">
                <a:latin typeface="+mn-ea"/>
              </a:rPr>
              <a:t>红楼梦</a:t>
            </a:r>
            <a:r>
              <a:rPr lang="en-US" altLang="zh-CN" b="1" dirty="0">
                <a:latin typeface="+mn-ea"/>
              </a:rPr>
              <a:t>》</a:t>
            </a:r>
            <a:r>
              <a:rPr lang="zh-CN" altLang="en-US" b="1" dirty="0">
                <a:latin typeface="+mn-ea"/>
              </a:rPr>
              <a:t>是本真状态的诗意文化对黑暗、扭曲、变态、势利、奴性的酱缸文化的批判，她启示人逃离污浊虚假的名利之乡，应当诗意地栖居在地球上。</a:t>
            </a:r>
            <a:r>
              <a:rPr lang="en-US" altLang="zh-CN" b="1" dirty="0">
                <a:latin typeface="+mn-ea"/>
              </a:rPr>
              <a:t>《</a:t>
            </a:r>
            <a:r>
              <a:rPr lang="zh-CN" altLang="en-US" b="1" dirty="0">
                <a:latin typeface="+mn-ea"/>
              </a:rPr>
              <a:t>红楼梦</a:t>
            </a:r>
            <a:r>
              <a:rPr lang="en-US" altLang="zh-CN" b="1" dirty="0">
                <a:latin typeface="+mn-ea"/>
              </a:rPr>
              <a:t>》</a:t>
            </a:r>
            <a:r>
              <a:rPr lang="zh-CN" altLang="en-US" b="1" dirty="0">
                <a:latin typeface="+mn-ea"/>
              </a:rPr>
              <a:t>的立场是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人性立场</a:t>
            </a:r>
            <a:r>
              <a:rPr lang="zh-CN" altLang="en-US" b="1" dirty="0">
                <a:latin typeface="+mn-ea"/>
              </a:rPr>
              <a:t>，不知算计、远离机谋伪善、拒绝世故的婴儿状态与少女状态，即人类的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本真本然状态</a:t>
            </a:r>
            <a:r>
              <a:rPr lang="zh-CN" altLang="en-US" b="1" dirty="0">
                <a:latin typeface="+mn-ea"/>
              </a:rPr>
              <a:t>。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altLang="zh-CN" b="1" dirty="0" smtClean="0">
                <a:latin typeface="+mn-ea"/>
              </a:rPr>
              <a:t>                           ——</a:t>
            </a:r>
            <a:r>
              <a:rPr lang="zh-CN" altLang="en-US" b="1" dirty="0" smtClean="0">
                <a:latin typeface="+mn-ea"/>
              </a:rPr>
              <a:t>刘</a:t>
            </a:r>
            <a:r>
              <a:rPr lang="zh-CN" altLang="en-US" b="1" dirty="0">
                <a:latin typeface="+mn-ea"/>
              </a:rPr>
              <a:t>再复</a:t>
            </a:r>
            <a:r>
              <a:rPr lang="en-US" altLang="zh-CN" b="1" dirty="0">
                <a:latin typeface="+mn-ea"/>
              </a:rPr>
              <a:t>《</a:t>
            </a:r>
            <a:r>
              <a:rPr lang="zh-CN" altLang="en-US" b="1" dirty="0">
                <a:latin typeface="+mn-ea"/>
              </a:rPr>
              <a:t>红楼梦悟</a:t>
            </a:r>
            <a:r>
              <a:rPr lang="en-US" altLang="zh-CN" b="1" dirty="0">
                <a:latin typeface="+mn-ea"/>
              </a:rPr>
              <a:t>》</a:t>
            </a:r>
          </a:p>
          <a:p>
            <a:pPr>
              <a:lnSpc>
                <a:spcPct val="120000"/>
              </a:lnSpc>
            </a:pPr>
            <a:endParaRPr lang="zh-CN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2088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29600" cy="857250"/>
          </a:xfrm>
        </p:spPr>
        <p:txBody>
          <a:bodyPr>
            <a:noAutofit/>
          </a:bodyPr>
          <a:lstStyle/>
          <a:p>
            <a:r>
              <a:rPr lang="zh-CN" altLang="zh-CN" sz="3200" b="1" dirty="0"/>
              <a:t>四、黛 玉 之 才</a:t>
            </a:r>
            <a:r>
              <a:rPr lang="zh-CN" altLang="zh-CN" sz="3200" dirty="0"/>
              <a:t/>
            </a:r>
            <a:br>
              <a:rPr lang="zh-CN" altLang="zh-CN" sz="3200" dirty="0"/>
            </a:b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 smtClean="0"/>
              <a:t>第</a:t>
            </a:r>
            <a:r>
              <a:rPr lang="zh-CN" altLang="zh-CN" sz="2800" b="1" dirty="0" smtClean="0"/>
              <a:t>五</a:t>
            </a:r>
            <a:r>
              <a:rPr lang="zh-CN" altLang="zh-CN" sz="2800" b="1" dirty="0"/>
              <a:t>回写宝玉去取“正册”看：</a:t>
            </a:r>
          </a:p>
          <a:p>
            <a:r>
              <a:rPr lang="zh-CN" altLang="zh-CN" sz="2800" b="1" dirty="0"/>
              <a:t>只见头一页上便画着两株枯木，木上悬着一围玉带，又有一堆雪，雪下一股金簪。也有四句言词，道是：可叹停机德，</a:t>
            </a:r>
            <a:r>
              <a:rPr lang="zh-CN" altLang="zh-CN" sz="2800" b="1" dirty="0">
                <a:solidFill>
                  <a:srgbClr val="FF0000"/>
                </a:solidFill>
              </a:rPr>
              <a:t>堪怜咏絮才</a:t>
            </a:r>
            <a:r>
              <a:rPr lang="zh-CN" altLang="zh-CN" sz="2800" b="1" dirty="0"/>
              <a:t>。玉带林中挂，金簪雪里埋。</a:t>
            </a:r>
            <a:endParaRPr lang="zh-CN" altLang="zh-CN" sz="2800" dirty="0"/>
          </a:p>
          <a:p>
            <a:r>
              <a:rPr lang="zh-CN" altLang="zh-CN" sz="2800" b="1" dirty="0" smtClean="0"/>
              <a:t>《世说新语·言语》</a:t>
            </a:r>
            <a:r>
              <a:rPr lang="en-US" altLang="zh-CN" sz="2800" b="1" dirty="0"/>
              <a:t> </a:t>
            </a:r>
            <a:r>
              <a:rPr lang="zh-CN" altLang="zh-CN" sz="2800" b="1" dirty="0" smtClean="0"/>
              <a:t>晋代</a:t>
            </a:r>
            <a:r>
              <a:rPr lang="zh-CN" altLang="zh-CN" sz="2800" b="1" dirty="0"/>
              <a:t>谢道韫</a:t>
            </a:r>
            <a:endParaRPr lang="zh-CN" altLang="zh-CN" sz="2800" dirty="0"/>
          </a:p>
          <a:p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1881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1</a:t>
            </a:r>
            <a:r>
              <a:rPr lang="zh-CN" altLang="en-US" sz="3200" dirty="0" smtClean="0"/>
              <a:t>、口才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987574"/>
            <a:ext cx="8712968" cy="3816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第四十二回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</a:t>
            </a:r>
            <a:r>
              <a:rPr lang="zh-CN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潇湘子</a:t>
            </a:r>
            <a:r>
              <a:rPr lang="zh-CN" altLang="zh-CN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雅谑</a:t>
            </a:r>
            <a:r>
              <a:rPr lang="zh-CN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补馀香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zh-CN" sz="2400" b="1" dirty="0" smtClean="0"/>
              <a:t>林黛玉忙笑道：“可是呢，都是他一句话。他是那一门子的姥姥，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直叫他是个‘母蝗虫’就是了</a:t>
            </a:r>
            <a:r>
              <a:rPr lang="zh-CN" altLang="zh-CN" sz="2400" b="1" dirty="0" smtClean="0"/>
              <a:t>。”说着大家都笑起来。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黛玉道：“论理一年也不多。这园子盖才盖了一年，如今要画自然得二年工夫呢。又要研墨，又要蘸笔，又要铺纸，又要着颜色，又要</a:t>
            </a:r>
            <a:r>
              <a:rPr lang="en-US" altLang="zh-CN" sz="2400" b="1" dirty="0" smtClean="0"/>
              <a:t>……”</a:t>
            </a:r>
            <a:r>
              <a:rPr lang="zh-CN" altLang="en-US" sz="2400" b="1" dirty="0" smtClean="0"/>
              <a:t>刚说到这里，众人知道他是取笑惜春，便都笑问说“还要怎样？”黛玉也自己掌不住笑道：“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又要照着这样儿慢慢的画</a:t>
            </a:r>
            <a:r>
              <a:rPr lang="zh-CN" altLang="en-US" sz="2400" b="1" dirty="0" smtClean="0"/>
              <a:t>，可不得二年的工夫！”</a:t>
            </a:r>
            <a:r>
              <a:rPr lang="zh-CN" altLang="en-US" sz="2400" dirty="0"/>
              <a:t>黛玉忙道：“铁锅一口，锅铲一个。</a:t>
            </a:r>
            <a:r>
              <a:rPr lang="zh-CN" altLang="en-US" sz="2400" dirty="0" smtClean="0"/>
              <a:t>”</a:t>
            </a:r>
            <a:endParaRPr lang="en-US" altLang="zh-CN" sz="2400" b="1" dirty="0" smtClean="0"/>
          </a:p>
          <a:p>
            <a:pPr marL="0" indent="0">
              <a:lnSpc>
                <a:spcPct val="120000"/>
              </a:lnSpc>
              <a:buNone/>
            </a:pPr>
            <a:endParaRPr lang="zh-CN" altLang="zh-CN" sz="2400" b="1" dirty="0" smtClean="0"/>
          </a:p>
          <a:p>
            <a:pPr marL="0" indent="0">
              <a:buNone/>
            </a:pP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4045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771550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b="1" dirty="0"/>
              <a:t>宝钗道：“这作什么？”</a:t>
            </a:r>
          </a:p>
          <a:p>
            <a:pPr marL="0" indent="0">
              <a:buNone/>
            </a:pPr>
            <a:r>
              <a:rPr lang="zh-CN" altLang="en-US" sz="2800" b="1" dirty="0"/>
              <a:t>黛玉笑道：“你要生姜和酱这些作料，我替你要铁锅来，好炒颜色吃的。”众人都笑起来。</a:t>
            </a:r>
          </a:p>
          <a:p>
            <a:pPr marL="0" indent="0">
              <a:buNone/>
            </a:pPr>
            <a:r>
              <a:rPr lang="zh-CN" altLang="en-US" sz="2800" b="1" dirty="0"/>
              <a:t>黛玉又看了一回单子，笑着拉探春悄悄的道：“你瞧瞧，画个画儿又要这些水缸箱子来了。想必他糊涂了，把他的嫁妆单子也写上了。”</a:t>
            </a:r>
          </a:p>
          <a:p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0707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627534"/>
            <a:ext cx="8435280" cy="3967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sz="2800" b="1" dirty="0"/>
              <a:t>至于说到《红楼梦》的价值，可是在中国底小说中实在是不可多得的。其要点在敢于</a:t>
            </a:r>
            <a:r>
              <a:rPr lang="zh-CN" altLang="zh-CN" sz="2800" b="1" dirty="0">
                <a:solidFill>
                  <a:srgbClr val="FF0000"/>
                </a:solidFill>
              </a:rPr>
              <a:t>如实描写</a:t>
            </a:r>
            <a:r>
              <a:rPr lang="zh-CN" altLang="zh-CN" sz="2800" b="1" dirty="0"/>
              <a:t>，并无讳饰，和从前的小说叙好人完全是好，坏人完全是坏的，大不相同，所以</a:t>
            </a:r>
            <a:r>
              <a:rPr lang="zh-CN" altLang="zh-CN" sz="2800" b="1" dirty="0">
                <a:solidFill>
                  <a:srgbClr val="FF0000"/>
                </a:solidFill>
              </a:rPr>
              <a:t>其中所叙的人物，都是真的人物</a:t>
            </a:r>
            <a:r>
              <a:rPr lang="zh-CN" altLang="zh-CN" sz="2800" b="1" dirty="0"/>
              <a:t>。总之自有《红楼梦》出来以后，传统的思想和写法都打破了。——它那文章的旖旎和缠绵，倒是还在其次的事</a:t>
            </a:r>
            <a:r>
              <a:rPr lang="zh-CN" altLang="zh-CN" sz="2800" b="1" dirty="0" smtClean="0"/>
              <a:t>。</a:t>
            </a:r>
            <a:endParaRPr lang="en-US" altLang="zh-CN" sz="2800" b="1" dirty="0" smtClean="0"/>
          </a:p>
          <a:p>
            <a:pPr marL="0" indent="0">
              <a:buNone/>
            </a:pPr>
            <a:r>
              <a:rPr lang="en-US" altLang="zh-CN" sz="2800" b="1" dirty="0"/>
              <a:t> </a:t>
            </a:r>
            <a:r>
              <a:rPr lang="en-US" altLang="zh-CN" sz="2800" b="1" dirty="0" smtClean="0"/>
              <a:t>                                              ——</a:t>
            </a:r>
            <a:r>
              <a:rPr lang="zh-CN" altLang="en-US" sz="2800" b="1" dirty="0" smtClean="0"/>
              <a:t>鲁迅</a:t>
            </a:r>
            <a:r>
              <a:rPr lang="en-US" altLang="zh-CN" sz="2800" b="1" dirty="0" smtClean="0"/>
              <a:t>《</a:t>
            </a:r>
            <a:r>
              <a:rPr lang="zh-CN" altLang="en-US" sz="2800" b="1" dirty="0" smtClean="0"/>
              <a:t>中国小说史略</a:t>
            </a:r>
            <a:r>
              <a:rPr lang="en-US" altLang="zh-CN" sz="2800" b="1" dirty="0" smtClean="0"/>
              <a:t>》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8588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2</a:t>
            </a:r>
            <a:r>
              <a:rPr lang="zh-CN" altLang="en-US" sz="3200" dirty="0" smtClean="0"/>
              <a:t>、诗才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sz="2800" b="1" dirty="0"/>
              <a:t>第十八回《大观园题咏》共十一首绝句，元春评价“终是薛林二妹之作与众不同，非愚姊妹可同列者</a:t>
            </a:r>
            <a:r>
              <a:rPr lang="zh-CN" altLang="zh-CN" sz="2800" b="1" dirty="0" smtClean="0"/>
              <a:t>”</a:t>
            </a:r>
            <a:r>
              <a:rPr lang="zh-CN" altLang="en-US" sz="2800" b="1" dirty="0" smtClean="0"/>
              <a:t>。</a:t>
            </a:r>
            <a:endParaRPr lang="en-US" altLang="zh-CN" sz="2800" b="1" dirty="0" smtClean="0"/>
          </a:p>
          <a:p>
            <a:pPr marL="0" indent="0">
              <a:buNone/>
            </a:pPr>
            <a:r>
              <a:rPr lang="zh-CN" altLang="zh-CN" sz="2800" b="1" dirty="0" smtClean="0"/>
              <a:t>黛玉</a:t>
            </a:r>
            <a:r>
              <a:rPr lang="zh-CN" altLang="en-US" sz="2800" b="1" dirty="0" smtClean="0"/>
              <a:t>写</a:t>
            </a:r>
            <a:r>
              <a:rPr lang="zh-CN" altLang="zh-CN" sz="2800" b="1" dirty="0" smtClean="0"/>
              <a:t>《桃花行》</a:t>
            </a:r>
            <a:endParaRPr lang="en-US" altLang="zh-CN" sz="2800" b="1" dirty="0" smtClean="0"/>
          </a:p>
          <a:p>
            <a:pPr marL="0" indent="0">
              <a:buNone/>
            </a:pPr>
            <a:r>
              <a:rPr lang="zh-CN" altLang="zh-CN" sz="2800" b="1" dirty="0" smtClean="0"/>
              <a:t>重建</a:t>
            </a:r>
            <a:r>
              <a:rPr lang="zh-CN" altLang="zh-CN" sz="2800" b="1" dirty="0"/>
              <a:t>诗社改称桃花社，“林黛玉就为社主”，黛玉因此而成为大观园的诗坛盟主。</a:t>
            </a:r>
            <a:endParaRPr lang="zh-CN" altLang="zh-CN" sz="2800" dirty="0"/>
          </a:p>
          <a:p>
            <a:pPr marL="0" indent="0">
              <a:buNone/>
            </a:pP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7415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68232" y="420947"/>
            <a:ext cx="5896256" cy="425512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2000" b="1" dirty="0"/>
              <a:t>葬花吟</a:t>
            </a:r>
          </a:p>
          <a:p>
            <a:pPr marL="0" indent="0" algn="ctr">
              <a:buNone/>
            </a:pPr>
            <a:r>
              <a:rPr lang="zh-CN" altLang="en-US" sz="2000" b="1" dirty="0" smtClean="0"/>
              <a:t>花</a:t>
            </a:r>
            <a:r>
              <a:rPr lang="zh-CN" altLang="en-US" sz="2000" b="1" dirty="0"/>
              <a:t>谢花飞花满天，红消香断有谁怜？</a:t>
            </a:r>
            <a:br>
              <a:rPr lang="zh-CN" altLang="en-US" sz="2000" b="1" dirty="0"/>
            </a:br>
            <a:r>
              <a:rPr lang="en-US" altLang="zh-CN" sz="2000" b="1" dirty="0" smtClean="0"/>
              <a:t>……</a:t>
            </a:r>
          </a:p>
          <a:p>
            <a:pPr marL="0" indent="0" algn="ctr">
              <a:buNone/>
            </a:pPr>
            <a:r>
              <a:rPr lang="zh-CN" altLang="en-US" sz="2000" b="1" dirty="0" smtClean="0">
                <a:solidFill>
                  <a:srgbClr val="FF0000"/>
                </a:solidFill>
              </a:rPr>
              <a:t>一年</a:t>
            </a:r>
            <a:r>
              <a:rPr lang="zh-CN" altLang="en-US" sz="2000" b="1" dirty="0">
                <a:solidFill>
                  <a:srgbClr val="FF0000"/>
                </a:solidFill>
              </a:rPr>
              <a:t>三百六十日，风刀霜剑严相逼；</a:t>
            </a:r>
            <a:r>
              <a:rPr lang="zh-CN" altLang="en-US" sz="2000" b="1" dirty="0"/>
              <a:t/>
            </a:r>
            <a:br>
              <a:rPr lang="zh-CN" altLang="en-US" sz="2000" b="1" dirty="0"/>
            </a:br>
            <a:r>
              <a:rPr lang="zh-CN" altLang="en-US" sz="2000" b="1" dirty="0" smtClean="0">
                <a:solidFill>
                  <a:srgbClr val="FF0000"/>
                </a:solidFill>
              </a:rPr>
              <a:t>明媚鲜妍能几时，一朝漂泊难寻觅。</a:t>
            </a:r>
            <a:br>
              <a:rPr lang="zh-CN" altLang="en-US" sz="2000" b="1" dirty="0" smtClean="0">
                <a:solidFill>
                  <a:srgbClr val="FF0000"/>
                </a:solidFill>
              </a:rPr>
            </a:br>
            <a:r>
              <a:rPr lang="en-US" altLang="zh-CN" sz="2000" b="1" dirty="0"/>
              <a:t>……</a:t>
            </a:r>
          </a:p>
          <a:p>
            <a:pPr marL="0" indent="0" algn="ctr">
              <a:buNone/>
            </a:pPr>
            <a:r>
              <a:rPr lang="zh-CN" altLang="en-US" sz="2000" b="1" dirty="0"/>
              <a:t>天尽头，何处有香丘？</a:t>
            </a:r>
            <a:br>
              <a:rPr lang="zh-CN" altLang="en-US" sz="2000" b="1" dirty="0"/>
            </a:br>
            <a:r>
              <a:rPr lang="zh-CN" altLang="en-US" sz="2000" b="1" dirty="0"/>
              <a:t>未若锦囊收艳骨，</a:t>
            </a:r>
            <a:r>
              <a:rPr lang="zh-CN" altLang="en-US" sz="2000" b="1" dirty="0">
                <a:solidFill>
                  <a:srgbClr val="FF0000"/>
                </a:solidFill>
              </a:rPr>
              <a:t>一抔净土掩风流。</a:t>
            </a:r>
            <a:br>
              <a:rPr lang="zh-CN" altLang="en-US" sz="2000" b="1" dirty="0">
                <a:solidFill>
                  <a:srgbClr val="FF0000"/>
                </a:solidFill>
              </a:rPr>
            </a:br>
            <a:r>
              <a:rPr lang="zh-CN" altLang="en-US" sz="2000" b="1" dirty="0">
                <a:solidFill>
                  <a:srgbClr val="FF0000"/>
                </a:solidFill>
              </a:rPr>
              <a:t>质本洁来还洁去</a:t>
            </a:r>
            <a:r>
              <a:rPr lang="zh-CN" altLang="en-US" sz="2000" b="1" dirty="0"/>
              <a:t>，强于污淖陷渠沟。</a:t>
            </a:r>
            <a:br>
              <a:rPr lang="zh-CN" altLang="en-US" sz="2000" b="1" dirty="0"/>
            </a:br>
            <a:r>
              <a:rPr lang="zh-CN" altLang="en-US" sz="2000" b="1" dirty="0"/>
              <a:t>尔今死去侬收葬，未卜侬身何日丧？</a:t>
            </a:r>
            <a:br>
              <a:rPr lang="zh-CN" altLang="en-US" sz="2000" b="1" dirty="0"/>
            </a:br>
            <a:r>
              <a:rPr lang="zh-CN" altLang="en-US" sz="2000" b="1" dirty="0"/>
              <a:t>侬今葬花人笑痴，他年葬侬知是谁？</a:t>
            </a:r>
            <a:br>
              <a:rPr lang="zh-CN" altLang="en-US" sz="2000" b="1" dirty="0"/>
            </a:br>
            <a:r>
              <a:rPr lang="zh-CN" altLang="en-US" sz="2000" b="1" dirty="0"/>
              <a:t>试看春残花渐落，便是红颜老死时；</a:t>
            </a:r>
            <a:br>
              <a:rPr lang="zh-CN" altLang="en-US" sz="2000" b="1" dirty="0"/>
            </a:br>
            <a:r>
              <a:rPr lang="zh-CN" altLang="en-US" sz="2000" b="1" dirty="0"/>
              <a:t>一朝春尽红颜老，花落人亡两不知！</a:t>
            </a:r>
            <a:endParaRPr lang="en-US" altLang="zh-CN" sz="2000" b="1" dirty="0"/>
          </a:p>
          <a:p>
            <a:pPr marL="0" indent="0" algn="ctr">
              <a:buNone/>
            </a:pPr>
            <a:r>
              <a:rPr lang="en-US" altLang="zh-CN" sz="2000" b="1" dirty="0"/>
              <a:t>          </a:t>
            </a:r>
            <a:r>
              <a:rPr lang="en-US" altLang="zh-CN" sz="2000" b="1" dirty="0" smtClean="0"/>
              <a:t>                 ——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多愁善感、孤傲人格 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</a:t>
            </a:r>
            <a:r>
              <a:rPr lang="zh-CN" altLang="en-US" sz="2000" b="1" dirty="0">
                <a:solidFill>
                  <a:srgbClr val="FF0000"/>
                </a:solidFill>
              </a:rPr>
              <a:t>以诗写人</a:t>
            </a:r>
          </a:p>
          <a:p>
            <a:pPr marL="0" indent="0" algn="ctr">
              <a:buNone/>
            </a:pPr>
            <a:endParaRPr lang="zh-CN" altLang="en-US" sz="20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33742"/>
            <a:ext cx="2600688" cy="362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7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95486"/>
            <a:ext cx="8507288" cy="439913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altLang="zh-CN" b="1" dirty="0" smtClean="0"/>
              <a:t>  </a:t>
            </a:r>
            <a:r>
              <a:rPr lang="zh-CN" altLang="zh-CN" b="1" dirty="0" smtClean="0"/>
              <a:t>题</a:t>
            </a:r>
            <a:r>
              <a:rPr lang="zh-CN" altLang="zh-CN" b="1" dirty="0"/>
              <a:t>帕三</a:t>
            </a:r>
            <a:r>
              <a:rPr lang="zh-CN" altLang="zh-CN" b="1" dirty="0" smtClean="0"/>
              <a:t>绝句</a:t>
            </a:r>
            <a:endParaRPr lang="zh-CN" altLang="zh-CN" dirty="0"/>
          </a:p>
          <a:p>
            <a:pPr marL="0" indent="0" algn="ctr">
              <a:buNone/>
            </a:pPr>
            <a:r>
              <a:rPr lang="zh-CN" altLang="zh-CN" b="1" dirty="0" smtClean="0"/>
              <a:t>其一</a:t>
            </a:r>
            <a:endParaRPr lang="zh-CN" altLang="zh-CN" dirty="0"/>
          </a:p>
          <a:p>
            <a:pPr marL="0" indent="0" algn="ctr">
              <a:buNone/>
            </a:pPr>
            <a:r>
              <a:rPr lang="zh-CN" altLang="zh-CN" b="1" dirty="0">
                <a:solidFill>
                  <a:srgbClr val="FF0000"/>
                </a:solidFill>
              </a:rPr>
              <a:t>眼空蓄泪泪空垂</a:t>
            </a:r>
            <a:r>
              <a:rPr lang="zh-CN" altLang="zh-CN" b="1" dirty="0"/>
              <a:t>，暗洒闲抛却为谁。</a:t>
            </a:r>
            <a:endParaRPr lang="zh-CN" altLang="zh-CN" dirty="0"/>
          </a:p>
          <a:p>
            <a:pPr marL="0" indent="0" algn="ctr">
              <a:buNone/>
            </a:pPr>
            <a:r>
              <a:rPr lang="zh-CN" altLang="zh-CN" b="1" dirty="0"/>
              <a:t>尺幅鲛绡劳解赠，叫人焉得不伤悲。</a:t>
            </a:r>
            <a:endParaRPr lang="zh-CN" altLang="zh-CN" dirty="0"/>
          </a:p>
          <a:p>
            <a:pPr marL="0" indent="0" algn="ctr">
              <a:buNone/>
            </a:pPr>
            <a:r>
              <a:rPr lang="zh-CN" altLang="zh-CN" b="1" dirty="0" smtClean="0"/>
              <a:t>其二</a:t>
            </a:r>
            <a:endParaRPr lang="zh-CN" altLang="zh-CN" dirty="0"/>
          </a:p>
          <a:p>
            <a:pPr marL="0" indent="0" algn="ctr">
              <a:buNone/>
            </a:pPr>
            <a:r>
              <a:rPr lang="zh-CN" altLang="zh-CN" b="1" dirty="0"/>
              <a:t>抛珠滚玉只偷潸，镇日无心镇日闲。</a:t>
            </a:r>
            <a:endParaRPr lang="zh-CN" altLang="zh-CN" dirty="0"/>
          </a:p>
          <a:p>
            <a:pPr marL="0" indent="0" algn="ctr">
              <a:buNone/>
            </a:pPr>
            <a:r>
              <a:rPr lang="zh-CN" altLang="zh-CN" b="1" dirty="0"/>
              <a:t>枕上袖边难拂拭，</a:t>
            </a:r>
            <a:r>
              <a:rPr lang="zh-CN" altLang="zh-CN" b="1" dirty="0">
                <a:solidFill>
                  <a:srgbClr val="FF0000"/>
                </a:solidFill>
              </a:rPr>
              <a:t>任他点点与斑斑</a:t>
            </a:r>
            <a:r>
              <a:rPr lang="zh-CN" altLang="zh-CN" b="1" dirty="0"/>
              <a:t>。</a:t>
            </a:r>
            <a:endParaRPr lang="zh-CN" altLang="zh-CN" dirty="0"/>
          </a:p>
          <a:p>
            <a:pPr marL="0" indent="0" algn="ctr">
              <a:buNone/>
            </a:pPr>
            <a:r>
              <a:rPr lang="zh-CN" altLang="zh-CN" b="1" dirty="0"/>
              <a:t>其三</a:t>
            </a:r>
            <a:endParaRPr lang="zh-CN" altLang="zh-CN" dirty="0"/>
          </a:p>
          <a:p>
            <a:pPr marL="0" indent="0" algn="ctr">
              <a:buNone/>
            </a:pPr>
            <a:r>
              <a:rPr lang="zh-CN" altLang="zh-CN" b="1" dirty="0"/>
              <a:t>彩线难收面上珠，湘江旧迹已模糊</a:t>
            </a:r>
            <a:r>
              <a:rPr lang="en-US" altLang="zh-CN" b="1" dirty="0"/>
              <a:t>;</a:t>
            </a:r>
            <a:endParaRPr lang="zh-CN" altLang="zh-CN" dirty="0"/>
          </a:p>
          <a:p>
            <a:pPr marL="0" indent="0" algn="ctr">
              <a:buNone/>
            </a:pPr>
            <a:r>
              <a:rPr lang="zh-CN" altLang="zh-CN" b="1" dirty="0"/>
              <a:t>窗前亦有</a:t>
            </a:r>
            <a:r>
              <a:rPr lang="zh-CN" altLang="zh-CN" b="1" dirty="0">
                <a:solidFill>
                  <a:srgbClr val="FF0000"/>
                </a:solidFill>
              </a:rPr>
              <a:t>千竿竹</a:t>
            </a:r>
            <a:r>
              <a:rPr lang="zh-CN" altLang="zh-CN" b="1" dirty="0"/>
              <a:t>，不识香痕渍也无</a:t>
            </a:r>
            <a:r>
              <a:rPr lang="en-US" altLang="zh-CN" b="1" dirty="0"/>
              <a:t>?</a:t>
            </a:r>
            <a:endParaRPr lang="zh-CN" altLang="zh-CN" dirty="0"/>
          </a:p>
          <a:p>
            <a:pPr marL="0" indent="0" algn="ctr">
              <a:buNone/>
            </a:pPr>
            <a:r>
              <a:rPr lang="en-US" altLang="zh-CN" dirty="0" smtClean="0"/>
              <a:t>                                                                        ——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爱情宣言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00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23478"/>
            <a:ext cx="8784976" cy="4896544"/>
          </a:xfrm>
        </p:spPr>
        <p:txBody>
          <a:bodyPr>
            <a:noAutofit/>
          </a:bodyPr>
          <a:lstStyle/>
          <a:p>
            <a:pPr marL="0" indent="0" algn="ctr">
              <a:lnSpc>
                <a:spcPct val="170000"/>
              </a:lnSpc>
              <a:buNone/>
            </a:pPr>
            <a:endParaRPr lang="en-US" altLang="zh-CN" sz="2000" b="1" dirty="0" smtClean="0"/>
          </a:p>
          <a:p>
            <a:pPr marL="0" indent="0" algn="ctr">
              <a:lnSpc>
                <a:spcPct val="170000"/>
              </a:lnSpc>
              <a:buNone/>
            </a:pPr>
            <a:r>
              <a:rPr lang="zh-CN" altLang="zh-CN" sz="2000" b="1" dirty="0" smtClean="0"/>
              <a:t>秋</a:t>
            </a:r>
            <a:r>
              <a:rPr lang="zh-CN" altLang="zh-CN" sz="2000" b="1" dirty="0"/>
              <a:t>窗风雨</a:t>
            </a:r>
            <a:r>
              <a:rPr lang="zh-CN" altLang="zh-CN" sz="2000" b="1" dirty="0" smtClean="0"/>
              <a:t>夕</a:t>
            </a:r>
            <a:endParaRPr lang="en-US" altLang="zh-CN" sz="2000" b="1" dirty="0" smtClean="0"/>
          </a:p>
          <a:p>
            <a:pPr marL="0" indent="0" algn="ctr">
              <a:lnSpc>
                <a:spcPct val="170000"/>
              </a:lnSpc>
              <a:buNone/>
            </a:pPr>
            <a:r>
              <a:rPr lang="zh-CN" altLang="zh-CN" sz="2000" b="1" dirty="0" smtClean="0">
                <a:solidFill>
                  <a:srgbClr val="FF0000"/>
                </a:solidFill>
              </a:rPr>
              <a:t>秋</a:t>
            </a:r>
            <a:r>
              <a:rPr lang="zh-CN" altLang="zh-CN" sz="2000" b="1" dirty="0">
                <a:solidFill>
                  <a:srgbClr val="FF0000"/>
                </a:solidFill>
              </a:rPr>
              <a:t>花</a:t>
            </a:r>
            <a:r>
              <a:rPr lang="zh-CN" altLang="zh-CN" sz="2000" b="1" dirty="0"/>
              <a:t>惨淡</a:t>
            </a:r>
            <a:r>
              <a:rPr lang="zh-CN" altLang="zh-CN" sz="2000" b="1" dirty="0">
                <a:solidFill>
                  <a:srgbClr val="FF0000"/>
                </a:solidFill>
              </a:rPr>
              <a:t>秋草</a:t>
            </a:r>
            <a:r>
              <a:rPr lang="zh-CN" altLang="zh-CN" sz="2000" b="1" dirty="0"/>
              <a:t>黄，耿耿</a:t>
            </a:r>
            <a:r>
              <a:rPr lang="zh-CN" altLang="zh-CN" sz="2000" b="1" dirty="0">
                <a:solidFill>
                  <a:srgbClr val="FF0000"/>
                </a:solidFill>
              </a:rPr>
              <a:t>秋灯秋夜</a:t>
            </a:r>
            <a:r>
              <a:rPr lang="zh-CN" altLang="zh-CN" sz="2000" b="1" dirty="0"/>
              <a:t>长</a:t>
            </a:r>
            <a:r>
              <a:rPr lang="zh-CN" altLang="zh-CN" sz="2000" b="1" dirty="0" smtClean="0"/>
              <a:t>。已</a:t>
            </a:r>
            <a:r>
              <a:rPr lang="zh-CN" altLang="zh-CN" sz="2000" b="1" dirty="0"/>
              <a:t>觉</a:t>
            </a:r>
            <a:r>
              <a:rPr lang="zh-CN" altLang="zh-CN" sz="2000" b="1" dirty="0">
                <a:solidFill>
                  <a:srgbClr val="FF0000"/>
                </a:solidFill>
              </a:rPr>
              <a:t>秋窗</a:t>
            </a:r>
            <a:r>
              <a:rPr lang="zh-CN" altLang="zh-CN" sz="2000" b="1" dirty="0"/>
              <a:t>秋不尽，那堪风雨助凄凉</a:t>
            </a:r>
            <a:r>
              <a:rPr lang="zh-CN" altLang="zh-CN" sz="2000" b="1" dirty="0" smtClean="0"/>
              <a:t>！</a:t>
            </a:r>
            <a:r>
              <a:rPr lang="en-US" altLang="zh-CN" sz="2000" b="1" dirty="0"/>
              <a:t/>
            </a:r>
            <a:br>
              <a:rPr lang="en-US" altLang="zh-CN" sz="2000" b="1" dirty="0"/>
            </a:br>
            <a:r>
              <a:rPr lang="zh-CN" altLang="zh-CN" sz="2000" b="1" dirty="0"/>
              <a:t>助秋风雨来何速？惊破</a:t>
            </a:r>
            <a:r>
              <a:rPr lang="zh-CN" altLang="zh-CN" sz="2000" b="1" dirty="0">
                <a:solidFill>
                  <a:srgbClr val="FF0000"/>
                </a:solidFill>
              </a:rPr>
              <a:t>秋窗秋梦</a:t>
            </a:r>
            <a:r>
              <a:rPr lang="zh-CN" altLang="zh-CN" sz="2000" b="1" dirty="0"/>
              <a:t>绿</a:t>
            </a:r>
            <a:r>
              <a:rPr lang="zh-CN" altLang="zh-CN" sz="2000" b="1" dirty="0" smtClean="0"/>
              <a:t>。抱</a:t>
            </a:r>
            <a:r>
              <a:rPr lang="zh-CN" altLang="zh-CN" sz="2000" b="1" dirty="0"/>
              <a:t>得</a:t>
            </a:r>
            <a:r>
              <a:rPr lang="zh-CN" altLang="zh-CN" sz="2000" b="1" dirty="0">
                <a:solidFill>
                  <a:srgbClr val="FF0000"/>
                </a:solidFill>
              </a:rPr>
              <a:t>秋情</a:t>
            </a:r>
            <a:r>
              <a:rPr lang="zh-CN" altLang="zh-CN" sz="2000" b="1" dirty="0"/>
              <a:t>不忍眠，自向</a:t>
            </a:r>
            <a:r>
              <a:rPr lang="zh-CN" altLang="zh-CN" sz="2000" b="1" dirty="0">
                <a:solidFill>
                  <a:srgbClr val="FF0000"/>
                </a:solidFill>
              </a:rPr>
              <a:t>秋屏</a:t>
            </a:r>
            <a:r>
              <a:rPr lang="zh-CN" altLang="zh-CN" sz="2000" b="1" dirty="0"/>
              <a:t>移泪烛。</a:t>
            </a:r>
            <a:r>
              <a:rPr lang="en-US" altLang="zh-CN" sz="2000" b="1" dirty="0"/>
              <a:t/>
            </a:r>
            <a:br>
              <a:rPr lang="en-US" altLang="zh-CN" sz="2000" b="1" dirty="0"/>
            </a:br>
            <a:r>
              <a:rPr lang="zh-CN" altLang="zh-CN" sz="2000" b="1" dirty="0"/>
              <a:t>泪烛摇摇爇短檠，牵愁照恨动离情</a:t>
            </a:r>
            <a:r>
              <a:rPr lang="zh-CN" altLang="zh-CN" sz="2000" b="1" dirty="0" smtClean="0"/>
              <a:t>。谁</a:t>
            </a:r>
            <a:r>
              <a:rPr lang="zh-CN" altLang="zh-CN" sz="2000" b="1" dirty="0"/>
              <a:t>家</a:t>
            </a:r>
            <a:r>
              <a:rPr lang="zh-CN" altLang="zh-CN" sz="2000" b="1" dirty="0">
                <a:solidFill>
                  <a:srgbClr val="FF0000"/>
                </a:solidFill>
              </a:rPr>
              <a:t>秋院</a:t>
            </a:r>
            <a:r>
              <a:rPr lang="zh-CN" altLang="zh-CN" sz="2000" b="1" dirty="0"/>
              <a:t>无风入？何处</a:t>
            </a:r>
            <a:r>
              <a:rPr lang="zh-CN" altLang="zh-CN" sz="2000" b="1" dirty="0">
                <a:solidFill>
                  <a:srgbClr val="FF0000"/>
                </a:solidFill>
              </a:rPr>
              <a:t>秋窗</a:t>
            </a:r>
            <a:r>
              <a:rPr lang="zh-CN" altLang="zh-CN" sz="2000" b="1" dirty="0"/>
              <a:t>无雨声</a:t>
            </a:r>
            <a:r>
              <a:rPr lang="zh-CN" altLang="zh-CN" sz="2000" b="1" dirty="0" smtClean="0"/>
              <a:t>？</a:t>
            </a:r>
            <a:r>
              <a:rPr lang="en-US" altLang="zh-CN" sz="2000" b="1" dirty="0"/>
              <a:t/>
            </a:r>
            <a:br>
              <a:rPr lang="en-US" altLang="zh-CN" sz="2000" b="1" dirty="0"/>
            </a:br>
            <a:r>
              <a:rPr lang="zh-CN" altLang="zh-CN" sz="2000" b="1" dirty="0"/>
              <a:t>罗衾不奈</a:t>
            </a:r>
            <a:r>
              <a:rPr lang="zh-CN" altLang="zh-CN" sz="2000" b="1" dirty="0">
                <a:solidFill>
                  <a:srgbClr val="FF0000"/>
                </a:solidFill>
              </a:rPr>
              <a:t>秋风</a:t>
            </a:r>
            <a:r>
              <a:rPr lang="zh-CN" altLang="zh-CN" sz="2000" b="1" dirty="0"/>
              <a:t>力，残漏声催</a:t>
            </a:r>
            <a:r>
              <a:rPr lang="zh-CN" altLang="zh-CN" sz="2000" b="1" dirty="0">
                <a:solidFill>
                  <a:srgbClr val="FF0000"/>
                </a:solidFill>
              </a:rPr>
              <a:t>秋雨</a:t>
            </a:r>
            <a:r>
              <a:rPr lang="zh-CN" altLang="zh-CN" sz="2000" b="1" dirty="0"/>
              <a:t>急</a:t>
            </a:r>
            <a:r>
              <a:rPr lang="zh-CN" altLang="zh-CN" sz="2000" b="1" dirty="0" smtClean="0"/>
              <a:t>。连</a:t>
            </a:r>
            <a:r>
              <a:rPr lang="zh-CN" altLang="zh-CN" sz="2000" b="1" dirty="0"/>
              <a:t>宵脉脉复飕飕，灯前似伴离人泣。</a:t>
            </a:r>
            <a:r>
              <a:rPr lang="en-US" altLang="zh-CN" sz="2000" b="1" dirty="0"/>
              <a:t/>
            </a:r>
            <a:br>
              <a:rPr lang="en-US" altLang="zh-CN" sz="2000" b="1" dirty="0"/>
            </a:br>
            <a:r>
              <a:rPr lang="zh-CN" altLang="zh-CN" sz="2000" b="1" dirty="0"/>
              <a:t>寒烟小院转萧条，疏竹虚窗时滴沥</a:t>
            </a:r>
            <a:r>
              <a:rPr lang="zh-CN" altLang="zh-CN" sz="2000" b="1" dirty="0" smtClean="0"/>
              <a:t>。不知</a:t>
            </a:r>
            <a:r>
              <a:rPr lang="zh-CN" altLang="zh-CN" sz="2000" b="1" dirty="0"/>
              <a:t>风雨几时休，已教泪洒窗纱湿</a:t>
            </a:r>
            <a:r>
              <a:rPr lang="zh-CN" altLang="zh-CN" sz="2000" b="1" dirty="0" smtClean="0"/>
              <a:t>。</a:t>
            </a:r>
            <a:endParaRPr lang="en-US" altLang="zh-CN" sz="2000" b="1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sz="2000" b="1" dirty="0" smtClean="0"/>
              <a:t>                                                              ——</a:t>
            </a:r>
            <a:r>
              <a:rPr lang="zh-CN" altLang="zh-CN" sz="2000" b="1" dirty="0"/>
              <a:t>《葬花吟》 的姐妹篇</a:t>
            </a:r>
            <a:endParaRPr lang="zh-CN" altLang="zh-CN" sz="2000" dirty="0"/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sz="2000" b="1" dirty="0" smtClean="0"/>
              <a:t>                                                                        </a:t>
            </a:r>
            <a:r>
              <a:rPr lang="zh-CN" altLang="zh-CN" sz="2000" b="1" dirty="0" smtClean="0">
                <a:solidFill>
                  <a:srgbClr val="FF0000"/>
                </a:solidFill>
              </a:rPr>
              <a:t>预感悲剧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，</a:t>
            </a:r>
            <a:r>
              <a:rPr lang="zh-CN" altLang="zh-CN" sz="2000" b="1" dirty="0" smtClean="0">
                <a:solidFill>
                  <a:srgbClr val="FF0000"/>
                </a:solidFill>
              </a:rPr>
              <a:t>无助彷 </a:t>
            </a:r>
            <a:r>
              <a:rPr lang="zh-CN" altLang="zh-CN" sz="2000" b="1" dirty="0">
                <a:solidFill>
                  <a:srgbClr val="FF0000"/>
                </a:solidFill>
              </a:rPr>
              <a:t>徨</a:t>
            </a:r>
            <a:r>
              <a:rPr lang="zh-CN" altLang="zh-CN" sz="2000" b="1" dirty="0" smtClean="0">
                <a:solidFill>
                  <a:srgbClr val="FF0000"/>
                </a:solidFill>
              </a:rPr>
              <a:t>、飘零凄凉</a:t>
            </a:r>
            <a:r>
              <a:rPr lang="zh-CN" altLang="zh-CN" sz="2000" b="1" dirty="0">
                <a:solidFill>
                  <a:srgbClr val="FF0000"/>
                </a:solidFill>
              </a:rPr>
              <a:t>的</a:t>
            </a:r>
            <a:r>
              <a:rPr lang="zh-CN" altLang="zh-CN" sz="2000" b="1" dirty="0" smtClean="0">
                <a:solidFill>
                  <a:srgbClr val="FF0000"/>
                </a:solidFill>
              </a:rPr>
              <a:t>心理</a:t>
            </a:r>
            <a:endParaRPr lang="zh-CN" altLang="zh-CN" sz="2000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70000"/>
              </a:lnSpc>
              <a:buNone/>
            </a:pPr>
            <a:endParaRPr lang="zh-CN" altLang="zh-CN" sz="2000" b="1" dirty="0"/>
          </a:p>
          <a:p>
            <a:pPr algn="ctr">
              <a:lnSpc>
                <a:spcPct val="170000"/>
              </a:lnSpc>
            </a:pP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7708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9632" y="123478"/>
            <a:ext cx="7460504" cy="43924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咏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白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海棠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 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薛宝钗</a:t>
            </a:r>
            <a:r>
              <a:rPr lang="zh-CN" altLang="en-US" sz="2800" b="1" dirty="0"/>
              <a:t/>
            </a:r>
            <a:br>
              <a:rPr lang="zh-CN" altLang="en-US" sz="2800" b="1" dirty="0"/>
            </a:br>
            <a:r>
              <a:rPr lang="zh-CN" altLang="en-US" sz="2800" b="1" dirty="0" smtClean="0"/>
              <a:t>            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珍重</a:t>
            </a:r>
            <a:r>
              <a:rPr lang="zh-CN" altLang="en-US" sz="2800" b="1" dirty="0">
                <a:solidFill>
                  <a:srgbClr val="FF0000"/>
                </a:solidFill>
              </a:rPr>
              <a:t>芳姿昼掩门</a:t>
            </a:r>
            <a:r>
              <a:rPr lang="zh-CN" altLang="en-US" sz="2800" b="1" dirty="0"/>
              <a:t>，自携手瓮灌苔盆。 </a:t>
            </a:r>
            <a:br>
              <a:rPr lang="zh-CN" altLang="en-US" sz="2800" b="1" dirty="0"/>
            </a:br>
            <a:r>
              <a:rPr lang="zh-CN" altLang="en-US" sz="2800" b="1" dirty="0" smtClean="0"/>
              <a:t>             胭脂</a:t>
            </a:r>
            <a:r>
              <a:rPr lang="zh-CN" altLang="en-US" sz="2800" b="1" dirty="0"/>
              <a:t>洗出秋阶影，冰雪招来露砌魂。 </a:t>
            </a:r>
            <a:br>
              <a:rPr lang="zh-CN" altLang="en-US" sz="2800" b="1" dirty="0"/>
            </a:br>
            <a:r>
              <a:rPr lang="zh-CN" altLang="en-US" sz="2800" b="1" dirty="0" smtClean="0"/>
              <a:t>            淡</a:t>
            </a:r>
            <a:r>
              <a:rPr lang="zh-CN" altLang="en-US" sz="2800" b="1" dirty="0"/>
              <a:t>极始知花更艳，愁多焉得玉无痕。 </a:t>
            </a:r>
            <a:br>
              <a:rPr lang="zh-CN" altLang="en-US" sz="2800" b="1" dirty="0"/>
            </a:br>
            <a:r>
              <a:rPr lang="zh-CN" altLang="en-US" sz="2800" b="1" dirty="0" smtClean="0"/>
              <a:t>             欲</a:t>
            </a:r>
            <a:r>
              <a:rPr lang="zh-CN" altLang="en-US" sz="2800" b="1" dirty="0"/>
              <a:t>偿白帝宜清洁，不语婷婷日又昏。</a:t>
            </a:r>
            <a:br>
              <a:rPr lang="zh-CN" altLang="en-US" sz="2800" b="1" dirty="0"/>
            </a:br>
            <a:endParaRPr lang="en-US" altLang="zh-CN" sz="2800" b="1" dirty="0" smtClean="0"/>
          </a:p>
          <a:p>
            <a:pPr marL="0" indent="0">
              <a:buNone/>
            </a:pP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咏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白海棠  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 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林黛玉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2800" b="1" dirty="0" smtClean="0"/>
              <a:t>半</a:t>
            </a:r>
            <a:r>
              <a:rPr lang="zh-CN" altLang="en-US" sz="2800" b="1" dirty="0"/>
              <a:t>卷湘帘半掩门，碾冰为土玉为盆。 </a:t>
            </a:r>
            <a:br>
              <a:rPr lang="zh-CN" altLang="en-US" sz="2800" b="1" dirty="0"/>
            </a:br>
            <a:r>
              <a:rPr lang="zh-CN" altLang="en-US" sz="2800" b="1" dirty="0">
                <a:solidFill>
                  <a:srgbClr val="FF0000"/>
                </a:solidFill>
              </a:rPr>
              <a:t>偷来</a:t>
            </a:r>
            <a:r>
              <a:rPr lang="zh-CN" altLang="en-US" sz="2800" b="1" dirty="0"/>
              <a:t>梨蕊三分白，</a:t>
            </a:r>
            <a:r>
              <a:rPr lang="zh-CN" altLang="en-US" sz="2800" b="1" dirty="0">
                <a:solidFill>
                  <a:srgbClr val="FF0000"/>
                </a:solidFill>
              </a:rPr>
              <a:t>借得</a:t>
            </a:r>
            <a:r>
              <a:rPr lang="zh-CN" altLang="en-US" sz="2800" b="1" dirty="0"/>
              <a:t>梅花一缕魂。 </a:t>
            </a:r>
            <a:br>
              <a:rPr lang="zh-CN" altLang="en-US" sz="2800" b="1" dirty="0"/>
            </a:br>
            <a:r>
              <a:rPr lang="zh-CN" altLang="en-US" sz="2800" b="1" dirty="0"/>
              <a:t>月窟仙人缝缟袂，秋闺怨女拭啼痕。 </a:t>
            </a:r>
            <a:br>
              <a:rPr lang="zh-CN" altLang="en-US" sz="2800" b="1" dirty="0"/>
            </a:br>
            <a:r>
              <a:rPr lang="zh-CN" altLang="en-US" sz="2800" b="1" dirty="0"/>
              <a:t>娇羞默默同谁诉，倦倚西风夜已昏。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411510"/>
            <a:ext cx="19082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</a:rPr>
              <a:t>以花写人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，稳重端庄</a:t>
            </a:r>
            <a:r>
              <a:rPr lang="zh-CN" altLang="zh-CN" sz="2400" b="1" dirty="0">
                <a:solidFill>
                  <a:srgbClr val="FF0000"/>
                </a:solidFill>
              </a:rPr>
              <a:t>、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淡雅宁静的</a:t>
            </a:r>
            <a:r>
              <a:rPr lang="zh-CN" altLang="zh-CN" sz="2400" b="1" dirty="0">
                <a:solidFill>
                  <a:srgbClr val="FF0000"/>
                </a:solidFill>
              </a:rPr>
              <a:t>内心世界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。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86997" y="3219822"/>
            <a:ext cx="18570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</a:rPr>
              <a:t>以人写花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，潇洒机灵</a:t>
            </a:r>
            <a:r>
              <a:rPr lang="zh-CN" altLang="zh-CN" sz="2400" b="1" dirty="0">
                <a:solidFill>
                  <a:srgbClr val="FF0000"/>
                </a:solidFill>
              </a:rPr>
              <a:t>、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高洁哀愁的</a:t>
            </a:r>
            <a:r>
              <a:rPr lang="zh-CN" altLang="zh-CN" sz="2400" b="1" dirty="0">
                <a:solidFill>
                  <a:srgbClr val="FF0000"/>
                </a:solidFill>
              </a:rPr>
              <a:t>形象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左箭头 4"/>
          <p:cNvSpPr/>
          <p:nvPr/>
        </p:nvSpPr>
        <p:spPr>
          <a:xfrm>
            <a:off x="1835696" y="1059582"/>
            <a:ext cx="576064" cy="1367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>
            <a:off x="6876256" y="3867894"/>
            <a:ext cx="504056" cy="136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77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267494"/>
            <a:ext cx="8784976" cy="432712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zh-CN" sz="2400" b="1" dirty="0" smtClean="0">
                <a:solidFill>
                  <a:srgbClr val="FF0000"/>
                </a:solidFill>
              </a:rPr>
              <a:t>三生石</a:t>
            </a:r>
            <a:r>
              <a:rPr lang="en-US" altLang="zh-CN" sz="2400" b="1" dirty="0" smtClean="0"/>
              <a:t>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zh-CN" sz="2400" b="1" dirty="0" smtClean="0"/>
              <a:t>三生</a:t>
            </a:r>
            <a:r>
              <a:rPr lang="zh-CN" altLang="zh-CN" sz="2400" b="1" dirty="0"/>
              <a:t>，本来是佛教观念，指前世、今生、来世</a:t>
            </a:r>
            <a:r>
              <a:rPr lang="zh-CN" altLang="zh-CN" sz="2400" b="1" dirty="0" smtClean="0"/>
              <a:t>。形容</a:t>
            </a:r>
            <a:r>
              <a:rPr lang="zh-CN" altLang="zh-CN" sz="2400" b="1" dirty="0"/>
              <a:t>男女之间为情而生、而死，为爱情死而复生的再世情缘</a:t>
            </a:r>
            <a:r>
              <a:rPr lang="zh-CN" altLang="zh-CN" sz="2400" b="1" dirty="0" smtClean="0"/>
              <a:t>。</a:t>
            </a:r>
            <a:endParaRPr lang="en-US" altLang="zh-CN" sz="2400" b="1" dirty="0"/>
          </a:p>
          <a:p>
            <a:pPr marL="0" indent="0">
              <a:lnSpc>
                <a:spcPct val="120000"/>
              </a:lnSpc>
              <a:buNone/>
            </a:pPr>
            <a:r>
              <a:rPr lang="zh-CN" altLang="zh-CN" sz="2400" b="1" dirty="0"/>
              <a:t>赤瑕宫神瑛侍者，日以甘露灌溉绛珠草，这绛珠草始得久延岁月</a:t>
            </a:r>
            <a:r>
              <a:rPr lang="en-US" altLang="zh-CN" sz="2400" b="1" dirty="0" smtClean="0"/>
              <a:t>——</a:t>
            </a:r>
            <a:r>
              <a:rPr lang="zh-CN" altLang="en-US" sz="2400" b="1" dirty="0">
                <a:solidFill>
                  <a:srgbClr val="FF0000"/>
                </a:solidFill>
              </a:rPr>
              <a:t>木石前盟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2400" b="1" dirty="0"/>
              <a:t>脱</a:t>
            </a:r>
            <a:r>
              <a:rPr lang="zh-CN" altLang="zh-CN" sz="2400" b="1" dirty="0" smtClean="0"/>
              <a:t>却</a:t>
            </a:r>
            <a:r>
              <a:rPr lang="zh-CN" altLang="zh-CN" sz="2400" b="1" dirty="0"/>
              <a:t>草胎木质，得换人形</a:t>
            </a:r>
            <a:endParaRPr lang="en-US" altLang="zh-CN" sz="2400" b="1" dirty="0"/>
          </a:p>
          <a:p>
            <a:pPr marL="0" indent="0">
              <a:lnSpc>
                <a:spcPct val="120000"/>
              </a:lnSpc>
              <a:buNone/>
            </a:pPr>
            <a:r>
              <a:rPr lang="zh-CN" altLang="zh-CN" sz="2400" b="1" dirty="0"/>
              <a:t>但把我一生所有的眼泪还他，也偿还得过他了。</a:t>
            </a:r>
            <a:endParaRPr lang="zh-CN" altLang="zh-CN" sz="2400" dirty="0"/>
          </a:p>
          <a:p>
            <a:pPr marL="0" indent="0">
              <a:lnSpc>
                <a:spcPct val="120000"/>
              </a:lnSpc>
              <a:buNone/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9063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95486"/>
            <a:ext cx="5076056" cy="29523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zh-CN" sz="2400" b="1" dirty="0"/>
              <a:t>咏　菊　　潇湘妃子</a:t>
            </a:r>
            <a:endParaRPr lang="zh-CN" altLang="zh-CN" sz="2400" dirty="0"/>
          </a:p>
          <a:p>
            <a:pPr marL="0" indent="0" algn="ctr">
              <a:buNone/>
            </a:pPr>
            <a:r>
              <a:rPr lang="zh-CN" altLang="zh-CN" sz="2400" b="1" dirty="0"/>
              <a:t>无赖诗魔昏晓侵，绕篱欹石自沉音。</a:t>
            </a:r>
            <a:endParaRPr lang="zh-CN" altLang="zh-CN" sz="2400" dirty="0"/>
          </a:p>
          <a:p>
            <a:pPr marL="0" indent="0" algn="ctr">
              <a:buNone/>
            </a:pPr>
            <a:r>
              <a:rPr lang="zh-CN" altLang="zh-CN" sz="2400" b="1" dirty="0"/>
              <a:t>毫端蕴秀临霜写，口角噙香对月吟。</a:t>
            </a:r>
            <a:endParaRPr lang="zh-CN" altLang="zh-CN" sz="2400" dirty="0"/>
          </a:p>
          <a:p>
            <a:pPr marL="0" indent="0" algn="ctr">
              <a:buNone/>
            </a:pPr>
            <a:r>
              <a:rPr lang="zh-CN" altLang="zh-CN" sz="2400" b="1" dirty="0">
                <a:solidFill>
                  <a:srgbClr val="FF0000"/>
                </a:solidFill>
              </a:rPr>
              <a:t>满纸自怜题素怨，片言谁解诉秋心。</a:t>
            </a:r>
            <a:endParaRPr lang="zh-CN" altLang="zh-CN" sz="2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zh-CN" altLang="zh-CN" sz="2400" b="1" dirty="0">
                <a:solidFill>
                  <a:srgbClr val="FF0000"/>
                </a:solidFill>
              </a:rPr>
              <a:t>一从陶令平章后，千古高风说到今。</a:t>
            </a:r>
            <a:endParaRPr lang="zh-CN" altLang="zh-CN" sz="2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zh-CN" alt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707904" y="2643758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/>
              <a:t>问　菊　　潇湘妃子</a:t>
            </a:r>
            <a:endParaRPr lang="zh-CN" altLang="zh-CN" sz="2400" dirty="0"/>
          </a:p>
          <a:p>
            <a:r>
              <a:rPr lang="zh-CN" altLang="zh-CN" sz="2400" b="1" dirty="0"/>
              <a:t>欲讯秋情众莫知，喃喃负手叩东篱。</a:t>
            </a:r>
            <a:endParaRPr lang="zh-CN" altLang="zh-CN" sz="2400" dirty="0"/>
          </a:p>
          <a:p>
            <a:r>
              <a:rPr lang="zh-CN" altLang="zh-CN" sz="2400" b="1" dirty="0">
                <a:solidFill>
                  <a:srgbClr val="FF0000"/>
                </a:solidFill>
              </a:rPr>
              <a:t>孤标傲世偕谁隐，一样开花为底迟？</a:t>
            </a:r>
            <a:endParaRPr lang="zh-CN" altLang="zh-CN" sz="2400" dirty="0">
              <a:solidFill>
                <a:srgbClr val="FF0000"/>
              </a:solidFill>
            </a:endParaRPr>
          </a:p>
          <a:p>
            <a:r>
              <a:rPr lang="zh-CN" altLang="zh-CN" sz="2400" b="1" dirty="0"/>
              <a:t>圃露庭霜何寂寞，雁归蛩病可相思？</a:t>
            </a:r>
            <a:endParaRPr lang="zh-CN" altLang="zh-CN" sz="2400" dirty="0"/>
          </a:p>
          <a:p>
            <a:r>
              <a:rPr lang="zh-CN" altLang="zh-CN" sz="2400" b="1" dirty="0"/>
              <a:t>休言举世无谈者，</a:t>
            </a:r>
            <a:r>
              <a:rPr lang="zh-CN" altLang="zh-CN" sz="2400" b="1" dirty="0">
                <a:solidFill>
                  <a:srgbClr val="FF0000"/>
                </a:solidFill>
              </a:rPr>
              <a:t>解语何妨话片时。</a:t>
            </a:r>
            <a:endParaRPr lang="zh-CN" altLang="zh-CN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507854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孤标傲世，我心谁知？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8224" y="483518"/>
            <a:ext cx="1548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吟诗抒怀，高风亮节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5364088" y="771550"/>
            <a:ext cx="1080120" cy="1274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左箭头 6"/>
          <p:cNvSpPr/>
          <p:nvPr/>
        </p:nvSpPr>
        <p:spPr>
          <a:xfrm>
            <a:off x="2339752" y="3651870"/>
            <a:ext cx="1080120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311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sz="3200" b="1" dirty="0"/>
              <a:t>五美吟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9238" y="915566"/>
            <a:ext cx="3682752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b="1" dirty="0" smtClean="0"/>
              <a:t>           西施</a:t>
            </a:r>
            <a:endParaRPr lang="en-US" altLang="zh-CN" sz="2800" b="1" dirty="0" smtClean="0"/>
          </a:p>
          <a:p>
            <a:pPr marL="0" indent="0">
              <a:buNone/>
            </a:pPr>
            <a:r>
              <a:rPr lang="zh-CN" altLang="en-US" sz="2800" b="1" dirty="0" smtClean="0">
                <a:solidFill>
                  <a:srgbClr val="FF0000"/>
                </a:solidFill>
              </a:rPr>
              <a:t>一代</a:t>
            </a:r>
            <a:r>
              <a:rPr lang="zh-CN" altLang="en-US" sz="2800" b="1" dirty="0">
                <a:solidFill>
                  <a:srgbClr val="FF0000"/>
                </a:solidFill>
              </a:rPr>
              <a:t>倾城逐浪花</a:t>
            </a:r>
            <a:r>
              <a:rPr lang="zh-CN" altLang="en-US" sz="2800" b="1" dirty="0" smtClean="0"/>
              <a:t>，</a:t>
            </a:r>
            <a:endParaRPr lang="zh-CN" altLang="en-US" sz="2800" b="1" dirty="0"/>
          </a:p>
          <a:p>
            <a:pPr marL="0" indent="0">
              <a:buNone/>
            </a:pPr>
            <a:r>
              <a:rPr lang="zh-CN" altLang="en-US" sz="2800" b="1" dirty="0"/>
              <a:t>吴宫空自忆儿家。</a:t>
            </a:r>
          </a:p>
          <a:p>
            <a:pPr marL="0" indent="0">
              <a:buNone/>
            </a:pPr>
            <a:r>
              <a:rPr lang="zh-CN" altLang="en-US" sz="2800" b="1" dirty="0"/>
              <a:t>效颦莫笑东村女，</a:t>
            </a:r>
          </a:p>
          <a:p>
            <a:pPr marL="0" indent="0">
              <a:buNone/>
            </a:pPr>
            <a:r>
              <a:rPr lang="zh-CN" altLang="en-US" sz="2800" b="1" dirty="0"/>
              <a:t>头白溪边尚浣纱。</a:t>
            </a:r>
          </a:p>
          <a:p>
            <a:pPr marL="0" indent="0">
              <a:buNone/>
            </a:pPr>
            <a:endParaRPr lang="zh-CN" alt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50135" y="1131590"/>
            <a:ext cx="37048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          </a:t>
            </a:r>
            <a:r>
              <a:rPr lang="zh-CN" altLang="zh-CN" sz="2800" b="1" dirty="0" smtClean="0"/>
              <a:t>红拂</a:t>
            </a:r>
            <a:endParaRPr lang="en-US" altLang="zh-CN" sz="2800" b="1" dirty="0" smtClean="0"/>
          </a:p>
          <a:p>
            <a:r>
              <a:rPr lang="zh-CN" altLang="zh-CN" sz="2800" b="1" dirty="0" smtClean="0"/>
              <a:t>长</a:t>
            </a:r>
            <a:r>
              <a:rPr lang="zh-CN" altLang="zh-CN" sz="2800" b="1" dirty="0"/>
              <a:t>揖雄谈态自殊</a:t>
            </a:r>
            <a:r>
              <a:rPr lang="zh-CN" altLang="zh-CN" sz="2800" b="1" dirty="0" smtClean="0"/>
              <a:t>，</a:t>
            </a:r>
            <a:endParaRPr lang="en-US" altLang="zh-CN" sz="2800" b="1" dirty="0" smtClean="0"/>
          </a:p>
          <a:p>
            <a:r>
              <a:rPr lang="zh-CN" altLang="zh-CN" sz="2800" b="1" dirty="0" smtClean="0"/>
              <a:t>美人</a:t>
            </a:r>
            <a:r>
              <a:rPr lang="zh-CN" altLang="zh-CN" sz="2800" b="1" dirty="0"/>
              <a:t>巨眼识穷途。</a:t>
            </a:r>
            <a:endParaRPr lang="zh-CN" altLang="zh-CN" sz="2800" dirty="0"/>
          </a:p>
          <a:p>
            <a:r>
              <a:rPr lang="zh-CN" altLang="zh-CN" sz="2800" b="1" dirty="0"/>
              <a:t>尸居余气杨公幕</a:t>
            </a:r>
            <a:r>
              <a:rPr lang="zh-CN" altLang="zh-CN" sz="2800" b="1" dirty="0" smtClean="0"/>
              <a:t>，</a:t>
            </a:r>
            <a:endParaRPr lang="en-US" altLang="zh-CN" sz="2800" b="1" dirty="0" smtClean="0"/>
          </a:p>
          <a:p>
            <a:r>
              <a:rPr lang="zh-CN" altLang="zh-CN" sz="2800" b="1" dirty="0" smtClean="0">
                <a:solidFill>
                  <a:srgbClr val="FF0000"/>
                </a:solidFill>
              </a:rPr>
              <a:t>岂</a:t>
            </a:r>
            <a:r>
              <a:rPr lang="zh-CN" altLang="zh-CN" sz="2800" b="1" dirty="0">
                <a:solidFill>
                  <a:srgbClr val="FF0000"/>
                </a:solidFill>
              </a:rPr>
              <a:t>得羁縻女丈夫</a:t>
            </a:r>
            <a:r>
              <a:rPr lang="zh-CN" altLang="zh-CN" sz="2800" b="1" dirty="0"/>
              <a:t>。</a:t>
            </a:r>
            <a:endParaRPr lang="zh-CN" altLang="zh-CN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139952" y="3758504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——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以诗写人，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r>
              <a:rPr lang="zh-CN" altLang="zh-CN" sz="2800" b="1" dirty="0" smtClean="0">
                <a:solidFill>
                  <a:srgbClr val="FF0000"/>
                </a:solidFill>
              </a:rPr>
              <a:t>为</a:t>
            </a:r>
            <a:r>
              <a:rPr lang="zh-CN" altLang="zh-CN" sz="2800" b="1" dirty="0">
                <a:solidFill>
                  <a:srgbClr val="FF0000"/>
                </a:solidFill>
              </a:rPr>
              <a:t>五位奇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女子豪迈吟咏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66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sz="2800" b="1" dirty="0"/>
              <a:t>【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枉凝眉</a:t>
            </a:r>
            <a:r>
              <a:rPr lang="zh-CN" altLang="zh-CN" sz="2800" b="1" dirty="0"/>
              <a:t>】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zh-CN" sz="2800" b="1" dirty="0" smtClean="0"/>
              <a:t>一</a:t>
            </a:r>
            <a:r>
              <a:rPr lang="zh-CN" altLang="zh-CN" sz="2800" b="1" dirty="0"/>
              <a:t>个是阆苑仙葩，一个是美玉无瑕。若说没奇缘，今生偏又遇着他；若说有奇缘，如何心事终虚化？一个枉自嗟呀，一个空劳牵挂。一个是水中月，一个是镜中花。</a:t>
            </a:r>
            <a:r>
              <a:rPr lang="zh-CN" altLang="zh-CN" sz="2800" b="1" dirty="0">
                <a:solidFill>
                  <a:srgbClr val="FF0000"/>
                </a:solidFill>
              </a:rPr>
              <a:t>想眼中能有多少泪珠儿，怎经得秋流到冬尽，春流到夏</a:t>
            </a:r>
            <a:r>
              <a:rPr lang="zh-CN" altLang="zh-CN" sz="2800" b="1" dirty="0"/>
              <a:t>！</a:t>
            </a:r>
          </a:p>
          <a:p>
            <a:pPr>
              <a:lnSpc>
                <a:spcPct val="150000"/>
              </a:lnSpc>
            </a:pPr>
            <a:endParaRPr lang="zh-CN" altLang="zh-CN" sz="2800" b="1" dirty="0"/>
          </a:p>
          <a:p>
            <a:pPr>
              <a:lnSpc>
                <a:spcPct val="150000"/>
              </a:lnSpc>
            </a:pP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4238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699542"/>
            <a:ext cx="7848872" cy="33944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 b="1" dirty="0" smtClean="0"/>
              <a:t>          </a:t>
            </a:r>
            <a:r>
              <a:rPr lang="zh-CN" altLang="zh-CN" b="1" dirty="0" smtClean="0"/>
              <a:t>自</a:t>
            </a:r>
            <a:r>
              <a:rPr lang="zh-CN" altLang="zh-CN" b="1" dirty="0"/>
              <a:t>有《红楼梦》出来以后传统的思想和写法都打破</a:t>
            </a:r>
            <a:r>
              <a:rPr lang="zh-CN" altLang="zh-CN" b="1" dirty="0" smtClean="0"/>
              <a:t>了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pPr marL="0" indent="0">
              <a:buNone/>
            </a:pPr>
            <a:r>
              <a:rPr lang="en-US" altLang="zh-CN" b="1" dirty="0"/>
              <a:t> </a:t>
            </a:r>
            <a:r>
              <a:rPr lang="en-US" altLang="zh-CN" b="1" dirty="0" smtClean="0"/>
              <a:t>                                                           ——</a:t>
            </a:r>
            <a:r>
              <a:rPr lang="zh-CN" altLang="zh-CN" b="1" dirty="0" smtClean="0"/>
              <a:t>鲁迅</a:t>
            </a:r>
            <a:endParaRPr lang="en-US" altLang="zh-CN" b="1" dirty="0" smtClean="0"/>
          </a:p>
          <a:p>
            <a:pPr marL="0" indent="0">
              <a:buNone/>
            </a:pPr>
            <a:r>
              <a:rPr lang="en-US" altLang="zh-CN" b="1" dirty="0" smtClean="0"/>
              <a:t>        《</a:t>
            </a:r>
            <a:r>
              <a:rPr lang="zh-CN" altLang="en-US" b="1" dirty="0"/>
              <a:t>红楼梦</a:t>
            </a:r>
            <a:r>
              <a:rPr lang="en-US" altLang="zh-CN" b="1" dirty="0"/>
              <a:t>》</a:t>
            </a:r>
            <a:r>
              <a:rPr lang="zh-CN" altLang="en-US" b="1" dirty="0"/>
              <a:t>一书，与一切喜剧相反，彻头彻尾之悲剧也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pPr marL="0" indent="0">
              <a:buNone/>
            </a:pPr>
            <a:r>
              <a:rPr lang="en-US" altLang="zh-CN" b="1" dirty="0"/>
              <a:t> </a:t>
            </a:r>
            <a:r>
              <a:rPr lang="en-US" altLang="zh-CN" b="1" dirty="0" smtClean="0"/>
              <a:t>                                                             ——</a:t>
            </a:r>
            <a:r>
              <a:rPr lang="zh-CN" altLang="en-US" b="1" dirty="0" smtClean="0"/>
              <a:t>王国维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08839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843558"/>
            <a:ext cx="822960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2800" b="1" dirty="0" smtClean="0"/>
              <a:t>         </a:t>
            </a:r>
            <a:r>
              <a:rPr lang="zh-CN" altLang="zh-CN" sz="2800" b="1" dirty="0" smtClean="0"/>
              <a:t>所谓</a:t>
            </a:r>
            <a:r>
              <a:rPr lang="zh-CN" altLang="zh-CN" sz="2800" b="1" dirty="0"/>
              <a:t>美人</a:t>
            </a:r>
            <a:r>
              <a:rPr lang="zh-CN" altLang="zh-CN" sz="2800" b="1" dirty="0" smtClean="0"/>
              <a:t>者</a:t>
            </a:r>
            <a:r>
              <a:rPr lang="zh-CN" altLang="en-US" sz="2800" b="1" dirty="0" smtClean="0"/>
              <a:t>，</a:t>
            </a:r>
            <a:r>
              <a:rPr lang="zh-CN" altLang="zh-CN" sz="2800" b="1" dirty="0" smtClean="0"/>
              <a:t>以</a:t>
            </a:r>
            <a:r>
              <a:rPr lang="zh-CN" altLang="zh-CN" sz="2800" b="1" dirty="0"/>
              <a:t>花为</a:t>
            </a:r>
            <a:r>
              <a:rPr lang="zh-CN" altLang="zh-CN" sz="2800" b="1" dirty="0" smtClean="0"/>
              <a:t>貌</a:t>
            </a:r>
            <a:r>
              <a:rPr lang="zh-CN" altLang="en-US" sz="2800" b="1" dirty="0" smtClean="0"/>
              <a:t>，</a:t>
            </a:r>
            <a:r>
              <a:rPr lang="zh-CN" altLang="zh-CN" sz="2800" b="1" dirty="0" smtClean="0"/>
              <a:t>以</a:t>
            </a:r>
            <a:r>
              <a:rPr lang="zh-CN" altLang="zh-CN" sz="2800" b="1" dirty="0"/>
              <a:t>鸟为</a:t>
            </a:r>
            <a:r>
              <a:rPr lang="zh-CN" altLang="zh-CN" sz="2800" b="1" dirty="0" smtClean="0"/>
              <a:t>声</a:t>
            </a:r>
            <a:r>
              <a:rPr lang="zh-CN" altLang="en-US" sz="2800" b="1" dirty="0" smtClean="0"/>
              <a:t>，</a:t>
            </a:r>
            <a:r>
              <a:rPr lang="zh-CN" altLang="zh-CN" sz="2800" b="1" dirty="0" smtClean="0"/>
              <a:t>以</a:t>
            </a:r>
            <a:r>
              <a:rPr lang="zh-CN" altLang="zh-CN" sz="2800" b="1" dirty="0"/>
              <a:t>月为</a:t>
            </a:r>
            <a:r>
              <a:rPr lang="zh-CN" altLang="zh-CN" sz="2800" b="1" dirty="0" smtClean="0"/>
              <a:t>神</a:t>
            </a:r>
            <a:r>
              <a:rPr lang="zh-CN" altLang="en-US" sz="2800" b="1" dirty="0" smtClean="0"/>
              <a:t>，</a:t>
            </a:r>
            <a:r>
              <a:rPr lang="zh-CN" altLang="zh-CN" sz="2800" b="1" dirty="0" smtClean="0"/>
              <a:t>以</a:t>
            </a:r>
            <a:r>
              <a:rPr lang="zh-CN" altLang="zh-CN" sz="2800" b="1" dirty="0"/>
              <a:t>柳为</a:t>
            </a:r>
            <a:r>
              <a:rPr lang="zh-CN" altLang="zh-CN" sz="2800" b="1" dirty="0" smtClean="0"/>
              <a:t>态</a:t>
            </a:r>
            <a:r>
              <a:rPr lang="zh-CN" altLang="en-US" sz="2800" b="1" dirty="0" smtClean="0"/>
              <a:t>，</a:t>
            </a:r>
            <a:r>
              <a:rPr lang="zh-CN" altLang="zh-CN" sz="2800" b="1" dirty="0" smtClean="0"/>
              <a:t>以</a:t>
            </a:r>
            <a:r>
              <a:rPr lang="zh-CN" altLang="zh-CN" sz="2800" b="1" dirty="0"/>
              <a:t>玉为</a:t>
            </a:r>
            <a:r>
              <a:rPr lang="zh-CN" altLang="zh-CN" sz="2800" b="1" dirty="0" smtClean="0"/>
              <a:t>骨</a:t>
            </a:r>
            <a:r>
              <a:rPr lang="zh-CN" altLang="en-US" sz="2800" b="1" dirty="0" smtClean="0"/>
              <a:t>，</a:t>
            </a:r>
            <a:r>
              <a:rPr lang="zh-CN" altLang="zh-CN" sz="2800" b="1" dirty="0" smtClean="0"/>
              <a:t>以</a:t>
            </a:r>
            <a:r>
              <a:rPr lang="zh-CN" altLang="zh-CN" sz="2800" b="1" dirty="0"/>
              <a:t>冰雪为</a:t>
            </a:r>
            <a:r>
              <a:rPr lang="zh-CN" altLang="zh-CN" sz="2800" b="1" dirty="0" smtClean="0"/>
              <a:t>肌肤</a:t>
            </a:r>
            <a:r>
              <a:rPr lang="zh-CN" altLang="en-US" sz="2800" b="1" dirty="0" smtClean="0"/>
              <a:t>，</a:t>
            </a:r>
            <a:r>
              <a:rPr lang="zh-CN" altLang="zh-CN" sz="2800" b="1" dirty="0" smtClean="0"/>
              <a:t>以</a:t>
            </a:r>
            <a:r>
              <a:rPr lang="zh-CN" altLang="zh-CN" sz="2800" b="1" dirty="0"/>
              <a:t>秋水为</a:t>
            </a:r>
            <a:r>
              <a:rPr lang="zh-CN" altLang="zh-CN" sz="2800" b="1" dirty="0" smtClean="0"/>
              <a:t>姿</a:t>
            </a:r>
            <a:r>
              <a:rPr lang="zh-CN" altLang="en-US" sz="2800" b="1" dirty="0" smtClean="0"/>
              <a:t>，</a:t>
            </a:r>
            <a:r>
              <a:rPr lang="zh-CN" altLang="zh-CN" sz="2800" b="1" dirty="0" smtClean="0"/>
              <a:t>以</a:t>
            </a:r>
            <a:r>
              <a:rPr lang="zh-CN" altLang="zh-CN" sz="2800" b="1" dirty="0"/>
              <a:t>诗词为</a:t>
            </a:r>
            <a:r>
              <a:rPr lang="zh-CN" altLang="zh-CN" sz="2800" b="1" dirty="0" smtClean="0"/>
              <a:t>心</a:t>
            </a:r>
            <a:r>
              <a:rPr lang="zh-CN" altLang="en-US" sz="2800" b="1" dirty="0" smtClean="0"/>
              <a:t>。</a:t>
            </a:r>
            <a:r>
              <a:rPr lang="zh-CN" altLang="zh-CN" sz="2800" b="1" dirty="0" smtClean="0"/>
              <a:t>吾</a:t>
            </a:r>
            <a:r>
              <a:rPr lang="zh-CN" altLang="zh-CN" sz="2800" b="1" dirty="0"/>
              <a:t>无间然矣</a:t>
            </a:r>
            <a:r>
              <a:rPr lang="zh-CN" altLang="zh-CN" sz="2800" b="1" dirty="0" smtClean="0"/>
              <a:t>。</a:t>
            </a:r>
            <a:endParaRPr lang="en-US" altLang="zh-CN" sz="2800" b="1" dirty="0" smtClean="0"/>
          </a:p>
          <a:p>
            <a:pPr marL="0" indent="0">
              <a:buNone/>
            </a:pPr>
            <a:r>
              <a:rPr lang="en-US" altLang="zh-CN" sz="2800" b="1" dirty="0" smtClean="0"/>
              <a:t>                                           ——</a:t>
            </a:r>
            <a:r>
              <a:rPr lang="zh-CN" altLang="zh-CN" sz="2800" b="1" dirty="0" smtClean="0"/>
              <a:t>清</a:t>
            </a:r>
            <a:r>
              <a:rPr lang="en-US" altLang="zh-CN" sz="2800" b="1" dirty="0" smtClean="0"/>
              <a:t>  </a:t>
            </a:r>
            <a:r>
              <a:rPr lang="zh-CN" altLang="zh-CN" sz="2800" b="1" dirty="0" smtClean="0"/>
              <a:t>张潮《幽梦影》</a:t>
            </a:r>
            <a:endParaRPr lang="en-US" altLang="zh-CN" sz="2800" b="1" dirty="0" smtClean="0"/>
          </a:p>
          <a:p>
            <a:pPr marL="0" indent="0">
              <a:buNone/>
            </a:pPr>
            <a:r>
              <a:rPr lang="en-US" altLang="zh-CN" sz="2800" b="1" dirty="0" smtClean="0"/>
              <a:t>         </a:t>
            </a:r>
            <a:r>
              <a:rPr lang="zh-CN" altLang="zh-CN" sz="2800" b="1" dirty="0" smtClean="0"/>
              <a:t>美只有</a:t>
            </a:r>
            <a:r>
              <a:rPr lang="zh-CN" altLang="zh-CN" sz="2800" b="1" dirty="0"/>
              <a:t>一</a:t>
            </a:r>
            <a:r>
              <a:rPr lang="zh-CN" altLang="zh-CN" sz="2800" b="1" dirty="0" smtClean="0"/>
              <a:t>种</a:t>
            </a:r>
            <a:r>
              <a:rPr lang="zh-CN" altLang="en-US" sz="2800" b="1" dirty="0" smtClean="0"/>
              <a:t>，</a:t>
            </a:r>
            <a:r>
              <a:rPr lang="zh-CN" altLang="zh-CN" sz="2800" b="1" dirty="0" smtClean="0"/>
              <a:t>就是宣示真实的美。</a:t>
            </a:r>
            <a:endParaRPr lang="en-US" altLang="zh-CN" sz="2800" b="1" dirty="0" smtClean="0"/>
          </a:p>
          <a:p>
            <a:pPr marL="0" indent="0">
              <a:buNone/>
            </a:pPr>
            <a:r>
              <a:rPr lang="en-US" altLang="zh-CN" sz="2800" b="1" dirty="0"/>
              <a:t> </a:t>
            </a:r>
            <a:r>
              <a:rPr lang="en-US" altLang="zh-CN" sz="2800" b="1" dirty="0" smtClean="0"/>
              <a:t>                                          —— </a:t>
            </a:r>
            <a:r>
              <a:rPr lang="zh-CN" altLang="zh-CN" sz="2800" b="1" dirty="0" smtClean="0"/>
              <a:t>罗丹</a:t>
            </a:r>
            <a:r>
              <a:rPr lang="en-US" altLang="zh-CN" sz="2800" b="1" dirty="0" smtClean="0"/>
              <a:t>  </a:t>
            </a:r>
            <a:r>
              <a:rPr lang="zh-CN" altLang="en-US" sz="2800" b="1" dirty="0" smtClean="0"/>
              <a:t>法国雕塑家</a:t>
            </a:r>
            <a:endParaRPr lang="en-US" altLang="zh-CN" sz="2800" b="1" dirty="0" smtClean="0"/>
          </a:p>
          <a:p>
            <a:pPr marL="0" indent="0">
              <a:buNone/>
            </a:pPr>
            <a:r>
              <a:rPr lang="en-US" altLang="zh-CN" sz="2800" b="1" spc="-100" dirty="0" smtClean="0"/>
              <a:t>          </a:t>
            </a:r>
            <a:r>
              <a:rPr lang="zh-CN" altLang="zh-CN" sz="2800" b="1" spc="-100" dirty="0" smtClean="0"/>
              <a:t>对</a:t>
            </a:r>
            <a:r>
              <a:rPr lang="zh-CN" altLang="zh-CN" sz="2800" b="1" spc="-100" dirty="0"/>
              <a:t>美 </a:t>
            </a:r>
            <a:r>
              <a:rPr lang="zh-CN" altLang="zh-CN" sz="2800" b="1" spc="-100" dirty="0" smtClean="0"/>
              <a:t>好人性的呼唤</a:t>
            </a:r>
            <a:r>
              <a:rPr lang="en-US" altLang="zh-CN" sz="2800" b="1" spc="-100" dirty="0" smtClean="0"/>
              <a:t> </a:t>
            </a:r>
            <a:r>
              <a:rPr lang="zh-CN" altLang="en-US" sz="2800" b="1" spc="-100" dirty="0" smtClean="0"/>
              <a:t>，</a:t>
            </a:r>
            <a:r>
              <a:rPr lang="zh-CN" altLang="zh-CN" sz="2800" b="1" spc="-100" dirty="0" smtClean="0"/>
              <a:t>对人</a:t>
            </a:r>
            <a:r>
              <a:rPr lang="zh-CN" altLang="zh-CN" sz="2800" b="1" spc="-100" dirty="0"/>
              <a:t>生</a:t>
            </a:r>
            <a:r>
              <a:rPr lang="zh-CN" altLang="zh-CN" sz="2800" b="1" spc="-100" dirty="0" smtClean="0"/>
              <a:t>理想</a:t>
            </a:r>
            <a:r>
              <a:rPr lang="zh-CN" altLang="zh-CN" sz="2800" b="1" spc="-100" dirty="0"/>
              <a:t>的执 着</a:t>
            </a:r>
            <a:endParaRPr lang="zh-CN" altLang="en-US" sz="2800" b="1" spc="-100" dirty="0"/>
          </a:p>
        </p:txBody>
      </p:sp>
    </p:spTree>
    <p:extLst>
      <p:ext uri="{BB962C8B-B14F-4D97-AF65-F5344CB8AC3E}">
        <p14:creationId xmlns:p14="http://schemas.microsoft.com/office/powerpoint/2010/main" val="218661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zh-CN" b="1" dirty="0"/>
              <a:t>人充满劳绩，但还</a:t>
            </a:r>
            <a:r>
              <a:rPr lang="en-US" altLang="zh-CN" b="1" dirty="0"/>
              <a:t/>
            </a:r>
            <a:br>
              <a:rPr lang="en-US" altLang="zh-CN" b="1" dirty="0"/>
            </a:br>
            <a:r>
              <a:rPr lang="zh-CN" altLang="zh-CN" b="1" dirty="0"/>
              <a:t>　　诗意的栖居在这片大地</a:t>
            </a:r>
            <a:r>
              <a:rPr lang="zh-CN" altLang="zh-CN" b="1" dirty="0" smtClean="0"/>
              <a:t>上</a:t>
            </a:r>
            <a:endParaRPr lang="zh-CN" altLang="zh-CN" b="1" dirty="0"/>
          </a:p>
          <a:p>
            <a:pPr marL="0" indent="0">
              <a:buNone/>
            </a:pPr>
            <a:r>
              <a:rPr lang="en-US" altLang="zh-CN" b="1" dirty="0" smtClean="0"/>
              <a:t>                                           ——</a:t>
            </a:r>
            <a:r>
              <a:rPr lang="zh-CN" altLang="zh-CN" b="1" dirty="0" smtClean="0"/>
              <a:t>荷尔德林</a:t>
            </a:r>
            <a:r>
              <a:rPr lang="en-US" altLang="zh-CN" b="1" dirty="0" smtClean="0"/>
              <a:t>   </a:t>
            </a:r>
            <a:r>
              <a:rPr lang="zh-CN" altLang="zh-CN" b="1" dirty="0" smtClean="0"/>
              <a:t>德国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78169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zh-CN" b="1" dirty="0"/>
              <a:t>《红楼梦》的书名之一是</a:t>
            </a:r>
            <a:r>
              <a:rPr lang="zh-CN" altLang="zh-CN" b="1" dirty="0" smtClean="0"/>
              <a:t>《情僧录》</a:t>
            </a:r>
            <a:endParaRPr lang="zh-CN" altLang="zh-CN" dirty="0"/>
          </a:p>
          <a:p>
            <a:pPr marL="0" indent="0">
              <a:buNone/>
            </a:pPr>
            <a:r>
              <a:rPr lang="zh-CN" altLang="zh-CN" b="1" dirty="0"/>
              <a:t>脂批称《红楼梦》是“一篇情文字</a:t>
            </a:r>
            <a:r>
              <a:rPr lang="zh-CN" altLang="zh-CN" b="1" dirty="0" smtClean="0"/>
              <a:t>”</a:t>
            </a:r>
            <a:r>
              <a:rPr lang="zh-CN" altLang="en-US" b="1" dirty="0" smtClean="0"/>
              <a:t>，</a:t>
            </a:r>
            <a:r>
              <a:rPr lang="zh-CN" altLang="zh-CN" dirty="0" smtClean="0"/>
              <a:t>“</a:t>
            </a:r>
            <a:r>
              <a:rPr lang="zh-CN" altLang="zh-CN" b="1" dirty="0"/>
              <a:t>作者是欲天下人共来哭此‘情’字”</a:t>
            </a:r>
            <a:endParaRPr lang="zh-CN" altLang="zh-CN" dirty="0"/>
          </a:p>
          <a:p>
            <a:pPr marL="0" indent="0">
              <a:buNone/>
            </a:pPr>
            <a:r>
              <a:rPr lang="zh-CN" altLang="zh-CN" b="1" dirty="0" smtClean="0"/>
              <a:t>《红楼梦》</a:t>
            </a:r>
            <a:r>
              <a:rPr lang="zh-CN" altLang="zh-CN" b="1" dirty="0"/>
              <a:t>就是用满腔真情来审视人生，审视社会，探究生命本真的终极意义。</a:t>
            </a:r>
            <a:endParaRPr lang="zh-CN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956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627534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b="1" dirty="0" smtClean="0"/>
              <a:t>       “你的”</a:t>
            </a:r>
            <a:r>
              <a:rPr lang="zh-CN" altLang="en-US" sz="2800" b="1" dirty="0"/>
              <a:t>经典作品是这样一本书，它使你不能对它保持不闻不问，它帮助你在与它的关系中甚至在反对它的过程中确立你自己</a:t>
            </a:r>
            <a:r>
              <a:rPr lang="zh-CN" altLang="en-US" sz="2800" b="1" dirty="0" smtClean="0"/>
              <a:t>。</a:t>
            </a:r>
            <a:endParaRPr lang="en-US" altLang="zh-CN" sz="2800" b="1" dirty="0" smtClean="0"/>
          </a:p>
          <a:p>
            <a:pPr marL="0" indent="0">
              <a:buNone/>
            </a:pPr>
            <a:r>
              <a:rPr lang="en-US" altLang="zh-CN" sz="2800" b="1" dirty="0"/>
              <a:t> </a:t>
            </a:r>
            <a:r>
              <a:rPr lang="en-US" altLang="zh-CN" sz="2800" b="1" dirty="0" smtClean="0"/>
              <a:t>                                —— </a:t>
            </a:r>
            <a:r>
              <a:rPr lang="zh-CN" altLang="en-US" sz="2800" b="1" dirty="0" smtClean="0"/>
              <a:t>卡尔维诺  意大利作家</a:t>
            </a:r>
            <a:endParaRPr lang="en-US" altLang="zh-CN" sz="2800" b="1" dirty="0" smtClean="0"/>
          </a:p>
          <a:p>
            <a:pPr marL="0" indent="0">
              <a:buNone/>
            </a:pPr>
            <a:r>
              <a:rPr lang="zh-CN" altLang="en-US" sz="2800" b="1" dirty="0" smtClean="0"/>
              <a:t>         </a:t>
            </a:r>
            <a:endParaRPr lang="en-US" altLang="zh-CN" sz="2800" b="1" dirty="0" smtClean="0"/>
          </a:p>
          <a:p>
            <a:pPr marL="0" indent="0">
              <a:buNone/>
            </a:pPr>
            <a:r>
              <a:rPr lang="en-US" altLang="zh-CN" sz="2800" b="1" dirty="0"/>
              <a:t> </a:t>
            </a:r>
            <a:r>
              <a:rPr lang="en-US" altLang="zh-CN" sz="2800" b="1" dirty="0" smtClean="0"/>
              <a:t>         </a:t>
            </a:r>
            <a:r>
              <a:rPr lang="zh-CN" altLang="en-US" sz="2800" b="1" dirty="0" smtClean="0"/>
              <a:t>愿你能领略</a:t>
            </a:r>
            <a:r>
              <a:rPr lang="en-US" altLang="zh-CN" sz="2800" b="1" dirty="0" smtClean="0"/>
              <a:t>《</a:t>
            </a:r>
            <a:r>
              <a:rPr lang="zh-CN" altLang="en-US" sz="2800" b="1" dirty="0" smtClean="0"/>
              <a:t>红楼梦</a:t>
            </a:r>
            <a:r>
              <a:rPr lang="en-US" altLang="zh-CN" sz="2800" b="1" dirty="0" smtClean="0"/>
              <a:t>》</a:t>
            </a:r>
            <a:r>
              <a:rPr lang="zh-CN" altLang="en-US" sz="2800" b="1" dirty="0" smtClean="0"/>
              <a:t>这部书的美好。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1174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463" y="793750"/>
            <a:ext cx="1235075" cy="1222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矩形 18"/>
          <p:cNvSpPr/>
          <p:nvPr/>
        </p:nvSpPr>
        <p:spPr>
          <a:xfrm>
            <a:off x="2376488" y="2360613"/>
            <a:ext cx="4659312" cy="899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r" hangingPunct="0"/>
            <a:r>
              <a:rPr lang="zh-CN" altLang="en-US" sz="54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075" y="3508375"/>
            <a:ext cx="4205288" cy="9233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sz="100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3741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95486"/>
            <a:ext cx="8219256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b="1" dirty="0"/>
          </a:p>
          <a:p>
            <a:pPr marL="0" indent="0">
              <a:buNone/>
            </a:pPr>
            <a:r>
              <a:rPr lang="zh-CN" altLang="zh-CN" b="1" dirty="0" smtClean="0"/>
              <a:t>绛</a:t>
            </a:r>
            <a:r>
              <a:rPr lang="zh-CN" altLang="zh-CN" b="1" dirty="0"/>
              <a:t>珠仙子</a:t>
            </a:r>
            <a:r>
              <a:rPr lang="en-US" altLang="zh-CN" b="1" dirty="0"/>
              <a:t>“</a:t>
            </a:r>
            <a:r>
              <a:rPr lang="zh-CN" altLang="zh-CN" b="1" dirty="0"/>
              <a:t>游于离恨天</a:t>
            </a:r>
            <a:r>
              <a:rPr lang="en-US" altLang="zh-CN" b="1" dirty="0"/>
              <a:t>”</a:t>
            </a:r>
            <a:r>
              <a:rPr lang="zh-CN" altLang="zh-CN" b="1" dirty="0" smtClean="0"/>
              <a:t>外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zh-CN" b="1" dirty="0" smtClean="0"/>
              <a:t>离</a:t>
            </a:r>
            <a:r>
              <a:rPr lang="zh-CN" altLang="zh-CN" b="1" dirty="0"/>
              <a:t>恨</a:t>
            </a:r>
            <a:r>
              <a:rPr lang="zh-CN" altLang="zh-CN" b="1" dirty="0" smtClean="0"/>
              <a:t>天</a:t>
            </a:r>
            <a:r>
              <a:rPr lang="en-US" altLang="zh-CN" b="1" dirty="0" smtClean="0"/>
              <a:t>——</a:t>
            </a:r>
            <a:r>
              <a:rPr lang="zh-CN" altLang="zh-CN" b="1" dirty="0" smtClean="0"/>
              <a:t>为</a:t>
            </a:r>
            <a:r>
              <a:rPr lang="zh-CN" altLang="zh-CN" b="1" dirty="0"/>
              <a:t>爱而离愁别恨</a:t>
            </a:r>
            <a:r>
              <a:rPr lang="zh-CN" altLang="zh-CN" b="1" dirty="0" smtClean="0"/>
              <a:t>也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zh-CN" b="1" dirty="0" smtClean="0"/>
              <a:t>蜜青果</a:t>
            </a:r>
            <a:r>
              <a:rPr lang="en-US" altLang="zh-CN" b="1" dirty="0" smtClean="0"/>
              <a:t>——</a:t>
            </a:r>
            <a:r>
              <a:rPr lang="zh-CN" altLang="zh-CN" b="1" dirty="0" smtClean="0"/>
              <a:t>秘情</a:t>
            </a:r>
            <a:r>
              <a:rPr lang="en-US" altLang="zh-CN" b="1" dirty="0"/>
              <a:t/>
            </a:r>
            <a:br>
              <a:rPr lang="en-US" altLang="zh-CN" b="1" dirty="0"/>
            </a:br>
            <a:r>
              <a:rPr lang="zh-CN" altLang="zh-CN" b="1" dirty="0" smtClean="0"/>
              <a:t>灌愁</a:t>
            </a:r>
            <a:r>
              <a:rPr lang="en-US" altLang="zh-CN" b="1" dirty="0" smtClean="0"/>
              <a:t>——</a:t>
            </a:r>
            <a:r>
              <a:rPr lang="zh-CN" altLang="zh-CN" b="1" dirty="0" smtClean="0"/>
              <a:t>惯愁</a:t>
            </a:r>
            <a:r>
              <a:rPr lang="zh-CN" altLang="en-US" b="1" dirty="0" smtClean="0"/>
              <a:t>，</a:t>
            </a:r>
            <a:r>
              <a:rPr lang="zh-CN" altLang="zh-CN" b="1" dirty="0" smtClean="0"/>
              <a:t>永远</a:t>
            </a:r>
            <a:r>
              <a:rPr lang="zh-CN" altLang="zh-CN" b="1" dirty="0"/>
              <a:t>的哀愁</a:t>
            </a:r>
            <a:r>
              <a:rPr lang="zh-CN" altLang="zh-CN" b="1" dirty="0" smtClean="0"/>
              <a:t>。</a:t>
            </a:r>
            <a:endParaRPr lang="en-US" altLang="zh-CN" b="1" dirty="0" smtClean="0"/>
          </a:p>
          <a:p>
            <a:pPr marL="0" indent="0">
              <a:buNone/>
            </a:pPr>
            <a:r>
              <a:rPr lang="en-US" altLang="zh-CN" b="1" dirty="0"/>
              <a:t> </a:t>
            </a:r>
            <a:r>
              <a:rPr lang="en-US" altLang="zh-CN" b="1" dirty="0" smtClean="0"/>
              <a:t>                                                  ——</a:t>
            </a:r>
            <a:r>
              <a:rPr lang="zh-CN" altLang="en-US" b="1" dirty="0" smtClean="0">
                <a:solidFill>
                  <a:srgbClr val="FF0000"/>
                </a:solidFill>
              </a:rPr>
              <a:t>谐音双关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zh-CN" b="1" dirty="0">
                <a:solidFill>
                  <a:srgbClr val="FF0000"/>
                </a:solidFill>
              </a:rPr>
              <a:t>情情</a:t>
            </a:r>
            <a:r>
              <a:rPr lang="en-US" altLang="zh-CN" b="1" dirty="0">
                <a:solidFill>
                  <a:srgbClr val="FF0000"/>
                </a:solidFill>
              </a:rPr>
              <a:t>——</a:t>
            </a:r>
            <a:r>
              <a:rPr lang="zh-CN" altLang="zh-CN" b="1" dirty="0"/>
              <a:t>为爱情而献身。</a:t>
            </a:r>
            <a:r>
              <a:rPr lang="en-US" altLang="zh-CN" b="1" dirty="0"/>
              <a:t/>
            </a:r>
            <a:br>
              <a:rPr lang="en-US" altLang="zh-CN" b="1" dirty="0"/>
            </a:br>
            <a:endParaRPr lang="zh-CN" altLang="zh-CN" dirty="0"/>
          </a:p>
          <a:p>
            <a:pPr marL="0" indent="0">
              <a:buNone/>
            </a:pP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0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zh-CN" sz="3200" b="1" dirty="0"/>
              <a:t>二、黛 玉 之 貌</a:t>
            </a:r>
            <a:r>
              <a:rPr lang="zh-CN" altLang="zh-CN" sz="3200" dirty="0"/>
              <a:t/>
            </a:r>
            <a:br>
              <a:rPr lang="zh-CN" altLang="zh-CN" sz="3200" dirty="0"/>
            </a:b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915566"/>
            <a:ext cx="8219256" cy="367905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zh-CN" b="1" dirty="0" smtClean="0"/>
              <a:t>众人</a:t>
            </a:r>
            <a:r>
              <a:rPr lang="zh-CN" altLang="zh-CN" b="1" dirty="0"/>
              <a:t>眼中：“黛玉年貌虽小，其举止言谈不俗，身体面庞虽怯弱不胜，却有一段自然的</a:t>
            </a:r>
            <a:r>
              <a:rPr lang="zh-CN" altLang="zh-CN" b="1" dirty="0">
                <a:solidFill>
                  <a:srgbClr val="FF0000"/>
                </a:solidFill>
              </a:rPr>
              <a:t>风流态度</a:t>
            </a:r>
            <a:r>
              <a:rPr lang="zh-CN" altLang="zh-CN" b="1" dirty="0"/>
              <a:t>。</a:t>
            </a:r>
            <a:r>
              <a:rPr lang="zh-CN" altLang="zh-CN" b="1" dirty="0" smtClean="0"/>
              <a:t>”</a:t>
            </a:r>
            <a:endParaRPr lang="en-US" altLang="zh-CN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zh-CN" altLang="zh-CN" b="1" dirty="0" smtClean="0"/>
              <a:t>王熙凤：</a:t>
            </a:r>
            <a:r>
              <a:rPr lang="zh-CN" altLang="zh-CN" b="1" dirty="0"/>
              <a:t>“天下真有这样</a:t>
            </a:r>
            <a:r>
              <a:rPr lang="zh-CN" altLang="zh-CN" b="1" dirty="0">
                <a:solidFill>
                  <a:srgbClr val="FF0000"/>
                </a:solidFill>
              </a:rPr>
              <a:t>标致</a:t>
            </a:r>
            <a:r>
              <a:rPr lang="zh-CN" altLang="zh-CN" b="1" dirty="0"/>
              <a:t>的人物，我今儿才算见了！况且这通身的气派，竟不像老祖宗的外孙女儿，竟是个嫡亲的孙女。</a:t>
            </a:r>
            <a:r>
              <a:rPr lang="zh-CN" altLang="zh-CN" b="1" dirty="0" smtClean="0"/>
              <a:t>”</a:t>
            </a:r>
            <a:endParaRPr lang="en-US" altLang="zh-CN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zh-CN" altLang="zh-CN" b="1" dirty="0" smtClean="0"/>
              <a:t>在</a:t>
            </a:r>
            <a:r>
              <a:rPr lang="zh-CN" altLang="zh-CN" b="1" dirty="0"/>
              <a:t>第五</a:t>
            </a:r>
            <a:r>
              <a:rPr lang="zh-CN" altLang="zh-CN" b="1" dirty="0" smtClean="0"/>
              <a:t>回间接</a:t>
            </a:r>
            <a:r>
              <a:rPr lang="zh-CN" altLang="zh-CN" b="1" dirty="0"/>
              <a:t>提到黛玉的形容：“其鲜艳妩媚，有似乎宝钗，</a:t>
            </a:r>
            <a:r>
              <a:rPr lang="zh-CN" altLang="zh-CN" b="1" dirty="0">
                <a:solidFill>
                  <a:srgbClr val="FF0000"/>
                </a:solidFill>
              </a:rPr>
              <a:t>风流袅娜</a:t>
            </a:r>
            <a:r>
              <a:rPr lang="zh-CN" altLang="zh-CN" b="1" dirty="0"/>
              <a:t>，则又如黛玉。</a:t>
            </a:r>
            <a:r>
              <a:rPr lang="zh-CN" altLang="zh-CN" b="1" dirty="0" smtClean="0"/>
              <a:t>”</a:t>
            </a:r>
            <a:endParaRPr lang="en-US" altLang="zh-CN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zh-CN" altLang="zh-CN" b="1" dirty="0" smtClean="0"/>
              <a:t>薛蟠：</a:t>
            </a:r>
            <a:r>
              <a:rPr lang="zh-CN" altLang="zh-CN" b="1" dirty="0"/>
              <a:t>“忽一眼瞥见了林黛玉</a:t>
            </a:r>
            <a:r>
              <a:rPr lang="zh-CN" altLang="zh-CN" b="1" dirty="0">
                <a:solidFill>
                  <a:srgbClr val="FF0000"/>
                </a:solidFill>
              </a:rPr>
              <a:t>风流婉转</a:t>
            </a:r>
            <a:r>
              <a:rPr lang="zh-CN" altLang="zh-CN" b="1" dirty="0"/>
              <a:t>，已酥倒在那里。</a:t>
            </a:r>
            <a:r>
              <a:rPr lang="zh-CN" altLang="zh-CN" b="1" dirty="0" smtClean="0"/>
              <a:t>”</a:t>
            </a:r>
            <a:endParaRPr lang="en-US" altLang="zh-CN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b="1" dirty="0" smtClean="0"/>
              <a:t>                                                                          —— </a:t>
            </a:r>
            <a:r>
              <a:rPr lang="zh-CN" altLang="en-US" sz="4000" b="1" dirty="0">
                <a:solidFill>
                  <a:srgbClr val="FF0000"/>
                </a:solidFill>
              </a:rPr>
              <a:t>侧面描写</a:t>
            </a:r>
            <a:endParaRPr lang="zh-CN" altLang="zh-CN" sz="4000" b="1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76834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555526"/>
            <a:ext cx="8496944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sz="2800" b="1" dirty="0"/>
              <a:t>细看形容，与众各别：两弯</a:t>
            </a:r>
            <a:r>
              <a:rPr lang="zh-CN" altLang="zh-CN" sz="2800" b="1" dirty="0">
                <a:solidFill>
                  <a:srgbClr val="FF0000"/>
                </a:solidFill>
              </a:rPr>
              <a:t>似蹙非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蹙</a:t>
            </a:r>
            <a:r>
              <a:rPr lang="zh-CN" altLang="en-US" sz="2800" b="1" dirty="0"/>
              <a:t>罥</a:t>
            </a:r>
            <a:r>
              <a:rPr lang="zh-CN" altLang="zh-CN" sz="2800" b="1" dirty="0" smtClean="0"/>
              <a:t>烟</a:t>
            </a:r>
            <a:r>
              <a:rPr lang="zh-CN" altLang="zh-CN" sz="2800" b="1" dirty="0"/>
              <a:t>眉，一双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似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喜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非</a:t>
            </a:r>
            <a:r>
              <a:rPr lang="zh-CN" altLang="en-US" sz="2800" b="1" dirty="0">
                <a:solidFill>
                  <a:srgbClr val="FF0000"/>
                </a:solidFill>
              </a:rPr>
              <a:t>喜</a:t>
            </a:r>
            <a:r>
              <a:rPr lang="zh-CN" altLang="zh-CN" sz="2800" b="1" dirty="0" smtClean="0"/>
              <a:t>含</a:t>
            </a:r>
            <a:r>
              <a:rPr lang="zh-CN" altLang="en-US" sz="2800" b="1" dirty="0" smtClean="0"/>
              <a:t>情</a:t>
            </a:r>
            <a:r>
              <a:rPr lang="zh-CN" altLang="zh-CN" sz="2800" b="1" dirty="0" smtClean="0"/>
              <a:t>目</a:t>
            </a:r>
            <a:r>
              <a:rPr lang="zh-CN" altLang="zh-CN" sz="2800" b="1" dirty="0"/>
              <a:t>。态生两靥之愁，娇袭一身之病。泪光点点，娇喘微微。闲静时如</a:t>
            </a:r>
            <a:r>
              <a:rPr lang="zh-CN" altLang="zh-CN" sz="2800" b="1" dirty="0">
                <a:solidFill>
                  <a:srgbClr val="FF0000"/>
                </a:solidFill>
              </a:rPr>
              <a:t>姣花</a:t>
            </a:r>
            <a:r>
              <a:rPr lang="zh-CN" altLang="zh-CN" sz="2800" b="1" dirty="0"/>
              <a:t>照水，行动处似</a:t>
            </a:r>
            <a:r>
              <a:rPr lang="zh-CN" altLang="zh-CN" sz="2800" b="1" dirty="0">
                <a:solidFill>
                  <a:srgbClr val="FF0000"/>
                </a:solidFill>
              </a:rPr>
              <a:t>弱柳</a:t>
            </a:r>
            <a:r>
              <a:rPr lang="zh-CN" altLang="zh-CN" sz="2800" b="1" dirty="0"/>
              <a:t>扶风</a:t>
            </a:r>
            <a:r>
              <a:rPr lang="zh-CN" altLang="zh-CN" sz="2800" b="1" dirty="0" smtClean="0"/>
              <a:t>。心</a:t>
            </a:r>
            <a:r>
              <a:rPr lang="zh-CN" altLang="zh-CN" sz="2800" b="1" dirty="0"/>
              <a:t>较</a:t>
            </a:r>
            <a:r>
              <a:rPr lang="zh-CN" altLang="zh-CN" sz="2800" b="1" dirty="0">
                <a:solidFill>
                  <a:srgbClr val="FF0000"/>
                </a:solidFill>
              </a:rPr>
              <a:t>比干</a:t>
            </a:r>
            <a:r>
              <a:rPr lang="zh-CN" altLang="zh-CN" sz="2800" b="1" dirty="0"/>
              <a:t>多一窍</a:t>
            </a:r>
            <a:r>
              <a:rPr lang="zh-CN" altLang="zh-CN" sz="2800" b="1" dirty="0" smtClean="0"/>
              <a:t>，病</a:t>
            </a:r>
            <a:r>
              <a:rPr lang="zh-CN" altLang="zh-CN" sz="2800" b="1" dirty="0"/>
              <a:t>如</a:t>
            </a:r>
            <a:r>
              <a:rPr lang="zh-CN" altLang="zh-CN" sz="2800" b="1" dirty="0">
                <a:solidFill>
                  <a:srgbClr val="FF0000"/>
                </a:solidFill>
              </a:rPr>
              <a:t>西子</a:t>
            </a:r>
            <a:r>
              <a:rPr lang="zh-CN" altLang="zh-CN" sz="2800" b="1" dirty="0"/>
              <a:t>胜三分</a:t>
            </a:r>
            <a:r>
              <a:rPr lang="zh-CN" altLang="zh-CN" sz="2800" b="1" dirty="0" smtClean="0"/>
              <a:t>。</a:t>
            </a:r>
            <a:endParaRPr lang="en-US" altLang="zh-CN" sz="2800" b="1" dirty="0" smtClean="0"/>
          </a:p>
          <a:p>
            <a:pPr marL="0" indent="0">
              <a:buNone/>
            </a:pPr>
            <a:r>
              <a:rPr lang="zh-CN" altLang="zh-CN" sz="2800" b="1" dirty="0"/>
              <a:t>西</a:t>
            </a:r>
            <a:r>
              <a:rPr lang="zh-CN" altLang="zh-CN" sz="2800" b="1" dirty="0" smtClean="0"/>
              <a:t>子“</a:t>
            </a:r>
            <a:r>
              <a:rPr lang="zh-CN" altLang="zh-CN" sz="2800" b="1" dirty="0"/>
              <a:t>病心而颦”</a:t>
            </a:r>
            <a:endParaRPr lang="zh-CN" altLang="zh-CN" sz="2800" dirty="0"/>
          </a:p>
          <a:p>
            <a:pPr marL="0" indent="0">
              <a:buNone/>
            </a:pPr>
            <a:r>
              <a:rPr lang="zh-CN" altLang="zh-CN" sz="2800" b="1" dirty="0" smtClean="0"/>
              <a:t>列</a:t>
            </a:r>
            <a:r>
              <a:rPr lang="zh-CN" altLang="zh-CN" sz="2800" b="1" dirty="0"/>
              <a:t>藏本：一双似泣非泣含露</a:t>
            </a:r>
            <a:r>
              <a:rPr lang="zh-CN" altLang="zh-CN" sz="2800" b="1" dirty="0" smtClean="0"/>
              <a:t>目</a:t>
            </a:r>
            <a:endParaRPr lang="en-US" altLang="zh-CN" sz="2800" b="1" dirty="0" smtClean="0"/>
          </a:p>
          <a:p>
            <a:pPr marL="0" indent="0">
              <a:buNone/>
            </a:pPr>
            <a:r>
              <a:rPr lang="zh-CN" altLang="zh-CN" sz="2800" b="1" dirty="0" smtClean="0"/>
              <a:t>潇湘</a:t>
            </a:r>
            <a:r>
              <a:rPr lang="zh-CN" altLang="zh-CN" sz="2800" b="1" dirty="0"/>
              <a:t>妃子</a:t>
            </a:r>
            <a:endParaRPr lang="zh-CN" altLang="zh-CN" sz="2800" dirty="0"/>
          </a:p>
          <a:p>
            <a:pPr marL="0" indent="0">
              <a:buNone/>
            </a:pPr>
            <a:endParaRPr lang="en-US" altLang="zh-CN" sz="2800" b="1" dirty="0" smtClean="0"/>
          </a:p>
          <a:p>
            <a:pPr marL="0" indent="0">
              <a:buNone/>
            </a:pPr>
            <a:r>
              <a:rPr lang="en-US" altLang="zh-CN" sz="2800" b="1" dirty="0"/>
              <a:t> </a:t>
            </a:r>
            <a:r>
              <a:rPr lang="en-US" altLang="zh-CN" sz="2800" b="1" dirty="0" smtClean="0"/>
              <a:t>                                                                       ——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正面描写</a:t>
            </a:r>
            <a:endParaRPr lang="zh-CN" altLang="zh-CN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5102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b="1" dirty="0" smtClean="0"/>
              <a:t>西</a:t>
            </a:r>
            <a:r>
              <a:rPr lang="zh-CN" altLang="zh-CN" b="1" dirty="0"/>
              <a:t>子、莺莺</a:t>
            </a:r>
            <a:r>
              <a:rPr lang="zh-CN" altLang="zh-CN" b="1" dirty="0" smtClean="0"/>
              <a:t>、</a:t>
            </a:r>
            <a:r>
              <a:rPr lang="zh-CN" altLang="en-US" b="1" dirty="0" smtClean="0"/>
              <a:t>杜</a:t>
            </a:r>
            <a:r>
              <a:rPr lang="zh-CN" altLang="zh-CN" b="1" dirty="0" smtClean="0"/>
              <a:t>丽娘、</a:t>
            </a:r>
            <a:r>
              <a:rPr lang="zh-CN" altLang="en-US" b="1" dirty="0" smtClean="0"/>
              <a:t>赵</a:t>
            </a:r>
            <a:r>
              <a:rPr lang="zh-CN" altLang="zh-CN" b="1" dirty="0" smtClean="0"/>
              <a:t>飞燕</a:t>
            </a:r>
            <a:r>
              <a:rPr lang="zh-CN" altLang="zh-CN" b="1" dirty="0"/>
              <a:t>、绿珠、</a:t>
            </a:r>
            <a:r>
              <a:rPr lang="zh-CN" altLang="zh-CN" b="1" dirty="0" smtClean="0"/>
              <a:t>谢道韫</a:t>
            </a:r>
            <a:r>
              <a:rPr lang="zh-CN" altLang="en-US" dirty="0" smtClean="0"/>
              <a:t>、</a:t>
            </a:r>
            <a:r>
              <a:rPr lang="zh-CN" altLang="en-US" b="1" dirty="0" smtClean="0"/>
              <a:t>李清照、</a:t>
            </a:r>
            <a:r>
              <a:rPr lang="zh-CN" altLang="zh-CN" b="1" dirty="0" smtClean="0"/>
              <a:t>比干</a:t>
            </a:r>
            <a:r>
              <a:rPr lang="zh-CN" altLang="en-US" dirty="0"/>
              <a:t>、</a:t>
            </a:r>
            <a:r>
              <a:rPr lang="zh-CN" altLang="zh-CN" b="1" dirty="0" smtClean="0"/>
              <a:t>庄</a:t>
            </a:r>
            <a:r>
              <a:rPr lang="zh-CN" altLang="en-US" b="1" dirty="0" smtClean="0"/>
              <a:t>子</a:t>
            </a:r>
            <a:r>
              <a:rPr lang="zh-CN" altLang="zh-CN" b="1" dirty="0" smtClean="0"/>
              <a:t>、陶</a:t>
            </a:r>
            <a:r>
              <a:rPr lang="zh-CN" altLang="en-US" b="1" dirty="0" smtClean="0"/>
              <a:t>潜 </a:t>
            </a:r>
            <a:r>
              <a:rPr lang="en-US" altLang="zh-CN" b="1" dirty="0" smtClean="0"/>
              <a:t>……</a:t>
            </a:r>
            <a:endParaRPr lang="zh-CN" altLang="zh-CN" dirty="0"/>
          </a:p>
          <a:p>
            <a:pPr marL="0" indent="0">
              <a:buNone/>
            </a:pPr>
            <a:r>
              <a:rPr lang="zh-CN" altLang="zh-CN" b="1" dirty="0" smtClean="0"/>
              <a:t>黛</a:t>
            </a:r>
            <a:r>
              <a:rPr lang="zh-CN" altLang="zh-CN" b="1" dirty="0"/>
              <a:t>玉个性</a:t>
            </a:r>
            <a:r>
              <a:rPr lang="zh-CN" altLang="zh-CN" b="1" dirty="0" smtClean="0"/>
              <a:t>中</a:t>
            </a:r>
            <a:r>
              <a:rPr lang="zh-CN" altLang="en-US" b="1" dirty="0" smtClean="0"/>
              <a:t>集中了历代高士的</a:t>
            </a:r>
            <a:r>
              <a:rPr lang="zh-CN" altLang="zh-CN" b="1" dirty="0" smtClean="0"/>
              <a:t>优秀人格</a:t>
            </a:r>
            <a:endParaRPr lang="zh-CN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753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555526"/>
            <a:ext cx="8640960" cy="43924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CN" altLang="zh-CN" b="1" dirty="0" smtClean="0"/>
              <a:t>薛宝钗</a:t>
            </a:r>
            <a:r>
              <a:rPr lang="zh-CN" altLang="en-US" b="1" dirty="0" smtClean="0"/>
              <a:t>：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zh-CN" b="1" dirty="0" smtClean="0"/>
              <a:t>宝玉</a:t>
            </a:r>
            <a:r>
              <a:rPr lang="zh-CN" altLang="zh-CN" b="1" dirty="0"/>
              <a:t>掀帘一迈步进去，先就看见薛宝钗坐在炕上作针线，头上挽着漆黑油光的纂儿，蜜合色棉袄，玫瑰紫二色金银鼠比肩褂，葱黄绫棉裙，一色半新不旧，看去不觉奢华。</a:t>
            </a:r>
            <a:r>
              <a:rPr lang="zh-CN" altLang="zh-CN" b="1" dirty="0">
                <a:solidFill>
                  <a:srgbClr val="FF0000"/>
                </a:solidFill>
              </a:rPr>
              <a:t>唇不点而红，眉不画而翠，脸若银盆，眼如水杏</a:t>
            </a:r>
            <a:r>
              <a:rPr lang="zh-CN" altLang="zh-CN" b="1" dirty="0"/>
              <a:t>。罕言寡语，人谓藏愚，安分随时，自云守拙</a:t>
            </a:r>
            <a:r>
              <a:rPr lang="zh-CN" altLang="zh-CN" b="1" dirty="0" smtClean="0"/>
              <a:t>。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zh-CN" b="1" dirty="0" smtClean="0"/>
              <a:t>【甲戌眉批：画神鬼易，画人物难。</a:t>
            </a:r>
            <a:r>
              <a:rPr lang="zh-CN" altLang="zh-CN" b="1" dirty="0" smtClean="0">
                <a:solidFill>
                  <a:srgbClr val="FF0000"/>
                </a:solidFill>
              </a:rPr>
              <a:t>写宝卿正是写人之笔</a:t>
            </a:r>
            <a:r>
              <a:rPr lang="zh-CN" altLang="zh-CN" b="1" dirty="0" smtClean="0"/>
              <a:t>，若与黛玉并写更难。今作者写得一毫难处不见，且得二人真体实传，非神助而何？</a:t>
            </a:r>
            <a:r>
              <a:rPr lang="zh-CN" altLang="zh-CN" dirty="0" smtClean="0"/>
              <a:t>】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                                                                     ——</a:t>
            </a:r>
            <a:r>
              <a:rPr lang="zh-CN" altLang="en-US" sz="3600" b="1" dirty="0" smtClean="0">
                <a:solidFill>
                  <a:srgbClr val="FF0000"/>
                </a:solidFill>
                <a:latin typeface="+mn-ea"/>
              </a:rPr>
              <a:t>对比</a:t>
            </a:r>
            <a:endParaRPr lang="zh-CN" altLang="zh-CN" sz="36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41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4683</TotalTime>
  <Words>3341</Words>
  <Application>Microsoft Office PowerPoint</Application>
  <PresentationFormat>全屏显示(16:9)</PresentationFormat>
  <Paragraphs>222</Paragraphs>
  <Slides>48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58" baseType="lpstr">
      <vt:lpstr>Adobe 楷体 Std R</vt:lpstr>
      <vt:lpstr>汉仪旗黑-85S</vt:lpstr>
      <vt:lpstr>华文楷体</vt:lpstr>
      <vt:lpstr>楷体</vt:lpstr>
      <vt:lpstr>隶书</vt:lpstr>
      <vt:lpstr>宋体</vt:lpstr>
      <vt:lpstr>微软雅黑</vt:lpstr>
      <vt:lpstr>Arial</vt:lpstr>
      <vt:lpstr>Calibri</vt:lpstr>
      <vt:lpstr>Office 主题​​</vt:lpstr>
      <vt:lpstr>世外仙姝寂寞林 ——《红楼梦》中的林黛玉 </vt:lpstr>
      <vt:lpstr>PowerPoint 演示文稿</vt:lpstr>
      <vt:lpstr>一、黛玉前身 </vt:lpstr>
      <vt:lpstr>PowerPoint 演示文稿</vt:lpstr>
      <vt:lpstr>PowerPoint 演示文稿</vt:lpstr>
      <vt:lpstr>二、黛 玉 之 貌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三、黛 玉 之 情</vt:lpstr>
      <vt:lpstr>1、爱情方面：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四、黛 玉 之 才 </vt:lpstr>
      <vt:lpstr>1、口才</vt:lpstr>
      <vt:lpstr>PowerPoint 演示文稿</vt:lpstr>
      <vt:lpstr>PowerPoint 演示文稿</vt:lpstr>
      <vt:lpstr>2、诗才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五美吟</vt:lpstr>
      <vt:lpstr>【枉凝眉】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USER-</dc:creator>
  <cp:lastModifiedBy>Administrator</cp:lastModifiedBy>
  <cp:revision>226</cp:revision>
  <dcterms:created xsi:type="dcterms:W3CDTF">2020-04-02T20:13:36Z</dcterms:created>
  <dcterms:modified xsi:type="dcterms:W3CDTF">2020-04-26T14:50:22Z</dcterms:modified>
</cp:coreProperties>
</file>