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3">
  <p:sldMasterIdLst>
    <p:sldMasterId id="2147483648" r:id="rId1"/>
  </p:sldMasterIdLst>
  <p:notesMasterIdLst>
    <p:notesMasterId r:id="rId20"/>
  </p:notesMasterIdLst>
  <p:sldIdLst>
    <p:sldId id="311" r:id="rId2"/>
    <p:sldId id="297" r:id="rId3"/>
    <p:sldId id="310" r:id="rId4"/>
    <p:sldId id="330" r:id="rId5"/>
    <p:sldId id="331" r:id="rId6"/>
    <p:sldId id="333" r:id="rId7"/>
    <p:sldId id="334" r:id="rId8"/>
    <p:sldId id="335" r:id="rId9"/>
    <p:sldId id="336" r:id="rId10"/>
    <p:sldId id="337" r:id="rId11"/>
    <p:sldId id="338" r:id="rId12"/>
    <p:sldId id="343" r:id="rId13"/>
    <p:sldId id="344" r:id="rId14"/>
    <p:sldId id="339" r:id="rId15"/>
    <p:sldId id="345" r:id="rId16"/>
    <p:sldId id="346" r:id="rId17"/>
    <p:sldId id="328" r:id="rId18"/>
    <p:sldId id="271" r:id="rId19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A9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282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3794789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9725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8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7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2020/5/18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2020/5/18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pPr/>
              <a:t>2020/5/18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4.png"/><Relationship Id="rId7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4.png"/><Relationship Id="rId10" Type="http://schemas.openxmlformats.org/officeDocument/2006/relationships/image" Target="../media/image47.png"/><Relationship Id="rId4" Type="http://schemas.openxmlformats.org/officeDocument/2006/relationships/image" Target="../media/image35.png"/><Relationship Id="rId9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218053" y="2829330"/>
            <a:ext cx="5819775" cy="728345"/>
          </a:xfrm>
        </p:spPr>
        <p:txBody>
          <a:bodyPr>
            <a:noAutofit/>
          </a:bodyPr>
          <a:lstStyle/>
          <a:p>
            <a:pPr algn="ctr">
              <a:lnSpc>
                <a:spcPts val="5300"/>
              </a:lnSpc>
            </a:pPr>
            <a:r>
              <a:rPr lang="en-US" altLang="zh-CN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9.2 </a:t>
            </a:r>
            <a:r>
              <a:rPr lang="zh-CN" altLang="en-US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用样本估计总体</a:t>
            </a:r>
            <a:r>
              <a:rPr lang="en-US" altLang="zh-CN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/>
            </a:r>
            <a:br>
              <a:rPr lang="en-US" altLang="zh-CN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en-US" altLang="zh-CN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9.2.4  </a:t>
            </a:r>
            <a:r>
              <a:rPr lang="zh-CN" altLang="en-US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总体离散程度的估计</a:t>
            </a:r>
            <a:r>
              <a:rPr lang="en-US" altLang="zh-CN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/>
            </a:r>
            <a:br>
              <a:rPr lang="en-US" altLang="zh-CN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en-US" altLang="zh-CN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br>
              <a:rPr lang="en-US" altLang="zh-CN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603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一 数学</a:t>
            </a:r>
            <a:endParaRPr lang="zh-CN" altLang="en-US" sz="28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504882" y="3596525"/>
            <a:ext cx="52461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北京汇文中学朝阳垂杨柳分校    逯瑶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2374"/>
            <a:ext cx="9144000" cy="2175225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 flipV="1">
            <a:off x="4913906" y="1089330"/>
            <a:ext cx="4094922" cy="159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136497" y="1463041"/>
            <a:ext cx="3123538" cy="13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219200" y="2539120"/>
            <a:ext cx="4450081" cy="52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12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7" y="800941"/>
            <a:ext cx="9040633" cy="19443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7" y="488277"/>
            <a:ext cx="8555603" cy="431934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 flipV="1">
            <a:off x="103367" y="1622067"/>
            <a:ext cx="6313336" cy="159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111321" y="1950637"/>
            <a:ext cx="1423283" cy="159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8151412" y="1635962"/>
            <a:ext cx="992588" cy="40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91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729" y="995323"/>
            <a:ext cx="3538933" cy="73536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86" y="27104"/>
            <a:ext cx="8362602" cy="10161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2546"/>
            <a:ext cx="4887884" cy="274154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449" y="1874932"/>
            <a:ext cx="4706007" cy="1714739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884" y="3818894"/>
            <a:ext cx="4250572" cy="799994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139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80" y="95241"/>
            <a:ext cx="8280507" cy="63554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504" y="730786"/>
            <a:ext cx="4963218" cy="92405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95" y="1684163"/>
            <a:ext cx="6828052" cy="716946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74814" y="44209"/>
            <a:ext cx="407324" cy="368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例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169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80" y="95241"/>
            <a:ext cx="8280507" cy="63554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504" y="730786"/>
            <a:ext cx="4963218" cy="92405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95" y="1684163"/>
            <a:ext cx="6828052" cy="716946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74814" y="44209"/>
            <a:ext cx="407324" cy="368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例</a:t>
            </a:r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9" y="2512930"/>
            <a:ext cx="838317" cy="342948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8824728" y="3475510"/>
            <a:ext cx="324196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2057" name="Picture 9" descr="C:\Users\a\AppData\Local\Temp\ksohtml13496\wps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" y="3429749"/>
            <a:ext cx="9074110" cy="73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377" y="3883683"/>
            <a:ext cx="363420" cy="28392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95" y="2516320"/>
            <a:ext cx="8232532" cy="36243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0" y="2945922"/>
            <a:ext cx="616880" cy="48382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0" y="4118145"/>
            <a:ext cx="2783550" cy="74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85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80" y="95241"/>
            <a:ext cx="8280507" cy="63554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504" y="730786"/>
            <a:ext cx="4963218" cy="92405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95" y="1684163"/>
            <a:ext cx="6828052" cy="716946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74814" y="44209"/>
            <a:ext cx="407324" cy="368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例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9" y="2512930"/>
            <a:ext cx="838317" cy="34294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94" y="2763899"/>
            <a:ext cx="6018103" cy="8753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94" y="3839783"/>
            <a:ext cx="3100381" cy="53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10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80" y="95241"/>
            <a:ext cx="8280507" cy="63554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504" y="730786"/>
            <a:ext cx="4963218" cy="92405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95" y="1684163"/>
            <a:ext cx="6828052" cy="716946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74814" y="44209"/>
            <a:ext cx="407324" cy="368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例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06" y="2510586"/>
            <a:ext cx="857370" cy="43821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76" y="2638572"/>
            <a:ext cx="2304525" cy="62044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734" y="2638572"/>
            <a:ext cx="2861255" cy="4916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477" y="3213484"/>
            <a:ext cx="1576381" cy="46550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024" y="3271683"/>
            <a:ext cx="1519940" cy="42977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723" y="3762279"/>
            <a:ext cx="4861999" cy="109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23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02849" y="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课堂小结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10" y="1181007"/>
            <a:ext cx="3200847" cy="466790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342" y="58539"/>
            <a:ext cx="1805855" cy="101219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568" y="374111"/>
            <a:ext cx="342948" cy="381053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342" y="1877632"/>
            <a:ext cx="2017524" cy="110274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765" y="2243241"/>
            <a:ext cx="438211" cy="371527"/>
          </a:xfrm>
          <a:prstGeom prst="rect">
            <a:avLst/>
          </a:prstGeom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39" y="3059890"/>
            <a:ext cx="3474571" cy="45872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50938" y="3633746"/>
            <a:ext cx="80227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方差或标准差刻画了数据的离散程度或波动幅度</a:t>
            </a:r>
            <a:r>
              <a:rPr lang="en-US" altLang="zh-CN" dirty="0" smtClean="0"/>
              <a:t>.</a:t>
            </a:r>
          </a:p>
          <a:p>
            <a:r>
              <a:rPr lang="zh-CN" altLang="en-US" dirty="0" smtClean="0"/>
              <a:t>方差或标准差越</a:t>
            </a:r>
            <a:r>
              <a:rPr lang="zh-CN" altLang="en-US" dirty="0" smtClean="0">
                <a:solidFill>
                  <a:srgbClr val="FF0000"/>
                </a:solidFill>
              </a:rPr>
              <a:t>大</a:t>
            </a:r>
            <a:r>
              <a:rPr lang="zh-CN" altLang="en-US" dirty="0" smtClean="0"/>
              <a:t>，数据的离散程度越</a:t>
            </a:r>
            <a:r>
              <a:rPr lang="zh-CN" altLang="en-US" dirty="0" smtClean="0">
                <a:solidFill>
                  <a:srgbClr val="FF0000"/>
                </a:solidFill>
              </a:rPr>
              <a:t>大，稳定性越差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r>
              <a:rPr lang="zh-CN" altLang="en-US" dirty="0" smtClean="0"/>
              <a:t>方差</a:t>
            </a:r>
            <a:r>
              <a:rPr lang="zh-CN" altLang="en-US" dirty="0"/>
              <a:t>或标准差</a:t>
            </a:r>
            <a:r>
              <a:rPr lang="zh-CN" altLang="en-US" dirty="0" smtClean="0"/>
              <a:t>越</a:t>
            </a:r>
            <a:r>
              <a:rPr lang="zh-CN" altLang="en-US" dirty="0" smtClean="0">
                <a:solidFill>
                  <a:srgbClr val="FF0000"/>
                </a:solidFill>
              </a:rPr>
              <a:t>小</a:t>
            </a:r>
            <a:r>
              <a:rPr lang="zh-CN" altLang="en-US" dirty="0" smtClean="0"/>
              <a:t>，</a:t>
            </a:r>
            <a:r>
              <a:rPr lang="zh-CN" altLang="en-US" dirty="0"/>
              <a:t>数据的离散程度</a:t>
            </a:r>
            <a:r>
              <a:rPr lang="zh-CN" altLang="en-US" dirty="0" smtClean="0"/>
              <a:t>越</a:t>
            </a:r>
            <a:r>
              <a:rPr lang="zh-CN" altLang="en-US" dirty="0" smtClean="0">
                <a:solidFill>
                  <a:srgbClr val="FF0000"/>
                </a:solidFill>
              </a:rPr>
              <a:t>小，</a:t>
            </a:r>
            <a:r>
              <a:rPr lang="zh-CN" altLang="en-US" dirty="0">
                <a:solidFill>
                  <a:srgbClr val="FF0000"/>
                </a:solidFill>
              </a:rPr>
              <a:t>稳定性</a:t>
            </a:r>
            <a:r>
              <a:rPr lang="zh-CN" altLang="en-US" dirty="0" smtClean="0">
                <a:solidFill>
                  <a:srgbClr val="FF0000"/>
                </a:solidFill>
              </a:rPr>
              <a:t>越好</a:t>
            </a:r>
            <a:r>
              <a:rPr lang="en-US" altLang="zh-CN">
                <a:solidFill>
                  <a:srgbClr val="FF0000"/>
                </a:solidFill>
              </a:rPr>
              <a:t>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533185"/>
            <a:ext cx="1660925" cy="331514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学习目标：</a:t>
            </a:r>
            <a:endParaRPr lang="zh-CN" altLang="en-US" dirty="0"/>
          </a:p>
        </p:txBody>
      </p:sp>
      <p:sp>
        <p:nvSpPr>
          <p:cNvPr id="4" name="文本框 2"/>
          <p:cNvSpPr txBox="1">
            <a:spLocks noGrp="1"/>
          </p:cNvSpPr>
          <p:nvPr>
            <p:ph idx="1"/>
          </p:nvPr>
        </p:nvSpPr>
        <p:spPr>
          <a:xfrm>
            <a:off x="502412" y="1455877"/>
            <a:ext cx="8552267" cy="139166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>
              <a:buNone/>
            </a:pPr>
            <a:r>
              <a:rPr lang="en-US" altLang="zh-CN" sz="1800" dirty="0" smtClean="0"/>
              <a:t>(1)</a:t>
            </a:r>
            <a:r>
              <a:rPr lang="zh-CN" altLang="en-US" sz="1800" dirty="0" smtClean="0"/>
              <a:t>结合</a:t>
            </a:r>
            <a:r>
              <a:rPr lang="zh-CN" altLang="en-US" sz="1800" dirty="0"/>
              <a:t>实例，能用样本估计总体的离散程度参数（标准差、方差、</a:t>
            </a:r>
            <a:r>
              <a:rPr lang="zh-CN" altLang="en-US" sz="1800" dirty="0" smtClean="0"/>
              <a:t>极差）</a:t>
            </a:r>
            <a:endParaRPr lang="en-US" altLang="zh-CN" sz="1800" dirty="0" smtClean="0"/>
          </a:p>
          <a:p>
            <a:pPr>
              <a:buNone/>
            </a:pPr>
            <a:r>
              <a:rPr lang="en-US" altLang="zh-CN" sz="1800" dirty="0" smtClean="0"/>
              <a:t>(2)</a:t>
            </a:r>
            <a:r>
              <a:rPr lang="zh-CN" altLang="en-US" sz="1800" dirty="0" smtClean="0"/>
              <a:t>理解</a:t>
            </a:r>
            <a:r>
              <a:rPr lang="zh-CN" altLang="en-US" sz="1800" dirty="0"/>
              <a:t>离散程度参数的统计含义．</a:t>
            </a:r>
            <a:endParaRPr lang="en-US" altLang="zh-CN" sz="1800" dirty="0"/>
          </a:p>
          <a:p>
            <a:pPr>
              <a:buNone/>
            </a:pPr>
            <a:endParaRPr lang="en-US" altLang="zh-CN" sz="1800" dirty="0" smtClean="0"/>
          </a:p>
        </p:txBody>
      </p:sp>
    </p:spTree>
    <p:extLst>
      <p:ext uri="{BB962C8B-B14F-4D97-AF65-F5344CB8AC3E}">
        <p14:creationId xmlns:p14="http://schemas.microsoft.com/office/powerpoint/2010/main" val="130281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555019" y="763937"/>
            <a:ext cx="788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/>
                <a:sym typeface="Arial" panose="020B0604020202020204"/>
              </a:rPr>
              <a:t>平均数、中位数和众数为我们提供了一组数据的集中趋势的信息，这是概括一组数据的特征的有效方法</a:t>
            </a:r>
            <a:r>
              <a:rPr lang="en-US" altLang="zh-CN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/>
                <a:sym typeface="Arial" panose="020B0604020202020204"/>
              </a:rPr>
              <a:t>.</a:t>
            </a:r>
            <a:r>
              <a:rPr lang="zh-CN" altLang="en-US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/>
                <a:sym typeface="Arial" panose="020B0604020202020204"/>
              </a:rPr>
              <a:t>但仅知道集中趋势的信息，很多时候还不能使我们做出有效决策，下面的问题就是一个例子</a:t>
            </a:r>
            <a:r>
              <a:rPr lang="en-US" altLang="zh-CN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/>
                <a:sym typeface="Arial" panose="020B0604020202020204"/>
              </a:rPr>
              <a:t>.</a:t>
            </a:r>
            <a:endParaRPr lang="zh-CN" altLang="en-US" sz="20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35913" name="Rectangle 7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5915" name="Rectangle 7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5917" name="Rectangle 7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441689" y="247388"/>
            <a:ext cx="296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9.1.4   </a:t>
            </a:r>
            <a:r>
              <a:rPr lang="zh-CN" altLang="en-US" b="1" dirty="0" smtClean="0">
                <a:solidFill>
                  <a:srgbClr val="0070C0"/>
                </a:solidFill>
              </a:rPr>
              <a:t>总体离散程度的估计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4116" y="2009412"/>
            <a:ext cx="8684206" cy="1648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问题</a:t>
            </a:r>
            <a:r>
              <a:rPr lang="en-US" altLang="zh-CN" sz="20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1</a:t>
            </a:r>
            <a:r>
              <a:rPr lang="zh-CN" altLang="en-US" sz="2000" b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：</a:t>
            </a:r>
            <a:r>
              <a:rPr lang="zh-CN" altLang="en-US" sz="20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有两位射击运动员在一次射击测试中各射靶</a:t>
            </a:r>
            <a:r>
              <a:rPr lang="en-US" altLang="zh-CN" sz="20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10</a:t>
            </a:r>
            <a:r>
              <a:rPr lang="zh-CN" altLang="en-US" sz="20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次，每次命中的环数如下：</a:t>
            </a:r>
            <a:endParaRPr lang="en-US" altLang="zh-CN" sz="2000" b="1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Arial" panose="020B0604020202020204"/>
            </a:endParaRPr>
          </a:p>
          <a:p>
            <a:endParaRPr lang="en-US" altLang="zh-CN" sz="20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Arial" panose="020B0604020202020204"/>
            </a:endParaRPr>
          </a:p>
          <a:p>
            <a:r>
              <a:rPr lang="zh-CN" altLang="en-US" sz="20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                  甲  </a:t>
            </a:r>
            <a:r>
              <a:rPr lang="en-US" altLang="zh-CN" sz="20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7  8  7  9  5  4  9  10  7  4</a:t>
            </a:r>
          </a:p>
          <a:p>
            <a:r>
              <a:rPr lang="en-US" altLang="zh-CN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 </a:t>
            </a:r>
            <a:r>
              <a:rPr lang="en-US" altLang="zh-CN" sz="20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                 </a:t>
            </a:r>
            <a:r>
              <a:rPr lang="zh-CN" altLang="en-US" sz="20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乙  </a:t>
            </a:r>
            <a:r>
              <a:rPr lang="en-US" altLang="zh-CN" sz="20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9  5  7  8  7  6  8  6   7  7  </a:t>
            </a:r>
            <a:r>
              <a:rPr lang="zh-CN" altLang="en-US" sz="20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 </a:t>
            </a:r>
          </a:p>
        </p:txBody>
      </p:sp>
      <p:sp>
        <p:nvSpPr>
          <p:cNvPr id="13" name="矩形 12"/>
          <p:cNvSpPr/>
          <p:nvPr/>
        </p:nvSpPr>
        <p:spPr>
          <a:xfrm>
            <a:off x="836003" y="3790180"/>
            <a:ext cx="7471994" cy="858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如果你是教练，你如何对两位运动员的射击情况作出评价？</a:t>
            </a:r>
            <a:endParaRPr lang="en-US" altLang="zh-CN" b="1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Arial" panose="020B0604020202020204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如果这是一次选拔性考核，你应当如何作出选择？</a:t>
            </a:r>
          </a:p>
        </p:txBody>
      </p:sp>
    </p:spTree>
    <p:extLst>
      <p:ext uri="{BB962C8B-B14F-4D97-AF65-F5344CB8AC3E}">
        <p14:creationId xmlns:p14="http://schemas.microsoft.com/office/powerpoint/2010/main" val="161584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13" name="Rectangle 7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5915" name="Rectangle 7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5917" name="Rectangle 7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45397" y="-10003"/>
            <a:ext cx="85645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问题</a:t>
            </a:r>
            <a:r>
              <a:rPr lang="en-US" altLang="zh-CN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1</a:t>
            </a:r>
            <a:r>
              <a:rPr lang="zh-CN" altLang="en-US" b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：</a:t>
            </a:r>
            <a:r>
              <a:rPr lang="zh-CN" altLang="en-US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有两位射击运动员在一次射击测试中各射靶</a:t>
            </a:r>
            <a:r>
              <a:rPr lang="en-US" altLang="zh-CN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10</a:t>
            </a:r>
            <a:r>
              <a:rPr lang="zh-CN" altLang="en-US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次，每次命中的环数如下：</a:t>
            </a:r>
            <a:endParaRPr lang="en-US" altLang="zh-CN" b="1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Arial" panose="020B0604020202020204"/>
            </a:endParaRPr>
          </a:p>
          <a:p>
            <a:endParaRPr lang="en-US" altLang="zh-CN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Arial" panose="020B0604020202020204"/>
            </a:endParaRPr>
          </a:p>
          <a:p>
            <a:r>
              <a:rPr lang="zh-CN" altLang="en-US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                  甲  </a:t>
            </a:r>
            <a:r>
              <a:rPr lang="en-US" altLang="zh-CN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7  8  7  9  5  4  9  10  7  4</a:t>
            </a:r>
          </a:p>
          <a:p>
            <a:r>
              <a:rPr lang="en-US" altLang="zh-CN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 </a:t>
            </a:r>
            <a:r>
              <a:rPr lang="en-US" altLang="zh-CN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                 </a:t>
            </a:r>
            <a:r>
              <a:rPr lang="zh-CN" altLang="en-US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乙  </a:t>
            </a:r>
            <a:r>
              <a:rPr lang="en-US" altLang="zh-CN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9  5  7  8  7  6  8  6   7  7  </a:t>
            </a:r>
            <a:r>
              <a:rPr lang="zh-CN" altLang="en-US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 </a:t>
            </a:r>
          </a:p>
        </p:txBody>
      </p:sp>
      <p:sp>
        <p:nvSpPr>
          <p:cNvPr id="13" name="矩形 12"/>
          <p:cNvSpPr/>
          <p:nvPr/>
        </p:nvSpPr>
        <p:spPr>
          <a:xfrm>
            <a:off x="1841486" y="1180321"/>
            <a:ext cx="44222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通过计算可得</a:t>
            </a:r>
            <a:endParaRPr lang="en-US" altLang="zh-CN" b="1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Arial" panose="020B0604020202020204"/>
            </a:endParaRPr>
          </a:p>
          <a:p>
            <a:r>
              <a:rPr lang="zh-CN" altLang="en-US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甲：  平均数</a:t>
            </a:r>
            <a:r>
              <a:rPr lang="en-US" altLang="zh-CN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7   </a:t>
            </a:r>
            <a:r>
              <a:rPr lang="zh-CN" altLang="en-US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中位数</a:t>
            </a:r>
            <a:r>
              <a:rPr lang="en-US" altLang="zh-CN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7    </a:t>
            </a:r>
            <a:r>
              <a:rPr lang="zh-CN" altLang="en-US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众数</a:t>
            </a:r>
            <a:r>
              <a:rPr lang="en-US" altLang="zh-CN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7</a:t>
            </a:r>
            <a:r>
              <a:rPr lang="zh-CN" altLang="en-US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 </a:t>
            </a:r>
            <a:endParaRPr lang="en-US" altLang="zh-CN" b="1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841485" y="1707710"/>
            <a:ext cx="44222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乙：  平均数</a:t>
            </a:r>
            <a:r>
              <a:rPr lang="en-US" altLang="zh-CN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7   </a:t>
            </a:r>
            <a:r>
              <a:rPr lang="zh-CN" altLang="en-US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中位数</a:t>
            </a:r>
            <a:r>
              <a:rPr lang="en-US" altLang="zh-CN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7    </a:t>
            </a:r>
            <a:r>
              <a:rPr lang="zh-CN" altLang="en-US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众数</a:t>
            </a:r>
            <a:r>
              <a:rPr lang="en-US" altLang="zh-CN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7</a:t>
            </a:r>
            <a:r>
              <a:rPr lang="zh-CN" altLang="en-US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 </a:t>
            </a:r>
            <a:endParaRPr lang="en-US" altLang="zh-CN" b="1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Arial" panose="020B0604020202020204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972" y="2181880"/>
            <a:ext cx="3241106" cy="233593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1880"/>
            <a:ext cx="3223972" cy="2335932"/>
          </a:xfrm>
          <a:prstGeom prst="rect">
            <a:avLst/>
          </a:prstGeom>
        </p:spPr>
      </p:pic>
      <p:sp>
        <p:nvSpPr>
          <p:cNvPr id="5" name="圆角矩形标注 4"/>
          <p:cNvSpPr/>
          <p:nvPr/>
        </p:nvSpPr>
        <p:spPr>
          <a:xfrm>
            <a:off x="6263750" y="1707710"/>
            <a:ext cx="2857203" cy="2132770"/>
          </a:xfrm>
          <a:prstGeom prst="wedgeRoundRectCallout">
            <a:avLst>
              <a:gd name="adj1" fmla="val -60424"/>
              <a:gd name="adj2" fmla="val 3476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1600" dirty="0" smtClean="0"/>
              <a:t>从甲、乙成绩的频率分布直方图看：</a:t>
            </a:r>
            <a:endParaRPr lang="en-US" altLang="zh-CN" sz="1600" dirty="0" smtClean="0"/>
          </a:p>
          <a:p>
            <a:r>
              <a:rPr lang="zh-CN" altLang="en-US" sz="1600" dirty="0" smtClean="0">
                <a:solidFill>
                  <a:schemeClr val="tx1"/>
                </a:solidFill>
              </a:rPr>
              <a:t>甲的成绩比较分散，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r>
              <a:rPr lang="zh-CN" altLang="en-US" sz="1600" dirty="0" smtClean="0">
                <a:solidFill>
                  <a:schemeClr val="tx1"/>
                </a:solidFill>
              </a:rPr>
              <a:t>乙的成绩相对集中。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r>
              <a:rPr lang="zh-CN" altLang="en-US" sz="1600" dirty="0" smtClean="0"/>
              <a:t>即</a:t>
            </a:r>
            <a:r>
              <a:rPr lang="zh-CN" altLang="en-US" sz="1600" dirty="0" smtClean="0">
                <a:solidFill>
                  <a:srgbClr val="FF0000"/>
                </a:solidFill>
              </a:rPr>
              <a:t>甲的成绩波动幅度较大，乙的成绩比较稳定。</a:t>
            </a:r>
            <a:endParaRPr lang="en-US" altLang="zh-CN" sz="1600" dirty="0" smtClean="0">
              <a:solidFill>
                <a:srgbClr val="FF0000"/>
              </a:solidFill>
            </a:endParaRPr>
          </a:p>
          <a:p>
            <a:r>
              <a:rPr lang="zh-CN" altLang="en-US" sz="1600" dirty="0" smtClean="0">
                <a:solidFill>
                  <a:schemeClr val="tx1"/>
                </a:solidFill>
              </a:rPr>
              <a:t>如何度量成绩的这种差异呢？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18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45396" y="196731"/>
            <a:ext cx="85645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问题</a:t>
            </a:r>
            <a:r>
              <a:rPr lang="en-US" altLang="zh-CN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1</a:t>
            </a:r>
            <a:r>
              <a:rPr lang="zh-CN" altLang="en-US" b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：</a:t>
            </a:r>
            <a:r>
              <a:rPr lang="zh-CN" altLang="en-US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有两位射击运动员在一次射击测试中各射靶</a:t>
            </a:r>
            <a:r>
              <a:rPr lang="en-US" altLang="zh-CN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10</a:t>
            </a:r>
            <a:r>
              <a:rPr lang="zh-CN" altLang="en-US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次，每次命中的环数如下：</a:t>
            </a:r>
            <a:endParaRPr lang="en-US" altLang="zh-CN" b="1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Arial" panose="020B0604020202020204"/>
            </a:endParaRPr>
          </a:p>
          <a:p>
            <a:endParaRPr lang="en-US" altLang="zh-CN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Arial" panose="020B0604020202020204"/>
            </a:endParaRPr>
          </a:p>
          <a:p>
            <a:r>
              <a:rPr lang="zh-CN" altLang="en-US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                  甲  </a:t>
            </a:r>
            <a:r>
              <a:rPr lang="en-US" altLang="zh-CN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7  8  7  9  5  4  9  10  7  4</a:t>
            </a:r>
          </a:p>
          <a:p>
            <a:r>
              <a:rPr lang="en-US" altLang="zh-CN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 </a:t>
            </a:r>
            <a:r>
              <a:rPr lang="en-US" altLang="zh-CN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                 </a:t>
            </a:r>
            <a:r>
              <a:rPr lang="zh-CN" altLang="en-US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乙  </a:t>
            </a:r>
            <a:r>
              <a:rPr lang="en-US" altLang="zh-CN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9  5  7  8  7  6  8  6   7  7  </a:t>
            </a:r>
            <a:r>
              <a:rPr lang="zh-CN" altLang="en-US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 </a:t>
            </a:r>
          </a:p>
        </p:txBody>
      </p:sp>
      <p:sp>
        <p:nvSpPr>
          <p:cNvPr id="5" name="矩形 4"/>
          <p:cNvSpPr/>
          <p:nvPr/>
        </p:nvSpPr>
        <p:spPr>
          <a:xfrm>
            <a:off x="169836" y="1691811"/>
            <a:ext cx="89156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一种简单的</a:t>
            </a:r>
            <a:r>
              <a:rPr lang="zh-CN" altLang="en-US" b="1" u="sng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度量数据离散程度</a:t>
            </a:r>
            <a:r>
              <a:rPr lang="zh-CN" altLang="en-US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的方法就是用</a:t>
            </a:r>
            <a:r>
              <a:rPr lang="zh-CN" altLang="en-US" b="1" u="sng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极差</a:t>
            </a:r>
            <a:r>
              <a:rPr lang="en-US" altLang="zh-CN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.</a:t>
            </a:r>
            <a:r>
              <a:rPr lang="zh-CN" altLang="en-US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根据甲、乙运动员的</a:t>
            </a:r>
            <a:r>
              <a:rPr lang="en-US" altLang="zh-CN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10</a:t>
            </a:r>
            <a:r>
              <a:rPr lang="zh-CN" altLang="en-US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次射击成绩，可以得到</a:t>
            </a:r>
            <a:endParaRPr lang="en-US" altLang="zh-CN" b="1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Arial" panose="020B0604020202020204"/>
            </a:endParaRPr>
          </a:p>
          <a:p>
            <a:r>
              <a:rPr lang="en-US" altLang="zh-CN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 </a:t>
            </a:r>
            <a:r>
              <a:rPr lang="en-US" altLang="zh-CN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            </a:t>
            </a:r>
            <a:r>
              <a:rPr lang="zh-CN" altLang="en-US" b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甲</a:t>
            </a:r>
            <a:r>
              <a:rPr lang="zh-CN" altLang="en-US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命中环数的极差</a:t>
            </a:r>
            <a:r>
              <a:rPr lang="en-US" altLang="zh-CN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=10-4=</a:t>
            </a:r>
            <a:r>
              <a:rPr lang="en-US" altLang="zh-CN" b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6</a:t>
            </a:r>
          </a:p>
          <a:p>
            <a:r>
              <a:rPr lang="zh-CN" altLang="en-US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             </a:t>
            </a:r>
            <a:r>
              <a:rPr lang="zh-CN" altLang="en-US" b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乙</a:t>
            </a:r>
            <a:r>
              <a:rPr lang="zh-CN" altLang="en-US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命中</a:t>
            </a:r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环数的极差</a:t>
            </a:r>
            <a:r>
              <a:rPr lang="en-US" altLang="zh-CN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=9-5=</a:t>
            </a:r>
            <a:r>
              <a:rPr lang="en-US" altLang="zh-CN" b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4</a:t>
            </a:r>
          </a:p>
          <a:p>
            <a:r>
              <a:rPr lang="zh-CN" altLang="en-US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可以发现</a:t>
            </a:r>
            <a:r>
              <a:rPr lang="zh-CN" altLang="en-US" b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甲的成绩波动范围比乙的大</a:t>
            </a:r>
            <a:r>
              <a:rPr lang="en-US" altLang="zh-CN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.</a:t>
            </a:r>
            <a:r>
              <a:rPr lang="zh-CN" altLang="en-US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极差在一定范围内刻画了数据的离散程度</a:t>
            </a:r>
            <a:r>
              <a:rPr lang="en-US" altLang="zh-CN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.</a:t>
            </a:r>
            <a:endParaRPr lang="en-US" altLang="zh-CN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Arial" panose="020B0604020202020204"/>
            </a:endParaRPr>
          </a:p>
          <a:p>
            <a:endParaRPr lang="en-US" altLang="zh-CN" b="1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Arial" panose="020B0604020202020204"/>
            </a:endParaRPr>
          </a:p>
          <a:p>
            <a:r>
              <a:rPr lang="zh-CN" altLang="en-US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但因为极差只使用了数据中最大、最小两个值的信息，对其他数据的取值情况没有涉及，所以极差所含的信息量很少</a:t>
            </a:r>
            <a:r>
              <a:rPr lang="en-US" altLang="zh-CN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693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18175" y="904396"/>
            <a:ext cx="87400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   我们知道，如果射击</a:t>
            </a:r>
            <a:r>
              <a:rPr lang="zh-CN" altLang="en-US" b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成绩很稳定</a:t>
            </a: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，那么</a:t>
            </a:r>
            <a:r>
              <a:rPr lang="zh-CN" altLang="en-US" b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大多数的射击成绩离平均成绩不会太远</a:t>
            </a: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；相反，如果射击的</a:t>
            </a:r>
            <a:r>
              <a:rPr lang="zh-CN" altLang="en-US" b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成绩波动幅度很大</a:t>
            </a: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，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那么</a:t>
            </a:r>
            <a:r>
              <a:rPr lang="zh-CN" altLang="en-US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大多数的射击成绩</a:t>
            </a:r>
            <a:r>
              <a:rPr lang="zh-CN" altLang="en-US" b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离平均成绩</a:t>
            </a:r>
            <a:r>
              <a:rPr lang="zh-CN" altLang="en-US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会</a:t>
            </a:r>
            <a:r>
              <a:rPr lang="zh-CN" altLang="en-US" b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比较远</a:t>
            </a:r>
            <a:r>
              <a:rPr lang="en-US" altLang="zh-CN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.</a:t>
            </a: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因此，我们可以通过这两组</a:t>
            </a:r>
            <a:r>
              <a:rPr lang="zh-CN" altLang="en-US" b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射击成绩与它们的平均成绩的“平均距离”</a:t>
            </a: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来度量成绩的波动幅度</a:t>
            </a:r>
            <a:r>
              <a:rPr lang="en-US" altLang="zh-CN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.</a:t>
            </a:r>
            <a:endParaRPr lang="zh-CN" altLang="en-US" b="1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08736" y="2635676"/>
            <a:ext cx="35195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思考：</a:t>
            </a:r>
            <a:r>
              <a:rPr lang="zh-CN" altLang="en-US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如何定义“平均距离”？</a:t>
            </a:r>
            <a:endParaRPr lang="en-US" altLang="zh-CN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57178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55" y="60165"/>
            <a:ext cx="8709845" cy="140481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55" y="1544490"/>
            <a:ext cx="1800161" cy="40112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94" y="1568813"/>
            <a:ext cx="3890207" cy="3768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10" y="2572819"/>
            <a:ext cx="4563112" cy="43821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64" y="4133629"/>
            <a:ext cx="3200847" cy="4667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965" y="1874051"/>
            <a:ext cx="1422255" cy="77960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896" y="3011161"/>
            <a:ext cx="1805855" cy="101219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122" y="3326733"/>
            <a:ext cx="342948" cy="38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63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54" y="1040571"/>
            <a:ext cx="3200847" cy="4667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387" y="85082"/>
            <a:ext cx="1651764" cy="92583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910" y="357470"/>
            <a:ext cx="342948" cy="38105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4640"/>
            <a:ext cx="8921123" cy="6902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435" y="2514415"/>
            <a:ext cx="2017524" cy="110274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858" y="2880024"/>
            <a:ext cx="438211" cy="37152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32" y="3696673"/>
            <a:ext cx="3474571" cy="45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13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14" y="0"/>
            <a:ext cx="802197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36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6650</TotalTime>
  <Words>608</Words>
  <Application>Microsoft Office PowerPoint</Application>
  <PresentationFormat>全屏显示(16:9)</PresentationFormat>
  <Paragraphs>50</Paragraphs>
  <Slides>18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汉仪旗黑-85S</vt:lpstr>
      <vt:lpstr>楷体</vt:lpstr>
      <vt:lpstr>宋体</vt:lpstr>
      <vt:lpstr>微软雅黑</vt:lpstr>
      <vt:lpstr>Arial</vt:lpstr>
      <vt:lpstr>Calibri</vt:lpstr>
      <vt:lpstr>1_Office 主题​​</vt:lpstr>
      <vt:lpstr>MathType 6.0 Equation</vt:lpstr>
      <vt:lpstr>9.2 用样本估计总体 9.2.4  总体离散程度的估计   </vt:lpstr>
      <vt:lpstr>学习目标：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Windows 用户</cp:lastModifiedBy>
  <cp:revision>445</cp:revision>
  <dcterms:created xsi:type="dcterms:W3CDTF">2020-02-01T11:21:51Z</dcterms:created>
  <dcterms:modified xsi:type="dcterms:W3CDTF">2020-05-18T10:48:30Z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