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2" r:id="rId3"/>
    <p:sldId id="283" r:id="rId4"/>
    <p:sldId id="258" r:id="rId5"/>
    <p:sldId id="259" r:id="rId6"/>
    <p:sldId id="261" r:id="rId7"/>
    <p:sldId id="257" r:id="rId8"/>
    <p:sldId id="260" r:id="rId9"/>
    <p:sldId id="277" r:id="rId10"/>
    <p:sldId id="262" r:id="rId11"/>
    <p:sldId id="287" r:id="rId12"/>
    <p:sldId id="286" r:id="rId13"/>
    <p:sldId id="289" r:id="rId14"/>
    <p:sldId id="291" r:id="rId15"/>
    <p:sldId id="292" r:id="rId16"/>
    <p:sldId id="264" r:id="rId17"/>
    <p:sldId id="268" r:id="rId18"/>
    <p:sldId id="293" r:id="rId19"/>
    <p:sldId id="265" r:id="rId20"/>
    <p:sldId id="279"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46" autoAdjust="0"/>
    <p:restoredTop sz="82617" autoAdjust="0"/>
  </p:normalViewPr>
  <p:slideViewPr>
    <p:cSldViewPr>
      <p:cViewPr>
        <p:scale>
          <a:sx n="75" d="100"/>
          <a:sy n="75" d="100"/>
        </p:scale>
        <p:origin x="-1128" y="-12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814E6-B90D-43BE-9557-EF6DEB5D8269}" type="datetimeFigureOut">
              <a:rPr lang="zh-CN" altLang="en-US" smtClean="0"/>
              <a:pPr/>
              <a:t>2020/4/13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8AE3F-0808-433F-A2BF-F826B4D411E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318AE3F-0808-433F-A2BF-F826B4D411E2}"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E2CA14B-5503-40C6-8939-DDA74353F594}" type="datetimeFigureOut">
              <a:rPr lang="zh-CN" altLang="en-US" smtClean="0"/>
              <a:pPr/>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156050-46B6-4F60-AD88-997C13295391}"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E2CA14B-5503-40C6-8939-DDA74353F594}" type="datetimeFigureOut">
              <a:rPr lang="zh-CN" altLang="en-US" smtClean="0"/>
              <a:pPr/>
              <a:t>2020/4/13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156050-46B6-4F60-AD88-997C1329539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M3U8(1)</a:t>
            </a:r>
            <a:endParaRPr lang="zh-CN" altLang="en-US" dirty="0"/>
          </a:p>
        </p:txBody>
      </p:sp>
      <p:sp>
        <p:nvSpPr>
          <p:cNvPr id="3" name="副标题 2"/>
          <p:cNvSpPr>
            <a:spLocks noGrp="1"/>
          </p:cNvSpPr>
          <p:nvPr>
            <p:ph type="subTitle" idx="1"/>
          </p:nvPr>
        </p:nvSpPr>
        <p:spPr/>
        <p:txBody>
          <a:bodyPr/>
          <a:lstStyle/>
          <a:p>
            <a:endParaRPr lang="zh-CN" altLang="en-US"/>
          </a:p>
        </p:txBody>
      </p:sp>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2"/>
          <a:srcRect r="531"/>
          <a:stretch/>
        </p:blipFill>
        <p:spPr>
          <a:xfrm>
            <a:off x="0" y="0"/>
            <a:ext cx="9144000" cy="5143500"/>
          </a:xfrm>
          <a:prstGeom prst="rect">
            <a:avLst/>
          </a:prstGeom>
        </p:spPr>
      </p:pic>
      <p:sp>
        <p:nvSpPr>
          <p:cNvPr id="5" name="标题 14"/>
          <p:cNvSpPr txBox="1">
            <a:spLocks/>
          </p:cNvSpPr>
          <p:nvPr/>
        </p:nvSpPr>
        <p:spPr>
          <a:xfrm>
            <a:off x="3324224" y="2207577"/>
            <a:ext cx="5524823" cy="728345"/>
          </a:xfrm>
          <a:prstGeom prst="rect">
            <a:avLst/>
          </a:prstGeom>
        </p:spPr>
        <p:txBody>
          <a:bodyP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必修（三）</a:t>
            </a:r>
            <a:r>
              <a:rPr kumimoji="0" lang="en-US" altLang="zh-CN" sz="2800"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Unit 8 Lesson3</a:t>
            </a:r>
            <a:r>
              <a:rPr kumimoji="0" lang="zh-CN" altLang="en-US" sz="2800"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a:t>
            </a:r>
            <a:r>
              <a:rPr kumimoji="0" lang="en-US" altLang="zh-CN" sz="2800"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1</a:t>
            </a:r>
            <a:r>
              <a:rPr kumimoji="0" lang="zh-CN" altLang="en-US" sz="2800" b="1" i="0" u="none" strike="noStrike" kern="1200" cap="none" spc="300" normalizeH="0" baseline="0" noProof="0" dirty="0" smtClean="0">
                <a:ln>
                  <a:noFill/>
                </a:ln>
                <a:solidFill>
                  <a:srgbClr val="FF0000"/>
                </a:solidFill>
                <a:effectLst/>
                <a:uLnTx/>
                <a:uFillTx/>
                <a:latin typeface="微软雅黑" panose="020B0503020204020204" charset="-122"/>
                <a:ea typeface="微软雅黑" panose="020B0503020204020204" charset="-122"/>
                <a:cs typeface="+mj-cs"/>
                <a:sym typeface="+mn-ea"/>
              </a:rPr>
              <a:t>）</a:t>
            </a:r>
            <a:endParaRPr kumimoji="0" lang="zh-CN" altLang="en-US" sz="28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高一年级英语</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7"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北京市和平街第一中学 陈倩冉</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571472" y="1071552"/>
            <a:ext cx="8229600" cy="2603906"/>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3500" b="1" i="0" u="none" strike="noStrike" kern="1200" cap="none" spc="0" normalizeH="0" baseline="0" noProof="0" dirty="0" smtClean="0">
                <a:ln>
                  <a:noFill/>
                </a:ln>
                <a:solidFill>
                  <a:schemeClr val="tx1"/>
                </a:solidFill>
                <a:effectLst/>
                <a:uLnTx/>
                <a:uFillTx/>
                <a:latin typeface="+mn-lt"/>
                <a:ea typeface="+mn-ea"/>
                <a:cs typeface="+mn-cs"/>
              </a:rPr>
              <a:t>Understanding Development of events </a:t>
            </a:r>
            <a:r>
              <a:rPr kumimoji="0" lang="zh-CN" altLang="en-US" sz="3500" b="1"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3500" b="1" i="0" u="none" strike="noStrike" kern="1200" cap="none" spc="0" normalizeH="0" baseline="0" noProof="0" dirty="0" smtClean="0">
                <a:ln>
                  <a:noFill/>
                </a:ln>
                <a:solidFill>
                  <a:schemeClr val="tx1"/>
                </a:solidFill>
                <a:effectLst/>
                <a:uLnTx/>
                <a:uFillTx/>
                <a:latin typeface="+mn-lt"/>
                <a:ea typeface="+mn-ea"/>
                <a:cs typeface="+mn-cs"/>
              </a:rPr>
              <a:t>P37</a:t>
            </a:r>
            <a:r>
              <a:rPr kumimoji="0" lang="zh-CN" altLang="en-US" sz="3500" b="1"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3500" b="1"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defRPr/>
            </a:pPr>
            <a:r>
              <a:rPr kumimoji="0" lang="en-US" altLang="zh-CN" sz="3000" b="0" i="0" u="none" strike="noStrike" kern="1200" cap="none" spc="0" normalizeH="0" baseline="0" noProof="0" dirty="0" smtClean="0">
                <a:ln>
                  <a:noFill/>
                </a:ln>
                <a:solidFill>
                  <a:schemeClr val="tx1"/>
                </a:solidFill>
                <a:effectLst/>
                <a:uLnTx/>
                <a:uFillTx/>
                <a:latin typeface="+mn-lt"/>
                <a:ea typeface="+mn-ea"/>
                <a:cs typeface="+mn-cs"/>
              </a:rPr>
              <a:t>The starting point</a:t>
            </a:r>
          </a:p>
          <a:p>
            <a:pPr marL="800100" lvl="1" indent="-342900">
              <a:spcBef>
                <a:spcPct val="20000"/>
              </a:spcBef>
              <a:buFont typeface="Arial" pitchFamily="34" charset="0"/>
              <a:buChar char="•"/>
              <a:defRPr/>
            </a:pPr>
            <a:r>
              <a:rPr kumimoji="0" lang="en-US" altLang="zh-CN" sz="3000" b="0" i="0" u="none" strike="noStrike" kern="1200" cap="none" spc="0" normalizeH="0" baseline="0" noProof="0" dirty="0" smtClean="0">
                <a:ln>
                  <a:noFill/>
                </a:ln>
                <a:solidFill>
                  <a:schemeClr val="tx1"/>
                </a:solidFill>
                <a:effectLst/>
                <a:uLnTx/>
                <a:uFillTx/>
                <a:latin typeface="+mn-lt"/>
                <a:ea typeface="+mn-ea"/>
                <a:cs typeface="+mn-cs"/>
              </a:rPr>
              <a:t>When and where the events developed</a:t>
            </a:r>
          </a:p>
          <a:p>
            <a:pPr marL="800100" lvl="1" indent="-342900">
              <a:spcBef>
                <a:spcPct val="20000"/>
              </a:spcBef>
              <a:buFont typeface="Arial" pitchFamily="34" charset="0"/>
              <a:buChar char="•"/>
              <a:defRPr/>
            </a:pPr>
            <a:r>
              <a:rPr kumimoji="0" lang="en-US" altLang="zh-CN" sz="3000" b="0" i="0" u="none" strike="noStrike" kern="1200" cap="none" spc="0" normalizeH="0" baseline="0" noProof="0" dirty="0" smtClean="0">
                <a:ln>
                  <a:noFill/>
                </a:ln>
                <a:solidFill>
                  <a:schemeClr val="tx1"/>
                </a:solidFill>
                <a:effectLst/>
                <a:uLnTx/>
                <a:uFillTx/>
                <a:latin typeface="+mn-lt"/>
                <a:ea typeface="+mn-ea"/>
                <a:cs typeface="+mn-cs"/>
              </a:rPr>
              <a:t>What problems developed and what the consequences </a:t>
            </a:r>
            <a:endParaRPr kumimoji="0" lang="zh-CN" alt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0" y="214296"/>
            <a:ext cx="163378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dirty="0" smtClean="0"/>
              <a:t>Skill builder</a:t>
            </a:r>
            <a:endParaRPr lang="zh-CN" altLang="en-US" sz="2400" dirty="0"/>
          </a:p>
        </p:txBody>
      </p:sp>
      <p:pic>
        <p:nvPicPr>
          <p:cNvPr id="2050" name="Picture 2" descr="C:\Users\Acer\Desktop\staff_1024.jpg"/>
          <p:cNvPicPr>
            <a:picLocks noChangeAspect="1" noChangeArrowheads="1"/>
          </p:cNvPicPr>
          <p:nvPr/>
        </p:nvPicPr>
        <p:blipFill>
          <a:blip r:embed="rId3" cstate="print"/>
          <a:srcRect r="-1524" b="7077"/>
          <a:stretch>
            <a:fillRect/>
          </a:stretch>
        </p:blipFill>
        <p:spPr bwMode="auto">
          <a:xfrm>
            <a:off x="6000760" y="3214692"/>
            <a:ext cx="2428892" cy="17086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cer\Desktop\57432036402662553.jpg"/>
          <p:cNvPicPr>
            <a:picLocks noChangeAspect="1" noChangeArrowheads="1"/>
          </p:cNvPicPr>
          <p:nvPr/>
        </p:nvPicPr>
        <p:blipFill>
          <a:blip r:embed="rId3" cstate="print"/>
          <a:srcRect/>
          <a:stretch>
            <a:fillRect/>
          </a:stretch>
        </p:blipFill>
        <p:spPr bwMode="auto">
          <a:xfrm>
            <a:off x="7730936" y="0"/>
            <a:ext cx="1413064" cy="938210"/>
          </a:xfrm>
          <a:prstGeom prst="rect">
            <a:avLst/>
          </a:prstGeom>
          <a:noFill/>
        </p:spPr>
      </p:pic>
      <p:sp>
        <p:nvSpPr>
          <p:cNvPr id="9" name="标题 1"/>
          <p:cNvSpPr txBox="1">
            <a:spLocks/>
          </p:cNvSpPr>
          <p:nvPr/>
        </p:nvSpPr>
        <p:spPr>
          <a:xfrm>
            <a:off x="457200" y="205979"/>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Development</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标题 1"/>
          <p:cNvSpPr txBox="1">
            <a:spLocks/>
          </p:cNvSpPr>
          <p:nvPr/>
        </p:nvSpPr>
        <p:spPr>
          <a:xfrm>
            <a:off x="428596" y="1142996"/>
            <a:ext cx="8229600" cy="8572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t>Please read the rest of the passage to find out about </a:t>
            </a:r>
            <a:r>
              <a:rPr kumimoji="0" lang="en-US" altLang="zh-CN" sz="2800" b="0" i="0" u="sng" strike="noStrike" kern="1200" cap="none" spc="0" normalizeH="0" baseline="0" noProof="0" dirty="0" smtClean="0">
                <a:ln>
                  <a:noFill/>
                </a:ln>
                <a:solidFill>
                  <a:schemeClr val="tx1"/>
                </a:solidFill>
                <a:effectLst/>
                <a:uLnTx/>
                <a:uFillTx/>
                <a:latin typeface="+mj-lt"/>
                <a:ea typeface="+mj-ea"/>
                <a:cs typeface="+mj-cs"/>
              </a:rPr>
              <a:t>the development of the “White Bikes”. </a:t>
            </a:r>
            <a:r>
              <a:rPr lang="en-US" altLang="zh-CN" sz="2800" u="sng" dirty="0" smtClean="0">
                <a:latin typeface="+mj-lt"/>
                <a:ea typeface="+mj-ea"/>
                <a:cs typeface="+mj-cs"/>
              </a:rPr>
              <a:t> </a:t>
            </a:r>
            <a: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t/>
            </a:r>
            <a:br>
              <a:rPr kumimoji="0" lang="en-US" altLang="zh-CN" sz="2800" b="0" i="0" u="none" strike="noStrike" kern="1200" cap="none" spc="0" normalizeH="0" baseline="0" noProof="0" dirty="0" smtClean="0">
                <a:ln>
                  <a:noFill/>
                </a:ln>
                <a:solidFill>
                  <a:schemeClr val="tx1"/>
                </a:solidFill>
                <a:effectLst/>
                <a:uLnTx/>
                <a:uFillTx/>
                <a:latin typeface="+mj-lt"/>
                <a:ea typeface="+mj-ea"/>
                <a:cs typeface="+mj-cs"/>
              </a:rPr>
            </a:br>
            <a:endParaRPr kumimoji="0" lang="zh-CN" alt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a:spLocks noGrp="1"/>
          </p:cNvSpPr>
          <p:nvPr>
            <p:ph idx="4294967295"/>
          </p:nvPr>
        </p:nvSpPr>
        <p:spPr>
          <a:xfrm>
            <a:off x="571472" y="1857370"/>
            <a:ext cx="7972425" cy="728662"/>
          </a:xfrm>
        </p:spPr>
        <p:txBody>
          <a:bodyPr>
            <a:normAutofit/>
          </a:bodyPr>
          <a:lstStyle/>
          <a:p>
            <a:r>
              <a:rPr lang="en-US" altLang="zh-CN" sz="2800" dirty="0" smtClean="0"/>
              <a:t>When did the idea of “white bikes” start?</a:t>
            </a:r>
            <a:endParaRPr lang="zh-CN" altLang="en-US" sz="2800" dirty="0"/>
          </a:p>
        </p:txBody>
      </p:sp>
      <p:sp>
        <p:nvSpPr>
          <p:cNvPr id="4" name="内容占位符 2"/>
          <p:cNvSpPr txBox="1">
            <a:spLocks/>
          </p:cNvSpPr>
          <p:nvPr/>
        </p:nvSpPr>
        <p:spPr>
          <a:xfrm>
            <a:off x="571472" y="2714626"/>
            <a:ext cx="7972452" cy="71437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2800" dirty="0" smtClean="0"/>
              <a:t>When did the “white bikes” return?</a:t>
            </a: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内容占位符 2"/>
          <p:cNvSpPr txBox="1">
            <a:spLocks/>
          </p:cNvSpPr>
          <p:nvPr/>
        </p:nvSpPr>
        <p:spPr>
          <a:xfrm>
            <a:off x="571472" y="3571882"/>
            <a:ext cx="7972452" cy="6429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What is the situation now?</a:t>
            </a:r>
          </a:p>
        </p:txBody>
      </p:sp>
      <p:sp>
        <p:nvSpPr>
          <p:cNvPr id="12" name="TextBox 11"/>
          <p:cNvSpPr txBox="1"/>
          <p:nvPr/>
        </p:nvSpPr>
        <p:spPr>
          <a:xfrm>
            <a:off x="1142976" y="2285998"/>
            <a:ext cx="1742785" cy="461665"/>
          </a:xfrm>
          <a:prstGeom prst="rect">
            <a:avLst/>
          </a:prstGeom>
          <a:noFill/>
        </p:spPr>
        <p:txBody>
          <a:bodyPr wrap="none" rtlCol="0">
            <a:spAutoFit/>
          </a:bodyPr>
          <a:lstStyle/>
          <a:p>
            <a:r>
              <a:rPr lang="en-US" altLang="zh-CN" sz="2400" b="1" dirty="0" smtClean="0">
                <a:solidFill>
                  <a:srgbClr val="FF0000"/>
                </a:solidFill>
              </a:rPr>
              <a:t>In the 1960s</a:t>
            </a:r>
          </a:p>
        </p:txBody>
      </p:sp>
      <p:sp>
        <p:nvSpPr>
          <p:cNvPr id="13" name="TextBox 12"/>
          <p:cNvSpPr txBox="1"/>
          <p:nvPr/>
        </p:nvSpPr>
        <p:spPr>
          <a:xfrm>
            <a:off x="1142976" y="3214692"/>
            <a:ext cx="1122423" cy="461665"/>
          </a:xfrm>
          <a:prstGeom prst="rect">
            <a:avLst/>
          </a:prstGeom>
          <a:noFill/>
        </p:spPr>
        <p:txBody>
          <a:bodyPr wrap="none" rtlCol="0">
            <a:spAutoFit/>
          </a:bodyPr>
          <a:lstStyle/>
          <a:p>
            <a:r>
              <a:rPr lang="en-US" altLang="zh-CN" sz="2400" b="1" dirty="0" smtClean="0">
                <a:solidFill>
                  <a:srgbClr val="FF0000"/>
                </a:solidFill>
              </a:rPr>
              <a:t>In 1999</a:t>
            </a:r>
          </a:p>
        </p:txBody>
      </p:sp>
      <p:sp>
        <p:nvSpPr>
          <p:cNvPr id="14" name="TextBox 13"/>
          <p:cNvSpPr txBox="1"/>
          <p:nvPr/>
        </p:nvSpPr>
        <p:spPr>
          <a:xfrm>
            <a:off x="1142976" y="4098207"/>
            <a:ext cx="7286676" cy="830997"/>
          </a:xfrm>
          <a:prstGeom prst="rect">
            <a:avLst/>
          </a:prstGeom>
          <a:noFill/>
        </p:spPr>
        <p:txBody>
          <a:bodyPr wrap="square" rtlCol="0">
            <a:spAutoFit/>
          </a:bodyPr>
          <a:lstStyle/>
          <a:p>
            <a:r>
              <a:rPr lang="en-US" altLang="zh-CN" sz="2400" b="1" dirty="0" smtClean="0">
                <a:solidFill>
                  <a:srgbClr val="FF0000"/>
                </a:solidFill>
              </a:rPr>
              <a:t>(Para. 4,5,6) It’s successful in Amsterdam and has </a:t>
            </a:r>
            <a:r>
              <a:rPr lang="en-US" altLang="zh-CN" sz="2400" b="1" dirty="0" err="1" smtClean="0">
                <a:solidFill>
                  <a:srgbClr val="FF0000"/>
                </a:solidFill>
              </a:rPr>
              <a:t>pedalled</a:t>
            </a:r>
            <a:r>
              <a:rPr lang="en-US" altLang="zh-CN" sz="2400" b="1" dirty="0" smtClean="0">
                <a:solidFill>
                  <a:srgbClr val="FF0000"/>
                </a:solidFill>
              </a:rPr>
              <a:t> its way around the world.</a:t>
            </a:r>
            <a:endParaRPr lang="zh-CN" altLang="en-US" sz="2400" dirty="0">
              <a:solidFill>
                <a:srgbClr val="FF0000"/>
              </a:solidFill>
            </a:endParaRPr>
          </a:p>
        </p:txBody>
      </p:sp>
      <p:sp>
        <p:nvSpPr>
          <p:cNvPr id="16" name="TextBox 15"/>
          <p:cNvSpPr txBox="1"/>
          <p:nvPr/>
        </p:nvSpPr>
        <p:spPr>
          <a:xfrm>
            <a:off x="0" y="214296"/>
            <a:ext cx="118596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dirty="0" smtClean="0"/>
              <a:t>Reading</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cer\Desktop\57432036402662553.jpg"/>
          <p:cNvPicPr>
            <a:picLocks noChangeAspect="1" noChangeArrowheads="1"/>
          </p:cNvPicPr>
          <p:nvPr/>
        </p:nvPicPr>
        <p:blipFill>
          <a:blip r:embed="rId2" cstate="print"/>
          <a:srcRect/>
          <a:stretch>
            <a:fillRect/>
          </a:stretch>
        </p:blipFill>
        <p:spPr bwMode="auto">
          <a:xfrm>
            <a:off x="7730936" y="0"/>
            <a:ext cx="1413064" cy="938210"/>
          </a:xfrm>
          <a:prstGeom prst="rect">
            <a:avLst/>
          </a:prstGeom>
          <a:noFill/>
        </p:spPr>
      </p:pic>
      <p:sp>
        <p:nvSpPr>
          <p:cNvPr id="3" name="内容占位符 2"/>
          <p:cNvSpPr>
            <a:spLocks noGrp="1"/>
          </p:cNvSpPr>
          <p:nvPr>
            <p:ph idx="4294967295"/>
          </p:nvPr>
        </p:nvSpPr>
        <p:spPr>
          <a:xfrm>
            <a:off x="214282" y="857238"/>
            <a:ext cx="8643966" cy="4000528"/>
          </a:xfrm>
        </p:spPr>
        <p:style>
          <a:lnRef idx="2">
            <a:schemeClr val="accent6"/>
          </a:lnRef>
          <a:fillRef idx="1">
            <a:schemeClr val="lt1"/>
          </a:fillRef>
          <a:effectRef idx="0">
            <a:schemeClr val="accent6"/>
          </a:effectRef>
          <a:fontRef idx="minor">
            <a:schemeClr val="dk1"/>
          </a:fontRef>
        </p:style>
        <p:txBody>
          <a:bodyPr>
            <a:noAutofit/>
          </a:bodyPr>
          <a:lstStyle/>
          <a:p>
            <a:pPr>
              <a:buNone/>
            </a:pPr>
            <a:r>
              <a:rPr lang="en-US" altLang="zh-CN" sz="2200" b="1" dirty="0" smtClean="0">
                <a:solidFill>
                  <a:srgbClr val="FF0000"/>
                </a:solidFill>
              </a:rPr>
              <a:t>Start (in the 1960s)</a:t>
            </a:r>
          </a:p>
          <a:p>
            <a:r>
              <a:rPr lang="en-US" altLang="zh-CN" sz="2200" b="1" dirty="0" smtClean="0">
                <a:solidFill>
                  <a:srgbClr val="FF0000"/>
                </a:solidFill>
              </a:rPr>
              <a:t>1. Who put forward the idea and why? What did they do?</a:t>
            </a:r>
          </a:p>
          <a:p>
            <a:r>
              <a:rPr lang="en-US" altLang="zh-CN" sz="2200" b="1" dirty="0" smtClean="0">
                <a:solidFill>
                  <a:srgbClr val="FF0000"/>
                </a:solidFill>
              </a:rPr>
              <a:t>2. What happened to it soon after?</a:t>
            </a:r>
          </a:p>
          <a:p>
            <a:pPr>
              <a:buNone/>
            </a:pPr>
            <a:r>
              <a:rPr lang="en-US" altLang="zh-CN" sz="2200" b="1" dirty="0" smtClean="0">
                <a:solidFill>
                  <a:srgbClr val="00B050"/>
                </a:solidFill>
              </a:rPr>
              <a:t>Return ( in 1999) </a:t>
            </a:r>
          </a:p>
          <a:p>
            <a:r>
              <a:rPr lang="en-US" altLang="zh-CN" sz="2200" b="1" dirty="0" smtClean="0">
                <a:solidFill>
                  <a:srgbClr val="00B050"/>
                </a:solidFill>
              </a:rPr>
              <a:t>3. What is the difference between the “white bikes” and the 1960s and of the 1999?</a:t>
            </a:r>
          </a:p>
          <a:p>
            <a:pPr>
              <a:buNone/>
            </a:pPr>
            <a:r>
              <a:rPr lang="en-US" altLang="zh-CN" sz="2200" b="1" dirty="0" smtClean="0">
                <a:solidFill>
                  <a:schemeClr val="accent6">
                    <a:lumMod val="50000"/>
                  </a:schemeClr>
                </a:solidFill>
              </a:rPr>
              <a:t>Now</a:t>
            </a:r>
          </a:p>
          <a:p>
            <a:r>
              <a:rPr lang="en-US" altLang="zh-CN" sz="2200" b="1" dirty="0" smtClean="0">
                <a:solidFill>
                  <a:schemeClr val="accent6">
                    <a:lumMod val="50000"/>
                  </a:schemeClr>
                </a:solidFill>
              </a:rPr>
              <a:t>4. What effects have “white bikes” had on Amsterdam?</a:t>
            </a:r>
          </a:p>
          <a:p>
            <a:r>
              <a:rPr lang="en-US" altLang="zh-CN" sz="2200" b="1" dirty="0" smtClean="0">
                <a:solidFill>
                  <a:schemeClr val="accent6">
                    <a:lumMod val="50000"/>
                  </a:schemeClr>
                </a:solidFill>
              </a:rPr>
              <a:t>5. Why has the idea spread to other parts of the world in recent years?</a:t>
            </a:r>
          </a:p>
          <a:p>
            <a:r>
              <a:rPr lang="en-US" altLang="zh-CN" sz="2200" b="1" dirty="0" smtClean="0">
                <a:solidFill>
                  <a:schemeClr val="accent6">
                    <a:lumMod val="50000"/>
                  </a:schemeClr>
                </a:solidFill>
              </a:rPr>
              <a:t>6. What about the shared bikes in China?</a:t>
            </a:r>
            <a:endParaRPr lang="zh-CN" altLang="en-US" sz="2200" b="1" dirty="0">
              <a:solidFill>
                <a:schemeClr val="accent6">
                  <a:lumMod val="50000"/>
                </a:schemeClr>
              </a:solidFill>
            </a:endParaRPr>
          </a:p>
        </p:txBody>
      </p:sp>
      <p:sp>
        <p:nvSpPr>
          <p:cNvPr id="5" name="标题 1"/>
          <p:cNvSpPr txBox="1">
            <a:spLocks/>
          </p:cNvSpPr>
          <p:nvPr/>
        </p:nvSpPr>
        <p:spPr>
          <a:xfrm>
            <a:off x="457200" y="71420"/>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Development</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0" y="214296"/>
            <a:ext cx="118596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dirty="0" smtClean="0"/>
              <a:t>Reading</a:t>
            </a:r>
            <a:endParaRPr lang="zh-CN"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57200" y="71420"/>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Development</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内容占位符 2"/>
          <p:cNvSpPr txBox="1">
            <a:spLocks/>
          </p:cNvSpPr>
          <p:nvPr/>
        </p:nvSpPr>
        <p:spPr>
          <a:xfrm>
            <a:off x="571472" y="1142990"/>
            <a:ext cx="8229600" cy="3429024"/>
          </a:xfrm>
          <a:prstGeom prst="rect">
            <a:avLst/>
          </a:prstGeo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buNone/>
            </a:pPr>
            <a:r>
              <a:rPr lang="en-US" altLang="zh-CN" sz="2400" b="1" dirty="0" smtClean="0">
                <a:solidFill>
                  <a:srgbClr val="FF0000"/>
                </a:solidFill>
              </a:rPr>
              <a:t>Start (in the 1960s)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altLang="zh-CN" sz="2400" b="1" i="0" u="none" strike="noStrike" kern="1200" cap="none" spc="0" normalizeH="0" baseline="0" noProof="0" dirty="0" smtClean="0">
                <a:ln>
                  <a:noFill/>
                </a:ln>
                <a:solidFill>
                  <a:srgbClr val="FF0000"/>
                </a:solidFill>
                <a:effectLst/>
                <a:uLnTx/>
                <a:uFillTx/>
                <a:latin typeface="+mn-lt"/>
                <a:ea typeface="+mn-ea"/>
                <a:cs typeface="+mn-cs"/>
              </a:rPr>
              <a:t>1. Who put forward the idea and why? What did they do?</a:t>
            </a:r>
          </a:p>
          <a:p>
            <a:pPr marL="342900" lvl="0" indent="-342900">
              <a:spcBef>
                <a:spcPct val="20000"/>
              </a:spcBef>
              <a:buFont typeface="Arial" pitchFamily="34" charset="0"/>
              <a:buChar char="•"/>
              <a:defRPr/>
            </a:pPr>
            <a:r>
              <a:rPr lang="en-US" altLang="zh-CN" sz="2400" dirty="0" smtClean="0">
                <a:solidFill>
                  <a:schemeClr val="tx1"/>
                </a:solidFill>
              </a:rPr>
              <a:t>A group of cycling fans. </a:t>
            </a:r>
          </a:p>
          <a:p>
            <a:pPr marL="342900" lvl="0" indent="-342900">
              <a:spcBef>
                <a:spcPct val="20000"/>
              </a:spcBef>
              <a:buFont typeface="Arial" pitchFamily="34" charset="0"/>
              <a:buChar char="•"/>
              <a:defRPr/>
            </a:pPr>
            <a:r>
              <a:rPr lang="en-US" altLang="zh-CN" sz="2400" dirty="0" smtClean="0">
                <a:solidFill>
                  <a:schemeClr val="tx1"/>
                </a:solidFill>
              </a:rPr>
              <a:t>They want to help to save energy, reduce pollution and provide free public transport. </a:t>
            </a:r>
          </a:p>
          <a:p>
            <a:pPr marL="342900" lvl="0" indent="-342900">
              <a:spcBef>
                <a:spcPct val="20000"/>
              </a:spcBef>
              <a:buFont typeface="Arial" pitchFamily="34" charset="0"/>
              <a:buChar char="•"/>
              <a:defRPr/>
            </a:pPr>
            <a:r>
              <a:rPr lang="en-US" altLang="zh-CN" sz="2400" dirty="0" smtClean="0">
                <a:solidFill>
                  <a:schemeClr val="tx1"/>
                </a:solidFill>
              </a:rPr>
              <a:t>They painted hundreds of bicycles white and placed them in many areas around Amsterdam for people to use.</a:t>
            </a:r>
          </a:p>
          <a:p>
            <a:pPr marL="342900" lvl="0" indent="-342900">
              <a:spcBef>
                <a:spcPct val="20000"/>
              </a:spcBef>
              <a:defRPr/>
            </a:pPr>
            <a:r>
              <a:rPr lang="en-US" altLang="zh-CN" sz="2400" b="1" dirty="0" smtClean="0">
                <a:solidFill>
                  <a:srgbClr val="FF0000"/>
                </a:solidFill>
              </a:rPr>
              <a:t>2. What happened to it soon after?</a:t>
            </a:r>
          </a:p>
          <a:p>
            <a:pPr marL="342900" lvl="0" indent="-342900">
              <a:spcBef>
                <a:spcPct val="20000"/>
              </a:spcBef>
              <a:buFont typeface="Arial" pitchFamily="34" charset="0"/>
              <a:buChar char="•"/>
              <a:defRPr/>
            </a:pPr>
            <a:r>
              <a:rPr lang="en-US" altLang="zh-CN" sz="2400" dirty="0" smtClean="0">
                <a:solidFill>
                  <a:schemeClr val="tx1"/>
                </a:solidFill>
              </a:rPr>
              <a:t>The white bikes all disappeared—thieves stolen them all in a matter of weeks.</a:t>
            </a:r>
          </a:p>
        </p:txBody>
      </p:sp>
      <p:sp>
        <p:nvSpPr>
          <p:cNvPr id="12" name="TextBox 11"/>
          <p:cNvSpPr txBox="1"/>
          <p:nvPr/>
        </p:nvSpPr>
        <p:spPr>
          <a:xfrm>
            <a:off x="3643306" y="1142990"/>
            <a:ext cx="78585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b="1" dirty="0" smtClean="0"/>
              <a:t>Para.2</a:t>
            </a:r>
            <a:endParaRPr lang="zh-CN" altLang="en-US" b="1" dirty="0"/>
          </a:p>
        </p:txBody>
      </p:sp>
      <p:pic>
        <p:nvPicPr>
          <p:cNvPr id="6" name="Picture 2" descr="C:\Users\Acer\Desktop\57432036402662553.jpg"/>
          <p:cNvPicPr>
            <a:picLocks noChangeAspect="1" noChangeArrowheads="1"/>
          </p:cNvPicPr>
          <p:nvPr/>
        </p:nvPicPr>
        <p:blipFill>
          <a:blip r:embed="rId3" cstate="print"/>
          <a:srcRect/>
          <a:stretch>
            <a:fillRect/>
          </a:stretch>
        </p:blipFill>
        <p:spPr bwMode="auto">
          <a:xfrm>
            <a:off x="7730936" y="0"/>
            <a:ext cx="1413064" cy="938210"/>
          </a:xfrm>
          <a:prstGeom prst="rect">
            <a:avLst/>
          </a:prstGeom>
          <a:noFill/>
        </p:spPr>
      </p:pic>
      <p:sp>
        <p:nvSpPr>
          <p:cNvPr id="7" name="TextBox 6"/>
          <p:cNvSpPr txBox="1"/>
          <p:nvPr/>
        </p:nvSpPr>
        <p:spPr>
          <a:xfrm>
            <a:off x="0" y="214296"/>
            <a:ext cx="118596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dirty="0" smtClean="0"/>
              <a:t>Reading</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57200" y="71420"/>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Development</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内容占位符 2"/>
          <p:cNvSpPr txBox="1">
            <a:spLocks/>
          </p:cNvSpPr>
          <p:nvPr/>
        </p:nvSpPr>
        <p:spPr>
          <a:xfrm>
            <a:off x="571472" y="1142990"/>
            <a:ext cx="8229600" cy="3429024"/>
          </a:xfrm>
          <a:prstGeom prst="rect">
            <a:avLst/>
          </a:prstGeo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buNone/>
            </a:pPr>
            <a:r>
              <a:rPr lang="en-US" altLang="zh-CN" sz="2400" b="1" dirty="0" smtClean="0">
                <a:solidFill>
                  <a:srgbClr val="00B050"/>
                </a:solidFill>
              </a:rPr>
              <a:t>Return ( in 1999) </a:t>
            </a:r>
          </a:p>
          <a:p>
            <a:r>
              <a:rPr lang="en-US" altLang="zh-CN" sz="2400" b="1" dirty="0" smtClean="0">
                <a:solidFill>
                  <a:srgbClr val="00B050"/>
                </a:solidFill>
              </a:rPr>
              <a:t>3. What is the difference between the “white bikes” of the 1960s and of the 1999?</a:t>
            </a:r>
          </a:p>
          <a:p>
            <a:pPr>
              <a:buFont typeface="Arial" pitchFamily="34" charset="0"/>
              <a:buChar char="•"/>
            </a:pPr>
            <a:r>
              <a:rPr lang="en-US" altLang="zh-CN" sz="2400" b="1" dirty="0" smtClean="0">
                <a:solidFill>
                  <a:schemeClr val="tx1"/>
                </a:solidFill>
              </a:rPr>
              <a:t>The “white bikes” of the 1960s were painted white while the bikes of 1999 were painted in bright colors.</a:t>
            </a:r>
          </a:p>
          <a:p>
            <a:pPr>
              <a:buFont typeface="Arial" pitchFamily="34" charset="0"/>
              <a:buChar char="•"/>
            </a:pPr>
            <a:r>
              <a:rPr lang="en-US" altLang="zh-CN" sz="2400" b="1" dirty="0" smtClean="0">
                <a:solidFill>
                  <a:schemeClr val="tx1"/>
                </a:solidFill>
              </a:rPr>
              <a:t>The bikes of 1999 had a computer tracking system to record their every move.</a:t>
            </a:r>
          </a:p>
          <a:p>
            <a:pPr>
              <a:buFont typeface="Arial" pitchFamily="34" charset="0"/>
              <a:buChar char="•"/>
            </a:pPr>
            <a:r>
              <a:rPr lang="en-US" altLang="zh-CN" sz="2400" b="1" dirty="0" smtClean="0">
                <a:solidFill>
                  <a:schemeClr val="tx1"/>
                </a:solidFill>
              </a:rPr>
              <a:t>To use a bike in 1960s, you just took them, used them and left them in the place where you finished your journey. To use a bike of 1999, you had to put in a special card and parked them at special parking places near your destination and left them there. </a:t>
            </a:r>
          </a:p>
          <a:p>
            <a:endParaRPr lang="en-US" altLang="zh-CN" sz="2400" b="1" dirty="0" smtClean="0">
              <a:solidFill>
                <a:srgbClr val="00B050"/>
              </a:solidFill>
            </a:endParaRPr>
          </a:p>
          <a:p>
            <a:endParaRPr lang="en-US" altLang="zh-CN" sz="2400" b="1" dirty="0" smtClean="0">
              <a:solidFill>
                <a:srgbClr val="00B050"/>
              </a:solidFill>
            </a:endParaRPr>
          </a:p>
        </p:txBody>
      </p:sp>
      <p:sp>
        <p:nvSpPr>
          <p:cNvPr id="12" name="TextBox 11"/>
          <p:cNvSpPr txBox="1"/>
          <p:nvPr/>
        </p:nvSpPr>
        <p:spPr>
          <a:xfrm>
            <a:off x="3643306" y="1142990"/>
            <a:ext cx="78585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b="1" dirty="0" smtClean="0"/>
              <a:t>Para.3</a:t>
            </a:r>
            <a:endParaRPr lang="zh-CN" altLang="en-US" b="1" dirty="0"/>
          </a:p>
        </p:txBody>
      </p:sp>
      <p:pic>
        <p:nvPicPr>
          <p:cNvPr id="6" name="Picture 2" descr="C:\Users\Acer\Desktop\57432036402662553.jpg"/>
          <p:cNvPicPr>
            <a:picLocks noChangeAspect="1" noChangeArrowheads="1"/>
          </p:cNvPicPr>
          <p:nvPr/>
        </p:nvPicPr>
        <p:blipFill>
          <a:blip r:embed="rId3" cstate="print"/>
          <a:srcRect/>
          <a:stretch>
            <a:fillRect/>
          </a:stretch>
        </p:blipFill>
        <p:spPr bwMode="auto">
          <a:xfrm>
            <a:off x="7730936" y="0"/>
            <a:ext cx="1413064" cy="938210"/>
          </a:xfrm>
          <a:prstGeom prst="rect">
            <a:avLst/>
          </a:prstGeom>
          <a:noFill/>
        </p:spPr>
      </p:pic>
      <p:sp>
        <p:nvSpPr>
          <p:cNvPr id="7" name="TextBox 6"/>
          <p:cNvSpPr txBox="1"/>
          <p:nvPr/>
        </p:nvSpPr>
        <p:spPr>
          <a:xfrm>
            <a:off x="0" y="214296"/>
            <a:ext cx="118596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dirty="0" smtClean="0"/>
              <a:t>Reading</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457200" y="142858"/>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Development</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10" name="内容占位符 2"/>
          <p:cNvSpPr txBox="1">
            <a:spLocks/>
          </p:cNvSpPr>
          <p:nvPr/>
        </p:nvSpPr>
        <p:spPr>
          <a:xfrm>
            <a:off x="571472" y="1142990"/>
            <a:ext cx="8229600" cy="3429024"/>
          </a:xfrm>
          <a:prstGeom prst="rect">
            <a:avLst/>
          </a:prstGeo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buNone/>
            </a:pPr>
            <a:r>
              <a:rPr lang="en-US" altLang="zh-CN" sz="2400" b="1" dirty="0" smtClean="0">
                <a:solidFill>
                  <a:schemeClr val="accent6">
                    <a:lumMod val="50000"/>
                  </a:schemeClr>
                </a:solidFill>
              </a:rPr>
              <a:t>Now</a:t>
            </a:r>
          </a:p>
          <a:p>
            <a:r>
              <a:rPr lang="en-US" altLang="zh-CN" sz="2400" b="1" dirty="0" smtClean="0">
                <a:solidFill>
                  <a:schemeClr val="accent6">
                    <a:lumMod val="50000"/>
                  </a:schemeClr>
                </a:solidFill>
              </a:rPr>
              <a:t>4. What effects have “white bikes” had on Amsterdam?</a:t>
            </a:r>
          </a:p>
          <a:p>
            <a:r>
              <a:rPr lang="en-US" altLang="zh-CN" sz="2400" b="1" dirty="0" smtClean="0">
                <a:solidFill>
                  <a:schemeClr val="tx1"/>
                </a:solidFill>
              </a:rPr>
              <a:t>People can now enjoy clean air and easy transport in central Amsterdam.</a:t>
            </a:r>
          </a:p>
          <a:p>
            <a:r>
              <a:rPr lang="en-US" altLang="zh-CN" sz="2400" b="1" dirty="0" smtClean="0">
                <a:solidFill>
                  <a:schemeClr val="accent6">
                    <a:lumMod val="50000"/>
                  </a:schemeClr>
                </a:solidFill>
              </a:rPr>
              <a:t>5. What effects have “white bikes” </a:t>
            </a:r>
            <a:r>
              <a:rPr lang="en-US" altLang="zh-CN" sz="2400" b="1" dirty="0" smtClean="0">
                <a:solidFill>
                  <a:schemeClr val="accent6">
                    <a:lumMod val="50000"/>
                  </a:schemeClr>
                </a:solidFill>
              </a:rPr>
              <a:t>had </a:t>
            </a:r>
            <a:r>
              <a:rPr lang="en-US" altLang="zh-CN" sz="2400" b="1" dirty="0" smtClean="0">
                <a:solidFill>
                  <a:schemeClr val="accent6">
                    <a:lumMod val="50000"/>
                  </a:schemeClr>
                </a:solidFill>
              </a:rPr>
              <a:t>on </a:t>
            </a:r>
            <a:r>
              <a:rPr lang="en-US" altLang="zh-CN" sz="2400" b="1" dirty="0" smtClean="0">
                <a:solidFill>
                  <a:schemeClr val="accent6">
                    <a:lumMod val="50000"/>
                  </a:schemeClr>
                </a:solidFill>
              </a:rPr>
              <a:t>the world?</a:t>
            </a:r>
          </a:p>
          <a:p>
            <a:r>
              <a:rPr lang="en-US" altLang="zh-CN" sz="2400" b="1" dirty="0" smtClean="0">
                <a:solidFill>
                  <a:schemeClr val="tx1"/>
                </a:solidFill>
              </a:rPr>
              <a:t>The idea of “white bikes” has </a:t>
            </a:r>
            <a:r>
              <a:rPr lang="en-US" altLang="zh-CN" sz="2400" b="1" dirty="0" err="1" smtClean="0">
                <a:solidFill>
                  <a:schemeClr val="tx1"/>
                </a:solidFill>
              </a:rPr>
              <a:t>pedalled</a:t>
            </a:r>
            <a:r>
              <a:rPr lang="en-US" altLang="zh-CN" sz="2400" b="1" dirty="0" smtClean="0">
                <a:solidFill>
                  <a:schemeClr val="tx1"/>
                </a:solidFill>
              </a:rPr>
              <a:t> its way around the world and there </a:t>
            </a:r>
            <a:r>
              <a:rPr lang="en-US" altLang="zh-CN" sz="2400" b="1" dirty="0" smtClean="0">
                <a:solidFill>
                  <a:schemeClr val="tx1"/>
                </a:solidFill>
              </a:rPr>
              <a:t>has </a:t>
            </a:r>
            <a:r>
              <a:rPr lang="en-US" altLang="zh-CN" sz="2400" b="1" dirty="0" smtClean="0">
                <a:solidFill>
                  <a:schemeClr val="tx1"/>
                </a:solidFill>
              </a:rPr>
              <a:t>been a global increase in bike-sharing.</a:t>
            </a:r>
          </a:p>
          <a:p>
            <a:r>
              <a:rPr lang="en-US" altLang="zh-CN" sz="2400" b="1" dirty="0" smtClean="0">
                <a:solidFill>
                  <a:schemeClr val="tx1"/>
                </a:solidFill>
              </a:rPr>
              <a:t>(The idea has spread to other parts of the world.)</a:t>
            </a:r>
          </a:p>
          <a:p>
            <a:r>
              <a:rPr lang="en-US" altLang="zh-CN" sz="2400" b="1" dirty="0" smtClean="0">
                <a:solidFill>
                  <a:schemeClr val="accent6">
                    <a:lumMod val="50000"/>
                  </a:schemeClr>
                </a:solidFill>
              </a:rPr>
              <a:t>6. What about the shared bikes in China?</a:t>
            </a:r>
          </a:p>
          <a:p>
            <a:r>
              <a:rPr lang="en-US" altLang="zh-CN" sz="2400" b="1" dirty="0" smtClean="0">
                <a:solidFill>
                  <a:schemeClr val="tx1"/>
                </a:solidFill>
              </a:rPr>
              <a:t>More and more cities in China have shared bikes. There are problems but people are trying to solve them. </a:t>
            </a:r>
            <a:endParaRPr lang="zh-CN" altLang="en-US" sz="2400" b="1" dirty="0">
              <a:solidFill>
                <a:schemeClr val="tx1"/>
              </a:solidFill>
            </a:endParaRPr>
          </a:p>
        </p:txBody>
      </p:sp>
      <p:sp>
        <p:nvSpPr>
          <p:cNvPr id="12" name="TextBox 11"/>
          <p:cNvSpPr txBox="1"/>
          <p:nvPr/>
        </p:nvSpPr>
        <p:spPr>
          <a:xfrm>
            <a:off x="3643306" y="1142990"/>
            <a:ext cx="113851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altLang="zh-CN" b="1" dirty="0" smtClean="0"/>
              <a:t>Para.4,5,6</a:t>
            </a:r>
            <a:endParaRPr lang="zh-CN" altLang="en-US" b="1" dirty="0"/>
          </a:p>
        </p:txBody>
      </p:sp>
      <p:pic>
        <p:nvPicPr>
          <p:cNvPr id="6" name="Picture 2" descr="C:\Users\Acer\Desktop\57432036402662553.jpg"/>
          <p:cNvPicPr>
            <a:picLocks noChangeAspect="1" noChangeArrowheads="1"/>
          </p:cNvPicPr>
          <p:nvPr/>
        </p:nvPicPr>
        <p:blipFill>
          <a:blip r:embed="rId3" cstate="print"/>
          <a:srcRect/>
          <a:stretch>
            <a:fillRect/>
          </a:stretch>
        </p:blipFill>
        <p:spPr bwMode="auto">
          <a:xfrm>
            <a:off x="7730936" y="0"/>
            <a:ext cx="1413064" cy="938210"/>
          </a:xfrm>
          <a:prstGeom prst="rect">
            <a:avLst/>
          </a:prstGeom>
          <a:noFill/>
        </p:spPr>
      </p:pic>
      <p:sp>
        <p:nvSpPr>
          <p:cNvPr id="7" name="TextBox 6"/>
          <p:cNvSpPr txBox="1"/>
          <p:nvPr/>
        </p:nvSpPr>
        <p:spPr>
          <a:xfrm>
            <a:off x="0" y="214296"/>
            <a:ext cx="118596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dirty="0" smtClean="0"/>
              <a:t>Reading</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27-1FG215133A07.jpg"/>
          <p:cNvPicPr>
            <a:picLocks noChangeAspect="1" noChangeArrowheads="1"/>
          </p:cNvPicPr>
          <p:nvPr/>
        </p:nvPicPr>
        <p:blipFill>
          <a:blip r:embed="rId3"/>
          <a:srcRect/>
          <a:stretch>
            <a:fillRect/>
          </a:stretch>
        </p:blipFill>
        <p:spPr bwMode="auto">
          <a:xfrm>
            <a:off x="5929322" y="1785932"/>
            <a:ext cx="2734544" cy="3052765"/>
          </a:xfrm>
          <a:prstGeom prst="rect">
            <a:avLst/>
          </a:prstGeom>
          <a:noFill/>
        </p:spPr>
      </p:pic>
      <p:sp>
        <p:nvSpPr>
          <p:cNvPr id="2" name="标题 1"/>
          <p:cNvSpPr>
            <a:spLocks noGrp="1"/>
          </p:cNvSpPr>
          <p:nvPr>
            <p:ph type="title" idx="4294967295"/>
          </p:nvPr>
        </p:nvSpPr>
        <p:spPr>
          <a:xfrm>
            <a:off x="428596" y="785806"/>
            <a:ext cx="8229600" cy="857250"/>
          </a:xfrm>
        </p:spPr>
        <p:txBody>
          <a:bodyPr>
            <a:noAutofit/>
          </a:bodyPr>
          <a:lstStyle/>
          <a:p>
            <a:pPr algn="l"/>
            <a:r>
              <a:rPr lang="en-US" altLang="zh-CN" sz="2400" dirty="0" smtClean="0"/>
              <a:t>Suppose </a:t>
            </a:r>
            <a:r>
              <a:rPr lang="en-US" altLang="zh-CN" sz="2400" dirty="0" smtClean="0"/>
              <a:t>you </a:t>
            </a:r>
            <a:r>
              <a:rPr lang="en-US" altLang="zh-CN" sz="2400" dirty="0" smtClean="0"/>
              <a:t>are giving a presentation about “white bikes” in Amsterdam to the audience .</a:t>
            </a:r>
            <a:br>
              <a:rPr lang="en-US" altLang="zh-CN" sz="2400" dirty="0" smtClean="0"/>
            </a:br>
            <a:r>
              <a:rPr lang="en-US" altLang="zh-CN" sz="2400" dirty="0" smtClean="0"/>
              <a:t>Please try to introduce it with the help of the flow chart. (P38)</a:t>
            </a:r>
            <a:endParaRPr lang="zh-CN" altLang="en-US" sz="2400" dirty="0"/>
          </a:p>
        </p:txBody>
      </p:sp>
      <p:pic>
        <p:nvPicPr>
          <p:cNvPr id="1026" name="Picture 2" descr="C:\Users\Acer\Desktop\微信图片_20200411165857.jpg"/>
          <p:cNvPicPr>
            <a:picLocks noChangeAspect="1" noChangeArrowheads="1"/>
          </p:cNvPicPr>
          <p:nvPr/>
        </p:nvPicPr>
        <p:blipFill>
          <a:blip r:embed="rId4" cstate="print">
            <a:lum contrast="40000"/>
          </a:blip>
          <a:srcRect l="2103" t="6945" r="15875" b="9710"/>
          <a:stretch>
            <a:fillRect/>
          </a:stretch>
        </p:blipFill>
        <p:spPr bwMode="auto">
          <a:xfrm rot="16200000">
            <a:off x="1671745" y="899974"/>
            <a:ext cx="2728676" cy="4929221"/>
          </a:xfrm>
          <a:prstGeom prst="rect">
            <a:avLst/>
          </a:prstGeom>
          <a:noFill/>
        </p:spPr>
      </p:pic>
      <p:sp>
        <p:nvSpPr>
          <p:cNvPr id="5" name="TextBox 4"/>
          <p:cNvSpPr txBox="1"/>
          <p:nvPr/>
        </p:nvSpPr>
        <p:spPr>
          <a:xfrm>
            <a:off x="0" y="214296"/>
            <a:ext cx="2365712"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zh-CN" sz="2400" dirty="0" smtClean="0"/>
              <a:t>Oral Presentation</a:t>
            </a:r>
            <a:endParaRPr lang="zh-CN"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t0142aca3149b94a2a8 (1).png"/>
          <p:cNvPicPr>
            <a:picLocks noChangeAspect="1" noChangeArrowheads="1"/>
          </p:cNvPicPr>
          <p:nvPr/>
        </p:nvPicPr>
        <p:blipFill>
          <a:blip r:embed="rId2"/>
          <a:srcRect/>
          <a:stretch>
            <a:fillRect/>
          </a:stretch>
        </p:blipFill>
        <p:spPr bwMode="auto">
          <a:xfrm>
            <a:off x="214282" y="-105617"/>
            <a:ext cx="2135975" cy="1462921"/>
          </a:xfrm>
          <a:prstGeom prst="rect">
            <a:avLst/>
          </a:prstGeom>
          <a:noFill/>
        </p:spPr>
      </p:pic>
      <p:sp>
        <p:nvSpPr>
          <p:cNvPr id="2" name="标题 1"/>
          <p:cNvSpPr>
            <a:spLocks noGrp="1"/>
          </p:cNvSpPr>
          <p:nvPr>
            <p:ph type="title"/>
          </p:nvPr>
        </p:nvSpPr>
        <p:spPr/>
        <p:txBody>
          <a:bodyPr/>
          <a:lstStyle/>
          <a:p>
            <a:r>
              <a:rPr lang="en-US" altLang="zh-CN" b="1" dirty="0" smtClean="0"/>
              <a:t>Voice your opinion</a:t>
            </a:r>
            <a:endParaRPr lang="zh-CN" altLang="en-US" b="1" dirty="0"/>
          </a:p>
        </p:txBody>
      </p:sp>
      <p:sp>
        <p:nvSpPr>
          <p:cNvPr id="5" name="内容占位符 2"/>
          <p:cNvSpPr txBox="1">
            <a:spLocks noGrp="1"/>
          </p:cNvSpPr>
          <p:nvPr>
            <p:ph idx="1"/>
          </p:nvPr>
        </p:nvSpPr>
        <p:spPr>
          <a:xfrm>
            <a:off x="457200" y="1248980"/>
            <a:ext cx="8229600" cy="3394472"/>
          </a:xfrm>
          <a:prstGeom prst="rect">
            <a:avLst/>
          </a:prstGeom>
        </p:spPr>
        <p:txBody>
          <a:bodyPr vert="horz" lIns="91440" tIns="45720" rIns="91440" bIns="45720" rtlCol="0">
            <a:noAutofit/>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altLang="zh-CN" sz="2800" b="1" dirty="0" smtClean="0">
                <a:solidFill>
                  <a:srgbClr val="FF0000"/>
                </a:solidFill>
              </a:rPr>
              <a:t>What does the title </a:t>
            </a:r>
            <a:r>
              <a:rPr lang="en-US" altLang="zh-CN" sz="2800" b="1" i="1" dirty="0" smtClean="0">
                <a:solidFill>
                  <a:srgbClr val="FF0000"/>
                </a:solidFill>
              </a:rPr>
              <a:t>“ ‘White Bikes’ on the Road” </a:t>
            </a:r>
            <a:r>
              <a:rPr lang="en-US" altLang="zh-CN" sz="2800" b="1" dirty="0" smtClean="0">
                <a:solidFill>
                  <a:srgbClr val="FF0000"/>
                </a:solidFill>
              </a:rPr>
              <a:t>mean?</a:t>
            </a:r>
          </a:p>
          <a:p>
            <a:pPr>
              <a:defRPr/>
            </a:pPr>
            <a:r>
              <a:rPr lang="en-US" altLang="zh-CN" sz="2400" dirty="0" smtClean="0"/>
              <a:t> “White bikes” on the road refers to “white bikes” being used to ride around the streets of a city. </a:t>
            </a:r>
          </a:p>
          <a:p>
            <a:pPr>
              <a:defRPr/>
            </a:pPr>
            <a:r>
              <a:rPr lang="en-US" altLang="zh-CN" sz="2400" dirty="0" smtClean="0"/>
              <a:t>  Apart from the literal meaning, the title can also mean that the effort to implement “White bikes” projects takes time and it’s still on the way. There’re still aspects that need to be improved.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t0142aca3149b94a2a8 (1).png"/>
          <p:cNvPicPr>
            <a:picLocks noChangeAspect="1" noChangeArrowheads="1"/>
          </p:cNvPicPr>
          <p:nvPr/>
        </p:nvPicPr>
        <p:blipFill>
          <a:blip r:embed="rId2"/>
          <a:srcRect/>
          <a:stretch>
            <a:fillRect/>
          </a:stretch>
        </p:blipFill>
        <p:spPr bwMode="auto">
          <a:xfrm>
            <a:off x="214282" y="-105617"/>
            <a:ext cx="2135975" cy="1462921"/>
          </a:xfrm>
          <a:prstGeom prst="rect">
            <a:avLst/>
          </a:prstGeom>
          <a:noFill/>
        </p:spPr>
      </p:pic>
      <p:sp>
        <p:nvSpPr>
          <p:cNvPr id="2" name="标题 1"/>
          <p:cNvSpPr>
            <a:spLocks noGrp="1"/>
          </p:cNvSpPr>
          <p:nvPr>
            <p:ph type="title"/>
          </p:nvPr>
        </p:nvSpPr>
        <p:spPr/>
        <p:txBody>
          <a:bodyPr/>
          <a:lstStyle/>
          <a:p>
            <a:r>
              <a:rPr lang="en-US" altLang="zh-CN" b="1" dirty="0" smtClean="0"/>
              <a:t>Voice your opinion</a:t>
            </a:r>
            <a:endParaRPr lang="zh-CN" altLang="en-US" b="1" dirty="0"/>
          </a:p>
        </p:txBody>
      </p:sp>
      <p:sp>
        <p:nvSpPr>
          <p:cNvPr id="5" name="内容占位符 2"/>
          <p:cNvSpPr txBox="1">
            <a:spLocks noGrp="1"/>
          </p:cNvSpPr>
          <p:nvPr>
            <p:ph idx="1"/>
          </p:nvPr>
        </p:nvSpPr>
        <p:spPr>
          <a:xfrm>
            <a:off x="457200" y="1248980"/>
            <a:ext cx="8229600" cy="3394472"/>
          </a:xfrm>
          <a:prstGeom prst="rect">
            <a:avLst/>
          </a:prstGeom>
        </p:spPr>
        <p:txBody>
          <a:bodyPr vert="horz" lIns="91440" tIns="45720" rIns="91440" bIns="45720" rtlCol="0">
            <a:noAutofit/>
          </a:bodyPr>
          <a:lstStyle/>
          <a:p>
            <a:pPr marL="457200" lvl="0" indent="-457200">
              <a:buNone/>
              <a:defRPr/>
            </a:pPr>
            <a:r>
              <a:rPr lang="en-US" altLang="zh-CN" sz="2800" b="1" dirty="0" smtClean="0">
                <a:solidFill>
                  <a:srgbClr val="FF0000"/>
                </a:solidFill>
              </a:rPr>
              <a:t>2.    From the development of bike-sharing in Amsterdam and in China, what can you learn?</a:t>
            </a:r>
          </a:p>
          <a:p>
            <a:pPr lvl="0">
              <a:buNone/>
              <a:defRPr/>
            </a:pPr>
            <a:r>
              <a:rPr lang="en-US" altLang="zh-CN" sz="2400" dirty="0" smtClean="0"/>
              <a:t>     There will always be difficulties in the road. What we need to do is to face them and try our best to fix them. Never give up and we will make it.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800" dirty="0" smtClean="0"/>
              <a:t>Homework</a:t>
            </a:r>
            <a:endParaRPr lang="zh-CN" altLang="en-US" sz="4800" dirty="0"/>
          </a:p>
        </p:txBody>
      </p:sp>
      <p:sp>
        <p:nvSpPr>
          <p:cNvPr id="3" name="内容占位符 2"/>
          <p:cNvSpPr>
            <a:spLocks noGrp="1"/>
          </p:cNvSpPr>
          <p:nvPr>
            <p:ph idx="1"/>
          </p:nvPr>
        </p:nvSpPr>
        <p:spPr/>
        <p:txBody>
          <a:bodyPr/>
          <a:lstStyle/>
          <a:p>
            <a:r>
              <a:rPr lang="en-US" altLang="zh-CN" b="1" dirty="0" smtClean="0"/>
              <a:t>Choose one.</a:t>
            </a:r>
          </a:p>
          <a:p>
            <a:r>
              <a:rPr lang="en-US" altLang="zh-CN" dirty="0" smtClean="0"/>
              <a:t>1. Make a survey on shared-bikes in China. And draw a flow chart of its development.</a:t>
            </a:r>
          </a:p>
          <a:p>
            <a:r>
              <a:rPr lang="en-US" altLang="zh-CN" dirty="0" smtClean="0"/>
              <a:t>2. Make a survey on carpooling in China. You can draw a flow chart of its development.</a:t>
            </a:r>
          </a:p>
          <a:p>
            <a:endParaRPr lang="zh-CN" altLang="en-US" dirty="0"/>
          </a:p>
        </p:txBody>
      </p:sp>
      <p:pic>
        <p:nvPicPr>
          <p:cNvPr id="4098" name="Picture 2" descr="C:\Users\Acer\Desktop\t01f14c6a62de35476c.jpg"/>
          <p:cNvPicPr>
            <a:picLocks noChangeAspect="1" noChangeArrowheads="1"/>
          </p:cNvPicPr>
          <p:nvPr/>
        </p:nvPicPr>
        <p:blipFill>
          <a:blip r:embed="rId2"/>
          <a:srcRect/>
          <a:stretch>
            <a:fillRect/>
          </a:stretch>
        </p:blipFill>
        <p:spPr bwMode="auto">
          <a:xfrm>
            <a:off x="6786578" y="285734"/>
            <a:ext cx="1966922" cy="16314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学习目标</a:t>
            </a:r>
            <a:endParaRPr lang="zh-CN" altLang="en-US" b="1" dirty="0"/>
          </a:p>
        </p:txBody>
      </p:sp>
      <p:sp>
        <p:nvSpPr>
          <p:cNvPr id="3" name="内容占位符 2"/>
          <p:cNvSpPr>
            <a:spLocks noGrp="1"/>
          </p:cNvSpPr>
          <p:nvPr>
            <p:ph idx="1"/>
          </p:nvPr>
        </p:nvSpPr>
        <p:spPr/>
        <p:txBody>
          <a:bodyPr>
            <a:normAutofit/>
          </a:bodyPr>
          <a:lstStyle/>
          <a:p>
            <a:pPr marL="514350" indent="-514350">
              <a:buFont typeface="+mj-lt"/>
              <a:buAutoNum type="arabicPeriod"/>
            </a:pPr>
            <a:r>
              <a:rPr lang="zh-CN" altLang="en-US" sz="2400" dirty="0" smtClean="0"/>
              <a:t>能够通过阅读，获取 “白色单车”的事实性信息，如背景条件、发展过程以及影响；</a:t>
            </a:r>
            <a:endParaRPr lang="en-US" altLang="zh-CN" sz="2400" dirty="0" smtClean="0"/>
          </a:p>
          <a:p>
            <a:pPr marL="514350" indent="-514350">
              <a:buFont typeface="+mj-lt"/>
              <a:buAutoNum type="arabicPeriod"/>
            </a:pPr>
            <a:r>
              <a:rPr lang="zh-CN" altLang="en-US" sz="2400" dirty="0" smtClean="0"/>
              <a:t>能够口头介绍“白色单车” 的发展过程；</a:t>
            </a:r>
            <a:endParaRPr lang="en-US" altLang="zh-CN" sz="2400" dirty="0" smtClean="0">
              <a:solidFill>
                <a:srgbClr val="FF0000"/>
              </a:solidFill>
            </a:endParaRPr>
          </a:p>
          <a:p>
            <a:pPr marL="514350" indent="-514350">
              <a:buFont typeface="+mj-lt"/>
              <a:buAutoNum type="arabicPeriod"/>
            </a:pPr>
            <a:r>
              <a:rPr lang="zh-CN" altLang="en-US" sz="2400" dirty="0" smtClean="0"/>
              <a:t>能够认识到绿色出行的意义和面临的挑战，认识到事物的发展必然会经历挫折，人们要直面问题、坚持不懈地努力。</a:t>
            </a:r>
            <a:endParaRPr lang="en-US" altLang="zh-CN" sz="2400" dirty="0" smtClean="0"/>
          </a:p>
          <a:p>
            <a:pPr marL="514350" indent="-514350">
              <a:buFont typeface="+mj-lt"/>
              <a:buAutoNum type="arabicPeriod"/>
            </a:pPr>
            <a:endParaRPr lang="en-US" altLang="zh-CN" sz="2400" dirty="0" smtClean="0"/>
          </a:p>
          <a:p>
            <a:pPr marL="514350" indent="-514350">
              <a:buFont typeface="+mj-lt"/>
              <a:buAutoNum type="arabicPeriod"/>
            </a:pPr>
            <a:endParaRPr lang="zh-CN"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学法指导</a:t>
            </a:r>
            <a:endParaRPr lang="zh-CN" altLang="en-US" b="1" dirty="0"/>
          </a:p>
        </p:txBody>
      </p:sp>
      <p:sp>
        <p:nvSpPr>
          <p:cNvPr id="3" name="内容占位符 2"/>
          <p:cNvSpPr>
            <a:spLocks noGrp="1"/>
          </p:cNvSpPr>
          <p:nvPr>
            <p:ph idx="1"/>
          </p:nvPr>
        </p:nvSpPr>
        <p:spPr/>
        <p:txBody>
          <a:bodyPr>
            <a:normAutofit/>
          </a:bodyPr>
          <a:lstStyle/>
          <a:p>
            <a:pPr>
              <a:buNone/>
            </a:pPr>
            <a:r>
              <a:rPr lang="en-US" sz="2400" dirty="0" smtClean="0"/>
              <a:t>1.</a:t>
            </a:r>
            <a:r>
              <a:rPr lang="zh-CN" altLang="en-US" sz="2400" dirty="0" smtClean="0"/>
              <a:t>阅读时，关注事物的发展过程：起源、发展和结果；</a:t>
            </a:r>
          </a:p>
          <a:p>
            <a:pPr>
              <a:buNone/>
            </a:pPr>
            <a:r>
              <a:rPr lang="en-US" sz="2400" dirty="0" smtClean="0"/>
              <a:t>2.</a:t>
            </a:r>
            <a:r>
              <a:rPr lang="zh-CN" altLang="en-US" sz="2400" dirty="0" smtClean="0"/>
              <a:t>能够</a:t>
            </a:r>
            <a:r>
              <a:rPr lang="zh-CN" altLang="en-US" sz="2400" dirty="0" smtClean="0"/>
              <a:t>使用可视化图表，梳理事物的发展过程。</a:t>
            </a:r>
            <a:endParaRPr lang="en-US" altLang="zh-CN" sz="2400" dirty="0" smtClean="0"/>
          </a:p>
          <a:p>
            <a:pPr>
              <a:buNone/>
            </a:pPr>
            <a:endParaRPr lang="zh-CN"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b="1" dirty="0" smtClean="0"/>
              <a:t>       Shared bikes</a:t>
            </a:r>
            <a:endParaRPr lang="zh-CN" altLang="en-US" b="1" dirty="0"/>
          </a:p>
        </p:txBody>
      </p:sp>
      <p:sp>
        <p:nvSpPr>
          <p:cNvPr id="3" name="内容占位符 2"/>
          <p:cNvSpPr>
            <a:spLocks noGrp="1"/>
          </p:cNvSpPr>
          <p:nvPr>
            <p:ph idx="1"/>
          </p:nvPr>
        </p:nvSpPr>
        <p:spPr>
          <a:xfrm>
            <a:off x="457200" y="1000114"/>
            <a:ext cx="8229600" cy="3394472"/>
          </a:xfrm>
        </p:spPr>
        <p:txBody>
          <a:bodyPr>
            <a:normAutofit/>
          </a:bodyPr>
          <a:lstStyle/>
          <a:p>
            <a:r>
              <a:rPr lang="en-US" altLang="zh-CN" sz="2800" b="1" dirty="0" smtClean="0"/>
              <a:t>Have you ever used shared bikes?</a:t>
            </a:r>
          </a:p>
          <a:p>
            <a:r>
              <a:rPr lang="en-US" altLang="zh-CN" sz="2800" b="1" dirty="0" smtClean="0"/>
              <a:t>Why do you use shared bikes? </a:t>
            </a:r>
          </a:p>
          <a:p>
            <a:endParaRPr lang="en-US" altLang="zh-CN" sz="2800" dirty="0" smtClean="0"/>
          </a:p>
          <a:p>
            <a:pPr lvl="1"/>
            <a:endParaRPr lang="en-US" altLang="zh-CN" dirty="0" smtClean="0"/>
          </a:p>
          <a:p>
            <a:pPr lvl="1"/>
            <a:endParaRPr lang="en-US" altLang="zh-CN" dirty="0" smtClean="0"/>
          </a:p>
          <a:p>
            <a:pPr lvl="1"/>
            <a:endParaRPr lang="zh-CN" altLang="en-US" dirty="0"/>
          </a:p>
        </p:txBody>
      </p:sp>
      <p:pic>
        <p:nvPicPr>
          <p:cNvPr id="3074" name="Picture 2" descr="C:\Users\Acer\Desktop\142292505.png"/>
          <p:cNvPicPr>
            <a:picLocks noChangeAspect="1" noChangeArrowheads="1"/>
          </p:cNvPicPr>
          <p:nvPr/>
        </p:nvPicPr>
        <p:blipFill>
          <a:blip r:embed="rId3"/>
          <a:srcRect/>
          <a:stretch>
            <a:fillRect/>
          </a:stretch>
        </p:blipFill>
        <p:spPr bwMode="auto">
          <a:xfrm>
            <a:off x="5532912" y="3286130"/>
            <a:ext cx="3611088" cy="14166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5" name="Picture 3" descr="C:\Users\Acer\Desktop\55181c92cb0f47ce8f086a8f0fa4b6a2.jpeg"/>
          <p:cNvPicPr>
            <a:picLocks noChangeAspect="1" noChangeArrowheads="1"/>
          </p:cNvPicPr>
          <p:nvPr/>
        </p:nvPicPr>
        <p:blipFill>
          <a:blip r:embed="rId4"/>
          <a:srcRect/>
          <a:stretch>
            <a:fillRect/>
          </a:stretch>
        </p:blipFill>
        <p:spPr bwMode="auto">
          <a:xfrm>
            <a:off x="6429388" y="428610"/>
            <a:ext cx="2500329" cy="12501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内容占位符 2"/>
          <p:cNvSpPr txBox="1">
            <a:spLocks/>
          </p:cNvSpPr>
          <p:nvPr/>
        </p:nvSpPr>
        <p:spPr>
          <a:xfrm>
            <a:off x="-571536" y="2000246"/>
            <a:ext cx="6215106" cy="3143254"/>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1" i="0" u="none" strike="noStrike" kern="1200" cap="none" spc="0" normalizeH="0" baseline="0" noProof="0" dirty="0" smtClean="0">
                <a:ln>
                  <a:noFill/>
                </a:ln>
                <a:solidFill>
                  <a:srgbClr val="FF0000"/>
                </a:solidFill>
                <a:effectLst/>
                <a:uLnTx/>
                <a:uFillTx/>
                <a:latin typeface="+mn-lt"/>
                <a:ea typeface="+mn-ea"/>
                <a:cs typeface="+mn-cs"/>
              </a:rPr>
              <a:t>Advantages</a:t>
            </a:r>
          </a:p>
          <a:p>
            <a:pPr marL="742950" marR="0" lvl="1" indent="-28575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Convenient</a:t>
            </a:r>
          </a:p>
          <a:p>
            <a:pPr marL="742950" marR="0" lvl="1" indent="-28575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Saving energy</a:t>
            </a:r>
          </a:p>
          <a:p>
            <a:pPr marL="742950" marR="0" lvl="1" indent="-28575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Reducing pollution</a:t>
            </a:r>
          </a:p>
          <a:p>
            <a:pPr marL="742950" marR="0" lvl="1" indent="-28575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Providing public transport</a:t>
            </a:r>
          </a:p>
          <a:p>
            <a:pPr marL="742950" marR="0" lvl="1" indent="-28575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400" b="0" i="0" u="none" strike="noStrike" kern="1200" cap="none" spc="0" normalizeH="0" baseline="0" noProof="0" dirty="0" smtClean="0">
                <a:ln>
                  <a:noFill/>
                </a:ln>
                <a:solidFill>
                  <a:srgbClr val="FF0000"/>
                </a:solidFill>
                <a:effectLst/>
                <a:uLnTx/>
                <a:uFillTx/>
                <a:latin typeface="+mn-lt"/>
                <a:ea typeface="+mn-ea"/>
                <a:cs typeface="+mn-cs"/>
              </a:rPr>
              <a:t>Making “the last-mile distance” easy</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2400" b="0" i="0" u="none" strike="noStrike" kern="1200" cap="none" spc="0" normalizeH="0" baseline="0" noProof="0" dirty="0">
              <a:ln>
                <a:noFill/>
              </a:ln>
              <a:solidFill>
                <a:srgbClr val="FF0000"/>
              </a:solidFill>
              <a:effectLst/>
              <a:uLnTx/>
              <a:uFillTx/>
              <a:latin typeface="+mn-lt"/>
              <a:ea typeface="+mn-ea"/>
              <a:cs typeface="+mn-cs"/>
            </a:endParaRPr>
          </a:p>
        </p:txBody>
      </p:sp>
      <p:pic>
        <p:nvPicPr>
          <p:cNvPr id="7" name="Picture 4" descr="C:\Users\Acer\Desktop\点赞.jpg"/>
          <p:cNvPicPr>
            <a:picLocks noChangeAspect="1" noChangeArrowheads="1"/>
          </p:cNvPicPr>
          <p:nvPr/>
        </p:nvPicPr>
        <p:blipFill>
          <a:blip r:embed="rId5" cstate="print"/>
          <a:srcRect/>
          <a:stretch>
            <a:fillRect/>
          </a:stretch>
        </p:blipFill>
        <p:spPr bwMode="auto">
          <a:xfrm>
            <a:off x="5643570" y="1854021"/>
            <a:ext cx="1785950" cy="860605"/>
          </a:xfrm>
          <a:prstGeom prst="rect">
            <a:avLst/>
          </a:prstGeom>
          <a:noFill/>
        </p:spPr>
      </p:pic>
      <p:pic>
        <p:nvPicPr>
          <p:cNvPr id="10" name="Picture 3" descr="C:\Users\Acer\Desktop\z=woBYWx7YZcewoRv3qJG6Wx8TtMybZmcdcdBvv14rbS81534328681192compressflag.jpg"/>
          <p:cNvPicPr>
            <a:picLocks noChangeAspect="1" noChangeArrowheads="1"/>
          </p:cNvPicPr>
          <p:nvPr/>
        </p:nvPicPr>
        <p:blipFill>
          <a:blip r:embed="rId6"/>
          <a:srcRect/>
          <a:stretch>
            <a:fillRect/>
          </a:stretch>
        </p:blipFill>
        <p:spPr bwMode="auto">
          <a:xfrm>
            <a:off x="0" y="2357436"/>
            <a:ext cx="2696878" cy="152449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Desktop\忧虑1.jpg"/>
          <p:cNvPicPr>
            <a:picLocks noChangeAspect="1" noChangeArrowheads="1"/>
          </p:cNvPicPr>
          <p:nvPr/>
        </p:nvPicPr>
        <p:blipFill>
          <a:blip r:embed="rId3" cstate="print"/>
          <a:srcRect r="848" b="8033"/>
          <a:stretch>
            <a:fillRect/>
          </a:stretch>
        </p:blipFill>
        <p:spPr bwMode="auto">
          <a:xfrm>
            <a:off x="2991434" y="1577830"/>
            <a:ext cx="1223376" cy="851044"/>
          </a:xfrm>
          <a:prstGeom prst="rect">
            <a:avLst/>
          </a:prstGeom>
          <a:noFill/>
        </p:spPr>
      </p:pic>
      <p:sp>
        <p:nvSpPr>
          <p:cNvPr id="3" name="内容占位符 2"/>
          <p:cNvSpPr>
            <a:spLocks noGrp="1"/>
          </p:cNvSpPr>
          <p:nvPr>
            <p:ph idx="1"/>
          </p:nvPr>
        </p:nvSpPr>
        <p:spPr/>
        <p:txBody>
          <a:bodyPr>
            <a:normAutofit/>
          </a:bodyPr>
          <a:lstStyle/>
          <a:p>
            <a:r>
              <a:rPr lang="en-US" altLang="zh-CN" sz="2800" b="1" dirty="0" smtClean="0"/>
              <a:t>Is there any disadvantage of shared bikes?</a:t>
            </a:r>
          </a:p>
          <a:p>
            <a:r>
              <a:rPr lang="en-US" altLang="zh-CN" sz="2800" b="1" dirty="0" smtClean="0"/>
              <a:t>Disadvantages</a:t>
            </a:r>
          </a:p>
          <a:p>
            <a:pPr lvl="1"/>
            <a:r>
              <a:rPr lang="en-US" altLang="zh-CN" sz="2400" dirty="0" smtClean="0"/>
              <a:t>Causing parking problems</a:t>
            </a:r>
          </a:p>
          <a:p>
            <a:pPr lvl="1"/>
            <a:r>
              <a:rPr lang="en-US" altLang="zh-CN" sz="2400" dirty="0" smtClean="0"/>
              <a:t>Causing accidents on the road</a:t>
            </a:r>
          </a:p>
          <a:p>
            <a:endParaRPr lang="en-US" altLang="zh-CN" sz="2800" dirty="0" smtClean="0"/>
          </a:p>
          <a:p>
            <a:endParaRPr lang="zh-CN" altLang="en-US" sz="2800" dirty="0"/>
          </a:p>
        </p:txBody>
      </p:sp>
      <p:sp>
        <p:nvSpPr>
          <p:cNvPr id="7" name="标题 1"/>
          <p:cNvSpPr txBox="1">
            <a:spLocks/>
          </p:cNvSpPr>
          <p:nvPr/>
        </p:nvSpPr>
        <p:spPr>
          <a:xfrm>
            <a:off x="609600" y="358379"/>
            <a:ext cx="8229600" cy="8572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Shared bikes</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2" descr="C:\Users\Acer\Desktop\09d8de0f722644fd93c85ac8d38e22ef.jpeg"/>
          <p:cNvPicPr>
            <a:picLocks noChangeAspect="1" noChangeArrowheads="1"/>
          </p:cNvPicPr>
          <p:nvPr/>
        </p:nvPicPr>
        <p:blipFill>
          <a:blip r:embed="rId4" cstate="print"/>
          <a:srcRect/>
          <a:stretch>
            <a:fillRect/>
          </a:stretch>
        </p:blipFill>
        <p:spPr bwMode="auto">
          <a:xfrm>
            <a:off x="5715008" y="1800694"/>
            <a:ext cx="1499604" cy="1199684"/>
          </a:xfrm>
          <a:prstGeom prst="rect">
            <a:avLst/>
          </a:prstGeom>
          <a:ln>
            <a:noFill/>
          </a:ln>
          <a:effectLst>
            <a:outerShdw blurRad="190500" algn="tl" rotWithShape="0">
              <a:srgbClr val="000000">
                <a:alpha val="70000"/>
              </a:srgbClr>
            </a:outerShdw>
          </a:effectLst>
        </p:spPr>
      </p:pic>
      <p:pic>
        <p:nvPicPr>
          <p:cNvPr id="4" name="Picture 3" descr="C:\Users\Acer\Desktop\701889_20171029184315727120_1.jpg"/>
          <p:cNvPicPr>
            <a:picLocks noChangeAspect="1" noChangeArrowheads="1"/>
          </p:cNvPicPr>
          <p:nvPr/>
        </p:nvPicPr>
        <p:blipFill>
          <a:blip r:embed="rId5" cstate="print"/>
          <a:srcRect r="5003" b="8222"/>
          <a:stretch>
            <a:fillRect/>
          </a:stretch>
        </p:blipFill>
        <p:spPr bwMode="auto">
          <a:xfrm>
            <a:off x="7429520" y="1847845"/>
            <a:ext cx="1282022" cy="1581161"/>
          </a:xfrm>
          <a:prstGeom prst="rect">
            <a:avLst/>
          </a:prstGeom>
          <a:ln>
            <a:noFill/>
          </a:ln>
          <a:effectLst>
            <a:outerShdw blurRad="190500" algn="tl" rotWithShape="0">
              <a:srgbClr val="000000">
                <a:alpha val="70000"/>
              </a:srgbClr>
            </a:outerShdw>
          </a:effectLst>
        </p:spPr>
      </p:pic>
      <p:pic>
        <p:nvPicPr>
          <p:cNvPr id="1028" name="Picture 4" descr="C:\Users\Acer\Desktop\1534041666379758aeda1d1.jpg"/>
          <p:cNvPicPr>
            <a:picLocks noChangeAspect="1" noChangeArrowheads="1"/>
          </p:cNvPicPr>
          <p:nvPr/>
        </p:nvPicPr>
        <p:blipFill>
          <a:blip r:embed="rId6"/>
          <a:srcRect l="19901" t="20070" r="18359" b="9507"/>
          <a:stretch>
            <a:fillRect/>
          </a:stretch>
        </p:blipFill>
        <p:spPr bwMode="auto">
          <a:xfrm>
            <a:off x="2857488" y="3500444"/>
            <a:ext cx="1787737" cy="1357322"/>
          </a:xfrm>
          <a:prstGeom prst="rect">
            <a:avLst/>
          </a:prstGeom>
          <a:ln>
            <a:noFill/>
          </a:ln>
          <a:effectLst>
            <a:outerShdw blurRad="190500" algn="tl" rotWithShape="0">
              <a:srgbClr val="000000">
                <a:alpha val="70000"/>
              </a:srgbClr>
            </a:outerShdw>
          </a:effectLst>
        </p:spPr>
      </p:pic>
      <p:pic>
        <p:nvPicPr>
          <p:cNvPr id="1029" name="Picture 5" descr="C:\Users\Acer\Desktop\a08571b8-1b85-4960-abe2-fb4195fefdf4.jpg"/>
          <p:cNvPicPr>
            <a:picLocks noChangeAspect="1" noChangeArrowheads="1"/>
          </p:cNvPicPr>
          <p:nvPr/>
        </p:nvPicPr>
        <p:blipFill>
          <a:blip r:embed="rId7"/>
          <a:srcRect/>
          <a:stretch>
            <a:fillRect/>
          </a:stretch>
        </p:blipFill>
        <p:spPr bwMode="auto">
          <a:xfrm>
            <a:off x="714348" y="3500444"/>
            <a:ext cx="1690666" cy="1342389"/>
          </a:xfrm>
          <a:prstGeom prst="rect">
            <a:avLst/>
          </a:prstGeom>
          <a:ln>
            <a:noFill/>
          </a:ln>
          <a:effectLst>
            <a:outerShdw blurRad="190500" algn="tl" rotWithShape="0">
              <a:srgbClr val="000000">
                <a:alpha val="70000"/>
              </a:srgbClr>
            </a:outerShdw>
          </a:effectLst>
        </p:spPr>
      </p:pic>
      <p:pic>
        <p:nvPicPr>
          <p:cNvPr id="1030" name="Picture 6" descr="C:\Users\Acer\Desktop\1495503628333.jpg"/>
          <p:cNvPicPr>
            <a:picLocks noChangeAspect="1" noChangeArrowheads="1"/>
          </p:cNvPicPr>
          <p:nvPr/>
        </p:nvPicPr>
        <p:blipFill>
          <a:blip r:embed="rId8"/>
          <a:srcRect l="13235" t="8824" r="6285" b="20873"/>
          <a:stretch>
            <a:fillRect/>
          </a:stretch>
        </p:blipFill>
        <p:spPr bwMode="auto">
          <a:xfrm>
            <a:off x="5000628" y="3500444"/>
            <a:ext cx="2071702" cy="135732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2910" y="285734"/>
            <a:ext cx="7572428" cy="830997"/>
          </a:xfrm>
          <a:prstGeom prst="rect">
            <a:avLst/>
          </a:prstGeom>
          <a:noFill/>
        </p:spPr>
        <p:txBody>
          <a:bodyPr wrap="square" rtlCol="0">
            <a:spAutoFit/>
          </a:bodyPr>
          <a:lstStyle/>
          <a:p>
            <a:r>
              <a:rPr lang="en-US" altLang="zh-CN" sz="2400" b="1" dirty="0" smtClean="0"/>
              <a:t>Do you know in which city the idea of the first shared bikes was born?</a:t>
            </a:r>
            <a:endParaRPr lang="zh-CN" altLang="en-US" sz="2400" b="1" dirty="0"/>
          </a:p>
        </p:txBody>
      </p:sp>
      <p:pic>
        <p:nvPicPr>
          <p:cNvPr id="1026" name="Picture 2" descr="C:\Users\Acer\Desktop\荷兰，阿姆斯特丹-首都，别住在政治地图-d例证-152081269.jpg"/>
          <p:cNvPicPr>
            <a:picLocks noChangeAspect="1" noChangeArrowheads="1"/>
          </p:cNvPicPr>
          <p:nvPr/>
        </p:nvPicPr>
        <p:blipFill>
          <a:blip r:embed="rId3"/>
          <a:srcRect/>
          <a:stretch>
            <a:fillRect/>
          </a:stretch>
        </p:blipFill>
        <p:spPr bwMode="auto">
          <a:xfrm>
            <a:off x="500034" y="2285998"/>
            <a:ext cx="3794673" cy="1895484"/>
          </a:xfrm>
          <a:prstGeom prst="rect">
            <a:avLst/>
          </a:prstGeom>
          <a:noFill/>
        </p:spPr>
      </p:pic>
      <p:pic>
        <p:nvPicPr>
          <p:cNvPr id="1033" name="Picture 9" descr="C:\Users\Acer\Desktop\260882068892025013.jpg"/>
          <p:cNvPicPr>
            <a:picLocks noChangeAspect="1" noChangeArrowheads="1"/>
          </p:cNvPicPr>
          <p:nvPr/>
        </p:nvPicPr>
        <p:blipFill>
          <a:blip r:embed="rId4" cstate="print"/>
          <a:srcRect t="7332" b="4684"/>
          <a:stretch>
            <a:fillRect/>
          </a:stretch>
        </p:blipFill>
        <p:spPr bwMode="auto">
          <a:xfrm>
            <a:off x="5143504" y="2285998"/>
            <a:ext cx="2598737" cy="2571768"/>
          </a:xfrm>
          <a:prstGeom prst="rect">
            <a:avLst/>
          </a:prstGeom>
          <a:noFill/>
        </p:spPr>
      </p:pic>
      <p:sp>
        <p:nvSpPr>
          <p:cNvPr id="8" name="TextBox 7"/>
          <p:cNvSpPr txBox="1"/>
          <p:nvPr/>
        </p:nvSpPr>
        <p:spPr>
          <a:xfrm>
            <a:off x="4786314" y="1071552"/>
            <a:ext cx="3268587" cy="954107"/>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altLang="zh-CN" sz="2800" b="1" dirty="0" smtClean="0"/>
              <a:t>Amsterdam </a:t>
            </a:r>
          </a:p>
          <a:p>
            <a:pPr algn="ctr"/>
            <a:r>
              <a:rPr lang="en-US" altLang="zh-CN" sz="2800" dirty="0" smtClean="0"/>
              <a:t>“the City of Bicycles”.</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3"/>
                                        </p:tgtEl>
                                        <p:attrNameLst>
                                          <p:attrName>style.visibility</p:attrName>
                                        </p:attrNameLst>
                                      </p:cBhvr>
                                      <p:to>
                                        <p:strVal val="visible"/>
                                      </p:to>
                                    </p:set>
                                    <p:anim calcmode="lin" valueType="num">
                                      <p:cBhvr additive="base">
                                        <p:cTn id="15" dur="500" fill="hold"/>
                                        <p:tgtEl>
                                          <p:spTgt spid="1033"/>
                                        </p:tgtEl>
                                        <p:attrNameLst>
                                          <p:attrName>ppt_x</p:attrName>
                                        </p:attrNameLst>
                                      </p:cBhvr>
                                      <p:tavLst>
                                        <p:tav tm="0">
                                          <p:val>
                                            <p:strVal val="#ppt_x"/>
                                          </p:val>
                                        </p:tav>
                                        <p:tav tm="100000">
                                          <p:val>
                                            <p:strVal val="#ppt_x"/>
                                          </p:val>
                                        </p:tav>
                                      </p:tavLst>
                                    </p:anim>
                                    <p:anim calcmode="lin" valueType="num">
                                      <p:cBhvr additive="base">
                                        <p:cTn id="16"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Lesson 3 White Bikes on the Road</a:t>
            </a:r>
            <a:endParaRPr lang="zh-CN" altLang="en-US" b="1" dirty="0"/>
          </a:p>
        </p:txBody>
      </p:sp>
      <p:sp>
        <p:nvSpPr>
          <p:cNvPr id="3" name="内容占位符 2"/>
          <p:cNvSpPr>
            <a:spLocks noGrp="1"/>
          </p:cNvSpPr>
          <p:nvPr>
            <p:ph idx="1"/>
          </p:nvPr>
        </p:nvSpPr>
        <p:spPr/>
        <p:txBody>
          <a:bodyPr/>
          <a:lstStyle/>
          <a:p>
            <a:endParaRPr lang="zh-CN" altLang="en-US"/>
          </a:p>
        </p:txBody>
      </p:sp>
      <p:pic>
        <p:nvPicPr>
          <p:cNvPr id="2050" name="Picture 2" descr="C:\Users\Acer\Desktop\bikes2.jpg"/>
          <p:cNvPicPr>
            <a:picLocks noChangeAspect="1" noChangeArrowheads="1"/>
          </p:cNvPicPr>
          <p:nvPr/>
        </p:nvPicPr>
        <p:blipFill>
          <a:blip r:embed="rId3"/>
          <a:srcRect/>
          <a:stretch>
            <a:fillRect/>
          </a:stretch>
        </p:blipFill>
        <p:spPr bwMode="auto">
          <a:xfrm>
            <a:off x="1142976" y="1285867"/>
            <a:ext cx="6572296" cy="32861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cer\Desktop\t012d80c8ee180cc8e3.png"/>
          <p:cNvPicPr>
            <a:picLocks noChangeAspect="1" noChangeArrowheads="1"/>
          </p:cNvPicPr>
          <p:nvPr/>
        </p:nvPicPr>
        <p:blipFill>
          <a:blip r:embed="rId3"/>
          <a:srcRect/>
          <a:stretch>
            <a:fillRect/>
          </a:stretch>
        </p:blipFill>
        <p:spPr bwMode="auto">
          <a:xfrm>
            <a:off x="3428992" y="2857502"/>
            <a:ext cx="1476372" cy="1435772"/>
          </a:xfrm>
          <a:prstGeom prst="rect">
            <a:avLst/>
          </a:prstGeom>
          <a:noFill/>
        </p:spPr>
      </p:pic>
      <p:sp>
        <p:nvSpPr>
          <p:cNvPr id="20" name="Oval 5"/>
          <p:cNvSpPr>
            <a:spLocks noChangeArrowheads="1"/>
          </p:cNvSpPr>
          <p:nvPr/>
        </p:nvSpPr>
        <p:spPr bwMode="auto">
          <a:xfrm>
            <a:off x="1990692" y="4572014"/>
            <a:ext cx="4419600" cy="400050"/>
          </a:xfrm>
          <a:prstGeom prst="ellipse">
            <a:avLst/>
          </a:prstGeom>
          <a:solidFill>
            <a:schemeClr val="accent6">
              <a:lumMod val="60000"/>
              <a:lumOff val="40000"/>
            </a:schemeClr>
          </a:solidFill>
          <a:ln>
            <a:noFill/>
          </a:ln>
          <a:effectLst/>
          <a:extLs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2" name="标题 1"/>
          <p:cNvSpPr>
            <a:spLocks noGrp="1"/>
          </p:cNvSpPr>
          <p:nvPr>
            <p:ph type="title"/>
          </p:nvPr>
        </p:nvSpPr>
        <p:spPr/>
        <p:txBody>
          <a:bodyPr/>
          <a:lstStyle/>
          <a:p>
            <a:r>
              <a:rPr lang="en-US" altLang="zh-CN" b="1" dirty="0" smtClean="0"/>
              <a:t>“White Bikes” on the Road</a:t>
            </a:r>
            <a:endParaRPr lang="zh-CN" altLang="en-US" b="1" dirty="0"/>
          </a:p>
        </p:txBody>
      </p:sp>
      <p:sp>
        <p:nvSpPr>
          <p:cNvPr id="3" name="内容占位符 2"/>
          <p:cNvSpPr>
            <a:spLocks noGrp="1"/>
          </p:cNvSpPr>
          <p:nvPr>
            <p:ph idx="1"/>
          </p:nvPr>
        </p:nvSpPr>
        <p:spPr>
          <a:xfrm>
            <a:off x="428596" y="928676"/>
            <a:ext cx="8329642" cy="1228723"/>
          </a:xfrm>
        </p:spPr>
        <p:txBody>
          <a:bodyPr>
            <a:noAutofit/>
          </a:bodyPr>
          <a:lstStyle/>
          <a:p>
            <a:r>
              <a:rPr lang="en-US" altLang="zh-CN" sz="2800" dirty="0" smtClean="0"/>
              <a:t>Amsterdam is called “</a:t>
            </a:r>
            <a:r>
              <a:rPr lang="en-US" altLang="zh-CN" sz="2800" b="1" dirty="0" smtClean="0"/>
              <a:t>the City of Bicycles</a:t>
            </a:r>
            <a:r>
              <a:rPr lang="en-US" altLang="zh-CN" sz="2800" dirty="0" smtClean="0"/>
              <a:t>”. </a:t>
            </a:r>
          </a:p>
          <a:p>
            <a:r>
              <a:rPr lang="en-US" altLang="zh-CN" sz="2800" b="1" dirty="0" smtClean="0"/>
              <a:t>Why</a:t>
            </a:r>
            <a:r>
              <a:rPr lang="en-US" altLang="zh-CN" sz="2800" dirty="0" smtClean="0"/>
              <a:t> is Amsterdam a good city for cycling?</a:t>
            </a:r>
          </a:p>
          <a:p>
            <a:r>
              <a:rPr lang="en-US" altLang="zh-CN" sz="2800" dirty="0" smtClean="0"/>
              <a:t>Read the </a:t>
            </a:r>
            <a:r>
              <a:rPr lang="en-US" altLang="zh-CN" sz="2800" b="1" dirty="0" smtClean="0"/>
              <a:t>first paragraph </a:t>
            </a:r>
            <a:r>
              <a:rPr lang="en-US" altLang="zh-CN" sz="2800" dirty="0" smtClean="0"/>
              <a:t>and take notes about the reasons.</a:t>
            </a:r>
          </a:p>
          <a:p>
            <a:pPr>
              <a:buNone/>
            </a:pPr>
            <a:endParaRPr lang="en-US" altLang="zh-CN" sz="2800" dirty="0" smtClean="0"/>
          </a:p>
          <a:p>
            <a:endParaRPr lang="en-US" altLang="zh-CN" sz="2800" dirty="0"/>
          </a:p>
          <a:p>
            <a:endParaRPr lang="zh-CN" altLang="en-US" sz="2800" dirty="0"/>
          </a:p>
        </p:txBody>
      </p:sp>
      <p:sp>
        <p:nvSpPr>
          <p:cNvPr id="5" name="Freeform 6"/>
          <p:cNvSpPr>
            <a:spLocks/>
          </p:cNvSpPr>
          <p:nvPr/>
        </p:nvSpPr>
        <p:spPr bwMode="auto">
          <a:xfrm>
            <a:off x="5113305" y="3707606"/>
            <a:ext cx="9525" cy="3572"/>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6" name="Freeform 7"/>
          <p:cNvSpPr>
            <a:spLocks/>
          </p:cNvSpPr>
          <p:nvPr/>
        </p:nvSpPr>
        <p:spPr bwMode="auto">
          <a:xfrm>
            <a:off x="3054318" y="3985022"/>
            <a:ext cx="2498725" cy="929878"/>
          </a:xfrm>
          <a:custGeom>
            <a:avLst/>
            <a:gdLst>
              <a:gd name="T0" fmla="*/ 201 w 250"/>
              <a:gd name="T1" fmla="*/ 54 h 124"/>
              <a:gd name="T2" fmla="*/ 0 w 250"/>
              <a:gd name="T3" fmla="*/ 86 h 124"/>
              <a:gd name="T4" fmla="*/ 133 w 250"/>
              <a:gd name="T5" fmla="*/ 105 h 124"/>
              <a:gd name="T6" fmla="*/ 250 w 250"/>
              <a:gd name="T7" fmla="*/ 12 h 124"/>
              <a:gd name="T8" fmla="*/ 247 w 250"/>
              <a:gd name="T9" fmla="*/ 0 h 124"/>
              <a:gd name="T10" fmla="*/ 201 w 250"/>
              <a:gd name="T11" fmla="*/ 54 h 124"/>
            </a:gdLst>
            <a:ahLst/>
            <a:cxnLst>
              <a:cxn ang="0">
                <a:pos x="T0" y="T1"/>
              </a:cxn>
              <a:cxn ang="0">
                <a:pos x="T2" y="T3"/>
              </a:cxn>
              <a:cxn ang="0">
                <a:pos x="T4" y="T5"/>
              </a:cxn>
              <a:cxn ang="0">
                <a:pos x="T6" y="T7"/>
              </a:cxn>
              <a:cxn ang="0">
                <a:pos x="T8" y="T9"/>
              </a:cxn>
              <a:cxn ang="0">
                <a:pos x="T10" y="T11"/>
              </a:cxn>
            </a:cxnLst>
            <a:rect l="0" t="0" r="r" b="b"/>
            <a:pathLst>
              <a:path w="250" h="124">
                <a:moveTo>
                  <a:pt x="201" y="54"/>
                </a:moveTo>
                <a:cubicBezTo>
                  <a:pt x="135" y="110"/>
                  <a:pt x="51" y="122"/>
                  <a:pt x="0" y="86"/>
                </a:cubicBezTo>
                <a:cubicBezTo>
                  <a:pt x="26" y="108"/>
                  <a:pt x="68" y="124"/>
                  <a:pt x="133" y="105"/>
                </a:cubicBezTo>
                <a:cubicBezTo>
                  <a:pt x="181" y="91"/>
                  <a:pt x="223" y="55"/>
                  <a:pt x="250" y="12"/>
                </a:cubicBezTo>
                <a:cubicBezTo>
                  <a:pt x="247" y="0"/>
                  <a:pt x="247" y="0"/>
                  <a:pt x="247" y="0"/>
                </a:cubicBezTo>
                <a:cubicBezTo>
                  <a:pt x="235" y="19"/>
                  <a:pt x="219" y="38"/>
                  <a:pt x="201" y="54"/>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 name="Freeform 8"/>
          <p:cNvSpPr>
            <a:spLocks/>
          </p:cNvSpPr>
          <p:nvPr/>
        </p:nvSpPr>
        <p:spPr bwMode="auto">
          <a:xfrm>
            <a:off x="5422868" y="2695574"/>
            <a:ext cx="530225" cy="1266825"/>
          </a:xfrm>
          <a:custGeom>
            <a:avLst/>
            <a:gdLst>
              <a:gd name="T0" fmla="*/ 13 w 53"/>
              <a:gd name="T1" fmla="*/ 13 h 169"/>
              <a:gd name="T2" fmla="*/ 19 w 53"/>
              <a:gd name="T3" fmla="*/ 156 h 169"/>
              <a:gd name="T4" fmla="*/ 19 w 53"/>
              <a:gd name="T5" fmla="*/ 156 h 169"/>
              <a:gd name="T6" fmla="*/ 21 w 53"/>
              <a:gd name="T7" fmla="*/ 169 h 169"/>
              <a:gd name="T8" fmla="*/ 0 w 53"/>
              <a:gd name="T9" fmla="*/ 0 h 169"/>
              <a:gd name="T10" fmla="*/ 13 w 53"/>
              <a:gd name="T11" fmla="*/ 13 h 169"/>
            </a:gdLst>
            <a:ahLst/>
            <a:cxnLst>
              <a:cxn ang="0">
                <a:pos x="T0" y="T1"/>
              </a:cxn>
              <a:cxn ang="0">
                <a:pos x="T2" y="T3"/>
              </a:cxn>
              <a:cxn ang="0">
                <a:pos x="T4" y="T5"/>
              </a:cxn>
              <a:cxn ang="0">
                <a:pos x="T6" y="T7"/>
              </a:cxn>
              <a:cxn ang="0">
                <a:pos x="T8" y="T9"/>
              </a:cxn>
              <a:cxn ang="0">
                <a:pos x="T10" y="T11"/>
              </a:cxn>
            </a:cxnLst>
            <a:rect l="0" t="0" r="r" b="b"/>
            <a:pathLst>
              <a:path w="53" h="169">
                <a:moveTo>
                  <a:pt x="13" y="13"/>
                </a:moveTo>
                <a:cubicBezTo>
                  <a:pt x="44" y="49"/>
                  <a:pt x="44" y="105"/>
                  <a:pt x="19" y="156"/>
                </a:cubicBezTo>
                <a:cubicBezTo>
                  <a:pt x="19" y="156"/>
                  <a:pt x="19" y="156"/>
                  <a:pt x="19" y="156"/>
                </a:cubicBezTo>
                <a:cubicBezTo>
                  <a:pt x="21" y="169"/>
                  <a:pt x="21" y="169"/>
                  <a:pt x="21" y="169"/>
                </a:cubicBezTo>
                <a:cubicBezTo>
                  <a:pt x="53" y="108"/>
                  <a:pt x="53" y="39"/>
                  <a:pt x="0" y="0"/>
                </a:cubicBezTo>
                <a:cubicBezTo>
                  <a:pt x="5" y="4"/>
                  <a:pt x="9" y="8"/>
                  <a:pt x="13" y="13"/>
                </a:cubicBezTo>
                <a:close/>
              </a:path>
            </a:pathLst>
          </a:custGeom>
          <a:solidFill>
            <a:srgbClr val="C000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8" name="Freeform 9"/>
          <p:cNvSpPr>
            <a:spLocks/>
          </p:cNvSpPr>
          <p:nvPr/>
        </p:nvSpPr>
        <p:spPr bwMode="auto">
          <a:xfrm>
            <a:off x="2684430" y="4231481"/>
            <a:ext cx="4763" cy="833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9" name="Freeform 10"/>
          <p:cNvSpPr>
            <a:spLocks/>
          </p:cNvSpPr>
          <p:nvPr/>
        </p:nvSpPr>
        <p:spPr bwMode="auto">
          <a:xfrm>
            <a:off x="3983004" y="2613422"/>
            <a:ext cx="90488" cy="291703"/>
          </a:xfrm>
          <a:custGeom>
            <a:avLst/>
            <a:gdLst>
              <a:gd name="T0" fmla="*/ 6 w 9"/>
              <a:gd name="T1" fmla="*/ 39 h 39"/>
              <a:gd name="T2" fmla="*/ 9 w 9"/>
              <a:gd name="T3" fmla="*/ 11 h 39"/>
              <a:gd name="T4" fmla="*/ 4 w 9"/>
              <a:gd name="T5" fmla="*/ 0 h 39"/>
              <a:gd name="T6" fmla="*/ 4 w 9"/>
              <a:gd name="T7" fmla="*/ 1 h 39"/>
              <a:gd name="T8" fmla="*/ 0 w 9"/>
              <a:gd name="T9" fmla="*/ 31 h 39"/>
              <a:gd name="T10" fmla="*/ 6 w 9"/>
              <a:gd name="T11" fmla="*/ 39 h 39"/>
            </a:gdLst>
            <a:ahLst/>
            <a:cxnLst>
              <a:cxn ang="0">
                <a:pos x="T0" y="T1"/>
              </a:cxn>
              <a:cxn ang="0">
                <a:pos x="T2" y="T3"/>
              </a:cxn>
              <a:cxn ang="0">
                <a:pos x="T4" y="T5"/>
              </a:cxn>
              <a:cxn ang="0">
                <a:pos x="T6" y="T7"/>
              </a:cxn>
              <a:cxn ang="0">
                <a:pos x="T8" y="T9"/>
              </a:cxn>
              <a:cxn ang="0">
                <a:pos x="T10" y="T11"/>
              </a:cxn>
            </a:cxnLst>
            <a:rect l="0" t="0" r="r" b="b"/>
            <a:pathLst>
              <a:path w="9" h="39">
                <a:moveTo>
                  <a:pt x="6" y="39"/>
                </a:moveTo>
                <a:cubicBezTo>
                  <a:pt x="9" y="11"/>
                  <a:pt x="9" y="11"/>
                  <a:pt x="9" y="11"/>
                </a:cubicBezTo>
                <a:cubicBezTo>
                  <a:pt x="4" y="0"/>
                  <a:pt x="4" y="0"/>
                  <a:pt x="4" y="0"/>
                </a:cubicBezTo>
                <a:cubicBezTo>
                  <a:pt x="4" y="1"/>
                  <a:pt x="4" y="1"/>
                  <a:pt x="4" y="1"/>
                </a:cubicBezTo>
                <a:cubicBezTo>
                  <a:pt x="0" y="31"/>
                  <a:pt x="0" y="31"/>
                  <a:pt x="0" y="31"/>
                </a:cubicBezTo>
                <a:lnTo>
                  <a:pt x="6" y="39"/>
                </a:lnTo>
                <a:close/>
              </a:path>
            </a:pathLst>
          </a:custGeom>
          <a:solidFill>
            <a:schemeClr val="hlink"/>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 name="Freeform 11"/>
          <p:cNvSpPr>
            <a:spLocks/>
          </p:cNvSpPr>
          <p:nvPr/>
        </p:nvSpPr>
        <p:spPr bwMode="auto">
          <a:xfrm>
            <a:off x="2684430" y="4082652"/>
            <a:ext cx="409575" cy="157163"/>
          </a:xfrm>
          <a:custGeom>
            <a:avLst/>
            <a:gdLst>
              <a:gd name="T0" fmla="*/ 41 w 41"/>
              <a:gd name="T1" fmla="*/ 0 h 21"/>
              <a:gd name="T2" fmla="*/ 33 w 41"/>
              <a:gd name="T3" fmla="*/ 0 h 21"/>
              <a:gd name="T4" fmla="*/ 0 w 41"/>
              <a:gd name="T5" fmla="*/ 20 h 21"/>
              <a:gd name="T6" fmla="*/ 8 w 41"/>
              <a:gd name="T7" fmla="*/ 20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cubicBezTo>
                  <a:pt x="33" y="0"/>
                  <a:pt x="33" y="0"/>
                  <a:pt x="33" y="0"/>
                </a:cubicBezTo>
                <a:cubicBezTo>
                  <a:pt x="0" y="20"/>
                  <a:pt x="0" y="20"/>
                  <a:pt x="0" y="20"/>
                </a:cubicBezTo>
                <a:cubicBezTo>
                  <a:pt x="0" y="21"/>
                  <a:pt x="8" y="20"/>
                  <a:pt x="8" y="20"/>
                </a:cubicBezTo>
                <a:lnTo>
                  <a:pt x="41" y="0"/>
                </a:lnTo>
                <a:close/>
              </a:path>
            </a:pathLst>
          </a:custGeom>
          <a:gradFill rotWithShape="1">
            <a:gsLst>
              <a:gs pos="0">
                <a:schemeClr val="hlink"/>
              </a:gs>
              <a:gs pos="100000">
                <a:schemeClr val="accent1"/>
              </a:gs>
            </a:gsLst>
            <a:lin ang="27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 name="Freeform 12"/>
          <p:cNvSpPr>
            <a:spLocks/>
          </p:cNvSpPr>
          <p:nvPr/>
        </p:nvSpPr>
        <p:spPr bwMode="auto">
          <a:xfrm>
            <a:off x="2524093" y="2620566"/>
            <a:ext cx="1500187" cy="1610915"/>
          </a:xfrm>
          <a:custGeom>
            <a:avLst/>
            <a:gdLst>
              <a:gd name="T0" fmla="*/ 95 w 150"/>
              <a:gd name="T1" fmla="*/ 65 h 215"/>
              <a:gd name="T2" fmla="*/ 146 w 150"/>
              <a:gd name="T3" fmla="*/ 30 h 215"/>
              <a:gd name="T4" fmla="*/ 146 w 150"/>
              <a:gd name="T5" fmla="*/ 30 h 215"/>
              <a:gd name="T6" fmla="*/ 146 w 150"/>
              <a:gd name="T7" fmla="*/ 29 h 215"/>
              <a:gd name="T8" fmla="*/ 150 w 150"/>
              <a:gd name="T9" fmla="*/ 0 h 215"/>
              <a:gd name="T10" fmla="*/ 85 w 150"/>
              <a:gd name="T11" fmla="*/ 39 h 215"/>
              <a:gd name="T12" fmla="*/ 16 w 150"/>
              <a:gd name="T13" fmla="*/ 215 h 215"/>
              <a:gd name="T14" fmla="*/ 49 w 150"/>
              <a:gd name="T15" fmla="*/ 195 h 215"/>
              <a:gd name="T16" fmla="*/ 95 w 150"/>
              <a:gd name="T17" fmla="*/ 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15">
                <a:moveTo>
                  <a:pt x="95" y="65"/>
                </a:moveTo>
                <a:cubicBezTo>
                  <a:pt x="111" y="49"/>
                  <a:pt x="128" y="38"/>
                  <a:pt x="146" y="30"/>
                </a:cubicBezTo>
                <a:cubicBezTo>
                  <a:pt x="146" y="30"/>
                  <a:pt x="146" y="30"/>
                  <a:pt x="146" y="30"/>
                </a:cubicBezTo>
                <a:cubicBezTo>
                  <a:pt x="146" y="29"/>
                  <a:pt x="146" y="29"/>
                  <a:pt x="146" y="29"/>
                </a:cubicBezTo>
                <a:cubicBezTo>
                  <a:pt x="150" y="0"/>
                  <a:pt x="150" y="0"/>
                  <a:pt x="150" y="0"/>
                </a:cubicBezTo>
                <a:cubicBezTo>
                  <a:pt x="128" y="8"/>
                  <a:pt x="105" y="22"/>
                  <a:pt x="85" y="39"/>
                </a:cubicBezTo>
                <a:cubicBezTo>
                  <a:pt x="26" y="90"/>
                  <a:pt x="0" y="161"/>
                  <a:pt x="16" y="215"/>
                </a:cubicBezTo>
                <a:cubicBezTo>
                  <a:pt x="49" y="195"/>
                  <a:pt x="49" y="195"/>
                  <a:pt x="49" y="195"/>
                </a:cubicBezTo>
                <a:cubicBezTo>
                  <a:pt x="37" y="157"/>
                  <a:pt x="54" y="104"/>
                  <a:pt x="95" y="65"/>
                </a:cubicBez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2" name="Freeform 13"/>
          <p:cNvSpPr>
            <a:spLocks/>
          </p:cNvSpPr>
          <p:nvPr/>
        </p:nvSpPr>
        <p:spPr bwMode="auto">
          <a:xfrm>
            <a:off x="2724117" y="3827859"/>
            <a:ext cx="2798762" cy="1072753"/>
          </a:xfrm>
          <a:custGeom>
            <a:avLst/>
            <a:gdLst>
              <a:gd name="T0" fmla="*/ 234 w 280"/>
              <a:gd name="T1" fmla="*/ 75 h 143"/>
              <a:gd name="T2" fmla="*/ 280 w 280"/>
              <a:gd name="T3" fmla="*/ 21 h 143"/>
              <a:gd name="T4" fmla="*/ 280 w 280"/>
              <a:gd name="T5" fmla="*/ 21 h 143"/>
              <a:gd name="T6" fmla="*/ 231 w 280"/>
              <a:gd name="T7" fmla="*/ 0 h 143"/>
              <a:gd name="T8" fmla="*/ 203 w 280"/>
              <a:gd name="T9" fmla="*/ 35 h 143"/>
              <a:gd name="T10" fmla="*/ 71 w 280"/>
              <a:gd name="T11" fmla="*/ 77 h 143"/>
              <a:gd name="T12" fmla="*/ 45 w 280"/>
              <a:gd name="T13" fmla="*/ 61 h 143"/>
              <a:gd name="T14" fmla="*/ 32 w 280"/>
              <a:gd name="T15" fmla="*/ 43 h 143"/>
              <a:gd name="T16" fmla="*/ 0 w 280"/>
              <a:gd name="T17" fmla="*/ 63 h 143"/>
              <a:gd name="T18" fmla="*/ 33 w 280"/>
              <a:gd name="T19" fmla="*/ 107 h 143"/>
              <a:gd name="T20" fmla="*/ 234 w 280"/>
              <a:gd name="T2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143">
                <a:moveTo>
                  <a:pt x="234" y="75"/>
                </a:moveTo>
                <a:cubicBezTo>
                  <a:pt x="252" y="59"/>
                  <a:pt x="268" y="40"/>
                  <a:pt x="280" y="21"/>
                </a:cubicBezTo>
                <a:cubicBezTo>
                  <a:pt x="280" y="21"/>
                  <a:pt x="280" y="21"/>
                  <a:pt x="280" y="21"/>
                </a:cubicBezTo>
                <a:cubicBezTo>
                  <a:pt x="280" y="21"/>
                  <a:pt x="242" y="5"/>
                  <a:pt x="231" y="0"/>
                </a:cubicBezTo>
                <a:cubicBezTo>
                  <a:pt x="223" y="12"/>
                  <a:pt x="214" y="24"/>
                  <a:pt x="203" y="35"/>
                </a:cubicBezTo>
                <a:cubicBezTo>
                  <a:pt x="161" y="75"/>
                  <a:pt x="108" y="91"/>
                  <a:pt x="71" y="77"/>
                </a:cubicBezTo>
                <a:cubicBezTo>
                  <a:pt x="61" y="74"/>
                  <a:pt x="52" y="68"/>
                  <a:pt x="45" y="61"/>
                </a:cubicBezTo>
                <a:cubicBezTo>
                  <a:pt x="39" y="56"/>
                  <a:pt x="35" y="50"/>
                  <a:pt x="32" y="43"/>
                </a:cubicBezTo>
                <a:cubicBezTo>
                  <a:pt x="0" y="63"/>
                  <a:pt x="0" y="63"/>
                  <a:pt x="0" y="63"/>
                </a:cubicBezTo>
                <a:cubicBezTo>
                  <a:pt x="4" y="72"/>
                  <a:pt x="14" y="91"/>
                  <a:pt x="33" y="107"/>
                </a:cubicBezTo>
                <a:cubicBezTo>
                  <a:pt x="84" y="143"/>
                  <a:pt x="168" y="131"/>
                  <a:pt x="234" y="75"/>
                </a:cubicBezTo>
                <a:close/>
              </a:path>
            </a:pathLst>
          </a:custGeom>
          <a:solidFill>
            <a:srgbClr val="FFFF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3" name="Freeform 14"/>
          <p:cNvSpPr>
            <a:spLocks/>
          </p:cNvSpPr>
          <p:nvPr/>
        </p:nvSpPr>
        <p:spPr bwMode="auto">
          <a:xfrm>
            <a:off x="5113304" y="3707606"/>
            <a:ext cx="520700" cy="254794"/>
          </a:xfrm>
          <a:custGeom>
            <a:avLst/>
            <a:gdLst>
              <a:gd name="T0" fmla="*/ 52 w 52"/>
              <a:gd name="T1" fmla="*/ 34 h 34"/>
              <a:gd name="T2" fmla="*/ 50 w 52"/>
              <a:gd name="T3" fmla="*/ 21 h 34"/>
              <a:gd name="T4" fmla="*/ 1 w 52"/>
              <a:gd name="T5" fmla="*/ 0 h 34"/>
              <a:gd name="T6" fmla="*/ 0 w 52"/>
              <a:gd name="T7" fmla="*/ 0 h 34"/>
              <a:gd name="T8" fmla="*/ 3 w 52"/>
              <a:gd name="T9" fmla="*/ 10 h 34"/>
              <a:gd name="T10" fmla="*/ 52 w 52"/>
              <a:gd name="T11" fmla="*/ 34 h 34"/>
            </a:gdLst>
            <a:ahLst/>
            <a:cxnLst>
              <a:cxn ang="0">
                <a:pos x="T0" y="T1"/>
              </a:cxn>
              <a:cxn ang="0">
                <a:pos x="T2" y="T3"/>
              </a:cxn>
              <a:cxn ang="0">
                <a:pos x="T4" y="T5"/>
              </a:cxn>
              <a:cxn ang="0">
                <a:pos x="T6" y="T7"/>
              </a:cxn>
              <a:cxn ang="0">
                <a:pos x="T8" y="T9"/>
              </a:cxn>
              <a:cxn ang="0">
                <a:pos x="T10" y="T11"/>
              </a:cxn>
            </a:cxnLst>
            <a:rect l="0" t="0" r="r" b="b"/>
            <a:pathLst>
              <a:path w="52" h="34">
                <a:moveTo>
                  <a:pt x="52" y="34"/>
                </a:moveTo>
                <a:cubicBezTo>
                  <a:pt x="50" y="21"/>
                  <a:pt x="50" y="21"/>
                  <a:pt x="50" y="21"/>
                </a:cubicBezTo>
                <a:cubicBezTo>
                  <a:pt x="1" y="0"/>
                  <a:pt x="1" y="0"/>
                  <a:pt x="1" y="0"/>
                </a:cubicBezTo>
                <a:cubicBezTo>
                  <a:pt x="1" y="0"/>
                  <a:pt x="0" y="0"/>
                  <a:pt x="0" y="0"/>
                </a:cubicBezTo>
                <a:cubicBezTo>
                  <a:pt x="3" y="10"/>
                  <a:pt x="3" y="10"/>
                  <a:pt x="3" y="10"/>
                </a:cubicBezTo>
                <a:lnTo>
                  <a:pt x="52" y="34"/>
                </a:lnTo>
                <a:close/>
              </a:path>
            </a:pathLst>
          </a:custGeom>
          <a:solidFill>
            <a:srgbClr val="C000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4" name="Freeform 15"/>
          <p:cNvSpPr>
            <a:spLocks/>
          </p:cNvSpPr>
          <p:nvPr/>
        </p:nvSpPr>
        <p:spPr bwMode="auto">
          <a:xfrm>
            <a:off x="4113180" y="2500312"/>
            <a:ext cx="1751013" cy="1364456"/>
          </a:xfrm>
          <a:custGeom>
            <a:avLst/>
            <a:gdLst>
              <a:gd name="T0" fmla="*/ 144 w 175"/>
              <a:gd name="T1" fmla="*/ 39 h 182"/>
              <a:gd name="T2" fmla="*/ 131 w 175"/>
              <a:gd name="T3" fmla="*/ 26 h 182"/>
              <a:gd name="T4" fmla="*/ 89 w 175"/>
              <a:gd name="T5" fmla="*/ 6 h 182"/>
              <a:gd name="T6" fmla="*/ 2 w 175"/>
              <a:gd name="T7" fmla="*/ 12 h 182"/>
              <a:gd name="T8" fmla="*/ 0 w 175"/>
              <a:gd name="T9" fmla="*/ 40 h 182"/>
              <a:gd name="T10" fmla="*/ 94 w 175"/>
              <a:gd name="T11" fmla="*/ 55 h 182"/>
              <a:gd name="T12" fmla="*/ 107 w 175"/>
              <a:gd name="T13" fmla="*/ 74 h 182"/>
              <a:gd name="T14" fmla="*/ 101 w 175"/>
              <a:gd name="T15" fmla="*/ 161 h 182"/>
              <a:gd name="T16" fmla="*/ 150 w 175"/>
              <a:gd name="T17" fmla="*/ 182 h 182"/>
              <a:gd name="T18" fmla="*/ 144 w 175"/>
              <a:gd name="T19" fmla="*/ 3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82">
                <a:moveTo>
                  <a:pt x="144" y="39"/>
                </a:moveTo>
                <a:cubicBezTo>
                  <a:pt x="140" y="34"/>
                  <a:pt x="136" y="30"/>
                  <a:pt x="131" y="26"/>
                </a:cubicBezTo>
                <a:cubicBezTo>
                  <a:pt x="119" y="18"/>
                  <a:pt x="105" y="11"/>
                  <a:pt x="89" y="6"/>
                </a:cubicBezTo>
                <a:cubicBezTo>
                  <a:pt x="62" y="0"/>
                  <a:pt x="32" y="2"/>
                  <a:pt x="2" y="12"/>
                </a:cubicBezTo>
                <a:cubicBezTo>
                  <a:pt x="0" y="40"/>
                  <a:pt x="0" y="40"/>
                  <a:pt x="0" y="40"/>
                </a:cubicBezTo>
                <a:cubicBezTo>
                  <a:pt x="37" y="28"/>
                  <a:pt x="72" y="32"/>
                  <a:pt x="94" y="55"/>
                </a:cubicBezTo>
                <a:cubicBezTo>
                  <a:pt x="100" y="60"/>
                  <a:pt x="104" y="67"/>
                  <a:pt x="107" y="74"/>
                </a:cubicBezTo>
                <a:cubicBezTo>
                  <a:pt x="118" y="98"/>
                  <a:pt x="115" y="130"/>
                  <a:pt x="101" y="161"/>
                </a:cubicBezTo>
                <a:cubicBezTo>
                  <a:pt x="150" y="182"/>
                  <a:pt x="150" y="182"/>
                  <a:pt x="150" y="182"/>
                </a:cubicBezTo>
                <a:cubicBezTo>
                  <a:pt x="175" y="131"/>
                  <a:pt x="175" y="75"/>
                  <a:pt x="144" y="39"/>
                </a:cubicBezTo>
                <a:close/>
              </a:path>
            </a:pathLst>
          </a:custGeom>
          <a:solidFill>
            <a:srgbClr val="FF00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5" name="Freeform 16"/>
          <p:cNvSpPr>
            <a:spLocks/>
          </p:cNvSpPr>
          <p:nvPr/>
        </p:nvSpPr>
        <p:spPr bwMode="auto">
          <a:xfrm>
            <a:off x="3983005" y="2620565"/>
            <a:ext cx="41275" cy="225028"/>
          </a:xfrm>
          <a:custGeom>
            <a:avLst/>
            <a:gdLst>
              <a:gd name="T0" fmla="*/ 0 w 8"/>
              <a:gd name="T1" fmla="*/ 60 h 60"/>
              <a:gd name="T2" fmla="*/ 8 w 8"/>
              <a:gd name="T3" fmla="*/ 0 h 60"/>
              <a:gd name="T4" fmla="*/ 0 w 8"/>
              <a:gd name="T5" fmla="*/ 58 h 60"/>
              <a:gd name="T6" fmla="*/ 0 w 8"/>
              <a:gd name="T7" fmla="*/ 60 h 60"/>
            </a:gdLst>
            <a:ahLst/>
            <a:cxnLst>
              <a:cxn ang="0">
                <a:pos x="T0" y="T1"/>
              </a:cxn>
              <a:cxn ang="0">
                <a:pos x="T2" y="T3"/>
              </a:cxn>
              <a:cxn ang="0">
                <a:pos x="T4" y="T5"/>
              </a:cxn>
              <a:cxn ang="0">
                <a:pos x="T6" y="T7"/>
              </a:cxn>
            </a:cxnLst>
            <a:rect l="0" t="0" r="r" b="b"/>
            <a:pathLst>
              <a:path w="8" h="60">
                <a:moveTo>
                  <a:pt x="0" y="60"/>
                </a:moveTo>
                <a:lnTo>
                  <a:pt x="8" y="0"/>
                </a:lnTo>
                <a:lnTo>
                  <a:pt x="0" y="58"/>
                </a:lnTo>
                <a:lnTo>
                  <a:pt x="0" y="6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6" name="Freeform 17"/>
          <p:cNvSpPr>
            <a:spLocks/>
          </p:cNvSpPr>
          <p:nvPr/>
        </p:nvSpPr>
        <p:spPr bwMode="auto">
          <a:xfrm>
            <a:off x="2893980" y="2845593"/>
            <a:ext cx="1139825" cy="1237060"/>
          </a:xfrm>
          <a:custGeom>
            <a:avLst/>
            <a:gdLst>
              <a:gd name="T0" fmla="*/ 12 w 114"/>
              <a:gd name="T1" fmla="*/ 165 h 165"/>
              <a:gd name="T2" fmla="*/ 12 w 114"/>
              <a:gd name="T3" fmla="*/ 165 h 165"/>
              <a:gd name="T4" fmla="*/ 20 w 114"/>
              <a:gd name="T5" fmla="*/ 165 h 165"/>
              <a:gd name="T6" fmla="*/ 20 w 114"/>
              <a:gd name="T7" fmla="*/ 112 h 165"/>
              <a:gd name="T8" fmla="*/ 114 w 114"/>
              <a:gd name="T9" fmla="*/ 8 h 165"/>
              <a:gd name="T10" fmla="*/ 109 w 114"/>
              <a:gd name="T11" fmla="*/ 0 h 165"/>
              <a:gd name="T12" fmla="*/ 58 w 114"/>
              <a:gd name="T13" fmla="*/ 35 h 165"/>
              <a:gd name="T14" fmla="*/ 12 w 11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5">
                <a:moveTo>
                  <a:pt x="12" y="165"/>
                </a:moveTo>
                <a:cubicBezTo>
                  <a:pt x="12" y="165"/>
                  <a:pt x="12" y="165"/>
                  <a:pt x="12" y="165"/>
                </a:cubicBezTo>
                <a:cubicBezTo>
                  <a:pt x="20" y="165"/>
                  <a:pt x="20" y="165"/>
                  <a:pt x="20" y="165"/>
                </a:cubicBezTo>
                <a:cubicBezTo>
                  <a:pt x="12" y="142"/>
                  <a:pt x="20" y="112"/>
                  <a:pt x="20" y="112"/>
                </a:cubicBezTo>
                <a:cubicBezTo>
                  <a:pt x="20" y="112"/>
                  <a:pt x="38" y="41"/>
                  <a:pt x="114" y="8"/>
                </a:cubicBezTo>
                <a:cubicBezTo>
                  <a:pt x="109" y="0"/>
                  <a:pt x="109" y="0"/>
                  <a:pt x="109" y="0"/>
                </a:cubicBezTo>
                <a:cubicBezTo>
                  <a:pt x="91" y="8"/>
                  <a:pt x="74" y="19"/>
                  <a:pt x="58" y="35"/>
                </a:cubicBezTo>
                <a:cubicBezTo>
                  <a:pt x="17" y="74"/>
                  <a:pt x="0" y="127"/>
                  <a:pt x="12" y="165"/>
                </a:cubicBezTo>
                <a:close/>
              </a:path>
            </a:pathLst>
          </a:custGeom>
          <a:solidFill>
            <a:schemeClr val="hlink"/>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7" name="Freeform 18"/>
          <p:cNvSpPr>
            <a:spLocks/>
          </p:cNvSpPr>
          <p:nvPr/>
        </p:nvSpPr>
        <p:spPr bwMode="auto">
          <a:xfrm>
            <a:off x="3043205" y="4150518"/>
            <a:ext cx="392113" cy="254794"/>
          </a:xfrm>
          <a:custGeom>
            <a:avLst/>
            <a:gdLst>
              <a:gd name="T0" fmla="*/ 39 w 39"/>
              <a:gd name="T1" fmla="*/ 34 h 34"/>
              <a:gd name="T2" fmla="*/ 6 w 39"/>
              <a:gd name="T3" fmla="*/ 0 h 34"/>
              <a:gd name="T4" fmla="*/ 1 w 39"/>
              <a:gd name="T5" fmla="*/ 0 h 34"/>
              <a:gd name="T6" fmla="*/ 0 w 39"/>
              <a:gd name="T7" fmla="*/ 0 h 34"/>
              <a:gd name="T8" fmla="*/ 13 w 39"/>
              <a:gd name="T9" fmla="*/ 18 h 34"/>
              <a:gd name="T10" fmla="*/ 39 w 39"/>
              <a:gd name="T11" fmla="*/ 34 h 34"/>
            </a:gdLst>
            <a:ahLst/>
            <a:cxnLst>
              <a:cxn ang="0">
                <a:pos x="T0" y="T1"/>
              </a:cxn>
              <a:cxn ang="0">
                <a:pos x="T2" y="T3"/>
              </a:cxn>
              <a:cxn ang="0">
                <a:pos x="T4" y="T5"/>
              </a:cxn>
              <a:cxn ang="0">
                <a:pos x="T6" y="T7"/>
              </a:cxn>
              <a:cxn ang="0">
                <a:pos x="T8" y="T9"/>
              </a:cxn>
              <a:cxn ang="0">
                <a:pos x="T10" y="T11"/>
              </a:cxn>
            </a:cxnLst>
            <a:rect l="0" t="0" r="r" b="b"/>
            <a:pathLst>
              <a:path w="39" h="34">
                <a:moveTo>
                  <a:pt x="39" y="34"/>
                </a:moveTo>
                <a:cubicBezTo>
                  <a:pt x="20" y="25"/>
                  <a:pt x="12" y="13"/>
                  <a:pt x="6" y="0"/>
                </a:cubicBezTo>
                <a:cubicBezTo>
                  <a:pt x="1" y="0"/>
                  <a:pt x="1" y="0"/>
                  <a:pt x="1" y="0"/>
                </a:cubicBezTo>
                <a:cubicBezTo>
                  <a:pt x="0" y="0"/>
                  <a:pt x="0" y="0"/>
                  <a:pt x="0" y="0"/>
                </a:cubicBezTo>
                <a:cubicBezTo>
                  <a:pt x="3" y="7"/>
                  <a:pt x="7" y="13"/>
                  <a:pt x="13" y="18"/>
                </a:cubicBezTo>
                <a:cubicBezTo>
                  <a:pt x="20" y="25"/>
                  <a:pt x="29" y="31"/>
                  <a:pt x="39" y="34"/>
                </a:cubicBezTo>
                <a:close/>
              </a:path>
            </a:pathLst>
          </a:custGeom>
          <a:solidFill>
            <a:srgbClr val="FFFF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8" name="Freeform 19"/>
          <p:cNvSpPr>
            <a:spLocks/>
          </p:cNvSpPr>
          <p:nvPr/>
        </p:nvSpPr>
        <p:spPr bwMode="auto">
          <a:xfrm>
            <a:off x="4113180" y="2709862"/>
            <a:ext cx="1071563" cy="345281"/>
          </a:xfrm>
          <a:custGeom>
            <a:avLst/>
            <a:gdLst>
              <a:gd name="T0" fmla="*/ 0 w 107"/>
              <a:gd name="T1" fmla="*/ 12 h 46"/>
              <a:gd name="T2" fmla="*/ 0 w 107"/>
              <a:gd name="T3" fmla="*/ 12 h 46"/>
              <a:gd name="T4" fmla="*/ 6 w 107"/>
              <a:gd name="T5" fmla="*/ 21 h 46"/>
              <a:gd name="T6" fmla="*/ 107 w 107"/>
              <a:gd name="T7" fmla="*/ 46 h 46"/>
              <a:gd name="T8" fmla="*/ 94 w 107"/>
              <a:gd name="T9" fmla="*/ 27 h 46"/>
              <a:gd name="T10" fmla="*/ 0 w 107"/>
              <a:gd name="T11" fmla="*/ 12 h 46"/>
            </a:gdLst>
            <a:ahLst/>
            <a:cxnLst>
              <a:cxn ang="0">
                <a:pos x="T0" y="T1"/>
              </a:cxn>
              <a:cxn ang="0">
                <a:pos x="T2" y="T3"/>
              </a:cxn>
              <a:cxn ang="0">
                <a:pos x="T4" y="T5"/>
              </a:cxn>
              <a:cxn ang="0">
                <a:pos x="T6" y="T7"/>
              </a:cxn>
              <a:cxn ang="0">
                <a:pos x="T8" y="T9"/>
              </a:cxn>
              <a:cxn ang="0">
                <a:pos x="T10" y="T11"/>
              </a:cxn>
            </a:cxnLst>
            <a:rect l="0" t="0" r="r" b="b"/>
            <a:pathLst>
              <a:path w="107" h="46">
                <a:moveTo>
                  <a:pt x="0" y="12"/>
                </a:moveTo>
                <a:cubicBezTo>
                  <a:pt x="0" y="12"/>
                  <a:pt x="0" y="12"/>
                  <a:pt x="0" y="12"/>
                </a:cubicBezTo>
                <a:cubicBezTo>
                  <a:pt x="6" y="21"/>
                  <a:pt x="6" y="21"/>
                  <a:pt x="6" y="21"/>
                </a:cubicBezTo>
                <a:cubicBezTo>
                  <a:pt x="60" y="3"/>
                  <a:pt x="92" y="27"/>
                  <a:pt x="107" y="46"/>
                </a:cubicBezTo>
                <a:cubicBezTo>
                  <a:pt x="104" y="39"/>
                  <a:pt x="100" y="32"/>
                  <a:pt x="94" y="27"/>
                </a:cubicBezTo>
                <a:cubicBezTo>
                  <a:pt x="72" y="4"/>
                  <a:pt x="37" y="0"/>
                  <a:pt x="0" y="12"/>
                </a:cubicBezTo>
                <a:close/>
              </a:path>
            </a:pathLst>
          </a:custGeom>
          <a:gradFill rotWithShape="1">
            <a:gsLst>
              <a:gs pos="0">
                <a:srgbClr val="333333"/>
              </a:gs>
              <a:gs pos="100000">
                <a:srgbClr val="B2B2B2"/>
              </a:gs>
            </a:gsLst>
            <a:lin ang="27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pic>
        <p:nvPicPr>
          <p:cNvPr id="19" name="Picture 7" descr="C:\Users\Acer\Desktop\bikes.jpg"/>
          <p:cNvPicPr>
            <a:picLocks noChangeAspect="1" noChangeArrowheads="1"/>
          </p:cNvPicPr>
          <p:nvPr/>
        </p:nvPicPr>
        <p:blipFill>
          <a:blip r:embed="rId4"/>
          <a:srcRect/>
          <a:stretch>
            <a:fillRect/>
          </a:stretch>
        </p:blipFill>
        <p:spPr bwMode="auto">
          <a:xfrm>
            <a:off x="6286512" y="2714626"/>
            <a:ext cx="2247139" cy="1584607"/>
          </a:xfrm>
          <a:prstGeom prst="rect">
            <a:avLst/>
          </a:prstGeom>
          <a:ln>
            <a:noFill/>
          </a:ln>
          <a:effectLst>
            <a:outerShdw blurRad="190500" algn="tl" rotWithShape="0">
              <a:srgbClr val="000000">
                <a:alpha val="70000"/>
              </a:srgbClr>
            </a:outerShdw>
          </a:effectLst>
        </p:spPr>
      </p:pic>
      <p:sp>
        <p:nvSpPr>
          <p:cNvPr id="22" name="TextBox 21"/>
          <p:cNvSpPr txBox="1"/>
          <p:nvPr/>
        </p:nvSpPr>
        <p:spPr>
          <a:xfrm>
            <a:off x="0" y="214296"/>
            <a:ext cx="118596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zh-CN" sz="2400" dirty="0" smtClean="0"/>
              <a:t>Reading</a:t>
            </a:r>
            <a:endParaRPr lang="zh-CN" altLang="en-US" sz="2400" dirty="0"/>
          </a:p>
        </p:txBody>
      </p:sp>
      <p:pic>
        <p:nvPicPr>
          <p:cNvPr id="23" name="Picture 2" descr="C:\Users\Acer\Desktop\57432036402662553.jpg"/>
          <p:cNvPicPr>
            <a:picLocks noChangeAspect="1" noChangeArrowheads="1"/>
          </p:cNvPicPr>
          <p:nvPr/>
        </p:nvPicPr>
        <p:blipFill>
          <a:blip r:embed="rId5" cstate="print"/>
          <a:srcRect/>
          <a:stretch>
            <a:fillRect/>
          </a:stretch>
        </p:blipFill>
        <p:spPr bwMode="auto">
          <a:xfrm>
            <a:off x="7730936" y="0"/>
            <a:ext cx="1413064" cy="9382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Desktop\t012d80c8ee180cc8e3.png"/>
          <p:cNvPicPr>
            <a:picLocks noChangeAspect="1" noChangeArrowheads="1"/>
          </p:cNvPicPr>
          <p:nvPr/>
        </p:nvPicPr>
        <p:blipFill>
          <a:blip r:embed="rId2"/>
          <a:srcRect/>
          <a:stretch>
            <a:fillRect/>
          </a:stretch>
        </p:blipFill>
        <p:spPr bwMode="auto">
          <a:xfrm>
            <a:off x="3500430" y="1785932"/>
            <a:ext cx="1535689" cy="1493458"/>
          </a:xfrm>
          <a:prstGeom prst="rect">
            <a:avLst/>
          </a:prstGeom>
          <a:noFill/>
        </p:spPr>
      </p:pic>
      <p:sp>
        <p:nvSpPr>
          <p:cNvPr id="4" name="Oval 5"/>
          <p:cNvSpPr>
            <a:spLocks noChangeArrowheads="1"/>
          </p:cNvSpPr>
          <p:nvPr/>
        </p:nvSpPr>
        <p:spPr bwMode="auto">
          <a:xfrm>
            <a:off x="2205006" y="3571878"/>
            <a:ext cx="4419600" cy="400050"/>
          </a:xfrm>
          <a:prstGeom prst="ellipse">
            <a:avLst/>
          </a:prstGeom>
          <a:solidFill>
            <a:schemeClr val="accent6">
              <a:lumMod val="60000"/>
              <a:lumOff val="40000"/>
            </a:schemeClr>
          </a:solidFill>
          <a:ln>
            <a:noFill/>
          </a:ln>
          <a:effectLst/>
          <a:extLs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5" name="Freeform 6"/>
          <p:cNvSpPr>
            <a:spLocks/>
          </p:cNvSpPr>
          <p:nvPr/>
        </p:nvSpPr>
        <p:spPr bwMode="auto">
          <a:xfrm>
            <a:off x="5327619" y="2650335"/>
            <a:ext cx="9525" cy="3572"/>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6" name="Freeform 7"/>
          <p:cNvSpPr>
            <a:spLocks/>
          </p:cNvSpPr>
          <p:nvPr/>
        </p:nvSpPr>
        <p:spPr bwMode="auto">
          <a:xfrm>
            <a:off x="3268632" y="2927751"/>
            <a:ext cx="2498725" cy="929878"/>
          </a:xfrm>
          <a:custGeom>
            <a:avLst/>
            <a:gdLst>
              <a:gd name="T0" fmla="*/ 201 w 250"/>
              <a:gd name="T1" fmla="*/ 54 h 124"/>
              <a:gd name="T2" fmla="*/ 0 w 250"/>
              <a:gd name="T3" fmla="*/ 86 h 124"/>
              <a:gd name="T4" fmla="*/ 133 w 250"/>
              <a:gd name="T5" fmla="*/ 105 h 124"/>
              <a:gd name="T6" fmla="*/ 250 w 250"/>
              <a:gd name="T7" fmla="*/ 12 h 124"/>
              <a:gd name="T8" fmla="*/ 247 w 250"/>
              <a:gd name="T9" fmla="*/ 0 h 124"/>
              <a:gd name="T10" fmla="*/ 201 w 250"/>
              <a:gd name="T11" fmla="*/ 54 h 124"/>
            </a:gdLst>
            <a:ahLst/>
            <a:cxnLst>
              <a:cxn ang="0">
                <a:pos x="T0" y="T1"/>
              </a:cxn>
              <a:cxn ang="0">
                <a:pos x="T2" y="T3"/>
              </a:cxn>
              <a:cxn ang="0">
                <a:pos x="T4" y="T5"/>
              </a:cxn>
              <a:cxn ang="0">
                <a:pos x="T6" y="T7"/>
              </a:cxn>
              <a:cxn ang="0">
                <a:pos x="T8" y="T9"/>
              </a:cxn>
              <a:cxn ang="0">
                <a:pos x="T10" y="T11"/>
              </a:cxn>
            </a:cxnLst>
            <a:rect l="0" t="0" r="r" b="b"/>
            <a:pathLst>
              <a:path w="250" h="124">
                <a:moveTo>
                  <a:pt x="201" y="54"/>
                </a:moveTo>
                <a:cubicBezTo>
                  <a:pt x="135" y="110"/>
                  <a:pt x="51" y="122"/>
                  <a:pt x="0" y="86"/>
                </a:cubicBezTo>
                <a:cubicBezTo>
                  <a:pt x="26" y="108"/>
                  <a:pt x="68" y="124"/>
                  <a:pt x="133" y="105"/>
                </a:cubicBezTo>
                <a:cubicBezTo>
                  <a:pt x="181" y="91"/>
                  <a:pt x="223" y="55"/>
                  <a:pt x="250" y="12"/>
                </a:cubicBezTo>
                <a:cubicBezTo>
                  <a:pt x="247" y="0"/>
                  <a:pt x="247" y="0"/>
                  <a:pt x="247" y="0"/>
                </a:cubicBezTo>
                <a:cubicBezTo>
                  <a:pt x="235" y="19"/>
                  <a:pt x="219" y="38"/>
                  <a:pt x="201" y="54"/>
                </a:cubicBezTo>
                <a:close/>
              </a:path>
            </a:pathLst>
          </a:custGeom>
          <a:gradFill rotWithShape="1">
            <a:gsLst>
              <a:gs pos="0">
                <a:srgbClr val="1C1C1C"/>
              </a:gs>
              <a:gs pos="100000">
                <a:srgbClr val="333333"/>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7" name="Freeform 8"/>
          <p:cNvSpPr>
            <a:spLocks/>
          </p:cNvSpPr>
          <p:nvPr/>
        </p:nvSpPr>
        <p:spPr bwMode="auto">
          <a:xfrm>
            <a:off x="5637182" y="1638303"/>
            <a:ext cx="530225" cy="1266825"/>
          </a:xfrm>
          <a:custGeom>
            <a:avLst/>
            <a:gdLst>
              <a:gd name="T0" fmla="*/ 13 w 53"/>
              <a:gd name="T1" fmla="*/ 13 h 169"/>
              <a:gd name="T2" fmla="*/ 19 w 53"/>
              <a:gd name="T3" fmla="*/ 156 h 169"/>
              <a:gd name="T4" fmla="*/ 19 w 53"/>
              <a:gd name="T5" fmla="*/ 156 h 169"/>
              <a:gd name="T6" fmla="*/ 21 w 53"/>
              <a:gd name="T7" fmla="*/ 169 h 169"/>
              <a:gd name="T8" fmla="*/ 0 w 53"/>
              <a:gd name="T9" fmla="*/ 0 h 169"/>
              <a:gd name="T10" fmla="*/ 13 w 53"/>
              <a:gd name="T11" fmla="*/ 13 h 169"/>
            </a:gdLst>
            <a:ahLst/>
            <a:cxnLst>
              <a:cxn ang="0">
                <a:pos x="T0" y="T1"/>
              </a:cxn>
              <a:cxn ang="0">
                <a:pos x="T2" y="T3"/>
              </a:cxn>
              <a:cxn ang="0">
                <a:pos x="T4" y="T5"/>
              </a:cxn>
              <a:cxn ang="0">
                <a:pos x="T6" y="T7"/>
              </a:cxn>
              <a:cxn ang="0">
                <a:pos x="T8" y="T9"/>
              </a:cxn>
              <a:cxn ang="0">
                <a:pos x="T10" y="T11"/>
              </a:cxn>
            </a:cxnLst>
            <a:rect l="0" t="0" r="r" b="b"/>
            <a:pathLst>
              <a:path w="53" h="169">
                <a:moveTo>
                  <a:pt x="13" y="13"/>
                </a:moveTo>
                <a:cubicBezTo>
                  <a:pt x="44" y="49"/>
                  <a:pt x="44" y="105"/>
                  <a:pt x="19" y="156"/>
                </a:cubicBezTo>
                <a:cubicBezTo>
                  <a:pt x="19" y="156"/>
                  <a:pt x="19" y="156"/>
                  <a:pt x="19" y="156"/>
                </a:cubicBezTo>
                <a:cubicBezTo>
                  <a:pt x="21" y="169"/>
                  <a:pt x="21" y="169"/>
                  <a:pt x="21" y="169"/>
                </a:cubicBezTo>
                <a:cubicBezTo>
                  <a:pt x="53" y="108"/>
                  <a:pt x="53" y="39"/>
                  <a:pt x="0" y="0"/>
                </a:cubicBezTo>
                <a:cubicBezTo>
                  <a:pt x="5" y="4"/>
                  <a:pt x="9" y="8"/>
                  <a:pt x="13" y="13"/>
                </a:cubicBezTo>
                <a:close/>
              </a:path>
            </a:pathLst>
          </a:custGeom>
          <a:solidFill>
            <a:srgbClr val="C000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8" name="Freeform 9"/>
          <p:cNvSpPr>
            <a:spLocks/>
          </p:cNvSpPr>
          <p:nvPr/>
        </p:nvSpPr>
        <p:spPr bwMode="auto">
          <a:xfrm>
            <a:off x="2898744" y="3174210"/>
            <a:ext cx="4763" cy="833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9" name="Freeform 10"/>
          <p:cNvSpPr>
            <a:spLocks/>
          </p:cNvSpPr>
          <p:nvPr/>
        </p:nvSpPr>
        <p:spPr bwMode="auto">
          <a:xfrm>
            <a:off x="4197318" y="1556151"/>
            <a:ext cx="90488" cy="291703"/>
          </a:xfrm>
          <a:custGeom>
            <a:avLst/>
            <a:gdLst>
              <a:gd name="T0" fmla="*/ 6 w 9"/>
              <a:gd name="T1" fmla="*/ 39 h 39"/>
              <a:gd name="T2" fmla="*/ 9 w 9"/>
              <a:gd name="T3" fmla="*/ 11 h 39"/>
              <a:gd name="T4" fmla="*/ 4 w 9"/>
              <a:gd name="T5" fmla="*/ 0 h 39"/>
              <a:gd name="T6" fmla="*/ 4 w 9"/>
              <a:gd name="T7" fmla="*/ 1 h 39"/>
              <a:gd name="T8" fmla="*/ 0 w 9"/>
              <a:gd name="T9" fmla="*/ 31 h 39"/>
              <a:gd name="T10" fmla="*/ 6 w 9"/>
              <a:gd name="T11" fmla="*/ 39 h 39"/>
            </a:gdLst>
            <a:ahLst/>
            <a:cxnLst>
              <a:cxn ang="0">
                <a:pos x="T0" y="T1"/>
              </a:cxn>
              <a:cxn ang="0">
                <a:pos x="T2" y="T3"/>
              </a:cxn>
              <a:cxn ang="0">
                <a:pos x="T4" y="T5"/>
              </a:cxn>
              <a:cxn ang="0">
                <a:pos x="T6" y="T7"/>
              </a:cxn>
              <a:cxn ang="0">
                <a:pos x="T8" y="T9"/>
              </a:cxn>
              <a:cxn ang="0">
                <a:pos x="T10" y="T11"/>
              </a:cxn>
            </a:cxnLst>
            <a:rect l="0" t="0" r="r" b="b"/>
            <a:pathLst>
              <a:path w="9" h="39">
                <a:moveTo>
                  <a:pt x="6" y="39"/>
                </a:moveTo>
                <a:cubicBezTo>
                  <a:pt x="9" y="11"/>
                  <a:pt x="9" y="11"/>
                  <a:pt x="9" y="11"/>
                </a:cubicBezTo>
                <a:cubicBezTo>
                  <a:pt x="4" y="0"/>
                  <a:pt x="4" y="0"/>
                  <a:pt x="4" y="0"/>
                </a:cubicBezTo>
                <a:cubicBezTo>
                  <a:pt x="4" y="1"/>
                  <a:pt x="4" y="1"/>
                  <a:pt x="4" y="1"/>
                </a:cubicBezTo>
                <a:cubicBezTo>
                  <a:pt x="0" y="31"/>
                  <a:pt x="0" y="31"/>
                  <a:pt x="0" y="31"/>
                </a:cubicBezTo>
                <a:lnTo>
                  <a:pt x="6" y="39"/>
                </a:lnTo>
                <a:close/>
              </a:path>
            </a:pathLst>
          </a:custGeom>
          <a:solidFill>
            <a:schemeClr val="hlink"/>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0" name="Freeform 11"/>
          <p:cNvSpPr>
            <a:spLocks/>
          </p:cNvSpPr>
          <p:nvPr/>
        </p:nvSpPr>
        <p:spPr bwMode="auto">
          <a:xfrm>
            <a:off x="2898744" y="3025381"/>
            <a:ext cx="409575" cy="157163"/>
          </a:xfrm>
          <a:custGeom>
            <a:avLst/>
            <a:gdLst>
              <a:gd name="T0" fmla="*/ 41 w 41"/>
              <a:gd name="T1" fmla="*/ 0 h 21"/>
              <a:gd name="T2" fmla="*/ 33 w 41"/>
              <a:gd name="T3" fmla="*/ 0 h 21"/>
              <a:gd name="T4" fmla="*/ 0 w 41"/>
              <a:gd name="T5" fmla="*/ 20 h 21"/>
              <a:gd name="T6" fmla="*/ 8 w 41"/>
              <a:gd name="T7" fmla="*/ 20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cubicBezTo>
                  <a:pt x="33" y="0"/>
                  <a:pt x="33" y="0"/>
                  <a:pt x="33" y="0"/>
                </a:cubicBezTo>
                <a:cubicBezTo>
                  <a:pt x="0" y="20"/>
                  <a:pt x="0" y="20"/>
                  <a:pt x="0" y="20"/>
                </a:cubicBezTo>
                <a:cubicBezTo>
                  <a:pt x="0" y="21"/>
                  <a:pt x="8" y="20"/>
                  <a:pt x="8" y="20"/>
                </a:cubicBezTo>
                <a:lnTo>
                  <a:pt x="41" y="0"/>
                </a:lnTo>
                <a:close/>
              </a:path>
            </a:pathLst>
          </a:custGeom>
          <a:gradFill rotWithShape="1">
            <a:gsLst>
              <a:gs pos="0">
                <a:schemeClr val="hlink"/>
              </a:gs>
              <a:gs pos="100000">
                <a:schemeClr val="accent1"/>
              </a:gs>
            </a:gsLst>
            <a:lin ang="27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1" name="Freeform 12"/>
          <p:cNvSpPr>
            <a:spLocks/>
          </p:cNvSpPr>
          <p:nvPr/>
        </p:nvSpPr>
        <p:spPr bwMode="auto">
          <a:xfrm>
            <a:off x="2738407" y="1563295"/>
            <a:ext cx="1500187" cy="1610915"/>
          </a:xfrm>
          <a:custGeom>
            <a:avLst/>
            <a:gdLst>
              <a:gd name="T0" fmla="*/ 95 w 150"/>
              <a:gd name="T1" fmla="*/ 65 h 215"/>
              <a:gd name="T2" fmla="*/ 146 w 150"/>
              <a:gd name="T3" fmla="*/ 30 h 215"/>
              <a:gd name="T4" fmla="*/ 146 w 150"/>
              <a:gd name="T5" fmla="*/ 30 h 215"/>
              <a:gd name="T6" fmla="*/ 146 w 150"/>
              <a:gd name="T7" fmla="*/ 29 h 215"/>
              <a:gd name="T8" fmla="*/ 150 w 150"/>
              <a:gd name="T9" fmla="*/ 0 h 215"/>
              <a:gd name="T10" fmla="*/ 85 w 150"/>
              <a:gd name="T11" fmla="*/ 39 h 215"/>
              <a:gd name="T12" fmla="*/ 16 w 150"/>
              <a:gd name="T13" fmla="*/ 215 h 215"/>
              <a:gd name="T14" fmla="*/ 49 w 150"/>
              <a:gd name="T15" fmla="*/ 195 h 215"/>
              <a:gd name="T16" fmla="*/ 95 w 150"/>
              <a:gd name="T17" fmla="*/ 6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15">
                <a:moveTo>
                  <a:pt x="95" y="65"/>
                </a:moveTo>
                <a:cubicBezTo>
                  <a:pt x="111" y="49"/>
                  <a:pt x="128" y="38"/>
                  <a:pt x="146" y="30"/>
                </a:cubicBezTo>
                <a:cubicBezTo>
                  <a:pt x="146" y="30"/>
                  <a:pt x="146" y="30"/>
                  <a:pt x="146" y="30"/>
                </a:cubicBezTo>
                <a:cubicBezTo>
                  <a:pt x="146" y="29"/>
                  <a:pt x="146" y="29"/>
                  <a:pt x="146" y="29"/>
                </a:cubicBezTo>
                <a:cubicBezTo>
                  <a:pt x="150" y="0"/>
                  <a:pt x="150" y="0"/>
                  <a:pt x="150" y="0"/>
                </a:cubicBezTo>
                <a:cubicBezTo>
                  <a:pt x="128" y="8"/>
                  <a:pt x="105" y="22"/>
                  <a:pt x="85" y="39"/>
                </a:cubicBezTo>
                <a:cubicBezTo>
                  <a:pt x="26" y="90"/>
                  <a:pt x="0" y="161"/>
                  <a:pt x="16" y="215"/>
                </a:cubicBezTo>
                <a:cubicBezTo>
                  <a:pt x="49" y="195"/>
                  <a:pt x="49" y="195"/>
                  <a:pt x="49" y="195"/>
                </a:cubicBezTo>
                <a:cubicBezTo>
                  <a:pt x="37" y="157"/>
                  <a:pt x="54" y="104"/>
                  <a:pt x="95" y="65"/>
                </a:cubicBez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2" name="Freeform 13"/>
          <p:cNvSpPr>
            <a:spLocks/>
          </p:cNvSpPr>
          <p:nvPr/>
        </p:nvSpPr>
        <p:spPr bwMode="auto">
          <a:xfrm>
            <a:off x="2938431" y="2770588"/>
            <a:ext cx="2798762" cy="1072753"/>
          </a:xfrm>
          <a:custGeom>
            <a:avLst/>
            <a:gdLst>
              <a:gd name="T0" fmla="*/ 234 w 280"/>
              <a:gd name="T1" fmla="*/ 75 h 143"/>
              <a:gd name="T2" fmla="*/ 280 w 280"/>
              <a:gd name="T3" fmla="*/ 21 h 143"/>
              <a:gd name="T4" fmla="*/ 280 w 280"/>
              <a:gd name="T5" fmla="*/ 21 h 143"/>
              <a:gd name="T6" fmla="*/ 231 w 280"/>
              <a:gd name="T7" fmla="*/ 0 h 143"/>
              <a:gd name="T8" fmla="*/ 203 w 280"/>
              <a:gd name="T9" fmla="*/ 35 h 143"/>
              <a:gd name="T10" fmla="*/ 71 w 280"/>
              <a:gd name="T11" fmla="*/ 77 h 143"/>
              <a:gd name="T12" fmla="*/ 45 w 280"/>
              <a:gd name="T13" fmla="*/ 61 h 143"/>
              <a:gd name="T14" fmla="*/ 32 w 280"/>
              <a:gd name="T15" fmla="*/ 43 h 143"/>
              <a:gd name="T16" fmla="*/ 0 w 280"/>
              <a:gd name="T17" fmla="*/ 63 h 143"/>
              <a:gd name="T18" fmla="*/ 33 w 280"/>
              <a:gd name="T19" fmla="*/ 107 h 143"/>
              <a:gd name="T20" fmla="*/ 234 w 280"/>
              <a:gd name="T2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143">
                <a:moveTo>
                  <a:pt x="234" y="75"/>
                </a:moveTo>
                <a:cubicBezTo>
                  <a:pt x="252" y="59"/>
                  <a:pt x="268" y="40"/>
                  <a:pt x="280" y="21"/>
                </a:cubicBezTo>
                <a:cubicBezTo>
                  <a:pt x="280" y="21"/>
                  <a:pt x="280" y="21"/>
                  <a:pt x="280" y="21"/>
                </a:cubicBezTo>
                <a:cubicBezTo>
                  <a:pt x="280" y="21"/>
                  <a:pt x="242" y="5"/>
                  <a:pt x="231" y="0"/>
                </a:cubicBezTo>
                <a:cubicBezTo>
                  <a:pt x="223" y="12"/>
                  <a:pt x="214" y="24"/>
                  <a:pt x="203" y="35"/>
                </a:cubicBezTo>
                <a:cubicBezTo>
                  <a:pt x="161" y="75"/>
                  <a:pt x="108" y="91"/>
                  <a:pt x="71" y="77"/>
                </a:cubicBezTo>
                <a:cubicBezTo>
                  <a:pt x="61" y="74"/>
                  <a:pt x="52" y="68"/>
                  <a:pt x="45" y="61"/>
                </a:cubicBezTo>
                <a:cubicBezTo>
                  <a:pt x="39" y="56"/>
                  <a:pt x="35" y="50"/>
                  <a:pt x="32" y="43"/>
                </a:cubicBezTo>
                <a:cubicBezTo>
                  <a:pt x="0" y="63"/>
                  <a:pt x="0" y="63"/>
                  <a:pt x="0" y="63"/>
                </a:cubicBezTo>
                <a:cubicBezTo>
                  <a:pt x="4" y="72"/>
                  <a:pt x="14" y="91"/>
                  <a:pt x="33" y="107"/>
                </a:cubicBezTo>
                <a:cubicBezTo>
                  <a:pt x="84" y="143"/>
                  <a:pt x="168" y="131"/>
                  <a:pt x="234" y="75"/>
                </a:cubicBezTo>
                <a:close/>
              </a:path>
            </a:pathLst>
          </a:custGeom>
          <a:solidFill>
            <a:srgbClr val="FFFF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3" name="Freeform 14"/>
          <p:cNvSpPr>
            <a:spLocks/>
          </p:cNvSpPr>
          <p:nvPr/>
        </p:nvSpPr>
        <p:spPr bwMode="auto">
          <a:xfrm>
            <a:off x="5327618" y="2650335"/>
            <a:ext cx="520700" cy="254794"/>
          </a:xfrm>
          <a:custGeom>
            <a:avLst/>
            <a:gdLst>
              <a:gd name="T0" fmla="*/ 52 w 52"/>
              <a:gd name="T1" fmla="*/ 34 h 34"/>
              <a:gd name="T2" fmla="*/ 50 w 52"/>
              <a:gd name="T3" fmla="*/ 21 h 34"/>
              <a:gd name="T4" fmla="*/ 1 w 52"/>
              <a:gd name="T5" fmla="*/ 0 h 34"/>
              <a:gd name="T6" fmla="*/ 0 w 52"/>
              <a:gd name="T7" fmla="*/ 0 h 34"/>
              <a:gd name="T8" fmla="*/ 3 w 52"/>
              <a:gd name="T9" fmla="*/ 10 h 34"/>
              <a:gd name="T10" fmla="*/ 52 w 52"/>
              <a:gd name="T11" fmla="*/ 34 h 34"/>
            </a:gdLst>
            <a:ahLst/>
            <a:cxnLst>
              <a:cxn ang="0">
                <a:pos x="T0" y="T1"/>
              </a:cxn>
              <a:cxn ang="0">
                <a:pos x="T2" y="T3"/>
              </a:cxn>
              <a:cxn ang="0">
                <a:pos x="T4" y="T5"/>
              </a:cxn>
              <a:cxn ang="0">
                <a:pos x="T6" y="T7"/>
              </a:cxn>
              <a:cxn ang="0">
                <a:pos x="T8" y="T9"/>
              </a:cxn>
              <a:cxn ang="0">
                <a:pos x="T10" y="T11"/>
              </a:cxn>
            </a:cxnLst>
            <a:rect l="0" t="0" r="r" b="b"/>
            <a:pathLst>
              <a:path w="52" h="34">
                <a:moveTo>
                  <a:pt x="52" y="34"/>
                </a:moveTo>
                <a:cubicBezTo>
                  <a:pt x="50" y="21"/>
                  <a:pt x="50" y="21"/>
                  <a:pt x="50" y="21"/>
                </a:cubicBezTo>
                <a:cubicBezTo>
                  <a:pt x="1" y="0"/>
                  <a:pt x="1" y="0"/>
                  <a:pt x="1" y="0"/>
                </a:cubicBezTo>
                <a:cubicBezTo>
                  <a:pt x="1" y="0"/>
                  <a:pt x="0" y="0"/>
                  <a:pt x="0" y="0"/>
                </a:cubicBezTo>
                <a:cubicBezTo>
                  <a:pt x="3" y="10"/>
                  <a:pt x="3" y="10"/>
                  <a:pt x="3" y="10"/>
                </a:cubicBezTo>
                <a:lnTo>
                  <a:pt x="52" y="34"/>
                </a:lnTo>
                <a:close/>
              </a:path>
            </a:pathLst>
          </a:custGeom>
          <a:solidFill>
            <a:srgbClr val="C000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4" name="Freeform 15"/>
          <p:cNvSpPr>
            <a:spLocks/>
          </p:cNvSpPr>
          <p:nvPr/>
        </p:nvSpPr>
        <p:spPr bwMode="auto">
          <a:xfrm>
            <a:off x="4327494" y="1443041"/>
            <a:ext cx="1751013" cy="1364456"/>
          </a:xfrm>
          <a:custGeom>
            <a:avLst/>
            <a:gdLst>
              <a:gd name="T0" fmla="*/ 144 w 175"/>
              <a:gd name="T1" fmla="*/ 39 h 182"/>
              <a:gd name="T2" fmla="*/ 131 w 175"/>
              <a:gd name="T3" fmla="*/ 26 h 182"/>
              <a:gd name="T4" fmla="*/ 89 w 175"/>
              <a:gd name="T5" fmla="*/ 6 h 182"/>
              <a:gd name="T6" fmla="*/ 2 w 175"/>
              <a:gd name="T7" fmla="*/ 12 h 182"/>
              <a:gd name="T8" fmla="*/ 0 w 175"/>
              <a:gd name="T9" fmla="*/ 40 h 182"/>
              <a:gd name="T10" fmla="*/ 94 w 175"/>
              <a:gd name="T11" fmla="*/ 55 h 182"/>
              <a:gd name="T12" fmla="*/ 107 w 175"/>
              <a:gd name="T13" fmla="*/ 74 h 182"/>
              <a:gd name="T14" fmla="*/ 101 w 175"/>
              <a:gd name="T15" fmla="*/ 161 h 182"/>
              <a:gd name="T16" fmla="*/ 150 w 175"/>
              <a:gd name="T17" fmla="*/ 182 h 182"/>
              <a:gd name="T18" fmla="*/ 144 w 175"/>
              <a:gd name="T19" fmla="*/ 3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82">
                <a:moveTo>
                  <a:pt x="144" y="39"/>
                </a:moveTo>
                <a:cubicBezTo>
                  <a:pt x="140" y="34"/>
                  <a:pt x="136" y="30"/>
                  <a:pt x="131" y="26"/>
                </a:cubicBezTo>
                <a:cubicBezTo>
                  <a:pt x="119" y="18"/>
                  <a:pt x="105" y="11"/>
                  <a:pt x="89" y="6"/>
                </a:cubicBezTo>
                <a:cubicBezTo>
                  <a:pt x="62" y="0"/>
                  <a:pt x="32" y="2"/>
                  <a:pt x="2" y="12"/>
                </a:cubicBezTo>
                <a:cubicBezTo>
                  <a:pt x="0" y="40"/>
                  <a:pt x="0" y="40"/>
                  <a:pt x="0" y="40"/>
                </a:cubicBezTo>
                <a:cubicBezTo>
                  <a:pt x="37" y="28"/>
                  <a:pt x="72" y="32"/>
                  <a:pt x="94" y="55"/>
                </a:cubicBezTo>
                <a:cubicBezTo>
                  <a:pt x="100" y="60"/>
                  <a:pt x="104" y="67"/>
                  <a:pt x="107" y="74"/>
                </a:cubicBezTo>
                <a:cubicBezTo>
                  <a:pt x="118" y="98"/>
                  <a:pt x="115" y="130"/>
                  <a:pt x="101" y="161"/>
                </a:cubicBezTo>
                <a:cubicBezTo>
                  <a:pt x="150" y="182"/>
                  <a:pt x="150" y="182"/>
                  <a:pt x="150" y="182"/>
                </a:cubicBezTo>
                <a:cubicBezTo>
                  <a:pt x="175" y="131"/>
                  <a:pt x="175" y="75"/>
                  <a:pt x="144" y="39"/>
                </a:cubicBezTo>
                <a:close/>
              </a:path>
            </a:pathLst>
          </a:custGeom>
          <a:solidFill>
            <a:srgbClr val="FF00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5" name="Freeform 16"/>
          <p:cNvSpPr>
            <a:spLocks/>
          </p:cNvSpPr>
          <p:nvPr/>
        </p:nvSpPr>
        <p:spPr bwMode="auto">
          <a:xfrm>
            <a:off x="4197319" y="1563294"/>
            <a:ext cx="41275" cy="225028"/>
          </a:xfrm>
          <a:custGeom>
            <a:avLst/>
            <a:gdLst>
              <a:gd name="T0" fmla="*/ 0 w 8"/>
              <a:gd name="T1" fmla="*/ 60 h 60"/>
              <a:gd name="T2" fmla="*/ 8 w 8"/>
              <a:gd name="T3" fmla="*/ 0 h 60"/>
              <a:gd name="T4" fmla="*/ 0 w 8"/>
              <a:gd name="T5" fmla="*/ 58 h 60"/>
              <a:gd name="T6" fmla="*/ 0 w 8"/>
              <a:gd name="T7" fmla="*/ 60 h 60"/>
            </a:gdLst>
            <a:ahLst/>
            <a:cxnLst>
              <a:cxn ang="0">
                <a:pos x="T0" y="T1"/>
              </a:cxn>
              <a:cxn ang="0">
                <a:pos x="T2" y="T3"/>
              </a:cxn>
              <a:cxn ang="0">
                <a:pos x="T4" y="T5"/>
              </a:cxn>
              <a:cxn ang="0">
                <a:pos x="T6" y="T7"/>
              </a:cxn>
            </a:cxnLst>
            <a:rect l="0" t="0" r="r" b="b"/>
            <a:pathLst>
              <a:path w="8" h="60">
                <a:moveTo>
                  <a:pt x="0" y="60"/>
                </a:moveTo>
                <a:lnTo>
                  <a:pt x="8" y="0"/>
                </a:lnTo>
                <a:lnTo>
                  <a:pt x="0" y="58"/>
                </a:lnTo>
                <a:lnTo>
                  <a:pt x="0" y="60"/>
                </a:lnTo>
                <a:close/>
              </a:path>
            </a:pathLst>
          </a:custGeom>
          <a:gradFill rotWithShape="1">
            <a:gsLst>
              <a:gs pos="0">
                <a:schemeClr val="accent1"/>
              </a:gs>
              <a:gs pos="100000">
                <a:schemeClr val="hlink"/>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6" name="Freeform 17"/>
          <p:cNvSpPr>
            <a:spLocks/>
          </p:cNvSpPr>
          <p:nvPr/>
        </p:nvSpPr>
        <p:spPr bwMode="auto">
          <a:xfrm>
            <a:off x="3108294" y="1788322"/>
            <a:ext cx="1139825" cy="1237060"/>
          </a:xfrm>
          <a:custGeom>
            <a:avLst/>
            <a:gdLst>
              <a:gd name="T0" fmla="*/ 12 w 114"/>
              <a:gd name="T1" fmla="*/ 165 h 165"/>
              <a:gd name="T2" fmla="*/ 12 w 114"/>
              <a:gd name="T3" fmla="*/ 165 h 165"/>
              <a:gd name="T4" fmla="*/ 20 w 114"/>
              <a:gd name="T5" fmla="*/ 165 h 165"/>
              <a:gd name="T6" fmla="*/ 20 w 114"/>
              <a:gd name="T7" fmla="*/ 112 h 165"/>
              <a:gd name="T8" fmla="*/ 114 w 114"/>
              <a:gd name="T9" fmla="*/ 8 h 165"/>
              <a:gd name="T10" fmla="*/ 109 w 114"/>
              <a:gd name="T11" fmla="*/ 0 h 165"/>
              <a:gd name="T12" fmla="*/ 58 w 114"/>
              <a:gd name="T13" fmla="*/ 35 h 165"/>
              <a:gd name="T14" fmla="*/ 12 w 114"/>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5">
                <a:moveTo>
                  <a:pt x="12" y="165"/>
                </a:moveTo>
                <a:cubicBezTo>
                  <a:pt x="12" y="165"/>
                  <a:pt x="12" y="165"/>
                  <a:pt x="12" y="165"/>
                </a:cubicBezTo>
                <a:cubicBezTo>
                  <a:pt x="20" y="165"/>
                  <a:pt x="20" y="165"/>
                  <a:pt x="20" y="165"/>
                </a:cubicBezTo>
                <a:cubicBezTo>
                  <a:pt x="12" y="142"/>
                  <a:pt x="20" y="112"/>
                  <a:pt x="20" y="112"/>
                </a:cubicBezTo>
                <a:cubicBezTo>
                  <a:pt x="20" y="112"/>
                  <a:pt x="38" y="41"/>
                  <a:pt x="114" y="8"/>
                </a:cubicBezTo>
                <a:cubicBezTo>
                  <a:pt x="109" y="0"/>
                  <a:pt x="109" y="0"/>
                  <a:pt x="109" y="0"/>
                </a:cubicBezTo>
                <a:cubicBezTo>
                  <a:pt x="91" y="8"/>
                  <a:pt x="74" y="19"/>
                  <a:pt x="58" y="35"/>
                </a:cubicBezTo>
                <a:cubicBezTo>
                  <a:pt x="17" y="74"/>
                  <a:pt x="0" y="127"/>
                  <a:pt x="12" y="165"/>
                </a:cubicBezTo>
                <a:close/>
              </a:path>
            </a:pathLst>
          </a:custGeom>
          <a:solidFill>
            <a:schemeClr val="hlink"/>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7" name="Freeform 18"/>
          <p:cNvSpPr>
            <a:spLocks/>
          </p:cNvSpPr>
          <p:nvPr/>
        </p:nvSpPr>
        <p:spPr bwMode="auto">
          <a:xfrm>
            <a:off x="3257519" y="3093247"/>
            <a:ext cx="392113" cy="254794"/>
          </a:xfrm>
          <a:custGeom>
            <a:avLst/>
            <a:gdLst>
              <a:gd name="T0" fmla="*/ 39 w 39"/>
              <a:gd name="T1" fmla="*/ 34 h 34"/>
              <a:gd name="T2" fmla="*/ 6 w 39"/>
              <a:gd name="T3" fmla="*/ 0 h 34"/>
              <a:gd name="T4" fmla="*/ 1 w 39"/>
              <a:gd name="T5" fmla="*/ 0 h 34"/>
              <a:gd name="T6" fmla="*/ 0 w 39"/>
              <a:gd name="T7" fmla="*/ 0 h 34"/>
              <a:gd name="T8" fmla="*/ 13 w 39"/>
              <a:gd name="T9" fmla="*/ 18 h 34"/>
              <a:gd name="T10" fmla="*/ 39 w 39"/>
              <a:gd name="T11" fmla="*/ 34 h 34"/>
            </a:gdLst>
            <a:ahLst/>
            <a:cxnLst>
              <a:cxn ang="0">
                <a:pos x="T0" y="T1"/>
              </a:cxn>
              <a:cxn ang="0">
                <a:pos x="T2" y="T3"/>
              </a:cxn>
              <a:cxn ang="0">
                <a:pos x="T4" y="T5"/>
              </a:cxn>
              <a:cxn ang="0">
                <a:pos x="T6" y="T7"/>
              </a:cxn>
              <a:cxn ang="0">
                <a:pos x="T8" y="T9"/>
              </a:cxn>
              <a:cxn ang="0">
                <a:pos x="T10" y="T11"/>
              </a:cxn>
            </a:cxnLst>
            <a:rect l="0" t="0" r="r" b="b"/>
            <a:pathLst>
              <a:path w="39" h="34">
                <a:moveTo>
                  <a:pt x="39" y="34"/>
                </a:moveTo>
                <a:cubicBezTo>
                  <a:pt x="20" y="25"/>
                  <a:pt x="12" y="13"/>
                  <a:pt x="6" y="0"/>
                </a:cubicBezTo>
                <a:cubicBezTo>
                  <a:pt x="1" y="0"/>
                  <a:pt x="1" y="0"/>
                  <a:pt x="1" y="0"/>
                </a:cubicBezTo>
                <a:cubicBezTo>
                  <a:pt x="0" y="0"/>
                  <a:pt x="0" y="0"/>
                  <a:pt x="0" y="0"/>
                </a:cubicBezTo>
                <a:cubicBezTo>
                  <a:pt x="3" y="7"/>
                  <a:pt x="7" y="13"/>
                  <a:pt x="13" y="18"/>
                </a:cubicBezTo>
                <a:cubicBezTo>
                  <a:pt x="20" y="25"/>
                  <a:pt x="29" y="31"/>
                  <a:pt x="39" y="34"/>
                </a:cubicBezTo>
                <a:close/>
              </a:path>
            </a:pathLst>
          </a:custGeom>
          <a:solidFill>
            <a:srgbClr val="FFFF00"/>
          </a:soli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8" name="Freeform 19"/>
          <p:cNvSpPr>
            <a:spLocks/>
          </p:cNvSpPr>
          <p:nvPr/>
        </p:nvSpPr>
        <p:spPr bwMode="auto">
          <a:xfrm>
            <a:off x="4327494" y="1652591"/>
            <a:ext cx="1071563" cy="345281"/>
          </a:xfrm>
          <a:custGeom>
            <a:avLst/>
            <a:gdLst>
              <a:gd name="T0" fmla="*/ 0 w 107"/>
              <a:gd name="T1" fmla="*/ 12 h 46"/>
              <a:gd name="T2" fmla="*/ 0 w 107"/>
              <a:gd name="T3" fmla="*/ 12 h 46"/>
              <a:gd name="T4" fmla="*/ 6 w 107"/>
              <a:gd name="T5" fmla="*/ 21 h 46"/>
              <a:gd name="T6" fmla="*/ 107 w 107"/>
              <a:gd name="T7" fmla="*/ 46 h 46"/>
              <a:gd name="T8" fmla="*/ 94 w 107"/>
              <a:gd name="T9" fmla="*/ 27 h 46"/>
              <a:gd name="T10" fmla="*/ 0 w 107"/>
              <a:gd name="T11" fmla="*/ 12 h 46"/>
            </a:gdLst>
            <a:ahLst/>
            <a:cxnLst>
              <a:cxn ang="0">
                <a:pos x="T0" y="T1"/>
              </a:cxn>
              <a:cxn ang="0">
                <a:pos x="T2" y="T3"/>
              </a:cxn>
              <a:cxn ang="0">
                <a:pos x="T4" y="T5"/>
              </a:cxn>
              <a:cxn ang="0">
                <a:pos x="T6" y="T7"/>
              </a:cxn>
              <a:cxn ang="0">
                <a:pos x="T8" y="T9"/>
              </a:cxn>
              <a:cxn ang="0">
                <a:pos x="T10" y="T11"/>
              </a:cxn>
            </a:cxnLst>
            <a:rect l="0" t="0" r="r" b="b"/>
            <a:pathLst>
              <a:path w="107" h="46">
                <a:moveTo>
                  <a:pt x="0" y="12"/>
                </a:moveTo>
                <a:cubicBezTo>
                  <a:pt x="0" y="12"/>
                  <a:pt x="0" y="12"/>
                  <a:pt x="0" y="12"/>
                </a:cubicBezTo>
                <a:cubicBezTo>
                  <a:pt x="6" y="21"/>
                  <a:pt x="6" y="21"/>
                  <a:pt x="6" y="21"/>
                </a:cubicBezTo>
                <a:cubicBezTo>
                  <a:pt x="60" y="3"/>
                  <a:pt x="92" y="27"/>
                  <a:pt x="107" y="46"/>
                </a:cubicBezTo>
                <a:cubicBezTo>
                  <a:pt x="104" y="39"/>
                  <a:pt x="100" y="32"/>
                  <a:pt x="94" y="27"/>
                </a:cubicBezTo>
                <a:cubicBezTo>
                  <a:pt x="72" y="4"/>
                  <a:pt x="37" y="0"/>
                  <a:pt x="0" y="12"/>
                </a:cubicBezTo>
                <a:close/>
              </a:path>
            </a:pathLst>
          </a:custGeom>
          <a:gradFill rotWithShape="1">
            <a:gsLst>
              <a:gs pos="0">
                <a:srgbClr val="333333"/>
              </a:gs>
              <a:gs pos="100000">
                <a:srgbClr val="B2B2B2"/>
              </a:gs>
            </a:gsLst>
            <a:lin ang="27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zh-CN" altLang="en-US"/>
          </a:p>
        </p:txBody>
      </p:sp>
      <p:sp>
        <p:nvSpPr>
          <p:cNvPr id="19" name="Rectangle 20"/>
          <p:cNvSpPr>
            <a:spLocks noChangeArrowheads="1"/>
          </p:cNvSpPr>
          <p:nvPr/>
        </p:nvSpPr>
        <p:spPr bwMode="auto">
          <a:xfrm>
            <a:off x="5405405" y="1375174"/>
            <a:ext cx="2913091" cy="982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1"/>
            <a:endParaRPr lang="en-US" altLang="zh-CN" dirty="0" smtClean="0"/>
          </a:p>
        </p:txBody>
      </p:sp>
      <p:sp>
        <p:nvSpPr>
          <p:cNvPr id="20" name="Line 21"/>
          <p:cNvSpPr>
            <a:spLocks noChangeShapeType="1"/>
          </p:cNvSpPr>
          <p:nvPr/>
        </p:nvSpPr>
        <p:spPr bwMode="auto">
          <a:xfrm flipV="1">
            <a:off x="785786" y="2701532"/>
            <a:ext cx="2181220" cy="13094"/>
          </a:xfrm>
          <a:prstGeom prst="line">
            <a:avLst/>
          </a:prstGeom>
          <a:noFill/>
          <a:ln w="12700">
            <a:solidFill>
              <a:schemeClr val="hlink"/>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1" name="Line 22"/>
          <p:cNvSpPr>
            <a:spLocks noChangeShapeType="1"/>
          </p:cNvSpPr>
          <p:nvPr/>
        </p:nvSpPr>
        <p:spPr bwMode="auto">
          <a:xfrm>
            <a:off x="5214942" y="3214692"/>
            <a:ext cx="2819400" cy="0"/>
          </a:xfrm>
          <a:prstGeom prst="line">
            <a:avLst/>
          </a:prstGeom>
          <a:noFill/>
          <a:ln w="12700">
            <a:solidFill>
              <a:srgbClr val="FFC000"/>
            </a:solidFill>
            <a:round/>
            <a:headEnd type="oval"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p>
        </p:txBody>
      </p:sp>
      <p:sp>
        <p:nvSpPr>
          <p:cNvPr id="22" name="Line 23"/>
          <p:cNvSpPr>
            <a:spLocks noChangeShapeType="1"/>
          </p:cNvSpPr>
          <p:nvPr/>
        </p:nvSpPr>
        <p:spPr bwMode="auto">
          <a:xfrm>
            <a:off x="5329206" y="1660925"/>
            <a:ext cx="2743200" cy="0"/>
          </a:xfrm>
          <a:prstGeom prst="line">
            <a:avLst/>
          </a:prstGeom>
          <a:ln>
            <a:solidFill>
              <a:srgbClr val="C00000"/>
            </a:solidFill>
            <a:headEnd type="oval" w="med" len="med"/>
            <a:tailEnd/>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6"/>
          </a:lnRef>
          <a:fillRef idx="0">
            <a:schemeClr val="accent6"/>
          </a:fillRef>
          <a:effectRef idx="0">
            <a:schemeClr val="accent6"/>
          </a:effectRef>
          <a:fontRef idx="minor">
            <a:schemeClr val="tx1"/>
          </a:fontRef>
        </p:style>
        <p:txBody>
          <a:bodyPr/>
          <a:lstStyle/>
          <a:p>
            <a:endParaRPr lang="zh-CN" altLang="en-US"/>
          </a:p>
        </p:txBody>
      </p:sp>
      <p:sp>
        <p:nvSpPr>
          <p:cNvPr id="24" name="Rectangle 25"/>
          <p:cNvSpPr>
            <a:spLocks noChangeArrowheads="1"/>
          </p:cNvSpPr>
          <p:nvPr/>
        </p:nvSpPr>
        <p:spPr bwMode="auto">
          <a:xfrm>
            <a:off x="5500694" y="2714626"/>
            <a:ext cx="3500430" cy="1039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1"/>
            <a:r>
              <a:rPr lang="en-US" altLang="zh-CN" sz="2400" b="1" dirty="0" smtClean="0"/>
              <a:t>…plenty of places for bicycle parking and ..bicycle paths in most streets</a:t>
            </a:r>
          </a:p>
        </p:txBody>
      </p:sp>
      <p:sp>
        <p:nvSpPr>
          <p:cNvPr id="25" name="Rectangle 26"/>
          <p:cNvSpPr>
            <a:spLocks noChangeArrowheads="1"/>
          </p:cNvSpPr>
          <p:nvPr/>
        </p:nvSpPr>
        <p:spPr bwMode="auto">
          <a:xfrm>
            <a:off x="-32" y="2214560"/>
            <a:ext cx="285752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lvl="1"/>
            <a:r>
              <a:rPr lang="en-US" altLang="zh-CN" sz="2400" b="1" dirty="0" smtClean="0"/>
              <a:t>38% of all trips are made by bike</a:t>
            </a:r>
          </a:p>
        </p:txBody>
      </p:sp>
      <p:sp>
        <p:nvSpPr>
          <p:cNvPr id="26" name="Rectangle 27"/>
          <p:cNvSpPr>
            <a:spLocks noChangeArrowheads="1"/>
          </p:cNvSpPr>
          <p:nvPr/>
        </p:nvSpPr>
        <p:spPr bwMode="auto">
          <a:xfrm>
            <a:off x="5786446" y="1292360"/>
            <a:ext cx="314327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lvl="1"/>
            <a:r>
              <a:rPr lang="en-US" altLang="zh-CN" sz="2400" b="1" dirty="0" smtClean="0"/>
              <a:t>It is flat</a:t>
            </a:r>
          </a:p>
          <a:p>
            <a:pPr lvl="1"/>
            <a:r>
              <a:rPr lang="en-US" altLang="zh-CN" sz="2400" b="1" dirty="0" smtClean="0"/>
              <a:t> </a:t>
            </a:r>
          </a:p>
        </p:txBody>
      </p:sp>
      <p:pic>
        <p:nvPicPr>
          <p:cNvPr id="29" name="Picture 7" descr="C:\Users\Acer\Desktop\bikes.jpg"/>
          <p:cNvPicPr>
            <a:picLocks noChangeAspect="1" noChangeArrowheads="1"/>
          </p:cNvPicPr>
          <p:nvPr/>
        </p:nvPicPr>
        <p:blipFill>
          <a:blip r:embed="rId3"/>
          <a:srcRect/>
          <a:stretch>
            <a:fillRect/>
          </a:stretch>
        </p:blipFill>
        <p:spPr bwMode="auto">
          <a:xfrm>
            <a:off x="285720" y="3214692"/>
            <a:ext cx="2247139" cy="1584607"/>
          </a:xfrm>
          <a:prstGeom prst="rect">
            <a:avLst/>
          </a:prstGeom>
          <a:ln>
            <a:noFill/>
          </a:ln>
          <a:effectLst>
            <a:outerShdw blurRad="190500" algn="tl" rotWithShape="0">
              <a:srgbClr val="000000">
                <a:alpha val="70000"/>
              </a:srgbClr>
            </a:outerShdw>
          </a:effectLst>
        </p:spPr>
      </p:pic>
      <p:sp>
        <p:nvSpPr>
          <p:cNvPr id="27" name="TextBox 26"/>
          <p:cNvSpPr txBox="1"/>
          <p:nvPr/>
        </p:nvSpPr>
        <p:spPr>
          <a:xfrm>
            <a:off x="2428860" y="214296"/>
            <a:ext cx="3939155" cy="954107"/>
          </a:xfrm>
          <a:prstGeom prst="rect">
            <a:avLst/>
          </a:prstGeom>
          <a:noFill/>
        </p:spPr>
        <p:txBody>
          <a:bodyPr wrap="none" rtlCol="0">
            <a:spAutoFit/>
          </a:bodyPr>
          <a:lstStyle/>
          <a:p>
            <a:r>
              <a:rPr lang="en-US" altLang="zh-CN" sz="2800" b="1" dirty="0" smtClean="0"/>
              <a:t>Amsterdam</a:t>
            </a:r>
          </a:p>
          <a:p>
            <a:r>
              <a:rPr lang="en-US" altLang="zh-CN" sz="2800" b="1" dirty="0" smtClean="0"/>
              <a:t>——“the City of Bicycles”</a:t>
            </a:r>
            <a:endParaRPr lang="zh-CN" altLang="en-US" sz="2800" b="1" dirty="0"/>
          </a:p>
        </p:txBody>
      </p:sp>
      <p:pic>
        <p:nvPicPr>
          <p:cNvPr id="28" name="Picture 2" descr="C:\Users\Acer\Desktop\57432036402662553.jpg"/>
          <p:cNvPicPr>
            <a:picLocks noChangeAspect="1" noChangeArrowheads="1"/>
          </p:cNvPicPr>
          <p:nvPr/>
        </p:nvPicPr>
        <p:blipFill>
          <a:blip r:embed="rId4" cstate="print"/>
          <a:srcRect/>
          <a:stretch>
            <a:fillRect/>
          </a:stretch>
        </p:blipFill>
        <p:spPr bwMode="auto">
          <a:xfrm>
            <a:off x="7730936" y="0"/>
            <a:ext cx="1413064" cy="9382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strVal val="#ppt_w*0.70"/>
                                          </p:val>
                                        </p:tav>
                                        <p:tav tm="100000">
                                          <p:val>
                                            <p:strVal val="#ppt_w"/>
                                          </p:val>
                                        </p:tav>
                                      </p:tavLst>
                                    </p:anim>
                                    <p:anim calcmode="lin" valueType="num">
                                      <p:cBhvr>
                                        <p:cTn id="13" dur="1000" fill="hold"/>
                                        <p:tgtEl>
                                          <p:spTgt spid="22"/>
                                        </p:tgtEl>
                                        <p:attrNameLst>
                                          <p:attrName>ppt_h</p:attrName>
                                        </p:attrNameLst>
                                      </p:cBhvr>
                                      <p:tavLst>
                                        <p:tav tm="0">
                                          <p:val>
                                            <p:strVal val="#ppt_h"/>
                                          </p:val>
                                        </p:tav>
                                        <p:tav tm="100000">
                                          <p:val>
                                            <p:strVal val="#ppt_h"/>
                                          </p:val>
                                        </p:tav>
                                      </p:tavLst>
                                    </p:anim>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amond(in)">
                                      <p:cBhvr>
                                        <p:cTn id="19" dur="2000"/>
                                        <p:tgtEl>
                                          <p:spTgt spid="2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heckerboard(across)">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1013</Words>
  <Application>Microsoft Office PowerPoint</Application>
  <PresentationFormat>全屏显示(16:9)</PresentationFormat>
  <Paragraphs>125</Paragraphs>
  <Slides>20</Slides>
  <Notes>11</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M3U8(1)</vt:lpstr>
      <vt:lpstr>学习目标</vt:lpstr>
      <vt:lpstr>学法指导</vt:lpstr>
      <vt:lpstr>       Shared bikes</vt:lpstr>
      <vt:lpstr>幻灯片 5</vt:lpstr>
      <vt:lpstr>幻灯片 6</vt:lpstr>
      <vt:lpstr>Lesson 3 White Bikes on the Road</vt:lpstr>
      <vt:lpstr>“White Bikes” on the Road</vt:lpstr>
      <vt:lpstr>幻灯片 9</vt:lpstr>
      <vt:lpstr>幻灯片 10</vt:lpstr>
      <vt:lpstr>幻灯片 11</vt:lpstr>
      <vt:lpstr>幻灯片 12</vt:lpstr>
      <vt:lpstr>幻灯片 13</vt:lpstr>
      <vt:lpstr>幻灯片 14</vt:lpstr>
      <vt:lpstr>幻灯片 15</vt:lpstr>
      <vt:lpstr>Suppose you are giving a presentation about “white bikes” in Amsterdam to the audience . Please try to introduce it with the help of the flow chart. (P38)</vt:lpstr>
      <vt:lpstr>Voice your opinion</vt:lpstr>
      <vt:lpstr>Voice your opinion</vt:lpstr>
      <vt:lpstr>Homework</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M3U8(1)</dc:title>
  <dc:creator>Acer</dc:creator>
  <cp:lastModifiedBy>Acer</cp:lastModifiedBy>
  <cp:revision>62</cp:revision>
  <dcterms:created xsi:type="dcterms:W3CDTF">2020-04-11T05:03:38Z</dcterms:created>
  <dcterms:modified xsi:type="dcterms:W3CDTF">2020-04-13T09:44:56Z</dcterms:modified>
</cp:coreProperties>
</file>