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1" r:id="rId2"/>
    <p:sldId id="284" r:id="rId3"/>
    <p:sldId id="285" r:id="rId4"/>
    <p:sldId id="270" r:id="rId5"/>
    <p:sldId id="287" r:id="rId6"/>
    <p:sldId id="286" r:id="rId7"/>
    <p:sldId id="271" r:id="rId8"/>
    <p:sldId id="288" r:id="rId9"/>
    <p:sldId id="298" r:id="rId10"/>
    <p:sldId id="272" r:id="rId11"/>
    <p:sldId id="289" r:id="rId12"/>
    <p:sldId id="273" r:id="rId13"/>
    <p:sldId id="291" r:id="rId14"/>
    <p:sldId id="292" r:id="rId15"/>
    <p:sldId id="293" r:id="rId16"/>
    <p:sldId id="294" r:id="rId17"/>
    <p:sldId id="296" r:id="rId18"/>
    <p:sldId id="299" r:id="rId19"/>
    <p:sldId id="300" r:id="rId20"/>
    <p:sldId id="274" r:id="rId21"/>
    <p:sldId id="297" r:id="rId22"/>
    <p:sldId id="301" r:id="rId23"/>
    <p:sldId id="275" r:id="rId24"/>
    <p:sldId id="276" r:id="rId25"/>
    <p:sldId id="280" r:id="rId26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B94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246" autoAdjust="0"/>
    <p:restoredTop sz="82617" autoAdjust="0"/>
  </p:normalViewPr>
  <p:slideViewPr>
    <p:cSldViewPr>
      <p:cViewPr>
        <p:scale>
          <a:sx n="75" d="100"/>
          <a:sy n="75" d="100"/>
        </p:scale>
        <p:origin x="-378" y="-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066AD2-8A2D-47A7-8F9D-4097D66ABF67}" type="doc">
      <dgm:prSet loTypeId="urn:microsoft.com/office/officeart/2005/8/layout/radial1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C46F9B1D-7C49-475B-ACA5-6C7F7E054741}">
      <dgm:prSet phldrT="[文本]"/>
      <dgm:spPr/>
      <dgm:t>
        <a:bodyPr/>
        <a:lstStyle/>
        <a:p>
          <a:r>
            <a:rPr lang="en-US" altLang="zh-CN" b="1" dirty="0" smtClean="0"/>
            <a:t>FACTORS</a:t>
          </a:r>
          <a:endParaRPr lang="zh-CN" altLang="en-US" b="1" dirty="0"/>
        </a:p>
      </dgm:t>
    </dgm:pt>
    <dgm:pt modelId="{C1F34A09-4323-46DF-8FFB-661529B95864}" type="parTrans" cxnId="{3FF12AE6-FF5F-49B0-B01D-F2148EFC4A51}">
      <dgm:prSet/>
      <dgm:spPr/>
      <dgm:t>
        <a:bodyPr/>
        <a:lstStyle/>
        <a:p>
          <a:endParaRPr lang="zh-CN" altLang="en-US"/>
        </a:p>
      </dgm:t>
    </dgm:pt>
    <dgm:pt modelId="{9330378E-97D0-4353-A09F-DADCBFEC3C40}" type="sibTrans" cxnId="{3FF12AE6-FF5F-49B0-B01D-F2148EFC4A51}">
      <dgm:prSet/>
      <dgm:spPr/>
      <dgm:t>
        <a:bodyPr/>
        <a:lstStyle/>
        <a:p>
          <a:endParaRPr lang="zh-CN" altLang="en-US"/>
        </a:p>
      </dgm:t>
    </dgm:pt>
    <dgm:pt modelId="{ABABA5B4-E35E-4A60-A956-3595AE7DC890}">
      <dgm:prSet phldrT="[文本]" custT="1"/>
      <dgm:spPr/>
      <dgm:t>
        <a:bodyPr/>
        <a:lstStyle/>
        <a:p>
          <a:r>
            <a:rPr lang="en-US" altLang="zh-CN" sz="2000" b="1" dirty="0" smtClean="0"/>
            <a:t>Environment</a:t>
          </a:r>
          <a:endParaRPr lang="zh-CN" altLang="en-US" sz="1100" b="1" dirty="0"/>
        </a:p>
      </dgm:t>
    </dgm:pt>
    <dgm:pt modelId="{C4184F55-7646-4594-ACA3-019B814F682F}" type="parTrans" cxnId="{1D5A1940-7A19-4CCE-8A88-A421D308F897}">
      <dgm:prSet/>
      <dgm:spPr/>
      <dgm:t>
        <a:bodyPr/>
        <a:lstStyle/>
        <a:p>
          <a:endParaRPr lang="zh-CN" altLang="en-US"/>
        </a:p>
      </dgm:t>
    </dgm:pt>
    <dgm:pt modelId="{808B47C8-871C-486E-8DB5-6D04B147F4F9}" type="sibTrans" cxnId="{1D5A1940-7A19-4CCE-8A88-A421D308F897}">
      <dgm:prSet/>
      <dgm:spPr/>
      <dgm:t>
        <a:bodyPr/>
        <a:lstStyle/>
        <a:p>
          <a:endParaRPr lang="zh-CN" altLang="en-US"/>
        </a:p>
      </dgm:t>
    </dgm:pt>
    <dgm:pt modelId="{307221AE-6C53-4EE7-B10F-29775FAB6EBC}">
      <dgm:prSet phldrT="[文本]" custT="1"/>
      <dgm:spPr/>
      <dgm:t>
        <a:bodyPr/>
        <a:lstStyle/>
        <a:p>
          <a:r>
            <a:rPr lang="en-US" altLang="zh-CN" sz="2000" b="1" dirty="0" smtClean="0"/>
            <a:t>Management</a:t>
          </a:r>
          <a:endParaRPr lang="zh-CN" altLang="en-US" sz="1000" b="1" dirty="0"/>
        </a:p>
      </dgm:t>
    </dgm:pt>
    <dgm:pt modelId="{1DC3B0FB-4B5C-4DB0-A58C-508BBAF86DD0}" type="parTrans" cxnId="{3EC23853-B816-49A4-84BB-93FF9F4F0C78}">
      <dgm:prSet/>
      <dgm:spPr/>
      <dgm:t>
        <a:bodyPr/>
        <a:lstStyle/>
        <a:p>
          <a:endParaRPr lang="zh-CN" altLang="en-US"/>
        </a:p>
      </dgm:t>
    </dgm:pt>
    <dgm:pt modelId="{A9186AEB-B759-419A-8604-F920E1F669EC}" type="sibTrans" cxnId="{3EC23853-B816-49A4-84BB-93FF9F4F0C78}">
      <dgm:prSet/>
      <dgm:spPr/>
      <dgm:t>
        <a:bodyPr/>
        <a:lstStyle/>
        <a:p>
          <a:endParaRPr lang="zh-CN" altLang="en-US"/>
        </a:p>
      </dgm:t>
    </dgm:pt>
    <dgm:pt modelId="{7239FDD3-275F-407A-A97C-61B763771160}">
      <dgm:prSet phldrT="[文本]" custT="1"/>
      <dgm:spPr/>
      <dgm:t>
        <a:bodyPr/>
        <a:lstStyle/>
        <a:p>
          <a:r>
            <a:rPr lang="en-US" altLang="zh-CN" sz="2000" b="1" dirty="0" smtClean="0"/>
            <a:t>Morality/ Awareness</a:t>
          </a:r>
          <a:endParaRPr lang="zh-CN" altLang="en-US" sz="2000" b="1" dirty="0"/>
        </a:p>
      </dgm:t>
    </dgm:pt>
    <dgm:pt modelId="{EFED2E33-9181-4868-8D37-B1B109CEC7AE}" type="parTrans" cxnId="{02494778-1034-4629-9452-AD1AAEB1600A}">
      <dgm:prSet/>
      <dgm:spPr/>
      <dgm:t>
        <a:bodyPr/>
        <a:lstStyle/>
        <a:p>
          <a:endParaRPr lang="zh-CN" altLang="en-US"/>
        </a:p>
      </dgm:t>
    </dgm:pt>
    <dgm:pt modelId="{69815E08-6617-42A8-A47C-9952FB718E9B}" type="sibTrans" cxnId="{02494778-1034-4629-9452-AD1AAEB1600A}">
      <dgm:prSet/>
      <dgm:spPr/>
      <dgm:t>
        <a:bodyPr/>
        <a:lstStyle/>
        <a:p>
          <a:endParaRPr lang="zh-CN" altLang="en-US"/>
        </a:p>
      </dgm:t>
    </dgm:pt>
    <dgm:pt modelId="{F76907C6-2F16-4E76-845C-BB6659E2BEE5}">
      <dgm:prSet phldrT="[文本]" custT="1"/>
      <dgm:spPr/>
      <dgm:t>
        <a:bodyPr/>
        <a:lstStyle/>
        <a:p>
          <a:r>
            <a:rPr lang="en-US" altLang="zh-CN" sz="2000" b="1" dirty="0" smtClean="0"/>
            <a:t>Technology</a:t>
          </a:r>
          <a:endParaRPr lang="zh-CN" altLang="en-US" sz="1300" b="1" dirty="0"/>
        </a:p>
      </dgm:t>
    </dgm:pt>
    <dgm:pt modelId="{BBAF046D-158D-4EB2-8039-7EE017C663EE}" type="parTrans" cxnId="{690B6242-312B-49F2-BED5-A82C3C1C3F85}">
      <dgm:prSet/>
      <dgm:spPr/>
      <dgm:t>
        <a:bodyPr/>
        <a:lstStyle/>
        <a:p>
          <a:endParaRPr lang="zh-CN" altLang="en-US"/>
        </a:p>
      </dgm:t>
    </dgm:pt>
    <dgm:pt modelId="{99E72875-0968-498C-A619-4E2C986EAC3B}" type="sibTrans" cxnId="{690B6242-312B-49F2-BED5-A82C3C1C3F85}">
      <dgm:prSet/>
      <dgm:spPr/>
      <dgm:t>
        <a:bodyPr/>
        <a:lstStyle/>
        <a:p>
          <a:endParaRPr lang="zh-CN" altLang="en-US"/>
        </a:p>
      </dgm:t>
    </dgm:pt>
    <dgm:pt modelId="{994A538F-D4A6-4DB4-8B05-E4B2F2B170BB}" type="pres">
      <dgm:prSet presAssocID="{BD066AD2-8A2D-47A7-8F9D-4097D66ABF6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4D34C61-9F24-4C57-B724-E3F0218F0234}" type="pres">
      <dgm:prSet presAssocID="{C46F9B1D-7C49-475B-ACA5-6C7F7E054741}" presName="centerShape" presStyleLbl="node0" presStyleIdx="0" presStyleCnt="1" custScaleX="122974" custScaleY="84045"/>
      <dgm:spPr/>
      <dgm:t>
        <a:bodyPr/>
        <a:lstStyle/>
        <a:p>
          <a:endParaRPr lang="zh-CN" altLang="en-US"/>
        </a:p>
      </dgm:t>
    </dgm:pt>
    <dgm:pt modelId="{D4E7459F-A6A9-4127-A98A-9BE8D8096F33}" type="pres">
      <dgm:prSet presAssocID="{C4184F55-7646-4594-ACA3-019B814F682F}" presName="Name9" presStyleLbl="parChTrans1D2" presStyleIdx="0" presStyleCnt="4"/>
      <dgm:spPr/>
      <dgm:t>
        <a:bodyPr/>
        <a:lstStyle/>
        <a:p>
          <a:endParaRPr lang="zh-CN" altLang="en-US"/>
        </a:p>
      </dgm:t>
    </dgm:pt>
    <dgm:pt modelId="{4CC60AF6-C779-4F39-B781-67480A645914}" type="pres">
      <dgm:prSet presAssocID="{C4184F55-7646-4594-ACA3-019B814F682F}" presName="connTx" presStyleLbl="parChTrans1D2" presStyleIdx="0" presStyleCnt="4"/>
      <dgm:spPr/>
      <dgm:t>
        <a:bodyPr/>
        <a:lstStyle/>
        <a:p>
          <a:endParaRPr lang="zh-CN" altLang="en-US"/>
        </a:p>
      </dgm:t>
    </dgm:pt>
    <dgm:pt modelId="{AEB7C8FA-83C2-49ED-91F8-BD11BA9ADA3A}" type="pres">
      <dgm:prSet presAssocID="{ABABA5B4-E35E-4A60-A956-3595AE7DC890}" presName="node" presStyleLbl="node1" presStyleIdx="0" presStyleCnt="4" custScaleX="195730" custScaleY="42883" custRadScaleRad="67880" custRadScaleInc="-305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3ABA97B-3422-4D7B-AED4-56D0C410B924}" type="pres">
      <dgm:prSet presAssocID="{1DC3B0FB-4B5C-4DB0-A58C-508BBAF86DD0}" presName="Name9" presStyleLbl="parChTrans1D2" presStyleIdx="1" presStyleCnt="4"/>
      <dgm:spPr/>
      <dgm:t>
        <a:bodyPr/>
        <a:lstStyle/>
        <a:p>
          <a:endParaRPr lang="zh-CN" altLang="en-US"/>
        </a:p>
      </dgm:t>
    </dgm:pt>
    <dgm:pt modelId="{BBD7C5D4-0178-4FEF-B385-EBDAF72B135A}" type="pres">
      <dgm:prSet presAssocID="{1DC3B0FB-4B5C-4DB0-A58C-508BBAF86DD0}" presName="connTx" presStyleLbl="parChTrans1D2" presStyleIdx="1" presStyleCnt="4"/>
      <dgm:spPr/>
      <dgm:t>
        <a:bodyPr/>
        <a:lstStyle/>
        <a:p>
          <a:endParaRPr lang="zh-CN" altLang="en-US"/>
        </a:p>
      </dgm:t>
    </dgm:pt>
    <dgm:pt modelId="{DF85282C-9A44-46C4-AB3C-71F8F0EE34DA}" type="pres">
      <dgm:prSet presAssocID="{307221AE-6C53-4EE7-B10F-29775FAB6EBC}" presName="node" presStyleLbl="node1" presStyleIdx="1" presStyleCnt="4" custScaleX="201005" custScaleY="36175" custRadScaleRad="141210" custRadScaleInc="277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CAED44F-B18C-4C67-884C-E083E574BB57}" type="pres">
      <dgm:prSet presAssocID="{EFED2E33-9181-4868-8D37-B1B109CEC7AE}" presName="Name9" presStyleLbl="parChTrans1D2" presStyleIdx="2" presStyleCnt="4"/>
      <dgm:spPr/>
      <dgm:t>
        <a:bodyPr/>
        <a:lstStyle/>
        <a:p>
          <a:endParaRPr lang="zh-CN" altLang="en-US"/>
        </a:p>
      </dgm:t>
    </dgm:pt>
    <dgm:pt modelId="{8D86F128-4A51-404D-B4CE-B96F4D05F952}" type="pres">
      <dgm:prSet presAssocID="{EFED2E33-9181-4868-8D37-B1B109CEC7AE}" presName="connTx" presStyleLbl="parChTrans1D2" presStyleIdx="2" presStyleCnt="4"/>
      <dgm:spPr/>
      <dgm:t>
        <a:bodyPr/>
        <a:lstStyle/>
        <a:p>
          <a:endParaRPr lang="zh-CN" altLang="en-US"/>
        </a:p>
      </dgm:t>
    </dgm:pt>
    <dgm:pt modelId="{59F3E937-6EBA-4287-9C28-0AE69AAFF40A}" type="pres">
      <dgm:prSet presAssocID="{7239FDD3-275F-407A-A97C-61B763771160}" presName="node" presStyleLbl="node1" presStyleIdx="2" presStyleCnt="4" custScaleX="285758" custScaleY="43501" custRadScaleRad="7841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113A410-06FB-4B4B-A416-DECB0949E1D8}" type="pres">
      <dgm:prSet presAssocID="{BBAF046D-158D-4EB2-8039-7EE017C663EE}" presName="Name9" presStyleLbl="parChTrans1D2" presStyleIdx="3" presStyleCnt="4"/>
      <dgm:spPr/>
      <dgm:t>
        <a:bodyPr/>
        <a:lstStyle/>
        <a:p>
          <a:endParaRPr lang="zh-CN" altLang="en-US"/>
        </a:p>
      </dgm:t>
    </dgm:pt>
    <dgm:pt modelId="{E292A98D-61BF-4C73-A7B5-122C82BCCA62}" type="pres">
      <dgm:prSet presAssocID="{BBAF046D-158D-4EB2-8039-7EE017C663EE}" presName="connTx" presStyleLbl="parChTrans1D2" presStyleIdx="3" presStyleCnt="4"/>
      <dgm:spPr/>
      <dgm:t>
        <a:bodyPr/>
        <a:lstStyle/>
        <a:p>
          <a:endParaRPr lang="zh-CN" altLang="en-US"/>
        </a:p>
      </dgm:t>
    </dgm:pt>
    <dgm:pt modelId="{4E4101F1-790E-4DCF-B086-7F826771FE58}" type="pres">
      <dgm:prSet presAssocID="{F76907C6-2F16-4E76-845C-BB6659E2BEE5}" presName="node" presStyleLbl="node1" presStyleIdx="3" presStyleCnt="4" custScaleX="182752" custScaleY="36176" custRadScaleRad="129121" custRadScaleInc="180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EC23853-B816-49A4-84BB-93FF9F4F0C78}" srcId="{C46F9B1D-7C49-475B-ACA5-6C7F7E054741}" destId="{307221AE-6C53-4EE7-B10F-29775FAB6EBC}" srcOrd="1" destOrd="0" parTransId="{1DC3B0FB-4B5C-4DB0-A58C-508BBAF86DD0}" sibTransId="{A9186AEB-B759-419A-8604-F920E1F669EC}"/>
    <dgm:cxn modelId="{1FF8DD82-75C4-4B8D-A4EB-3C34509B5E87}" type="presOf" srcId="{C46F9B1D-7C49-475B-ACA5-6C7F7E054741}" destId="{D4D34C61-9F24-4C57-B724-E3F0218F0234}" srcOrd="0" destOrd="0" presId="urn:microsoft.com/office/officeart/2005/8/layout/radial1"/>
    <dgm:cxn modelId="{02494778-1034-4629-9452-AD1AAEB1600A}" srcId="{C46F9B1D-7C49-475B-ACA5-6C7F7E054741}" destId="{7239FDD3-275F-407A-A97C-61B763771160}" srcOrd="2" destOrd="0" parTransId="{EFED2E33-9181-4868-8D37-B1B109CEC7AE}" sibTransId="{69815E08-6617-42A8-A47C-9952FB718E9B}"/>
    <dgm:cxn modelId="{03EDC5C7-481E-48BF-933E-B386CB723B3F}" type="presOf" srcId="{EFED2E33-9181-4868-8D37-B1B109CEC7AE}" destId="{BCAED44F-B18C-4C67-884C-E083E574BB57}" srcOrd="0" destOrd="0" presId="urn:microsoft.com/office/officeart/2005/8/layout/radial1"/>
    <dgm:cxn modelId="{50EDB148-27EB-41E0-96C8-146FDE302148}" type="presOf" srcId="{ABABA5B4-E35E-4A60-A956-3595AE7DC890}" destId="{AEB7C8FA-83C2-49ED-91F8-BD11BA9ADA3A}" srcOrd="0" destOrd="0" presId="urn:microsoft.com/office/officeart/2005/8/layout/radial1"/>
    <dgm:cxn modelId="{3FF12AE6-FF5F-49B0-B01D-F2148EFC4A51}" srcId="{BD066AD2-8A2D-47A7-8F9D-4097D66ABF67}" destId="{C46F9B1D-7C49-475B-ACA5-6C7F7E054741}" srcOrd="0" destOrd="0" parTransId="{C1F34A09-4323-46DF-8FFB-661529B95864}" sibTransId="{9330378E-97D0-4353-A09F-DADCBFEC3C40}"/>
    <dgm:cxn modelId="{690B6242-312B-49F2-BED5-A82C3C1C3F85}" srcId="{C46F9B1D-7C49-475B-ACA5-6C7F7E054741}" destId="{F76907C6-2F16-4E76-845C-BB6659E2BEE5}" srcOrd="3" destOrd="0" parTransId="{BBAF046D-158D-4EB2-8039-7EE017C663EE}" sibTransId="{99E72875-0968-498C-A619-4E2C986EAC3B}"/>
    <dgm:cxn modelId="{E3811EC6-DD3E-4DC6-8B26-0198126ACF9F}" type="presOf" srcId="{BBAF046D-158D-4EB2-8039-7EE017C663EE}" destId="{5113A410-06FB-4B4B-A416-DECB0949E1D8}" srcOrd="0" destOrd="0" presId="urn:microsoft.com/office/officeart/2005/8/layout/radial1"/>
    <dgm:cxn modelId="{0DA79AB5-9AE0-4950-8573-99F72B7F542F}" type="presOf" srcId="{BBAF046D-158D-4EB2-8039-7EE017C663EE}" destId="{E292A98D-61BF-4C73-A7B5-122C82BCCA62}" srcOrd="1" destOrd="0" presId="urn:microsoft.com/office/officeart/2005/8/layout/radial1"/>
    <dgm:cxn modelId="{307530E6-687E-4DBC-B0B1-1C187280B9D9}" type="presOf" srcId="{C4184F55-7646-4594-ACA3-019B814F682F}" destId="{D4E7459F-A6A9-4127-A98A-9BE8D8096F33}" srcOrd="0" destOrd="0" presId="urn:microsoft.com/office/officeart/2005/8/layout/radial1"/>
    <dgm:cxn modelId="{40ACB573-8B93-43F8-BA72-76E970588A10}" type="presOf" srcId="{1DC3B0FB-4B5C-4DB0-A58C-508BBAF86DD0}" destId="{BBD7C5D4-0178-4FEF-B385-EBDAF72B135A}" srcOrd="1" destOrd="0" presId="urn:microsoft.com/office/officeart/2005/8/layout/radial1"/>
    <dgm:cxn modelId="{512A3700-F2D4-4CE8-89E2-AD8931D57061}" type="presOf" srcId="{F76907C6-2F16-4E76-845C-BB6659E2BEE5}" destId="{4E4101F1-790E-4DCF-B086-7F826771FE58}" srcOrd="0" destOrd="0" presId="urn:microsoft.com/office/officeart/2005/8/layout/radial1"/>
    <dgm:cxn modelId="{1D5A1940-7A19-4CCE-8A88-A421D308F897}" srcId="{C46F9B1D-7C49-475B-ACA5-6C7F7E054741}" destId="{ABABA5B4-E35E-4A60-A956-3595AE7DC890}" srcOrd="0" destOrd="0" parTransId="{C4184F55-7646-4594-ACA3-019B814F682F}" sibTransId="{808B47C8-871C-486E-8DB5-6D04B147F4F9}"/>
    <dgm:cxn modelId="{8F597B42-C14A-4533-9C9A-10B9972F7973}" type="presOf" srcId="{BD066AD2-8A2D-47A7-8F9D-4097D66ABF67}" destId="{994A538F-D4A6-4DB4-8B05-E4B2F2B170BB}" srcOrd="0" destOrd="0" presId="urn:microsoft.com/office/officeart/2005/8/layout/radial1"/>
    <dgm:cxn modelId="{DB01E576-53A9-4FAF-B5CB-44DB8C861D10}" type="presOf" srcId="{C4184F55-7646-4594-ACA3-019B814F682F}" destId="{4CC60AF6-C779-4F39-B781-67480A645914}" srcOrd="1" destOrd="0" presId="urn:microsoft.com/office/officeart/2005/8/layout/radial1"/>
    <dgm:cxn modelId="{8BF06913-4039-4FE5-A3D7-544E0B18B119}" type="presOf" srcId="{1DC3B0FB-4B5C-4DB0-A58C-508BBAF86DD0}" destId="{F3ABA97B-3422-4D7B-AED4-56D0C410B924}" srcOrd="0" destOrd="0" presId="urn:microsoft.com/office/officeart/2005/8/layout/radial1"/>
    <dgm:cxn modelId="{9EBE3665-4D13-4D57-9E8B-AAE1BE33E06B}" type="presOf" srcId="{EFED2E33-9181-4868-8D37-B1B109CEC7AE}" destId="{8D86F128-4A51-404D-B4CE-B96F4D05F952}" srcOrd="1" destOrd="0" presId="urn:microsoft.com/office/officeart/2005/8/layout/radial1"/>
    <dgm:cxn modelId="{6C4FAA12-5B5D-4EDF-8F26-A584AAF5189D}" type="presOf" srcId="{307221AE-6C53-4EE7-B10F-29775FAB6EBC}" destId="{DF85282C-9A44-46C4-AB3C-71F8F0EE34DA}" srcOrd="0" destOrd="0" presId="urn:microsoft.com/office/officeart/2005/8/layout/radial1"/>
    <dgm:cxn modelId="{9CB36AE4-9472-4B0C-8B3C-034398B359B9}" type="presOf" srcId="{7239FDD3-275F-407A-A97C-61B763771160}" destId="{59F3E937-6EBA-4287-9C28-0AE69AAFF40A}" srcOrd="0" destOrd="0" presId="urn:microsoft.com/office/officeart/2005/8/layout/radial1"/>
    <dgm:cxn modelId="{0710E6EE-D709-444E-AA7D-623BCCD64614}" type="presParOf" srcId="{994A538F-D4A6-4DB4-8B05-E4B2F2B170BB}" destId="{D4D34C61-9F24-4C57-B724-E3F0218F0234}" srcOrd="0" destOrd="0" presId="urn:microsoft.com/office/officeart/2005/8/layout/radial1"/>
    <dgm:cxn modelId="{A875D85B-9CE1-44DC-A340-33C58ACF909C}" type="presParOf" srcId="{994A538F-D4A6-4DB4-8B05-E4B2F2B170BB}" destId="{D4E7459F-A6A9-4127-A98A-9BE8D8096F33}" srcOrd="1" destOrd="0" presId="urn:microsoft.com/office/officeart/2005/8/layout/radial1"/>
    <dgm:cxn modelId="{484F5E85-084F-4A0C-9899-45533CBE829F}" type="presParOf" srcId="{D4E7459F-A6A9-4127-A98A-9BE8D8096F33}" destId="{4CC60AF6-C779-4F39-B781-67480A645914}" srcOrd="0" destOrd="0" presId="urn:microsoft.com/office/officeart/2005/8/layout/radial1"/>
    <dgm:cxn modelId="{DD124757-FC33-4DE4-8E74-C4A4EECF3431}" type="presParOf" srcId="{994A538F-D4A6-4DB4-8B05-E4B2F2B170BB}" destId="{AEB7C8FA-83C2-49ED-91F8-BD11BA9ADA3A}" srcOrd="2" destOrd="0" presId="urn:microsoft.com/office/officeart/2005/8/layout/radial1"/>
    <dgm:cxn modelId="{8AF86645-2E50-47AA-9937-D3A148C49CB3}" type="presParOf" srcId="{994A538F-D4A6-4DB4-8B05-E4B2F2B170BB}" destId="{F3ABA97B-3422-4D7B-AED4-56D0C410B924}" srcOrd="3" destOrd="0" presId="urn:microsoft.com/office/officeart/2005/8/layout/radial1"/>
    <dgm:cxn modelId="{D28D7CCA-5929-4F52-A064-D06F090E37A2}" type="presParOf" srcId="{F3ABA97B-3422-4D7B-AED4-56D0C410B924}" destId="{BBD7C5D4-0178-4FEF-B385-EBDAF72B135A}" srcOrd="0" destOrd="0" presId="urn:microsoft.com/office/officeart/2005/8/layout/radial1"/>
    <dgm:cxn modelId="{39458A12-6DB6-47CC-8B98-15A836BB42A9}" type="presParOf" srcId="{994A538F-D4A6-4DB4-8B05-E4B2F2B170BB}" destId="{DF85282C-9A44-46C4-AB3C-71F8F0EE34DA}" srcOrd="4" destOrd="0" presId="urn:microsoft.com/office/officeart/2005/8/layout/radial1"/>
    <dgm:cxn modelId="{1F55C90A-1BA9-4694-9D12-640704B27AFA}" type="presParOf" srcId="{994A538F-D4A6-4DB4-8B05-E4B2F2B170BB}" destId="{BCAED44F-B18C-4C67-884C-E083E574BB57}" srcOrd="5" destOrd="0" presId="urn:microsoft.com/office/officeart/2005/8/layout/radial1"/>
    <dgm:cxn modelId="{E5B56FE1-C3CF-4418-864A-09B50FD73122}" type="presParOf" srcId="{BCAED44F-B18C-4C67-884C-E083E574BB57}" destId="{8D86F128-4A51-404D-B4CE-B96F4D05F952}" srcOrd="0" destOrd="0" presId="urn:microsoft.com/office/officeart/2005/8/layout/radial1"/>
    <dgm:cxn modelId="{D48C2167-CD06-45DF-81B3-620305743607}" type="presParOf" srcId="{994A538F-D4A6-4DB4-8B05-E4B2F2B170BB}" destId="{59F3E937-6EBA-4287-9C28-0AE69AAFF40A}" srcOrd="6" destOrd="0" presId="urn:microsoft.com/office/officeart/2005/8/layout/radial1"/>
    <dgm:cxn modelId="{1E982238-7F3E-4F75-9D4C-BE6027D674BC}" type="presParOf" srcId="{994A538F-D4A6-4DB4-8B05-E4B2F2B170BB}" destId="{5113A410-06FB-4B4B-A416-DECB0949E1D8}" srcOrd="7" destOrd="0" presId="urn:microsoft.com/office/officeart/2005/8/layout/radial1"/>
    <dgm:cxn modelId="{6BB3753D-BC1E-42D5-A19D-50D14654D8D7}" type="presParOf" srcId="{5113A410-06FB-4B4B-A416-DECB0949E1D8}" destId="{E292A98D-61BF-4C73-A7B5-122C82BCCA62}" srcOrd="0" destOrd="0" presId="urn:microsoft.com/office/officeart/2005/8/layout/radial1"/>
    <dgm:cxn modelId="{088C20DD-B973-465E-9FD2-C51FB6FD4552}" type="presParOf" srcId="{994A538F-D4A6-4DB4-8B05-E4B2F2B170BB}" destId="{4E4101F1-790E-4DCF-B086-7F826771FE58}" srcOrd="8" destOrd="0" presId="urn:microsoft.com/office/officeart/2005/8/layout/radia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814E6-B90D-43BE-9557-EF6DEB5D8269}" type="datetimeFigureOut">
              <a:rPr lang="zh-CN" altLang="en-US" smtClean="0"/>
              <a:pPr/>
              <a:t>2020/4/16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8AE3F-0808-433F-A2BF-F826B4D411E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拼图状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8AE3F-0808-433F-A2BF-F826B4D411E2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看看翻译文本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8AE3F-0808-433F-A2BF-F826B4D411E2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看看翻译文本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8AE3F-0808-433F-A2BF-F826B4D411E2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骑向世界，比喻意义，传播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8AE3F-0808-433F-A2BF-F826B4D411E2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看看翻译文本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8AE3F-0808-433F-A2BF-F826B4D411E2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看看翻译文本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8AE3F-0808-433F-A2BF-F826B4D411E2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写上答案，加上词性和意思。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8AE3F-0808-433F-A2BF-F826B4D411E2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写上答案，加上词性和意思。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8AE3F-0808-433F-A2BF-F826B4D411E2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A14B-5503-40C6-8939-DDA74353F594}" type="datetimeFigureOut">
              <a:rPr lang="zh-CN" altLang="en-US" smtClean="0"/>
              <a:pPr/>
              <a:t>2020/4/16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56050-46B6-4F60-AD88-997C1329539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A14B-5503-40C6-8939-DDA74353F594}" type="datetimeFigureOut">
              <a:rPr lang="zh-CN" altLang="en-US" smtClean="0"/>
              <a:pPr/>
              <a:t>2020/4/16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56050-46B6-4F60-AD88-997C1329539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A14B-5503-40C6-8939-DDA74353F594}" type="datetimeFigureOut">
              <a:rPr lang="zh-CN" altLang="en-US" smtClean="0"/>
              <a:pPr/>
              <a:t>2020/4/16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56050-46B6-4F60-AD88-997C1329539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A14B-5503-40C6-8939-DDA74353F594}" type="datetimeFigureOut">
              <a:rPr lang="zh-CN" altLang="en-US" smtClean="0"/>
              <a:pPr/>
              <a:t>2020/4/16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56050-46B6-4F60-AD88-997C1329539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A14B-5503-40C6-8939-DDA74353F594}" type="datetimeFigureOut">
              <a:rPr lang="zh-CN" altLang="en-US" smtClean="0"/>
              <a:pPr/>
              <a:t>2020/4/16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56050-46B6-4F60-AD88-997C1329539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A14B-5503-40C6-8939-DDA74353F594}" type="datetimeFigureOut">
              <a:rPr lang="zh-CN" altLang="en-US" smtClean="0"/>
              <a:pPr/>
              <a:t>2020/4/16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56050-46B6-4F60-AD88-997C1329539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A14B-5503-40C6-8939-DDA74353F594}" type="datetimeFigureOut">
              <a:rPr lang="zh-CN" altLang="en-US" smtClean="0"/>
              <a:pPr/>
              <a:t>2020/4/16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56050-46B6-4F60-AD88-997C1329539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A14B-5503-40C6-8939-DDA74353F594}" type="datetimeFigureOut">
              <a:rPr lang="zh-CN" altLang="en-US" smtClean="0"/>
              <a:pPr/>
              <a:t>2020/4/16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56050-46B6-4F60-AD88-997C1329539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A14B-5503-40C6-8939-DDA74353F594}" type="datetimeFigureOut">
              <a:rPr lang="zh-CN" altLang="en-US" smtClean="0"/>
              <a:pPr/>
              <a:t>2020/4/16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56050-46B6-4F60-AD88-997C1329539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A14B-5503-40C6-8939-DDA74353F594}" type="datetimeFigureOut">
              <a:rPr lang="zh-CN" altLang="en-US" smtClean="0"/>
              <a:pPr/>
              <a:t>2020/4/16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56050-46B6-4F60-AD88-997C1329539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A14B-5503-40C6-8939-DDA74353F594}" type="datetimeFigureOut">
              <a:rPr lang="zh-CN" altLang="en-US" smtClean="0"/>
              <a:pPr/>
              <a:t>2020/4/16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56050-46B6-4F60-AD88-997C1329539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CA14B-5503-40C6-8939-DDA74353F594}" type="datetimeFigureOut">
              <a:rPr lang="zh-CN" altLang="en-US" smtClean="0"/>
              <a:pPr/>
              <a:t>2020/4/16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56050-46B6-4F60-AD88-997C1329539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M3U8(1)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标题 14"/>
          <p:cNvSpPr txBox="1">
            <a:spLocks/>
          </p:cNvSpPr>
          <p:nvPr/>
        </p:nvSpPr>
        <p:spPr>
          <a:xfrm>
            <a:off x="3324224" y="2207577"/>
            <a:ext cx="5524823" cy="72834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必修（三）</a:t>
            </a:r>
            <a:r>
              <a:rPr kumimoji="0" lang="en-US" altLang="zh-CN" sz="28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Unit 8 Lesson3</a:t>
            </a:r>
            <a:r>
              <a:rPr kumimoji="0" lang="zh-CN" altLang="en-US" sz="28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（</a:t>
            </a:r>
            <a:r>
              <a:rPr kumimoji="0" lang="en-US" altLang="zh-CN" sz="28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2</a:t>
            </a:r>
            <a:r>
              <a:rPr kumimoji="0" lang="zh-CN" altLang="en-US" sz="28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）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高一年级英语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7" name="文本框 8"/>
          <p:cNvSpPr txBox="1"/>
          <p:nvPr/>
        </p:nvSpPr>
        <p:spPr>
          <a:xfrm>
            <a:off x="3324224" y="3643320"/>
            <a:ext cx="483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北京市和平街第一中学 陈倩冉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1749028"/>
            <a:ext cx="8229600" cy="3394472"/>
          </a:xfrm>
        </p:spPr>
        <p:txBody>
          <a:bodyPr>
            <a:normAutofit/>
          </a:bodyPr>
          <a:lstStyle/>
          <a:p>
            <a:r>
              <a:rPr lang="en-US" altLang="zh-CN" sz="2400" b="1" dirty="0" smtClean="0"/>
              <a:t>Who are “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you</a:t>
            </a:r>
            <a:r>
              <a:rPr lang="en-US" altLang="zh-CN" sz="2400" b="1" dirty="0" smtClean="0"/>
              <a:t>”? 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altLang="zh-CN" sz="2400" dirty="0" smtClean="0"/>
              <a:t>Everyone of us</a:t>
            </a:r>
          </a:p>
          <a:p>
            <a:pPr lvl="1"/>
            <a:r>
              <a:rPr lang="en-US" altLang="zh-CN" sz="2400" dirty="0" smtClean="0"/>
              <a:t>City managers</a:t>
            </a:r>
          </a:p>
          <a:p>
            <a:pPr lvl="1"/>
            <a:r>
              <a:rPr lang="en-US" altLang="zh-CN" sz="2400" dirty="0" smtClean="0"/>
              <a:t>Shared bike companies</a:t>
            </a:r>
          </a:p>
          <a:p>
            <a:pPr lvl="1"/>
            <a:r>
              <a:rPr lang="en-US" altLang="zh-CN" sz="2400" dirty="0" smtClean="0"/>
              <a:t>The general public</a:t>
            </a:r>
          </a:p>
          <a:p>
            <a:pPr lvl="1"/>
            <a:r>
              <a:rPr lang="en-US" altLang="zh-CN" sz="2400" dirty="0" smtClean="0"/>
              <a:t>……(teenagers, policy makers, etc)</a:t>
            </a: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485804" y="1128707"/>
            <a:ext cx="8229600" cy="7286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altLang="zh-CN" sz="2800" b="1" dirty="0" smtClean="0"/>
              <a:t>3.“Where will bike-sharing go in China?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You</a:t>
            </a:r>
            <a:r>
              <a:rPr lang="en-US" altLang="zh-CN" sz="2800" b="1" dirty="0" smtClean="0"/>
              <a:t> decide.”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3071802" y="214296"/>
            <a:ext cx="3043230" cy="722697"/>
          </a:xfrm>
        </p:spPr>
        <p:txBody>
          <a:bodyPr>
            <a:normAutofit/>
          </a:bodyPr>
          <a:lstStyle/>
          <a:p>
            <a:pPr algn="l"/>
            <a:r>
              <a:rPr lang="en-US" altLang="zh-CN" sz="3200" b="1" dirty="0" smtClean="0"/>
              <a:t>Think and share</a:t>
            </a:r>
            <a:endParaRPr lang="zh-CN" altLang="en-US" sz="3200" b="1" dirty="0"/>
          </a:p>
        </p:txBody>
      </p:sp>
      <p:pic>
        <p:nvPicPr>
          <p:cNvPr id="6" name="Picture 2" descr="C:\Users\Acer\Desktop\t0142aca3149b94a2a8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-177055"/>
            <a:ext cx="2135975" cy="14629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557242" y="1200150"/>
            <a:ext cx="8229600" cy="33940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sz="2800" b="1" dirty="0" smtClean="0"/>
              <a:t>4.What can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you</a:t>
            </a:r>
            <a:r>
              <a:rPr lang="en-US" altLang="zh-CN" sz="2800" b="1" dirty="0" smtClean="0"/>
              <a:t> do to help bike-sharing go smoothly in China? </a:t>
            </a:r>
          </a:p>
          <a:p>
            <a:pPr lvl="1"/>
            <a:r>
              <a:rPr lang="en-US" altLang="zh-CN" sz="2400" dirty="0" smtClean="0"/>
              <a:t>City managers</a:t>
            </a:r>
          </a:p>
          <a:p>
            <a:pPr lvl="1"/>
            <a:r>
              <a:rPr lang="en-US" altLang="zh-CN" sz="2400" dirty="0" smtClean="0"/>
              <a:t>Shared bike companies</a:t>
            </a:r>
          </a:p>
          <a:p>
            <a:pPr lvl="1"/>
            <a:r>
              <a:rPr lang="en-US" altLang="zh-CN" sz="2400" dirty="0" smtClean="0"/>
              <a:t>The general public</a:t>
            </a:r>
          </a:p>
          <a:p>
            <a:pPr lvl="1"/>
            <a:r>
              <a:rPr lang="en-US" altLang="zh-CN" sz="2400" dirty="0" smtClean="0"/>
              <a:t>…(teenagers, policy makers, etc)</a:t>
            </a:r>
            <a:endParaRPr lang="en-US" altLang="zh-CN" dirty="0" smtClean="0"/>
          </a:p>
          <a:p>
            <a:pPr>
              <a:buNone/>
            </a:pPr>
            <a:r>
              <a:rPr lang="en-US" altLang="zh-CN" sz="2800" dirty="0" smtClean="0"/>
              <a:t>Please give your suggestions.</a:t>
            </a: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3071802" y="214296"/>
            <a:ext cx="3043230" cy="7226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Think and share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C:\Users\Acer\Desktop\t0142aca3149b94a2a8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-177055"/>
            <a:ext cx="2135975" cy="14629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414366" y="214296"/>
            <a:ext cx="8229600" cy="857250"/>
          </a:xfrm>
        </p:spPr>
        <p:txBody>
          <a:bodyPr>
            <a:normAutofit/>
          </a:bodyPr>
          <a:lstStyle/>
          <a:p>
            <a:r>
              <a:rPr lang="en-US" altLang="zh-CN" sz="3200" b="1" dirty="0" smtClean="0"/>
              <a:t>Focus on language: 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Verbs or Nouns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214428"/>
            <a:ext cx="8143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zh-CN" sz="2800" dirty="0" smtClean="0"/>
              <a:t>Compare the two sentences in each pair. Decide what the word in </a:t>
            </a:r>
            <a:r>
              <a:rPr lang="en-US" altLang="zh-CN" sz="2800" dirty="0" smtClean="0"/>
              <a:t>red expresses.</a:t>
            </a:r>
            <a:endParaRPr lang="zh-CN" alt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28596" y="2143122"/>
            <a:ext cx="8143932" cy="18158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/>
            <a:endParaRPr lang="en-US" altLang="zh-CN" sz="2800" dirty="0" smtClean="0"/>
          </a:p>
          <a:p>
            <a:pPr lvl="1"/>
            <a:r>
              <a:rPr lang="en-US" altLang="zh-CN" sz="2800" dirty="0" smtClean="0"/>
              <a:t>a. the name of an object/ a thing [</a:t>
            </a:r>
            <a:r>
              <a:rPr lang="en-US" altLang="zh-CN" sz="2800" dirty="0" smtClean="0">
                <a:solidFill>
                  <a:srgbClr val="FF0000"/>
                </a:solidFill>
              </a:rPr>
              <a:t>a noun</a:t>
            </a:r>
            <a:r>
              <a:rPr lang="en-US" altLang="zh-CN" sz="2800" dirty="0" smtClean="0"/>
              <a:t>]</a:t>
            </a:r>
          </a:p>
          <a:p>
            <a:pPr lvl="1"/>
            <a:r>
              <a:rPr lang="en-US" altLang="zh-CN" sz="2800" dirty="0" smtClean="0"/>
              <a:t>b. an action/ to do things [</a:t>
            </a:r>
            <a:r>
              <a:rPr lang="en-US" altLang="zh-CN" sz="2800" dirty="0" smtClean="0">
                <a:solidFill>
                  <a:srgbClr val="FF0000"/>
                </a:solidFill>
              </a:rPr>
              <a:t>a verb</a:t>
            </a:r>
            <a:r>
              <a:rPr lang="en-US" altLang="zh-CN" sz="2800" dirty="0" smtClean="0"/>
              <a:t>]</a:t>
            </a:r>
          </a:p>
          <a:p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485804" y="206375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altLang="zh-CN" sz="3200" b="1" dirty="0" smtClean="0"/>
              <a:t>Verbs or Nouns?</a:t>
            </a:r>
            <a:endParaRPr lang="zh-CN" alt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59044" y="2835568"/>
            <a:ext cx="7920000" cy="52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800" dirty="0" smtClean="0"/>
              <a:t>The group </a:t>
            </a:r>
            <a:r>
              <a:rPr lang="en-US" altLang="zh-CN" sz="2800" dirty="0" smtClean="0">
                <a:solidFill>
                  <a:srgbClr val="FF0000"/>
                </a:solidFill>
              </a:rPr>
              <a:t>placed</a:t>
            </a:r>
            <a:r>
              <a:rPr lang="en-US" altLang="zh-CN" sz="2800" dirty="0" smtClean="0"/>
              <a:t> them in many areas of Amsterdam.</a:t>
            </a:r>
            <a:endParaRPr lang="zh-CN" alt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59044" y="1500180"/>
            <a:ext cx="7920000" cy="52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dirty="0" smtClean="0"/>
              <a:t>There are also plenty of </a:t>
            </a:r>
            <a:r>
              <a:rPr lang="en-US" altLang="zh-CN" sz="2800" dirty="0" smtClean="0">
                <a:solidFill>
                  <a:srgbClr val="FF0000"/>
                </a:solidFill>
              </a:rPr>
              <a:t>places</a:t>
            </a:r>
            <a:r>
              <a:rPr lang="en-US" altLang="zh-CN" sz="2800" dirty="0" smtClean="0"/>
              <a:t> for bicycle parking.</a:t>
            </a:r>
            <a:endParaRPr lang="zh-CN" alt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143372" y="357172"/>
            <a:ext cx="4110421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dirty="0" smtClean="0"/>
              <a:t>a. the name of an object/ a thing [</a:t>
            </a:r>
            <a:r>
              <a:rPr lang="en-US" altLang="zh-CN" dirty="0" smtClean="0">
                <a:solidFill>
                  <a:srgbClr val="FF0000"/>
                </a:solidFill>
              </a:rPr>
              <a:t>a noun</a:t>
            </a:r>
            <a:r>
              <a:rPr lang="en-US" altLang="zh-CN" dirty="0" smtClean="0"/>
              <a:t>]</a:t>
            </a:r>
          </a:p>
          <a:p>
            <a:r>
              <a:rPr lang="en-US" altLang="zh-CN" dirty="0" smtClean="0"/>
              <a:t>b. an action/ to do things [</a:t>
            </a:r>
            <a:r>
              <a:rPr lang="en-US" altLang="zh-CN" dirty="0" smtClean="0">
                <a:solidFill>
                  <a:srgbClr val="FF0000"/>
                </a:solidFill>
              </a:rPr>
              <a:t>a verb</a:t>
            </a:r>
            <a:r>
              <a:rPr lang="en-US" altLang="zh-CN" dirty="0" smtClean="0"/>
              <a:t>]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65859" y="2143122"/>
            <a:ext cx="6013185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400" dirty="0" smtClean="0"/>
              <a:t>a. the name of an object/ a thing [</a:t>
            </a:r>
            <a:r>
              <a:rPr lang="en-US" altLang="zh-CN" sz="2400" dirty="0" smtClean="0">
                <a:solidFill>
                  <a:srgbClr val="FF0000"/>
                </a:solidFill>
              </a:rPr>
              <a:t>a noun</a:t>
            </a:r>
            <a:r>
              <a:rPr lang="en-US" altLang="zh-CN" sz="2400" dirty="0" smtClean="0"/>
              <a:t>]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地方</a:t>
            </a:r>
            <a:endParaRPr lang="en-US" altLang="zh-CN" sz="2400" b="1" dirty="0" smtClean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3306" y="3429006"/>
            <a:ext cx="503573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400" dirty="0" smtClean="0"/>
              <a:t>b. an action/ to do things [</a:t>
            </a:r>
            <a:r>
              <a:rPr lang="en-US" altLang="zh-CN" sz="2400" dirty="0" smtClean="0">
                <a:solidFill>
                  <a:srgbClr val="FF0000"/>
                </a:solidFill>
              </a:rPr>
              <a:t>a verb</a:t>
            </a:r>
            <a:r>
              <a:rPr lang="en-US" altLang="zh-CN" sz="2400" dirty="0" smtClean="0"/>
              <a:t>] 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放置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28596" y="1000114"/>
            <a:ext cx="428628" cy="42862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485804" y="206375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altLang="zh-CN" sz="3200" b="1" dirty="0" smtClean="0"/>
              <a:t>Verbs or Nouns?</a:t>
            </a:r>
            <a:endParaRPr lang="zh-CN" alt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14346" y="1538581"/>
            <a:ext cx="7929619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dirty="0" smtClean="0"/>
              <a:t>In 1999, the “white bikes” </a:t>
            </a:r>
            <a:r>
              <a:rPr lang="en-US" altLang="zh-CN" sz="2800" dirty="0" smtClean="0">
                <a:solidFill>
                  <a:srgbClr val="FF0000"/>
                </a:solidFill>
              </a:rPr>
              <a:t>returned</a:t>
            </a:r>
            <a:r>
              <a:rPr lang="en-US" altLang="zh-CN" sz="2800" dirty="0" smtClean="0"/>
              <a:t> to Amsterdam.</a:t>
            </a:r>
            <a:endParaRPr lang="zh-CN" alt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14347" y="2801311"/>
            <a:ext cx="7920000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dirty="0" smtClean="0"/>
              <a:t>Thanks to the ideas and efforts of many people, like the cycling fans of the 1960s and those who enabled the </a:t>
            </a:r>
            <a:r>
              <a:rPr lang="en-US" altLang="zh-CN" sz="2800" dirty="0" smtClean="0">
                <a:solidFill>
                  <a:srgbClr val="FF0000"/>
                </a:solidFill>
              </a:rPr>
              <a:t>return</a:t>
            </a:r>
            <a:r>
              <a:rPr lang="en-US" altLang="zh-CN" sz="2800" dirty="0" smtClean="0"/>
              <a:t> of “white bikes”, you can now enjoy……</a:t>
            </a:r>
            <a:endParaRPr lang="zh-CN" alt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143372" y="357172"/>
            <a:ext cx="4110421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dirty="0" smtClean="0"/>
              <a:t>a. the name of an object/ a thing [</a:t>
            </a:r>
            <a:r>
              <a:rPr lang="en-US" altLang="zh-CN" dirty="0" smtClean="0">
                <a:solidFill>
                  <a:srgbClr val="FF0000"/>
                </a:solidFill>
              </a:rPr>
              <a:t>a noun</a:t>
            </a:r>
            <a:r>
              <a:rPr lang="en-US" altLang="zh-CN" dirty="0" smtClean="0"/>
              <a:t>]</a:t>
            </a:r>
          </a:p>
          <a:p>
            <a:r>
              <a:rPr lang="en-US" altLang="zh-CN" dirty="0" smtClean="0"/>
              <a:t>b. an action/ to do things [</a:t>
            </a:r>
            <a:r>
              <a:rPr lang="en-US" altLang="zh-CN" dirty="0" smtClean="0">
                <a:solidFill>
                  <a:srgbClr val="FF0000"/>
                </a:solidFill>
              </a:rPr>
              <a:t>a verb</a:t>
            </a:r>
            <a:r>
              <a:rPr lang="en-US" altLang="zh-CN" dirty="0" smtClean="0"/>
              <a:t>]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43174" y="4396101"/>
            <a:ext cx="6013185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400" dirty="0" smtClean="0"/>
              <a:t>a. the name of an object/ a thing [</a:t>
            </a:r>
            <a:r>
              <a:rPr lang="en-US" altLang="zh-CN" sz="2400" dirty="0" smtClean="0">
                <a:solidFill>
                  <a:srgbClr val="FF0000"/>
                </a:solidFill>
              </a:rPr>
              <a:t>a noun</a:t>
            </a:r>
            <a:r>
              <a:rPr lang="en-US" altLang="zh-CN" sz="2400" dirty="0" smtClean="0"/>
              <a:t>]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返回</a:t>
            </a:r>
            <a:endParaRPr lang="en-US" altLang="zh-CN" sz="2400" b="1" dirty="0" smtClean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98609" y="2181523"/>
            <a:ext cx="503573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400" dirty="0" smtClean="0"/>
              <a:t>b. an action/ to do things [</a:t>
            </a:r>
            <a:r>
              <a:rPr lang="en-US" altLang="zh-CN" sz="2400" dirty="0" smtClean="0">
                <a:solidFill>
                  <a:srgbClr val="FF0000"/>
                </a:solidFill>
              </a:rPr>
              <a:t>a verb</a:t>
            </a:r>
            <a:r>
              <a:rPr lang="en-US" altLang="zh-CN" sz="2400" dirty="0" smtClean="0"/>
              <a:t>] 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返回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28596" y="1000114"/>
            <a:ext cx="428628" cy="42862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485804" y="206375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altLang="zh-CN" sz="3200" b="1" dirty="0" smtClean="0"/>
              <a:t>Verbs or Nouns?</a:t>
            </a:r>
            <a:endParaRPr lang="zh-CN" alt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14346" y="1538581"/>
            <a:ext cx="7929619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dirty="0" smtClean="0"/>
              <a:t>The group </a:t>
            </a:r>
            <a:r>
              <a:rPr lang="en-US" altLang="zh-CN" sz="2800" dirty="0" smtClean="0">
                <a:solidFill>
                  <a:srgbClr val="FF0000"/>
                </a:solidFill>
              </a:rPr>
              <a:t>painted</a:t>
            </a:r>
            <a:r>
              <a:rPr lang="en-US" altLang="zh-CN" sz="2800" dirty="0" smtClean="0"/>
              <a:t> hundreds of bicycles white…</a:t>
            </a:r>
            <a:endParaRPr lang="zh-CN" alt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14347" y="2801311"/>
            <a:ext cx="792000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dirty="0" smtClean="0"/>
              <a:t>I need a can of </a:t>
            </a:r>
            <a:r>
              <a:rPr lang="en-US" altLang="zh-CN" sz="2800" dirty="0" smtClean="0">
                <a:solidFill>
                  <a:schemeClr val="tx1"/>
                </a:solidFill>
              </a:rPr>
              <a:t>red</a:t>
            </a:r>
            <a:r>
              <a:rPr lang="en-US" altLang="zh-CN" sz="2800" dirty="0" smtClean="0"/>
              <a:t> </a:t>
            </a:r>
            <a:r>
              <a:rPr lang="en-US" altLang="zh-CN" sz="2800" dirty="0" smtClean="0">
                <a:solidFill>
                  <a:srgbClr val="FF0000"/>
                </a:solidFill>
              </a:rPr>
              <a:t>paint</a:t>
            </a:r>
            <a:r>
              <a:rPr lang="en-US" altLang="zh-CN" sz="2800" dirty="0" smtClean="0"/>
              <a:t>.</a:t>
            </a:r>
            <a:endParaRPr lang="zh-CN" alt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143372" y="357172"/>
            <a:ext cx="4110421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dirty="0" smtClean="0"/>
              <a:t>a. the name of an object/ a thing [</a:t>
            </a:r>
            <a:r>
              <a:rPr lang="en-US" altLang="zh-CN" dirty="0" smtClean="0">
                <a:solidFill>
                  <a:srgbClr val="FF0000"/>
                </a:solidFill>
              </a:rPr>
              <a:t>a noun</a:t>
            </a:r>
            <a:r>
              <a:rPr lang="en-US" altLang="zh-CN" dirty="0" smtClean="0"/>
              <a:t>]</a:t>
            </a:r>
          </a:p>
          <a:p>
            <a:r>
              <a:rPr lang="en-US" altLang="zh-CN" dirty="0" smtClean="0"/>
              <a:t>b. an action/ to do things [</a:t>
            </a:r>
            <a:r>
              <a:rPr lang="en-US" altLang="zh-CN" dirty="0" smtClean="0">
                <a:solidFill>
                  <a:srgbClr val="FF0000"/>
                </a:solidFill>
              </a:rPr>
              <a:t>a verb</a:t>
            </a:r>
            <a:r>
              <a:rPr lang="en-US" altLang="zh-CN" dirty="0" smtClean="0"/>
              <a:t>]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43174" y="3395969"/>
            <a:ext cx="6016391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400" dirty="0" smtClean="0"/>
              <a:t>a. the name of an object/ a thing [</a:t>
            </a:r>
            <a:r>
              <a:rPr lang="en-US" altLang="zh-CN" sz="2400" dirty="0" smtClean="0">
                <a:solidFill>
                  <a:srgbClr val="FF0000"/>
                </a:solidFill>
              </a:rPr>
              <a:t>a noun</a:t>
            </a:r>
            <a:r>
              <a:rPr lang="en-US" altLang="zh-CN" sz="2400" dirty="0" smtClean="0"/>
              <a:t>]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油漆</a:t>
            </a:r>
            <a:endParaRPr lang="en-US" altLang="zh-CN" sz="2400" b="1" dirty="0" smtClean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00452" y="2181523"/>
            <a:ext cx="5343514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400" dirty="0" smtClean="0"/>
              <a:t>b. an action/ to do things [</a:t>
            </a:r>
            <a:r>
              <a:rPr lang="en-US" altLang="zh-CN" sz="2400" dirty="0" smtClean="0">
                <a:solidFill>
                  <a:srgbClr val="FF0000"/>
                </a:solidFill>
              </a:rPr>
              <a:t>a verb</a:t>
            </a:r>
            <a:r>
              <a:rPr lang="en-US" altLang="zh-CN" sz="2400" dirty="0" smtClean="0"/>
              <a:t>] 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刷油漆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8662" y="3429006"/>
            <a:ext cx="1220014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can    n. 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28596" y="1000114"/>
            <a:ext cx="428628" cy="42862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485804" y="206375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altLang="zh-CN" sz="3200" b="1" dirty="0" smtClean="0"/>
              <a:t>Verbs or Nouns?</a:t>
            </a:r>
            <a:endParaRPr lang="zh-CN" alt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14346" y="1538581"/>
            <a:ext cx="7929619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dirty="0" smtClean="0"/>
              <a:t>Nowadays, the idea of “white bikes” has </a:t>
            </a:r>
            <a:r>
              <a:rPr lang="en-US" altLang="zh-CN" sz="2800" dirty="0" err="1" smtClean="0">
                <a:solidFill>
                  <a:srgbClr val="FF0000"/>
                </a:solidFill>
              </a:rPr>
              <a:t>pedalled</a:t>
            </a:r>
            <a:r>
              <a:rPr lang="en-US" altLang="zh-CN" sz="2800" dirty="0" smtClean="0"/>
              <a:t> its way around the world…</a:t>
            </a:r>
            <a:endParaRPr lang="zh-CN" alt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14347" y="3405852"/>
            <a:ext cx="792000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dirty="0" smtClean="0"/>
              <a:t>Both </a:t>
            </a:r>
            <a:r>
              <a:rPr lang="en-US" altLang="zh-CN" sz="2800" dirty="0" smtClean="0">
                <a:solidFill>
                  <a:srgbClr val="FF0000"/>
                </a:solidFill>
              </a:rPr>
              <a:t>pedals</a:t>
            </a:r>
            <a:r>
              <a:rPr lang="en-US" altLang="zh-CN" sz="2800" dirty="0" smtClean="0"/>
              <a:t> of my bicycle were broken. </a:t>
            </a:r>
            <a:endParaRPr lang="zh-CN" alt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143372" y="357172"/>
            <a:ext cx="4110421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dirty="0" smtClean="0"/>
              <a:t>a. the name of an object/ a thing [</a:t>
            </a:r>
            <a:r>
              <a:rPr lang="en-US" altLang="zh-CN" dirty="0" smtClean="0">
                <a:solidFill>
                  <a:srgbClr val="FF0000"/>
                </a:solidFill>
              </a:rPr>
              <a:t>a noun</a:t>
            </a:r>
            <a:r>
              <a:rPr lang="en-US" altLang="zh-CN" dirty="0" smtClean="0"/>
              <a:t>]</a:t>
            </a:r>
          </a:p>
          <a:p>
            <a:r>
              <a:rPr lang="en-US" altLang="zh-CN" dirty="0" smtClean="0"/>
              <a:t>b. an action/ to do things [</a:t>
            </a:r>
            <a:r>
              <a:rPr lang="en-US" altLang="zh-CN" dirty="0" smtClean="0">
                <a:solidFill>
                  <a:srgbClr val="FF0000"/>
                </a:solidFill>
              </a:rPr>
              <a:t>a verb</a:t>
            </a:r>
            <a:r>
              <a:rPr lang="en-US" altLang="zh-CN" dirty="0" smtClean="0"/>
              <a:t>]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43174" y="4000510"/>
            <a:ext cx="6013185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400" dirty="0" smtClean="0"/>
              <a:t>a. the name of an object/ a thing [</a:t>
            </a:r>
            <a:r>
              <a:rPr lang="en-US" altLang="zh-CN" sz="2400" dirty="0" smtClean="0">
                <a:solidFill>
                  <a:srgbClr val="FF0000"/>
                </a:solidFill>
              </a:rPr>
              <a:t>a noun</a:t>
            </a:r>
            <a:r>
              <a:rPr lang="en-US" altLang="zh-CN" sz="2400" dirty="0" smtClean="0"/>
              <a:t>]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踏板</a:t>
            </a:r>
            <a:endParaRPr lang="en-US" altLang="zh-CN" sz="2400" b="1" dirty="0" smtClean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36093" y="2610151"/>
            <a:ext cx="5107873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400" dirty="0" smtClean="0"/>
              <a:t>b. an action/ to do things [</a:t>
            </a:r>
            <a:r>
              <a:rPr lang="en-US" altLang="zh-CN" sz="2400" dirty="0" smtClean="0">
                <a:solidFill>
                  <a:srgbClr val="FF0000"/>
                </a:solidFill>
              </a:rPr>
              <a:t>a verb</a:t>
            </a:r>
            <a:r>
              <a:rPr lang="en-US" altLang="zh-CN" sz="2400" dirty="0" smtClean="0"/>
              <a:t>] 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 骑行</a:t>
            </a:r>
          </a:p>
        </p:txBody>
      </p:sp>
      <p:sp>
        <p:nvSpPr>
          <p:cNvPr id="11" name="椭圆 10"/>
          <p:cNvSpPr/>
          <p:nvPr/>
        </p:nvSpPr>
        <p:spPr>
          <a:xfrm>
            <a:off x="428596" y="1000114"/>
            <a:ext cx="428628" cy="42862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485804" y="206375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altLang="zh-CN" sz="3200" b="1" dirty="0" smtClean="0"/>
              <a:t>Verbs or Nouns?</a:t>
            </a:r>
            <a:endParaRPr lang="zh-CN" alt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14346" y="1538581"/>
            <a:ext cx="7929619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dirty="0" smtClean="0"/>
              <a:t>Problems can also develop, like the theft of bikes and parking </a:t>
            </a:r>
            <a:r>
              <a:rPr lang="en-US" altLang="zh-CN" sz="2800" dirty="0" smtClean="0">
                <a:solidFill>
                  <a:srgbClr val="FF0000"/>
                </a:solidFill>
              </a:rPr>
              <a:t>issues</a:t>
            </a:r>
            <a:r>
              <a:rPr lang="en-US" altLang="zh-CN" sz="2800" dirty="0" smtClean="0"/>
              <a:t>.</a:t>
            </a:r>
            <a:endParaRPr lang="zh-CN" alt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14347" y="3405852"/>
            <a:ext cx="7920000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dirty="0" smtClean="0"/>
              <a:t>In 1993, 77 years after her death, a medical license was </a:t>
            </a:r>
            <a:r>
              <a:rPr lang="en-US" altLang="zh-CN" sz="2800" dirty="0" smtClean="0">
                <a:solidFill>
                  <a:srgbClr val="FF0000"/>
                </a:solidFill>
              </a:rPr>
              <a:t>issued</a:t>
            </a:r>
            <a:r>
              <a:rPr lang="en-US" altLang="zh-CN" sz="2800" dirty="0" smtClean="0"/>
              <a:t> to this courageous and pioneering woman.</a:t>
            </a:r>
            <a:endParaRPr lang="zh-CN" alt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143372" y="357172"/>
            <a:ext cx="4110421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dirty="0" smtClean="0"/>
              <a:t>a. the name of an object/ a thing [</a:t>
            </a:r>
            <a:r>
              <a:rPr lang="en-US" altLang="zh-CN" dirty="0" smtClean="0">
                <a:solidFill>
                  <a:srgbClr val="FF0000"/>
                </a:solidFill>
              </a:rPr>
              <a:t>a noun</a:t>
            </a:r>
            <a:r>
              <a:rPr lang="en-US" altLang="zh-CN" dirty="0" smtClean="0"/>
              <a:t>]</a:t>
            </a:r>
          </a:p>
          <a:p>
            <a:r>
              <a:rPr lang="en-US" altLang="zh-CN" dirty="0" smtClean="0"/>
              <a:t>b. an action/ to do things [</a:t>
            </a:r>
            <a:r>
              <a:rPr lang="en-US" altLang="zh-CN" dirty="0" smtClean="0">
                <a:solidFill>
                  <a:srgbClr val="FF0000"/>
                </a:solidFill>
              </a:rPr>
              <a:t>a verb</a:t>
            </a:r>
            <a:r>
              <a:rPr lang="en-US" altLang="zh-CN" dirty="0" smtClean="0"/>
              <a:t>]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43174" y="2500312"/>
            <a:ext cx="6016391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400" dirty="0" smtClean="0"/>
              <a:t>a. the name of an object/ a thing [</a:t>
            </a:r>
            <a:r>
              <a:rPr lang="en-US" altLang="zh-CN" sz="2400" dirty="0" smtClean="0">
                <a:solidFill>
                  <a:srgbClr val="FF0000"/>
                </a:solidFill>
              </a:rPr>
              <a:t>a noun</a:t>
            </a:r>
            <a:r>
              <a:rPr lang="en-US" altLang="zh-CN" sz="2400" dirty="0" smtClean="0"/>
              <a:t>]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问题</a:t>
            </a:r>
            <a:endParaRPr lang="en-US" altLang="zh-CN" sz="2400" b="1" dirty="0" smtClean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37184" y="4396101"/>
            <a:ext cx="580678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400" dirty="0" smtClean="0"/>
              <a:t>b. an action/ to do things [</a:t>
            </a:r>
            <a:r>
              <a:rPr lang="en-US" altLang="zh-CN" sz="2400" dirty="0" smtClean="0">
                <a:solidFill>
                  <a:srgbClr val="FF0000"/>
                </a:solidFill>
              </a:rPr>
              <a:t>a verb</a:t>
            </a:r>
            <a:r>
              <a:rPr lang="en-US" altLang="zh-CN" sz="2400" dirty="0" smtClean="0"/>
              <a:t>] 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 发放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,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颁发</a:t>
            </a:r>
          </a:p>
        </p:txBody>
      </p:sp>
      <p:sp>
        <p:nvSpPr>
          <p:cNvPr id="11" name="椭圆 10"/>
          <p:cNvSpPr/>
          <p:nvPr/>
        </p:nvSpPr>
        <p:spPr>
          <a:xfrm>
            <a:off x="428596" y="1000114"/>
            <a:ext cx="428628" cy="42862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485804" y="206375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altLang="zh-CN" sz="3200" b="1" dirty="0" smtClean="0"/>
              <a:t>Verbs or Nouns?</a:t>
            </a:r>
            <a:endParaRPr lang="zh-CN" alt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14346" y="1538581"/>
            <a:ext cx="7929619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dirty="0" smtClean="0"/>
              <a:t>… this time with a computer tracking system to </a:t>
            </a:r>
            <a:r>
              <a:rPr lang="en-US" altLang="zh-CN" sz="2800" dirty="0" smtClean="0">
                <a:solidFill>
                  <a:srgbClr val="FF0000"/>
                </a:solidFill>
              </a:rPr>
              <a:t>record</a:t>
            </a:r>
            <a:r>
              <a:rPr lang="en-US" altLang="zh-CN" sz="2800" dirty="0" smtClean="0"/>
              <a:t> their every </a:t>
            </a:r>
            <a:r>
              <a:rPr lang="en-US" altLang="zh-CN" sz="2800" dirty="0" smtClean="0">
                <a:solidFill>
                  <a:srgbClr val="FF0000"/>
                </a:solidFill>
              </a:rPr>
              <a:t>move</a:t>
            </a:r>
            <a:r>
              <a:rPr lang="en-US" altLang="zh-CN" sz="2800" dirty="0" smtClean="0"/>
              <a:t>!</a:t>
            </a:r>
            <a:endParaRPr lang="zh-CN" alt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143372" y="357172"/>
            <a:ext cx="4110421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dirty="0" smtClean="0"/>
              <a:t>a. the name of an object/ a thing [</a:t>
            </a:r>
            <a:r>
              <a:rPr lang="en-US" altLang="zh-CN" dirty="0" smtClean="0">
                <a:solidFill>
                  <a:srgbClr val="FF0000"/>
                </a:solidFill>
              </a:rPr>
              <a:t>a noun</a:t>
            </a:r>
            <a:r>
              <a:rPr lang="en-US" altLang="zh-CN" dirty="0" smtClean="0"/>
              <a:t>]</a:t>
            </a:r>
          </a:p>
          <a:p>
            <a:r>
              <a:rPr lang="en-US" altLang="zh-CN" dirty="0" smtClean="0"/>
              <a:t>b. an action/ to do things [</a:t>
            </a:r>
            <a:r>
              <a:rPr lang="en-US" altLang="zh-CN" dirty="0" smtClean="0">
                <a:solidFill>
                  <a:srgbClr val="FF0000"/>
                </a:solidFill>
              </a:rPr>
              <a:t>a verb</a:t>
            </a:r>
            <a:r>
              <a:rPr lang="en-US" altLang="zh-CN" dirty="0" smtClean="0"/>
              <a:t>]</a:t>
            </a:r>
            <a:endParaRPr lang="zh-CN" altLang="en-US" dirty="0"/>
          </a:p>
        </p:txBody>
      </p:sp>
      <p:sp>
        <p:nvSpPr>
          <p:cNvPr id="11" name="椭圆 10"/>
          <p:cNvSpPr/>
          <p:nvPr/>
        </p:nvSpPr>
        <p:spPr>
          <a:xfrm>
            <a:off x="428596" y="1000114"/>
            <a:ext cx="428628" cy="42862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６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14348" y="2500312"/>
            <a:ext cx="367113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400" b="1" dirty="0" smtClean="0"/>
              <a:t>record    /</a:t>
            </a:r>
            <a:r>
              <a:rPr lang="en-US" sz="2400" dirty="0" smtClean="0"/>
              <a:t>ˈr</a:t>
            </a:r>
            <a:r>
              <a:rPr lang="zh-CN" altLang="en-US" sz="1400" dirty="0" smtClean="0">
                <a:latin typeface="Times New Roman" pitchFamily="18" charset="0"/>
                <a:cs typeface="Times New Roman" pitchFamily="18" charset="0"/>
              </a:rPr>
              <a:t>Ｉ</a:t>
            </a:r>
            <a:r>
              <a:rPr lang="en-US" sz="2400" dirty="0" err="1" smtClean="0"/>
              <a:t>kɔːd</a:t>
            </a:r>
            <a:r>
              <a:rPr lang="en-US" altLang="zh-CN" sz="2400" b="1" dirty="0" smtClean="0"/>
              <a:t> </a:t>
            </a:r>
            <a:r>
              <a:rPr lang="en-US" altLang="zh-CN" sz="2400" b="1" dirty="0" smtClean="0"/>
              <a:t>/  v. </a:t>
            </a:r>
            <a:r>
              <a:rPr lang="zh-CN" altLang="en-US" sz="2400" b="1" dirty="0" smtClean="0"/>
              <a:t>记录</a:t>
            </a:r>
            <a:endParaRPr lang="zh-CN" alt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14348" y="3786196"/>
            <a:ext cx="2643206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move  n.</a:t>
            </a:r>
            <a:r>
              <a:rPr lang="zh-CN" altLang="en-US" sz="2400" b="1" dirty="0" smtClean="0"/>
              <a:t>移动</a:t>
            </a:r>
            <a:endParaRPr lang="zh-CN" alt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14348" y="2928941"/>
            <a:ext cx="6553829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                 /</a:t>
            </a:r>
            <a:r>
              <a:rPr lang="en-US" sz="2400" dirty="0" smtClean="0"/>
              <a:t>ˈ</a:t>
            </a:r>
            <a:r>
              <a:rPr lang="en-US" sz="2400" dirty="0" err="1" smtClean="0"/>
              <a:t>rekɔːd</a:t>
            </a:r>
            <a:r>
              <a:rPr lang="en-US" altLang="zh-CN" sz="2400" b="1" dirty="0" smtClean="0"/>
              <a:t>/  n. </a:t>
            </a:r>
            <a:r>
              <a:rPr lang="zh-CN" altLang="en-US" sz="2400" b="1" dirty="0" smtClean="0"/>
              <a:t>记录</a:t>
            </a:r>
            <a:endParaRPr lang="en-US" altLang="zh-CN" sz="2400" b="1" dirty="0" smtClean="0"/>
          </a:p>
          <a:p>
            <a:r>
              <a:rPr lang="en-US" altLang="zh-CN" sz="2400" b="1" dirty="0" smtClean="0"/>
              <a:t>               She broke the world record for 100 meters.</a:t>
            </a:r>
            <a:endParaRPr lang="zh-CN" alt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14348" y="4228941"/>
            <a:ext cx="6500858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            v. </a:t>
            </a:r>
            <a:r>
              <a:rPr lang="zh-CN" altLang="en-US" sz="2400" b="1" dirty="0" smtClean="0"/>
              <a:t>移动，搬家</a:t>
            </a:r>
            <a:endParaRPr lang="en-US" altLang="zh-CN" sz="2400" b="1" dirty="0" smtClean="0"/>
          </a:p>
          <a:p>
            <a:r>
              <a:rPr lang="en-US" altLang="zh-CN" sz="2400" b="1" dirty="0" smtClean="0"/>
              <a:t>           His family moved to London.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esktop\vSie1x2VAB.jpg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6582652" y="1714494"/>
            <a:ext cx="2561348" cy="3429006"/>
          </a:xfrm>
          <a:prstGeom prst="rect">
            <a:avLst/>
          </a:prstGeom>
          <a:noFill/>
        </p:spPr>
      </p:pic>
      <p:sp>
        <p:nvSpPr>
          <p:cNvPr id="2" name="标题 1"/>
          <p:cNvSpPr txBox="1">
            <a:spLocks/>
          </p:cNvSpPr>
          <p:nvPr/>
        </p:nvSpPr>
        <p:spPr>
          <a:xfrm>
            <a:off x="485804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Verbs or Nouns?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1262712"/>
            <a:ext cx="1926233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CN" sz="2800" dirty="0" smtClean="0"/>
              <a:t>Word Banks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472" y="2143122"/>
            <a:ext cx="6286544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dirty="0" smtClean="0"/>
              <a:t>benefit          increase        call    </a:t>
            </a:r>
          </a:p>
          <a:p>
            <a:r>
              <a:rPr lang="en-US" altLang="zh-CN" sz="2800" dirty="0" smtClean="0"/>
              <a:t>use                track               transport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29124" y="428610"/>
            <a:ext cx="4286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What other similar words can you find in this text or think of?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b="1" dirty="0" smtClean="0"/>
              <a:t>学习目标</a:t>
            </a:r>
            <a:endParaRPr lang="zh-CN" altLang="en-US" sz="36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CN" altLang="en-US" sz="2400" dirty="0" smtClean="0"/>
              <a:t>能够复述“白色单车”的起源、发展以及影响，积累与绿色出行相关的词汇；</a:t>
            </a:r>
            <a:endParaRPr lang="en-US" altLang="zh-CN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zh-CN" altLang="en-US" sz="2400" dirty="0" smtClean="0"/>
              <a:t>能够分析“白色单车”获得成功的原因，并从不同角度提出促进共享单车发展的建议；</a:t>
            </a:r>
            <a:endParaRPr lang="en-US" altLang="zh-CN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zh-CN" altLang="en-US" sz="2400" dirty="0" smtClean="0"/>
              <a:t>了解名词动词同形现象，能够在语境中辨别此类词汇的词性和词义，能够使用其正确形式完成句子。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cer\Desktop\cb004233fcc644a6be25c1d49ce03f5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571753"/>
            <a:ext cx="3857620" cy="2571747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b="1" dirty="0" smtClean="0"/>
              <a:t>Exercise</a:t>
            </a:r>
            <a:endParaRPr lang="zh-CN" altLang="en-US" sz="36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/>
              <a:t>Activity 6 (P85)</a:t>
            </a:r>
          </a:p>
          <a:p>
            <a:r>
              <a:rPr lang="en-US" altLang="zh-CN" sz="2800" dirty="0" smtClean="0"/>
              <a:t>Complete the dialogue with the correct form of the words in brackets. Then identify whether they are nouns or verbs.</a:t>
            </a:r>
          </a:p>
          <a:p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928676"/>
            <a:ext cx="8215370" cy="30469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Chen Yang</a:t>
            </a:r>
            <a:r>
              <a:rPr lang="en-US" altLang="zh-CN" sz="2400" dirty="0" smtClean="0"/>
              <a:t>: 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Mum, would you mind if I </a:t>
            </a:r>
            <a:r>
              <a:rPr lang="en-US" altLang="zh-CN" sz="2400" u="sng" dirty="0" smtClean="0"/>
              <a:t>   1         </a:t>
            </a:r>
            <a:r>
              <a:rPr lang="en-US" altLang="zh-CN" sz="2400" dirty="0" smtClean="0"/>
              <a:t> (paint)  your portrait?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It’s for my art class.</a:t>
            </a:r>
          </a:p>
          <a:p>
            <a:r>
              <a:rPr lang="en-US" altLang="zh-CN" sz="2400" b="1" dirty="0" smtClean="0"/>
              <a:t>Mum</a:t>
            </a:r>
            <a:r>
              <a:rPr lang="en-US" altLang="zh-CN" sz="2400" dirty="0" smtClean="0"/>
              <a:t>: Sure. Now?</a:t>
            </a:r>
          </a:p>
          <a:p>
            <a:r>
              <a:rPr lang="en-US" altLang="zh-CN" sz="2400" b="1" dirty="0" smtClean="0"/>
              <a:t>Chen Yang</a:t>
            </a:r>
            <a:r>
              <a:rPr lang="en-US" altLang="zh-CN" sz="2400" dirty="0" smtClean="0"/>
              <a:t>: Yes, let me just get my </a:t>
            </a:r>
            <a:r>
              <a:rPr lang="en-US" altLang="zh-CN" sz="2400" u="sng" dirty="0" smtClean="0"/>
              <a:t>  2    </a:t>
            </a:r>
            <a:r>
              <a:rPr lang="en-US" altLang="zh-CN" sz="2400" dirty="0" smtClean="0"/>
              <a:t> (paint).</a:t>
            </a:r>
          </a:p>
          <a:p>
            <a:r>
              <a:rPr lang="en-US" altLang="zh-CN" sz="2400" dirty="0" smtClean="0"/>
              <a:t>(Chen Yang returned with several </a:t>
            </a:r>
            <a:r>
              <a:rPr lang="en-US" altLang="zh-CN" sz="2400" dirty="0" err="1" smtClean="0"/>
              <a:t>colours</a:t>
            </a:r>
            <a:r>
              <a:rPr lang="en-US" altLang="zh-CN" sz="2400" dirty="0" smtClean="0"/>
              <a:t> of  </a:t>
            </a:r>
            <a:r>
              <a:rPr lang="en-US" altLang="zh-CN" sz="2400" u="sng" dirty="0" smtClean="0"/>
              <a:t> 3            </a:t>
            </a:r>
            <a:r>
              <a:rPr lang="en-US" altLang="zh-CN" sz="2400" dirty="0" smtClean="0"/>
              <a:t>(paint) and </a:t>
            </a:r>
            <a:r>
              <a:rPr lang="en-US" altLang="zh-CN" sz="2400" u="sng" dirty="0" smtClean="0"/>
              <a:t>  4       </a:t>
            </a:r>
            <a:r>
              <a:rPr lang="en-US" altLang="zh-CN" sz="2400" dirty="0" smtClean="0"/>
              <a:t> (place) them on the table next to her easel. She had her mum sit on the </a:t>
            </a:r>
            <a:r>
              <a:rPr lang="en-US" altLang="zh-CN" sz="2400" u="sng" dirty="0" smtClean="0"/>
              <a:t> 5    </a:t>
            </a:r>
            <a:r>
              <a:rPr lang="en-US" altLang="zh-CN" sz="2400" dirty="0" smtClean="0"/>
              <a:t>(arm) of chair and started to work.)</a:t>
            </a:r>
          </a:p>
          <a:p>
            <a:r>
              <a:rPr lang="en-US" altLang="zh-CN" sz="2400" b="1" dirty="0" smtClean="0"/>
              <a:t>Mum</a:t>
            </a:r>
            <a:r>
              <a:rPr lang="en-US" altLang="zh-CN" sz="2400" dirty="0" smtClean="0"/>
              <a:t>: Where did you get them?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29322" y="857238"/>
            <a:ext cx="116384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painted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57818" y="2000246"/>
            <a:ext cx="97045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paints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1883" y="1285866"/>
            <a:ext cx="3282117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dirty="0" smtClean="0"/>
              <a:t>Would you mind if + </a:t>
            </a:r>
            <a:r>
              <a:rPr lang="zh-CN" altLang="en-US" dirty="0" smtClean="0"/>
              <a:t>一般过去式</a:t>
            </a:r>
            <a:endParaRPr lang="en-US" altLang="zh-CN" dirty="0" smtClean="0"/>
          </a:p>
          <a:p>
            <a:r>
              <a:rPr lang="en-US" altLang="zh-CN" dirty="0" smtClean="0"/>
              <a:t>Do you mind if + </a:t>
            </a:r>
            <a:r>
              <a:rPr lang="zh-CN" altLang="en-US" dirty="0" smtClean="0"/>
              <a:t>一般现在式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14612" y="1785932"/>
            <a:ext cx="210134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dirty="0" smtClean="0"/>
              <a:t>paints (pl) </a:t>
            </a:r>
            <a:r>
              <a:rPr lang="zh-CN" altLang="en-US" dirty="0" smtClean="0"/>
              <a:t>绘画颜料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15140" y="2428874"/>
            <a:ext cx="84702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paint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86512" y="2214560"/>
            <a:ext cx="2195922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dirty="0" smtClean="0"/>
              <a:t>paint (</a:t>
            </a:r>
            <a:r>
              <a:rPr lang="en-US" altLang="zh-CN" dirty="0" err="1" smtClean="0"/>
              <a:t>u.n</a:t>
            </a:r>
            <a:r>
              <a:rPr lang="en-US" altLang="zh-CN" dirty="0" smtClean="0"/>
              <a:t>) </a:t>
            </a:r>
            <a:r>
              <a:rPr lang="zh-CN" altLang="en-US" dirty="0" smtClean="0"/>
              <a:t>颜料</a:t>
            </a:r>
            <a:r>
              <a:rPr lang="en-US" altLang="zh-CN" dirty="0" smtClean="0"/>
              <a:t>,</a:t>
            </a:r>
            <a:r>
              <a:rPr lang="zh-CN" altLang="en-US" dirty="0" smtClean="0"/>
              <a:t>涂料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71736" y="3857634"/>
            <a:ext cx="135966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dirty="0" smtClean="0"/>
              <a:t>arm  n. </a:t>
            </a:r>
            <a:r>
              <a:rPr lang="zh-CN" altLang="en-US" dirty="0" smtClean="0"/>
              <a:t>扶手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71538" y="2714626"/>
            <a:ext cx="102624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placed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75844" y="3143254"/>
            <a:ext cx="69602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arm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71670" y="2786064"/>
            <a:ext cx="1393651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dirty="0" smtClean="0"/>
              <a:t>place v. </a:t>
            </a:r>
            <a:r>
              <a:rPr lang="zh-CN" altLang="en-US" dirty="0" smtClean="0"/>
              <a:t>放置</a:t>
            </a:r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072330" y="642924"/>
            <a:ext cx="137710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dirty="0" smtClean="0"/>
              <a:t>paint v. </a:t>
            </a:r>
            <a:r>
              <a:rPr lang="zh-CN" altLang="en-US" dirty="0" smtClean="0"/>
              <a:t>描绘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714362"/>
            <a:ext cx="8286808" cy="34163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Chen Yang</a:t>
            </a:r>
            <a:r>
              <a:rPr lang="en-US" altLang="zh-CN" sz="2400" dirty="0" smtClean="0"/>
              <a:t>: Oh, that </a:t>
            </a:r>
            <a:r>
              <a:rPr lang="en-US" altLang="zh-CN" sz="2400" u="sng" dirty="0" smtClean="0"/>
              <a:t> 6      </a:t>
            </a:r>
            <a:r>
              <a:rPr lang="en-US" altLang="zh-CN" sz="2400" dirty="0" smtClean="0"/>
              <a:t>(place) in town, Majestic Arts.</a:t>
            </a:r>
          </a:p>
          <a:p>
            <a:r>
              <a:rPr lang="en-US" altLang="zh-CN" sz="2400" b="1" dirty="0" smtClean="0"/>
              <a:t>Mum</a:t>
            </a:r>
            <a:r>
              <a:rPr lang="en-US" altLang="zh-CN" sz="2400" dirty="0" smtClean="0"/>
              <a:t>: Oh, yes. I love that store. They sell excellent materials.</a:t>
            </a:r>
          </a:p>
          <a:p>
            <a:r>
              <a:rPr lang="en-US" altLang="zh-CN" sz="2400" b="1" dirty="0" smtClean="0"/>
              <a:t>Chen Yang</a:t>
            </a:r>
            <a:r>
              <a:rPr lang="en-US" altLang="zh-CN" sz="2400" dirty="0" smtClean="0"/>
              <a:t>: (later) Finished! What do you think?</a:t>
            </a:r>
          </a:p>
          <a:p>
            <a:r>
              <a:rPr lang="en-US" altLang="zh-CN" sz="2400" b="1" dirty="0" smtClean="0"/>
              <a:t>Mum</a:t>
            </a:r>
            <a:r>
              <a:rPr lang="en-US" altLang="zh-CN" sz="2400" dirty="0" smtClean="0"/>
              <a:t>: (approvingly) I think the </a:t>
            </a:r>
            <a:r>
              <a:rPr lang="en-US" altLang="zh-CN" sz="2400" u="sng" dirty="0" smtClean="0"/>
              <a:t> 7      </a:t>
            </a:r>
            <a:r>
              <a:rPr lang="en-US" altLang="zh-CN" sz="2400" dirty="0" smtClean="0"/>
              <a:t> (result) is quite good! I think you </a:t>
            </a:r>
            <a:r>
              <a:rPr lang="en-US" altLang="zh-CN" sz="2400" u="sng" dirty="0" smtClean="0"/>
              <a:t> 8      </a:t>
            </a:r>
            <a:r>
              <a:rPr lang="en-US" altLang="zh-CN" sz="2400" dirty="0" smtClean="0"/>
              <a:t> (record) my features very well.</a:t>
            </a:r>
          </a:p>
          <a:p>
            <a:r>
              <a:rPr lang="en-US" altLang="zh-CN" sz="2400" b="1" dirty="0" smtClean="0"/>
              <a:t>Chen Yang</a:t>
            </a:r>
            <a:r>
              <a:rPr lang="en-US" altLang="zh-CN" sz="2400" dirty="0" smtClean="0"/>
              <a:t>: Thank you. I hope my teacher agrees!</a:t>
            </a:r>
          </a:p>
          <a:p>
            <a:r>
              <a:rPr lang="en-US" altLang="zh-CN" sz="2400" b="1" dirty="0" smtClean="0"/>
              <a:t>Mum</a:t>
            </a:r>
            <a:r>
              <a:rPr lang="en-US" altLang="zh-CN" sz="2400" dirty="0" smtClean="0"/>
              <a:t>: Before you take the painting to school, let me take a photo. I want to have  a  </a:t>
            </a:r>
            <a:r>
              <a:rPr lang="en-US" altLang="zh-CN" sz="2400" u="sng" dirty="0" smtClean="0"/>
              <a:t> 9      </a:t>
            </a:r>
            <a:r>
              <a:rPr lang="en-US" altLang="zh-CN" sz="2400" dirty="0" smtClean="0"/>
              <a:t> (record) of your beautiful work.</a:t>
            </a:r>
          </a:p>
          <a:p>
            <a:endParaRPr lang="en-US" altLang="zh-CN" sz="2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714744" y="642924"/>
            <a:ext cx="86113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place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628" y="1785932"/>
            <a:ext cx="91698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result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5852" y="2143122"/>
            <a:ext cx="132850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recorded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1219" y="3286130"/>
            <a:ext cx="100790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record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6314" y="500048"/>
            <a:ext cx="931665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dirty="0" smtClean="0"/>
              <a:t> </a:t>
            </a:r>
            <a:r>
              <a:rPr lang="en-US" altLang="zh-CN" dirty="0" smtClean="0"/>
              <a:t>n. </a:t>
            </a:r>
            <a:r>
              <a:rPr lang="zh-CN" altLang="en-US" dirty="0" smtClean="0"/>
              <a:t>地方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72132" y="2143122"/>
            <a:ext cx="1624163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dirty="0" smtClean="0"/>
              <a:t> </a:t>
            </a:r>
            <a:r>
              <a:rPr lang="en-US" altLang="zh-CN" dirty="0" smtClean="0"/>
              <a:t>n. </a:t>
            </a:r>
            <a:r>
              <a:rPr lang="zh-CN" altLang="en-US" dirty="0" smtClean="0"/>
              <a:t>结果，效果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786050" y="2214560"/>
            <a:ext cx="104067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dirty="0" smtClean="0"/>
              <a:t> </a:t>
            </a:r>
            <a:r>
              <a:rPr lang="zh-CN" altLang="en-US" dirty="0" smtClean="0"/>
              <a:t>ｖ</a:t>
            </a:r>
            <a:r>
              <a:rPr lang="en-US" altLang="zh-CN" dirty="0" smtClean="0"/>
              <a:t>. </a:t>
            </a:r>
            <a:r>
              <a:rPr lang="zh-CN" altLang="en-US" dirty="0" smtClean="0"/>
              <a:t>记录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29058" y="3643320"/>
            <a:ext cx="877163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dirty="0" smtClean="0"/>
              <a:t>ｎ记录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er\Desktop\cb004233fcc644a6be25c1d49ce03f5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0"/>
            <a:ext cx="5307793" cy="3538529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b="1" dirty="0" smtClean="0"/>
              <a:t>Homework</a:t>
            </a:r>
            <a:endParaRPr lang="zh-CN" altLang="en-US" sz="36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1472" y="928676"/>
            <a:ext cx="8229600" cy="3394472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Your English friend Tom is asking about the bike-sharing program in Beijing. Please write an e-mail to tell him what you know about it, including:</a:t>
            </a:r>
          </a:p>
          <a:p>
            <a:r>
              <a:rPr lang="en-US" altLang="zh-CN" sz="2400" dirty="0" smtClean="0"/>
              <a:t>1. How to use a shared bike;</a:t>
            </a:r>
          </a:p>
          <a:p>
            <a:r>
              <a:rPr lang="en-US" altLang="zh-CN" sz="2400" dirty="0" smtClean="0"/>
              <a:t>2.The benefits and problems;</a:t>
            </a:r>
          </a:p>
          <a:p>
            <a:r>
              <a:rPr lang="en-US" altLang="zh-CN" sz="2400" dirty="0" smtClean="0"/>
              <a:t>3.Your concern and suggestions.</a:t>
            </a:r>
          </a:p>
          <a:p>
            <a:endParaRPr lang="zh-CN" alt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3573840"/>
            <a:ext cx="8072494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i="1" dirty="0" smtClean="0"/>
              <a:t>Dear Tom,</a:t>
            </a:r>
          </a:p>
          <a:p>
            <a:r>
              <a:rPr lang="en-US" altLang="zh-CN" sz="2400" i="1" dirty="0" smtClean="0"/>
              <a:t>I’m glad that you’re interested in the bike-sharing program in Beijing….</a:t>
            </a:r>
          </a:p>
          <a:p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28616"/>
            <a:ext cx="8229600" cy="85725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Thank you for listening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77608"/>
            <a:ext cx="8229600" cy="3394472"/>
          </a:xfrm>
        </p:spPr>
        <p:txBody>
          <a:bodyPr/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Sleep</a:t>
            </a:r>
            <a:r>
              <a:rPr lang="en-US" altLang="zh-CN" b="1" dirty="0" smtClean="0"/>
              <a:t> a sound </a:t>
            </a:r>
            <a:r>
              <a:rPr lang="en-US" altLang="zh-CN" b="1" dirty="0" smtClean="0">
                <a:solidFill>
                  <a:srgbClr val="FF0000"/>
                </a:solidFill>
              </a:rPr>
              <a:t>sleep</a:t>
            </a:r>
          </a:p>
          <a:p>
            <a:pPr algn="ctr"/>
            <a:r>
              <a:rPr lang="en-US" altLang="zh-CN" b="1" dirty="0" smtClean="0">
                <a:solidFill>
                  <a:srgbClr val="00B0F0"/>
                </a:solidFill>
              </a:rPr>
              <a:t>Dream</a:t>
            </a:r>
            <a:r>
              <a:rPr lang="en-US" altLang="zh-CN" b="1" dirty="0" smtClean="0"/>
              <a:t> a lofty </a:t>
            </a:r>
            <a:r>
              <a:rPr lang="en-US" altLang="zh-CN" b="1" dirty="0" smtClean="0">
                <a:solidFill>
                  <a:srgbClr val="00B0F0"/>
                </a:solidFill>
              </a:rPr>
              <a:t>dream</a:t>
            </a:r>
          </a:p>
          <a:p>
            <a:pPr algn="ctr"/>
            <a:r>
              <a:rPr lang="en-US" altLang="zh-CN" b="1" dirty="0" smtClean="0">
                <a:solidFill>
                  <a:srgbClr val="00B050"/>
                </a:solidFill>
              </a:rPr>
              <a:t>Live</a:t>
            </a:r>
            <a:r>
              <a:rPr lang="en-US" altLang="zh-CN" b="1" dirty="0" smtClean="0"/>
              <a:t> a green </a:t>
            </a:r>
            <a:r>
              <a:rPr lang="en-US" altLang="zh-CN" b="1" dirty="0" smtClean="0">
                <a:solidFill>
                  <a:srgbClr val="00B050"/>
                </a:solidFill>
              </a:rPr>
              <a:t>life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b="1" dirty="0" smtClean="0"/>
              <a:t>学法指导</a:t>
            </a:r>
            <a:endParaRPr lang="zh-CN" altLang="en-US" sz="36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14428"/>
            <a:ext cx="8229600" cy="3394472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 </a:t>
            </a:r>
            <a:r>
              <a:rPr lang="zh-CN" altLang="en-US" sz="2400" dirty="0" smtClean="0"/>
              <a:t>注意在具体语境中，分析词汇的词性和词义。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714375" y="1928813"/>
            <a:ext cx="8429625" cy="2571750"/>
          </a:xfrm>
        </p:spPr>
        <p:txBody>
          <a:bodyPr numCol="2">
            <a:noAutofit/>
          </a:bodyPr>
          <a:lstStyle/>
          <a:p>
            <a:r>
              <a:rPr lang="en-US" altLang="zh-CN" sz="2400" dirty="0" smtClean="0"/>
              <a:t>thanks to</a:t>
            </a:r>
          </a:p>
          <a:p>
            <a:r>
              <a:rPr lang="en-US" altLang="zh-CN" sz="2400" dirty="0" smtClean="0"/>
              <a:t>convenient for</a:t>
            </a:r>
          </a:p>
          <a:p>
            <a:r>
              <a:rPr lang="en-US" altLang="zh-CN" sz="2400" dirty="0" smtClean="0"/>
              <a:t>came up with</a:t>
            </a:r>
          </a:p>
          <a:p>
            <a:r>
              <a:rPr lang="en-US" altLang="zh-CN" sz="2400" dirty="0" smtClean="0"/>
              <a:t>save energy</a:t>
            </a:r>
          </a:p>
          <a:p>
            <a:r>
              <a:rPr lang="en-US" altLang="zh-CN" sz="2400" dirty="0" smtClean="0"/>
              <a:t>disappeared</a:t>
            </a:r>
          </a:p>
          <a:p>
            <a:r>
              <a:rPr lang="en-US" altLang="zh-CN" sz="2400" dirty="0" smtClean="0"/>
              <a:t>designed with</a:t>
            </a:r>
          </a:p>
          <a:p>
            <a:r>
              <a:rPr lang="en-US" altLang="zh-CN" sz="2400" dirty="0" smtClean="0"/>
              <a:t>tracking system</a:t>
            </a:r>
          </a:p>
          <a:p>
            <a:r>
              <a:rPr lang="en-US" altLang="zh-CN" sz="2400" dirty="0" err="1" smtClean="0"/>
              <a:t>pedalled</a:t>
            </a:r>
            <a:r>
              <a:rPr lang="en-US" altLang="zh-CN" sz="2400" dirty="0" smtClean="0"/>
              <a:t> its way</a:t>
            </a:r>
          </a:p>
          <a:p>
            <a:r>
              <a:rPr lang="en-US" altLang="zh-CN" sz="2400" dirty="0" smtClean="0"/>
              <a:t>enjoyed the benefit of         </a:t>
            </a:r>
          </a:p>
          <a:p>
            <a:r>
              <a:rPr lang="en-US" altLang="zh-CN" sz="2400" dirty="0" smtClean="0"/>
              <a:t>reduce pollution</a:t>
            </a:r>
          </a:p>
          <a:p>
            <a:r>
              <a:rPr lang="en-US" altLang="zh-CN" sz="2400" dirty="0" smtClean="0"/>
              <a:t>provide free public transport</a:t>
            </a:r>
          </a:p>
          <a:p>
            <a:endParaRPr lang="zh-CN" alt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571486"/>
            <a:ext cx="8404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Review</a:t>
            </a:r>
            <a:r>
              <a:rPr lang="en-US" altLang="zh-CN" sz="2800" b="1" dirty="0" smtClean="0"/>
              <a:t>: Complete the summary of “White Bikes” with the following phrases.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357158" y="642925"/>
            <a:ext cx="8229600" cy="64294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altLang="zh-CN" b="1" dirty="0" smtClean="0"/>
              <a:t>The White Bikes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158" y="1500180"/>
            <a:ext cx="8572560" cy="34163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 smtClean="0"/>
              <a:t>        People in Amsterdam have been </a:t>
            </a:r>
            <a:r>
              <a:rPr lang="en-US" altLang="zh-CN" sz="2400" u="sng" dirty="0" smtClean="0"/>
              <a:t>                                        </a:t>
            </a:r>
            <a:r>
              <a:rPr lang="en-US" altLang="zh-CN" sz="2400" dirty="0" smtClean="0"/>
              <a:t> cycling for years. They are particularly lucky because the city is very flat and therefore </a:t>
            </a:r>
            <a:r>
              <a:rPr lang="en-US" altLang="zh-CN" sz="2400" u="sng" dirty="0" smtClean="0"/>
              <a:t>                             </a:t>
            </a:r>
            <a:r>
              <a:rPr lang="en-US" altLang="zh-CN" sz="2400" dirty="0" smtClean="0"/>
              <a:t> cycling. </a:t>
            </a:r>
          </a:p>
          <a:p>
            <a:r>
              <a:rPr lang="en-US" altLang="zh-CN" sz="2400" dirty="0" smtClean="0"/>
              <a:t>        Back in the 1960s, a group of cycling fans </a:t>
            </a:r>
            <a:r>
              <a:rPr lang="en-US" altLang="zh-CN" sz="2400" u="sng" dirty="0" smtClean="0"/>
              <a:t>                            </a:t>
            </a:r>
            <a:r>
              <a:rPr lang="en-US" altLang="zh-CN" sz="2400" dirty="0" smtClean="0"/>
              <a:t> an idea of using free shared bikes. They believed that this would help to </a:t>
            </a:r>
            <a:r>
              <a:rPr lang="en-US" altLang="zh-CN" sz="2400" u="sng" dirty="0" smtClean="0"/>
              <a:t>                            </a:t>
            </a:r>
            <a:r>
              <a:rPr lang="en-US" altLang="zh-CN" sz="2400" dirty="0" smtClean="0"/>
              <a:t> , </a:t>
            </a:r>
            <a:r>
              <a:rPr lang="en-US" altLang="zh-CN" sz="2400" u="sng" dirty="0" smtClean="0"/>
              <a:t>                                        </a:t>
            </a:r>
            <a:r>
              <a:rPr lang="en-US" altLang="zh-CN" sz="2400" dirty="0" smtClean="0"/>
              <a:t> , and </a:t>
            </a:r>
            <a:r>
              <a:rPr lang="en-US" altLang="zh-CN" sz="2400" u="sng" dirty="0" smtClean="0"/>
              <a:t>                                                      </a:t>
            </a:r>
            <a:r>
              <a:rPr lang="en-US" altLang="zh-CN" sz="2400" dirty="0" smtClean="0"/>
              <a:t> . However, shortly after setting up the new system, there was a serious problem as all the bikes </a:t>
            </a:r>
            <a:r>
              <a:rPr lang="en-US" altLang="zh-CN" sz="2400" u="sng" dirty="0" smtClean="0"/>
              <a:t>                         </a:t>
            </a:r>
            <a:r>
              <a:rPr lang="en-US" altLang="zh-CN" sz="2400" dirty="0" smtClean="0"/>
              <a:t> 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29190" y="1395705"/>
            <a:ext cx="3027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enjoyed the benefit of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3108" y="2214560"/>
            <a:ext cx="2037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convenient for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72198" y="2428874"/>
            <a:ext cx="1914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came up with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3253093"/>
            <a:ext cx="1696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save energy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43174" y="3286130"/>
            <a:ext cx="2287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reduce pollution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7224" y="3643320"/>
            <a:ext cx="3853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provide free public transport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1538" y="4357700"/>
            <a:ext cx="1764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disappeared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357158" y="642925"/>
            <a:ext cx="8229600" cy="64294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altLang="zh-CN" b="1" dirty="0" smtClean="0"/>
              <a:t>The White Bikes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158" y="1643056"/>
            <a:ext cx="8572560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 smtClean="0"/>
              <a:t>         In 1999, the bike-sharing idea returned to Amsterdam. This time they were </a:t>
            </a:r>
            <a:r>
              <a:rPr lang="en-US" altLang="zh-CN" sz="2400" u="sng" dirty="0" smtClean="0"/>
              <a:t>                           </a:t>
            </a:r>
            <a:r>
              <a:rPr lang="en-US" altLang="zh-CN" sz="2400" dirty="0" smtClean="0"/>
              <a:t> a computer </a:t>
            </a:r>
            <a:r>
              <a:rPr lang="en-US" altLang="zh-CN" sz="2400" u="sng" dirty="0" smtClean="0"/>
              <a:t>                                     </a:t>
            </a:r>
            <a:r>
              <a:rPr lang="en-US" altLang="zh-CN" sz="2400" dirty="0" smtClean="0"/>
              <a:t> .</a:t>
            </a:r>
          </a:p>
          <a:p>
            <a:r>
              <a:rPr lang="en-US" altLang="zh-CN" sz="2400" dirty="0" smtClean="0"/>
              <a:t>        </a:t>
            </a:r>
            <a:r>
              <a:rPr lang="en-US" altLang="zh-CN" sz="2400" u="sng" dirty="0" smtClean="0"/>
              <a:t>                             </a:t>
            </a:r>
            <a:r>
              <a:rPr lang="en-US" altLang="zh-CN" sz="2400" dirty="0" smtClean="0"/>
              <a:t> the efforts of many people, the idea of “shared bikes” has now </a:t>
            </a:r>
            <a:r>
              <a:rPr lang="en-US" altLang="zh-CN" sz="2400" u="sng" dirty="0" smtClean="0"/>
              <a:t>                                     </a:t>
            </a:r>
            <a:r>
              <a:rPr lang="en-US" altLang="zh-CN" sz="2400" dirty="0" smtClean="0"/>
              <a:t> around the world.</a:t>
            </a:r>
            <a:endParaRPr lang="zh-CN" altLang="en-US" sz="2400" dirty="0" smtClean="0"/>
          </a:p>
          <a:p>
            <a:endParaRPr lang="zh-CN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285984" y="2000246"/>
            <a:ext cx="1981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designed with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57884" y="1967209"/>
            <a:ext cx="2169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tracking system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852" y="2428874"/>
            <a:ext cx="1426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Thanks to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868" y="2714626"/>
            <a:ext cx="2256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 smtClean="0">
                <a:solidFill>
                  <a:srgbClr val="FF0000"/>
                </a:solidFill>
              </a:rPr>
              <a:t>pedalled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 its way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71802" y="214296"/>
            <a:ext cx="3043230" cy="722697"/>
          </a:xfrm>
        </p:spPr>
        <p:txBody>
          <a:bodyPr>
            <a:normAutofit/>
          </a:bodyPr>
          <a:lstStyle/>
          <a:p>
            <a:pPr algn="l"/>
            <a:r>
              <a:rPr lang="en-US" altLang="zh-CN" sz="3200" b="1" dirty="0" smtClean="0"/>
              <a:t>Think and share</a:t>
            </a:r>
            <a:endParaRPr lang="zh-CN" altLang="en-US" sz="32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2844" y="1200151"/>
            <a:ext cx="8686800" cy="33944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CN" sz="2800" dirty="0" smtClean="0"/>
              <a:t>   1.  </a:t>
            </a:r>
            <a:r>
              <a:rPr lang="en-US" altLang="zh-CN" sz="2800" b="1" dirty="0" smtClean="0"/>
              <a:t>What makes “white bikes” successful in Amsterdam?</a:t>
            </a:r>
          </a:p>
          <a:p>
            <a:pPr>
              <a:buNone/>
            </a:pPr>
            <a:r>
              <a:rPr lang="en-US" altLang="zh-CN" sz="2800" dirty="0" smtClean="0"/>
              <a:t>	The ideas and efforts of many people, like the cycling fans of the 1960s and those who enabled the return of “white bikes”.</a:t>
            </a:r>
          </a:p>
          <a:p>
            <a:pPr>
              <a:buNone/>
            </a:pPr>
            <a:r>
              <a:rPr lang="en-US" altLang="zh-CN" sz="2800" dirty="0" smtClean="0"/>
              <a:t>    </a:t>
            </a:r>
          </a:p>
        </p:txBody>
      </p:sp>
      <p:pic>
        <p:nvPicPr>
          <p:cNvPr id="4" name="Picture 2" descr="C:\Users\Acer\Desktop\t0142aca3149b94a2a8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-177055"/>
            <a:ext cx="2135975" cy="14629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0" y="928676"/>
            <a:ext cx="8229600" cy="7286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altLang="zh-CN" sz="2800" b="1" dirty="0" smtClean="0"/>
              <a:t>2.  What factors influence bike-sharing?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0628" y="1714494"/>
            <a:ext cx="3429024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dirty="0" smtClean="0"/>
              <a:t>Amsterdam:    flat;</a:t>
            </a:r>
          </a:p>
          <a:p>
            <a:r>
              <a:rPr lang="en-US" altLang="zh-CN" sz="2000" dirty="0" smtClean="0"/>
              <a:t> parking places; bicycle paths.</a:t>
            </a:r>
            <a:endParaRPr lang="zh-CN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643570" y="3429006"/>
            <a:ext cx="3276794" cy="369332"/>
          </a:xfrm>
          <a:prstGeom prst="rect">
            <a:avLst/>
          </a:prstGeom>
          <a:noFill/>
          <a:ln w="28575">
            <a:solidFill>
              <a:srgbClr val="39B948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Special parking area; special card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3357568"/>
            <a:ext cx="263149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dirty="0" smtClean="0"/>
              <a:t>Computer tracking system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14678" y="4572014"/>
            <a:ext cx="145437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dirty="0" smtClean="0"/>
              <a:t>Theft of bikes</a:t>
            </a:r>
            <a:endParaRPr lang="zh-CN" altLang="en-US" dirty="0"/>
          </a:p>
        </p:txBody>
      </p:sp>
      <p:graphicFrame>
        <p:nvGraphicFramePr>
          <p:cNvPr id="10" name="图示 9"/>
          <p:cNvGraphicFramePr/>
          <p:nvPr/>
        </p:nvGraphicFramePr>
        <p:xfrm>
          <a:off x="857224" y="1079500"/>
          <a:ext cx="621510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标题 1"/>
          <p:cNvSpPr txBox="1">
            <a:spLocks/>
          </p:cNvSpPr>
          <p:nvPr/>
        </p:nvSpPr>
        <p:spPr>
          <a:xfrm>
            <a:off x="3071802" y="214296"/>
            <a:ext cx="3043230" cy="72269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Think and share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2" descr="C:\Users\Acer\Desktop\t0142aca3149b94a2a8 (1)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-177055"/>
            <a:ext cx="2135975" cy="14629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Graphic spid="10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2910" y="1749028"/>
            <a:ext cx="8229600" cy="3394472"/>
          </a:xfrm>
        </p:spPr>
        <p:txBody>
          <a:bodyPr>
            <a:normAutofit/>
          </a:bodyPr>
          <a:lstStyle/>
          <a:p>
            <a:r>
              <a:rPr lang="en-US" altLang="zh-CN" sz="2400" b="1" dirty="0" smtClean="0"/>
              <a:t>What does the writer mean by saying this? </a:t>
            </a:r>
            <a:endParaRPr lang="en-US" altLang="zh-CN" sz="2400" dirty="0" smtClean="0"/>
          </a:p>
          <a:p>
            <a:pPr lvl="0">
              <a:defRPr/>
            </a:pPr>
            <a:r>
              <a:rPr lang="en-US" altLang="zh-CN" sz="2400" dirty="0" smtClean="0"/>
              <a:t>Young people like the students will determine how successful bike-sharing is in the future by deciding whether or not and how much they want to </a:t>
            </a:r>
            <a:r>
              <a:rPr lang="en-US" altLang="zh-CN" sz="2400" dirty="0" smtClean="0"/>
              <a:t>use it</a:t>
            </a:r>
            <a:r>
              <a:rPr lang="en-US" altLang="zh-CN" sz="2400" dirty="0" smtClean="0"/>
              <a:t>. It can also mean that whether or not bike-sharing can exist successfully depends on each individual. </a:t>
            </a:r>
            <a:r>
              <a:rPr lang="en-US" altLang="zh-CN" sz="2400" b="1" dirty="0" smtClean="0"/>
              <a:t>Everyone</a:t>
            </a:r>
            <a:r>
              <a:rPr lang="en-US" altLang="zh-CN" sz="2400" dirty="0" smtClean="0"/>
              <a:t> has to take the </a:t>
            </a:r>
            <a:r>
              <a:rPr lang="en-US" altLang="zh-CN" sz="2400" dirty="0" smtClean="0"/>
              <a:t>responsibility to  </a:t>
            </a:r>
            <a:r>
              <a:rPr lang="en-US" altLang="zh-CN" sz="2400" dirty="0" smtClean="0"/>
              <a:t>take care of bike-sharing so that it can last longer and help people better. </a:t>
            </a: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485804" y="1128707"/>
            <a:ext cx="8229600" cy="7286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altLang="zh-CN" sz="2800" b="1" dirty="0" smtClean="0"/>
              <a:t>3.“Where will bike-sharing go in China?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You</a:t>
            </a:r>
            <a:r>
              <a:rPr lang="en-US" altLang="zh-CN" sz="2800" b="1" dirty="0" smtClean="0"/>
              <a:t> decide.”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3071802" y="214296"/>
            <a:ext cx="3043230" cy="722697"/>
          </a:xfrm>
        </p:spPr>
        <p:txBody>
          <a:bodyPr>
            <a:normAutofit/>
          </a:bodyPr>
          <a:lstStyle/>
          <a:p>
            <a:pPr algn="l"/>
            <a:r>
              <a:rPr lang="en-US" altLang="zh-CN" sz="3200" b="1" dirty="0" smtClean="0"/>
              <a:t>Think and share</a:t>
            </a:r>
            <a:endParaRPr lang="zh-CN" altLang="en-US" sz="3200" b="1" dirty="0"/>
          </a:p>
        </p:txBody>
      </p:sp>
      <p:pic>
        <p:nvPicPr>
          <p:cNvPr id="6" name="Picture 2" descr="C:\Users\Acer\Desktop\t0142aca3149b94a2a8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-177055"/>
            <a:ext cx="2135975" cy="14629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</TotalTime>
  <Words>1569</Words>
  <Application>Microsoft Office PowerPoint</Application>
  <PresentationFormat>全屏显示(16:9)</PresentationFormat>
  <Paragraphs>199</Paragraphs>
  <Slides>25</Slides>
  <Notes>8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6" baseType="lpstr">
      <vt:lpstr>Office 主题</vt:lpstr>
      <vt:lpstr>M3U8(1)</vt:lpstr>
      <vt:lpstr>学习目标</vt:lpstr>
      <vt:lpstr>学法指导</vt:lpstr>
      <vt:lpstr>幻灯片 4</vt:lpstr>
      <vt:lpstr>幻灯片 5</vt:lpstr>
      <vt:lpstr>幻灯片 6</vt:lpstr>
      <vt:lpstr>Think and share</vt:lpstr>
      <vt:lpstr>幻灯片 8</vt:lpstr>
      <vt:lpstr>Think and share</vt:lpstr>
      <vt:lpstr>Think and share</vt:lpstr>
      <vt:lpstr>幻灯片 11</vt:lpstr>
      <vt:lpstr>Focus on language: Verbs or Nouns</vt:lpstr>
      <vt:lpstr>Verbs or Nouns?</vt:lpstr>
      <vt:lpstr>Verbs or Nouns?</vt:lpstr>
      <vt:lpstr>Verbs or Nouns?</vt:lpstr>
      <vt:lpstr>Verbs or Nouns?</vt:lpstr>
      <vt:lpstr>Verbs or Nouns?</vt:lpstr>
      <vt:lpstr>Verbs or Nouns?</vt:lpstr>
      <vt:lpstr>幻灯片 19</vt:lpstr>
      <vt:lpstr>Exercise</vt:lpstr>
      <vt:lpstr>幻灯片 21</vt:lpstr>
      <vt:lpstr>幻灯片 22</vt:lpstr>
      <vt:lpstr>Homework</vt:lpstr>
      <vt:lpstr>Thank you for listening</vt:lpstr>
      <vt:lpstr>幻灯片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M3U8(1)</dc:title>
  <dc:creator>Acer</dc:creator>
  <cp:lastModifiedBy>Acer</cp:lastModifiedBy>
  <cp:revision>86</cp:revision>
  <dcterms:created xsi:type="dcterms:W3CDTF">2020-04-11T05:03:38Z</dcterms:created>
  <dcterms:modified xsi:type="dcterms:W3CDTF">2020-04-16T07:48:31Z</dcterms:modified>
</cp:coreProperties>
</file>