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78" r:id="rId4"/>
    <p:sldId id="360" r:id="rId5"/>
    <p:sldId id="296" r:id="rId6"/>
    <p:sldId id="361" r:id="rId7"/>
    <p:sldId id="318" r:id="rId8"/>
    <p:sldId id="297" r:id="rId9"/>
    <p:sldId id="298" r:id="rId10"/>
    <p:sldId id="299" r:id="rId11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62" r:id="rId20"/>
    <p:sldId id="307" r:id="rId21"/>
    <p:sldId id="355" r:id="rId22"/>
    <p:sldId id="308" r:id="rId23"/>
    <p:sldId id="342" r:id="rId24"/>
    <p:sldId id="344" r:id="rId25"/>
    <p:sldId id="32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dirty="0"/>
              <a:t>此处设计意图为获取文本信息和文本特点。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147483647" y="-2147483648"/>
            <a:ext cx="0" cy="21470112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2128593745" y="0"/>
            <a:ext cx="2128593745" cy="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/>
              <a:t>电压表是测量电压的仪表，又称伏特表。其外形见图，指针在标尺左端置零。标尺上有两种刻度，分别是</a:t>
            </a:r>
            <a:r>
              <a:rPr lang="en-US" dirty="0"/>
              <a:t>0~3 V</a:t>
            </a:r>
            <a:r>
              <a:rPr lang="zh-CN" altLang="en-US"/>
              <a:t>，</a:t>
            </a:r>
            <a:r>
              <a:rPr lang="en-US" dirty="0"/>
              <a:t>0~15 V</a:t>
            </a:r>
            <a:r>
              <a:rPr lang="zh-CN" altLang="en-US"/>
              <a:t>。调零器在读数窗正下方，使用电压表测量前应先调零。</a:t>
            </a:r>
            <a:endParaRPr lang="en-US" dirty="0"/>
          </a:p>
          <a:p>
            <a:r>
              <a:rPr lang="zh-CN" altLang="en-US"/>
              <a:t>接线柱分别标有“</a:t>
            </a:r>
            <a:r>
              <a:rPr lang="en-US" dirty="0"/>
              <a:t>—”</a:t>
            </a:r>
            <a:r>
              <a:rPr lang="zh-CN" altLang="en-US"/>
              <a:t>、“</a:t>
            </a:r>
            <a:r>
              <a:rPr lang="en-US" dirty="0"/>
              <a:t>3”</a:t>
            </a:r>
            <a:r>
              <a:rPr lang="zh-CN" altLang="en-US"/>
              <a:t>、“</a:t>
            </a:r>
            <a:r>
              <a:rPr lang="en-US" dirty="0"/>
              <a:t>15”</a:t>
            </a:r>
            <a:r>
              <a:rPr lang="zh-CN" altLang="en-US"/>
              <a:t>标记，其中“</a:t>
            </a:r>
            <a:r>
              <a:rPr lang="en-US" dirty="0"/>
              <a:t>—”</a:t>
            </a:r>
            <a:r>
              <a:rPr lang="zh-CN" altLang="en-US"/>
              <a:t>接线柱为公共端。 </a:t>
            </a:r>
            <a:r>
              <a:rPr lang="en-US" dirty="0"/>
              <a:t>3</a:t>
            </a:r>
            <a:r>
              <a:rPr lang="zh-CN" altLang="en-US"/>
              <a:t>和</a:t>
            </a:r>
            <a:r>
              <a:rPr lang="en-US" dirty="0"/>
              <a:t>15</a:t>
            </a:r>
            <a:r>
              <a:rPr lang="zh-CN" altLang="en-US"/>
              <a:t>是正接线柱，测量时选择其一。</a:t>
            </a:r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.xml"/><Relationship Id="rId2" Type="http://schemas.openxmlformats.org/officeDocument/2006/relationships/image" Target="../media/image10.jpe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M3U8(1)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5" name="标题 14"/>
          <p:cNvSpPr txBox="1"/>
          <p:nvPr/>
        </p:nvSpPr>
        <p:spPr>
          <a:xfrm>
            <a:off x="4432299" y="2943436"/>
            <a:ext cx="7366431" cy="971127"/>
          </a:xfrm>
          <a:prstGeom prst="rect">
            <a:avLst/>
          </a:prstGeom>
        </p:spPr>
        <p:txBody>
          <a:bodyPr>
            <a:normAutofit fontScale="7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必修（三）</a:t>
            </a:r>
            <a:r>
              <a:rPr kumimoji="0" lang="en-US" altLang="zh-CN" sz="3735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Unit</a:t>
            </a:r>
            <a:r>
              <a:rPr kumimoji="0" lang="en-US" altLang="zh-CN" sz="3735" b="1" i="0" u="none" strike="noStrike" kern="1200" cap="none" spc="3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r>
              <a:rPr kumimoji="0" lang="en-US" altLang="zh-CN" sz="3735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8 </a:t>
            </a:r>
            <a:r>
              <a:rPr lang="en-US" altLang="zh-CN" sz="373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Writing Workshop</a:t>
            </a:r>
            <a:endParaRPr kumimoji="0" lang="en-US" altLang="zh-CN" sz="3735" b="1" i="0" u="none" strike="noStrike" kern="1200" cap="none" spc="3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3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Survey Report</a:t>
            </a:r>
            <a:r>
              <a:rPr lang="zh-CN" altLang="en-US" sz="372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72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72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73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73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胡月秋</a:t>
            </a:r>
            <a:endParaRPr lang="zh-CN" altLang="en-US" sz="2665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ChangeArrowheads="1"/>
          </p:cNvSpPr>
          <p:nvPr/>
        </p:nvSpPr>
        <p:spPr bwMode="auto">
          <a:xfrm>
            <a:off x="815560" y="2451220"/>
            <a:ext cx="10464872" cy="255333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3200" dirty="0"/>
              <a:t>Who conducted the survey? </a:t>
            </a:r>
            <a:endParaRPr lang="en-US" altLang="zh-CN" sz="3200" dirty="0"/>
          </a:p>
          <a:p>
            <a:r>
              <a:rPr lang="en-US" altLang="zh-CN" sz="3200" dirty="0"/>
              <a:t>      </a:t>
            </a:r>
            <a:r>
              <a:rPr lang="en-US" altLang="zh-CN" sz="3200" dirty="0">
                <a:solidFill>
                  <a:srgbClr val="FF0000"/>
                </a:solidFill>
              </a:rPr>
              <a:t>City officials </a:t>
            </a:r>
            <a:endParaRPr lang="zh-CN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2) When and where was the survey conducted?</a:t>
            </a:r>
            <a:endParaRPr lang="en-US" altLang="zh-CN" sz="3200" dirty="0"/>
          </a:p>
          <a:p>
            <a:r>
              <a:rPr lang="en-US" altLang="zh-CN" sz="3200" dirty="0"/>
              <a:t>      </a:t>
            </a:r>
            <a:r>
              <a:rPr lang="en-US" altLang="zh-CN" sz="3200" dirty="0">
                <a:solidFill>
                  <a:srgbClr val="FF0000"/>
                </a:solidFill>
              </a:rPr>
              <a:t>Last August at Summer Fun Festival </a:t>
            </a:r>
            <a:endParaRPr lang="zh-CN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 </a:t>
            </a:r>
            <a:endParaRPr lang="zh-CN" altLang="zh-CN" sz="3200" dirty="0"/>
          </a:p>
        </p:txBody>
      </p:sp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Idea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552" y="1604848"/>
            <a:ext cx="10560880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and answer the questions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ChangeArrowheads="1"/>
          </p:cNvSpPr>
          <p:nvPr/>
        </p:nvSpPr>
        <p:spPr bwMode="auto">
          <a:xfrm>
            <a:off x="665992" y="2355000"/>
            <a:ext cx="9462344" cy="353822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r>
              <a:rPr lang="en-US" altLang="zh-CN" sz="3200" dirty="0"/>
              <a:t>3) How many people took part in the survey?</a:t>
            </a:r>
            <a:endParaRPr lang="en-US" altLang="zh-CN" sz="3200" dirty="0"/>
          </a:p>
          <a:p>
            <a:pPr marL="355600"/>
            <a:r>
              <a:rPr lang="en-US" altLang="zh-CN" sz="3200" dirty="0"/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About 500 residents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marL="355600"/>
            <a:r>
              <a:rPr lang="en-US" altLang="zh-CN" sz="3200" dirty="0">
                <a:solidFill>
                  <a:srgbClr val="FF0000"/>
                </a:solidFill>
              </a:rPr>
              <a:t> (496 city residents, 15 years of age and older)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4) What’s the purpose of the survey?</a:t>
            </a:r>
            <a:endParaRPr lang="en-US" altLang="zh-CN" sz="3200" dirty="0"/>
          </a:p>
          <a:p>
            <a:pPr marL="355600"/>
            <a:r>
              <a:rPr lang="en-US" altLang="zh-CN" sz="3200" dirty="0">
                <a:solidFill>
                  <a:srgbClr val="FF0000"/>
                </a:solidFill>
              </a:rPr>
              <a:t>To find out people’s attitudes to protecting the environment and what actions they had taken.</a:t>
            </a:r>
            <a:endParaRPr lang="zh-CN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 </a:t>
            </a:r>
            <a:endParaRPr lang="zh-CN" altLang="zh-CN" sz="3200" dirty="0"/>
          </a:p>
        </p:txBody>
      </p:sp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Idea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552" y="1604848"/>
            <a:ext cx="10560880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and answer the questions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ChangeArrowheads="1"/>
          </p:cNvSpPr>
          <p:nvPr/>
        </p:nvSpPr>
        <p:spPr bwMode="auto">
          <a:xfrm>
            <a:off x="666751" y="2133540"/>
            <a:ext cx="10613681" cy="156845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r>
              <a:rPr lang="en-US" altLang="zh-CN" sz="3200" dirty="0"/>
              <a:t>5) What questions are asked?</a:t>
            </a:r>
            <a:endParaRPr lang="en-US" altLang="zh-CN" sz="3200" dirty="0"/>
          </a:p>
          <a:p>
            <a:pPr marL="355600"/>
            <a:r>
              <a:rPr lang="en-US" altLang="zh-CN" sz="3200" dirty="0">
                <a:solidFill>
                  <a:srgbClr val="FF0000"/>
                </a:solidFill>
              </a:rPr>
              <a:t>Is it necessary to help protect the environment?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marL="355600"/>
            <a:r>
              <a:rPr lang="en-US" altLang="zh-CN" sz="3200" dirty="0">
                <a:solidFill>
                  <a:srgbClr val="FF0000"/>
                </a:solidFill>
              </a:rPr>
              <a:t>What activities have you done?</a:t>
            </a:r>
            <a:endParaRPr lang="zh-CN" altLang="zh-CN" sz="3200" dirty="0">
              <a:solidFill>
                <a:srgbClr val="FF0000"/>
              </a:solidFill>
            </a:endParaRPr>
          </a:p>
        </p:txBody>
      </p:sp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Idea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544" y="1469845"/>
            <a:ext cx="10944912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and answer the questions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6" b="18749"/>
          <a:stretch>
            <a:fillRect/>
          </a:stretch>
        </p:blipFill>
        <p:spPr>
          <a:xfrm>
            <a:off x="815559" y="3924240"/>
            <a:ext cx="5158031" cy="2385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25789" r="2752" b="42422"/>
          <a:stretch>
            <a:fillRect/>
          </a:stretch>
        </p:blipFill>
        <p:spPr>
          <a:xfrm>
            <a:off x="6384024" y="3924240"/>
            <a:ext cx="4896408" cy="2385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ChangeArrowheads="1"/>
          </p:cNvSpPr>
          <p:nvPr/>
        </p:nvSpPr>
        <p:spPr bwMode="auto">
          <a:xfrm>
            <a:off x="666751" y="2212593"/>
            <a:ext cx="10613681" cy="156845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r>
              <a:rPr lang="en-US" altLang="zh-CN" sz="3200" dirty="0"/>
              <a:t>6) What are the findings?</a:t>
            </a:r>
            <a:endParaRPr lang="en-US" altLang="zh-CN" sz="3200" dirty="0"/>
          </a:p>
          <a:p>
            <a:pPr marL="355600"/>
            <a:r>
              <a:rPr lang="en-US" altLang="zh-CN" sz="3200" dirty="0">
                <a:solidFill>
                  <a:srgbClr val="FF0000"/>
                </a:solidFill>
              </a:rPr>
              <a:t>As the pie graph shows, ……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marL="355600"/>
            <a:r>
              <a:rPr lang="en-US" altLang="zh-CN" sz="3200" dirty="0">
                <a:solidFill>
                  <a:srgbClr val="FF0000"/>
                </a:solidFill>
              </a:rPr>
              <a:t>From the bar chart, we can see……</a:t>
            </a:r>
            <a:endParaRPr lang="zh-CN" altLang="zh-CN" sz="3200" dirty="0">
              <a:solidFill>
                <a:srgbClr val="FF0000"/>
              </a:solidFill>
            </a:endParaRPr>
          </a:p>
        </p:txBody>
      </p:sp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Idea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544" y="1469845"/>
            <a:ext cx="10944912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and answer the questions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6" b="18749"/>
          <a:stretch>
            <a:fillRect/>
          </a:stretch>
        </p:blipFill>
        <p:spPr>
          <a:xfrm>
            <a:off x="815559" y="3924240"/>
            <a:ext cx="5158031" cy="2385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25789" r="2752" b="42422"/>
          <a:stretch>
            <a:fillRect/>
          </a:stretch>
        </p:blipFill>
        <p:spPr>
          <a:xfrm>
            <a:off x="6384024" y="3924240"/>
            <a:ext cx="4896408" cy="2385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Structure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6749" y="1604848"/>
            <a:ext cx="11093721" cy="111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again and label each paragraph of the report with different headings.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12"/>
          <p:cNvSpPr>
            <a:spLocks noChangeArrowheads="1"/>
          </p:cNvSpPr>
          <p:nvPr/>
        </p:nvSpPr>
        <p:spPr bwMode="auto">
          <a:xfrm>
            <a:off x="2639712" y="3048487"/>
            <a:ext cx="2762233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Introduction</a:t>
            </a:r>
            <a:endParaRPr lang="zh-CN" altLang="en-US" sz="2400" dirty="0"/>
          </a:p>
        </p:txBody>
      </p:sp>
      <p:sp>
        <p:nvSpPr>
          <p:cNvPr id="6" name="TextBox 12"/>
          <p:cNvSpPr>
            <a:spLocks noChangeArrowheads="1"/>
          </p:cNvSpPr>
          <p:nvPr/>
        </p:nvSpPr>
        <p:spPr bwMode="auto">
          <a:xfrm>
            <a:off x="2340687" y="3957131"/>
            <a:ext cx="3360281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Negative findings</a:t>
            </a:r>
            <a:endParaRPr lang="zh-CN" altLang="en-US" sz="2400" dirty="0"/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7056080" y="3095855"/>
            <a:ext cx="2762233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Conclusion</a:t>
            </a:r>
            <a:endParaRPr lang="zh-CN" altLang="en-US" sz="2400" dirty="0"/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6768056" y="3965884"/>
            <a:ext cx="3584501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Positive findings</a:t>
            </a:r>
            <a:endParaRPr lang="zh-CN" altLang="en-US" sz="2400" dirty="0"/>
          </a:p>
        </p:txBody>
      </p:sp>
      <p:sp>
        <p:nvSpPr>
          <p:cNvPr id="9" name="TextBox 12"/>
          <p:cNvSpPr>
            <a:spLocks noChangeArrowheads="1"/>
          </p:cNvSpPr>
          <p:nvPr/>
        </p:nvSpPr>
        <p:spPr bwMode="auto">
          <a:xfrm>
            <a:off x="1391608" y="3051829"/>
            <a:ext cx="1056088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    )</a:t>
            </a:r>
            <a:endParaRPr lang="zh-CN" altLang="en-US" sz="2400" dirty="0"/>
          </a:p>
        </p:txBody>
      </p:sp>
      <p:sp>
        <p:nvSpPr>
          <p:cNvPr id="10" name="TextBox 12"/>
          <p:cNvSpPr>
            <a:spLocks noChangeArrowheads="1"/>
          </p:cNvSpPr>
          <p:nvPr/>
        </p:nvSpPr>
        <p:spPr bwMode="auto">
          <a:xfrm>
            <a:off x="1391608" y="3927492"/>
            <a:ext cx="1056088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    )</a:t>
            </a:r>
            <a:endParaRPr lang="zh-CN" altLang="en-US" sz="2400" dirty="0"/>
          </a:p>
        </p:txBody>
      </p:sp>
      <p:sp>
        <p:nvSpPr>
          <p:cNvPr id="11" name="TextBox 12"/>
          <p:cNvSpPr>
            <a:spLocks noChangeArrowheads="1"/>
          </p:cNvSpPr>
          <p:nvPr/>
        </p:nvSpPr>
        <p:spPr bwMode="auto">
          <a:xfrm>
            <a:off x="6012245" y="3965884"/>
            <a:ext cx="1056088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    )</a:t>
            </a:r>
            <a:endParaRPr lang="zh-CN" altLang="en-US" sz="2400" dirty="0"/>
          </a:p>
        </p:txBody>
      </p:sp>
      <p:sp>
        <p:nvSpPr>
          <p:cNvPr id="12" name="TextBox 12"/>
          <p:cNvSpPr>
            <a:spLocks noChangeArrowheads="1"/>
          </p:cNvSpPr>
          <p:nvPr/>
        </p:nvSpPr>
        <p:spPr bwMode="auto">
          <a:xfrm>
            <a:off x="5999992" y="3051828"/>
            <a:ext cx="1056088" cy="6038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    )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37599" y="3212041"/>
            <a:ext cx="2880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7313" y="4061636"/>
            <a:ext cx="2880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3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2265" y="3201540"/>
            <a:ext cx="2880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2265" y="4085753"/>
            <a:ext cx="2880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2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Structure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1568" y="2660936"/>
          <a:ext cx="10031730" cy="326390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751070"/>
                <a:gridCol w="5280660"/>
              </a:tblGrid>
              <a:tr h="652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 Topics </a:t>
                      </a:r>
                      <a:endParaRPr lang="zh-CN" sz="3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 </a:t>
                      </a: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Details 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</a:tr>
              <a:tr h="652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</a:t>
                      </a:r>
                      <a:r>
                        <a:rPr lang="en-US" altLang="zh-CN" sz="3200" b="0" kern="100" dirty="0">
                          <a:effectLst/>
                        </a:rPr>
                        <a:t>i</a:t>
                      </a:r>
                      <a:r>
                        <a:rPr lang="en-US" sz="3200" b="0" kern="100" dirty="0">
                          <a:effectLst/>
                        </a:rPr>
                        <a:t>ntroduction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</a:tr>
              <a:tr h="652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positive</a:t>
                      </a:r>
                      <a:r>
                        <a:rPr lang="en-US" sz="3200" b="0" kern="100" baseline="0" dirty="0">
                          <a:effectLst/>
                        </a:rPr>
                        <a:t> </a:t>
                      </a:r>
                      <a:r>
                        <a:rPr lang="en-US" altLang="zh-CN" sz="3200" b="0" kern="100" baseline="0" dirty="0">
                          <a:effectLst/>
                        </a:rPr>
                        <a:t>findings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 sz="1865" dirty="0"/>
                    </a:p>
                  </a:txBody>
                  <a:tcPr marT="0" marB="0"/>
                </a:tc>
              </a:tr>
              <a:tr h="652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negative </a:t>
                      </a:r>
                      <a:r>
                        <a:rPr lang="en-US" altLang="zh-CN" sz="3200" b="0" kern="100" dirty="0">
                          <a:effectLst/>
                        </a:rPr>
                        <a:t>findings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 sz="1865"/>
                    </a:p>
                  </a:txBody>
                  <a:tcPr marT="0" marB="0"/>
                </a:tc>
              </a:tr>
              <a:tr h="652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conclusion 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zh-CN" altLang="en-US" sz="1865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-240528" y="1796864"/>
            <a:ext cx="11424952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Finish the following chart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Structure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40528" y="1796864"/>
            <a:ext cx="11424952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Finish the following chart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11568" y="2660936"/>
          <a:ext cx="9792335" cy="34213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354705"/>
                <a:gridCol w="6437630"/>
              </a:tblGrid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 Topics </a:t>
                      </a:r>
                      <a:endParaRPr lang="zh-CN" sz="3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 </a:t>
                      </a: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Details 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</a:tr>
              <a:tr h="815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</a:t>
                      </a:r>
                      <a:r>
                        <a:rPr lang="en-US" altLang="zh-CN" sz="3200" b="0" kern="100" dirty="0">
                          <a:effectLst/>
                        </a:rPr>
                        <a:t>i</a:t>
                      </a:r>
                      <a:r>
                        <a:rPr lang="en-US" sz="3200" b="0" kern="100" dirty="0">
                          <a:effectLst/>
                        </a:rPr>
                        <a:t>ntroduction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purpose, when, who, where…</a:t>
                      </a:r>
                      <a:endParaRPr lang="zh-CN" sz="3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</a:tr>
              <a:tr h="815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positive</a:t>
                      </a:r>
                      <a:r>
                        <a:rPr lang="en-US" sz="3200" b="0" kern="100" baseline="0" dirty="0">
                          <a:effectLst/>
                        </a:rPr>
                        <a:t> </a:t>
                      </a:r>
                      <a:r>
                        <a:rPr lang="en-US" altLang="zh-CN" sz="3200" b="0" kern="100" baseline="0" dirty="0">
                          <a:effectLst/>
                        </a:rPr>
                        <a:t>findings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3200" kern="100" dirty="0">
                          <a:effectLst/>
                        </a:rPr>
                        <a:t>examples</a:t>
                      </a:r>
                      <a:r>
                        <a:rPr lang="en-US" altLang="zh-CN" sz="3200" kern="100" baseline="0" dirty="0">
                          <a:effectLst/>
                        </a:rPr>
                        <a:t>, figures, percentage</a:t>
                      </a:r>
                      <a:endParaRPr lang="zh-CN" sz="3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</a:tr>
              <a:tr h="815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negative </a:t>
                      </a:r>
                      <a:r>
                        <a:rPr lang="en-US" altLang="zh-CN" sz="3200" b="0" kern="100" dirty="0">
                          <a:effectLst/>
                        </a:rPr>
                        <a:t>findings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kern="100" dirty="0">
                          <a:effectLst/>
                        </a:rPr>
                        <a:t>examples</a:t>
                      </a:r>
                      <a:r>
                        <a:rPr lang="en-US" altLang="zh-CN" sz="3200" kern="100" baseline="0" dirty="0">
                          <a:effectLst/>
                        </a:rPr>
                        <a:t>, figures, percentage</a:t>
                      </a:r>
                      <a:endParaRPr lang="zh-CN" altLang="zh-CN" sz="3200" kern="100" dirty="0"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T="0" marB="0"/>
                </a:tc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00" dirty="0">
                          <a:effectLst/>
                        </a:rPr>
                        <a:t> conclusion </a:t>
                      </a:r>
                      <a:endParaRPr lang="zh-CN" sz="32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summary, suggestions</a:t>
                      </a:r>
                      <a:endParaRPr lang="zh-CN" sz="3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Language 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544" y="1604848"/>
            <a:ext cx="11424952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and finish Ex. 4 on page 41. Underline the 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quantity expressions </a:t>
            </a: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 the survey report</a:t>
            </a:r>
            <a:endParaRPr lang="en-US" altLang="zh-CN" sz="3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Language 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544" y="1604848"/>
            <a:ext cx="11424952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and finish Ex. 4 on page 41. Underline the 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quantity expressions </a:t>
            </a: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 the survey report</a:t>
            </a:r>
            <a:endParaRPr lang="en-US" altLang="zh-CN" sz="3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635" y="3231515"/>
            <a:ext cx="55924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Sentence Builder:</a:t>
            </a:r>
            <a:endParaRPr lang="en-US" altLang="zh-CN" sz="3200" b="1" dirty="0">
              <a:solidFill>
                <a:srgbClr val="FF0000"/>
              </a:solidFill>
              <a:latin typeface="+mn-lt"/>
            </a:endParaRPr>
          </a:p>
          <a:p>
            <a:r>
              <a:rPr lang="en-US" altLang="zh-CN" sz="2665" b="1" i="1" dirty="0">
                <a:solidFill>
                  <a:srgbClr val="FF0000"/>
                </a:solidFill>
                <a:latin typeface="+mn-lt"/>
              </a:rPr>
              <a:t>Quantity Expressions</a:t>
            </a:r>
            <a:endParaRPr lang="en-US" altLang="zh-CN" sz="2665" b="1" i="1" dirty="0">
              <a:solidFill>
                <a:srgbClr val="FF0000"/>
              </a:solidFill>
              <a:latin typeface="+mn-lt"/>
            </a:endParaRPr>
          </a:p>
          <a:p>
            <a:r>
              <a:rPr lang="en-US" altLang="zh-CN" sz="2665" b="1" dirty="0">
                <a:latin typeface="+mn-lt"/>
              </a:rPr>
              <a:t>as high as / almost all</a:t>
            </a:r>
            <a:endParaRPr lang="en-US" altLang="zh-CN" sz="2665" b="1" dirty="0">
              <a:latin typeface="+mn-lt"/>
            </a:endParaRPr>
          </a:p>
          <a:p>
            <a:r>
              <a:rPr lang="en-US" altLang="zh-CN" sz="2665" b="1" dirty="0">
                <a:latin typeface="+mn-lt"/>
              </a:rPr>
              <a:t>about / around</a:t>
            </a:r>
            <a:endParaRPr lang="en-US" altLang="zh-CN" sz="2665" b="1" dirty="0">
              <a:latin typeface="+mn-lt"/>
            </a:endParaRPr>
          </a:p>
          <a:p>
            <a:r>
              <a:rPr lang="en-US" altLang="zh-CN" sz="2665" b="1" dirty="0">
                <a:latin typeface="+mn-lt"/>
              </a:rPr>
              <a:t>most of / more than / the majority of </a:t>
            </a:r>
            <a:endParaRPr lang="en-US" altLang="zh-CN" sz="2665" b="1" dirty="0">
              <a:latin typeface="+mn-lt"/>
            </a:endParaRPr>
          </a:p>
          <a:p>
            <a:r>
              <a:rPr lang="en-US" altLang="zh-CN" sz="2665" b="1" dirty="0">
                <a:latin typeface="+mn-lt"/>
              </a:rPr>
              <a:t>just under / just over </a:t>
            </a:r>
            <a:endParaRPr lang="en-US" altLang="zh-CN" sz="2665" b="1" dirty="0">
              <a:latin typeface="+mn-lt"/>
            </a:endParaRPr>
          </a:p>
          <a:p>
            <a:r>
              <a:rPr lang="en-US" altLang="zh-CN" sz="2665" b="1" dirty="0">
                <a:latin typeface="+mn-lt"/>
              </a:rPr>
              <a:t>not as many / very few</a:t>
            </a:r>
            <a:endParaRPr lang="zh-CN" altLang="en-US" sz="2665" b="1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Language 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7536" y="1875069"/>
            <a:ext cx="12097008" cy="296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Think and Answer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1.Why does the author use </a:t>
            </a:r>
            <a:r>
              <a:rPr lang="en-US" altLang="zh-CN" sz="37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quantity expressions</a:t>
            </a: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?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63750" y="260350"/>
            <a:ext cx="5572125" cy="100838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228600" indent="-228600" algn="l">
              <a:spcBef>
                <a:spcPts val="100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 Learning Objectives:</a:t>
            </a:r>
            <a:endParaRPr lang="en-US" altLang="zh-CN" sz="4800" b="1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1844675"/>
            <a:ext cx="110832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CN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3600" b="1" dirty="0" smtClean="0"/>
              <a:t>To read and understand a survey report</a:t>
            </a:r>
            <a:endParaRPr lang="en-US" altLang="zh-CN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3600" b="1" dirty="0" smtClean="0"/>
              <a:t>To identify the main idea of each paragraph and label it correctly</a:t>
            </a:r>
            <a:endParaRPr lang="en-US" altLang="zh-CN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3600" b="1" dirty="0" smtClean="0"/>
              <a:t>To read and understand graphs</a:t>
            </a:r>
            <a:endParaRPr lang="en-US" altLang="zh-CN" sz="3600" b="1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sz="36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Language 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7536" y="1875069"/>
            <a:ext cx="12097008" cy="237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Think and Answer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1.Why does the author use </a:t>
            </a:r>
            <a:r>
              <a:rPr lang="en-US" altLang="zh-CN" sz="37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quantity expressions</a:t>
            </a:r>
            <a:r>
              <a:rPr lang="en-US" altLang="zh-CN" sz="37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?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precise   persusive  objective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847" y="4248519"/>
            <a:ext cx="11424952" cy="11938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2.Please give more quantity expressions.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 rot="16200000">
            <a:off x="1312545" y="995680"/>
            <a:ext cx="2952750" cy="4281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marL="0" indent="0">
              <a:buNone/>
            </a:pPr>
            <a:r>
              <a:rPr lang="en-US" altLang="zh-CN" sz="4000" b="1">
                <a:solidFill>
                  <a:srgbClr val="FF0000"/>
                </a:solidFill>
                <a:sym typeface="+mn-ea"/>
              </a:rPr>
              <a:t>factors</a:t>
            </a:r>
            <a:endParaRPr lang="en-US" altLang="zh-CN" sz="4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when/where/who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facts/data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purpose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problems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solution/suggestions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8825" y="1659890"/>
            <a:ext cx="321056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4000" b="1">
                <a:solidFill>
                  <a:srgbClr val="FF0000"/>
                </a:solidFill>
                <a:sym typeface="+mn-ea"/>
              </a:rPr>
              <a:t>structure</a:t>
            </a:r>
            <a:endParaRPr lang="en-US" altLang="zh-CN" sz="4000" b="1">
              <a:solidFill>
                <a:srgbClr val="FF0000"/>
              </a:solidFill>
            </a:endParaRPr>
          </a:p>
          <a:p>
            <a:pPr marL="0" algn="l">
              <a:buClrTx/>
              <a:buSz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introduction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buClrTx/>
              <a:buSz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positive findings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buClrTx/>
              <a:buSz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negative findings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buClrTx/>
              <a:buSz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conclusion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60995" y="1659890"/>
            <a:ext cx="403606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algn="l">
              <a:buClrTx/>
              <a:buSzTx/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sym typeface="+mn-ea"/>
              </a:rPr>
              <a:t>language</a:t>
            </a:r>
            <a:endParaRPr lang="en-US" altLang="zh-CN" sz="4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rgbClr val="0070C0"/>
                </a:solidFill>
                <a:latin typeface="+mn-ea"/>
                <a:sym typeface="+mn-ea"/>
              </a:rPr>
              <a:t>quantity expressions</a:t>
            </a:r>
            <a:endParaRPr lang="en-US" altLang="zh-CN" sz="2800">
              <a:solidFill>
                <a:srgbClr val="0070C0"/>
              </a:solidFill>
              <a:latin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59150" y="474345"/>
            <a:ext cx="7464425" cy="7480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survey report</a:t>
            </a:r>
            <a:endParaRPr 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  <a:buClrTx/>
              <a:buSzTx/>
              <a:buFontTx/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Homework</a:t>
            </a:r>
            <a:endParaRPr 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>
              <a:lnSpc>
                <a:spcPts val="4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Make a survey on shared-bikes in China. </a:t>
            </a:r>
            <a:endParaRPr lang="en-US" altLang="zh-CN" sz="32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b="1" dirty="0" smtClean="0">
                <a:sym typeface="+mn-ea"/>
              </a:rPr>
              <a:t>Have you ever used shared bikes?</a:t>
            </a:r>
            <a:endParaRPr lang="en-US" altLang="zh-CN" b="1" dirty="0" smtClean="0"/>
          </a:p>
          <a:p>
            <a:pPr marL="0" algn="l">
              <a:lnSpc>
                <a:spcPts val="4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b="1" dirty="0" smtClean="0">
                <a:sym typeface="+mn-ea"/>
              </a:rPr>
              <a:t>Why do you use shared bikes? </a:t>
            </a:r>
            <a:endParaRPr lang="en-US" altLang="zh-CN" b="1" dirty="0" smtClean="0"/>
          </a:p>
          <a:p>
            <a:pPr marL="0" algn="l">
              <a:lnSpc>
                <a:spcPts val="4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b="1" dirty="0" smtClean="0">
                <a:sym typeface="+mn-ea"/>
              </a:rPr>
              <a:t>Is there any disadvantage of shared bikes?</a:t>
            </a:r>
            <a:endParaRPr lang="en-US" altLang="zh-CN" b="1" dirty="0" smtClean="0"/>
          </a:p>
          <a:p>
            <a:pPr marL="0" algn="l">
              <a:lnSpc>
                <a:spcPts val="4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zh-CN" altLang="en-US" dirty="0"/>
          </a:p>
        </p:txBody>
      </p:sp>
      <p:pic>
        <p:nvPicPr>
          <p:cNvPr id="4098" name="Picture 2" descr="C:\Users\Acer\Desktop\t01f14c6a62de35476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48771" y="380979"/>
            <a:ext cx="2622563" cy="2175224"/>
          </a:xfrm>
          <a:prstGeom prst="rect">
            <a:avLst/>
          </a:prstGeom>
          <a:noFill/>
        </p:spPr>
      </p:pic>
      <p:pic>
        <p:nvPicPr>
          <p:cNvPr id="10" name="Picture 3" descr="C:\Users\Acer\Desktop\z=woBYWx7YZcewoRv3qJG6Wx8TtMybZmcdcdBvv14rbS81534328681192compressflag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3855" y="4498338"/>
            <a:ext cx="3595837" cy="2032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96" b="100000" l="9919" r="89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4695"/>
            <a:ext cx="4630420" cy="5416550"/>
          </a:xfrm>
          <a:prstGeom prst="rect">
            <a:avLst/>
          </a:prstGeom>
        </p:spPr>
      </p:pic>
      <p:sp>
        <p:nvSpPr>
          <p:cNvPr id="4099" name="TextBox 6"/>
          <p:cNvSpPr>
            <a:spLocks noChangeArrowheads="1"/>
          </p:cNvSpPr>
          <p:nvPr/>
        </p:nvSpPr>
        <p:spPr bwMode="auto">
          <a:xfrm>
            <a:off x="6267615" y="983183"/>
            <a:ext cx="5086350" cy="70802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lIns="91429" tIns="45714" rIns="91429" bIns="45714">
            <a:spAutoFit/>
          </a:bodyPr>
          <a:p>
            <a:pPr algn="ctr"/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  <a:cs typeface="Arial" panose="020B0604020202020204" pitchFamily="34" charset="0"/>
                <a:sym typeface="黑体" panose="02010609060101010101" pitchFamily="2" charset="-122"/>
              </a:rPr>
              <a:t>Unit 8 Green Living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05611" y="1946622"/>
            <a:ext cx="4248354" cy="1077218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  <a:cs typeface="Arial" panose="020B0604020202020204" pitchFamily="34" charset="0"/>
              </a:rPr>
              <a:t>Writing Workshop</a:t>
            </a:r>
            <a:endParaRPr lang="en-US" altLang="zh-C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2" charset="-122"/>
                <a:cs typeface="Arial" panose="020B0604020202020204" pitchFamily="34" charset="0"/>
              </a:rPr>
              <a:t>- A Survey Report</a:t>
            </a:r>
            <a:endParaRPr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1060" y="4416425"/>
            <a:ext cx="3751580" cy="10763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 dirty="0"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environmental protection</a:t>
            </a:r>
            <a:endParaRPr lang="en-US" altLang="zh-CN" sz="3200" b="1" dirty="0"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394970" y="2167890"/>
            <a:ext cx="11697970" cy="252285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426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What should be included in a </a:t>
            </a:r>
            <a:r>
              <a:rPr lang="en-US" altLang="zh-CN" sz="4265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survey report</a:t>
            </a:r>
            <a:endParaRPr lang="en-US" altLang="zh-CN" sz="4265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en-US" altLang="zh-CN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426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on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environmental protection</a:t>
            </a:r>
            <a:r>
              <a:rPr lang="en-US" altLang="zh-CN" sz="426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?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zh-CN" altLang="en-US" sz="4800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4" name="矩形 26"/>
          <p:cNvSpPr>
            <a:spLocks noChangeArrowheads="1"/>
          </p:cNvSpPr>
          <p:nvPr/>
        </p:nvSpPr>
        <p:spPr bwMode="auto">
          <a:xfrm>
            <a:off x="666751" y="666751"/>
            <a:ext cx="9023349" cy="221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 G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et ready for writing </a:t>
            </a:r>
            <a:endParaRPr lang="en-US" altLang="zh-CN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spcAft>
                <a:spcPts val="600"/>
              </a:spcAft>
            </a:pP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en-US" altLang="zh-CN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lnSpc>
                <a:spcPct val="100000"/>
              </a:lnSpc>
              <a:spcAft>
                <a:spcPts val="600"/>
              </a:spcAft>
              <a:buClrTx/>
              <a:buSzTx/>
              <a:buFontTx/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Factors  </a:t>
            </a:r>
            <a:endParaRPr 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/>
              <a:t>                  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lnSpc>
                <a:spcPct val="100000"/>
              </a:lnSpc>
              <a:spcAft>
                <a:spcPts val="600"/>
              </a:spcAft>
              <a:buClrTx/>
              <a:buSzTx/>
              <a:buFontTx/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Factors  </a:t>
            </a:r>
            <a:endParaRPr 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when/where/who</a:t>
            </a:r>
            <a:endParaRPr lang="en-US" altLang="zh-CN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facts</a:t>
            </a: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/data </a:t>
            </a:r>
            <a:endParaRPr lang="en-US" altLang="zh-CN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purpose</a:t>
            </a:r>
            <a:endParaRPr lang="en-US" altLang="zh-CN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problems</a:t>
            </a:r>
            <a:endParaRPr lang="en-US" altLang="zh-CN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solution/suggestions</a:t>
            </a:r>
            <a:r>
              <a:rPr lang="en-US" altLang="zh-CN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altLang="zh-CN"/>
              <a:t>                  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911567" y="1892872"/>
            <a:ext cx="7776649" cy="458343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 clear purpose 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Proper quantity expressions 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Proper graphs 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 good conclusion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 logical organization</a:t>
            </a:r>
            <a:endParaRPr lang="en-US" altLang="zh-CN" sz="373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spcBef>
                <a:spcPts val="600"/>
              </a:spcBef>
            </a:pP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zh-CN" altLang="en-US" sz="4265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4" name="矩形 26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 G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et ready for writing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t="1717" r="28237" b="32235"/>
          <a:stretch>
            <a:fillRect/>
          </a:stretch>
        </p:blipFill>
        <p:spPr>
          <a:xfrm>
            <a:off x="8251383" y="61908"/>
            <a:ext cx="3797113" cy="6734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184150" y="1986915"/>
            <a:ext cx="11481435" cy="180975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Actions Taken by City Residents to Help 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 Protect the Environment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zh-CN" altLang="en-US" sz="4000" b="1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4" name="矩形 26"/>
          <p:cNvSpPr>
            <a:spLocks noChangeArrowheads="1"/>
          </p:cNvSpPr>
          <p:nvPr/>
        </p:nvSpPr>
        <p:spPr bwMode="auto">
          <a:xfrm>
            <a:off x="495936" y="314326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Survey Report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内容占位符 1"/>
          <p:cNvPicPr>
            <a:picLocks noChangeAspect="1"/>
          </p:cNvPicPr>
          <p:nvPr>
            <p:ph sz="half"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2549" r="11360" b="31431"/>
          <a:stretch>
            <a:fillRect/>
          </a:stretch>
        </p:blipFill>
        <p:spPr>
          <a:xfrm>
            <a:off x="9053830" y="2776855"/>
            <a:ext cx="3138170" cy="39852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>
            <a:spLocks noChangeArrowheads="1"/>
          </p:cNvSpPr>
          <p:nvPr/>
        </p:nvSpPr>
        <p:spPr bwMode="auto">
          <a:xfrm>
            <a:off x="719552" y="2424445"/>
            <a:ext cx="10518432" cy="329184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r>
              <a:rPr lang="en-US" altLang="zh-CN" sz="3465" dirty="0"/>
              <a:t>1) </a:t>
            </a:r>
            <a:r>
              <a:rPr lang="en-US" altLang="zh-CN" sz="3465" dirty="0">
                <a:solidFill>
                  <a:srgbClr val="FF0000"/>
                </a:solidFill>
              </a:rPr>
              <a:t>Who </a:t>
            </a:r>
            <a:r>
              <a:rPr lang="en-US" altLang="zh-CN" sz="3465" dirty="0">
                <a:solidFill>
                  <a:schemeClr val="tx1"/>
                </a:solidFill>
              </a:rPr>
              <a:t>conducted</a:t>
            </a:r>
            <a:r>
              <a:rPr lang="en-US" altLang="zh-CN" sz="3465" dirty="0">
                <a:solidFill>
                  <a:srgbClr val="FF0000"/>
                </a:solidFill>
              </a:rPr>
              <a:t> </a:t>
            </a:r>
            <a:r>
              <a:rPr lang="en-US" altLang="zh-CN" sz="3465" dirty="0"/>
              <a:t>the survey?</a:t>
            </a:r>
            <a:endParaRPr lang="zh-CN" altLang="zh-CN" sz="3465" dirty="0"/>
          </a:p>
          <a:p>
            <a:r>
              <a:rPr lang="en-US" altLang="zh-CN" sz="3465" dirty="0"/>
              <a:t>2) </a:t>
            </a:r>
            <a:r>
              <a:rPr lang="en-US" altLang="zh-CN" sz="3465" dirty="0">
                <a:solidFill>
                  <a:srgbClr val="FF0000"/>
                </a:solidFill>
              </a:rPr>
              <a:t>When and where </a:t>
            </a:r>
            <a:r>
              <a:rPr lang="en-US" altLang="zh-CN" sz="3465" dirty="0"/>
              <a:t>was the survey conducted?</a:t>
            </a:r>
            <a:endParaRPr lang="zh-CN" altLang="zh-CN" sz="3465" dirty="0"/>
          </a:p>
          <a:p>
            <a:r>
              <a:rPr lang="en-US" altLang="zh-CN" sz="3465" dirty="0"/>
              <a:t>3) </a:t>
            </a:r>
            <a:r>
              <a:rPr lang="en-US" altLang="zh-CN" sz="3465" dirty="0">
                <a:solidFill>
                  <a:srgbClr val="FF0000"/>
                </a:solidFill>
              </a:rPr>
              <a:t>How many </a:t>
            </a:r>
            <a:r>
              <a:rPr lang="en-US" altLang="zh-CN" sz="3465" dirty="0"/>
              <a:t>people took part in the survey?</a:t>
            </a:r>
            <a:endParaRPr lang="zh-CN" altLang="zh-CN" sz="3465" dirty="0"/>
          </a:p>
          <a:p>
            <a:r>
              <a:rPr lang="en-US" altLang="zh-CN" sz="3465" dirty="0"/>
              <a:t>4) </a:t>
            </a:r>
            <a:r>
              <a:rPr lang="en-US" altLang="zh-CN" sz="3465" dirty="0">
                <a:solidFill>
                  <a:srgbClr val="FF0000"/>
                </a:solidFill>
              </a:rPr>
              <a:t>What’s the purpose </a:t>
            </a:r>
            <a:r>
              <a:rPr lang="en-US" altLang="zh-CN" sz="3465" dirty="0"/>
              <a:t>of the survey?</a:t>
            </a:r>
            <a:endParaRPr lang="zh-CN" altLang="zh-CN" sz="3465" dirty="0"/>
          </a:p>
          <a:p>
            <a:r>
              <a:rPr lang="en-US" altLang="zh-CN" sz="3465" dirty="0"/>
              <a:t>5) </a:t>
            </a:r>
            <a:r>
              <a:rPr lang="en-US" altLang="zh-CN" sz="3465" dirty="0">
                <a:solidFill>
                  <a:srgbClr val="FF0000"/>
                </a:solidFill>
              </a:rPr>
              <a:t>What questions </a:t>
            </a:r>
            <a:r>
              <a:rPr lang="en-US" altLang="zh-CN" sz="3465" dirty="0"/>
              <a:t>are asked?</a:t>
            </a:r>
            <a:endParaRPr lang="zh-CN" altLang="zh-CN" sz="3465" dirty="0"/>
          </a:p>
          <a:p>
            <a:r>
              <a:rPr lang="en-US" altLang="zh-CN" sz="3465" dirty="0"/>
              <a:t>6) </a:t>
            </a:r>
            <a:r>
              <a:rPr lang="en-US" altLang="zh-CN" sz="3465" dirty="0">
                <a:solidFill>
                  <a:srgbClr val="FF0000"/>
                </a:solidFill>
              </a:rPr>
              <a:t>What</a:t>
            </a:r>
            <a:r>
              <a:rPr lang="en-US" altLang="zh-CN" sz="3465" dirty="0"/>
              <a:t> are the </a:t>
            </a:r>
            <a:r>
              <a:rPr lang="en-US" altLang="zh-CN" sz="3465" dirty="0">
                <a:solidFill>
                  <a:srgbClr val="FF0000"/>
                </a:solidFill>
              </a:rPr>
              <a:t>findings</a:t>
            </a:r>
            <a:r>
              <a:rPr lang="en-US" altLang="zh-CN" sz="3465" dirty="0"/>
              <a:t>?</a:t>
            </a:r>
            <a:endParaRPr lang="zh-CN" altLang="zh-CN" sz="3465" dirty="0"/>
          </a:p>
        </p:txBody>
      </p:sp>
      <p:sp>
        <p:nvSpPr>
          <p:cNvPr id="6150" name="矩形 14"/>
          <p:cNvSpPr>
            <a:spLocks noChangeArrowheads="1"/>
          </p:cNvSpPr>
          <p:nvPr/>
        </p:nvSpPr>
        <p:spPr bwMode="auto">
          <a:xfrm>
            <a:off x="666751" y="666751"/>
            <a:ext cx="9023349" cy="748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 </a:t>
            </a:r>
            <a:r>
              <a:rPr lang="en-US" altLang="zh-CN" sz="42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for Idea</a:t>
            </a:r>
            <a:endParaRPr lang="zh-CN" altLang="en-US" sz="42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552" y="1604848"/>
            <a:ext cx="10944912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zh-CN" sz="373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Read the survey and answer the questions.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ags/tag1.xml><?xml version="1.0" encoding="utf-8"?>
<p:tagLst xmlns:p="http://schemas.openxmlformats.org/presentationml/2006/main">
  <p:tag name="KSO_WM_UNIT_TABLE_BEAUTIFY" val="smartTable{f1a8594a-f14a-41b4-8e48-36d70a62d5f3}"/>
</p:tagLst>
</file>

<file path=ppt/tags/tag2.xml><?xml version="1.0" encoding="utf-8"?>
<p:tagLst xmlns:p="http://schemas.openxmlformats.org/presentationml/2006/main">
  <p:tag name="REFSHAPE" val="415555852"/>
  <p:tag name="KSO_WM_UNIT_PLACING_PICTURE_USER_VIEWPORT" val="{&quot;height&quot;:3201.0472440944882,&quot;width&quot;:5662.7354330708658}"/>
</p:tagLst>
</file>

<file path=ppt/tags/tag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3354</Words>
  <Application>WPS 演示</Application>
  <PresentationFormat>宽屏</PresentationFormat>
  <Paragraphs>246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Calibri</vt:lpstr>
      <vt:lpstr>Arial Unicode MS</vt:lpstr>
      <vt:lpstr>Calibri</vt:lpstr>
      <vt:lpstr>Times New Roman</vt:lpstr>
      <vt:lpstr>Office 主题</vt:lpstr>
      <vt:lpstr>M3U8(1)</vt:lpstr>
      <vt:lpstr> Learning Objectives:</vt:lpstr>
      <vt:lpstr>PowerPoint 演示文稿</vt:lpstr>
      <vt:lpstr>PowerPoint 演示文稿</vt:lpstr>
      <vt:lpstr>Factors  </vt:lpstr>
      <vt:lpstr>Factors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云端</cp:lastModifiedBy>
  <cp:revision>39</cp:revision>
  <dcterms:created xsi:type="dcterms:W3CDTF">2020-04-18T16:02:00Z</dcterms:created>
  <dcterms:modified xsi:type="dcterms:W3CDTF">2020-04-27T15:43:51Z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