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65" r:id="rId2"/>
    <p:sldId id="317" r:id="rId3"/>
    <p:sldId id="331" r:id="rId4"/>
    <p:sldId id="329" r:id="rId5"/>
    <p:sldId id="315" r:id="rId6"/>
    <p:sldId id="318" r:id="rId7"/>
    <p:sldId id="330" r:id="rId8"/>
    <p:sldId id="316" r:id="rId9"/>
    <p:sldId id="320" r:id="rId10"/>
    <p:sldId id="321" r:id="rId11"/>
    <p:sldId id="322" r:id="rId12"/>
    <p:sldId id="323" r:id="rId13"/>
    <p:sldId id="324" r:id="rId14"/>
    <p:sldId id="327" r:id="rId15"/>
    <p:sldId id="325" r:id="rId16"/>
    <p:sldId id="332" r:id="rId17"/>
    <p:sldId id="333" r:id="rId18"/>
    <p:sldId id="297" r:id="rId19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3" name="Tan Xue" initials="TX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798" y="-18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image" Target="../media/image58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image" Target="../media/image32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13" Type="http://schemas.openxmlformats.org/officeDocument/2006/relationships/image" Target="../media/image52.wmf"/><Relationship Id="rId3" Type="http://schemas.openxmlformats.org/officeDocument/2006/relationships/image" Target="../media/image42.wmf"/><Relationship Id="rId7" Type="http://schemas.openxmlformats.org/officeDocument/2006/relationships/image" Target="../media/image46.wmf"/><Relationship Id="rId12" Type="http://schemas.openxmlformats.org/officeDocument/2006/relationships/image" Target="../media/image51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11" Type="http://schemas.openxmlformats.org/officeDocument/2006/relationships/image" Target="../media/image50.wmf"/><Relationship Id="rId5" Type="http://schemas.openxmlformats.org/officeDocument/2006/relationships/image" Target="../media/image44.wmf"/><Relationship Id="rId10" Type="http://schemas.openxmlformats.org/officeDocument/2006/relationships/image" Target="../media/image49.wmf"/><Relationship Id="rId4" Type="http://schemas.openxmlformats.org/officeDocument/2006/relationships/image" Target="../media/image43.wmf"/><Relationship Id="rId9" Type="http://schemas.openxmlformats.org/officeDocument/2006/relationships/image" Target="../media/image48.wmf"/><Relationship Id="rId14" Type="http://schemas.openxmlformats.org/officeDocument/2006/relationships/image" Target="../media/image5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10046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310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本节课主要研究用向量法推导余弦定理、正弦定理，先来回顾一下用向量法处理平面几何问题的“三部曲”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175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口诀：共起点、连终点、箭头指向被减向量！当向量</a:t>
            </a:r>
            <a:r>
              <a:rPr lang="en-US" altLang="zh-CN" dirty="0" smtClean="0"/>
              <a:t>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b</a:t>
            </a:r>
            <a:r>
              <a:rPr lang="zh-CN" altLang="en-US" dirty="0" smtClean="0"/>
              <a:t>为基底时，三角形第三条边的长度可以用平方法来表示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2926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首先要引入向量来表示这些几何量，要想表示角</a:t>
            </a:r>
            <a:r>
              <a:rPr lang="en-US" altLang="zh-CN" dirty="0" smtClean="0"/>
              <a:t>C</a:t>
            </a:r>
            <a:r>
              <a:rPr lang="zh-CN" altLang="en-US" dirty="0" smtClean="0"/>
              <a:t>，那么就需要角</a:t>
            </a:r>
            <a:r>
              <a:rPr lang="en-US" altLang="zh-CN" dirty="0" smtClean="0"/>
              <a:t>C</a:t>
            </a:r>
            <a:r>
              <a:rPr lang="zh-CN" altLang="en-US" dirty="0" smtClean="0"/>
              <a:t>相邻的两个向量要共起点，而角</a:t>
            </a:r>
            <a:r>
              <a:rPr lang="en-US" altLang="zh-CN" dirty="0" smtClean="0"/>
              <a:t>C</a:t>
            </a:r>
            <a:r>
              <a:rPr lang="zh-CN" altLang="en-US" dirty="0" smtClean="0"/>
              <a:t>的对边就是它们的差向量。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46544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余弦定理可以直接解决已知两边和夹角的解三角形问题，也可以应用其变式解决</a:t>
            </a:r>
            <a:r>
              <a:rPr lang="en-US" altLang="zh-CN" dirty="0" smtClean="0"/>
              <a:t>SSS</a:t>
            </a:r>
            <a:r>
              <a:rPr lang="zh-CN" altLang="en-US" dirty="0" smtClean="0"/>
              <a:t>问题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1326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2020/5/17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2020/5/17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3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47.wmf"/><Relationship Id="rId26" Type="http://schemas.openxmlformats.org/officeDocument/2006/relationships/oleObject" Target="../embeddings/oleObject18.bin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4.wmf"/><Relationship Id="rId17" Type="http://schemas.openxmlformats.org/officeDocument/2006/relationships/oleObject" Target="../embeddings/oleObject13.bin"/><Relationship Id="rId25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wmf"/><Relationship Id="rId20" Type="http://schemas.openxmlformats.org/officeDocument/2006/relationships/image" Target="../media/image48.wmf"/><Relationship Id="rId29" Type="http://schemas.openxmlformats.org/officeDocument/2006/relationships/image" Target="../media/image5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50.wmf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23" Type="http://schemas.openxmlformats.org/officeDocument/2006/relationships/oleObject" Target="../embeddings/oleObject16.bin"/><Relationship Id="rId28" Type="http://schemas.openxmlformats.org/officeDocument/2006/relationships/oleObject" Target="../embeddings/oleObject19.bin"/><Relationship Id="rId10" Type="http://schemas.openxmlformats.org/officeDocument/2006/relationships/image" Target="../media/image43.wmf"/><Relationship Id="rId19" Type="http://schemas.openxmlformats.org/officeDocument/2006/relationships/oleObject" Target="../embeddings/oleObject14.bin"/><Relationship Id="rId31" Type="http://schemas.openxmlformats.org/officeDocument/2006/relationships/image" Target="../media/image5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5.wmf"/><Relationship Id="rId22" Type="http://schemas.openxmlformats.org/officeDocument/2006/relationships/image" Target="../media/image49.wmf"/><Relationship Id="rId27" Type="http://schemas.openxmlformats.org/officeDocument/2006/relationships/image" Target="../media/image51.wmf"/><Relationship Id="rId30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5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9.emf"/><Relationship Id="rId5" Type="http://schemas.openxmlformats.org/officeDocument/2006/relationships/package" Target="../embeddings/Microsoft_Word_Document17.docx"/><Relationship Id="rId4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1.wmf"/><Relationship Id="rId4" Type="http://schemas.openxmlformats.org/officeDocument/2006/relationships/image" Target="../media/image13.png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160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13" Type="http://schemas.openxmlformats.org/officeDocument/2006/relationships/package" Target="../embeddings/Microsoft_Word_Document6.docx"/><Relationship Id="rId3" Type="http://schemas.openxmlformats.org/officeDocument/2006/relationships/package" Target="../embeddings/Microsoft_Word_Document1.docx"/><Relationship Id="rId7" Type="http://schemas.openxmlformats.org/officeDocument/2006/relationships/package" Target="../embeddings/Microsoft_Word_Document3.docx"/><Relationship Id="rId12" Type="http://schemas.openxmlformats.org/officeDocument/2006/relationships/image" Target="../media/image2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11" Type="http://schemas.openxmlformats.org/officeDocument/2006/relationships/package" Target="../embeddings/Microsoft_Word_Document5.docx"/><Relationship Id="rId5" Type="http://schemas.openxmlformats.org/officeDocument/2006/relationships/package" Target="../embeddings/Microsoft_Word_Document2.docx"/><Relationship Id="rId10" Type="http://schemas.openxmlformats.org/officeDocument/2006/relationships/image" Target="../media/image27.emf"/><Relationship Id="rId4" Type="http://schemas.openxmlformats.org/officeDocument/2006/relationships/image" Target="../media/image24.emf"/><Relationship Id="rId9" Type="http://schemas.openxmlformats.org/officeDocument/2006/relationships/package" Target="../embeddings/Microsoft_Word_Document4.docx"/><Relationship Id="rId14" Type="http://schemas.openxmlformats.org/officeDocument/2006/relationships/image" Target="../media/image2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package" Target="../embeddings/Microsoft_Word_Document8.docx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Document7.docx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package" Target="../embeddings/Microsoft_Word_Document9.docx"/><Relationship Id="rId7" Type="http://schemas.openxmlformats.org/officeDocument/2006/relationships/package" Target="../embeddings/Microsoft_Word_Document11.docx"/><Relationship Id="rId12" Type="http://schemas.openxmlformats.org/officeDocument/2006/relationships/image" Target="../media/image3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emf"/><Relationship Id="rId11" Type="http://schemas.openxmlformats.org/officeDocument/2006/relationships/package" Target="../embeddings/Microsoft_Word_Document13.docx"/><Relationship Id="rId5" Type="http://schemas.openxmlformats.org/officeDocument/2006/relationships/package" Target="../embeddings/Microsoft_Word_Document10.docx"/><Relationship Id="rId10" Type="http://schemas.openxmlformats.org/officeDocument/2006/relationships/image" Target="../media/image35.emf"/><Relationship Id="rId4" Type="http://schemas.openxmlformats.org/officeDocument/2006/relationships/image" Target="../media/image32.emf"/><Relationship Id="rId9" Type="http://schemas.openxmlformats.org/officeDocument/2006/relationships/package" Target="../embeddings/Microsoft_Word_Document12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-117044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2420393" y="2105248"/>
            <a:ext cx="6723607" cy="100217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6.4.3</a:t>
            </a:r>
            <a:r>
              <a:rPr lang="zh-CN" altLang="en-US" sz="32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向量法证明正（余）弦定理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高一年级数学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769443" y="3385563"/>
            <a:ext cx="4806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北京市和平街第一中学   杨宝新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3FA2B68-9E7E-41A4-817F-E9C6178DE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95691"/>
            <a:ext cx="8139178" cy="53285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</a:rPr>
              <a:t>向量</a:t>
            </a:r>
            <a:r>
              <a:rPr lang="zh-CN" altLang="zh-CN" sz="2400" dirty="0" smtClean="0">
                <a:solidFill>
                  <a:srgbClr val="002060"/>
                </a:solidFill>
              </a:rPr>
              <a:t>运算</a:t>
            </a:r>
            <a:r>
              <a:rPr lang="zh-CN" altLang="zh-CN" sz="2400" dirty="0">
                <a:solidFill>
                  <a:srgbClr val="002060"/>
                </a:solidFill>
              </a:rPr>
              <a:t>，证明</a:t>
            </a:r>
            <a:r>
              <a:rPr lang="zh-CN" altLang="zh-CN" sz="2400" dirty="0" smtClean="0">
                <a:solidFill>
                  <a:srgbClr val="002060"/>
                </a:solidFill>
              </a:rPr>
              <a:t>猜想</a:t>
            </a:r>
            <a:endParaRPr lang="zh-CN" altLang="en-US" sz="24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="" xmlns:a16="http://schemas.microsoft.com/office/drawing/2014/main" id="{1FC7DCBE-B9F5-41B4-AF7D-133E1977CF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398163"/>
              </p:ext>
            </p:extLst>
          </p:nvPr>
        </p:nvGraphicFramePr>
        <p:xfrm>
          <a:off x="59771" y="714469"/>
          <a:ext cx="9483636" cy="3075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3" name="文档" r:id="rId3" imgW="6118475" imgH="1984240" progId="Word.Document.12">
                  <p:embed/>
                </p:oleObj>
              </mc:Choice>
              <mc:Fallback>
                <p:oleObj name="文档" r:id="rId3" imgW="6118475" imgH="1984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771" y="714469"/>
                        <a:ext cx="9483636" cy="30755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5E01E7E9-8BE4-4A8D-8156-DB4A16E19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850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599646" y="136189"/>
            <a:ext cx="6446293" cy="5937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r>
              <a:rPr lang="zh-CN" altLang="en-US" sz="36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用向量法证明正弦定理</a:t>
            </a:r>
            <a:endParaRPr lang="zh-CN" altLang="en-US" sz="3600" i="0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9127882"/>
              </p:ext>
            </p:extLst>
          </p:nvPr>
        </p:nvGraphicFramePr>
        <p:xfrm>
          <a:off x="2367848" y="872609"/>
          <a:ext cx="2909888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6" name="Equation" r:id="rId3" imgW="1257120" imgH="393480" progId="Equation.DSMT4">
                  <p:embed/>
                </p:oleObj>
              </mc:Choice>
              <mc:Fallback>
                <p:oleObj name="Equation" r:id="rId3" imgW="1257120" imgH="39348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7848" y="872609"/>
                        <a:ext cx="2909888" cy="90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262678"/>
              </p:ext>
            </p:extLst>
          </p:nvPr>
        </p:nvGraphicFramePr>
        <p:xfrm>
          <a:off x="691855" y="1925121"/>
          <a:ext cx="7902918" cy="336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" name="Document" r:id="rId5" imgW="3951459" imgH="1681361" progId="Word.Document.8">
                  <p:embed/>
                </p:oleObj>
              </mc:Choice>
              <mc:Fallback>
                <p:oleObj name="Document" r:id="rId5" imgW="3951459" imgH="1681361" progId="Word.Document.8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855" y="1925121"/>
                        <a:ext cx="7902918" cy="336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5958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49648" y="3941938"/>
            <a:ext cx="60160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2400" i="0" kern="1200" dirty="0" smtClean="0">
                <a:effectLst/>
                <a:latin typeface="黑体" pitchFamily="49" charset="-122"/>
                <a:ea typeface="黑体" pitchFamily="49" charset="-122"/>
              </a:rPr>
              <a:t>直角三角形、  锐角三角形、  钝角三角形</a:t>
            </a:r>
            <a:endParaRPr lang="zh-CN" altLang="en-US" sz="2400" i="0" kern="1200" dirty="0">
              <a:effectLst/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927043" y="299927"/>
            <a:ext cx="6446293" cy="59379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宋体" pitchFamily="2" charset="-122"/>
              </a:defRPr>
            </a:lvl9pPr>
          </a:lstStyle>
          <a:p>
            <a:pPr defTabSz="914400">
              <a:buFont typeface="Arial" panose="020B0604020202020204" pitchFamily="34" charset="0"/>
              <a:buNone/>
              <a:defRPr/>
            </a:pPr>
            <a:r>
              <a:rPr lang="zh-CN" altLang="en-US" sz="3600" i="0" dirty="0" smtClean="0"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itchFamily="18" charset="0"/>
              </a:rPr>
              <a:t>用向量法证明正弦定理</a:t>
            </a:r>
            <a:endParaRPr lang="zh-CN" altLang="en-US" sz="3600" i="0" dirty="0" smtClean="0"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V="1">
            <a:off x="3040913" y="1329070"/>
            <a:ext cx="1109276" cy="1564564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4150189" y="1329070"/>
            <a:ext cx="1485625" cy="1538302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0" name="直接箭头连接符 9"/>
          <p:cNvCxnSpPr/>
          <p:nvPr/>
        </p:nvCxnSpPr>
        <p:spPr>
          <a:xfrm>
            <a:off x="3046874" y="2880542"/>
            <a:ext cx="2637674" cy="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326267"/>
              </p:ext>
            </p:extLst>
          </p:nvPr>
        </p:nvGraphicFramePr>
        <p:xfrm>
          <a:off x="2776963" y="2750776"/>
          <a:ext cx="347062" cy="378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2" name="Equation" r:id="rId3" imgW="152280" imgH="164880" progId="Equation.DSMT4">
                  <p:embed/>
                </p:oleObj>
              </mc:Choice>
              <mc:Fallback>
                <p:oleObj name="Equation" r:id="rId3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776963" y="2750776"/>
                        <a:ext cx="347062" cy="378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002219"/>
              </p:ext>
            </p:extLst>
          </p:nvPr>
        </p:nvGraphicFramePr>
        <p:xfrm>
          <a:off x="3802527" y="1096825"/>
          <a:ext cx="34766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3" name="Equation" r:id="rId5" imgW="152280" imgH="177480" progId="Equation.DSMT4">
                  <p:embed/>
                </p:oleObj>
              </mc:Choice>
              <mc:Fallback>
                <p:oleObj name="Equation" r:id="rId5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3802527" y="1096825"/>
                        <a:ext cx="347662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679641"/>
              </p:ext>
            </p:extLst>
          </p:nvPr>
        </p:nvGraphicFramePr>
        <p:xfrm>
          <a:off x="5643563" y="2716213"/>
          <a:ext cx="346075" cy="3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4" name="Equation" r:id="rId7" imgW="152280" imgH="164880" progId="Equation.DSMT4">
                  <p:embed/>
                </p:oleObj>
              </mc:Choice>
              <mc:Fallback>
                <p:oleObj name="Equation" r:id="rId7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643563" y="2716213"/>
                        <a:ext cx="346075" cy="379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05023"/>
              </p:ext>
            </p:extLst>
          </p:nvPr>
        </p:nvGraphicFramePr>
        <p:xfrm>
          <a:off x="2746791" y="2380717"/>
          <a:ext cx="288093" cy="463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5" name="Equation" r:id="rId9" imgW="126720" imgH="203040" progId="Equation.DSMT4">
                  <p:embed/>
                </p:oleObj>
              </mc:Choice>
              <mc:Fallback>
                <p:oleObj name="Equation" r:id="rId9" imgW="126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746791" y="2380717"/>
                        <a:ext cx="288093" cy="4639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直接箭头连接符 14"/>
          <p:cNvCxnSpPr/>
          <p:nvPr/>
        </p:nvCxnSpPr>
        <p:spPr>
          <a:xfrm flipV="1">
            <a:off x="3052596" y="2299715"/>
            <a:ext cx="19414" cy="572775"/>
          </a:xfrm>
          <a:prstGeom prst="straightConnector1">
            <a:avLst/>
          </a:prstGeom>
          <a:noFill/>
          <a:ln w="22225" cap="flat">
            <a:solidFill>
              <a:srgbClr val="FF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6" name="直接箭头连接符 15"/>
          <p:cNvCxnSpPr/>
          <p:nvPr/>
        </p:nvCxnSpPr>
        <p:spPr>
          <a:xfrm flipV="1">
            <a:off x="5614400" y="2414843"/>
            <a:ext cx="336312" cy="471801"/>
          </a:xfrm>
          <a:prstGeom prst="straightConnector1">
            <a:avLst/>
          </a:prstGeom>
          <a:noFill/>
          <a:ln w="22225" cap="flat">
            <a:solidFill>
              <a:srgbClr val="FF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9137956"/>
              </p:ext>
            </p:extLst>
          </p:nvPr>
        </p:nvGraphicFramePr>
        <p:xfrm>
          <a:off x="5453916" y="2402058"/>
          <a:ext cx="402978" cy="3199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6" name="Equation" r:id="rId11" imgW="177480" imgH="139680" progId="Equation.DSMT4">
                  <p:embed/>
                </p:oleObj>
              </mc:Choice>
              <mc:Fallback>
                <p:oleObj name="Equation" r:id="rId11" imgW="1774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453916" y="2402058"/>
                        <a:ext cx="402978" cy="3199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218877"/>
              </p:ext>
            </p:extLst>
          </p:nvPr>
        </p:nvGraphicFramePr>
        <p:xfrm>
          <a:off x="1005121" y="1931312"/>
          <a:ext cx="197008" cy="255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7" name="Equation" r:id="rId13" imgW="126720" imgH="177480" progId="Equation.DSMT4">
                  <p:embed/>
                </p:oleObj>
              </mc:Choice>
              <mc:Fallback>
                <p:oleObj name="Equation" r:id="rId13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005121" y="1931312"/>
                        <a:ext cx="197008" cy="255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800476"/>
              </p:ext>
            </p:extLst>
          </p:nvPr>
        </p:nvGraphicFramePr>
        <p:xfrm>
          <a:off x="1854200" y="1931988"/>
          <a:ext cx="198438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8" name="Equation" r:id="rId15" imgW="126720" imgH="139680" progId="Equation.DSMT4">
                  <p:embed/>
                </p:oleObj>
              </mc:Choice>
              <mc:Fallback>
                <p:oleObj name="Equation" r:id="rId15" imgW="1267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854200" y="1931988"/>
                        <a:ext cx="198438" cy="200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直接箭头连接符 23"/>
          <p:cNvCxnSpPr/>
          <p:nvPr/>
        </p:nvCxnSpPr>
        <p:spPr>
          <a:xfrm flipH="1" flipV="1">
            <a:off x="1226088" y="1156657"/>
            <a:ext cx="4902" cy="1774447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5" name="直接箭头连接符 24"/>
          <p:cNvCxnSpPr/>
          <p:nvPr/>
        </p:nvCxnSpPr>
        <p:spPr>
          <a:xfrm flipH="1" flipV="1">
            <a:off x="1228540" y="1164550"/>
            <a:ext cx="1140507" cy="175576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6" name="直接箭头连接符 25"/>
          <p:cNvCxnSpPr/>
          <p:nvPr/>
        </p:nvCxnSpPr>
        <p:spPr>
          <a:xfrm>
            <a:off x="1235836" y="2914153"/>
            <a:ext cx="1149300" cy="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89303"/>
              </p:ext>
            </p:extLst>
          </p:nvPr>
        </p:nvGraphicFramePr>
        <p:xfrm>
          <a:off x="1065213" y="779463"/>
          <a:ext cx="373062" cy="38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49" name="Equation" r:id="rId17" imgW="152280" imgH="177480" progId="Equation.DSMT4">
                  <p:embed/>
                </p:oleObj>
              </mc:Choice>
              <mc:Fallback>
                <p:oleObj name="Equation" r:id="rId17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065213" y="779463"/>
                        <a:ext cx="373062" cy="388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866807"/>
              </p:ext>
            </p:extLst>
          </p:nvPr>
        </p:nvGraphicFramePr>
        <p:xfrm>
          <a:off x="2374521" y="2752854"/>
          <a:ext cx="372270" cy="36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0" name="Equation" r:id="rId19" imgW="152280" imgH="164880" progId="Equation.DSMT4">
                  <p:embed/>
                </p:oleObj>
              </mc:Choice>
              <mc:Fallback>
                <p:oleObj name="Equation" r:id="rId19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2374521" y="2752854"/>
                        <a:ext cx="372270" cy="36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527377"/>
              </p:ext>
            </p:extLst>
          </p:nvPr>
        </p:nvGraphicFramePr>
        <p:xfrm>
          <a:off x="927100" y="2813050"/>
          <a:ext cx="342900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1" name="Equation" r:id="rId21" imgW="152280" imgH="164880" progId="Equation.DSMT4">
                  <p:embed/>
                </p:oleObj>
              </mc:Choice>
              <mc:Fallback>
                <p:oleObj name="Equation" r:id="rId21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927100" y="2813050"/>
                        <a:ext cx="342900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对象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286370"/>
              </p:ext>
            </p:extLst>
          </p:nvPr>
        </p:nvGraphicFramePr>
        <p:xfrm>
          <a:off x="1662113" y="2924175"/>
          <a:ext cx="185737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2" name="Equation" r:id="rId23" imgW="114120" imgH="139680" progId="Equation.DSMT4">
                  <p:embed/>
                </p:oleObj>
              </mc:Choice>
              <mc:Fallback>
                <p:oleObj name="Equation" r:id="rId23" imgW="11412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1662113" y="2924175"/>
                        <a:ext cx="185737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直接箭头连接符 33"/>
          <p:cNvCxnSpPr/>
          <p:nvPr/>
        </p:nvCxnSpPr>
        <p:spPr>
          <a:xfrm flipH="1" flipV="1">
            <a:off x="5972563" y="1561419"/>
            <a:ext cx="810826" cy="1319362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5982055" y="1583960"/>
            <a:ext cx="1758235" cy="1277641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直接箭头连接符 35"/>
          <p:cNvCxnSpPr/>
          <p:nvPr/>
        </p:nvCxnSpPr>
        <p:spPr>
          <a:xfrm>
            <a:off x="6789603" y="2866705"/>
            <a:ext cx="952124" cy="0"/>
          </a:xfrm>
          <a:prstGeom prst="straightConnector1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non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37" name="对象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35403"/>
              </p:ext>
            </p:extLst>
          </p:nvPr>
        </p:nvGraphicFramePr>
        <p:xfrm>
          <a:off x="6472228" y="2776109"/>
          <a:ext cx="361814" cy="40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3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472228" y="2776109"/>
                        <a:ext cx="361814" cy="40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对象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3963077"/>
              </p:ext>
            </p:extLst>
          </p:nvPr>
        </p:nvGraphicFramePr>
        <p:xfrm>
          <a:off x="5801080" y="1175771"/>
          <a:ext cx="3619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4" name="Equation" r:id="rId26" imgW="152280" imgH="177480" progId="Equation.DSMT4">
                  <p:embed/>
                </p:oleObj>
              </mc:Choice>
              <mc:Fallback>
                <p:oleObj name="Equation" r:id="rId26" imgW="1522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5801080" y="1175771"/>
                        <a:ext cx="36195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2384"/>
              </p:ext>
            </p:extLst>
          </p:nvPr>
        </p:nvGraphicFramePr>
        <p:xfrm>
          <a:off x="7673975" y="2782888"/>
          <a:ext cx="36195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5" name="Equation" r:id="rId28" imgW="152280" imgH="164880" progId="Equation.DSMT4">
                  <p:embed/>
                </p:oleObj>
              </mc:Choice>
              <mc:Fallback>
                <p:oleObj name="Equation" r:id="rId28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7673975" y="2782888"/>
                        <a:ext cx="361950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928254"/>
              </p:ext>
            </p:extLst>
          </p:nvPr>
        </p:nvGraphicFramePr>
        <p:xfrm>
          <a:off x="6838962" y="2311487"/>
          <a:ext cx="212393" cy="352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56" name="Equation" r:id="rId30" imgW="126720" imgH="203040" progId="Equation.DSMT4">
                  <p:embed/>
                </p:oleObj>
              </mc:Choice>
              <mc:Fallback>
                <p:oleObj name="Equation" r:id="rId30" imgW="126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>
                        <a:lum bright="-100000" contrast="100000"/>
                      </a:blip>
                      <a:stretch>
                        <a:fillRect/>
                      </a:stretch>
                    </p:blipFill>
                    <p:spPr>
                      <a:xfrm>
                        <a:off x="6838962" y="2311487"/>
                        <a:ext cx="212393" cy="3528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直接箭头连接符 40"/>
          <p:cNvCxnSpPr/>
          <p:nvPr/>
        </p:nvCxnSpPr>
        <p:spPr>
          <a:xfrm flipV="1">
            <a:off x="6795568" y="2242051"/>
            <a:ext cx="20239" cy="615994"/>
          </a:xfrm>
          <a:prstGeom prst="straightConnector1">
            <a:avLst/>
          </a:prstGeom>
          <a:noFill/>
          <a:ln w="22225" cap="flat">
            <a:solidFill>
              <a:srgbClr val="FF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942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770828"/>
              </p:ext>
            </p:extLst>
          </p:nvPr>
        </p:nvGraphicFramePr>
        <p:xfrm>
          <a:off x="117475" y="74613"/>
          <a:ext cx="8261350" cy="528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Document" r:id="rId3" imgW="5179829" imgH="3324854" progId="Word.Document.8">
                  <p:embed/>
                </p:oleObj>
              </mc:Choice>
              <mc:Fallback>
                <p:oleObj name="Document" r:id="rId3" imgW="5179829" imgH="3324854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74613"/>
                        <a:ext cx="8261350" cy="528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13"/>
          <p:cNvSpPr>
            <a:spLocks noChangeAspect="1" noChangeArrowheads="1" noTextEdit="1"/>
          </p:cNvSpPr>
          <p:nvPr/>
        </p:nvSpPr>
        <p:spPr bwMode="auto">
          <a:xfrm>
            <a:off x="6577459" y="867043"/>
            <a:ext cx="25796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i="0" kern="120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6621909" y="1498875"/>
            <a:ext cx="2543241" cy="1724018"/>
            <a:chOff x="6621909" y="1498875"/>
            <a:chExt cx="2543241" cy="1724018"/>
          </a:xfrm>
        </p:grpSpPr>
        <p:grpSp>
          <p:nvGrpSpPr>
            <p:cNvPr id="9" name="Group 124"/>
            <p:cNvGrpSpPr>
              <a:grpSpLocks/>
            </p:cNvGrpSpPr>
            <p:nvPr/>
          </p:nvGrpSpPr>
          <p:grpSpPr bwMode="auto">
            <a:xfrm>
              <a:off x="7293361" y="1600469"/>
              <a:ext cx="1330316" cy="1485900"/>
              <a:chOff x="5968" y="1456"/>
              <a:chExt cx="838" cy="936"/>
            </a:xfrm>
          </p:grpSpPr>
          <p:sp>
            <p:nvSpPr>
              <p:cNvPr id="35" name="Rectangle 122"/>
              <p:cNvSpPr>
                <a:spLocks noChangeArrowheads="1"/>
              </p:cNvSpPr>
              <p:nvPr/>
            </p:nvSpPr>
            <p:spPr bwMode="auto">
              <a:xfrm>
                <a:off x="6006" y="1456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800" i="0" kern="1200" smtClean="0">
                  <a:effectLst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Rectangle 123"/>
              <p:cNvSpPr>
                <a:spLocks noChangeArrowheads="1"/>
              </p:cNvSpPr>
              <p:nvPr/>
            </p:nvSpPr>
            <p:spPr bwMode="auto">
              <a:xfrm>
                <a:off x="6537" y="1700"/>
                <a:ext cx="26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500" b="1" kern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zh-CN" altLang="zh-CN" sz="1800" i="0" kern="1200" dirty="0" smtClean="0">
                  <a:effectLst/>
                  <a:ea typeface="宋体" panose="02010600030101010101" pitchFamily="2" charset="-122"/>
                </a:endParaRPr>
              </a:p>
            </p:txBody>
          </p:sp>
          <p:sp>
            <p:nvSpPr>
              <p:cNvPr id="37" name="Rectangle 123"/>
              <p:cNvSpPr>
                <a:spLocks noChangeArrowheads="1"/>
              </p:cNvSpPr>
              <p:nvPr/>
            </p:nvSpPr>
            <p:spPr bwMode="auto">
              <a:xfrm>
                <a:off x="6378" y="2247"/>
                <a:ext cx="269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zh-CN" sz="1500" b="1" kern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endParaRPr lang="zh-CN" altLang="zh-CN" sz="1800" i="0" kern="1200" dirty="0" smtClean="0">
                  <a:effectLst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Rectangle 123"/>
              <p:cNvSpPr>
                <a:spLocks noChangeArrowheads="1"/>
              </p:cNvSpPr>
              <p:nvPr/>
            </p:nvSpPr>
            <p:spPr bwMode="auto">
              <a:xfrm>
                <a:off x="5968" y="1725"/>
                <a:ext cx="167" cy="1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1500" b="1" kern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zh-CN" altLang="zh-CN" sz="1800" i="0" kern="1200" dirty="0" smtClean="0">
                  <a:effectLst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2" name="Group 134"/>
            <p:cNvGrpSpPr>
              <a:grpSpLocks/>
            </p:cNvGrpSpPr>
            <p:nvPr/>
          </p:nvGrpSpPr>
          <p:grpSpPr bwMode="auto">
            <a:xfrm>
              <a:off x="6791824" y="1498875"/>
              <a:ext cx="2373326" cy="1662117"/>
              <a:chOff x="5652" y="1392"/>
              <a:chExt cx="1495" cy="1047"/>
            </a:xfrm>
          </p:grpSpPr>
          <p:sp>
            <p:nvSpPr>
              <p:cNvPr id="29" name="Oval 131"/>
              <p:cNvSpPr>
                <a:spLocks noChangeArrowheads="1"/>
              </p:cNvSpPr>
              <p:nvPr/>
            </p:nvSpPr>
            <p:spPr bwMode="auto">
              <a:xfrm>
                <a:off x="5794" y="2250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 i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Rectangle 132"/>
              <p:cNvSpPr>
                <a:spLocks noChangeArrowheads="1"/>
              </p:cNvSpPr>
              <p:nvPr/>
            </p:nvSpPr>
            <p:spPr bwMode="auto">
              <a:xfrm>
                <a:off x="5671" y="2265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800" i="0" kern="1200" smtClean="0">
                  <a:effectLst/>
                  <a:ea typeface="宋体" panose="02010600030101010101" pitchFamily="2" charset="-122"/>
                </a:endParaRPr>
              </a:p>
            </p:txBody>
          </p:sp>
          <p:sp>
            <p:nvSpPr>
              <p:cNvPr id="32" name="Rectangle 133"/>
              <p:cNvSpPr>
                <a:spLocks noChangeArrowheads="1"/>
              </p:cNvSpPr>
              <p:nvPr/>
            </p:nvSpPr>
            <p:spPr bwMode="auto">
              <a:xfrm>
                <a:off x="5652" y="2237"/>
                <a:ext cx="33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800" b="1" kern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A</a:t>
                </a:r>
                <a:endParaRPr lang="zh-CN" altLang="zh-CN" sz="1800" i="0" kern="1200" dirty="0" smtClean="0">
                  <a:effectLst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Rectangle 133"/>
              <p:cNvSpPr>
                <a:spLocks noChangeArrowheads="1"/>
              </p:cNvSpPr>
              <p:nvPr/>
            </p:nvSpPr>
            <p:spPr bwMode="auto">
              <a:xfrm>
                <a:off x="6812" y="2250"/>
                <a:ext cx="33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800" b="1" kern="1200" dirty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B</a:t>
                </a:r>
                <a:endParaRPr lang="zh-CN" altLang="zh-CN" sz="1800" i="0" kern="1200" dirty="0" smtClean="0">
                  <a:effectLst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Rectangle 133"/>
              <p:cNvSpPr>
                <a:spLocks noChangeArrowheads="1"/>
              </p:cNvSpPr>
              <p:nvPr/>
            </p:nvSpPr>
            <p:spPr bwMode="auto">
              <a:xfrm>
                <a:off x="6211" y="1392"/>
                <a:ext cx="335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en-US" altLang="zh-CN" sz="1800" b="1" kern="1200" dirty="0" smtClean="0">
                    <a:effectLst/>
                    <a:latin typeface="Times New Roman" panose="02020603050405020304" pitchFamily="18" charset="0"/>
                    <a:ea typeface="宋体" panose="02010600030101010101" pitchFamily="2" charset="-122"/>
                  </a:rPr>
                  <a:t>C</a:t>
                </a:r>
                <a:endParaRPr lang="zh-CN" altLang="zh-CN" sz="1800" i="0" kern="1200" dirty="0" smtClean="0">
                  <a:effectLst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3" name="Group 138"/>
            <p:cNvGrpSpPr>
              <a:grpSpLocks/>
            </p:cNvGrpSpPr>
            <p:nvPr/>
          </p:nvGrpSpPr>
          <p:grpSpPr bwMode="auto">
            <a:xfrm>
              <a:off x="7791896" y="2860943"/>
              <a:ext cx="53975" cy="311150"/>
              <a:chOff x="6282" y="2250"/>
              <a:chExt cx="34" cy="196"/>
            </a:xfrm>
          </p:grpSpPr>
          <p:sp>
            <p:nvSpPr>
              <p:cNvPr id="27" name="Oval 135"/>
              <p:cNvSpPr>
                <a:spLocks noChangeArrowheads="1"/>
              </p:cNvSpPr>
              <p:nvPr/>
            </p:nvSpPr>
            <p:spPr bwMode="auto">
              <a:xfrm>
                <a:off x="6306" y="2250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 i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Rectangle 136"/>
              <p:cNvSpPr>
                <a:spLocks noChangeArrowheads="1"/>
              </p:cNvSpPr>
              <p:nvPr/>
            </p:nvSpPr>
            <p:spPr bwMode="auto">
              <a:xfrm>
                <a:off x="6282" y="2272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800" i="0" kern="1200" smtClean="0">
                  <a:effectLst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4" name="Group 142"/>
            <p:cNvGrpSpPr>
              <a:grpSpLocks/>
            </p:cNvGrpSpPr>
            <p:nvPr/>
          </p:nvGrpSpPr>
          <p:grpSpPr bwMode="auto">
            <a:xfrm>
              <a:off x="6890196" y="1941781"/>
              <a:ext cx="142875" cy="276225"/>
              <a:chOff x="5714" y="1671"/>
              <a:chExt cx="90" cy="174"/>
            </a:xfrm>
          </p:grpSpPr>
          <p:sp>
            <p:nvSpPr>
              <p:cNvPr id="25" name="Oval 139"/>
              <p:cNvSpPr>
                <a:spLocks noChangeArrowheads="1"/>
              </p:cNvSpPr>
              <p:nvPr/>
            </p:nvSpPr>
            <p:spPr bwMode="auto">
              <a:xfrm>
                <a:off x="5794" y="1735"/>
                <a:ext cx="10" cy="10"/>
              </a:xfrm>
              <a:prstGeom prst="ellipse">
                <a:avLst/>
              </a:prstGeom>
              <a:solidFill>
                <a:srgbClr val="FFFF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 i="0" kern="120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Rectangle 140"/>
              <p:cNvSpPr>
                <a:spLocks noChangeArrowheads="1"/>
              </p:cNvSpPr>
              <p:nvPr/>
            </p:nvSpPr>
            <p:spPr bwMode="auto">
              <a:xfrm>
                <a:off x="5714" y="1671"/>
                <a:ext cx="0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 defTabSz="914400" eaLnBrk="0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zh-CN" sz="1800" i="0" kern="1200" smtClean="0">
                  <a:effectLst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" name="Oval 147"/>
            <p:cNvSpPr>
              <a:spLocks noChangeArrowheads="1"/>
            </p:cNvSpPr>
            <p:nvPr/>
          </p:nvSpPr>
          <p:spPr bwMode="auto">
            <a:xfrm>
              <a:off x="6621909" y="2860943"/>
              <a:ext cx="15875" cy="158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7" name="Oval 152"/>
            <p:cNvSpPr>
              <a:spLocks noChangeArrowheads="1"/>
            </p:cNvSpPr>
            <p:nvPr/>
          </p:nvSpPr>
          <p:spPr bwMode="auto">
            <a:xfrm>
              <a:off x="7017196" y="3207018"/>
              <a:ext cx="15875" cy="15875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 flipV="1">
              <a:off x="7017196" y="1738581"/>
              <a:ext cx="760377" cy="1101737"/>
            </a:xfrm>
            <a:prstGeom prst="line">
              <a:avLst/>
            </a:prstGeom>
            <a:noFill/>
            <a:ln w="22225" cap="flat">
              <a:solidFill>
                <a:schemeClr val="tx1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0" name="直接连接符 39"/>
            <p:cNvCxnSpPr/>
            <p:nvPr/>
          </p:nvCxnSpPr>
          <p:spPr>
            <a:xfrm flipH="1" flipV="1">
              <a:off x="7777573" y="1738581"/>
              <a:ext cx="997189" cy="1136663"/>
            </a:xfrm>
            <a:prstGeom prst="line">
              <a:avLst/>
            </a:prstGeom>
            <a:noFill/>
            <a:ln w="25400" cap="flat">
              <a:solidFill>
                <a:srgbClr val="00B0F0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6999734" y="2867273"/>
              <a:ext cx="1775027" cy="6383"/>
            </a:xfrm>
            <a:prstGeom prst="line">
              <a:avLst/>
            </a:prstGeom>
            <a:noFill/>
            <a:ln w="25400" cap="flat">
              <a:solidFill>
                <a:srgbClr val="00B0F0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2" name="直接连接符 41"/>
            <p:cNvCxnSpPr/>
            <p:nvPr/>
          </p:nvCxnSpPr>
          <p:spPr>
            <a:xfrm flipH="1" flipV="1">
              <a:off x="7022309" y="2432282"/>
              <a:ext cx="871" cy="430998"/>
            </a:xfrm>
            <a:prstGeom prst="line">
              <a:avLst/>
            </a:prstGeom>
            <a:noFill/>
            <a:ln w="22225" cap="flat">
              <a:solidFill>
                <a:srgbClr val="FF0000"/>
              </a:solidFill>
              <a:prstDash val="solid"/>
              <a:miter lim="400000"/>
              <a:tailEnd type="stealth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graphicFrame>
          <p:nvGraphicFramePr>
            <p:cNvPr id="45" name="对象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62065612"/>
                </p:ext>
              </p:extLst>
            </p:nvPr>
          </p:nvGraphicFramePr>
          <p:xfrm>
            <a:off x="6864415" y="2432282"/>
            <a:ext cx="160338" cy="2791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09" name="Equation" r:id="rId5" imgW="101520" imgH="203040" progId="Equation.DSMT4">
                    <p:embed/>
                  </p:oleObj>
                </mc:Choice>
                <mc:Fallback>
                  <p:oleObj name="Equation" r:id="rId5" imgW="101520" imgH="2030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lum bright="-100000" contrast="100000"/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4415" y="2432282"/>
                          <a:ext cx="160338" cy="2791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31" name="直接连接符 30"/>
          <p:cNvCxnSpPr/>
          <p:nvPr/>
        </p:nvCxnSpPr>
        <p:spPr>
          <a:xfrm flipH="1" flipV="1">
            <a:off x="8760539" y="2436275"/>
            <a:ext cx="871" cy="430998"/>
          </a:xfrm>
          <a:prstGeom prst="line">
            <a:avLst/>
          </a:prstGeom>
          <a:noFill/>
          <a:ln w="22225" cap="flat">
            <a:solidFill>
              <a:srgbClr val="FF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79421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9762815"/>
              </p:ext>
            </p:extLst>
          </p:nvPr>
        </p:nvGraphicFramePr>
        <p:xfrm>
          <a:off x="117475" y="74613"/>
          <a:ext cx="8261350" cy="527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0" name="Document" r:id="rId3" imgW="5179829" imgH="3320167" progId="Word.Document.8">
                  <p:embed/>
                </p:oleObj>
              </mc:Choice>
              <mc:Fallback>
                <p:oleObj name="Document" r:id="rId3" imgW="5179829" imgH="332016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74613"/>
                        <a:ext cx="8261350" cy="5273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AutoShape 113"/>
          <p:cNvSpPr>
            <a:spLocks noChangeAspect="1" noChangeArrowheads="1" noTextEdit="1"/>
          </p:cNvSpPr>
          <p:nvPr/>
        </p:nvSpPr>
        <p:spPr bwMode="auto">
          <a:xfrm>
            <a:off x="6577459" y="867043"/>
            <a:ext cx="2579687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i="0" kern="120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pSp>
        <p:nvGrpSpPr>
          <p:cNvPr id="9" name="Group 124"/>
          <p:cNvGrpSpPr>
            <a:grpSpLocks/>
          </p:cNvGrpSpPr>
          <p:nvPr/>
        </p:nvGrpSpPr>
        <p:grpSpPr bwMode="auto">
          <a:xfrm>
            <a:off x="6413916" y="1600469"/>
            <a:ext cx="1957379" cy="1485900"/>
            <a:chOff x="5414" y="1456"/>
            <a:chExt cx="1233" cy="936"/>
          </a:xfrm>
        </p:grpSpPr>
        <p:sp>
          <p:nvSpPr>
            <p:cNvPr id="35" name="Rectangle 122"/>
            <p:cNvSpPr>
              <a:spLocks noChangeArrowheads="1"/>
            </p:cNvSpPr>
            <p:nvPr/>
          </p:nvSpPr>
          <p:spPr bwMode="auto">
            <a:xfrm>
              <a:off x="6006" y="1456"/>
              <a:ext cx="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 i="0" kern="1200" smtClean="0"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36" name="Rectangle 123"/>
            <p:cNvSpPr>
              <a:spLocks noChangeArrowheads="1"/>
            </p:cNvSpPr>
            <p:nvPr/>
          </p:nvSpPr>
          <p:spPr bwMode="auto">
            <a:xfrm>
              <a:off x="6004" y="1664"/>
              <a:ext cx="2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500" b="1" kern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zh-CN" sz="1800" i="0" kern="1200" dirty="0" smtClean="0"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37" name="Rectangle 123"/>
            <p:cNvSpPr>
              <a:spLocks noChangeArrowheads="1"/>
            </p:cNvSpPr>
            <p:nvPr/>
          </p:nvSpPr>
          <p:spPr bwMode="auto">
            <a:xfrm>
              <a:off x="6378" y="2247"/>
              <a:ext cx="2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zh-CN" sz="1500" b="1" kern="12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zh-CN" sz="1800" i="0" kern="1200" dirty="0" smtClean="0"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38" name="Rectangle 123"/>
            <p:cNvSpPr>
              <a:spLocks noChangeArrowheads="1"/>
            </p:cNvSpPr>
            <p:nvPr/>
          </p:nvSpPr>
          <p:spPr bwMode="auto">
            <a:xfrm>
              <a:off x="5414" y="1795"/>
              <a:ext cx="269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500" b="1" kern="12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zh-CN" sz="1800" i="0" kern="1200" dirty="0" smtClean="0">
                <a:effectLst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5893294" y="1195662"/>
            <a:ext cx="3271856" cy="1965331"/>
            <a:chOff x="5086" y="1201"/>
            <a:chExt cx="2061" cy="1238"/>
          </a:xfrm>
        </p:grpSpPr>
        <p:sp>
          <p:nvSpPr>
            <p:cNvPr id="29" name="Oval 131"/>
            <p:cNvSpPr>
              <a:spLocks noChangeArrowheads="1"/>
            </p:cNvSpPr>
            <p:nvPr/>
          </p:nvSpPr>
          <p:spPr bwMode="auto">
            <a:xfrm>
              <a:off x="5794" y="2250"/>
              <a:ext cx="10" cy="1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0" name="Rectangle 132"/>
            <p:cNvSpPr>
              <a:spLocks noChangeArrowheads="1"/>
            </p:cNvSpPr>
            <p:nvPr/>
          </p:nvSpPr>
          <p:spPr bwMode="auto">
            <a:xfrm>
              <a:off x="5671" y="226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 i="0" kern="1200" smtClean="0"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32" name="Rectangle 133"/>
            <p:cNvSpPr>
              <a:spLocks noChangeArrowheads="1"/>
            </p:cNvSpPr>
            <p:nvPr/>
          </p:nvSpPr>
          <p:spPr bwMode="auto">
            <a:xfrm>
              <a:off x="5652" y="2237"/>
              <a:ext cx="3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800" b="1" kern="12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A</a:t>
              </a:r>
              <a:endParaRPr lang="zh-CN" altLang="zh-CN" sz="1800" i="0" kern="1200" dirty="0" smtClean="0"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33" name="Rectangle 133"/>
            <p:cNvSpPr>
              <a:spLocks noChangeArrowheads="1"/>
            </p:cNvSpPr>
            <p:nvPr/>
          </p:nvSpPr>
          <p:spPr bwMode="auto">
            <a:xfrm>
              <a:off x="6812" y="2250"/>
              <a:ext cx="3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800" b="1" kern="1200" dirty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B</a:t>
              </a:r>
              <a:endParaRPr lang="zh-CN" altLang="zh-CN" sz="1800" i="0" kern="1200" dirty="0" smtClean="0">
                <a:effectLst/>
                <a:ea typeface="宋体" panose="02010600030101010101" pitchFamily="2" charset="-122"/>
              </a:endParaRPr>
            </a:p>
          </p:txBody>
        </p:sp>
        <p:sp>
          <p:nvSpPr>
            <p:cNvPr id="34" name="Rectangle 133"/>
            <p:cNvSpPr>
              <a:spLocks noChangeArrowheads="1"/>
            </p:cNvSpPr>
            <p:nvPr/>
          </p:nvSpPr>
          <p:spPr bwMode="auto">
            <a:xfrm>
              <a:off x="5086" y="1201"/>
              <a:ext cx="33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1800" b="1" kern="1200" dirty="0" smtClean="0">
                  <a:effectLst/>
                  <a:latin typeface="Times New Roman" panose="02020603050405020304" pitchFamily="18" charset="0"/>
                  <a:ea typeface="宋体" panose="02010600030101010101" pitchFamily="2" charset="-122"/>
                </a:rPr>
                <a:t>C</a:t>
              </a:r>
              <a:endParaRPr lang="zh-CN" altLang="zh-CN" sz="1800" i="0" kern="1200" dirty="0" smtClean="0">
                <a:effectLst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Group 138"/>
          <p:cNvGrpSpPr>
            <a:grpSpLocks/>
          </p:cNvGrpSpPr>
          <p:nvPr/>
        </p:nvGrpSpPr>
        <p:grpSpPr bwMode="auto">
          <a:xfrm>
            <a:off x="7791896" y="2860943"/>
            <a:ext cx="53975" cy="311150"/>
            <a:chOff x="6282" y="2250"/>
            <a:chExt cx="34" cy="196"/>
          </a:xfrm>
        </p:grpSpPr>
        <p:sp>
          <p:nvSpPr>
            <p:cNvPr id="27" name="Oval 135"/>
            <p:cNvSpPr>
              <a:spLocks noChangeArrowheads="1"/>
            </p:cNvSpPr>
            <p:nvPr/>
          </p:nvSpPr>
          <p:spPr bwMode="auto">
            <a:xfrm>
              <a:off x="6306" y="2250"/>
              <a:ext cx="10" cy="1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8" name="Rectangle 136"/>
            <p:cNvSpPr>
              <a:spLocks noChangeArrowheads="1"/>
            </p:cNvSpPr>
            <p:nvPr/>
          </p:nvSpPr>
          <p:spPr bwMode="auto">
            <a:xfrm>
              <a:off x="6282" y="227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 i="0" kern="1200" smtClean="0">
                <a:effectLst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42"/>
          <p:cNvGrpSpPr>
            <a:grpSpLocks/>
          </p:cNvGrpSpPr>
          <p:nvPr/>
        </p:nvGrpSpPr>
        <p:grpSpPr bwMode="auto">
          <a:xfrm>
            <a:off x="6890196" y="1941781"/>
            <a:ext cx="142875" cy="276225"/>
            <a:chOff x="5714" y="1671"/>
            <a:chExt cx="90" cy="174"/>
          </a:xfrm>
        </p:grpSpPr>
        <p:sp>
          <p:nvSpPr>
            <p:cNvPr id="25" name="Oval 139"/>
            <p:cNvSpPr>
              <a:spLocks noChangeArrowheads="1"/>
            </p:cNvSpPr>
            <p:nvPr/>
          </p:nvSpPr>
          <p:spPr bwMode="auto">
            <a:xfrm>
              <a:off x="5794" y="1735"/>
              <a:ext cx="10" cy="10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endParaRPr lang="zh-CN" altLang="en-US" sz="1800" i="0" kern="120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6" name="Rectangle 140"/>
            <p:cNvSpPr>
              <a:spLocks noChangeArrowheads="1"/>
            </p:cNvSpPr>
            <p:nvPr/>
          </p:nvSpPr>
          <p:spPr bwMode="auto">
            <a:xfrm>
              <a:off x="5714" y="167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2860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743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2004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657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l" defTabSz="914400" eaLnBrk="0" fontAlgn="base">
                <a:spcBef>
                  <a:spcPct val="0"/>
                </a:spcBef>
                <a:spcAft>
                  <a:spcPct val="0"/>
                </a:spcAft>
              </a:pPr>
              <a:endParaRPr lang="zh-CN" altLang="zh-CN" sz="1800" i="0" kern="1200" smtClean="0">
                <a:effectLst/>
                <a:ea typeface="宋体" panose="02010600030101010101" pitchFamily="2" charset="-122"/>
              </a:endParaRPr>
            </a:p>
          </p:txBody>
        </p:sp>
      </p:grpSp>
      <p:sp>
        <p:nvSpPr>
          <p:cNvPr id="15" name="Oval 147"/>
          <p:cNvSpPr>
            <a:spLocks noChangeArrowheads="1"/>
          </p:cNvSpPr>
          <p:nvPr/>
        </p:nvSpPr>
        <p:spPr bwMode="auto">
          <a:xfrm>
            <a:off x="6621909" y="2860943"/>
            <a:ext cx="15875" cy="15875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i="0" kern="120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7" name="Oval 152"/>
          <p:cNvSpPr>
            <a:spLocks noChangeArrowheads="1"/>
          </p:cNvSpPr>
          <p:nvPr/>
        </p:nvSpPr>
        <p:spPr bwMode="auto">
          <a:xfrm>
            <a:off x="7017196" y="3207018"/>
            <a:ext cx="15875" cy="15875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800" i="0" kern="1200"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cxnSp>
        <p:nvCxnSpPr>
          <p:cNvPr id="39" name="直接连接符 38"/>
          <p:cNvCxnSpPr/>
          <p:nvPr/>
        </p:nvCxnSpPr>
        <p:spPr>
          <a:xfrm flipH="1" flipV="1">
            <a:off x="6011796" y="1482521"/>
            <a:ext cx="1005400" cy="1368429"/>
          </a:xfrm>
          <a:prstGeom prst="line">
            <a:avLst/>
          </a:prstGeom>
          <a:noFill/>
          <a:ln w="22225" cap="flat">
            <a:solidFill>
              <a:schemeClr val="tx1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0" name="直接连接符 39"/>
          <p:cNvCxnSpPr/>
          <p:nvPr/>
        </p:nvCxnSpPr>
        <p:spPr>
          <a:xfrm flipH="1" flipV="1">
            <a:off x="6011796" y="1471888"/>
            <a:ext cx="2762966" cy="1403356"/>
          </a:xfrm>
          <a:prstGeom prst="line">
            <a:avLst/>
          </a:prstGeom>
          <a:noFill/>
          <a:ln w="22225" cap="flat">
            <a:solidFill>
              <a:srgbClr val="00B0F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1" name="直接连接符 40"/>
          <p:cNvCxnSpPr/>
          <p:nvPr/>
        </p:nvCxnSpPr>
        <p:spPr>
          <a:xfrm>
            <a:off x="6999734" y="2867273"/>
            <a:ext cx="1775027" cy="6383"/>
          </a:xfrm>
          <a:prstGeom prst="line">
            <a:avLst/>
          </a:prstGeom>
          <a:noFill/>
          <a:ln w="25400" cap="flat">
            <a:solidFill>
              <a:srgbClr val="00B0F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直接连接符 41"/>
          <p:cNvCxnSpPr/>
          <p:nvPr/>
        </p:nvCxnSpPr>
        <p:spPr>
          <a:xfrm flipH="1" flipV="1">
            <a:off x="7022309" y="2432282"/>
            <a:ext cx="871" cy="430998"/>
          </a:xfrm>
          <a:prstGeom prst="line">
            <a:avLst/>
          </a:prstGeom>
          <a:noFill/>
          <a:ln w="22225" cap="flat">
            <a:solidFill>
              <a:srgbClr val="FF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aphicFrame>
        <p:nvGraphicFramePr>
          <p:cNvPr id="45" name="对象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951162"/>
              </p:ext>
            </p:extLst>
          </p:nvPr>
        </p:nvGraphicFramePr>
        <p:xfrm>
          <a:off x="7077075" y="2387600"/>
          <a:ext cx="1603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1" name="Equation" r:id="rId5" imgW="101520" imgH="203040" progId="Equation.DSMT4">
                  <p:embed/>
                </p:oleObj>
              </mc:Choice>
              <mc:Fallback>
                <p:oleObj name="Equation" r:id="rId5" imgW="1015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100000"/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7075" y="2387600"/>
                        <a:ext cx="160338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522927" y="826330"/>
            <a:ext cx="2126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不妨设</a:t>
            </a:r>
            <a:r>
              <a:rPr lang="en-US" altLang="zh-CN" dirty="0" smtClean="0">
                <a:solidFill>
                  <a:srgbClr val="FF0000"/>
                </a:solidFill>
              </a:rPr>
              <a:t>A</a:t>
            </a:r>
            <a:r>
              <a:rPr lang="zh-CN" altLang="en-US" dirty="0" smtClean="0">
                <a:solidFill>
                  <a:srgbClr val="FF0000"/>
                </a:solidFill>
              </a:rPr>
              <a:t>为钝角</a:t>
            </a:r>
            <a:r>
              <a:rPr lang="en-US" altLang="zh-CN" dirty="0" smtClean="0">
                <a:solidFill>
                  <a:srgbClr val="FF0000"/>
                </a:solidFill>
              </a:rPr>
              <a:t>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1" name="直接连接符 30"/>
          <p:cNvCxnSpPr/>
          <p:nvPr/>
        </p:nvCxnSpPr>
        <p:spPr>
          <a:xfrm flipH="1" flipV="1">
            <a:off x="8771622" y="2445832"/>
            <a:ext cx="871" cy="430998"/>
          </a:xfrm>
          <a:prstGeom prst="line">
            <a:avLst/>
          </a:prstGeom>
          <a:noFill/>
          <a:ln w="22225" cap="flat">
            <a:solidFill>
              <a:srgbClr val="FF0000"/>
            </a:solidFill>
            <a:prstDash val="solid"/>
            <a:miter lim="400000"/>
            <a:tailEnd type="stealth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4492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DD4A590-0813-45AD-84D5-25F32383C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180753"/>
            <a:ext cx="8139178" cy="483228"/>
          </a:xfrm>
        </p:spPr>
        <p:txBody>
          <a:bodyPr>
            <a:normAutofit/>
          </a:bodyPr>
          <a:lstStyle/>
          <a:p>
            <a:r>
              <a:rPr lang="zh-CN" altLang="en-US" sz="2400" dirty="0" smtClean="0"/>
              <a:t>正弦定理的总结：</a:t>
            </a:r>
            <a:endParaRPr lang="zh-CN" altLang="en-US" sz="24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="" xmlns:a16="http://schemas.microsoft.com/office/drawing/2014/main" id="{F5FFE63D-11F3-48D6-B650-241A85AEC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149591"/>
              </p:ext>
            </p:extLst>
          </p:nvPr>
        </p:nvGraphicFramePr>
        <p:xfrm>
          <a:off x="212725" y="638175"/>
          <a:ext cx="8804275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文档" r:id="rId3" imgW="6118475" imgH="3077140" progId="Word.Document.12">
                  <p:embed/>
                </p:oleObj>
              </mc:Choice>
              <mc:Fallback>
                <p:oleObj name="文档" r:id="rId3" imgW="6118475" imgH="30771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725" y="638175"/>
                        <a:ext cx="8804275" cy="412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1936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向量法练习：</a:t>
            </a:r>
            <a:endParaRPr lang="zh-CN" altLang="en-US" sz="2000" dirty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4872282"/>
              </p:ext>
            </p:extLst>
          </p:nvPr>
        </p:nvGraphicFramePr>
        <p:xfrm>
          <a:off x="642974" y="548094"/>
          <a:ext cx="7001835" cy="1394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5" name="文档" r:id="rId3" imgW="3986726" imgH="795066" progId="Word.Document.12">
                  <p:embed/>
                </p:oleObj>
              </mc:Choice>
              <mc:Fallback>
                <p:oleObj name="文档" r:id="rId3" imgW="3986726" imgH="79506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2974" y="548094"/>
                        <a:ext cx="7001835" cy="13942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640076"/>
              </p:ext>
            </p:extLst>
          </p:nvPr>
        </p:nvGraphicFramePr>
        <p:xfrm>
          <a:off x="653606" y="1852429"/>
          <a:ext cx="7427138" cy="2957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文档" r:id="rId5" imgW="3986726" imgH="1590132" progId="Word.Document.12">
                  <p:embed/>
                </p:oleObj>
              </mc:Choice>
              <mc:Fallback>
                <p:oleObj name="文档" r:id="rId5" imgW="3986726" imgH="1590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3606" y="1852429"/>
                        <a:ext cx="7427138" cy="29578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07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 smtClean="0"/>
              <a:t>课堂小结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70"/>
            <a:ext cx="8139178" cy="1869242"/>
          </a:xfrm>
        </p:spPr>
        <p:txBody>
          <a:bodyPr>
            <a:normAutofit/>
          </a:bodyPr>
          <a:lstStyle/>
          <a:p>
            <a:r>
              <a:rPr lang="en-US" altLang="zh-CN" sz="2000" dirty="0" smtClean="0"/>
              <a:t>1.</a:t>
            </a:r>
            <a:r>
              <a:rPr lang="zh-CN" altLang="en-US" sz="2000" dirty="0" smtClean="0"/>
              <a:t>向量法推导余弦定理，主要利用了数量积的性质（平方</a:t>
            </a:r>
            <a:r>
              <a:rPr lang="zh-CN" altLang="en-US" sz="2000" dirty="0"/>
              <a:t>法</a:t>
            </a:r>
            <a:r>
              <a:rPr lang="zh-CN" altLang="en-US" sz="2000" dirty="0" smtClean="0"/>
              <a:t>）；</a:t>
            </a:r>
            <a:endParaRPr lang="en-US" altLang="zh-CN" sz="2000" dirty="0" smtClean="0"/>
          </a:p>
          <a:p>
            <a:r>
              <a:rPr lang="en-US" altLang="zh-CN" sz="2000" dirty="0" smtClean="0"/>
              <a:t>2.</a:t>
            </a:r>
            <a:r>
              <a:rPr lang="zh-CN" altLang="en-US" sz="2000" dirty="0" smtClean="0"/>
              <a:t>向量法推导正弦定理，主要是引入“特殊向量” ，并与向量等式两边做数量积运算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构造法</a:t>
            </a:r>
            <a:r>
              <a:rPr lang="en-US" altLang="zh-CN" sz="2000" dirty="0" smtClean="0"/>
              <a:t>)</a:t>
            </a:r>
            <a:r>
              <a:rPr lang="zh-CN" altLang="en-US" sz="2000" dirty="0" smtClean="0"/>
              <a:t>。</a:t>
            </a:r>
            <a:endParaRPr lang="en-US" altLang="zh-CN" sz="2000" dirty="0" smtClean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0667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53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575" y="153623"/>
            <a:ext cx="7498306" cy="572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9105">
              <a:lnSpc>
                <a:spcPct val="130000"/>
              </a:lnSpc>
              <a:tabLst>
                <a:tab pos="2933700" algn="l"/>
              </a:tabLst>
            </a:pPr>
            <a:r>
              <a:rPr lang="zh-CN" altLang="en-US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知识回顾</a:t>
            </a:r>
            <a:r>
              <a:rPr lang="zh-CN" altLang="zh-CN" sz="24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en-US" altLang="zh-CN" sz="24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4404" y="677010"/>
            <a:ext cx="8423269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用</a:t>
            </a:r>
            <a:r>
              <a:rPr lang="zh-CN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向量方法处理平面几何问题</a:t>
            </a:r>
            <a:r>
              <a:rPr lang="zh-CN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“三部曲”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</a:t>
            </a:r>
          </a:p>
          <a:p>
            <a:pPr algn="just">
              <a:lnSpc>
                <a:spcPct val="150000"/>
              </a:lnSpc>
              <a:tabLst>
                <a:tab pos="2933700" algn="l"/>
              </a:tabLst>
            </a:pPr>
            <a:r>
              <a:rPr lang="en-US" altLang="zh-CN" sz="20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建立平面几何与向量的联系，用向量表示问题中涉及的几何元素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tabLst>
                <a:tab pos="2933700" algn="l"/>
              </a:tabLst>
            </a:pP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        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将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平面几何问题转化为向量问题；</a:t>
            </a:r>
          </a:p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通过向量运算，研究几何元素之间的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关系；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如：距离、夹角等问题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304800" algn="just">
              <a:lnSpc>
                <a:spcPct val="150000"/>
              </a:lnSpc>
              <a:tabLst>
                <a:tab pos="2933700" algn="l"/>
              </a:tabLst>
            </a:pP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③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把向量的运算结果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翻译</a:t>
            </a:r>
            <a:r>
              <a:rPr lang="en-US" altLang="zh-CN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成几何</a:t>
            </a:r>
            <a:r>
              <a:rPr lang="zh-CN" altLang="en-US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关系</a:t>
            </a:r>
            <a:r>
              <a:rPr lang="zh-CN" altLang="zh-CN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．</a:t>
            </a:r>
            <a:endParaRPr lang="zh-CN" altLang="zh-CN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33383" y="3913232"/>
            <a:ext cx="59116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关键：</a:t>
            </a:r>
            <a:r>
              <a:rPr lang="zh-CN" altLang="zh-CN" sz="20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选择基底</a:t>
            </a:r>
            <a:r>
              <a:rPr lang="zh-CN" altLang="zh-CN" sz="2000" b="1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zh-CN" sz="2000" kern="1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利用基向量表示相关的</a:t>
            </a:r>
            <a:r>
              <a:rPr lang="zh-CN" altLang="zh-CN" sz="2000" kern="1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向量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3773" y="3139560"/>
            <a:ext cx="7071426" cy="44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9105" algn="ctr">
              <a:lnSpc>
                <a:spcPct val="130000"/>
              </a:lnSpc>
              <a:tabLst>
                <a:tab pos="2933700" algn="l"/>
              </a:tabLst>
            </a:pPr>
            <a:r>
              <a:rPr lang="zh-CN" altLang="en-US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思路：</a:t>
            </a:r>
            <a:r>
              <a:rPr lang="en-US" altLang="zh-CN" sz="2000" kern="1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形到向量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向量的运算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→</a:t>
            </a:r>
            <a:r>
              <a:rPr lang="zh-CN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向量和数到形</a:t>
            </a:r>
            <a:r>
              <a:rPr lang="en-US" altLang="zh-CN" sz="2000" kern="1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”</a:t>
            </a:r>
            <a:endParaRPr lang="zh-CN" altLang="zh-CN" sz="2000" kern="1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0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向量减法的三角形法则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714469"/>
            <a:ext cx="8139178" cy="359419"/>
          </a:xfrm>
        </p:spPr>
        <p:txBody>
          <a:bodyPr>
            <a:noAutofit/>
          </a:bodyPr>
          <a:lstStyle/>
          <a:p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共起点、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连终点</a:t>
            </a:r>
            <a:r>
              <a:rPr lang="zh-CN" altLang="en-US" sz="2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、箭头指被减</a:t>
            </a:r>
            <a:endParaRPr lang="zh-CN" altLang="en-US" sz="2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28" y="1144584"/>
            <a:ext cx="5105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9911345"/>
              </p:ext>
            </p:extLst>
          </p:nvPr>
        </p:nvGraphicFramePr>
        <p:xfrm>
          <a:off x="3736975" y="3281577"/>
          <a:ext cx="4524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3" name="Equation" r:id="rId5" imgW="126720" imgH="177480" progId="Equation.DSMT4">
                  <p:embed/>
                </p:oleObj>
              </mc:Choice>
              <mc:Fallback>
                <p:oleObj name="Equation" r:id="rId5" imgW="1267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36975" y="3281577"/>
                        <a:ext cx="452438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088055"/>
              </p:ext>
            </p:extLst>
          </p:nvPr>
        </p:nvGraphicFramePr>
        <p:xfrm>
          <a:off x="2176463" y="1994114"/>
          <a:ext cx="496887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4" name="Equation" r:id="rId7" imgW="139680" imgH="215640" progId="Equation.DSMT4">
                  <p:embed/>
                </p:oleObj>
              </mc:Choice>
              <mc:Fallback>
                <p:oleObj name="Equation" r:id="rId7" imgW="139680" imgH="215640" progId="Equation.DSMT4">
                  <p:embed/>
                  <p:pic>
                    <p:nvPicPr>
                      <p:cNvPr id="0" name="对象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6463" y="1994114"/>
                        <a:ext cx="496887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511309"/>
              </p:ext>
            </p:extLst>
          </p:nvPr>
        </p:nvGraphicFramePr>
        <p:xfrm>
          <a:off x="1269150" y="4097781"/>
          <a:ext cx="5557838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5" name="Equation" r:id="rId9" imgW="1562040" imgH="241200" progId="Equation.DSMT4">
                  <p:embed/>
                </p:oleObj>
              </mc:Choice>
              <mc:Fallback>
                <p:oleObj name="Equation" r:id="rId9" imgW="1562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9150" y="4097781"/>
                        <a:ext cx="5557838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856676"/>
              </p:ext>
            </p:extLst>
          </p:nvPr>
        </p:nvGraphicFramePr>
        <p:xfrm>
          <a:off x="4264025" y="1816314"/>
          <a:ext cx="126523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46" name="Equation" r:id="rId11" imgW="355320" imgH="215640" progId="Equation.DSMT4">
                  <p:embed/>
                </p:oleObj>
              </mc:Choice>
              <mc:Fallback>
                <p:oleObj name="Equation" r:id="rId11" imgW="355320" imgH="215640" progId="Equation.DSMT4">
                  <p:embed/>
                  <p:pic>
                    <p:nvPicPr>
                      <p:cNvPr id="0" name="对象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1816314"/>
                        <a:ext cx="1265238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008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7267" y="1831656"/>
            <a:ext cx="2347115" cy="624463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1.</a:t>
            </a:r>
            <a:r>
              <a:rPr lang="zh-CN" altLang="en-US" sz="3200" dirty="0" smtClean="0">
                <a:solidFill>
                  <a:srgbClr val="0070C0"/>
                </a:solidFill>
              </a:rPr>
              <a:t>余弦定理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77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79110" y="101741"/>
            <a:ext cx="8375792" cy="449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933700" algn="l"/>
              </a:tabLst>
            </a:pPr>
            <a:r>
              <a:rPr lang="en-US" altLang="zh-CN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1.</a:t>
            </a:r>
            <a:r>
              <a:rPr lang="zh-CN" altLang="en-US" sz="20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余弦定理</a:t>
            </a:r>
            <a:endParaRPr lang="en-US" altLang="zh-CN" sz="20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367226" y="1466197"/>
                <a:ext cx="4186362" cy="16637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解析：</a:t>
                </a:r>
                <a:r>
                  <a:rPr lang="zh-CN" altLang="en-US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选择</a:t>
                </a:r>
                <a:r>
                  <a:rPr lang="zh-CN" altLang="en-US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一组基底求解</a:t>
                </a:r>
                <a:endPara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选取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</m:acc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为基底，</a:t>
                </a:r>
                <a:endPara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并设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kern="10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zh-CN" altLang="en-US" b="0" i="1" kern="100" smtClean="0"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，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kern="10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，</a:t>
                </a:r>
                <a:r>
                  <a:rPr lang="zh-CN" altLang="zh-CN" kern="1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altLang="zh-CN" i="1" kern="10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,</a:t>
                </a:r>
                <a:endParaRPr lang="en-US" altLang="zh-CN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则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b="0" i="1" kern="10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6" y="1466197"/>
                <a:ext cx="4186362" cy="1663789"/>
              </a:xfrm>
              <a:prstGeom prst="rect">
                <a:avLst/>
              </a:prstGeom>
              <a:blipFill rotWithShape="1">
                <a:blip r:embed="rId3"/>
                <a:stretch>
                  <a:fillRect l="-1164" b="-441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96733" y="3171574"/>
                <a:ext cx="4572000" cy="60574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i="1" kern="100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∴</m:t>
                        </m:r>
                        <m:acc>
                          <m:accPr>
                            <m:chr m:val="⃗"/>
                            <m:ctrlPr>
                              <a:rPr lang="en-US" altLang="zh-CN" i="1" kern="100" smtClean="0"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b="0" i="1" kern="100" smtClean="0">
                                <a:latin typeface="Cambria Math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zh-CN" altLang="zh-CN" i="1" kern="100">
                                    <a:latin typeface="Cambria Math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zh-CN" i="1" kern="100"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kern="100" smtClean="0"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−2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;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733" y="3171574"/>
                <a:ext cx="4572000" cy="605743"/>
              </a:xfrm>
              <a:prstGeom prst="rect">
                <a:avLst/>
              </a:prstGeom>
              <a:blipFill rotWithShape="1">
                <a:blip r:embed="rId4"/>
                <a:stretch>
                  <a:fillRect b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文本框 2"/>
          <p:cNvSpPr txBox="1"/>
          <p:nvPr/>
        </p:nvSpPr>
        <p:spPr>
          <a:xfrm>
            <a:off x="5019321" y="2416510"/>
            <a:ext cx="32421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第一步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：平面几何</a:t>
            </a:r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问题转化为向量问题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019321" y="3494317"/>
            <a:ext cx="1621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第二步</a:t>
            </a:r>
            <a:r>
              <a:rPr lang="zh-CN" alt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：向量运算</a:t>
            </a:r>
            <a:endParaRPr lang="zh-CN" altLang="en-US" sz="1400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54326" y="4481534"/>
            <a:ext cx="39135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第三步：把运算结果“翻译” 成几何关系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>
                <a:extLst>
                  <a:ext uri="{FF2B5EF4-FFF2-40B4-BE49-F238E27FC236}">
                    <a16:creationId xmlns="" xmlns:a16="http://schemas.microsoft.com/office/drawing/2014/main" id="{AB5DFC3D-2B02-4480-ACA5-AAC444A522FD}"/>
                  </a:ext>
                </a:extLst>
              </p:cNvPr>
              <p:cNvSpPr txBox="1"/>
              <p:nvPr/>
            </p:nvSpPr>
            <p:spPr>
              <a:xfrm>
                <a:off x="4553588" y="2385733"/>
                <a:ext cx="4472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B5DFC3D-2B02-4480-ACA5-AAC444A52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88" y="2385733"/>
                <a:ext cx="447237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959" r="-9589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>
                <a:extLst>
                  <a:ext uri="{FF2B5EF4-FFF2-40B4-BE49-F238E27FC236}">
                    <a16:creationId xmlns="" xmlns:a16="http://schemas.microsoft.com/office/drawing/2014/main" id="{CD4239F4-58D0-4BD2-9E7E-247F160D21AB}"/>
                  </a:ext>
                </a:extLst>
              </p:cNvPr>
              <p:cNvSpPr txBox="1"/>
              <p:nvPr/>
            </p:nvSpPr>
            <p:spPr>
              <a:xfrm>
                <a:off x="4553588" y="3425018"/>
                <a:ext cx="4472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D4239F4-58D0-4BD2-9E7E-247F160D2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88" y="3425018"/>
                <a:ext cx="447237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0959" r="-9589" b="-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="" xmlns:a16="http://schemas.microsoft.com/office/drawing/2014/main" id="{57A51295-37C4-4305-B98C-076D196AE9AB}"/>
                  </a:ext>
                </a:extLst>
              </p:cNvPr>
              <p:cNvSpPr txBox="1"/>
              <p:nvPr/>
            </p:nvSpPr>
            <p:spPr>
              <a:xfrm>
                <a:off x="4553588" y="4464303"/>
                <a:ext cx="4472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⟸</m:t>
                      </m:r>
                    </m:oMath>
                  </m:oMathPara>
                </a14:m>
                <a:endParaRPr lang="zh-CN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A51295-37C4-4305-B98C-076D196AE9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3588" y="4464303"/>
                <a:ext cx="447237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10959" r="-9589"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: 圆角 10">
            <a:extLst>
              <a:ext uri="{FF2B5EF4-FFF2-40B4-BE49-F238E27FC236}">
                <a16:creationId xmlns="" xmlns:a16="http://schemas.microsoft.com/office/drawing/2014/main" id="{3B7620E5-6686-4889-9C2C-84FCFD76A6D0}"/>
              </a:ext>
            </a:extLst>
          </p:cNvPr>
          <p:cNvSpPr/>
          <p:nvPr/>
        </p:nvSpPr>
        <p:spPr>
          <a:xfrm>
            <a:off x="126605" y="1913889"/>
            <a:ext cx="4265969" cy="1162493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="" xmlns:a16="http://schemas.microsoft.com/office/drawing/2014/main" id="{95A297F2-740C-4CDF-8D62-4C462BC22D7B}"/>
              </a:ext>
            </a:extLst>
          </p:cNvPr>
          <p:cNvSpPr/>
          <p:nvPr/>
        </p:nvSpPr>
        <p:spPr>
          <a:xfrm>
            <a:off x="126604" y="3193873"/>
            <a:ext cx="4265969" cy="107691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: 圆角 15">
            <a:extLst>
              <a:ext uri="{FF2B5EF4-FFF2-40B4-BE49-F238E27FC236}">
                <a16:creationId xmlns="" xmlns:a16="http://schemas.microsoft.com/office/drawing/2014/main" id="{A111BC4A-0514-4DE0-A881-A1217F36C331}"/>
              </a:ext>
            </a:extLst>
          </p:cNvPr>
          <p:cNvSpPr/>
          <p:nvPr/>
        </p:nvSpPr>
        <p:spPr>
          <a:xfrm>
            <a:off x="171785" y="4438859"/>
            <a:ext cx="4220787" cy="42022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矩形 16"/>
              <p:cNvSpPr/>
              <p:nvPr/>
            </p:nvSpPr>
            <p:spPr>
              <a:xfrm>
                <a:off x="279110" y="500962"/>
                <a:ext cx="8226928" cy="8495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30000"/>
                  </a:lnSpc>
                  <a:tabLst>
                    <a:tab pos="2933700" algn="l"/>
                  </a:tabLst>
                </a:pPr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在△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ABC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中，三个角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A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B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、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所对的边分别是</a:t>
                </a:r>
                <a14:m>
                  <m:oMath xmlns:m="http://schemas.openxmlformats.org/officeDocument/2006/math">
                    <m:r>
                      <a:rPr lang="en-US" altLang="zh-CN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zh-CN" altLang="en-US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𝑏</m:t>
                    </m:r>
                    <m:r>
                      <a:rPr lang="zh-CN" altLang="en-US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𝑐</m:t>
                    </m:r>
                    <m:r>
                      <a:rPr lang="zh-CN" altLang="en-US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，怎样用</m:t>
                    </m:r>
                    <m:r>
                      <a:rPr lang="en-US" altLang="zh-CN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𝑎</m:t>
                    </m:r>
                    <m:r>
                      <a:rPr lang="zh-CN" altLang="en-US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，</m:t>
                    </m:r>
                    <m:r>
                      <a:rPr lang="en-US" altLang="zh-CN" sz="2000" i="1" kern="100">
                        <a:latin typeface="Cambria Math"/>
                        <a:ea typeface="黑体" panose="02010609060101010101" pitchFamily="49" charset="-122"/>
                        <a:cs typeface="Times New Roman" panose="02020603050405020304" pitchFamily="18" charset="0"/>
                      </a:rPr>
                      <m:t>𝑏</m:t>
                    </m:r>
                  </m:oMath>
                </a14:m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和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</a:t>
                </a:r>
                <a:r>
                  <a:rPr lang="zh-CN" altLang="en-US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表示</a:t>
                </a:r>
                <a:r>
                  <a:rPr lang="en-US" altLang="zh-CN" sz="2000" kern="100" dirty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c.</a:t>
                </a:r>
                <a:endParaRPr lang="zh-CN" altLang="zh-CN" sz="20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10" y="500962"/>
                <a:ext cx="8226928" cy="849528"/>
              </a:xfrm>
              <a:prstGeom prst="rect">
                <a:avLst/>
              </a:prstGeom>
              <a:blipFill rotWithShape="1">
                <a:blip r:embed="rId8"/>
                <a:stretch>
                  <a:fillRect l="-815" r="-815" b="-1214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矩形 17"/>
              <p:cNvSpPr/>
              <p:nvPr/>
            </p:nvSpPr>
            <p:spPr>
              <a:xfrm>
                <a:off x="664986" y="3743809"/>
                <a:ext cx="2639953" cy="505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30000"/>
                  </a:lnSpc>
                  <a:tabLst>
                    <a:tab pos="2933700" algn="l"/>
                  </a:tabLst>
                </a:pPr>
                <a14:m>
                  <m:oMath xmlns:m="http://schemas.openxmlformats.org/officeDocument/2006/math">
                    <m:r>
                      <a:rPr lang="en-US" altLang="zh-CN" i="1" kern="100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zh-CN" altLang="zh-CN" i="1" kern="10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i="1" kern="100">
                                <a:latin typeface="Cambria Math" panose="02040503050406030204" pitchFamily="18" charset="0"/>
                                <a:ea typeface="宋体" panose="02010600030101010101" pitchFamily="2" charset="-122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e>
                        </m:acc>
                      </m:e>
                      <m:sup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i="1" kern="10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−2</m:t>
                    </m:r>
                    <m:r>
                      <a:rPr lang="en-US" altLang="zh-CN" b="0" i="1" kern="100" smtClean="0"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altLang="zh-CN" b="0" i="1" kern="100" smtClean="0">
                        <a:latin typeface="Cambria Math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||</m:t>
                    </m:r>
                    <m:acc>
                      <m:accPr>
                        <m:chr m:val="⃗"/>
                        <m:ctrlPr>
                          <a:rPr lang="zh-CN" altLang="zh-CN" i="1" kern="10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zh-CN" i="1" kern="100">
                            <a:latin typeface="Cambria Math" panose="02040503050406030204" pitchFamily="18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altLang="zh-CN" kern="100" dirty="0" smtClean="0">
                    <a:latin typeface="Times New Roman" panose="02020603050405020304" pitchFamily="18" charset="0"/>
                    <a:ea typeface="黑体" panose="02010609060101010101" pitchFamily="49" charset="-122"/>
                    <a:cs typeface="Times New Roman" panose="02020603050405020304" pitchFamily="18" charset="0"/>
                  </a:rPr>
                  <a:t>|cosC;</a:t>
                </a:r>
                <a:endParaRPr lang="zh-CN" altLang="zh-CN" sz="1400" kern="100" dirty="0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986" y="3743809"/>
                <a:ext cx="2639953" cy="505716"/>
              </a:xfrm>
              <a:prstGeom prst="rect">
                <a:avLst/>
              </a:prstGeom>
              <a:blipFill rotWithShape="1">
                <a:blip r:embed="rId9"/>
                <a:stretch>
                  <a:fillRect r="-924" b="-84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矩形 20"/>
              <p:cNvSpPr/>
              <p:nvPr/>
            </p:nvSpPr>
            <p:spPr>
              <a:xfrm>
                <a:off x="367226" y="4436155"/>
                <a:ext cx="315102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kern="100">
                          <a:latin typeface="Cambria Math" panose="020405030504060302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m:t>∴</m:t>
                      </m:r>
                      <m:sSup>
                        <m:sSup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zh-CN" alt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zh-CN" alt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zh-CN" alt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zh-CN" altLang="en-US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zh-CN" altLang="en-US">
                          <a:latin typeface="Cambria Math"/>
                        </a:rPr>
                        <m:t>−2</m:t>
                      </m:r>
                      <m:r>
                        <a:rPr lang="zh-CN" altLang="en-US" i="1">
                          <a:latin typeface="Cambria Math"/>
                        </a:rPr>
                        <m:t>𝑎𝑏</m:t>
                      </m:r>
                      <m:r>
                        <m:rPr>
                          <m:sty m:val="p"/>
                        </m:rPr>
                        <a:rPr lang="zh-CN" altLang="en-US">
                          <a:latin typeface="Cambria Math"/>
                        </a:rPr>
                        <m:t>cos</m:t>
                      </m:r>
                      <m:r>
                        <a:rPr lang="zh-CN" altLang="en-US" i="1"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26" y="4436155"/>
                <a:ext cx="3151024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326" y="925726"/>
            <a:ext cx="231616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21" y="1016985"/>
            <a:ext cx="2515906" cy="140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81" y="1041827"/>
            <a:ext cx="2501646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73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3" grpId="0"/>
      <p:bldP spid="4" grpId="0"/>
      <p:bldP spid="5" grpId="0"/>
      <p:bldP spid="6" grpId="0"/>
      <p:bldP spid="13" grpId="0"/>
      <p:bldP spid="14" grpId="0"/>
      <p:bldP spid="11" grpId="0" animBg="1"/>
      <p:bldP spid="15" grpId="0" animBg="1"/>
      <p:bldP spid="16" grpId="0" animBg="1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4814786"/>
              </p:ext>
            </p:extLst>
          </p:nvPr>
        </p:nvGraphicFramePr>
        <p:xfrm>
          <a:off x="275966" y="1456218"/>
          <a:ext cx="8480745" cy="8616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0" name="文档" r:id="rId3" imgW="3867596" imgH="397353" progId="Word.Document.12">
                  <p:embed/>
                </p:oleObj>
              </mc:Choice>
              <mc:Fallback>
                <p:oleObj name="文档" r:id="rId3" imgW="3867596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5966" y="1456218"/>
                        <a:ext cx="8480745" cy="8616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385478"/>
              </p:ext>
            </p:extLst>
          </p:nvPr>
        </p:nvGraphicFramePr>
        <p:xfrm>
          <a:off x="1547037" y="781283"/>
          <a:ext cx="38592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" name="文档" r:id="rId5" imgW="1851379" imgH="397353" progId="Word.Document.12">
                  <p:embed/>
                </p:oleObj>
              </mc:Choice>
              <mc:Fallback>
                <p:oleObj name="文档" r:id="rId5" imgW="1851379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037" y="781283"/>
                        <a:ext cx="3859212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1936554"/>
              </p:ext>
            </p:extLst>
          </p:nvPr>
        </p:nvGraphicFramePr>
        <p:xfrm>
          <a:off x="1540803" y="482924"/>
          <a:ext cx="36353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" name="文档" r:id="rId7" imgW="1665305" imgH="397353" progId="Word.Document.12">
                  <p:embed/>
                </p:oleObj>
              </mc:Choice>
              <mc:Fallback>
                <p:oleObj name="文档" r:id="rId7" imgW="1665305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40803" y="482924"/>
                        <a:ext cx="3635375" cy="712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61516" y="21259"/>
            <a:ext cx="2179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同理可得：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9177286"/>
              </p:ext>
            </p:extLst>
          </p:nvPr>
        </p:nvGraphicFramePr>
        <p:xfrm>
          <a:off x="1451353" y="2318673"/>
          <a:ext cx="363537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" name="文档" r:id="rId9" imgW="1665305" imgH="204085" progId="Word.Document.12">
                  <p:embed/>
                </p:oleObj>
              </mc:Choice>
              <mc:Fallback>
                <p:oleObj name="文档" r:id="rId9" imgW="1665305" imgH="204085" progId="Word.Document.12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53" y="2318673"/>
                        <a:ext cx="3635375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599609"/>
              </p:ext>
            </p:extLst>
          </p:nvPr>
        </p:nvGraphicFramePr>
        <p:xfrm>
          <a:off x="1451353" y="2719720"/>
          <a:ext cx="3859212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4" name="文档" r:id="rId11" imgW="1851379" imgH="396992" progId="Word.Document.12">
                  <p:embed/>
                </p:oleObj>
              </mc:Choice>
              <mc:Fallback>
                <p:oleObj name="文档" r:id="rId11" imgW="1851379" imgH="396992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53" y="2719720"/>
                        <a:ext cx="3859212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160038"/>
              </p:ext>
            </p:extLst>
          </p:nvPr>
        </p:nvGraphicFramePr>
        <p:xfrm>
          <a:off x="1451353" y="3290295"/>
          <a:ext cx="35702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" name="文档" r:id="rId13" imgW="1708494" imgH="396992" progId="Word.Document.12">
                  <p:embed/>
                </p:oleObj>
              </mc:Choice>
              <mc:Fallback>
                <p:oleObj name="文档" r:id="rId13" imgW="1708494" imgH="396992" progId="Word.Document.12">
                  <p:embed/>
                  <p:pic>
                    <p:nvPicPr>
                      <p:cNvPr id="0" name="对象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1353" y="3290295"/>
                        <a:ext cx="3570287" cy="676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6576" y="4082896"/>
            <a:ext cx="8240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这样看来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与前一阶段我们推导余弦定理方法比较，发现向量法更加简洁。余弦定理及其变式可以解决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SAS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和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SSS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363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8724650"/>
              </p:ext>
            </p:extLst>
          </p:nvPr>
        </p:nvGraphicFramePr>
        <p:xfrm>
          <a:off x="303013" y="1033258"/>
          <a:ext cx="4463608" cy="2684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8" name="文档" r:id="rId4" imgW="2479782" imgH="1493138" progId="Word.Document.12">
                  <p:embed/>
                </p:oleObj>
              </mc:Choice>
              <mc:Fallback>
                <p:oleObj name="文档" r:id="rId4" imgW="2479782" imgH="14931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013" y="1033258"/>
                        <a:ext cx="4463608" cy="26844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6473715"/>
              </p:ext>
            </p:extLst>
          </p:nvPr>
        </p:nvGraphicFramePr>
        <p:xfrm>
          <a:off x="4254537" y="994975"/>
          <a:ext cx="4146815" cy="3777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文档" r:id="rId6" imgW="2303786" imgH="2102147" progId="Word.Document.12">
                  <p:embed/>
                </p:oleObj>
              </mc:Choice>
              <mc:Fallback>
                <p:oleObj name="文档" r:id="rId6" imgW="2303786" imgH="2102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254537" y="994975"/>
                        <a:ext cx="4146815" cy="37773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标题 1">
            <a:extLst>
              <a:ext uri="{FF2B5EF4-FFF2-40B4-BE49-F238E27FC236}">
                <a16:creationId xmlns="" xmlns:a16="http://schemas.microsoft.com/office/drawing/2014/main" id="{FDD4A590-0813-45AD-84D5-25F32383CDAC}"/>
              </a:ext>
            </a:extLst>
          </p:cNvPr>
          <p:cNvSpPr txBox="1">
            <a:spLocks/>
          </p:cNvSpPr>
          <p:nvPr/>
        </p:nvSpPr>
        <p:spPr>
          <a:xfrm>
            <a:off x="502412" y="204952"/>
            <a:ext cx="8139178" cy="483228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dirty="0" smtClean="0"/>
              <a:t>余弦定理的总结：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3348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37267" y="1831656"/>
            <a:ext cx="2347115" cy="624463"/>
          </a:xfrm>
        </p:spPr>
        <p:txBody>
          <a:bodyPr>
            <a:no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</a:rPr>
              <a:t>2.</a:t>
            </a:r>
            <a:r>
              <a:rPr lang="zh-CN" altLang="en-US" sz="3200" dirty="0" smtClean="0">
                <a:solidFill>
                  <a:srgbClr val="0070C0"/>
                </a:solidFill>
              </a:rPr>
              <a:t>正弦定理</a:t>
            </a:r>
            <a:endParaRPr lang="zh-CN" altLang="en-US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55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D42FF88E-3B14-4AE7-B11A-B6CB6BE66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53161"/>
            <a:ext cx="8139178" cy="536390"/>
          </a:xfrm>
        </p:spPr>
        <p:txBody>
          <a:bodyPr>
            <a:noAutofit/>
          </a:bodyPr>
          <a:lstStyle/>
          <a:p>
            <a:r>
              <a:rPr lang="zh-CN" altLang="en-US" sz="2400" dirty="0" smtClean="0">
                <a:solidFill>
                  <a:srgbClr val="002060"/>
                </a:solidFill>
              </a:rPr>
              <a:t>类比探究</a:t>
            </a:r>
            <a:r>
              <a:rPr lang="zh-CN" altLang="zh-CN" sz="2400" dirty="0" smtClean="0">
                <a:solidFill>
                  <a:srgbClr val="002060"/>
                </a:solidFill>
              </a:rPr>
              <a:t>，</a:t>
            </a:r>
            <a:r>
              <a:rPr lang="zh-CN" altLang="zh-CN" sz="2400" dirty="0">
                <a:solidFill>
                  <a:srgbClr val="002060"/>
                </a:solidFill>
              </a:rPr>
              <a:t>理解</a:t>
            </a:r>
            <a:r>
              <a:rPr lang="zh-CN" altLang="zh-CN" sz="2400" dirty="0" smtClean="0">
                <a:solidFill>
                  <a:srgbClr val="002060"/>
                </a:solidFill>
              </a:rPr>
              <a:t>猜想</a:t>
            </a:r>
            <a:endParaRPr lang="zh-CN" altLang="en-US" sz="2400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="" xmlns:a16="http://schemas.microsoft.com/office/drawing/2014/main" id="{2221013A-0EB2-4DBD-863E-28849DDAF1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1045698"/>
              </p:ext>
            </p:extLst>
          </p:nvPr>
        </p:nvGraphicFramePr>
        <p:xfrm>
          <a:off x="368512" y="592064"/>
          <a:ext cx="7981673" cy="327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4" name="文档" r:id="rId3" imgW="6220330" imgH="2560437" progId="Word.Document.12">
                  <p:embed/>
                </p:oleObj>
              </mc:Choice>
              <mc:Fallback>
                <p:oleObj name="文档" r:id="rId3" imgW="6220330" imgH="256043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8512" y="592064"/>
                        <a:ext cx="7981673" cy="3278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="" xmlns:a16="http://schemas.microsoft.com/office/drawing/2014/main" id="{B4489931-74A0-4F49-930F-E6535A2C0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689599"/>
              </p:ext>
            </p:extLst>
          </p:nvPr>
        </p:nvGraphicFramePr>
        <p:xfrm>
          <a:off x="581163" y="1960191"/>
          <a:ext cx="8441092" cy="54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5" name="文档" r:id="rId5" imgW="6118475" imgH="397353" progId="Word.Document.12">
                  <p:embed/>
                </p:oleObj>
              </mc:Choice>
              <mc:Fallback>
                <p:oleObj name="文档" r:id="rId5" imgW="6118475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163" y="1960191"/>
                        <a:ext cx="8441092" cy="54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="" xmlns:a16="http://schemas.microsoft.com/office/drawing/2014/main" id="{3506026B-8DA4-4E18-A80B-968FCF1D2D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114954"/>
              </p:ext>
            </p:extLst>
          </p:nvPr>
        </p:nvGraphicFramePr>
        <p:xfrm>
          <a:off x="581163" y="2635898"/>
          <a:ext cx="8441092" cy="54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6" name="文档" r:id="rId7" imgW="6118475" imgH="397353" progId="Word.Document.12">
                  <p:embed/>
                </p:oleObj>
              </mc:Choice>
              <mc:Fallback>
                <p:oleObj name="文档" r:id="rId7" imgW="6118475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1163" y="2635898"/>
                        <a:ext cx="8441092" cy="54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="" xmlns:a16="http://schemas.microsoft.com/office/drawing/2014/main" id="{9D42AC57-D198-40D7-AE33-160A5E0643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0132017"/>
              </p:ext>
            </p:extLst>
          </p:nvPr>
        </p:nvGraphicFramePr>
        <p:xfrm>
          <a:off x="492451" y="3337351"/>
          <a:ext cx="9125709" cy="59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7" name="文档" r:id="rId9" imgW="6118475" imgH="397353" progId="Word.Document.12">
                  <p:embed/>
                </p:oleObj>
              </mc:Choice>
              <mc:Fallback>
                <p:oleObj name="文档" r:id="rId9" imgW="6118475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92451" y="3337351"/>
                        <a:ext cx="9125709" cy="59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="" xmlns:a16="http://schemas.microsoft.com/office/drawing/2014/main" id="{92070210-7D9B-4F24-983E-88C2FF7740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8966654"/>
              </p:ext>
            </p:extLst>
          </p:nvPr>
        </p:nvGraphicFramePr>
        <p:xfrm>
          <a:off x="422876" y="3959560"/>
          <a:ext cx="9125709" cy="5918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" name="文档" r:id="rId11" imgW="6118475" imgH="397353" progId="Word.Document.12">
                  <p:embed/>
                </p:oleObj>
              </mc:Choice>
              <mc:Fallback>
                <p:oleObj name="文档" r:id="rId11" imgW="6118475" imgH="39735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876" y="3959560"/>
                        <a:ext cx="9125709" cy="5918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对话气泡: 圆角矩形 8">
            <a:extLst>
              <a:ext uri="{FF2B5EF4-FFF2-40B4-BE49-F238E27FC236}">
                <a16:creationId xmlns="" xmlns:a16="http://schemas.microsoft.com/office/drawing/2014/main" id="{680E8AF4-BC9D-4B74-828C-549788E29448}"/>
              </a:ext>
            </a:extLst>
          </p:cNvPr>
          <p:cNvSpPr/>
          <p:nvPr/>
        </p:nvSpPr>
        <p:spPr>
          <a:xfrm>
            <a:off x="3940673" y="3981758"/>
            <a:ext cx="1630787" cy="547413"/>
          </a:xfrm>
          <a:prstGeom prst="wedgeRoundRectCallout">
            <a:avLst>
              <a:gd name="adj1" fmla="val -69803"/>
              <a:gd name="adj2" fmla="val 32718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FFFF00"/>
                </a:solidFill>
              </a:rPr>
              <a:t>任意三角形？</a:t>
            </a:r>
          </a:p>
        </p:txBody>
      </p:sp>
    </p:spTree>
    <p:extLst>
      <p:ext uri="{BB962C8B-B14F-4D97-AF65-F5344CB8AC3E}">
        <p14:creationId xmlns:p14="http://schemas.microsoft.com/office/powerpoint/2010/main" val="125924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626</Words>
  <Application>Microsoft Office PowerPoint</Application>
  <PresentationFormat>全屏显示(16:9)</PresentationFormat>
  <Paragraphs>65</Paragraphs>
  <Slides>18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1_Office 主题​​</vt:lpstr>
      <vt:lpstr>Equation</vt:lpstr>
      <vt:lpstr>文档</vt:lpstr>
      <vt:lpstr>Microsoft Word Document</vt:lpstr>
      <vt:lpstr>Document</vt:lpstr>
      <vt:lpstr>6.4.3向量法证明正（余）弦定理</vt:lpstr>
      <vt:lpstr>PowerPoint 演示文稿</vt:lpstr>
      <vt:lpstr>向量减法的三角形法则</vt:lpstr>
      <vt:lpstr>1.余弦定理</vt:lpstr>
      <vt:lpstr>PowerPoint 演示文稿</vt:lpstr>
      <vt:lpstr>PowerPoint 演示文稿</vt:lpstr>
      <vt:lpstr>PowerPoint 演示文稿</vt:lpstr>
      <vt:lpstr>2.正弦定理</vt:lpstr>
      <vt:lpstr>类比探究，理解猜想</vt:lpstr>
      <vt:lpstr>向量运算，证明猜想</vt:lpstr>
      <vt:lpstr>PowerPoint 演示文稿</vt:lpstr>
      <vt:lpstr>PowerPoint 演示文稿</vt:lpstr>
      <vt:lpstr>PowerPoint 演示文稿</vt:lpstr>
      <vt:lpstr>PowerPoint 演示文稿</vt:lpstr>
      <vt:lpstr>正弦定理的总结：</vt:lpstr>
      <vt:lpstr>向量法练习：</vt:lpstr>
      <vt:lpstr>课堂小结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techer</cp:lastModifiedBy>
  <cp:revision>148</cp:revision>
  <dcterms:created xsi:type="dcterms:W3CDTF">2020-02-01T11:21:51Z</dcterms:created>
  <dcterms:modified xsi:type="dcterms:W3CDTF">2020-05-17T07:19:21Z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