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7" r:id="rId3"/>
    <p:sldId id="278" r:id="rId4"/>
    <p:sldId id="364" r:id="rId5"/>
    <p:sldId id="354" r:id="rId6"/>
    <p:sldId id="343" r:id="rId8"/>
    <p:sldId id="311" r:id="rId9"/>
    <p:sldId id="312" r:id="rId10"/>
    <p:sldId id="310" r:id="rId11"/>
    <p:sldId id="313" r:id="rId12"/>
    <p:sldId id="366" r:id="rId13"/>
    <p:sldId id="365" r:id="rId14"/>
    <p:sldId id="314" r:id="rId15"/>
    <p:sldId id="367" r:id="rId16"/>
    <p:sldId id="368" r:id="rId17"/>
    <p:sldId id="369" r:id="rId18"/>
    <p:sldId id="277"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450" y="4714875"/>
            <a:ext cx="5438775" cy="4467225"/>
          </a:xfrm>
          <a:prstGeom prst="rect">
            <a:avLst/>
          </a:prstGeom>
        </p:spPr>
        <p:txBody>
          <a:bodyPr/>
          <a:lstStyle/>
          <a:p>
            <a:r>
              <a:rPr lang="zh-CN" altLang="en-US" dirty="0"/>
              <a:t>教师要关注追问。 </a:t>
            </a:r>
            <a:r>
              <a:rPr lang="en-US" altLang="zh-CN" dirty="0"/>
              <a:t>How often do you use shared</a:t>
            </a:r>
            <a:endParaRPr lang="zh-CN" altLang="en-US" dirty="0"/>
          </a:p>
        </p:txBody>
      </p:sp>
      <p:sp>
        <p:nvSpPr>
          <p:cNvPr id="4" name="日期占位符 3"/>
          <p:cNvSpPr>
            <a:spLocks noGrp="1"/>
          </p:cNvSpPr>
          <p:nvPr>
            <p:ph type="dt" idx="10"/>
          </p:nvPr>
        </p:nvSpPr>
        <p:spPr/>
        <p:txBody>
          <a:bodyPr/>
          <a:lstStyle/>
          <a:p>
            <a:fld id="{79B78BF9-21AA-4085-8204-8D8B65D08EE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7105BFA0-E62B-403B-86CA-025EEE528FE8}" type="slidenum">
              <a:rPr lang="zh-CN" altLang="en-US" smtClean="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170" name="幻灯片图像占位符 1"/>
          <p:cNvSpPr>
            <a:spLocks noGrp="1" noRot="1" noChangeAspect="1" noChangeArrowheads="1"/>
          </p:cNvSpPr>
          <p:nvPr>
            <p:ph type="sldImg" idx="4294967295"/>
          </p:nvPr>
        </p:nvSpPr>
        <p:spPr>
          <a:xfrm>
            <a:off x="2147483647" y="-2147483648"/>
            <a:ext cx="0" cy="2147011200"/>
          </a:xfrm>
          <a:ln>
            <a:solidFill>
              <a:srgbClr val="000000"/>
            </a:solidFill>
            <a:miter lim="800000"/>
          </a:ln>
        </p:spPr>
      </p:sp>
      <p:sp>
        <p:nvSpPr>
          <p:cNvPr id="7171" name="备注占位符 2"/>
          <p:cNvSpPr>
            <a:spLocks noGrp="1" noRot="1" noChangeAspect="1" noChangeArrowheads="1"/>
          </p:cNvSpPr>
          <p:nvPr>
            <p:ph type="body" idx="1"/>
          </p:nvPr>
        </p:nvSpPr>
        <p:spPr bwMode="auto">
          <a:xfrm>
            <a:off x="-2128593745" y="0"/>
            <a:ext cx="2128593745" cy="0"/>
          </a:xfrm>
          <a:prstGeom prst="rect">
            <a:avLst/>
          </a:prstGeom>
          <a:noFill/>
          <a:ln>
            <a:miter lim="800000"/>
          </a:ln>
        </p:spPr>
        <p:txBody>
          <a:bodyPr/>
          <a:lstStyle/>
          <a:p>
            <a:r>
              <a:rPr lang="zh-CN" altLang="en-US"/>
              <a:t>电压表是测量电压的仪表，又称伏特表。其外形见图，指针在标尺左端置零。标尺上有两种刻度，分别是</a:t>
            </a:r>
            <a:r>
              <a:rPr lang="en-US" dirty="0"/>
              <a:t>0~3 V</a:t>
            </a:r>
            <a:r>
              <a:rPr lang="zh-CN" altLang="en-US"/>
              <a:t>，</a:t>
            </a:r>
            <a:r>
              <a:rPr lang="en-US" dirty="0"/>
              <a:t>0~15 V</a:t>
            </a:r>
            <a:r>
              <a:rPr lang="zh-CN" altLang="en-US"/>
              <a:t>。调零器在读数窗正下方，使用电压表测量前应先调零。</a:t>
            </a:r>
            <a:endParaRPr lang="en-US" dirty="0"/>
          </a:p>
          <a:p>
            <a:r>
              <a:rPr lang="zh-CN" altLang="en-US"/>
              <a:t>接线柱分别标有“</a:t>
            </a:r>
            <a:r>
              <a:rPr lang="en-US" dirty="0"/>
              <a:t>—”</a:t>
            </a:r>
            <a:r>
              <a:rPr lang="zh-CN" altLang="en-US"/>
              <a:t>、“</a:t>
            </a:r>
            <a:r>
              <a:rPr lang="en-US" dirty="0"/>
              <a:t>3”</a:t>
            </a:r>
            <a:r>
              <a:rPr lang="zh-CN" altLang="en-US"/>
              <a:t>、“</a:t>
            </a:r>
            <a:r>
              <a:rPr lang="en-US" dirty="0"/>
              <a:t>15”</a:t>
            </a:r>
            <a:r>
              <a:rPr lang="zh-CN" altLang="en-US"/>
              <a:t>标记，其中“</a:t>
            </a:r>
            <a:r>
              <a:rPr lang="en-US" dirty="0"/>
              <a:t>—”</a:t>
            </a:r>
            <a:r>
              <a:rPr lang="zh-CN" altLang="en-US"/>
              <a:t>接线柱为公共端。 </a:t>
            </a:r>
            <a:r>
              <a:rPr lang="en-US" dirty="0"/>
              <a:t>3</a:t>
            </a:r>
            <a:r>
              <a:rPr lang="zh-CN" altLang="en-US"/>
              <a:t>和</a:t>
            </a:r>
            <a:r>
              <a:rPr lang="en-US" dirty="0"/>
              <a:t>15</a:t>
            </a:r>
            <a:r>
              <a:rPr lang="zh-CN" altLang="en-US"/>
              <a:t>是正接线柱，测量时选择其一。</a:t>
            </a:r>
            <a:endParaRPr lang="zh-CN" altLang="en-US"/>
          </a:p>
          <a:p>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170" name="幻灯片图像占位符 1"/>
          <p:cNvSpPr>
            <a:spLocks noGrp="1" noRot="1" noChangeAspect="1" noChangeArrowheads="1"/>
          </p:cNvSpPr>
          <p:nvPr>
            <p:ph type="sldImg" idx="4294967295"/>
          </p:nvPr>
        </p:nvSpPr>
        <p:spPr>
          <a:xfrm>
            <a:off x="2147483647" y="-2147483648"/>
            <a:ext cx="0" cy="2147011200"/>
          </a:xfrm>
          <a:ln>
            <a:solidFill>
              <a:srgbClr val="000000"/>
            </a:solidFill>
            <a:miter lim="800000"/>
          </a:ln>
        </p:spPr>
      </p:sp>
      <p:sp>
        <p:nvSpPr>
          <p:cNvPr id="7171" name="备注占位符 2"/>
          <p:cNvSpPr>
            <a:spLocks noGrp="1" noRot="1" noChangeAspect="1" noChangeArrowheads="1"/>
          </p:cNvSpPr>
          <p:nvPr>
            <p:ph type="body" idx="1"/>
          </p:nvPr>
        </p:nvSpPr>
        <p:spPr bwMode="auto">
          <a:xfrm>
            <a:off x="-2128593745" y="0"/>
            <a:ext cx="2128593745" cy="0"/>
          </a:xfrm>
          <a:prstGeom prst="rect">
            <a:avLst/>
          </a:prstGeom>
          <a:noFill/>
          <a:ln>
            <a:miter lim="800000"/>
          </a:ln>
        </p:spPr>
        <p:txBody>
          <a:bodyPr/>
          <a:lstStyle/>
          <a:p>
            <a:r>
              <a:rPr lang="zh-CN" altLang="en-US" dirty="0"/>
              <a:t>教师要关注追问。 </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170" name="幻灯片图像占位符 1"/>
          <p:cNvSpPr>
            <a:spLocks noGrp="1" noRot="1" noChangeAspect="1" noChangeArrowheads="1"/>
          </p:cNvSpPr>
          <p:nvPr>
            <p:ph type="sldImg" idx="4294967295"/>
          </p:nvPr>
        </p:nvSpPr>
        <p:spPr>
          <a:xfrm>
            <a:off x="2147483647" y="-2147483648"/>
            <a:ext cx="0" cy="2147011200"/>
          </a:xfrm>
          <a:ln>
            <a:solidFill>
              <a:srgbClr val="000000"/>
            </a:solidFill>
            <a:miter lim="800000"/>
          </a:ln>
        </p:spPr>
      </p:sp>
      <p:sp>
        <p:nvSpPr>
          <p:cNvPr id="7171" name="备注占位符 2"/>
          <p:cNvSpPr>
            <a:spLocks noGrp="1" noRot="1" noChangeAspect="1" noChangeArrowheads="1"/>
          </p:cNvSpPr>
          <p:nvPr>
            <p:ph type="body" idx="1"/>
          </p:nvPr>
        </p:nvSpPr>
        <p:spPr bwMode="auto">
          <a:xfrm>
            <a:off x="-2128593745" y="0"/>
            <a:ext cx="2128593745" cy="0"/>
          </a:xfrm>
          <a:prstGeom prst="rect">
            <a:avLst/>
          </a:prstGeom>
          <a:noFill/>
          <a:ln>
            <a:miter lim="800000"/>
          </a:ln>
        </p:spPr>
        <p:txBody>
          <a:bodyPr/>
          <a:lstStyle/>
          <a:p>
            <a:r>
              <a:rPr lang="zh-CN" altLang="en-US" dirty="0"/>
              <a:t>教师要关注追问。 </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170" name="幻灯片图像占位符 1"/>
          <p:cNvSpPr>
            <a:spLocks noGrp="1" noRot="1" noChangeAspect="1" noChangeArrowheads="1"/>
          </p:cNvSpPr>
          <p:nvPr>
            <p:ph type="sldImg" idx="4294967295"/>
          </p:nvPr>
        </p:nvSpPr>
        <p:spPr>
          <a:xfrm>
            <a:off x="2147483647" y="-2147483648"/>
            <a:ext cx="0" cy="2147011200"/>
          </a:xfrm>
          <a:ln>
            <a:solidFill>
              <a:srgbClr val="000000"/>
            </a:solidFill>
            <a:miter lim="800000"/>
          </a:ln>
        </p:spPr>
      </p:sp>
      <p:sp>
        <p:nvSpPr>
          <p:cNvPr id="7171" name="备注占位符 2"/>
          <p:cNvSpPr>
            <a:spLocks noGrp="1" noRot="1" noChangeAspect="1" noChangeArrowheads="1"/>
          </p:cNvSpPr>
          <p:nvPr>
            <p:ph type="body" idx="1"/>
          </p:nvPr>
        </p:nvSpPr>
        <p:spPr bwMode="auto">
          <a:xfrm>
            <a:off x="-2128593745" y="0"/>
            <a:ext cx="2128593745" cy="0"/>
          </a:xfrm>
          <a:prstGeom prst="rect">
            <a:avLst/>
          </a:prstGeom>
          <a:noFill/>
          <a:ln>
            <a:miter lim="800000"/>
          </a:ln>
        </p:spPr>
        <p:txBody>
          <a:bodyPr/>
          <a:lstStyle/>
          <a:p>
            <a:r>
              <a:rPr lang="zh-CN" altLang="en-US"/>
              <a:t>电压表是测量电压的仪表，又称伏特表。其外形见图，指针在标尺左端置零。标尺上有两种刻度，分别是</a:t>
            </a:r>
            <a:r>
              <a:rPr lang="en-US" dirty="0"/>
              <a:t>0~3 V</a:t>
            </a:r>
            <a:r>
              <a:rPr lang="zh-CN" altLang="en-US"/>
              <a:t>，</a:t>
            </a:r>
            <a:r>
              <a:rPr lang="en-US" dirty="0"/>
              <a:t>0~15 V</a:t>
            </a:r>
            <a:r>
              <a:rPr lang="zh-CN" altLang="en-US"/>
              <a:t>。调零器在读数窗正下方，使用电压表测量前应先调零。</a:t>
            </a:r>
            <a:endParaRPr lang="en-US" dirty="0"/>
          </a:p>
          <a:p>
            <a:r>
              <a:rPr lang="zh-CN" altLang="en-US"/>
              <a:t>接线柱分别标有“</a:t>
            </a:r>
            <a:r>
              <a:rPr lang="en-US" dirty="0"/>
              <a:t>—”</a:t>
            </a:r>
            <a:r>
              <a:rPr lang="zh-CN" altLang="en-US"/>
              <a:t>、“</a:t>
            </a:r>
            <a:r>
              <a:rPr lang="en-US" dirty="0"/>
              <a:t>3”</a:t>
            </a:r>
            <a:r>
              <a:rPr lang="zh-CN" altLang="en-US"/>
              <a:t>、“</a:t>
            </a:r>
            <a:r>
              <a:rPr lang="en-US" dirty="0"/>
              <a:t>15”</a:t>
            </a:r>
            <a:r>
              <a:rPr lang="zh-CN" altLang="en-US"/>
              <a:t>标记，其中“</a:t>
            </a:r>
            <a:r>
              <a:rPr lang="en-US" dirty="0"/>
              <a:t>—”</a:t>
            </a:r>
            <a:r>
              <a:rPr lang="zh-CN" altLang="en-US"/>
              <a:t>接线柱为公共端。 </a:t>
            </a:r>
            <a:r>
              <a:rPr lang="en-US" dirty="0"/>
              <a:t>3</a:t>
            </a:r>
            <a:r>
              <a:rPr lang="zh-CN" altLang="en-US"/>
              <a:t>和</a:t>
            </a:r>
            <a:r>
              <a:rPr lang="en-US" dirty="0"/>
              <a:t>15</a:t>
            </a:r>
            <a:r>
              <a:rPr lang="zh-CN" altLang="en-US"/>
              <a:t>是正接线柱，测量时选择其一。</a:t>
            </a:r>
            <a:endParaRPr lang="zh-CN" altLang="en-US"/>
          </a:p>
          <a:p>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170" name="幻灯片图像占位符 1"/>
          <p:cNvSpPr>
            <a:spLocks noGrp="1" noRot="1" noChangeAspect="1" noChangeArrowheads="1"/>
          </p:cNvSpPr>
          <p:nvPr>
            <p:ph type="sldImg" idx="4294967295"/>
          </p:nvPr>
        </p:nvSpPr>
        <p:spPr>
          <a:xfrm>
            <a:off x="2147483647" y="-2147483648"/>
            <a:ext cx="0" cy="2147011200"/>
          </a:xfrm>
          <a:ln>
            <a:solidFill>
              <a:srgbClr val="000000"/>
            </a:solidFill>
            <a:miter lim="800000"/>
          </a:ln>
        </p:spPr>
      </p:sp>
      <p:sp>
        <p:nvSpPr>
          <p:cNvPr id="7171" name="备注占位符 2"/>
          <p:cNvSpPr>
            <a:spLocks noGrp="1" noRot="1" noChangeAspect="1" noChangeArrowheads="1"/>
          </p:cNvSpPr>
          <p:nvPr>
            <p:ph type="body" idx="1"/>
          </p:nvPr>
        </p:nvSpPr>
        <p:spPr bwMode="auto">
          <a:xfrm>
            <a:off x="-2128593745" y="0"/>
            <a:ext cx="2128593745" cy="0"/>
          </a:xfrm>
          <a:prstGeom prst="rect">
            <a:avLst/>
          </a:prstGeom>
          <a:noFill/>
          <a:ln>
            <a:miter lim="800000"/>
          </a:ln>
        </p:spPr>
        <p:txBody>
          <a:bodyPr/>
          <a:lstStyle/>
          <a:p>
            <a:r>
              <a:rPr lang="zh-CN" altLang="en-US" dirty="0"/>
              <a:t>个人活动，</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170" name="幻灯片图像占位符 1"/>
          <p:cNvSpPr>
            <a:spLocks noGrp="1" noRot="1" noChangeAspect="1" noChangeArrowheads="1"/>
          </p:cNvSpPr>
          <p:nvPr>
            <p:ph type="sldImg" idx="4294967295"/>
          </p:nvPr>
        </p:nvSpPr>
        <p:spPr>
          <a:xfrm>
            <a:off x="2147483647" y="-2147483648"/>
            <a:ext cx="0" cy="2147011200"/>
          </a:xfrm>
          <a:ln>
            <a:solidFill>
              <a:srgbClr val="000000"/>
            </a:solidFill>
            <a:miter lim="800000"/>
          </a:ln>
        </p:spPr>
      </p:sp>
      <p:sp>
        <p:nvSpPr>
          <p:cNvPr id="7171" name="备注占位符 2"/>
          <p:cNvSpPr>
            <a:spLocks noGrp="1" noRot="1" noChangeAspect="1" noChangeArrowheads="1"/>
          </p:cNvSpPr>
          <p:nvPr>
            <p:ph type="body" idx="1"/>
          </p:nvPr>
        </p:nvSpPr>
        <p:spPr bwMode="auto">
          <a:xfrm>
            <a:off x="-2128593745" y="0"/>
            <a:ext cx="2128593745" cy="0"/>
          </a:xfrm>
          <a:prstGeom prst="rect">
            <a:avLst/>
          </a:prstGeom>
          <a:noFill/>
          <a:ln>
            <a:miter lim="800000"/>
          </a:ln>
        </p:spPr>
        <p:txBody>
          <a:bodyPr/>
          <a:lstStyle/>
          <a:p>
            <a:r>
              <a:rPr lang="zh-CN" altLang="en-US"/>
              <a:t>电压表是测量电压的仪表，又称伏特表。其外形见图，指针在标尺左端置零。标尺上有两种刻度，分别是</a:t>
            </a:r>
            <a:r>
              <a:rPr lang="en-US" dirty="0"/>
              <a:t>0~3 V</a:t>
            </a:r>
            <a:r>
              <a:rPr lang="zh-CN" altLang="en-US"/>
              <a:t>，</a:t>
            </a:r>
            <a:r>
              <a:rPr lang="en-US" dirty="0"/>
              <a:t>0~15 V</a:t>
            </a:r>
            <a:r>
              <a:rPr lang="zh-CN" altLang="en-US"/>
              <a:t>。调零器在读数窗正下方，使用电压表测量前应先调零。</a:t>
            </a:r>
            <a:endParaRPr lang="en-US" dirty="0"/>
          </a:p>
          <a:p>
            <a:r>
              <a:rPr lang="zh-CN" altLang="en-US"/>
              <a:t>接线柱分别标有“</a:t>
            </a:r>
            <a:r>
              <a:rPr lang="en-US" dirty="0"/>
              <a:t>—”</a:t>
            </a:r>
            <a:r>
              <a:rPr lang="zh-CN" altLang="en-US"/>
              <a:t>、“</a:t>
            </a:r>
            <a:r>
              <a:rPr lang="en-US" dirty="0"/>
              <a:t>3”</a:t>
            </a:r>
            <a:r>
              <a:rPr lang="zh-CN" altLang="en-US"/>
              <a:t>、“</a:t>
            </a:r>
            <a:r>
              <a:rPr lang="en-US" dirty="0"/>
              <a:t>15”</a:t>
            </a:r>
            <a:r>
              <a:rPr lang="zh-CN" altLang="en-US"/>
              <a:t>标记，其中“</a:t>
            </a:r>
            <a:r>
              <a:rPr lang="en-US" dirty="0"/>
              <a:t>—”</a:t>
            </a:r>
            <a:r>
              <a:rPr lang="zh-CN" altLang="en-US"/>
              <a:t>接线柱为公共端。 </a:t>
            </a:r>
            <a:r>
              <a:rPr lang="en-US" dirty="0"/>
              <a:t>3</a:t>
            </a:r>
            <a:r>
              <a:rPr lang="zh-CN" altLang="en-US"/>
              <a:t>和</a:t>
            </a:r>
            <a:r>
              <a:rPr lang="en-US" dirty="0"/>
              <a:t>15</a:t>
            </a:r>
            <a:r>
              <a:rPr lang="zh-CN" altLang="en-US"/>
              <a:t>是正接线柱，测量时选择其一。</a:t>
            </a:r>
            <a:endParaRPr lang="zh-CN" altLang="en-US"/>
          </a:p>
          <a:p>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170" name="幻灯片图像占位符 1"/>
          <p:cNvSpPr>
            <a:spLocks noGrp="1" noRot="1" noChangeAspect="1" noChangeArrowheads="1"/>
          </p:cNvSpPr>
          <p:nvPr>
            <p:ph type="sldImg" idx="4294967295"/>
          </p:nvPr>
        </p:nvSpPr>
        <p:spPr>
          <a:xfrm>
            <a:off x="2147483647" y="-2147483648"/>
            <a:ext cx="0" cy="2147011200"/>
          </a:xfrm>
          <a:ln>
            <a:solidFill>
              <a:srgbClr val="000000"/>
            </a:solidFill>
            <a:miter lim="800000"/>
          </a:ln>
        </p:spPr>
      </p:sp>
      <p:sp>
        <p:nvSpPr>
          <p:cNvPr id="7171" name="备注占位符 2"/>
          <p:cNvSpPr>
            <a:spLocks noGrp="1" noRot="1" noChangeAspect="1" noChangeArrowheads="1"/>
          </p:cNvSpPr>
          <p:nvPr>
            <p:ph type="body" idx="1"/>
          </p:nvPr>
        </p:nvSpPr>
        <p:spPr bwMode="auto">
          <a:xfrm>
            <a:off x="-2128593745" y="0"/>
            <a:ext cx="2128593745" cy="0"/>
          </a:xfrm>
          <a:prstGeom prst="rect">
            <a:avLst/>
          </a:prstGeom>
          <a:noFill/>
          <a:ln>
            <a:miter lim="800000"/>
          </a:ln>
        </p:spPr>
        <p:txBody>
          <a:bodyPr/>
          <a:lstStyle/>
          <a:p>
            <a:r>
              <a:rPr lang="zh-CN" altLang="en-US" dirty="0"/>
              <a:t>教师要关注追问。 </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5.xml"/><Relationship Id="rId2" Type="http://schemas.openxmlformats.org/officeDocument/2006/relationships/image" Target="../media/image13.jpeg"/><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image" Target="../media/image4.jpe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M3U8(1)</a:t>
            </a:r>
            <a:endParaRPr lang="zh-CN" altLang="en-US" dirty="0"/>
          </a:p>
        </p:txBody>
      </p:sp>
      <p:sp>
        <p:nvSpPr>
          <p:cNvPr id="3" name="副标题 2"/>
          <p:cNvSpPr>
            <a:spLocks noGrp="1"/>
          </p:cNvSpPr>
          <p:nvPr>
            <p:ph type="subTitle" idx="1"/>
          </p:nvPr>
        </p:nvSpPr>
        <p:spPr/>
        <p:txBody>
          <a:bodyPr/>
          <a:lstStyle/>
          <a:p>
            <a:endParaRPr lang="zh-CN" altLang="en-US"/>
          </a:p>
        </p:txBody>
      </p:sp>
      <p:pic>
        <p:nvPicPr>
          <p:cNvPr id="4" name="图片 3"/>
          <p:cNvPicPr>
            <a:picLocks noChangeAspect="1"/>
          </p:cNvPicPr>
          <p:nvPr/>
        </p:nvPicPr>
        <p:blipFill rotWithShape="1">
          <a:blip r:embed="rId1"/>
          <a:srcRect r="531"/>
          <a:stretch>
            <a:fillRect/>
          </a:stretch>
        </p:blipFill>
        <p:spPr>
          <a:xfrm>
            <a:off x="635" y="-635"/>
            <a:ext cx="12360275" cy="6858000"/>
          </a:xfrm>
          <a:prstGeom prst="rect">
            <a:avLst/>
          </a:prstGeom>
        </p:spPr>
      </p:pic>
      <p:sp>
        <p:nvSpPr>
          <p:cNvPr id="5" name="标题 14"/>
          <p:cNvSpPr txBox="1"/>
          <p:nvPr/>
        </p:nvSpPr>
        <p:spPr>
          <a:xfrm>
            <a:off x="4432299" y="2943436"/>
            <a:ext cx="7366431" cy="971127"/>
          </a:xfrm>
          <a:prstGeom prst="rect">
            <a:avLst/>
          </a:prstGeom>
        </p:spPr>
        <p:txBody>
          <a:bodyPr>
            <a:normAutofit fontScale="7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3735" b="1" i="0" u="none" strike="noStrike" kern="1200" cap="none" spc="300" normalizeH="0" baseline="0" noProof="0" dirty="0" smtClean="0">
                <a:ln>
                  <a:noFill/>
                </a:ln>
                <a:solidFill>
                  <a:srgbClr val="FF0000"/>
                </a:solidFill>
                <a:effectLst/>
                <a:uLnTx/>
                <a:uFillTx/>
                <a:latin typeface="微软雅黑" panose="020B0503020204020204" charset="-122"/>
                <a:ea typeface="微软雅黑" panose="020B0503020204020204" charset="-122"/>
                <a:cs typeface="+mj-cs"/>
                <a:sym typeface="+mn-ea"/>
              </a:rPr>
              <a:t>必修（三）</a:t>
            </a:r>
            <a:r>
              <a:rPr kumimoji="0" lang="en-US" altLang="zh-CN" sz="3735" b="1" i="0" u="none" strike="noStrike" kern="1200" cap="none" spc="300" normalizeH="0" baseline="0" noProof="0" dirty="0" smtClean="0">
                <a:ln>
                  <a:noFill/>
                </a:ln>
                <a:solidFill>
                  <a:srgbClr val="FF0000"/>
                </a:solidFill>
                <a:effectLst/>
                <a:uLnTx/>
                <a:uFillTx/>
                <a:latin typeface="微软雅黑" panose="020B0503020204020204" charset="-122"/>
                <a:ea typeface="微软雅黑" panose="020B0503020204020204" charset="-122"/>
                <a:cs typeface="+mj-cs"/>
                <a:sym typeface="+mn-ea"/>
              </a:rPr>
              <a:t>Unit</a:t>
            </a:r>
            <a:r>
              <a:rPr kumimoji="0" lang="en-US" altLang="zh-CN" sz="3735" b="1" i="0" u="none" strike="noStrike" kern="1200" cap="none" spc="300" normalizeH="0" noProof="0" dirty="0" smtClean="0">
                <a:ln>
                  <a:noFill/>
                </a:ln>
                <a:solidFill>
                  <a:srgbClr val="FF0000"/>
                </a:solidFill>
                <a:effectLst/>
                <a:uLnTx/>
                <a:uFillTx/>
                <a:latin typeface="微软雅黑" panose="020B0503020204020204" charset="-122"/>
                <a:ea typeface="微软雅黑" panose="020B0503020204020204" charset="-122"/>
                <a:cs typeface="+mj-cs"/>
                <a:sym typeface="+mn-ea"/>
              </a:rPr>
              <a:t> </a:t>
            </a:r>
            <a:r>
              <a:rPr kumimoji="0" lang="en-US" altLang="zh-CN" sz="3735" b="1" i="0" u="none" strike="noStrike" kern="1200" cap="none" spc="300" normalizeH="0" baseline="0" noProof="0" dirty="0" smtClean="0">
                <a:ln>
                  <a:noFill/>
                </a:ln>
                <a:solidFill>
                  <a:srgbClr val="FF0000"/>
                </a:solidFill>
                <a:effectLst/>
                <a:uLnTx/>
                <a:uFillTx/>
                <a:latin typeface="微软雅黑" panose="020B0503020204020204" charset="-122"/>
                <a:ea typeface="微软雅黑" panose="020B0503020204020204" charset="-122"/>
                <a:cs typeface="+mj-cs"/>
                <a:sym typeface="+mn-ea"/>
              </a:rPr>
              <a:t>8 </a:t>
            </a:r>
            <a:r>
              <a:rPr lang="en-US" altLang="zh-CN" sz="3730" b="1" spc="300" dirty="0">
                <a:solidFill>
                  <a:srgbClr val="FF0000"/>
                </a:solidFill>
                <a:latin typeface="微软雅黑" panose="020B0503020204020204" charset="-122"/>
                <a:ea typeface="微软雅黑" panose="020B0503020204020204" charset="-122"/>
                <a:sym typeface="+mn-ea"/>
              </a:rPr>
              <a:t>Writing Workshop</a:t>
            </a:r>
            <a:endParaRPr kumimoji="0" lang="en-US" altLang="zh-CN" sz="3735" b="1" i="0" u="none" strike="noStrike" kern="1200" cap="none" spc="300" normalizeH="0" baseline="0" noProof="0" dirty="0" smtClean="0">
              <a:ln>
                <a:noFill/>
              </a:ln>
              <a:solidFill>
                <a:srgbClr val="FF0000"/>
              </a:solidFill>
              <a:effectLst/>
              <a:uLnTx/>
              <a:uFillTx/>
              <a:latin typeface="微软雅黑" panose="020B0503020204020204" charset="-122"/>
              <a:ea typeface="微软雅黑" panose="020B0503020204020204" charset="-122"/>
              <a:cs typeface="+mj-cs"/>
              <a:sym typeface="+mn-ea"/>
            </a:endParaRPr>
          </a:p>
          <a:p>
            <a:pPr marL="0" marR="0" lvl="0" indent="0" algn="ctr" defTabSz="914400" rtl="0" eaLnBrk="1" fontAlgn="auto" latinLnBrk="0" hangingPunct="1">
              <a:lnSpc>
                <a:spcPct val="100000"/>
              </a:lnSpc>
              <a:spcBef>
                <a:spcPct val="0"/>
              </a:spcBef>
              <a:spcAft>
                <a:spcPts val="0"/>
              </a:spcAft>
              <a:buClrTx/>
              <a:buSzTx/>
              <a:buFontTx/>
              <a:buNone/>
              <a:defRPr/>
            </a:pPr>
            <a:r>
              <a:rPr lang="en-US" altLang="zh-CN" sz="3730" b="1" spc="300" dirty="0">
                <a:solidFill>
                  <a:srgbClr val="FF0000"/>
                </a:solidFill>
                <a:latin typeface="微软雅黑" panose="020B0503020204020204" charset="-122"/>
                <a:ea typeface="微软雅黑" panose="020B0503020204020204" charset="-122"/>
                <a:sym typeface="+mn-ea"/>
              </a:rPr>
              <a:t>A Survey Report</a:t>
            </a:r>
            <a:r>
              <a:rPr lang="zh-CN" altLang="en-US" sz="3725" b="1" spc="300" dirty="0">
                <a:solidFill>
                  <a:srgbClr val="FF0000"/>
                </a:solidFill>
                <a:latin typeface="微软雅黑" panose="020B0503020204020204" charset="-122"/>
                <a:ea typeface="微软雅黑" panose="020B0503020204020204" charset="-122"/>
                <a:sym typeface="+mn-ea"/>
              </a:rPr>
              <a:t>（</a:t>
            </a:r>
            <a:r>
              <a:rPr lang="en-US" altLang="zh-CN" sz="3725" b="1" spc="300" dirty="0">
                <a:solidFill>
                  <a:srgbClr val="FF0000"/>
                </a:solidFill>
                <a:latin typeface="微软雅黑" panose="020B0503020204020204" charset="-122"/>
                <a:ea typeface="微软雅黑" panose="020B0503020204020204" charset="-122"/>
                <a:sym typeface="+mn-ea"/>
              </a:rPr>
              <a:t>2</a:t>
            </a:r>
            <a:r>
              <a:rPr lang="zh-CN" altLang="en-US" sz="3725" b="1" spc="300" dirty="0">
                <a:solidFill>
                  <a:srgbClr val="FF0000"/>
                </a:solidFill>
                <a:latin typeface="微软雅黑" panose="020B0503020204020204" charset="-122"/>
                <a:ea typeface="微软雅黑" panose="020B0503020204020204" charset="-122"/>
                <a:sym typeface="+mn-ea"/>
              </a:rPr>
              <a:t>）</a:t>
            </a:r>
            <a:endParaRPr lang="zh-CN" altLang="en-US" sz="3730" b="1" spc="300" dirty="0">
              <a:solidFill>
                <a:srgbClr val="FF0000"/>
              </a:solidFill>
              <a:latin typeface="微软雅黑" panose="020B0503020204020204" charset="-122"/>
              <a:ea typeface="微软雅黑" panose="020B0503020204020204" charset="-122"/>
              <a:sym typeface="+mn-ea"/>
            </a:endParaRPr>
          </a:p>
          <a:p>
            <a:pPr marL="0" marR="0" lvl="0" indent="0" algn="ctr" defTabSz="914400" rtl="0" eaLnBrk="1" fontAlgn="auto" latinLnBrk="0" hangingPunct="1">
              <a:lnSpc>
                <a:spcPct val="100000"/>
              </a:lnSpc>
              <a:spcBef>
                <a:spcPct val="0"/>
              </a:spcBef>
              <a:spcAft>
                <a:spcPts val="0"/>
              </a:spcAft>
              <a:buClrTx/>
              <a:buSzTx/>
              <a:buFontTx/>
              <a:buNone/>
              <a:defRPr/>
            </a:pPr>
            <a:endParaRPr lang="zh-CN" altLang="en-US" sz="3730" dirty="0">
              <a:solidFill>
                <a:srgbClr val="FF0000"/>
              </a:solidFill>
            </a:endParaRPr>
          </a:p>
          <a:p>
            <a:pPr marL="0" marR="0" lvl="0" indent="0" algn="ctr" defTabSz="914400" rtl="0" eaLnBrk="1" fontAlgn="auto" latinLnBrk="0" hangingPunct="1">
              <a:lnSpc>
                <a:spcPct val="100000"/>
              </a:lnSpc>
              <a:spcBef>
                <a:spcPct val="0"/>
              </a:spcBef>
              <a:spcAft>
                <a:spcPts val="0"/>
              </a:spcAft>
              <a:buClrTx/>
              <a:buSzTx/>
              <a:buFontTx/>
              <a:buNone/>
              <a:defRPr/>
            </a:pPr>
            <a:endParaRPr kumimoji="0" lang="en-US" sz="3735" b="0" i="0" u="none" strike="noStrike" kern="1200" cap="none" spc="0" normalizeH="0" baseline="0" noProof="0" dirty="0">
              <a:ln>
                <a:noFill/>
              </a:ln>
              <a:solidFill>
                <a:srgbClr val="FF0000"/>
              </a:solidFill>
              <a:effectLst/>
              <a:uLnTx/>
              <a:uFillTx/>
              <a:latin typeface="+mj-lt"/>
              <a:ea typeface="+mj-ea"/>
              <a:cs typeface="+mj-cs"/>
            </a:endParaRPr>
          </a:p>
        </p:txBody>
      </p:sp>
      <p:sp>
        <p:nvSpPr>
          <p:cNvPr id="6" name="文本框 10"/>
          <p:cNvSpPr txBox="1"/>
          <p:nvPr/>
        </p:nvSpPr>
        <p:spPr>
          <a:xfrm>
            <a:off x="5422159" y="1592164"/>
            <a:ext cx="5458460" cy="583565"/>
          </a:xfrm>
          <a:prstGeom prst="rect">
            <a:avLst/>
          </a:prstGeom>
          <a:noFill/>
        </p:spPr>
        <p:txBody>
          <a:bodyPr wrap="square" rtlCol="0">
            <a:spAutoFit/>
          </a:bodyPr>
          <a:lstStyle/>
          <a:p>
            <a:pPr algn="ctr"/>
            <a:r>
              <a:rPr lang="zh-CN" altLang="en-US" sz="2665"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665" b="1" spc="226"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665" b="1" spc="226" dirty="0">
                <a:solidFill>
                  <a:srgbClr val="002060"/>
                </a:solidFill>
                <a:latin typeface="微软雅黑" panose="020B0503020204020204" charset="-122"/>
                <a:ea typeface="微软雅黑" panose="020B0503020204020204" charset="-122"/>
                <a:cs typeface="楷体" panose="02010609060101010101" charset="-122"/>
                <a:sym typeface="+mn-ea"/>
              </a:rPr>
              <a:t>高一年级英语</a:t>
            </a:r>
            <a:r>
              <a:rPr lang="zh-CN" altLang="en-US" sz="3200" b="1" spc="226" dirty="0">
                <a:solidFill>
                  <a:srgbClr val="002060"/>
                </a:solidFill>
                <a:latin typeface="微软雅黑" panose="020B0503020204020204" charset="-122"/>
                <a:ea typeface="微软雅黑" panose="020B0503020204020204" charset="-122"/>
                <a:cs typeface="楷体" panose="02010609060101010101" charset="-122"/>
                <a:sym typeface="+mn-ea"/>
              </a:rPr>
              <a:t> </a:t>
            </a:r>
            <a:endParaRPr lang="zh-CN" altLang="en-US" sz="3200" b="1" spc="226" dirty="0">
              <a:solidFill>
                <a:srgbClr val="002060"/>
              </a:solidFill>
              <a:latin typeface="微软雅黑" panose="020B0503020204020204" charset="-122"/>
              <a:ea typeface="微软雅黑" panose="020B0503020204020204" charset="-122"/>
              <a:cs typeface="楷体" panose="02010609060101010101" charset="-122"/>
              <a:sym typeface="+mn-ea"/>
            </a:endParaRPr>
          </a:p>
        </p:txBody>
      </p:sp>
      <p:sp>
        <p:nvSpPr>
          <p:cNvPr id="7" name="文本框 8"/>
          <p:cNvSpPr txBox="1"/>
          <p:nvPr/>
        </p:nvSpPr>
        <p:spPr>
          <a:xfrm>
            <a:off x="4432299" y="4932753"/>
            <a:ext cx="6448320" cy="707390"/>
          </a:xfrm>
          <a:prstGeom prst="rect">
            <a:avLst/>
          </a:prstGeom>
          <a:noFill/>
        </p:spPr>
        <p:txBody>
          <a:bodyPr wrap="square" rtlCol="0">
            <a:spAutoFit/>
          </a:bodyPr>
          <a:lstStyle/>
          <a:p>
            <a:pPr algn="ctr">
              <a:lnSpc>
                <a:spcPct val="150000"/>
              </a:lnSpc>
            </a:pPr>
            <a:r>
              <a:rPr lang="en-US" altLang="zh-CN" sz="2665" spc="226" dirty="0" smtClean="0">
                <a:solidFill>
                  <a:schemeClr val="bg2">
                    <a:lumMod val="10000"/>
                  </a:schemeClr>
                </a:solidFill>
                <a:latin typeface="微软雅黑" panose="020B0503020204020204" charset="-122"/>
                <a:ea typeface="微软雅黑" panose="020B0503020204020204" charset="-122"/>
              </a:rPr>
              <a:t>     </a:t>
            </a:r>
            <a:r>
              <a:rPr lang="zh-CN" altLang="en-US" sz="2665" spc="226" dirty="0" smtClean="0">
                <a:solidFill>
                  <a:schemeClr val="bg2">
                    <a:lumMod val="10000"/>
                  </a:schemeClr>
                </a:solidFill>
                <a:latin typeface="微软雅黑" panose="020B0503020204020204" charset="-122"/>
                <a:ea typeface="微软雅黑" panose="020B0503020204020204" charset="-122"/>
              </a:rPr>
              <a:t>北京市和平街第一中学  胡月秋</a:t>
            </a:r>
            <a:endParaRPr lang="zh-CN" altLang="en-US" sz="2665" spc="226" dirty="0" smtClean="0">
              <a:solidFill>
                <a:schemeClr val="bg2">
                  <a:lumMod val="10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rot="16200000">
            <a:off x="1312545" y="995680"/>
            <a:ext cx="2952750" cy="4281170"/>
          </a:xfrm>
          <a:prstGeom prst="rect">
            <a:avLst/>
          </a:prstGeom>
          <a:noFill/>
        </p:spPr>
        <p:txBody>
          <a:bodyPr vert="eaVert" wrap="square" rtlCol="0">
            <a:spAutoFit/>
          </a:bodyPr>
          <a:p>
            <a:pPr marL="0" indent="0">
              <a:buNone/>
            </a:pPr>
            <a:r>
              <a:rPr lang="en-US" altLang="zh-CN" sz="4000" b="1">
                <a:solidFill>
                  <a:srgbClr val="FF0000"/>
                </a:solidFill>
                <a:sym typeface="+mn-ea"/>
              </a:rPr>
              <a:t>factors</a:t>
            </a:r>
            <a:endParaRPr lang="en-US" altLang="zh-CN" sz="4000" b="1">
              <a:solidFill>
                <a:srgbClr val="FF0000"/>
              </a:solidFill>
            </a:endParaRPr>
          </a:p>
          <a:p>
            <a:pPr marL="0" indent="0">
              <a:buNone/>
            </a:pPr>
            <a:r>
              <a:rPr lang="en-US" altLang="zh-CN" sz="2800" dirty="0">
                <a:solidFill>
                  <a:srgbClr val="0070C0"/>
                </a:solidFill>
                <a:latin typeface="微软雅黑" panose="020B0503020204020204" charset="-122"/>
                <a:ea typeface="微软雅黑" panose="020B0503020204020204" charset="-122"/>
                <a:sym typeface="+mn-ea"/>
              </a:rPr>
              <a:t>when/where/who</a:t>
            </a:r>
            <a:endParaRPr lang="en-US" altLang="zh-CN" sz="2800" dirty="0">
              <a:solidFill>
                <a:srgbClr val="0070C0"/>
              </a:solidFill>
              <a:latin typeface="微软雅黑" panose="020B0503020204020204" charset="-122"/>
              <a:ea typeface="微软雅黑" panose="020B0503020204020204" charset="-122"/>
            </a:endParaRPr>
          </a:p>
          <a:p>
            <a:pPr marL="0" indent="0">
              <a:buNone/>
            </a:pPr>
            <a:r>
              <a:rPr lang="en-US" altLang="zh-CN" sz="2800" dirty="0">
                <a:solidFill>
                  <a:srgbClr val="0070C0"/>
                </a:solidFill>
                <a:latin typeface="微软雅黑" panose="020B0503020204020204" charset="-122"/>
                <a:ea typeface="微软雅黑" panose="020B0503020204020204" charset="-122"/>
                <a:sym typeface="+mn-ea"/>
              </a:rPr>
              <a:t>facts/data</a:t>
            </a:r>
            <a:endParaRPr lang="en-US" altLang="zh-CN" sz="2800" dirty="0">
              <a:solidFill>
                <a:srgbClr val="0070C0"/>
              </a:solidFill>
              <a:latin typeface="微软雅黑" panose="020B0503020204020204" charset="-122"/>
              <a:ea typeface="微软雅黑" panose="020B0503020204020204" charset="-122"/>
            </a:endParaRPr>
          </a:p>
          <a:p>
            <a:pPr marL="0" indent="0">
              <a:buNone/>
            </a:pPr>
            <a:r>
              <a:rPr lang="en-US" altLang="zh-CN" sz="2800" dirty="0">
                <a:solidFill>
                  <a:srgbClr val="0070C0"/>
                </a:solidFill>
                <a:latin typeface="微软雅黑" panose="020B0503020204020204" charset="-122"/>
                <a:ea typeface="微软雅黑" panose="020B0503020204020204" charset="-122"/>
                <a:sym typeface="+mn-ea"/>
              </a:rPr>
              <a:t>purpose</a:t>
            </a:r>
            <a:endParaRPr lang="en-US" altLang="zh-CN" sz="2800" dirty="0">
              <a:solidFill>
                <a:srgbClr val="0070C0"/>
              </a:solidFill>
              <a:latin typeface="微软雅黑" panose="020B0503020204020204" charset="-122"/>
              <a:ea typeface="微软雅黑" panose="020B0503020204020204" charset="-122"/>
            </a:endParaRPr>
          </a:p>
          <a:p>
            <a:pPr marL="0" indent="0">
              <a:buNone/>
            </a:pPr>
            <a:r>
              <a:rPr lang="en-US" altLang="zh-CN" sz="2800" dirty="0">
                <a:solidFill>
                  <a:srgbClr val="0070C0"/>
                </a:solidFill>
                <a:latin typeface="微软雅黑" panose="020B0503020204020204" charset="-122"/>
                <a:ea typeface="微软雅黑" panose="020B0503020204020204" charset="-122"/>
                <a:sym typeface="+mn-ea"/>
              </a:rPr>
              <a:t>problems</a:t>
            </a:r>
            <a:endParaRPr lang="en-US" altLang="zh-CN" sz="2800" dirty="0">
              <a:solidFill>
                <a:srgbClr val="0070C0"/>
              </a:solidFill>
              <a:latin typeface="微软雅黑" panose="020B0503020204020204" charset="-122"/>
              <a:ea typeface="微软雅黑" panose="020B0503020204020204" charset="-122"/>
            </a:endParaRPr>
          </a:p>
          <a:p>
            <a:pPr marL="0" indent="0">
              <a:buNone/>
            </a:pPr>
            <a:r>
              <a:rPr lang="en-US" altLang="zh-CN" sz="2800" dirty="0">
                <a:solidFill>
                  <a:srgbClr val="0070C0"/>
                </a:solidFill>
                <a:latin typeface="微软雅黑" panose="020B0503020204020204" charset="-122"/>
                <a:ea typeface="微软雅黑" panose="020B0503020204020204" charset="-122"/>
                <a:sym typeface="+mn-ea"/>
              </a:rPr>
              <a:t>solution/suggestions</a:t>
            </a:r>
            <a:endParaRPr lang="en-US" altLang="zh-CN" sz="2800" dirty="0">
              <a:solidFill>
                <a:srgbClr val="0070C0"/>
              </a:solidFill>
              <a:latin typeface="微软雅黑" panose="020B0503020204020204" charset="-122"/>
              <a:ea typeface="微软雅黑" panose="020B0503020204020204" charset="-122"/>
            </a:endParaRPr>
          </a:p>
        </p:txBody>
      </p:sp>
      <p:sp>
        <p:nvSpPr>
          <p:cNvPr id="9" name="文本框 8"/>
          <p:cNvSpPr txBox="1"/>
          <p:nvPr/>
        </p:nvSpPr>
        <p:spPr>
          <a:xfrm>
            <a:off x="4568825" y="1659890"/>
            <a:ext cx="3210560" cy="2430145"/>
          </a:xfrm>
          <a:prstGeom prst="rect">
            <a:avLst/>
          </a:prstGeom>
          <a:noFill/>
        </p:spPr>
        <p:txBody>
          <a:bodyPr wrap="square" rtlCol="0">
            <a:spAutoFit/>
          </a:bodyPr>
          <a:p>
            <a:pPr marL="0" indent="0">
              <a:buNone/>
            </a:pPr>
            <a:r>
              <a:rPr lang="en-US" altLang="zh-CN" sz="4000" b="1">
                <a:solidFill>
                  <a:srgbClr val="FF0000"/>
                </a:solidFill>
                <a:sym typeface="+mn-ea"/>
              </a:rPr>
              <a:t>structure</a:t>
            </a:r>
            <a:endParaRPr lang="en-US" altLang="zh-CN" sz="4000" b="1">
              <a:solidFill>
                <a:srgbClr val="FF0000"/>
              </a:solidFill>
            </a:endParaRPr>
          </a:p>
          <a:p>
            <a:pPr marL="0" algn="l">
              <a:buClrTx/>
              <a:buSzTx/>
              <a:buNone/>
            </a:pPr>
            <a:r>
              <a:rPr lang="en-US" altLang="zh-CN" sz="2800" dirty="0">
                <a:solidFill>
                  <a:srgbClr val="0070C0"/>
                </a:solidFill>
                <a:latin typeface="微软雅黑" panose="020B0503020204020204" charset="-122"/>
                <a:ea typeface="微软雅黑" panose="020B0503020204020204" charset="-122"/>
                <a:sym typeface="+mn-ea"/>
              </a:rPr>
              <a:t>introduction</a:t>
            </a:r>
            <a:endParaRPr lang="en-US" altLang="zh-CN" sz="2800" dirty="0">
              <a:solidFill>
                <a:srgbClr val="0070C0"/>
              </a:solidFill>
              <a:latin typeface="微软雅黑" panose="020B0503020204020204" charset="-122"/>
              <a:ea typeface="微软雅黑" panose="020B0503020204020204" charset="-122"/>
            </a:endParaRPr>
          </a:p>
          <a:p>
            <a:pPr marL="0" algn="l">
              <a:buClrTx/>
              <a:buSzTx/>
              <a:buNone/>
            </a:pPr>
            <a:r>
              <a:rPr lang="en-US" altLang="zh-CN" sz="2800" dirty="0">
                <a:solidFill>
                  <a:srgbClr val="0070C0"/>
                </a:solidFill>
                <a:latin typeface="微软雅黑" panose="020B0503020204020204" charset="-122"/>
                <a:ea typeface="微软雅黑" panose="020B0503020204020204" charset="-122"/>
                <a:sym typeface="+mn-ea"/>
              </a:rPr>
              <a:t>positive findings</a:t>
            </a:r>
            <a:endParaRPr lang="en-US" altLang="zh-CN" sz="2800" dirty="0">
              <a:solidFill>
                <a:srgbClr val="0070C0"/>
              </a:solidFill>
              <a:latin typeface="微软雅黑" panose="020B0503020204020204" charset="-122"/>
              <a:ea typeface="微软雅黑" panose="020B0503020204020204" charset="-122"/>
            </a:endParaRPr>
          </a:p>
          <a:p>
            <a:pPr marL="0" algn="l">
              <a:buClrTx/>
              <a:buSzTx/>
              <a:buNone/>
            </a:pPr>
            <a:r>
              <a:rPr lang="en-US" altLang="zh-CN" sz="2800" dirty="0">
                <a:solidFill>
                  <a:srgbClr val="0070C0"/>
                </a:solidFill>
                <a:latin typeface="微软雅黑" panose="020B0503020204020204" charset="-122"/>
                <a:ea typeface="微软雅黑" panose="020B0503020204020204" charset="-122"/>
                <a:sym typeface="+mn-ea"/>
              </a:rPr>
              <a:t>negative findings</a:t>
            </a:r>
            <a:endParaRPr lang="en-US" altLang="zh-CN" sz="2800" dirty="0">
              <a:solidFill>
                <a:srgbClr val="0070C0"/>
              </a:solidFill>
              <a:latin typeface="微软雅黑" panose="020B0503020204020204" charset="-122"/>
              <a:ea typeface="微软雅黑" panose="020B0503020204020204" charset="-122"/>
            </a:endParaRPr>
          </a:p>
          <a:p>
            <a:pPr marL="0" algn="l">
              <a:buClrTx/>
              <a:buSzTx/>
              <a:buNone/>
            </a:pPr>
            <a:r>
              <a:rPr lang="en-US" altLang="zh-CN" sz="2800" dirty="0">
                <a:solidFill>
                  <a:srgbClr val="0070C0"/>
                </a:solidFill>
                <a:latin typeface="微软雅黑" panose="020B0503020204020204" charset="-122"/>
                <a:ea typeface="微软雅黑" panose="020B0503020204020204" charset="-122"/>
                <a:sym typeface="+mn-ea"/>
              </a:rPr>
              <a:t>conclusion</a:t>
            </a:r>
            <a:endParaRPr lang="en-US" altLang="zh-CN" sz="2800" dirty="0">
              <a:solidFill>
                <a:srgbClr val="0070C0"/>
              </a:solidFill>
              <a:latin typeface="微软雅黑" panose="020B0503020204020204" charset="-122"/>
              <a:ea typeface="微软雅黑" panose="020B0503020204020204" charset="-122"/>
            </a:endParaRPr>
          </a:p>
        </p:txBody>
      </p:sp>
      <p:sp>
        <p:nvSpPr>
          <p:cNvPr id="11" name="文本框 10"/>
          <p:cNvSpPr txBox="1"/>
          <p:nvPr/>
        </p:nvSpPr>
        <p:spPr>
          <a:xfrm>
            <a:off x="7960995" y="1659890"/>
            <a:ext cx="4036060" cy="1137285"/>
          </a:xfrm>
          <a:prstGeom prst="rect">
            <a:avLst/>
          </a:prstGeom>
          <a:noFill/>
        </p:spPr>
        <p:txBody>
          <a:bodyPr wrap="square" rtlCol="0">
            <a:spAutoFit/>
          </a:bodyPr>
          <a:p>
            <a:pPr marL="0" algn="l">
              <a:buClrTx/>
              <a:buSzTx/>
              <a:buFontTx/>
              <a:buNone/>
            </a:pPr>
            <a:r>
              <a:rPr lang="en-US" altLang="zh-CN" sz="4000" b="1">
                <a:solidFill>
                  <a:srgbClr val="FF0000"/>
                </a:solidFill>
                <a:sym typeface="+mn-ea"/>
              </a:rPr>
              <a:t>language</a:t>
            </a:r>
            <a:endParaRPr lang="en-US" altLang="zh-CN" sz="4000" b="1">
              <a:solidFill>
                <a:srgbClr val="FF0000"/>
              </a:solidFill>
            </a:endParaRPr>
          </a:p>
          <a:p>
            <a:pPr marL="0" indent="0">
              <a:buNone/>
            </a:pPr>
            <a:r>
              <a:rPr lang="en-US" altLang="zh-CN" sz="2800">
                <a:solidFill>
                  <a:srgbClr val="0070C0"/>
                </a:solidFill>
                <a:latin typeface="+mn-ea"/>
                <a:sym typeface="+mn-ea"/>
              </a:rPr>
              <a:t>quantity expressions</a:t>
            </a:r>
            <a:endParaRPr lang="en-US" altLang="zh-CN" sz="2800">
              <a:solidFill>
                <a:srgbClr val="0070C0"/>
              </a:solidFill>
              <a:latin typeface="+mn-ea"/>
              <a:sym typeface="+mn-ea"/>
            </a:endParaRPr>
          </a:p>
        </p:txBody>
      </p:sp>
      <p:sp>
        <p:nvSpPr>
          <p:cNvPr id="13" name="文本框 12"/>
          <p:cNvSpPr txBox="1"/>
          <p:nvPr/>
        </p:nvSpPr>
        <p:spPr>
          <a:xfrm>
            <a:off x="3359150" y="474345"/>
            <a:ext cx="7464425" cy="748030"/>
          </a:xfrm>
          <a:prstGeom prst="rect">
            <a:avLst/>
          </a:prstGeom>
          <a:noFill/>
        </p:spPr>
        <p:txBody>
          <a:bodyPr wrap="square" rtlCol="0">
            <a:spAutoFit/>
            <a:scene3d>
              <a:camera prst="orthographicFront"/>
              <a:lightRig rig="threePt" dir="t"/>
            </a:scene3d>
          </a:bodyPr>
          <a:p>
            <a:r>
              <a:rPr lang="en-US" sz="4265" b="1" dirty="0">
                <a:solidFill>
                  <a:srgbClr val="0070C0"/>
                </a:solidFill>
                <a:latin typeface="微软雅黑" panose="020B0503020204020204" charset="-122"/>
                <a:ea typeface="微软雅黑" panose="020B0503020204020204" charset="-122"/>
              </a:rPr>
              <a:t> survey report</a:t>
            </a:r>
            <a:endParaRPr lang="en-US" sz="4265" b="1" dirty="0">
              <a:solidFill>
                <a:srgbClr val="0070C0"/>
              </a:solidFill>
              <a:latin typeface="微软雅黑" panose="020B0503020204020204" charset="-122"/>
              <a:ea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 y="203"/>
            <a:ext cx="11502312" cy="1783715"/>
          </a:xfrm>
          <a:prstGeom prst="rect">
            <a:avLst/>
          </a:prstGeom>
        </p:spPr>
        <p:txBody>
          <a:bodyPr wrap="square">
            <a:spAutoFit/>
          </a:bodyPr>
          <a:lstStyle/>
          <a:p>
            <a:pPr>
              <a:lnSpc>
                <a:spcPts val="4000"/>
              </a:lnSpc>
              <a:spcBef>
                <a:spcPts val="600"/>
              </a:spcBef>
            </a:pPr>
            <a:r>
              <a:rPr lang="en-US" altLang="zh-CN" sz="3200" b="1" dirty="0">
                <a:solidFill>
                  <a:srgbClr val="0070C0"/>
                </a:solidFill>
                <a:latin typeface="微软雅黑" panose="020B0503020204020204" charset="-122"/>
                <a:ea typeface="微软雅黑" panose="020B0503020204020204" charset="-122"/>
                <a:sym typeface="微软雅黑" panose="020B0503020204020204" charset="-122"/>
              </a:rPr>
              <a:t>Write a survey report</a:t>
            </a:r>
            <a:r>
              <a:rPr lang="en-US" altLang="zh-CN" sz="3200" dirty="0">
                <a:solidFill>
                  <a:srgbClr val="0070C0"/>
                </a:solidFill>
                <a:latin typeface="微软雅黑" panose="020B0503020204020204" charset="-122"/>
                <a:ea typeface="微软雅黑" panose="020B0503020204020204" charset="-122"/>
                <a:sym typeface="微软雅黑" panose="020B0503020204020204" charset="-122"/>
              </a:rPr>
              <a:t> based on the data below. </a:t>
            </a:r>
            <a:endParaRPr lang="en-US" altLang="zh-CN" sz="3200" dirty="0">
              <a:solidFill>
                <a:srgbClr val="0070C0"/>
              </a:solidFill>
              <a:latin typeface="微软雅黑" panose="020B0503020204020204" charset="-122"/>
              <a:ea typeface="微软雅黑" panose="020B0503020204020204" charset="-122"/>
              <a:sym typeface="微软雅黑" panose="020B0503020204020204" charset="-122"/>
            </a:endParaRPr>
          </a:p>
          <a:p>
            <a:pPr>
              <a:lnSpc>
                <a:spcPts val="4000"/>
              </a:lnSpc>
              <a:spcBef>
                <a:spcPts val="600"/>
              </a:spcBef>
            </a:pPr>
            <a:r>
              <a:rPr lang="en-US" altLang="zh-CN" sz="3735" dirty="0">
                <a:solidFill>
                  <a:srgbClr val="0070C0"/>
                </a:solidFill>
                <a:latin typeface="微软雅黑" panose="020B0503020204020204" charset="-122"/>
                <a:ea typeface="微软雅黑" panose="020B0503020204020204" charset="-122"/>
                <a:sym typeface="微软雅黑" panose="020B0503020204020204" charset="-122"/>
              </a:rPr>
              <a:t> </a:t>
            </a:r>
            <a:endParaRPr lang="en-US" altLang="zh-CN" sz="3735" dirty="0">
              <a:solidFill>
                <a:srgbClr val="0070C0"/>
              </a:solidFill>
              <a:latin typeface="微软雅黑" panose="020B0503020204020204" charset="-122"/>
              <a:ea typeface="微软雅黑" panose="020B0503020204020204" charset="-122"/>
              <a:sym typeface="微软雅黑" panose="020B0503020204020204" charset="-122"/>
            </a:endParaRPr>
          </a:p>
          <a:p>
            <a:pPr>
              <a:lnSpc>
                <a:spcPts val="4000"/>
              </a:lnSpc>
              <a:spcBef>
                <a:spcPts val="600"/>
              </a:spcBef>
            </a:pPr>
            <a:endParaRPr lang="zh-CN" altLang="en-US" sz="3200" b="1" dirty="0">
              <a:solidFill>
                <a:srgbClr val="000000"/>
              </a:solidFill>
              <a:latin typeface="Times New Roman" panose="02020603050405020304" pitchFamily="18" charset="0"/>
              <a:sym typeface="Times New Roman" panose="02020603050405020304" pitchFamily="18" charset="0"/>
            </a:endParaRPr>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0357" t="17329" r="3170" b="53638"/>
          <a:stretch>
            <a:fillRect/>
          </a:stretch>
        </p:blipFill>
        <p:spPr>
          <a:xfrm>
            <a:off x="422275" y="767080"/>
            <a:ext cx="3343275" cy="3516630"/>
          </a:xfrm>
          <a:prstGeom prst="rect">
            <a:avLst/>
          </a:prstGeom>
        </p:spPr>
      </p:pic>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6888" t="48600" r="3170" b="27349"/>
          <a:stretch>
            <a:fillRect/>
          </a:stretch>
        </p:blipFill>
        <p:spPr>
          <a:xfrm>
            <a:off x="3679825" y="767080"/>
            <a:ext cx="4142105" cy="3249930"/>
          </a:xfrm>
          <a:prstGeom prst="rect">
            <a:avLst/>
          </a:prstGeom>
        </p:spPr>
      </p:pic>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8605" t="78605" r="6140" b="3207"/>
          <a:stretch>
            <a:fillRect/>
          </a:stretch>
        </p:blipFill>
        <p:spPr>
          <a:xfrm>
            <a:off x="7717790" y="767080"/>
            <a:ext cx="4368165" cy="3249930"/>
          </a:xfrm>
          <a:prstGeom prst="rect">
            <a:avLst/>
          </a:prstGeom>
        </p:spPr>
      </p:pic>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4433" r="19557"/>
          <a:stretch>
            <a:fillRect/>
          </a:stretch>
        </p:blipFill>
        <p:spPr>
          <a:xfrm>
            <a:off x="652780" y="4017010"/>
            <a:ext cx="4285615" cy="2760345"/>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7010" y="4017010"/>
            <a:ext cx="4195445" cy="2628900"/>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Text Box 3"/>
          <p:cNvSpPr>
            <a:spLocks noChangeArrowheads="1"/>
          </p:cNvSpPr>
          <p:nvPr/>
        </p:nvSpPr>
        <p:spPr bwMode="auto">
          <a:xfrm>
            <a:off x="487273" y="1892872"/>
            <a:ext cx="7240863" cy="4210050"/>
          </a:xfrm>
          <a:prstGeom prst="rect">
            <a:avLst/>
          </a:prstGeom>
          <a:noFill/>
          <a:ln w="9525" cmpd="sng">
            <a:noFill/>
            <a:bevel/>
          </a:ln>
        </p:spPr>
        <p:txBody>
          <a:bodyPr wrap="square">
            <a:spAutoFit/>
          </a:bodyPr>
          <a:lstStyle/>
          <a:p>
            <a:pPr>
              <a:lnSpc>
                <a:spcPts val="4000"/>
              </a:lnSpc>
              <a:spcBef>
                <a:spcPts val="600"/>
              </a:spcBef>
            </a:pPr>
            <a:r>
              <a:rPr lang="en-US" altLang="zh-CN" sz="3735" dirty="0">
                <a:solidFill>
                  <a:srgbClr val="0070C0"/>
                </a:solidFill>
                <a:latin typeface="微软雅黑" panose="020B0503020204020204" charset="-122"/>
                <a:ea typeface="微软雅黑" panose="020B0503020204020204" charset="-122"/>
                <a:sym typeface="微软雅黑" panose="020B0503020204020204" charset="-122"/>
              </a:rPr>
              <a:t>A clear purpose </a:t>
            </a:r>
            <a:endParaRPr lang="en-US" altLang="zh-CN" sz="3735" dirty="0">
              <a:solidFill>
                <a:srgbClr val="0070C0"/>
              </a:solidFill>
              <a:latin typeface="微软雅黑" panose="020B0503020204020204" charset="-122"/>
              <a:ea typeface="微软雅黑" panose="020B0503020204020204" charset="-122"/>
              <a:sym typeface="微软雅黑" panose="020B0503020204020204" charset="-122"/>
            </a:endParaRPr>
          </a:p>
          <a:p>
            <a:pPr>
              <a:lnSpc>
                <a:spcPts val="4000"/>
              </a:lnSpc>
              <a:spcBef>
                <a:spcPts val="600"/>
              </a:spcBef>
            </a:pPr>
            <a:r>
              <a:rPr lang="en-US" altLang="zh-CN" sz="3735" dirty="0">
                <a:solidFill>
                  <a:srgbClr val="0070C0"/>
                </a:solidFill>
                <a:latin typeface="微软雅黑" panose="020B0503020204020204" charset="-122"/>
                <a:ea typeface="微软雅黑" panose="020B0503020204020204" charset="-122"/>
                <a:sym typeface="微软雅黑" panose="020B0503020204020204" charset="-122"/>
              </a:rPr>
              <a:t>Proper quantity expressions </a:t>
            </a:r>
            <a:endParaRPr lang="en-US" altLang="zh-CN" sz="3735" dirty="0">
              <a:solidFill>
                <a:srgbClr val="0070C0"/>
              </a:solidFill>
              <a:latin typeface="微软雅黑" panose="020B0503020204020204" charset="-122"/>
              <a:ea typeface="微软雅黑" panose="020B0503020204020204" charset="-122"/>
              <a:sym typeface="微软雅黑" panose="020B0503020204020204" charset="-122"/>
            </a:endParaRPr>
          </a:p>
          <a:p>
            <a:pPr>
              <a:lnSpc>
                <a:spcPts val="4000"/>
              </a:lnSpc>
              <a:spcBef>
                <a:spcPts val="600"/>
              </a:spcBef>
            </a:pPr>
            <a:r>
              <a:rPr lang="en-US" altLang="zh-CN" sz="3735" dirty="0">
                <a:solidFill>
                  <a:srgbClr val="0070C0"/>
                </a:solidFill>
                <a:latin typeface="微软雅黑" panose="020B0503020204020204" charset="-122"/>
                <a:ea typeface="微软雅黑" panose="020B0503020204020204" charset="-122"/>
                <a:sym typeface="微软雅黑" panose="020B0503020204020204" charset="-122"/>
              </a:rPr>
              <a:t>Proper graphs </a:t>
            </a:r>
            <a:endParaRPr lang="en-US" altLang="zh-CN" sz="3735" dirty="0">
              <a:solidFill>
                <a:srgbClr val="0070C0"/>
              </a:solidFill>
              <a:latin typeface="微软雅黑" panose="020B0503020204020204" charset="-122"/>
              <a:ea typeface="微软雅黑" panose="020B0503020204020204" charset="-122"/>
              <a:sym typeface="微软雅黑" panose="020B0503020204020204" charset="-122"/>
            </a:endParaRPr>
          </a:p>
          <a:p>
            <a:pPr>
              <a:lnSpc>
                <a:spcPts val="4000"/>
              </a:lnSpc>
              <a:spcBef>
                <a:spcPts val="600"/>
              </a:spcBef>
            </a:pPr>
            <a:r>
              <a:rPr lang="en-US" altLang="zh-CN" sz="3735" dirty="0">
                <a:solidFill>
                  <a:srgbClr val="0070C0"/>
                </a:solidFill>
                <a:latin typeface="微软雅黑" panose="020B0503020204020204" charset="-122"/>
                <a:ea typeface="微软雅黑" panose="020B0503020204020204" charset="-122"/>
                <a:sym typeface="微软雅黑" panose="020B0503020204020204" charset="-122"/>
              </a:rPr>
              <a:t>A good conclusion</a:t>
            </a:r>
            <a:endParaRPr lang="en-US" altLang="zh-CN" sz="3735" dirty="0">
              <a:solidFill>
                <a:srgbClr val="0070C0"/>
              </a:solidFill>
              <a:latin typeface="微软雅黑" panose="020B0503020204020204" charset="-122"/>
              <a:ea typeface="微软雅黑" panose="020B0503020204020204" charset="-122"/>
              <a:sym typeface="微软雅黑" panose="020B0503020204020204" charset="-122"/>
            </a:endParaRPr>
          </a:p>
          <a:p>
            <a:pPr>
              <a:lnSpc>
                <a:spcPts val="4000"/>
              </a:lnSpc>
              <a:spcBef>
                <a:spcPts val="600"/>
              </a:spcBef>
            </a:pPr>
            <a:r>
              <a:rPr lang="en-US" altLang="zh-CN" sz="3735" dirty="0">
                <a:solidFill>
                  <a:srgbClr val="0070C0"/>
                </a:solidFill>
                <a:latin typeface="微软雅黑" panose="020B0503020204020204" charset="-122"/>
                <a:ea typeface="微软雅黑" panose="020B0503020204020204" charset="-122"/>
                <a:sym typeface="微软雅黑" panose="020B0503020204020204" charset="-122"/>
              </a:rPr>
              <a:t>A logical organization</a:t>
            </a:r>
            <a:endParaRPr lang="en-US" altLang="zh-CN" sz="3735" dirty="0">
              <a:solidFill>
                <a:srgbClr val="0070C0"/>
              </a:solidFill>
              <a:latin typeface="微软雅黑" panose="020B0503020204020204" charset="-122"/>
              <a:ea typeface="微软雅黑" panose="020B0503020204020204" charset="-122"/>
              <a:sym typeface="微软雅黑" panose="020B0503020204020204" charset="-122"/>
            </a:endParaRPr>
          </a:p>
          <a:p>
            <a:pPr>
              <a:lnSpc>
                <a:spcPts val="4000"/>
              </a:lnSpc>
              <a:spcBef>
                <a:spcPts val="600"/>
              </a:spcBef>
            </a:pPr>
            <a:endParaRPr lang="zh-CN" altLang="en-US" sz="3735" b="1" dirty="0">
              <a:solidFill>
                <a:srgbClr val="000000"/>
              </a:solidFill>
              <a:latin typeface="Times New Roman" panose="02020603050405020304" pitchFamily="18" charset="0"/>
              <a:sym typeface="Times New Roman" panose="02020603050405020304" pitchFamily="18" charset="0"/>
            </a:endParaRPr>
          </a:p>
          <a:p>
            <a:endParaRPr lang="zh-CN" altLang="en-US" sz="4265" dirty="0">
              <a:solidFill>
                <a:srgbClr val="3F3F3F"/>
              </a:solidFill>
              <a:latin typeface="微软雅黑" panose="020B0503020204020204" charset="-122"/>
              <a:ea typeface="微软雅黑" panose="020B0503020204020204" charset="-122"/>
              <a:sym typeface="微软雅黑" panose="020B0503020204020204" charset="-122"/>
            </a:endParaRPr>
          </a:p>
        </p:txBody>
      </p:sp>
      <p:sp>
        <p:nvSpPr>
          <p:cNvPr id="5124" name="矩形 26"/>
          <p:cNvSpPr>
            <a:spLocks noChangeArrowheads="1"/>
          </p:cNvSpPr>
          <p:nvPr/>
        </p:nvSpPr>
        <p:spPr bwMode="auto">
          <a:xfrm>
            <a:off x="666751" y="666751"/>
            <a:ext cx="9023349" cy="748030"/>
          </a:xfrm>
          <a:prstGeom prst="rect">
            <a:avLst/>
          </a:prstGeom>
          <a:noFill/>
          <a:ln w="9525">
            <a:noFill/>
            <a:miter lim="800000"/>
          </a:ln>
        </p:spPr>
        <p:txBody>
          <a:bodyPr>
            <a:spAutoFit/>
          </a:bodyPr>
          <a:lstStyle/>
          <a:p>
            <a:pPr>
              <a:spcAft>
                <a:spcPts val="600"/>
              </a:spcAft>
            </a:pPr>
            <a:r>
              <a:rPr lang="en-US" sz="4265" b="1" dirty="0">
                <a:solidFill>
                  <a:srgbClr val="0070C0"/>
                </a:solidFill>
                <a:latin typeface="微软雅黑" panose="020B0503020204020204" charset="-122"/>
                <a:ea typeface="微软雅黑" panose="020B0503020204020204" charset="-122"/>
                <a:sym typeface="微软雅黑" panose="020B0503020204020204" charset="-122"/>
              </a:rPr>
              <a:t> Evaluation</a:t>
            </a:r>
            <a:endParaRPr lang="zh-CN" altLang="en-US" sz="4265" b="1" dirty="0">
              <a:solidFill>
                <a:srgbClr val="0070C0"/>
              </a:solidFill>
              <a:latin typeface="微软雅黑" panose="020B0503020204020204" charset="-122"/>
              <a:ea typeface="微软雅黑" panose="020B0503020204020204" charset="-122"/>
              <a:sym typeface="微软雅黑" panose="020B050302020402020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23130" t="1717" r="28237" b="32235"/>
          <a:stretch>
            <a:fillRect/>
          </a:stretch>
        </p:blipFill>
        <p:spPr>
          <a:xfrm>
            <a:off x="7578090" y="635"/>
            <a:ext cx="4613910" cy="6857365"/>
          </a:xfrm>
          <a:prstGeom prst="rect">
            <a:avLst/>
          </a:prstGeom>
        </p:spPr>
      </p:pic>
    </p:spTree>
  </p:cSld>
  <p:clrMapOvr>
    <a:masterClrMapping/>
  </p:clrMapOvr>
  <p:transition advTm="7648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40715" y="210185"/>
            <a:ext cx="10515600" cy="409575"/>
          </a:xfrm>
        </p:spPr>
        <p:txBody>
          <a:bodyPr>
            <a:normAutofit/>
          </a:bodyPr>
          <a:p>
            <a:r>
              <a:rPr lang="zh-CN" altLang="en-US" sz="1600" b="1"/>
              <a:t>student’s   version</a:t>
            </a:r>
            <a:endParaRPr lang="zh-CN" altLang="en-US" sz="1600" b="1"/>
          </a:p>
        </p:txBody>
      </p:sp>
      <p:sp>
        <p:nvSpPr>
          <p:cNvPr id="3" name="内容占位符 2"/>
          <p:cNvSpPr>
            <a:spLocks noGrp="1"/>
          </p:cNvSpPr>
          <p:nvPr>
            <p:ph idx="1"/>
          </p:nvPr>
        </p:nvSpPr>
        <p:spPr>
          <a:xfrm>
            <a:off x="266065" y="620395"/>
            <a:ext cx="11925935" cy="6346825"/>
          </a:xfrm>
        </p:spPr>
        <p:txBody>
          <a:bodyPr>
            <a:normAutofit fontScale="90000" lnSpcReduction="10000"/>
          </a:bodyPr>
          <a:p>
            <a:pPr marL="0" indent="0">
              <a:buNone/>
            </a:pPr>
            <a:r>
              <a:rPr lang="en-US" altLang="zh-CN"/>
              <a:t>                                                               </a:t>
            </a:r>
            <a:r>
              <a:rPr lang="zh-CN" altLang="en-US"/>
              <a:t>A survey report on shared bikes</a:t>
            </a:r>
            <a:endParaRPr lang="zh-CN" altLang="en-US"/>
          </a:p>
          <a:p>
            <a:pPr marL="0" indent="0">
              <a:buNone/>
            </a:pPr>
            <a:r>
              <a:rPr lang="zh-CN" altLang="en-US"/>
              <a:t>  Last month,200 students on campus were interviewed to figure out people’s attitude on shared bikes and the reasons for like or dislike shared bikes.The followings are the results.</a:t>
            </a:r>
            <a:endParaRPr lang="zh-CN" altLang="en-US"/>
          </a:p>
          <a:p>
            <a:pPr marL="0" indent="0">
              <a:buNone/>
            </a:pPr>
            <a:r>
              <a:rPr lang="zh-CN" altLang="en-US"/>
              <a:t>As you can see from the first pie diagram,more than two thirds of those who took part in the survey said they use shared bikes. Simultaneously,more than half of them can keep the usage of the shared bike once a week.Among the four reasons listed for the like of the shared bikes,as high as 96% of the participants used shared bikes because of its convenience.However, not as many used shared bikes because it can reduce pollution.</a:t>
            </a:r>
            <a:endParaRPr lang="zh-CN" altLang="en-US"/>
          </a:p>
          <a:p>
            <a:pPr marL="0" indent="0">
              <a:buNone/>
            </a:pPr>
            <a:r>
              <a:rPr lang="zh-CN" altLang="en-US"/>
              <a:t>Meanwhile,we can tell from the second pie chart that very few people use shared bikes every day.And there is still 30% of people who don’t use shared bikes.The two main reasons for not using shared bikes showed on the diagram are too many broken ones(83%) and not safe(71%) respectively.</a:t>
            </a:r>
            <a:endParaRPr lang="zh-CN" altLang="en-US"/>
          </a:p>
          <a:p>
            <a:pPr marL="0" indent="0">
              <a:buNone/>
            </a:pPr>
            <a:r>
              <a:rPr lang="zh-CN" altLang="en-US"/>
              <a:t>In conclusion,It seems that shared bikes are already very popular among people.Most of the people gained advantages from its convenience and cheapness.However， along with its rapid development， bicycle-sharing system also brings some problems， including random parking，vandalism etc.The public should raise their awareness of using shared bike reasonably. </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a:spLocks noChangeArrowheads="1"/>
          </p:cNvSpPr>
          <p:nvPr/>
        </p:nvSpPr>
        <p:spPr bwMode="auto">
          <a:xfrm>
            <a:off x="487273" y="1892872"/>
            <a:ext cx="7240863" cy="4210050"/>
          </a:xfrm>
          <a:prstGeom prst="rect">
            <a:avLst/>
          </a:prstGeom>
          <a:noFill/>
          <a:ln w="9525" cmpd="sng">
            <a:noFill/>
            <a:bevel/>
          </a:ln>
        </p:spPr>
        <p:txBody>
          <a:bodyPr wrap="square">
            <a:spAutoFit/>
          </a:bodyPr>
          <a:lstStyle/>
          <a:p>
            <a:pPr>
              <a:lnSpc>
                <a:spcPts val="4000"/>
              </a:lnSpc>
              <a:spcBef>
                <a:spcPts val="600"/>
              </a:spcBef>
            </a:pPr>
            <a:r>
              <a:rPr lang="en-US" altLang="zh-CN" sz="3735" dirty="0">
                <a:solidFill>
                  <a:srgbClr val="0070C0"/>
                </a:solidFill>
                <a:latin typeface="微软雅黑" panose="020B0503020204020204" charset="-122"/>
                <a:ea typeface="微软雅黑" panose="020B0503020204020204" charset="-122"/>
                <a:sym typeface="微软雅黑" panose="020B0503020204020204" charset="-122"/>
              </a:rPr>
              <a:t>A clear purpose </a:t>
            </a:r>
            <a:endParaRPr lang="en-US" altLang="zh-CN" sz="3735" dirty="0">
              <a:solidFill>
                <a:srgbClr val="0070C0"/>
              </a:solidFill>
              <a:latin typeface="微软雅黑" panose="020B0503020204020204" charset="-122"/>
              <a:ea typeface="微软雅黑" panose="020B0503020204020204" charset="-122"/>
              <a:sym typeface="微软雅黑" panose="020B0503020204020204" charset="-122"/>
            </a:endParaRPr>
          </a:p>
          <a:p>
            <a:pPr>
              <a:lnSpc>
                <a:spcPts val="4000"/>
              </a:lnSpc>
              <a:spcBef>
                <a:spcPts val="600"/>
              </a:spcBef>
            </a:pPr>
            <a:r>
              <a:rPr lang="en-US" altLang="zh-CN" sz="3735" dirty="0">
                <a:solidFill>
                  <a:srgbClr val="0070C0"/>
                </a:solidFill>
                <a:latin typeface="微软雅黑" panose="020B0503020204020204" charset="-122"/>
                <a:ea typeface="微软雅黑" panose="020B0503020204020204" charset="-122"/>
                <a:sym typeface="微软雅黑" panose="020B0503020204020204" charset="-122"/>
              </a:rPr>
              <a:t>Proper quantity expressions </a:t>
            </a:r>
            <a:endParaRPr lang="en-US" altLang="zh-CN" sz="3735" dirty="0">
              <a:solidFill>
                <a:srgbClr val="0070C0"/>
              </a:solidFill>
              <a:latin typeface="微软雅黑" panose="020B0503020204020204" charset="-122"/>
              <a:ea typeface="微软雅黑" panose="020B0503020204020204" charset="-122"/>
              <a:sym typeface="微软雅黑" panose="020B0503020204020204" charset="-122"/>
            </a:endParaRPr>
          </a:p>
          <a:p>
            <a:pPr>
              <a:lnSpc>
                <a:spcPts val="4000"/>
              </a:lnSpc>
              <a:spcBef>
                <a:spcPts val="600"/>
              </a:spcBef>
            </a:pPr>
            <a:r>
              <a:rPr lang="en-US" altLang="zh-CN" sz="3735" dirty="0">
                <a:solidFill>
                  <a:srgbClr val="0070C0"/>
                </a:solidFill>
                <a:latin typeface="微软雅黑" panose="020B0503020204020204" charset="-122"/>
                <a:ea typeface="微软雅黑" panose="020B0503020204020204" charset="-122"/>
                <a:sym typeface="微软雅黑" panose="020B0503020204020204" charset="-122"/>
              </a:rPr>
              <a:t>Proper graphs </a:t>
            </a:r>
            <a:endParaRPr lang="en-US" altLang="zh-CN" sz="3735" dirty="0">
              <a:solidFill>
                <a:srgbClr val="0070C0"/>
              </a:solidFill>
              <a:latin typeface="微软雅黑" panose="020B0503020204020204" charset="-122"/>
              <a:ea typeface="微软雅黑" panose="020B0503020204020204" charset="-122"/>
              <a:sym typeface="微软雅黑" panose="020B0503020204020204" charset="-122"/>
            </a:endParaRPr>
          </a:p>
          <a:p>
            <a:pPr>
              <a:lnSpc>
                <a:spcPts val="4000"/>
              </a:lnSpc>
              <a:spcBef>
                <a:spcPts val="600"/>
              </a:spcBef>
            </a:pPr>
            <a:r>
              <a:rPr lang="en-US" altLang="zh-CN" sz="3735" dirty="0">
                <a:solidFill>
                  <a:srgbClr val="0070C0"/>
                </a:solidFill>
                <a:latin typeface="微软雅黑" panose="020B0503020204020204" charset="-122"/>
                <a:ea typeface="微软雅黑" panose="020B0503020204020204" charset="-122"/>
                <a:sym typeface="微软雅黑" panose="020B0503020204020204" charset="-122"/>
              </a:rPr>
              <a:t>A good conclusion</a:t>
            </a:r>
            <a:endParaRPr lang="en-US" altLang="zh-CN" sz="3735" dirty="0">
              <a:solidFill>
                <a:srgbClr val="0070C0"/>
              </a:solidFill>
              <a:latin typeface="微软雅黑" panose="020B0503020204020204" charset="-122"/>
              <a:ea typeface="微软雅黑" panose="020B0503020204020204" charset="-122"/>
              <a:sym typeface="微软雅黑" panose="020B0503020204020204" charset="-122"/>
            </a:endParaRPr>
          </a:p>
          <a:p>
            <a:pPr>
              <a:lnSpc>
                <a:spcPts val="4000"/>
              </a:lnSpc>
              <a:spcBef>
                <a:spcPts val="600"/>
              </a:spcBef>
            </a:pPr>
            <a:r>
              <a:rPr lang="en-US" altLang="zh-CN" sz="3735" dirty="0">
                <a:solidFill>
                  <a:srgbClr val="0070C0"/>
                </a:solidFill>
                <a:latin typeface="微软雅黑" panose="020B0503020204020204" charset="-122"/>
                <a:ea typeface="微软雅黑" panose="020B0503020204020204" charset="-122"/>
                <a:sym typeface="微软雅黑" panose="020B0503020204020204" charset="-122"/>
              </a:rPr>
              <a:t>A logical organization</a:t>
            </a:r>
            <a:endParaRPr lang="en-US" altLang="zh-CN" sz="3735" dirty="0">
              <a:solidFill>
                <a:srgbClr val="0070C0"/>
              </a:solidFill>
              <a:latin typeface="微软雅黑" panose="020B0503020204020204" charset="-122"/>
              <a:ea typeface="微软雅黑" panose="020B0503020204020204" charset="-122"/>
              <a:sym typeface="微软雅黑" panose="020B0503020204020204" charset="-122"/>
            </a:endParaRPr>
          </a:p>
          <a:p>
            <a:pPr>
              <a:lnSpc>
                <a:spcPts val="4000"/>
              </a:lnSpc>
              <a:spcBef>
                <a:spcPts val="600"/>
              </a:spcBef>
            </a:pPr>
            <a:endParaRPr lang="zh-CN" altLang="en-US" sz="3735" b="1" dirty="0">
              <a:solidFill>
                <a:srgbClr val="000000"/>
              </a:solidFill>
              <a:latin typeface="Times New Roman" panose="02020603050405020304" pitchFamily="18" charset="0"/>
              <a:sym typeface="Times New Roman" panose="02020603050405020304" pitchFamily="18" charset="0"/>
            </a:endParaRPr>
          </a:p>
          <a:p>
            <a:endParaRPr lang="zh-CN" altLang="en-US" sz="4265" dirty="0">
              <a:solidFill>
                <a:srgbClr val="3F3F3F"/>
              </a:solidFill>
              <a:latin typeface="微软雅黑" panose="020B0503020204020204" charset="-122"/>
              <a:ea typeface="微软雅黑" panose="020B0503020204020204" charset="-122"/>
              <a:sym typeface="微软雅黑" panose="020B0503020204020204" charset="-122"/>
            </a:endParaRPr>
          </a:p>
        </p:txBody>
      </p:sp>
      <p:sp>
        <p:nvSpPr>
          <p:cNvPr id="5124" name="矩形 26"/>
          <p:cNvSpPr>
            <a:spLocks noChangeArrowheads="1"/>
          </p:cNvSpPr>
          <p:nvPr/>
        </p:nvSpPr>
        <p:spPr bwMode="auto">
          <a:xfrm>
            <a:off x="666751" y="666751"/>
            <a:ext cx="9023349" cy="748030"/>
          </a:xfrm>
          <a:prstGeom prst="rect">
            <a:avLst/>
          </a:prstGeom>
          <a:noFill/>
          <a:ln w="9525">
            <a:noFill/>
            <a:miter lim="800000"/>
          </a:ln>
        </p:spPr>
        <p:txBody>
          <a:bodyPr>
            <a:spAutoFit/>
          </a:bodyPr>
          <a:lstStyle/>
          <a:p>
            <a:pPr>
              <a:spcAft>
                <a:spcPts val="600"/>
              </a:spcAft>
            </a:pPr>
            <a:r>
              <a:rPr lang="en-US" sz="4265" b="1" dirty="0">
                <a:solidFill>
                  <a:srgbClr val="0070C0"/>
                </a:solidFill>
                <a:latin typeface="微软雅黑" panose="020B0503020204020204" charset="-122"/>
                <a:ea typeface="微软雅黑" panose="020B0503020204020204" charset="-122"/>
                <a:sym typeface="微软雅黑" panose="020B0503020204020204" charset="-122"/>
              </a:rPr>
              <a:t> Evaluation</a:t>
            </a:r>
            <a:endParaRPr lang="zh-CN" altLang="en-US" sz="4265" b="1" dirty="0">
              <a:solidFill>
                <a:srgbClr val="0070C0"/>
              </a:solidFill>
              <a:latin typeface="微软雅黑" panose="020B0503020204020204" charset="-122"/>
              <a:ea typeface="微软雅黑" panose="020B0503020204020204" charset="-122"/>
              <a:sym typeface="微软雅黑" panose="020B050302020402020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23130" t="1717" r="28237" b="32235"/>
          <a:stretch>
            <a:fillRect/>
          </a:stretch>
        </p:blipFill>
        <p:spPr>
          <a:xfrm>
            <a:off x="7578090" y="635"/>
            <a:ext cx="4613910" cy="6857365"/>
          </a:xfrm>
          <a:prstGeom prst="rect">
            <a:avLst/>
          </a:prstGeom>
        </p:spPr>
      </p:pic>
    </p:spTree>
  </p:cSld>
  <p:clrMapOvr>
    <a:masterClrMapping/>
  </p:clrMapOvr>
  <p:transition advTm="7648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矩形 14"/>
          <p:cNvSpPr>
            <a:spLocks noChangeArrowheads="1"/>
          </p:cNvSpPr>
          <p:nvPr/>
        </p:nvSpPr>
        <p:spPr bwMode="auto">
          <a:xfrm>
            <a:off x="666751" y="666751"/>
            <a:ext cx="9023349" cy="1193800"/>
          </a:xfrm>
          <a:prstGeom prst="rect">
            <a:avLst/>
          </a:prstGeom>
          <a:noFill/>
          <a:ln w="9525">
            <a:noFill/>
            <a:miter lim="800000"/>
          </a:ln>
        </p:spPr>
        <p:txBody>
          <a:bodyPr>
            <a:spAutoFit/>
          </a:bodyPr>
          <a:lstStyle/>
          <a:p>
            <a:pPr>
              <a:lnSpc>
                <a:spcPts val="4000"/>
              </a:lnSpc>
              <a:spcBef>
                <a:spcPts val="600"/>
              </a:spcBef>
            </a:pPr>
            <a:r>
              <a:rPr lang="en-US" altLang="zh-CN" sz="4265">
                <a:solidFill>
                  <a:srgbClr val="0070C0"/>
                </a:solidFill>
                <a:latin typeface="微软雅黑" panose="020B0503020204020204" charset="-122"/>
                <a:ea typeface="微软雅黑" panose="020B0503020204020204" charset="-122"/>
                <a:sym typeface="微软雅黑" panose="020B0503020204020204" charset="-122"/>
              </a:rPr>
              <a:t> </a:t>
            </a:r>
            <a:r>
              <a:rPr lang="en-US" sz="4265" b="1" dirty="0">
                <a:solidFill>
                  <a:srgbClr val="0070C0"/>
                </a:solidFill>
                <a:latin typeface="微软雅黑" panose="020B0503020204020204" charset="-122"/>
                <a:ea typeface="微软雅黑" panose="020B0503020204020204" charset="-122"/>
                <a:sym typeface="微软雅黑" panose="020B0503020204020204" charset="-122"/>
              </a:rPr>
              <a:t>Homework</a:t>
            </a:r>
            <a:endParaRPr lang="en-US" altLang="zh-CN" sz="4265" dirty="0">
              <a:solidFill>
                <a:srgbClr val="0070C0"/>
              </a:solidFill>
              <a:latin typeface="微软雅黑" panose="020B0503020204020204" charset="-122"/>
              <a:ea typeface="微软雅黑" panose="020B0503020204020204" charset="-122"/>
              <a:sym typeface="微软雅黑" panose="020B0503020204020204" charset="-122"/>
            </a:endParaRPr>
          </a:p>
          <a:p>
            <a:pPr>
              <a:lnSpc>
                <a:spcPts val="4000"/>
              </a:lnSpc>
              <a:spcBef>
                <a:spcPts val="600"/>
              </a:spcBef>
            </a:pPr>
            <a:endParaRPr lang="zh-CN" altLang="en-US" sz="4265"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2" name="矩形 1"/>
          <p:cNvSpPr/>
          <p:nvPr/>
        </p:nvSpPr>
        <p:spPr>
          <a:xfrm>
            <a:off x="239395" y="2364740"/>
            <a:ext cx="9309735" cy="1783715"/>
          </a:xfrm>
          <a:prstGeom prst="rect">
            <a:avLst/>
          </a:prstGeom>
        </p:spPr>
        <p:txBody>
          <a:bodyPr wrap="square">
            <a:spAutoFit/>
          </a:bodyPr>
          <a:lstStyle/>
          <a:p>
            <a:pPr>
              <a:lnSpc>
                <a:spcPts val="4000"/>
              </a:lnSpc>
              <a:spcBef>
                <a:spcPts val="600"/>
              </a:spcBef>
            </a:pPr>
            <a:r>
              <a:rPr lang="en-US" altLang="zh-CN" sz="3200" b="1" dirty="0">
                <a:solidFill>
                  <a:srgbClr val="0070C0"/>
                </a:solidFill>
                <a:latin typeface="微软雅黑" panose="020B0503020204020204" charset="-122"/>
                <a:ea typeface="微软雅黑" panose="020B0503020204020204" charset="-122"/>
                <a:sym typeface="微软雅黑" panose="020B0503020204020204" charset="-122"/>
              </a:rPr>
              <a:t>Polish</a:t>
            </a:r>
            <a:r>
              <a:rPr lang="en-US" altLang="zh-CN" sz="3200" dirty="0">
                <a:solidFill>
                  <a:srgbClr val="0070C0"/>
                </a:solidFill>
                <a:latin typeface="微软雅黑" panose="020B0503020204020204" charset="-122"/>
                <a:ea typeface="微软雅黑" panose="020B0503020204020204" charset="-122"/>
                <a:sym typeface="微软雅黑" panose="020B0503020204020204" charset="-122"/>
              </a:rPr>
              <a:t> your survey report on </a:t>
            </a:r>
            <a:r>
              <a:rPr lang="en-US" altLang="zh-CN" sz="3200">
                <a:solidFill>
                  <a:srgbClr val="0070C0"/>
                </a:solidFill>
                <a:latin typeface="微软雅黑" panose="020B0503020204020204" charset="-122"/>
                <a:ea typeface="微软雅黑" panose="020B0503020204020204" charset="-122"/>
                <a:sym typeface="微软雅黑" panose="020B0503020204020204" charset="-122"/>
              </a:rPr>
              <a:t>shared bikes.</a:t>
            </a:r>
            <a:r>
              <a:rPr lang="en-US" altLang="zh-CN" sz="3200" dirty="0">
                <a:solidFill>
                  <a:srgbClr val="0070C0"/>
                </a:solidFill>
                <a:latin typeface="微软雅黑" panose="020B0503020204020204" charset="-122"/>
                <a:ea typeface="微软雅黑" panose="020B0503020204020204" charset="-122"/>
                <a:sym typeface="微软雅黑" panose="020B0503020204020204" charset="-122"/>
              </a:rPr>
              <a:t> </a:t>
            </a:r>
            <a:endParaRPr lang="en-US" altLang="zh-CN" sz="3200" dirty="0">
              <a:solidFill>
                <a:srgbClr val="0070C0"/>
              </a:solidFill>
              <a:latin typeface="微软雅黑" panose="020B0503020204020204" charset="-122"/>
              <a:ea typeface="微软雅黑" panose="020B0503020204020204" charset="-122"/>
              <a:sym typeface="微软雅黑" panose="020B0503020204020204" charset="-122"/>
            </a:endParaRPr>
          </a:p>
          <a:p>
            <a:pPr>
              <a:lnSpc>
                <a:spcPts val="4000"/>
              </a:lnSpc>
              <a:spcBef>
                <a:spcPts val="600"/>
              </a:spcBef>
            </a:pPr>
            <a:r>
              <a:rPr lang="en-US" altLang="zh-CN" sz="3200" dirty="0">
                <a:solidFill>
                  <a:srgbClr val="0070C0"/>
                </a:solidFill>
                <a:latin typeface="微软雅黑" panose="020B0503020204020204" charset="-122"/>
                <a:ea typeface="微软雅黑" panose="020B0503020204020204" charset="-122"/>
                <a:sym typeface="微软雅黑" panose="020B0503020204020204" charset="-122"/>
              </a:rPr>
              <a:t> </a:t>
            </a:r>
            <a:endParaRPr lang="en-US" altLang="zh-CN" sz="3200" dirty="0">
              <a:solidFill>
                <a:srgbClr val="0070C0"/>
              </a:solidFill>
              <a:latin typeface="微软雅黑" panose="020B0503020204020204" charset="-122"/>
              <a:ea typeface="微软雅黑" panose="020B0503020204020204" charset="-122"/>
              <a:sym typeface="微软雅黑" panose="020B0503020204020204" charset="-122"/>
            </a:endParaRPr>
          </a:p>
          <a:p>
            <a:pPr>
              <a:lnSpc>
                <a:spcPts val="4000"/>
              </a:lnSpc>
              <a:spcBef>
                <a:spcPts val="600"/>
              </a:spcBef>
            </a:pPr>
            <a:endParaRPr lang="zh-CN" altLang="en-US" sz="3200" b="1" dirty="0">
              <a:solidFill>
                <a:srgbClr val="000000"/>
              </a:solidFill>
              <a:latin typeface="Times New Roman" panose="02020603050405020304" pitchFamily="18" charset="0"/>
              <a:sym typeface="Times New Roman" panose="02020603050405020304" pitchFamily="18" charset="0"/>
            </a:endParaRPr>
          </a:p>
        </p:txBody>
      </p:sp>
      <p:pic>
        <p:nvPicPr>
          <p:cNvPr id="10" name="Picture 3" descr="C:\Users\Acer\Desktop\z=woBYWx7YZcewoRv3qJG6Wx8TtMybZmcdcdBvv14rbS81534328681192compressflag.jpg"/>
          <p:cNvPicPr>
            <a:picLocks noChangeAspect="1" noChangeArrowheads="1"/>
          </p:cNvPicPr>
          <p:nvPr>
            <p:custDataLst>
              <p:tags r:id="rId1"/>
            </p:custDataLst>
          </p:nvPr>
        </p:nvPicPr>
        <p:blipFill>
          <a:blip r:embed="rId2"/>
          <a:srcRect/>
          <a:stretch>
            <a:fillRect/>
          </a:stretch>
        </p:blipFill>
        <p:spPr bwMode="auto">
          <a:xfrm>
            <a:off x="8201025" y="1452243"/>
            <a:ext cx="3595837" cy="2032665"/>
          </a:xfrm>
          <a:prstGeom prst="ellipse">
            <a:avLst/>
          </a:prstGeom>
          <a:ln>
            <a:noFill/>
          </a:ln>
          <a:effectLst>
            <a:softEdge rad="112500"/>
          </a:effectLst>
        </p:spPr>
      </p:pic>
      <p:pic>
        <p:nvPicPr>
          <p:cNvPr id="1028" name="Picture 4" descr="C:\Users\Acer\Desktop\1534041666379758aeda1d1.jpg"/>
          <p:cNvPicPr>
            <a:picLocks noChangeAspect="1" noChangeArrowheads="1"/>
          </p:cNvPicPr>
          <p:nvPr/>
        </p:nvPicPr>
        <p:blipFill>
          <a:blip r:embed="rId3"/>
          <a:srcRect l="19901" t="20070" r="18359" b="9507"/>
          <a:stretch>
            <a:fillRect/>
          </a:stretch>
        </p:blipFill>
        <p:spPr bwMode="auto">
          <a:xfrm>
            <a:off x="1453499" y="4879349"/>
            <a:ext cx="2383649" cy="1809763"/>
          </a:xfrm>
          <a:prstGeom prst="rect">
            <a:avLst/>
          </a:prstGeom>
          <a:ln>
            <a:noFill/>
          </a:ln>
          <a:effectLst>
            <a:outerShdw blurRad="190500" algn="tl" rotWithShape="0">
              <a:srgbClr val="000000">
                <a:alpha val="70000"/>
              </a:srgbClr>
            </a:outerShdw>
          </a:effectLst>
        </p:spPr>
      </p:pic>
      <p:pic>
        <p:nvPicPr>
          <p:cNvPr id="4" name="Picture 3" descr="C:\Users\Acer\Desktop\701889_20171029184315727120_1.jpg"/>
          <p:cNvPicPr>
            <a:picLocks noChangeAspect="1" noChangeArrowheads="1"/>
          </p:cNvPicPr>
          <p:nvPr/>
        </p:nvPicPr>
        <p:blipFill>
          <a:blip r:embed="rId4" cstate="print"/>
          <a:srcRect r="5003" b="8222"/>
          <a:stretch>
            <a:fillRect/>
          </a:stretch>
        </p:blipFill>
        <p:spPr bwMode="auto">
          <a:xfrm>
            <a:off x="9355482" y="4349743"/>
            <a:ext cx="1709363" cy="2108215"/>
          </a:xfrm>
          <a:prstGeom prst="rect">
            <a:avLst/>
          </a:prstGeom>
          <a:ln>
            <a:noFill/>
          </a:ln>
          <a:effectLst>
            <a:outerShdw blurRad="190500" algn="tl" rotWithShape="0">
              <a:srgbClr val="000000">
                <a:alpha val="70000"/>
              </a:srgbClr>
            </a:outerShdw>
          </a:effectLst>
        </p:spPr>
      </p:pic>
      <p:pic>
        <p:nvPicPr>
          <p:cNvPr id="1030" name="Picture 6" descr="C:\Users\Acer\Desktop\1495503628333.jpg"/>
          <p:cNvPicPr>
            <a:picLocks noChangeAspect="1" noChangeArrowheads="1"/>
          </p:cNvPicPr>
          <p:nvPr/>
        </p:nvPicPr>
        <p:blipFill>
          <a:blip r:embed="rId5"/>
          <a:srcRect l="13235" t="8824" r="6285" b="20873"/>
          <a:stretch>
            <a:fillRect/>
          </a:stretch>
        </p:blipFill>
        <p:spPr bwMode="auto">
          <a:xfrm>
            <a:off x="5534029" y="4648209"/>
            <a:ext cx="2762269" cy="1809763"/>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1"/>
            </p:custDataLst>
          </p:nvPr>
        </p:nvPicPr>
        <p:blipFill>
          <a:blip r:embed="rId2" cstate="print">
            <a:clrChange>
              <a:clrFrom>
                <a:srgbClr val="FFFFFF">
                  <a:alpha val="100000"/>
                </a:srgbClr>
              </a:clrFrom>
              <a:clrTo>
                <a:srgbClr val="FFFFFF">
                  <a:alpha val="100000"/>
                  <a:alpha val="0"/>
                </a:srgbClr>
              </a:clrTo>
            </a:clrChange>
          </a:blip>
          <a:stretch>
            <a:fillRect/>
          </a:stretch>
        </p:blipFill>
        <p:spPr>
          <a:xfrm>
            <a:off x="5273040" y="1058444"/>
            <a:ext cx="1645920" cy="1630680"/>
          </a:xfrm>
          <a:prstGeom prst="rect">
            <a:avLst/>
          </a:prstGeom>
        </p:spPr>
      </p:pic>
      <p:sp>
        <p:nvSpPr>
          <p:cNvPr id="19" name="矩形 18"/>
          <p:cNvSpPr/>
          <p:nvPr/>
        </p:nvSpPr>
        <p:spPr>
          <a:xfrm>
            <a:off x="3169073" y="3147060"/>
            <a:ext cx="6211993" cy="1198880"/>
          </a:xfrm>
          <a:prstGeom prst="rect">
            <a:avLst/>
          </a:prstGeom>
        </p:spPr>
        <p:txBody>
          <a:bodyPr wrap="square">
            <a:spAutoFit/>
          </a:bodyPr>
          <a:lstStyle/>
          <a:p>
            <a:pPr algn="r"/>
            <a:r>
              <a:rPr lang="zh-CN" altLang="en-US" sz="7200" b="1" spc="300" dirty="0">
                <a:solidFill>
                  <a:srgbClr val="002060"/>
                </a:solidFill>
                <a:latin typeface="微软雅黑" panose="020B0503020204020204" charset="-122"/>
                <a:ea typeface="微软雅黑" panose="020B0503020204020204" charset="-122"/>
              </a:rPr>
              <a:t>谢谢您的观看</a:t>
            </a:r>
            <a:endParaRPr lang="zh-CN" altLang="en-US" sz="7200" b="1" spc="300" dirty="0">
              <a:solidFill>
                <a:srgbClr val="002060"/>
              </a:solidFill>
              <a:latin typeface="微软雅黑" panose="020B0503020204020204" charset="-122"/>
              <a:ea typeface="微软雅黑" panose="020B0503020204020204" charset="-122"/>
            </a:endParaRPr>
          </a:p>
        </p:txBody>
      </p:sp>
      <p:sp>
        <p:nvSpPr>
          <p:cNvPr id="7" name="矩形 6"/>
          <p:cNvSpPr/>
          <p:nvPr/>
        </p:nvSpPr>
        <p:spPr>
          <a:xfrm>
            <a:off x="3510280" y="4676987"/>
            <a:ext cx="5607216" cy="645160"/>
          </a:xfrm>
          <a:prstGeom prst="rect">
            <a:avLst/>
          </a:prstGeom>
        </p:spPr>
        <p:txBody>
          <a:bodyPr wrap="square">
            <a:spAutoFit/>
          </a:bodyPr>
          <a:lstStyle/>
          <a:p>
            <a:pPr algn="l">
              <a:lnSpc>
                <a:spcPct val="150000"/>
              </a:lnSpc>
            </a:pPr>
            <a:r>
              <a:rPr lang="zh-CN" altLang="en-US" sz="2400" spc="226" dirty="0">
                <a:solidFill>
                  <a:srgbClr val="002060"/>
                </a:solidFill>
                <a:latin typeface="楷体" panose="02010609060101010101" charset="-122"/>
                <a:ea typeface="楷体" panose="02010609060101010101" charset="-122"/>
              </a:rPr>
              <a:t>北京市朝阳区教育研究中心  制作</a:t>
            </a:r>
            <a:endParaRPr lang="zh-CN" altLang="en-US" sz="2400" spc="226" dirty="0">
              <a:solidFill>
                <a:srgbClr val="002060"/>
              </a:solidFill>
              <a:latin typeface="楷体" panose="02010609060101010101" charset="-122"/>
              <a:ea typeface="楷体" panose="0201060906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ctrTitle"/>
          </p:nvPr>
        </p:nvSpPr>
        <p:spPr>
          <a:xfrm>
            <a:off x="2063750" y="260350"/>
            <a:ext cx="5572125" cy="1008380"/>
          </a:xfrm>
          <a:solidFill>
            <a:srgbClr val="92D050"/>
          </a:solidFill>
        </p:spPr>
        <p:txBody>
          <a:bodyPr>
            <a:normAutofit/>
          </a:bodyPr>
          <a:lstStyle/>
          <a:p>
            <a:pPr marL="228600" indent="-228600" algn="l">
              <a:spcBef>
                <a:spcPts val="1000"/>
              </a:spcBef>
              <a:buClrTx/>
              <a:buSzTx/>
              <a:buFont typeface="Arial" panose="020B0604020202020204" pitchFamily="34" charset="0"/>
              <a:defRPr/>
            </a:pPr>
            <a:r>
              <a:rPr lang="en-US" altLang="zh-CN" sz="4800" b="1">
                <a:ln w="10160">
                  <a:solidFill>
                    <a:schemeClr val="accent5"/>
                  </a:solidFill>
                  <a:prstDash val="solid"/>
                </a:ln>
                <a:solidFill>
                  <a:srgbClr val="00B050"/>
                </a:solidFill>
                <a:effectLst>
                  <a:outerShdw blurRad="38100" dist="38100" dir="2700000" algn="tl">
                    <a:srgbClr val="000000">
                      <a:alpha val="43137"/>
                    </a:srgbClr>
                  </a:outerShdw>
                </a:effectLst>
                <a:latin typeface="+mn-lt"/>
                <a:ea typeface="+mn-ea"/>
                <a:cs typeface="Arial" panose="020B0604020202020204" pitchFamily="34" charset="0"/>
              </a:rPr>
              <a:t> Learning Objectives:</a:t>
            </a:r>
            <a:endParaRPr lang="en-US" altLang="zh-CN" sz="4800" b="1">
              <a:ln w="10160">
                <a:solidFill>
                  <a:schemeClr val="accent5"/>
                </a:solidFill>
                <a:prstDash val="solid"/>
              </a:ln>
              <a:solidFill>
                <a:srgbClr val="00B050"/>
              </a:solidFill>
              <a:effectLst>
                <a:outerShdw blurRad="38100" dist="38100" dir="2700000" algn="tl">
                  <a:srgbClr val="000000">
                    <a:alpha val="43137"/>
                  </a:srgbClr>
                </a:outerShdw>
              </a:effectLst>
              <a:latin typeface="+mn-lt"/>
              <a:ea typeface="+mn-ea"/>
              <a:cs typeface="Arial" panose="020B0604020202020204" pitchFamily="34" charset="0"/>
            </a:endParaRPr>
          </a:p>
        </p:txBody>
      </p:sp>
      <p:sp>
        <p:nvSpPr>
          <p:cNvPr id="6" name="TextBox 5"/>
          <p:cNvSpPr txBox="1"/>
          <p:nvPr/>
        </p:nvSpPr>
        <p:spPr>
          <a:xfrm>
            <a:off x="731520" y="1844675"/>
            <a:ext cx="11083290" cy="2306955"/>
          </a:xfrm>
          <a:prstGeom prst="rect">
            <a:avLst/>
          </a:prstGeom>
          <a:noFill/>
        </p:spPr>
        <p:txBody>
          <a:bodyPr wrap="square" rtlCol="0">
            <a:spAutoFit/>
          </a:bodyPr>
          <a:lstStyle/>
          <a:p>
            <a:pPr marL="514350" indent="-514350">
              <a:buFont typeface="+mj-lt"/>
              <a:buAutoNum type="arabicPeriod"/>
            </a:pPr>
            <a:endParaRPr lang="en-US" altLang="zh-CN" sz="3600" b="1" dirty="0" smtClean="0"/>
          </a:p>
          <a:p>
            <a:pPr marL="514350" indent="-514350" algn="l">
              <a:buClrTx/>
              <a:buSzTx/>
              <a:buFont typeface="+mj-lt"/>
              <a:buAutoNum type="arabicPeriod"/>
            </a:pPr>
            <a:r>
              <a:rPr lang="en-US" altLang="zh-CN" sz="3600" b="1" dirty="0" smtClean="0">
                <a:sym typeface="+mn-ea"/>
              </a:rPr>
              <a:t>To use expressions relating to quantity</a:t>
            </a:r>
            <a:endParaRPr lang="en-US" altLang="zh-CN" sz="3600" b="1" dirty="0" smtClean="0"/>
          </a:p>
          <a:p>
            <a:pPr marL="514350" indent="-514350" algn="l">
              <a:buClrTx/>
              <a:buSzTx/>
              <a:buFont typeface="+mj-lt"/>
              <a:buAutoNum type="arabicPeriod"/>
            </a:pPr>
            <a:r>
              <a:rPr lang="en-US" altLang="zh-CN" sz="3600" b="1" dirty="0" smtClean="0"/>
              <a:t>To write a survey report</a:t>
            </a:r>
            <a:endParaRPr lang="en-US" altLang="zh-CN" sz="3600" b="1" dirty="0" smtClean="0"/>
          </a:p>
          <a:p>
            <a:pPr marL="514350" indent="-514350" algn="l">
              <a:buClrTx/>
              <a:buSzTx/>
              <a:buFont typeface="+mj-lt"/>
              <a:buAutoNum type="arabicPeriod"/>
            </a:pPr>
            <a:r>
              <a:rPr lang="en-US" altLang="zh-CN" sz="3600" b="1" dirty="0" smtClean="0"/>
              <a:t>To conduct peer assessment</a:t>
            </a:r>
            <a:endParaRPr lang="en-US" altLang="zh-CN" sz="36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rot="16200000">
            <a:off x="1312545" y="995680"/>
            <a:ext cx="2952750" cy="4281170"/>
          </a:xfrm>
          <a:prstGeom prst="rect">
            <a:avLst/>
          </a:prstGeom>
          <a:noFill/>
        </p:spPr>
        <p:txBody>
          <a:bodyPr vert="eaVert" wrap="square" rtlCol="0">
            <a:spAutoFit/>
          </a:bodyPr>
          <a:p>
            <a:pPr marL="0" indent="0">
              <a:buNone/>
            </a:pPr>
            <a:r>
              <a:rPr lang="en-US" altLang="zh-CN" sz="4000" b="1">
                <a:solidFill>
                  <a:srgbClr val="FF0000"/>
                </a:solidFill>
                <a:sym typeface="+mn-ea"/>
              </a:rPr>
              <a:t>factors</a:t>
            </a:r>
            <a:endParaRPr lang="en-US" altLang="zh-CN" sz="4000" b="1">
              <a:solidFill>
                <a:srgbClr val="FF0000"/>
              </a:solidFill>
            </a:endParaRPr>
          </a:p>
          <a:p>
            <a:pPr marL="0" indent="0">
              <a:buNone/>
            </a:pPr>
            <a:r>
              <a:rPr lang="en-US" altLang="zh-CN" sz="2800" dirty="0">
                <a:solidFill>
                  <a:srgbClr val="0070C0"/>
                </a:solidFill>
                <a:latin typeface="微软雅黑" panose="020B0503020204020204" charset="-122"/>
                <a:ea typeface="微软雅黑" panose="020B0503020204020204" charset="-122"/>
                <a:sym typeface="+mn-ea"/>
              </a:rPr>
              <a:t>when/where/who</a:t>
            </a:r>
            <a:endParaRPr lang="en-US" altLang="zh-CN" sz="2800" dirty="0">
              <a:solidFill>
                <a:srgbClr val="0070C0"/>
              </a:solidFill>
              <a:latin typeface="微软雅黑" panose="020B0503020204020204" charset="-122"/>
              <a:ea typeface="微软雅黑" panose="020B0503020204020204" charset="-122"/>
            </a:endParaRPr>
          </a:p>
          <a:p>
            <a:pPr marL="0" indent="0">
              <a:buNone/>
            </a:pPr>
            <a:r>
              <a:rPr lang="en-US" altLang="zh-CN" sz="2800" dirty="0">
                <a:solidFill>
                  <a:srgbClr val="0070C0"/>
                </a:solidFill>
                <a:latin typeface="微软雅黑" panose="020B0503020204020204" charset="-122"/>
                <a:ea typeface="微软雅黑" panose="020B0503020204020204" charset="-122"/>
                <a:sym typeface="+mn-ea"/>
              </a:rPr>
              <a:t>facts/data</a:t>
            </a:r>
            <a:endParaRPr lang="en-US" altLang="zh-CN" sz="2800" dirty="0">
              <a:solidFill>
                <a:srgbClr val="0070C0"/>
              </a:solidFill>
              <a:latin typeface="微软雅黑" panose="020B0503020204020204" charset="-122"/>
              <a:ea typeface="微软雅黑" panose="020B0503020204020204" charset="-122"/>
            </a:endParaRPr>
          </a:p>
          <a:p>
            <a:pPr marL="0" indent="0">
              <a:buNone/>
            </a:pPr>
            <a:r>
              <a:rPr lang="en-US" altLang="zh-CN" sz="2800" dirty="0">
                <a:solidFill>
                  <a:srgbClr val="0070C0"/>
                </a:solidFill>
                <a:latin typeface="微软雅黑" panose="020B0503020204020204" charset="-122"/>
                <a:ea typeface="微软雅黑" panose="020B0503020204020204" charset="-122"/>
                <a:sym typeface="+mn-ea"/>
              </a:rPr>
              <a:t>purpose</a:t>
            </a:r>
            <a:endParaRPr lang="en-US" altLang="zh-CN" sz="2800" dirty="0">
              <a:solidFill>
                <a:srgbClr val="0070C0"/>
              </a:solidFill>
              <a:latin typeface="微软雅黑" panose="020B0503020204020204" charset="-122"/>
              <a:ea typeface="微软雅黑" panose="020B0503020204020204" charset="-122"/>
            </a:endParaRPr>
          </a:p>
          <a:p>
            <a:pPr marL="0" indent="0">
              <a:buNone/>
            </a:pPr>
            <a:r>
              <a:rPr lang="en-US" altLang="zh-CN" sz="2800" dirty="0">
                <a:solidFill>
                  <a:srgbClr val="0070C0"/>
                </a:solidFill>
                <a:latin typeface="微软雅黑" panose="020B0503020204020204" charset="-122"/>
                <a:ea typeface="微软雅黑" panose="020B0503020204020204" charset="-122"/>
                <a:sym typeface="+mn-ea"/>
              </a:rPr>
              <a:t>problems</a:t>
            </a:r>
            <a:endParaRPr lang="en-US" altLang="zh-CN" sz="2800" dirty="0">
              <a:solidFill>
                <a:srgbClr val="0070C0"/>
              </a:solidFill>
              <a:latin typeface="微软雅黑" panose="020B0503020204020204" charset="-122"/>
              <a:ea typeface="微软雅黑" panose="020B0503020204020204" charset="-122"/>
            </a:endParaRPr>
          </a:p>
          <a:p>
            <a:pPr marL="0" indent="0">
              <a:buNone/>
            </a:pPr>
            <a:r>
              <a:rPr lang="en-US" altLang="zh-CN" sz="2800" dirty="0">
                <a:solidFill>
                  <a:srgbClr val="0070C0"/>
                </a:solidFill>
                <a:latin typeface="微软雅黑" panose="020B0503020204020204" charset="-122"/>
                <a:ea typeface="微软雅黑" panose="020B0503020204020204" charset="-122"/>
                <a:sym typeface="+mn-ea"/>
              </a:rPr>
              <a:t>solution/suggestions</a:t>
            </a:r>
            <a:endParaRPr lang="en-US" altLang="zh-CN" sz="2800" dirty="0">
              <a:solidFill>
                <a:srgbClr val="0070C0"/>
              </a:solidFill>
              <a:latin typeface="微软雅黑" panose="020B0503020204020204" charset="-122"/>
              <a:ea typeface="微软雅黑" panose="020B0503020204020204" charset="-122"/>
            </a:endParaRPr>
          </a:p>
        </p:txBody>
      </p:sp>
      <p:sp>
        <p:nvSpPr>
          <p:cNvPr id="9" name="文本框 8"/>
          <p:cNvSpPr txBox="1"/>
          <p:nvPr/>
        </p:nvSpPr>
        <p:spPr>
          <a:xfrm>
            <a:off x="4568825" y="1659890"/>
            <a:ext cx="3210560" cy="2430145"/>
          </a:xfrm>
          <a:prstGeom prst="rect">
            <a:avLst/>
          </a:prstGeom>
          <a:noFill/>
        </p:spPr>
        <p:txBody>
          <a:bodyPr wrap="square" rtlCol="0">
            <a:spAutoFit/>
          </a:bodyPr>
          <a:p>
            <a:pPr marL="0" indent="0">
              <a:buNone/>
            </a:pPr>
            <a:r>
              <a:rPr lang="en-US" altLang="zh-CN" sz="4000" b="1">
                <a:solidFill>
                  <a:srgbClr val="FF0000"/>
                </a:solidFill>
                <a:sym typeface="+mn-ea"/>
              </a:rPr>
              <a:t>structure</a:t>
            </a:r>
            <a:endParaRPr lang="en-US" altLang="zh-CN" sz="4000" b="1">
              <a:solidFill>
                <a:srgbClr val="FF0000"/>
              </a:solidFill>
            </a:endParaRPr>
          </a:p>
          <a:p>
            <a:pPr marL="0" algn="l">
              <a:buClrTx/>
              <a:buSzTx/>
              <a:buNone/>
            </a:pPr>
            <a:r>
              <a:rPr lang="en-US" altLang="zh-CN" sz="2800" dirty="0">
                <a:solidFill>
                  <a:srgbClr val="0070C0"/>
                </a:solidFill>
                <a:latin typeface="微软雅黑" panose="020B0503020204020204" charset="-122"/>
                <a:ea typeface="微软雅黑" panose="020B0503020204020204" charset="-122"/>
                <a:sym typeface="+mn-ea"/>
              </a:rPr>
              <a:t>introduction</a:t>
            </a:r>
            <a:endParaRPr lang="en-US" altLang="zh-CN" sz="2800" dirty="0">
              <a:solidFill>
                <a:srgbClr val="0070C0"/>
              </a:solidFill>
              <a:latin typeface="微软雅黑" panose="020B0503020204020204" charset="-122"/>
              <a:ea typeface="微软雅黑" panose="020B0503020204020204" charset="-122"/>
            </a:endParaRPr>
          </a:p>
          <a:p>
            <a:pPr marL="0" algn="l">
              <a:buClrTx/>
              <a:buSzTx/>
              <a:buNone/>
            </a:pPr>
            <a:r>
              <a:rPr lang="en-US" altLang="zh-CN" sz="2800" dirty="0">
                <a:solidFill>
                  <a:srgbClr val="0070C0"/>
                </a:solidFill>
                <a:latin typeface="微软雅黑" panose="020B0503020204020204" charset="-122"/>
                <a:ea typeface="微软雅黑" panose="020B0503020204020204" charset="-122"/>
                <a:sym typeface="+mn-ea"/>
              </a:rPr>
              <a:t>positive findings</a:t>
            </a:r>
            <a:endParaRPr lang="en-US" altLang="zh-CN" sz="2800" dirty="0">
              <a:solidFill>
                <a:srgbClr val="0070C0"/>
              </a:solidFill>
              <a:latin typeface="微软雅黑" panose="020B0503020204020204" charset="-122"/>
              <a:ea typeface="微软雅黑" panose="020B0503020204020204" charset="-122"/>
            </a:endParaRPr>
          </a:p>
          <a:p>
            <a:pPr marL="0" algn="l">
              <a:buClrTx/>
              <a:buSzTx/>
              <a:buNone/>
            </a:pPr>
            <a:r>
              <a:rPr lang="en-US" altLang="zh-CN" sz="2800" dirty="0">
                <a:solidFill>
                  <a:srgbClr val="0070C0"/>
                </a:solidFill>
                <a:latin typeface="微软雅黑" panose="020B0503020204020204" charset="-122"/>
                <a:ea typeface="微软雅黑" panose="020B0503020204020204" charset="-122"/>
                <a:sym typeface="+mn-ea"/>
              </a:rPr>
              <a:t>negative findings</a:t>
            </a:r>
            <a:endParaRPr lang="en-US" altLang="zh-CN" sz="2800" dirty="0">
              <a:solidFill>
                <a:srgbClr val="0070C0"/>
              </a:solidFill>
              <a:latin typeface="微软雅黑" panose="020B0503020204020204" charset="-122"/>
              <a:ea typeface="微软雅黑" panose="020B0503020204020204" charset="-122"/>
            </a:endParaRPr>
          </a:p>
          <a:p>
            <a:pPr marL="0" algn="l">
              <a:buClrTx/>
              <a:buSzTx/>
              <a:buNone/>
            </a:pPr>
            <a:r>
              <a:rPr lang="en-US" altLang="zh-CN" sz="2800" dirty="0">
                <a:solidFill>
                  <a:srgbClr val="0070C0"/>
                </a:solidFill>
                <a:latin typeface="微软雅黑" panose="020B0503020204020204" charset="-122"/>
                <a:ea typeface="微软雅黑" panose="020B0503020204020204" charset="-122"/>
                <a:sym typeface="+mn-ea"/>
              </a:rPr>
              <a:t>conclusion</a:t>
            </a:r>
            <a:endParaRPr lang="en-US" altLang="zh-CN" sz="2800" dirty="0">
              <a:solidFill>
                <a:srgbClr val="0070C0"/>
              </a:solidFill>
              <a:latin typeface="微软雅黑" panose="020B0503020204020204" charset="-122"/>
              <a:ea typeface="微软雅黑" panose="020B0503020204020204" charset="-122"/>
            </a:endParaRPr>
          </a:p>
        </p:txBody>
      </p:sp>
      <p:sp>
        <p:nvSpPr>
          <p:cNvPr id="11" name="文本框 10"/>
          <p:cNvSpPr txBox="1"/>
          <p:nvPr/>
        </p:nvSpPr>
        <p:spPr>
          <a:xfrm>
            <a:off x="7960995" y="1659890"/>
            <a:ext cx="4036060" cy="1137285"/>
          </a:xfrm>
          <a:prstGeom prst="rect">
            <a:avLst/>
          </a:prstGeom>
          <a:noFill/>
        </p:spPr>
        <p:txBody>
          <a:bodyPr wrap="square" rtlCol="0">
            <a:spAutoFit/>
          </a:bodyPr>
          <a:p>
            <a:pPr marL="0" algn="l">
              <a:buClrTx/>
              <a:buSzTx/>
              <a:buFontTx/>
              <a:buNone/>
            </a:pPr>
            <a:r>
              <a:rPr lang="en-US" altLang="zh-CN" sz="4000" b="1">
                <a:solidFill>
                  <a:srgbClr val="FF0000"/>
                </a:solidFill>
                <a:sym typeface="+mn-ea"/>
              </a:rPr>
              <a:t>language</a:t>
            </a:r>
            <a:endParaRPr lang="en-US" altLang="zh-CN" sz="4000" b="1">
              <a:solidFill>
                <a:srgbClr val="FF0000"/>
              </a:solidFill>
            </a:endParaRPr>
          </a:p>
          <a:p>
            <a:pPr marL="0" indent="0">
              <a:buNone/>
            </a:pPr>
            <a:r>
              <a:rPr lang="en-US" altLang="zh-CN" sz="2800">
                <a:solidFill>
                  <a:srgbClr val="0070C0"/>
                </a:solidFill>
                <a:latin typeface="+mn-ea"/>
                <a:sym typeface="+mn-ea"/>
              </a:rPr>
              <a:t>quantity expressions</a:t>
            </a:r>
            <a:endParaRPr lang="en-US" altLang="zh-CN" sz="2800">
              <a:solidFill>
                <a:srgbClr val="0070C0"/>
              </a:solidFill>
              <a:latin typeface="+mn-ea"/>
              <a:sym typeface="+mn-ea"/>
            </a:endParaRPr>
          </a:p>
        </p:txBody>
      </p:sp>
      <p:sp>
        <p:nvSpPr>
          <p:cNvPr id="13" name="文本框 12"/>
          <p:cNvSpPr txBox="1"/>
          <p:nvPr/>
        </p:nvSpPr>
        <p:spPr>
          <a:xfrm>
            <a:off x="3359150" y="474345"/>
            <a:ext cx="7464425" cy="748030"/>
          </a:xfrm>
          <a:prstGeom prst="rect">
            <a:avLst/>
          </a:prstGeom>
          <a:noFill/>
        </p:spPr>
        <p:txBody>
          <a:bodyPr wrap="square" rtlCol="0">
            <a:spAutoFit/>
            <a:scene3d>
              <a:camera prst="orthographicFront"/>
              <a:lightRig rig="threePt" dir="t"/>
            </a:scene3d>
          </a:bodyPr>
          <a:p>
            <a:r>
              <a:rPr lang="en-US" sz="4265" b="1" dirty="0">
                <a:solidFill>
                  <a:srgbClr val="0070C0"/>
                </a:solidFill>
                <a:latin typeface="微软雅黑" panose="020B0503020204020204" charset="-122"/>
                <a:ea typeface="微软雅黑" panose="020B0503020204020204" charset="-122"/>
              </a:rPr>
              <a:t> survey report</a:t>
            </a:r>
            <a:endParaRPr lang="en-US" sz="4265" b="1" dirty="0">
              <a:solidFill>
                <a:srgbClr val="0070C0"/>
              </a:solidFill>
              <a:latin typeface="微软雅黑" panose="020B0503020204020204" charset="-122"/>
              <a:ea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矩形 26"/>
          <p:cNvSpPr>
            <a:spLocks noChangeArrowheads="1"/>
          </p:cNvSpPr>
          <p:nvPr/>
        </p:nvSpPr>
        <p:spPr bwMode="auto">
          <a:xfrm>
            <a:off x="666751" y="666751"/>
            <a:ext cx="9023349" cy="748030"/>
          </a:xfrm>
          <a:prstGeom prst="rect">
            <a:avLst/>
          </a:prstGeom>
          <a:noFill/>
          <a:ln w="9525">
            <a:noFill/>
            <a:miter lim="800000"/>
          </a:ln>
        </p:spPr>
        <p:txBody>
          <a:bodyPr>
            <a:spAutoFit/>
          </a:bodyPr>
          <a:lstStyle/>
          <a:p>
            <a:pPr>
              <a:spcAft>
                <a:spcPts val="600"/>
              </a:spcAft>
            </a:pPr>
            <a:r>
              <a:rPr lang="en-US" sz="4265" b="1" dirty="0">
                <a:solidFill>
                  <a:srgbClr val="0070C0"/>
                </a:solidFill>
                <a:latin typeface="微软雅黑" panose="020B0503020204020204" charset="-122"/>
                <a:ea typeface="微软雅黑" panose="020B0503020204020204" charset="-122"/>
                <a:sym typeface="微软雅黑" panose="020B0503020204020204" charset="-122"/>
              </a:rPr>
              <a:t>Describe Graphs</a:t>
            </a:r>
            <a:endParaRPr lang="zh-CN" altLang="en-US" sz="4265"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6" name="Text Box 3"/>
          <p:cNvSpPr>
            <a:spLocks noChangeArrowheads="1"/>
          </p:cNvSpPr>
          <p:nvPr/>
        </p:nvSpPr>
        <p:spPr bwMode="auto">
          <a:xfrm>
            <a:off x="2276512" y="1574163"/>
            <a:ext cx="7638976" cy="603885"/>
          </a:xfrm>
          <a:prstGeom prst="rect">
            <a:avLst/>
          </a:prstGeom>
          <a:noFill/>
          <a:ln w="9525" cmpd="sng">
            <a:noFill/>
            <a:bevel/>
          </a:ln>
        </p:spPr>
        <p:txBody>
          <a:bodyPr wrap="square">
            <a:spAutoFit/>
          </a:bodyPr>
          <a:lstStyle/>
          <a:p>
            <a:pPr>
              <a:lnSpc>
                <a:spcPts val="4000"/>
              </a:lnSpc>
              <a:spcBef>
                <a:spcPts val="600"/>
              </a:spcBef>
            </a:pPr>
            <a:r>
              <a:rPr lang="en-US" altLang="zh-CN" sz="4265" dirty="0">
                <a:solidFill>
                  <a:srgbClr val="0070C0"/>
                </a:solidFill>
                <a:latin typeface="微软雅黑" panose="020B0503020204020204" charset="-122"/>
                <a:ea typeface="微软雅黑" panose="020B0503020204020204" charset="-122"/>
                <a:sym typeface="微软雅黑" panose="020B0503020204020204" charset="-122"/>
              </a:rPr>
              <a:t>Do you use shared bikes?</a:t>
            </a:r>
            <a:endParaRPr lang="zh-CN" altLang="en-US" sz="4800" dirty="0">
              <a:solidFill>
                <a:srgbClr val="3F3F3F"/>
              </a:solidFill>
              <a:latin typeface="微软雅黑" panose="020B0503020204020204" charset="-122"/>
              <a:ea typeface="微软雅黑" panose="020B0503020204020204" charset="-122"/>
              <a:sym typeface="微软雅黑" panose="020B0503020204020204" charset="-122"/>
            </a:endParaRPr>
          </a:p>
        </p:txBody>
      </p:sp>
      <p:pic>
        <p:nvPicPr>
          <p:cNvPr id="10" name="Picture 3" descr="C:\Users\Acer\Desktop\z=woBYWx7YZcewoRv3qJG6Wx8TtMybZmcdcdBvv14rbS81534328681192compressflag.jpg"/>
          <p:cNvPicPr>
            <a:picLocks noChangeAspect="1" noChangeArrowheads="1"/>
          </p:cNvPicPr>
          <p:nvPr>
            <p:custDataLst>
              <p:tags r:id="rId1"/>
            </p:custDataLst>
          </p:nvPr>
        </p:nvPicPr>
        <p:blipFill>
          <a:blip r:embed="rId2"/>
          <a:srcRect/>
          <a:stretch>
            <a:fillRect/>
          </a:stretch>
        </p:blipFill>
        <p:spPr bwMode="auto">
          <a:xfrm>
            <a:off x="0" y="3143248"/>
            <a:ext cx="3595837" cy="2032665"/>
          </a:xfrm>
          <a:prstGeom prst="ellipse">
            <a:avLst/>
          </a:prstGeom>
          <a:ln>
            <a:noFill/>
          </a:ln>
          <a:effectLst>
            <a:softEdge rad="112500"/>
          </a:effectLst>
        </p:spPr>
      </p:pic>
      <p:pic>
        <p:nvPicPr>
          <p:cNvPr id="3074" name="Picture 2" descr="C:\Users\Acer\Desktop\142292505.png"/>
          <p:cNvPicPr>
            <a:picLocks noChangeAspect="1" noChangeArrowheads="1"/>
          </p:cNvPicPr>
          <p:nvPr/>
        </p:nvPicPr>
        <p:blipFill>
          <a:blip r:embed="rId3"/>
          <a:srcRect/>
          <a:stretch>
            <a:fillRect/>
          </a:stretch>
        </p:blipFill>
        <p:spPr bwMode="auto">
          <a:xfrm>
            <a:off x="7377216" y="4381507"/>
            <a:ext cx="4814784" cy="188889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075" name="Picture 3" descr="C:\Users\Acer\Desktop\55181c92cb0f47ce8f086a8f0fa4b6a2.jpeg"/>
          <p:cNvPicPr>
            <a:picLocks noChangeAspect="1" noChangeArrowheads="1"/>
          </p:cNvPicPr>
          <p:nvPr/>
        </p:nvPicPr>
        <p:blipFill>
          <a:blip r:embed="rId4"/>
          <a:srcRect/>
          <a:stretch>
            <a:fillRect/>
          </a:stretch>
        </p:blipFill>
        <p:spPr bwMode="auto">
          <a:xfrm>
            <a:off x="4043697" y="3789025"/>
            <a:ext cx="3333772" cy="166688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矩形 14"/>
          <p:cNvSpPr>
            <a:spLocks noChangeArrowheads="1"/>
          </p:cNvSpPr>
          <p:nvPr/>
        </p:nvSpPr>
        <p:spPr bwMode="auto">
          <a:xfrm>
            <a:off x="666751" y="666751"/>
            <a:ext cx="9023349" cy="748030"/>
          </a:xfrm>
          <a:prstGeom prst="rect">
            <a:avLst/>
          </a:prstGeom>
          <a:noFill/>
          <a:ln w="9525">
            <a:noFill/>
            <a:miter lim="800000"/>
          </a:ln>
        </p:spPr>
        <p:txBody>
          <a:bodyPr>
            <a:spAutoFit/>
          </a:bodyPr>
          <a:lstStyle/>
          <a:p>
            <a:pPr>
              <a:spcAft>
                <a:spcPts val="600"/>
              </a:spcAft>
            </a:pPr>
            <a:r>
              <a:rPr lang="en-US" sz="4265" b="1" dirty="0">
                <a:solidFill>
                  <a:srgbClr val="0070C0"/>
                </a:solidFill>
                <a:latin typeface="微软雅黑" panose="020B0503020204020204" charset="-122"/>
                <a:ea typeface="微软雅黑" panose="020B0503020204020204" charset="-122"/>
                <a:sym typeface="微软雅黑" panose="020B0503020204020204" charset="-122"/>
              </a:rPr>
              <a:t>D</a:t>
            </a:r>
            <a:r>
              <a:rPr lang="en-US" altLang="zh-CN" sz="4265" b="1" dirty="0">
                <a:solidFill>
                  <a:srgbClr val="0070C0"/>
                </a:solidFill>
                <a:latin typeface="微软雅黑" panose="020B0503020204020204" charset="-122"/>
                <a:ea typeface="微软雅黑" panose="020B0503020204020204" charset="-122"/>
                <a:sym typeface="微软雅黑" panose="020B0503020204020204" charset="-122"/>
              </a:rPr>
              <a:t>escribe Graphs</a:t>
            </a:r>
            <a:endParaRPr lang="zh-CN" altLang="en-US" sz="4265"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2" name="矩形 1"/>
          <p:cNvSpPr/>
          <p:nvPr/>
        </p:nvSpPr>
        <p:spPr>
          <a:xfrm>
            <a:off x="689688" y="1604848"/>
            <a:ext cx="11502312" cy="2296795"/>
          </a:xfrm>
          <a:prstGeom prst="rect">
            <a:avLst/>
          </a:prstGeom>
        </p:spPr>
        <p:txBody>
          <a:bodyPr wrap="square">
            <a:spAutoFit/>
          </a:bodyPr>
          <a:lstStyle/>
          <a:p>
            <a:pPr>
              <a:lnSpc>
                <a:spcPts val="4000"/>
              </a:lnSpc>
              <a:spcBef>
                <a:spcPts val="600"/>
              </a:spcBef>
            </a:pPr>
            <a:r>
              <a:rPr lang="en-US" altLang="zh-CN" sz="3200" dirty="0">
                <a:solidFill>
                  <a:srgbClr val="0070C0"/>
                </a:solidFill>
                <a:latin typeface="微软雅黑" panose="020B0503020204020204" charset="-122"/>
                <a:ea typeface="微软雅黑" panose="020B0503020204020204" charset="-122"/>
                <a:sym typeface="微软雅黑" panose="020B0503020204020204" charset="-122"/>
              </a:rPr>
              <a:t>Describe graphs based on Activities 3 and 4, and the data below. Please use proper </a:t>
            </a:r>
            <a:r>
              <a:rPr lang="en-US" altLang="zh-CN" sz="3600" dirty="0">
                <a:solidFill>
                  <a:srgbClr val="FF0000"/>
                </a:solidFill>
                <a:latin typeface="微软雅黑" panose="020B0503020204020204" charset="-122"/>
                <a:ea typeface="微软雅黑" panose="020B0503020204020204" charset="-122"/>
                <a:sym typeface="微软雅黑" panose="020B0503020204020204" charset="-122"/>
              </a:rPr>
              <a:t>quantity expressions.</a:t>
            </a:r>
            <a:endParaRPr lang="en-US" altLang="zh-CN" sz="3600" dirty="0">
              <a:solidFill>
                <a:srgbClr val="FF0000"/>
              </a:solidFill>
              <a:latin typeface="微软雅黑" panose="020B0503020204020204" charset="-122"/>
              <a:ea typeface="微软雅黑" panose="020B0503020204020204" charset="-122"/>
              <a:sym typeface="微软雅黑" panose="020B0503020204020204" charset="-122"/>
            </a:endParaRPr>
          </a:p>
          <a:p>
            <a:pPr>
              <a:lnSpc>
                <a:spcPts val="4000"/>
              </a:lnSpc>
              <a:spcBef>
                <a:spcPts val="600"/>
              </a:spcBef>
            </a:pPr>
            <a:r>
              <a:rPr lang="en-US" altLang="zh-CN" sz="3735" dirty="0">
                <a:solidFill>
                  <a:srgbClr val="0070C0"/>
                </a:solidFill>
                <a:latin typeface="微软雅黑" panose="020B0503020204020204" charset="-122"/>
                <a:ea typeface="微软雅黑" panose="020B0503020204020204" charset="-122"/>
                <a:sym typeface="微软雅黑" panose="020B0503020204020204" charset="-122"/>
              </a:rPr>
              <a:t> </a:t>
            </a:r>
            <a:endParaRPr lang="en-US" altLang="zh-CN" sz="3735" dirty="0">
              <a:solidFill>
                <a:srgbClr val="0070C0"/>
              </a:solidFill>
              <a:latin typeface="微软雅黑" panose="020B0503020204020204" charset="-122"/>
              <a:ea typeface="微软雅黑" panose="020B0503020204020204" charset="-122"/>
              <a:sym typeface="微软雅黑" panose="020B0503020204020204" charset="-122"/>
            </a:endParaRPr>
          </a:p>
          <a:p>
            <a:pPr>
              <a:lnSpc>
                <a:spcPts val="4000"/>
              </a:lnSpc>
              <a:spcBef>
                <a:spcPts val="600"/>
              </a:spcBef>
            </a:pPr>
            <a:endParaRPr lang="zh-CN" altLang="en-US" sz="3200" b="1" dirty="0">
              <a:solidFill>
                <a:srgbClr val="000000"/>
              </a:solidFill>
              <a:latin typeface="Times New Roman" panose="02020603050405020304" pitchFamily="18" charset="0"/>
              <a:sym typeface="Times New Roman" panose="02020603050405020304" pitchFamily="18" charset="0"/>
            </a:endParaRPr>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0357" t="17329" r="3170" b="53638"/>
          <a:stretch>
            <a:fillRect/>
          </a:stretch>
        </p:blipFill>
        <p:spPr>
          <a:xfrm>
            <a:off x="0" y="3256241"/>
            <a:ext cx="3750027" cy="3033740"/>
          </a:xfrm>
          <a:prstGeom prst="rect">
            <a:avLst/>
          </a:prstGeom>
        </p:spPr>
      </p:pic>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6888" t="48600" r="3170" b="27349"/>
          <a:stretch>
            <a:fillRect/>
          </a:stretch>
        </p:blipFill>
        <p:spPr>
          <a:xfrm>
            <a:off x="3637294" y="3332993"/>
            <a:ext cx="4314921" cy="2956989"/>
          </a:xfrm>
          <a:prstGeom prst="rect">
            <a:avLst/>
          </a:prstGeom>
        </p:spPr>
      </p:pic>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8605" t="78605" r="6140" b="3207"/>
          <a:stretch>
            <a:fillRect/>
          </a:stretch>
        </p:blipFill>
        <p:spPr>
          <a:xfrm>
            <a:off x="7824144" y="3332993"/>
            <a:ext cx="4367856" cy="295698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50" name="矩形 14"/>
          <p:cNvSpPr>
            <a:spLocks noChangeArrowheads="1"/>
          </p:cNvSpPr>
          <p:nvPr/>
        </p:nvSpPr>
        <p:spPr bwMode="auto">
          <a:xfrm>
            <a:off x="666751" y="666751"/>
            <a:ext cx="9023349" cy="748030"/>
          </a:xfrm>
          <a:prstGeom prst="rect">
            <a:avLst/>
          </a:prstGeom>
          <a:noFill/>
          <a:ln w="9525">
            <a:noFill/>
            <a:miter lim="800000"/>
          </a:ln>
        </p:spPr>
        <p:txBody>
          <a:bodyPr>
            <a:spAutoFit/>
          </a:bodyPr>
          <a:lstStyle/>
          <a:p>
            <a:pPr>
              <a:spcAft>
                <a:spcPts val="600"/>
              </a:spcAft>
            </a:pPr>
            <a:r>
              <a:rPr lang="en-US" sz="4265" b="1" dirty="0">
                <a:solidFill>
                  <a:srgbClr val="0070C0"/>
                </a:solidFill>
                <a:latin typeface="微软雅黑" panose="020B0503020204020204" charset="-122"/>
                <a:ea typeface="微软雅黑" panose="020B0503020204020204" charset="-122"/>
                <a:sym typeface="微软雅黑" panose="020B0503020204020204" charset="-122"/>
              </a:rPr>
              <a:t>compose your writing</a:t>
            </a:r>
            <a:endParaRPr lang="zh-CN" altLang="en-US" sz="4265"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2" name="矩形 1"/>
          <p:cNvSpPr/>
          <p:nvPr/>
        </p:nvSpPr>
        <p:spPr>
          <a:xfrm>
            <a:off x="239395" y="2364740"/>
            <a:ext cx="7108825" cy="3553460"/>
          </a:xfrm>
          <a:prstGeom prst="rect">
            <a:avLst/>
          </a:prstGeom>
        </p:spPr>
        <p:txBody>
          <a:bodyPr wrap="square">
            <a:spAutoFit/>
          </a:bodyPr>
          <a:lstStyle/>
          <a:p>
            <a:pPr>
              <a:lnSpc>
                <a:spcPts val="4000"/>
              </a:lnSpc>
              <a:spcBef>
                <a:spcPts val="600"/>
              </a:spcBef>
            </a:pPr>
            <a:r>
              <a:rPr lang="en-US" altLang="zh-CN" sz="3200" b="1" i="1" dirty="0">
                <a:solidFill>
                  <a:srgbClr val="0070C0"/>
                </a:solidFill>
                <a:latin typeface="微软雅黑" panose="020B0503020204020204" charset="-122"/>
                <a:ea typeface="微软雅黑" panose="020B0503020204020204" charset="-122"/>
                <a:sym typeface="微软雅黑" panose="020B0503020204020204" charset="-122"/>
              </a:rPr>
              <a:t>A Survey Report on Shared Bikes</a:t>
            </a:r>
            <a:endParaRPr lang="en-US" altLang="zh-CN" sz="3200" b="1" i="1" dirty="0">
              <a:solidFill>
                <a:srgbClr val="0070C0"/>
              </a:solidFill>
              <a:latin typeface="微软雅黑" panose="020B0503020204020204" charset="-122"/>
              <a:ea typeface="微软雅黑" panose="020B0503020204020204" charset="-122"/>
              <a:sym typeface="微软雅黑" panose="020B0503020204020204" charset="-122"/>
            </a:endParaRPr>
          </a:p>
          <a:p>
            <a:pPr>
              <a:lnSpc>
                <a:spcPts val="4000"/>
              </a:lnSpc>
              <a:spcBef>
                <a:spcPts val="600"/>
              </a:spcBef>
            </a:pPr>
            <a:endParaRPr lang="en-US" altLang="zh-CN" sz="3200" dirty="0">
              <a:solidFill>
                <a:srgbClr val="0070C0"/>
              </a:solidFill>
              <a:latin typeface="微软雅黑" panose="020B0503020204020204" charset="-122"/>
              <a:ea typeface="微软雅黑" panose="020B0503020204020204" charset="-122"/>
              <a:sym typeface="微软雅黑" panose="020B0503020204020204" charset="-122"/>
            </a:endParaRPr>
          </a:p>
          <a:p>
            <a:pPr>
              <a:lnSpc>
                <a:spcPts val="4000"/>
              </a:lnSpc>
              <a:spcBef>
                <a:spcPts val="600"/>
              </a:spcBef>
            </a:pPr>
            <a:r>
              <a:rPr lang="en-US" altLang="zh-CN" sz="3200" dirty="0">
                <a:solidFill>
                  <a:srgbClr val="0070C0"/>
                </a:solidFill>
                <a:latin typeface="微软雅黑" panose="020B0503020204020204" charset="-122"/>
                <a:ea typeface="微软雅黑" panose="020B0503020204020204" charset="-122"/>
                <a:sym typeface="微软雅黑" panose="020B0503020204020204" charset="-122"/>
              </a:rPr>
              <a:t>Last week, on campus, </a:t>
            </a:r>
            <a:endParaRPr lang="en-US" altLang="zh-CN" sz="3200" dirty="0">
              <a:solidFill>
                <a:srgbClr val="0070C0"/>
              </a:solidFill>
              <a:latin typeface="微软雅黑" panose="020B0503020204020204" charset="-122"/>
              <a:ea typeface="微软雅黑" panose="020B0503020204020204" charset="-122"/>
              <a:sym typeface="微软雅黑" panose="020B0503020204020204" charset="-122"/>
            </a:endParaRPr>
          </a:p>
          <a:p>
            <a:pPr>
              <a:lnSpc>
                <a:spcPts val="4000"/>
              </a:lnSpc>
              <a:spcBef>
                <a:spcPts val="600"/>
              </a:spcBef>
            </a:pPr>
            <a:r>
              <a:rPr lang="en-US" altLang="zh-CN" sz="3200" dirty="0">
                <a:solidFill>
                  <a:srgbClr val="0070C0"/>
                </a:solidFill>
                <a:latin typeface="微软雅黑" panose="020B0503020204020204" charset="-122"/>
                <a:ea typeface="微软雅黑" panose="020B0503020204020204" charset="-122"/>
                <a:sym typeface="微软雅黑" panose="020B0503020204020204" charset="-122"/>
              </a:rPr>
              <a:t>200 senior students, …… </a:t>
            </a:r>
            <a:endParaRPr lang="en-US" altLang="zh-CN" sz="3200" dirty="0">
              <a:solidFill>
                <a:srgbClr val="0070C0"/>
              </a:solidFill>
              <a:latin typeface="微软雅黑" panose="020B0503020204020204" charset="-122"/>
              <a:ea typeface="微软雅黑" panose="020B0503020204020204" charset="-122"/>
              <a:sym typeface="微软雅黑" panose="020B0503020204020204" charset="-122"/>
            </a:endParaRPr>
          </a:p>
          <a:p>
            <a:pPr>
              <a:lnSpc>
                <a:spcPts val="4000"/>
              </a:lnSpc>
              <a:spcBef>
                <a:spcPts val="600"/>
              </a:spcBef>
            </a:pPr>
            <a:r>
              <a:rPr lang="en-US" altLang="zh-CN" sz="3200" dirty="0">
                <a:solidFill>
                  <a:srgbClr val="0070C0"/>
                </a:solidFill>
                <a:latin typeface="微软雅黑" panose="020B0503020204020204" charset="-122"/>
                <a:ea typeface="微软雅黑" panose="020B0503020204020204" charset="-122"/>
                <a:sym typeface="微软雅黑" panose="020B0503020204020204" charset="-122"/>
              </a:rPr>
              <a:t> </a:t>
            </a:r>
            <a:endParaRPr lang="en-US" altLang="zh-CN" sz="3200" dirty="0">
              <a:solidFill>
                <a:srgbClr val="0070C0"/>
              </a:solidFill>
              <a:latin typeface="微软雅黑" panose="020B0503020204020204" charset="-122"/>
              <a:ea typeface="微软雅黑" panose="020B0503020204020204" charset="-122"/>
              <a:sym typeface="微软雅黑" panose="020B0503020204020204" charset="-122"/>
            </a:endParaRPr>
          </a:p>
          <a:p>
            <a:pPr>
              <a:lnSpc>
                <a:spcPts val="4000"/>
              </a:lnSpc>
              <a:spcBef>
                <a:spcPts val="600"/>
              </a:spcBef>
            </a:pPr>
            <a:endParaRPr lang="zh-CN" altLang="en-US" sz="3200" b="1" dirty="0">
              <a:solidFill>
                <a:srgbClr val="000000"/>
              </a:solidFill>
              <a:latin typeface="Times New Roman" panose="02020603050405020304" pitchFamily="18" charset="0"/>
              <a:sym typeface="Times New Roman" panose="02020603050405020304" pitchFamily="18" charset="0"/>
            </a:endParaRPr>
          </a:p>
        </p:txBody>
      </p:sp>
      <p:pic>
        <p:nvPicPr>
          <p:cNvPr id="10" name="Picture 3" descr="C:\Users\Acer\Desktop\z=woBYWx7YZcewoRv3qJG6Wx8TtMybZmcdcdBvv14rbS81534328681192compressflag.jpg"/>
          <p:cNvPicPr>
            <a:picLocks noChangeAspect="1" noChangeArrowheads="1"/>
          </p:cNvPicPr>
          <p:nvPr>
            <p:custDataLst>
              <p:tags r:id="rId1"/>
            </p:custDataLst>
          </p:nvPr>
        </p:nvPicPr>
        <p:blipFill>
          <a:blip r:embed="rId2"/>
          <a:srcRect/>
          <a:stretch>
            <a:fillRect/>
          </a:stretch>
        </p:blipFill>
        <p:spPr bwMode="auto">
          <a:xfrm>
            <a:off x="8201025" y="1452243"/>
            <a:ext cx="3595837" cy="2032665"/>
          </a:xfrm>
          <a:prstGeom prst="ellipse">
            <a:avLst/>
          </a:prstGeom>
          <a:ln>
            <a:noFill/>
          </a:ln>
          <a:effectLst>
            <a:softEdge rad="112500"/>
          </a:effectLst>
        </p:spPr>
      </p:pic>
      <p:pic>
        <p:nvPicPr>
          <p:cNvPr id="1028" name="Picture 4" descr="C:\Users\Acer\Desktop\1534041666379758aeda1d1.jpg"/>
          <p:cNvPicPr>
            <a:picLocks noChangeAspect="1" noChangeArrowheads="1"/>
          </p:cNvPicPr>
          <p:nvPr/>
        </p:nvPicPr>
        <p:blipFill>
          <a:blip r:embed="rId3"/>
          <a:srcRect l="19901" t="20070" r="18359" b="9507"/>
          <a:stretch>
            <a:fillRect/>
          </a:stretch>
        </p:blipFill>
        <p:spPr bwMode="auto">
          <a:xfrm>
            <a:off x="1453499" y="4879349"/>
            <a:ext cx="2383649" cy="1809763"/>
          </a:xfrm>
          <a:prstGeom prst="rect">
            <a:avLst/>
          </a:prstGeom>
          <a:ln>
            <a:noFill/>
          </a:ln>
          <a:effectLst>
            <a:outerShdw blurRad="190500" algn="tl" rotWithShape="0">
              <a:srgbClr val="000000">
                <a:alpha val="70000"/>
              </a:srgbClr>
            </a:outerShdw>
          </a:effectLst>
        </p:spPr>
      </p:pic>
      <p:pic>
        <p:nvPicPr>
          <p:cNvPr id="4" name="Picture 3" descr="C:\Users\Acer\Desktop\701889_20171029184315727120_1.jpg"/>
          <p:cNvPicPr>
            <a:picLocks noChangeAspect="1" noChangeArrowheads="1"/>
          </p:cNvPicPr>
          <p:nvPr/>
        </p:nvPicPr>
        <p:blipFill>
          <a:blip r:embed="rId4" cstate="print"/>
          <a:srcRect r="5003" b="8222"/>
          <a:stretch>
            <a:fillRect/>
          </a:stretch>
        </p:blipFill>
        <p:spPr bwMode="auto">
          <a:xfrm>
            <a:off x="9355482" y="4349743"/>
            <a:ext cx="1709363" cy="2108215"/>
          </a:xfrm>
          <a:prstGeom prst="rect">
            <a:avLst/>
          </a:prstGeom>
          <a:ln>
            <a:noFill/>
          </a:ln>
          <a:effectLst>
            <a:outerShdw blurRad="190500" algn="tl" rotWithShape="0">
              <a:srgbClr val="000000">
                <a:alpha val="70000"/>
              </a:srgbClr>
            </a:outerShdw>
          </a:effectLst>
        </p:spPr>
      </p:pic>
      <p:pic>
        <p:nvPicPr>
          <p:cNvPr id="1030" name="Picture 6" descr="C:\Users\Acer\Desktop\1495503628333.jpg"/>
          <p:cNvPicPr>
            <a:picLocks noChangeAspect="1" noChangeArrowheads="1"/>
          </p:cNvPicPr>
          <p:nvPr/>
        </p:nvPicPr>
        <p:blipFill>
          <a:blip r:embed="rId5"/>
          <a:srcRect l="13235" t="8824" r="6285" b="20873"/>
          <a:stretch>
            <a:fillRect/>
          </a:stretch>
        </p:blipFill>
        <p:spPr bwMode="auto">
          <a:xfrm>
            <a:off x="5534029" y="4648209"/>
            <a:ext cx="2762269" cy="1809763"/>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50" name="矩形 14"/>
          <p:cNvSpPr>
            <a:spLocks noChangeArrowheads="1"/>
          </p:cNvSpPr>
          <p:nvPr/>
        </p:nvSpPr>
        <p:spPr bwMode="auto">
          <a:xfrm>
            <a:off x="666751" y="666751"/>
            <a:ext cx="9023349" cy="748030"/>
          </a:xfrm>
          <a:prstGeom prst="rect">
            <a:avLst/>
          </a:prstGeom>
          <a:noFill/>
          <a:ln w="9525">
            <a:noFill/>
            <a:miter lim="800000"/>
          </a:ln>
        </p:spPr>
        <p:txBody>
          <a:bodyPr>
            <a:spAutoFit/>
          </a:bodyPr>
          <a:lstStyle/>
          <a:p>
            <a:pPr>
              <a:spcAft>
                <a:spcPts val="600"/>
              </a:spcAft>
            </a:pPr>
            <a:r>
              <a:rPr lang="en-US" altLang="zh-CN" sz="4265" b="1" dirty="0">
                <a:solidFill>
                  <a:srgbClr val="0070C0"/>
                </a:solidFill>
                <a:latin typeface="微软雅黑" panose="020B0503020204020204" charset="-122"/>
                <a:ea typeface="微软雅黑" panose="020B0503020204020204" charset="-122"/>
                <a:sym typeface="微软雅黑" panose="020B0503020204020204" charset="-122"/>
              </a:rPr>
              <a:t>Writing</a:t>
            </a:r>
            <a:r>
              <a:rPr lang="zh-CN" altLang="en-US" sz="4265" b="1" dirty="0">
                <a:solidFill>
                  <a:srgbClr val="0070C0"/>
                </a:solidFill>
                <a:latin typeface="微软雅黑" panose="020B0503020204020204" charset="-122"/>
                <a:ea typeface="微软雅黑" panose="020B0503020204020204" charset="-122"/>
                <a:sym typeface="微软雅黑" panose="020B0503020204020204" charset="-122"/>
              </a:rPr>
              <a:t>：</a:t>
            </a:r>
            <a:r>
              <a:rPr lang="en-US" altLang="zh-CN" sz="4265" b="1" dirty="0">
                <a:solidFill>
                  <a:srgbClr val="0070C0"/>
                </a:solidFill>
                <a:latin typeface="微软雅黑" panose="020B0503020204020204" charset="-122"/>
                <a:ea typeface="微软雅黑" panose="020B0503020204020204" charset="-122"/>
                <a:sym typeface="微软雅黑" panose="020B0503020204020204" charset="-122"/>
              </a:rPr>
              <a:t>two more graphs</a:t>
            </a:r>
            <a:endParaRPr lang="zh-CN" altLang="en-US" sz="4265" b="1" dirty="0">
              <a:solidFill>
                <a:srgbClr val="0070C0"/>
              </a:solidFill>
              <a:latin typeface="微软雅黑" panose="020B0503020204020204" charset="-122"/>
              <a:ea typeface="微软雅黑" panose="020B0503020204020204" charset="-122"/>
              <a:sym typeface="微软雅黑" panose="020B0503020204020204" charset="-122"/>
            </a:endParaRPr>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4433" r="19557"/>
          <a:stretch>
            <a:fillRect/>
          </a:stretch>
        </p:blipFill>
        <p:spPr>
          <a:xfrm>
            <a:off x="275196" y="2084888"/>
            <a:ext cx="5568464" cy="3552296"/>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1968" y="2084887"/>
            <a:ext cx="5856488" cy="366942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78" y="203"/>
            <a:ext cx="11502312" cy="1783715"/>
          </a:xfrm>
          <a:prstGeom prst="rect">
            <a:avLst/>
          </a:prstGeom>
        </p:spPr>
        <p:txBody>
          <a:bodyPr wrap="square">
            <a:spAutoFit/>
          </a:bodyPr>
          <a:lstStyle/>
          <a:p>
            <a:pPr>
              <a:lnSpc>
                <a:spcPts val="4000"/>
              </a:lnSpc>
              <a:spcBef>
                <a:spcPts val="600"/>
              </a:spcBef>
            </a:pPr>
            <a:r>
              <a:rPr lang="en-US" altLang="zh-CN" sz="3200" b="1" dirty="0">
                <a:solidFill>
                  <a:srgbClr val="0070C0"/>
                </a:solidFill>
                <a:latin typeface="微软雅黑" panose="020B0503020204020204" charset="-122"/>
                <a:ea typeface="微软雅黑" panose="020B0503020204020204" charset="-122"/>
                <a:sym typeface="微软雅黑" panose="020B0503020204020204" charset="-122"/>
              </a:rPr>
              <a:t>Write a survey report</a:t>
            </a:r>
            <a:r>
              <a:rPr lang="en-US" altLang="zh-CN" sz="3200" dirty="0">
                <a:solidFill>
                  <a:srgbClr val="0070C0"/>
                </a:solidFill>
                <a:latin typeface="微软雅黑" panose="020B0503020204020204" charset="-122"/>
                <a:ea typeface="微软雅黑" panose="020B0503020204020204" charset="-122"/>
                <a:sym typeface="微软雅黑" panose="020B0503020204020204" charset="-122"/>
              </a:rPr>
              <a:t> based on the data below. </a:t>
            </a:r>
            <a:endParaRPr lang="en-US" altLang="zh-CN" sz="3200" dirty="0">
              <a:solidFill>
                <a:srgbClr val="0070C0"/>
              </a:solidFill>
              <a:latin typeface="微软雅黑" panose="020B0503020204020204" charset="-122"/>
              <a:ea typeface="微软雅黑" panose="020B0503020204020204" charset="-122"/>
              <a:sym typeface="微软雅黑" panose="020B0503020204020204" charset="-122"/>
            </a:endParaRPr>
          </a:p>
          <a:p>
            <a:pPr>
              <a:lnSpc>
                <a:spcPts val="4000"/>
              </a:lnSpc>
              <a:spcBef>
                <a:spcPts val="600"/>
              </a:spcBef>
            </a:pPr>
            <a:r>
              <a:rPr lang="en-US" altLang="zh-CN" sz="3735" dirty="0">
                <a:solidFill>
                  <a:srgbClr val="0070C0"/>
                </a:solidFill>
                <a:latin typeface="微软雅黑" panose="020B0503020204020204" charset="-122"/>
                <a:ea typeface="微软雅黑" panose="020B0503020204020204" charset="-122"/>
                <a:sym typeface="微软雅黑" panose="020B0503020204020204" charset="-122"/>
              </a:rPr>
              <a:t> </a:t>
            </a:r>
            <a:endParaRPr lang="en-US" altLang="zh-CN" sz="3735" dirty="0">
              <a:solidFill>
                <a:srgbClr val="0070C0"/>
              </a:solidFill>
              <a:latin typeface="微软雅黑" panose="020B0503020204020204" charset="-122"/>
              <a:ea typeface="微软雅黑" panose="020B0503020204020204" charset="-122"/>
              <a:sym typeface="微软雅黑" panose="020B0503020204020204" charset="-122"/>
            </a:endParaRPr>
          </a:p>
          <a:p>
            <a:pPr>
              <a:lnSpc>
                <a:spcPts val="4000"/>
              </a:lnSpc>
              <a:spcBef>
                <a:spcPts val="600"/>
              </a:spcBef>
            </a:pPr>
            <a:endParaRPr lang="zh-CN" altLang="en-US" sz="3200" b="1" dirty="0">
              <a:solidFill>
                <a:srgbClr val="000000"/>
              </a:solidFill>
              <a:latin typeface="Times New Roman" panose="02020603050405020304" pitchFamily="18" charset="0"/>
              <a:sym typeface="Times New Roman" panose="02020603050405020304" pitchFamily="18" charset="0"/>
            </a:endParaRPr>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0357" t="17329" r="3170" b="53638"/>
          <a:stretch>
            <a:fillRect/>
          </a:stretch>
        </p:blipFill>
        <p:spPr>
          <a:xfrm>
            <a:off x="422275" y="767080"/>
            <a:ext cx="3343275" cy="3516630"/>
          </a:xfrm>
          <a:prstGeom prst="rect">
            <a:avLst/>
          </a:prstGeom>
        </p:spPr>
      </p:pic>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6888" t="48600" r="3170" b="27349"/>
          <a:stretch>
            <a:fillRect/>
          </a:stretch>
        </p:blipFill>
        <p:spPr>
          <a:xfrm>
            <a:off x="3679825" y="767080"/>
            <a:ext cx="4142105" cy="3249930"/>
          </a:xfrm>
          <a:prstGeom prst="rect">
            <a:avLst/>
          </a:prstGeom>
        </p:spPr>
      </p:pic>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8605" t="78605" r="6140" b="3207"/>
          <a:stretch>
            <a:fillRect/>
          </a:stretch>
        </p:blipFill>
        <p:spPr>
          <a:xfrm>
            <a:off x="7717790" y="767080"/>
            <a:ext cx="4368165" cy="3249930"/>
          </a:xfrm>
          <a:prstGeom prst="rect">
            <a:avLst/>
          </a:prstGeom>
        </p:spPr>
      </p:pic>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4433" r="19557"/>
          <a:stretch>
            <a:fillRect/>
          </a:stretch>
        </p:blipFill>
        <p:spPr>
          <a:xfrm>
            <a:off x="652780" y="4017010"/>
            <a:ext cx="4285615" cy="2760345"/>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7010" y="4017010"/>
            <a:ext cx="4195445" cy="2628900"/>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27536" y="2564928"/>
            <a:ext cx="5664471" cy="1193800"/>
          </a:xfrm>
          <a:prstGeom prst="rect">
            <a:avLst/>
          </a:prstGeom>
        </p:spPr>
        <p:txBody>
          <a:bodyPr wrap="square">
            <a:spAutoFit/>
          </a:bodyPr>
          <a:lstStyle/>
          <a:p>
            <a:pPr>
              <a:lnSpc>
                <a:spcPts val="4000"/>
              </a:lnSpc>
              <a:spcBef>
                <a:spcPts val="600"/>
              </a:spcBef>
            </a:pPr>
            <a:r>
              <a:rPr lang="en-US" altLang="zh-CN" sz="3200" dirty="0">
                <a:solidFill>
                  <a:srgbClr val="0070C0"/>
                </a:solidFill>
                <a:latin typeface="微软雅黑" panose="020B0503020204020204" charset="-122"/>
                <a:ea typeface="微软雅黑" panose="020B0503020204020204" charset="-122"/>
                <a:sym typeface="微软雅黑" panose="020B0503020204020204" charset="-122"/>
              </a:rPr>
              <a:t> </a:t>
            </a:r>
            <a:endParaRPr lang="en-US" altLang="zh-CN" sz="3200" dirty="0">
              <a:solidFill>
                <a:srgbClr val="0070C0"/>
              </a:solidFill>
              <a:latin typeface="微软雅黑" panose="020B0503020204020204" charset="-122"/>
              <a:ea typeface="微软雅黑" panose="020B0503020204020204" charset="-122"/>
              <a:sym typeface="微软雅黑" panose="020B0503020204020204" charset="-122"/>
            </a:endParaRPr>
          </a:p>
          <a:p>
            <a:pPr>
              <a:lnSpc>
                <a:spcPts val="4000"/>
              </a:lnSpc>
              <a:spcBef>
                <a:spcPts val="600"/>
              </a:spcBef>
            </a:pPr>
            <a:endParaRPr lang="zh-CN" altLang="en-US" sz="3200" b="1" dirty="0">
              <a:solidFill>
                <a:srgbClr val="000000"/>
              </a:solidFill>
              <a:latin typeface="Times New Roman" panose="02020603050405020304" pitchFamily="18" charset="0"/>
              <a:sym typeface="Times New Roman" panose="02020603050405020304" pitchFamily="18" charset="0"/>
            </a:endParaRPr>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4025" t="25588" r="2931" b="26999"/>
          <a:stretch>
            <a:fillRect/>
          </a:stretch>
        </p:blipFill>
        <p:spPr>
          <a:xfrm>
            <a:off x="1747520" y="383540"/>
            <a:ext cx="9505315" cy="633793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REFSHAPE" val="415555852"/>
  <p:tag name="KSO_WM_UNIT_PLACING_PICTURE_USER_VIEWPORT" val="{&quot;height&quot;:3201.0472440944882,&quot;width&quot;:5662.7354330708658}"/>
</p:tagLst>
</file>

<file path=ppt/tags/tag2.xml><?xml version="1.0" encoding="utf-8"?>
<p:tagLst xmlns:p="http://schemas.openxmlformats.org/presentationml/2006/main">
  <p:tag name="REFSHAPE" val="415568772"/>
  <p:tag name="KSO_WM_UNIT_PLACING_PICTURE_USER_VIEWPORT" val="{&quot;height&quot;:3201.0472440944882,&quot;width&quot;:5662.7354330708658}"/>
</p:tagLst>
</file>

<file path=ppt/tags/tag3.xml><?xml version="1.0" encoding="utf-8"?>
<p:tagLst xmlns:p="http://schemas.openxmlformats.org/presentationml/2006/main">
  <p:tag name="REFSHAPE" val="415568772"/>
  <p:tag name="KSO_WM_UNIT_PLACING_PICTURE_USER_VIEWPORT" val="{&quot;height&quot;:3201.0472440944882,&quot;width&quot;:5662.7354330708658}"/>
</p:tagLst>
</file>

<file path=ppt/tags/tag4.xml><?xml version="1.0" encoding="utf-8"?>
<p:tagLst xmlns:p="http://schemas.openxmlformats.org/presentationml/2006/main">
  <p:tag name="KSO_WM_UNIT_PLACING_PICTURE_USER_VIEWPORT" val="{&quot;height&quot;:1926,&quot;width&quot;:1944}"/>
</p:tagLst>
</file>

<file path=ppt/tags/tag5.xml><?xml version="1.0" encoding="utf-8"?>
<p:tagLst xmlns:p="http://schemas.openxmlformats.org/presentationml/2006/main">
  <p:tag name="KSO_WM_BEAUTIFY_FLAG" val="#wm#"/>
  <p:tag name="KSO_WM_TEMPLATE_CATEGORY" val="custom"/>
  <p:tag name="KSO_WM_TEMPLATE_INDEX" val="2020453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2580</Words>
  <Application>WPS 演示</Application>
  <PresentationFormat>宽屏</PresentationFormat>
  <Paragraphs>124</Paragraphs>
  <Slides>16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Arial</vt:lpstr>
      <vt:lpstr>宋体</vt:lpstr>
      <vt:lpstr>Wingdings</vt:lpstr>
      <vt:lpstr>微软雅黑</vt:lpstr>
      <vt:lpstr>楷体</vt:lpstr>
      <vt:lpstr>Times New Roman</vt:lpstr>
      <vt:lpstr>Calibri</vt:lpstr>
      <vt:lpstr>Arial Unicode MS</vt:lpstr>
      <vt:lpstr>Office 主题</vt:lpstr>
      <vt:lpstr>M3U8(1)</vt:lpstr>
      <vt:lpstr> Learning Objectives: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lenovo</dc:creator>
  <cp:lastModifiedBy>云端</cp:lastModifiedBy>
  <cp:revision>35</cp:revision>
  <dcterms:created xsi:type="dcterms:W3CDTF">2020-04-18T16:02:00Z</dcterms:created>
  <dcterms:modified xsi:type="dcterms:W3CDTF">2020-04-27T19:16:00Z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