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554" r:id="rId3"/>
    <p:sldId id="568" r:id="rId5"/>
    <p:sldId id="602" r:id="rId6"/>
    <p:sldId id="609" r:id="rId7"/>
    <p:sldId id="603" r:id="rId8"/>
    <p:sldId id="605" r:id="rId9"/>
    <p:sldId id="604" r:id="rId10"/>
    <p:sldId id="606" r:id="rId11"/>
    <p:sldId id="564" r:id="rId12"/>
    <p:sldId id="565" r:id="rId13"/>
    <p:sldId id="576" r:id="rId14"/>
    <p:sldId id="577" r:id="rId15"/>
    <p:sldId id="578" r:id="rId16"/>
    <p:sldId id="595" r:id="rId17"/>
    <p:sldId id="596" r:id="rId18"/>
    <p:sldId id="587" r:id="rId19"/>
    <p:sldId id="572" r:id="rId20"/>
    <p:sldId id="573" r:id="rId21"/>
    <p:sldId id="598" r:id="rId22"/>
    <p:sldId id="597" r:id="rId23"/>
    <p:sldId id="599" r:id="rId24"/>
    <p:sldId id="600" r:id="rId25"/>
    <p:sldId id="579" r:id="rId26"/>
    <p:sldId id="593" r:id="rId27"/>
    <p:sldId id="594" r:id="rId28"/>
    <p:sldId id="608" r:id="rId29"/>
    <p:sldId id="555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微软雅黑" panose="020B0503020204020204" charset="-122"/>
      <p:regular r:id="rId38"/>
    </p:embeddedFont>
    <p:embeddedFont>
      <p:font typeface="楷体" panose="02010609060101010101" pitchFamily="49" charset="-122"/>
      <p:regular r:id="rId39"/>
    </p:embeddedFont>
    <p:embeddedFont>
      <p:font typeface="黑体" panose="02010609060101010101" pitchFamily="49" charset="-122"/>
      <p:regular r:id="rId40"/>
    </p:embeddedFont>
    <p:embeddedFont>
      <p:font typeface="华文新魏" panose="02010800040101010101" pitchFamily="2" charset="-122"/>
      <p:regular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方正姚体" panose="02010601030101010101" pitchFamily="2" charset="-122"/>
      <p:regular r:id="rId44"/>
    </p:embeddedFont>
    <p:embeddedFont>
      <p:font typeface="Calibri" panose="020F0502020204030204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5"/>
    <p:restoredTop sz="91371"/>
  </p:normalViewPr>
  <p:slideViewPr>
    <p:cSldViewPr snapToGrid="0" showGuides="1">
      <p:cViewPr>
        <p:scale>
          <a:sx n="88" d="100"/>
          <a:sy n="88" d="100"/>
        </p:scale>
        <p:origin x="-1404" y="-432"/>
      </p:cViewPr>
      <p:guideLst>
        <p:guide orient="horz" pos="1781"/>
        <p:guide pos="3111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gs" Target="tags/tag5.xml"/><Relationship Id="rId48" Type="http://schemas.openxmlformats.org/officeDocument/2006/relationships/font" Target="fonts/font15.fntdata"/><Relationship Id="rId47" Type="http://schemas.openxmlformats.org/officeDocument/2006/relationships/font" Target="fonts/font14.fntdata"/><Relationship Id="rId46" Type="http://schemas.openxmlformats.org/officeDocument/2006/relationships/font" Target="fonts/font13.fntdata"/><Relationship Id="rId45" Type="http://schemas.openxmlformats.org/officeDocument/2006/relationships/font" Target="fonts/font12.fntdata"/><Relationship Id="rId44" Type="http://schemas.openxmlformats.org/officeDocument/2006/relationships/font" Target="fonts/font11.fntdata"/><Relationship Id="rId43" Type="http://schemas.openxmlformats.org/officeDocument/2006/relationships/font" Target="fonts/font10.fntdata"/><Relationship Id="rId42" Type="http://schemas.openxmlformats.org/officeDocument/2006/relationships/font" Target="fonts/font9.fntdata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BF09FA-C98B-4348-8B7F-EA90CA43A3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hyperlink" Target="http://tag.120ask.com/zhengzhuang/wuli/" TargetMode="External"/><Relationship Id="rId3" Type="http://schemas.openxmlformats.org/officeDocument/2006/relationships/hyperlink" Target="http://tag.120ask.com/zhengzhuang/jrws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ct val="50000"/>
              </a:spcBef>
              <a:defRPr/>
            </a:pPr>
            <a:endParaRPr lang="en-US" altLang="zh-CN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6D45394-0E1D-4D01-939D-9A207366E4C1}" type="slidenum">
              <a:rPr lang="zh-CN" altLang="en-US" sz="1200" smtClean="0"/>
            </a:fld>
            <a:endParaRPr lang="en-US" altLang="zh-CN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dirty="0" smtClean="0">
                <a:latin typeface="+mn-lt"/>
                <a:ea typeface="+mn-ea"/>
              </a:rPr>
              <a:t>近年来，随着医疗卫生事业的发展，人类的</a:t>
            </a:r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+mn-ea"/>
              </a:rPr>
              <a:t>传染病</a:t>
            </a:r>
            <a:r>
              <a:rPr lang="zh-CN" altLang="en-US" b="1" dirty="0" smtClean="0">
                <a:latin typeface="+mn-lt"/>
                <a:ea typeface="+mn-ea"/>
              </a:rPr>
              <a:t>已逐 渐得到制控。而人类的遗传性疾病却有逐年增高的趋势，遗传病已成为威胁人类健康的一个重要因素！</a:t>
            </a:r>
            <a:endParaRPr lang="zh-CN" altLang="en-US" b="1" dirty="0" smtClean="0">
              <a:latin typeface="+mn-lt"/>
              <a:ea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根据调查目标确定调查的对象和范围。人类遗传病情况可通过群体调查和家系调查的方式进行，如统计调查某种遗传病在人群中的发病率应是人群中随机抽样调查，然后用统计学方法进行计算；某种遗传病的遗传方式应对某个典型患者家系进行调查，根据家系遗传状况推断遗传方式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先天性疾病个体出生就表现出疾病，但不一定都是遗传病，遗传病有家族聚集的现象，但家族性疾病不一定是遗传病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  先天性疾病    传染病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进行性肌营养不良症是一组由遗传因素所致的原发性骨骼肌疾病，其临床主要表现为缓慢进行的</a:t>
            </a:r>
            <a:r>
              <a:rPr lang="zh-CN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肌肉萎缩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，肌</a:t>
            </a:r>
            <a:r>
              <a:rPr lang="zh-CN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无力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及不同程度的运动障碍，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岁后发病，行动缓慢，假性肥大肌营养不良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一对等位基因控制符合基因分离定律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中国青少年成人起病型糖尿病（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）患病人数已逾百万，居世界第一；致病基因一直未能得到确定，极易漏诊和误诊，难以辨因施治，从而成为临床诊疗的难点。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21</a:t>
            </a:r>
            <a:r>
              <a:rPr kumimoji="0" lang="zh-CN" altLang="en-US" sz="12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三体综合征患者的智力特别低下，身体发育缓慢且常表现出特殊面容：眼距宽、外眼角上斜、口常半张，舌常伸出口外。约半数同时患有先天性心脏病，部分在胚胎期夭折。</a:t>
            </a:r>
            <a:endParaRPr kumimoji="0" lang="zh-CN" altLang="en-US" sz="1200" b="1" dirty="0" smtClean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l" eaLnBrk="1" hangingPunct="1"/>
            <a:r>
              <a:rPr kumimoji="0" lang="en-US" altLang="zh-CN" sz="14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0" lang="en-US" altLang="zh-CN" sz="12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21</a:t>
            </a:r>
            <a:r>
              <a:rPr kumimoji="0" lang="zh-CN" altLang="en-US" sz="12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三体综合征（又称唐氏综合</a:t>
            </a:r>
            <a:r>
              <a:rPr kumimoji="0" lang="zh-CN" altLang="en-US" b="1" dirty="0" smtClean="0">
                <a:solidFill>
                  <a:schemeClr val="bg1"/>
                </a:solidFill>
              </a:rPr>
              <a:t>征</a:t>
            </a:r>
            <a:r>
              <a:rPr kumimoji="0" lang="zh-CN" altLang="en-US" sz="12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）是最常见的染色体异常遗传病，发病率高达</a:t>
            </a:r>
            <a:r>
              <a:rPr kumimoji="0" lang="en-US" altLang="zh-CN" sz="12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1/800</a:t>
            </a:r>
            <a:r>
              <a:rPr kumimoji="0" lang="zh-CN" altLang="en-US" sz="12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到</a:t>
            </a:r>
            <a:r>
              <a:rPr kumimoji="0" lang="en-US" altLang="zh-CN" sz="12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1/600 </a:t>
            </a:r>
            <a:r>
              <a:rPr kumimoji="0" lang="zh-CN" altLang="en-US" sz="12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！发病的根本原因是患者体细胞内多了一条</a:t>
            </a:r>
            <a:r>
              <a:rPr kumimoji="0" lang="en-US" altLang="zh-CN" sz="12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21</a:t>
            </a:r>
            <a:r>
              <a:rPr kumimoji="0" lang="zh-CN" altLang="en-US" sz="12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号染色体。所增加的那条染色体</a:t>
            </a:r>
            <a:r>
              <a:rPr kumimoji="0" lang="en-US" altLang="zh-CN" sz="12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80%</a:t>
            </a:r>
            <a:r>
              <a:rPr kumimoji="0" lang="zh-CN" altLang="en-US" sz="12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来自母方。</a:t>
            </a:r>
            <a:r>
              <a:rPr lang="zh-CN" altLang="en-US" sz="1400" b="1" dirty="0" smtClean="0">
                <a:solidFill>
                  <a:srgbClr val="000099"/>
                </a:solidFill>
              </a:rPr>
              <a:t>由于</a:t>
            </a:r>
            <a:r>
              <a:rPr lang="en-US" altLang="zh-CN" sz="1400" b="1" dirty="0" smtClean="0">
                <a:solidFill>
                  <a:srgbClr val="000099"/>
                </a:solidFill>
              </a:rPr>
              <a:t>5</a:t>
            </a:r>
            <a:r>
              <a:rPr lang="zh-CN" altLang="en-US" sz="1400" b="1" dirty="0" smtClean="0">
                <a:solidFill>
                  <a:srgbClr val="000099"/>
                </a:solidFill>
              </a:rPr>
              <a:t>号染色体缺失一段</a:t>
            </a:r>
            <a:endParaRPr lang="zh-CN" altLang="en-US" sz="1400" b="1" dirty="0" smtClean="0">
              <a:solidFill>
                <a:srgbClr val="000099"/>
              </a:solidFill>
            </a:endParaRPr>
          </a:p>
          <a:p>
            <a:pPr algn="l" eaLnBrk="1" hangingPunct="1"/>
            <a:r>
              <a:rPr lang="zh-CN" altLang="en-US" dirty="0" smtClean="0">
                <a:solidFill>
                  <a:srgbClr val="000099"/>
                </a:solidFill>
              </a:rPr>
              <a:t>患者两眼距离较远 耳位低下</a:t>
            </a:r>
            <a:endParaRPr lang="zh-CN" altLang="en-US" dirty="0" smtClean="0">
              <a:solidFill>
                <a:srgbClr val="000099"/>
              </a:solidFill>
            </a:endParaRPr>
          </a:p>
          <a:p>
            <a:pPr algn="l" eaLnBrk="1" hangingPunct="1"/>
            <a:r>
              <a:rPr lang="zh-CN" altLang="en-US" dirty="0" smtClean="0">
                <a:solidFill>
                  <a:srgbClr val="000099"/>
                </a:solidFill>
              </a:rPr>
              <a:t>生长发育缓慢</a:t>
            </a:r>
            <a:endParaRPr lang="zh-CN" altLang="en-US" dirty="0" smtClean="0">
              <a:solidFill>
                <a:srgbClr val="000099"/>
              </a:solidFill>
            </a:endParaRPr>
          </a:p>
          <a:p>
            <a:pPr algn="l" eaLnBrk="1" hangingPunct="1"/>
            <a:r>
              <a:rPr lang="zh-CN" altLang="en-US" dirty="0" smtClean="0">
                <a:solidFill>
                  <a:srgbClr val="000099"/>
                </a:solidFill>
              </a:rPr>
              <a:t>存在着严重的智力障碍</a:t>
            </a:r>
            <a:endParaRPr lang="zh-CN" altLang="en-US" dirty="0" smtClean="0">
              <a:solidFill>
                <a:srgbClr val="000099"/>
              </a:solidFill>
            </a:endParaRPr>
          </a:p>
          <a:p>
            <a:pPr algn="l" eaLnBrk="1" hangingPunct="1"/>
            <a:r>
              <a:rPr lang="zh-CN" altLang="en-US" dirty="0" smtClean="0">
                <a:solidFill>
                  <a:srgbClr val="000099"/>
                </a:solidFill>
              </a:rPr>
              <a:t>患儿哭声轻 音调高 很像猫叫</a:t>
            </a:r>
            <a:endParaRPr lang="zh-CN" altLang="en-US" dirty="0" smtClean="0">
              <a:solidFill>
                <a:srgbClr val="000099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zh-CN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29920-989C-4E42-944A-9A0116A21BB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6D7905-3A5B-4CF5-9685-21FB5F4070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0205D2-2166-48CF-9233-B32932F7FE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239" cy="514373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2571115"/>
            <a:ext cx="9144239" cy="257262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DF1828-B596-4A80-84CF-2D2B880BA7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50619-5858-4FA7-AE10-CB37047D04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F5B291-FAE0-4F15-945F-F24D3F8C59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792A42-3F65-44FF-A12F-204BD627069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5D6A0C-9037-4B97-A585-AC8345BC9F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ADC2E9-E4C2-43CF-9D26-933B2F3977D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06E7A2-0263-47E8-A1EF-CE6CFA3226A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D9FD48-3302-44AE-A47B-32D968FDF26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slide" Target="slide23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hyperlink" Target="http://image.baidu.com/i?ct=503316480&amp;z=0&amp;tn=baiduimagedetail&amp;word=%D4%D0%B8%BEB%B3%AC%BC%EC%B2%E9&amp;in=9&amp;cl=2&amp;cm=1&amp;sc=0&amp;lm=-1&amp;pn=8&amp;rn=1" TargetMode="External"/><Relationship Id="rId4" Type="http://schemas.openxmlformats.org/officeDocument/2006/relationships/image" Target="../media/image32.jpeg"/><Relationship Id="rId3" Type="http://schemas.openxmlformats.org/officeDocument/2006/relationships/hyperlink" Target="http://www.gdhouqin.com/jigou/menzhen.asp" TargetMode="External"/><Relationship Id="rId2" Type="http://schemas.openxmlformats.org/officeDocument/2006/relationships/image" Target="../media/image31.jpeg"/><Relationship Id="rId1" Type="http://schemas.openxmlformats.org/officeDocument/2006/relationships/hyperlink" Target="http://sw.tsyz.org/Photo_Index.as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.xml"/><Relationship Id="rId2" Type="http://schemas.openxmlformats.org/officeDocument/2006/relationships/image" Target="../media/image37.jpe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slide" Target="slide5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slide" Target="slide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NULL" TargetMode="Externa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slide" Target="slide6.xml"/><Relationship Id="rId1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"/>
          <p:cNvPicPr>
            <a:picLocks noChangeAspect="1"/>
          </p:cNvPicPr>
          <p:nvPr/>
        </p:nvPicPr>
        <p:blipFill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2578735" y="1655465"/>
            <a:ext cx="6565265" cy="1533525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</a:br>
            <a:r>
              <a:rPr lang="zh-CN" altLang="en-US" sz="3200" b="1" spc="300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人类遗传病</a:t>
            </a:r>
            <a:endParaRPr kumimoji="0" lang="zh-CN" sz="3200" b="1" i="0" u="none" strike="noStrike" kern="1200" cap="none" spc="3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en-US" altLang="zh-CN" sz="2000" b="0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en-US" altLang="zh-CN" sz="2000" b="0" i="0" u="none" strike="noStrike" kern="1200" cap="none" spc="226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7175" y="1193800"/>
            <a:ext cx="4766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朝阳区线上课堂</a:t>
            </a:r>
            <a:r>
              <a:rPr kumimoji="0" lang="en-US" altLang="zh-CN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·</a:t>
            </a: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高一年级</a:t>
            </a:r>
            <a:r>
              <a:rPr kumimoji="0" lang="zh-CN" altLang="en-US" sz="20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生物学</a:t>
            </a:r>
            <a:r>
              <a:rPr kumimoji="0" lang="zh-CN" altLang="en-US" sz="24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 </a:t>
            </a:r>
            <a:endParaRPr kumimoji="0" lang="zh-CN" altLang="en-US" sz="2400" b="1" kern="1200" cap="none" spc="226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5" y="3736975"/>
            <a:ext cx="4835525" cy="553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spc="226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北京市第十七中学</a:t>
            </a:r>
            <a:r>
              <a:rPr kumimoji="0" lang="zh-CN" altLang="en-US" sz="2000" kern="1200" cap="none" spc="226" normalizeH="0" baseline="0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李红霞</a:t>
            </a:r>
            <a:endParaRPr kumimoji="0" lang="zh-CN" altLang="en-US" sz="2000" kern="1200" cap="none" spc="226" normalizeH="0" baseline="0" noProof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293914" y="734957"/>
            <a:ext cx="58059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常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染色体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异常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引起的遗传病</a:t>
            </a: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endParaRPr lang="en-US" altLang="zh-CN" sz="40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3412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42976" y="4510550"/>
            <a:ext cx="3629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21</a:t>
            </a: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三体综合征</a:t>
            </a:r>
            <a:endParaRPr kumimoji="1"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3414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860381" y="2930781"/>
            <a:ext cx="30622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猫叫综合征</a:t>
            </a:r>
            <a:endParaRPr kumimoji="1"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17864"/>
            <a:ext cx="4355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  <a:ea typeface="+mn-ea"/>
              </a:rPr>
              <a:t>3.</a:t>
            </a:r>
            <a:r>
              <a:rPr lang="zh-CN" alt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  <a:ea typeface="+mn-ea"/>
              </a:rPr>
              <a:t>染色体异常遗传病</a:t>
            </a:r>
            <a:endParaRPr lang="zh-CN" alt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96" b="13470"/>
          <a:stretch>
            <a:fillRect/>
          </a:stretch>
        </p:blipFill>
        <p:spPr bwMode="auto">
          <a:xfrm>
            <a:off x="293914" y="1922216"/>
            <a:ext cx="3061993" cy="260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3体染色体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20" y="3522108"/>
            <a:ext cx="2404291" cy="15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872543" y="1745954"/>
            <a:ext cx="4648721" cy="2051447"/>
          </a:xfrm>
          <a:prstGeom prst="cloudCallout">
            <a:avLst>
              <a:gd name="adj1" fmla="val -45718"/>
              <a:gd name="adj2" fmla="val 70023"/>
            </a:avLst>
          </a:prstGeom>
          <a:solidFill>
            <a:srgbClr val="FFFFFF"/>
          </a:solidFill>
          <a:ln w="38100">
            <a:solidFill>
              <a:srgbClr val="0066FF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21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三体综合征出现的根本原因是什么？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1800" b="1" dirty="0"/>
          </a:p>
        </p:txBody>
      </p:sp>
      <p:pic>
        <p:nvPicPr>
          <p:cNvPr id="10" name="Picture 10" descr="图片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866" y="201191"/>
            <a:ext cx="3388802" cy="248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autoUpdateAnimBg="0"/>
      <p:bldP spid="273412" grpId="0" autoUpdateAnimBg="0"/>
      <p:bldP spid="273414" grpId="0" autoUpdateAnimBg="0"/>
      <p:bldP spid="2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2085625" y="213361"/>
            <a:ext cx="6019800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dirty="0"/>
              <a:t>减数分裂过程</a:t>
            </a:r>
            <a:endParaRPr lang="zh-CN" altLang="en-US" sz="4000" dirty="0"/>
          </a:p>
        </p:txBody>
      </p:sp>
      <p:pic>
        <p:nvPicPr>
          <p:cNvPr id="40988" name="Picture 28"/>
          <p:cNvPicPr>
            <a:picLocks noChangeAspect="1" noChangeArrowheads="1"/>
          </p:cNvPicPr>
          <p:nvPr/>
        </p:nvPicPr>
        <p:blipFill>
          <a:blip r:embed="rId1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681038"/>
            <a:ext cx="4249737" cy="424576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9"/>
          <p:cNvGrpSpPr/>
          <p:nvPr/>
        </p:nvGrpSpPr>
        <p:grpSpPr bwMode="auto">
          <a:xfrm>
            <a:off x="4500563" y="917226"/>
            <a:ext cx="4392612" cy="3677789"/>
            <a:chOff x="1202" y="210"/>
            <a:chExt cx="3039" cy="3270"/>
          </a:xfrm>
        </p:grpSpPr>
        <p:sp>
          <p:nvSpPr>
            <p:cNvPr id="4101" name="Rectangle 30"/>
            <p:cNvSpPr>
              <a:spLocks noChangeArrowheads="1"/>
            </p:cNvSpPr>
            <p:nvPr/>
          </p:nvSpPr>
          <p:spPr bwMode="gray">
            <a:xfrm>
              <a:off x="1202" y="1732"/>
              <a:ext cx="3039" cy="3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grpSp>
          <p:nvGrpSpPr>
            <p:cNvPr id="4102" name="Group 31"/>
            <p:cNvGrpSpPr/>
            <p:nvPr/>
          </p:nvGrpSpPr>
          <p:grpSpPr bwMode="auto">
            <a:xfrm>
              <a:off x="1337" y="210"/>
              <a:ext cx="2678" cy="3270"/>
              <a:chOff x="1337" y="210"/>
              <a:chExt cx="2678" cy="3270"/>
            </a:xfrm>
          </p:grpSpPr>
          <p:pic>
            <p:nvPicPr>
              <p:cNvPr id="4103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0" y="210"/>
                <a:ext cx="952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4" name="Line 33"/>
              <p:cNvSpPr>
                <a:spLocks noChangeShapeType="1"/>
              </p:cNvSpPr>
              <p:nvPr/>
            </p:nvSpPr>
            <p:spPr bwMode="gray">
              <a:xfrm flipH="1">
                <a:off x="2154" y="981"/>
                <a:ext cx="227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05" name="Line 34"/>
              <p:cNvSpPr>
                <a:spLocks noChangeShapeType="1"/>
              </p:cNvSpPr>
              <p:nvPr/>
            </p:nvSpPr>
            <p:spPr bwMode="gray">
              <a:xfrm>
                <a:off x="2971" y="981"/>
                <a:ext cx="272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06" name="Oval 35"/>
              <p:cNvSpPr>
                <a:spLocks noChangeArrowheads="1"/>
              </p:cNvSpPr>
              <p:nvPr/>
            </p:nvSpPr>
            <p:spPr bwMode="gray">
              <a:xfrm>
                <a:off x="1701" y="1703"/>
                <a:ext cx="680" cy="462"/>
              </a:xfrm>
              <a:prstGeom prst="ellipse">
                <a:avLst/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/>
              </a:p>
            </p:txBody>
          </p:sp>
          <p:sp>
            <p:nvSpPr>
              <p:cNvPr id="4107" name="Oval 36"/>
              <p:cNvSpPr>
                <a:spLocks noChangeArrowheads="1"/>
              </p:cNvSpPr>
              <p:nvPr/>
            </p:nvSpPr>
            <p:spPr bwMode="gray">
              <a:xfrm>
                <a:off x="3016" y="1702"/>
                <a:ext cx="680" cy="462"/>
              </a:xfrm>
              <a:prstGeom prst="ellipse">
                <a:avLst/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/>
              </a:p>
            </p:txBody>
          </p:sp>
          <p:sp>
            <p:nvSpPr>
              <p:cNvPr id="4108" name="Line 37"/>
              <p:cNvSpPr>
                <a:spLocks noChangeShapeType="1"/>
              </p:cNvSpPr>
              <p:nvPr/>
            </p:nvSpPr>
            <p:spPr bwMode="gray">
              <a:xfrm flipH="1">
                <a:off x="1700" y="2341"/>
                <a:ext cx="227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09" name="Line 38"/>
              <p:cNvSpPr>
                <a:spLocks noChangeShapeType="1"/>
              </p:cNvSpPr>
              <p:nvPr/>
            </p:nvSpPr>
            <p:spPr bwMode="gray">
              <a:xfrm flipH="1">
                <a:off x="3061" y="2341"/>
                <a:ext cx="227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10" name="Line 39"/>
              <p:cNvSpPr>
                <a:spLocks noChangeShapeType="1"/>
              </p:cNvSpPr>
              <p:nvPr/>
            </p:nvSpPr>
            <p:spPr bwMode="gray">
              <a:xfrm>
                <a:off x="2109" y="2341"/>
                <a:ext cx="272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11" name="Line 40"/>
              <p:cNvSpPr>
                <a:spLocks noChangeShapeType="1"/>
              </p:cNvSpPr>
              <p:nvPr/>
            </p:nvSpPr>
            <p:spPr bwMode="gray">
              <a:xfrm>
                <a:off x="3424" y="2341"/>
                <a:ext cx="272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12" name="Oval 41"/>
              <p:cNvSpPr>
                <a:spLocks noChangeArrowheads="1"/>
              </p:cNvSpPr>
              <p:nvPr/>
            </p:nvSpPr>
            <p:spPr bwMode="gray">
              <a:xfrm>
                <a:off x="1337" y="3018"/>
                <a:ext cx="545" cy="462"/>
              </a:xfrm>
              <a:prstGeom prst="ellipse">
                <a:avLst/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/>
              </a:p>
            </p:txBody>
          </p:sp>
          <p:sp>
            <p:nvSpPr>
              <p:cNvPr id="4113" name="Oval 42"/>
              <p:cNvSpPr>
                <a:spLocks noChangeArrowheads="1"/>
              </p:cNvSpPr>
              <p:nvPr/>
            </p:nvSpPr>
            <p:spPr bwMode="gray">
              <a:xfrm>
                <a:off x="2064" y="3017"/>
                <a:ext cx="545" cy="462"/>
              </a:xfrm>
              <a:prstGeom prst="ellipse">
                <a:avLst/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/>
              </a:p>
            </p:txBody>
          </p:sp>
          <p:sp>
            <p:nvSpPr>
              <p:cNvPr id="4114" name="Oval 43"/>
              <p:cNvSpPr>
                <a:spLocks noChangeArrowheads="1"/>
              </p:cNvSpPr>
              <p:nvPr/>
            </p:nvSpPr>
            <p:spPr bwMode="gray">
              <a:xfrm>
                <a:off x="2789" y="3018"/>
                <a:ext cx="545" cy="462"/>
              </a:xfrm>
              <a:prstGeom prst="ellipse">
                <a:avLst/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/>
              </a:p>
            </p:txBody>
          </p:sp>
          <p:sp>
            <p:nvSpPr>
              <p:cNvPr id="4115" name="Oval 44"/>
              <p:cNvSpPr>
                <a:spLocks noChangeArrowheads="1"/>
              </p:cNvSpPr>
              <p:nvPr/>
            </p:nvSpPr>
            <p:spPr bwMode="gray">
              <a:xfrm>
                <a:off x="3470" y="3017"/>
                <a:ext cx="545" cy="462"/>
              </a:xfrm>
              <a:prstGeom prst="ellipse">
                <a:avLst/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760381" y="528460"/>
            <a:ext cx="102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暂停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gray">
          <a:xfrm>
            <a:off x="265069" y="452523"/>
            <a:ext cx="8763000" cy="36552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dirty="0"/>
              <a:t>减数分裂过程中的染色体行为</a:t>
            </a:r>
            <a:endParaRPr lang="zh-CN" altLang="en-US" sz="4400" dirty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1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1201341"/>
            <a:ext cx="3248025" cy="35290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9" y="1201341"/>
            <a:ext cx="2505075" cy="353020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1201342"/>
            <a:ext cx="2417762" cy="35254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4"/>
          <a:stretch>
            <a:fillRect/>
          </a:stretch>
        </p:blipFill>
        <p:spPr bwMode="auto">
          <a:xfrm>
            <a:off x="180976" y="1275160"/>
            <a:ext cx="4932363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9" t="38470" b="32480"/>
          <a:stretch>
            <a:fillRect/>
          </a:stretch>
        </p:blipFill>
        <p:spPr bwMode="auto">
          <a:xfrm>
            <a:off x="5113338" y="2733675"/>
            <a:ext cx="1289050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2" t="41328" b="33333"/>
          <a:stretch>
            <a:fillRect/>
          </a:stretch>
        </p:blipFill>
        <p:spPr bwMode="auto">
          <a:xfrm rot="-10610895">
            <a:off x="5400676" y="1599010"/>
            <a:ext cx="792163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14"/>
          <p:cNvGrpSpPr/>
          <p:nvPr/>
        </p:nvGrpSpPr>
        <p:grpSpPr bwMode="auto">
          <a:xfrm rot="5145369">
            <a:off x="3510757" y="806450"/>
            <a:ext cx="971550" cy="1801813"/>
            <a:chOff x="1708" y="300"/>
            <a:chExt cx="816" cy="1135"/>
          </a:xfrm>
        </p:grpSpPr>
        <p:pic>
          <p:nvPicPr>
            <p:cNvPr id="6163" name="Picture 5"/>
            <p:cNvPicPr>
              <a:picLocks noChangeAspect="1" noChangeArrowheads="1"/>
            </p:cNvPicPr>
            <p:nvPr/>
          </p:nvPicPr>
          <p:blipFill>
            <a:blip r:embed="rId3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22" t="41328" b="33333"/>
            <a:stretch>
              <a:fillRect/>
            </a:stretch>
          </p:blipFill>
          <p:spPr bwMode="auto">
            <a:xfrm rot="-10610895">
              <a:off x="1708" y="799"/>
              <a:ext cx="81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" name="Line 9"/>
            <p:cNvSpPr>
              <a:spLocks noChangeShapeType="1"/>
            </p:cNvSpPr>
            <p:nvPr/>
          </p:nvSpPr>
          <p:spPr bwMode="gray">
            <a:xfrm rot="10989105" flipH="1">
              <a:off x="2245" y="300"/>
              <a:ext cx="45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6165" name="Line 10"/>
            <p:cNvSpPr>
              <a:spLocks noChangeShapeType="1"/>
            </p:cNvSpPr>
            <p:nvPr/>
          </p:nvSpPr>
          <p:spPr bwMode="gray">
            <a:xfrm rot="-10610895">
              <a:off x="1828" y="334"/>
              <a:ext cx="90" cy="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pic>
        <p:nvPicPr>
          <p:cNvPr id="6150" name="Picture 11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9" t="41328" r="2222" b="33333"/>
          <a:stretch>
            <a:fillRect/>
          </a:stretch>
        </p:blipFill>
        <p:spPr bwMode="auto">
          <a:xfrm rot="-10610895">
            <a:off x="5473700" y="1059656"/>
            <a:ext cx="64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9" t="38470" b="32480"/>
          <a:stretch>
            <a:fillRect/>
          </a:stretch>
        </p:blipFill>
        <p:spPr bwMode="auto">
          <a:xfrm>
            <a:off x="5424489" y="2121694"/>
            <a:ext cx="746125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8"/>
          <p:cNvGrpSpPr/>
          <p:nvPr/>
        </p:nvGrpSpPr>
        <p:grpSpPr bwMode="auto">
          <a:xfrm>
            <a:off x="4343400" y="3437334"/>
            <a:ext cx="2354263" cy="916781"/>
            <a:chOff x="2622" y="2751"/>
            <a:chExt cx="1483" cy="770"/>
          </a:xfrm>
        </p:grpSpPr>
        <p:sp>
          <p:nvSpPr>
            <p:cNvPr id="6160" name="Freeform 16"/>
            <p:cNvSpPr/>
            <p:nvPr/>
          </p:nvSpPr>
          <p:spPr bwMode="gray">
            <a:xfrm>
              <a:off x="2622" y="3211"/>
              <a:ext cx="681" cy="310"/>
            </a:xfrm>
            <a:custGeom>
              <a:avLst/>
              <a:gdLst>
                <a:gd name="T0" fmla="*/ 681 w 681"/>
                <a:gd name="T1" fmla="*/ 18 h 150"/>
                <a:gd name="T2" fmla="*/ 499 w 681"/>
                <a:gd name="T3" fmla="*/ 1 h 150"/>
                <a:gd name="T4" fmla="*/ 273 w 681"/>
                <a:gd name="T5" fmla="*/ 26 h 150"/>
                <a:gd name="T6" fmla="*/ 46 w 681"/>
                <a:gd name="T7" fmla="*/ 9 h 150"/>
                <a:gd name="T8" fmla="*/ 0 w 681"/>
                <a:gd name="T9" fmla="*/ 1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150"/>
                <a:gd name="T17" fmla="*/ 681 w 681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150">
                  <a:moveTo>
                    <a:pt x="681" y="98"/>
                  </a:moveTo>
                  <a:cubicBezTo>
                    <a:pt x="624" y="49"/>
                    <a:pt x="567" y="0"/>
                    <a:pt x="499" y="7"/>
                  </a:cubicBezTo>
                  <a:cubicBezTo>
                    <a:pt x="431" y="14"/>
                    <a:pt x="348" y="136"/>
                    <a:pt x="273" y="143"/>
                  </a:cubicBezTo>
                  <a:cubicBezTo>
                    <a:pt x="198" y="150"/>
                    <a:pt x="92" y="75"/>
                    <a:pt x="46" y="52"/>
                  </a:cubicBezTo>
                  <a:cubicBezTo>
                    <a:pt x="0" y="29"/>
                    <a:pt x="0" y="18"/>
                    <a:pt x="0" y="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4">
              <a:lum bright="-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5" t="80191" r="51988"/>
            <a:stretch>
              <a:fillRect/>
            </a:stretch>
          </p:blipFill>
          <p:spPr bwMode="auto">
            <a:xfrm rot="16200000">
              <a:off x="3424" y="3091"/>
              <a:ext cx="272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2" name="AutoShape 19"/>
            <p:cNvSpPr/>
            <p:nvPr/>
          </p:nvSpPr>
          <p:spPr bwMode="gray">
            <a:xfrm>
              <a:off x="3924" y="2751"/>
              <a:ext cx="181" cy="361"/>
            </a:xfrm>
            <a:prstGeom prst="rightBrace">
              <a:avLst>
                <a:gd name="adj1" fmla="val 41759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</p:grpSp>
      <p:grpSp>
        <p:nvGrpSpPr>
          <p:cNvPr id="4" name="Group 29"/>
          <p:cNvGrpSpPr/>
          <p:nvPr/>
        </p:nvGrpSpPr>
        <p:grpSpPr bwMode="auto">
          <a:xfrm>
            <a:off x="6985003" y="3211378"/>
            <a:ext cx="1290638" cy="787004"/>
            <a:chOff x="4376" y="1987"/>
            <a:chExt cx="813" cy="661"/>
          </a:xfrm>
        </p:grpSpPr>
        <p:sp>
          <p:nvSpPr>
            <p:cNvPr id="6156" name="Oval 22"/>
            <p:cNvSpPr>
              <a:spLocks noChangeArrowheads="1"/>
            </p:cNvSpPr>
            <p:nvPr/>
          </p:nvSpPr>
          <p:spPr bwMode="gray">
            <a:xfrm>
              <a:off x="4376" y="1987"/>
              <a:ext cx="813" cy="66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pic>
          <p:nvPicPr>
            <p:cNvPr id="6157" name="Picture 24"/>
            <p:cNvPicPr>
              <a:picLocks noChangeAspect="1" noChangeArrowheads="1"/>
            </p:cNvPicPr>
            <p:nvPr/>
          </p:nvPicPr>
          <p:blipFill>
            <a:blip r:embed="rId5">
              <a:lum bright="-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21" t="56313" r="4591" b="39241"/>
            <a:stretch>
              <a:fillRect/>
            </a:stretch>
          </p:blipFill>
          <p:spPr bwMode="auto">
            <a:xfrm>
              <a:off x="4512" y="2420"/>
              <a:ext cx="6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25"/>
            <p:cNvPicPr>
              <a:picLocks noChangeAspect="1" noChangeArrowheads="1"/>
            </p:cNvPicPr>
            <p:nvPr/>
          </p:nvPicPr>
          <p:blipFill>
            <a:blip r:embed="rId5">
              <a:lum bright="-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21" t="56313" r="4591" b="39241"/>
            <a:stretch>
              <a:fillRect/>
            </a:stretch>
          </p:blipFill>
          <p:spPr bwMode="auto">
            <a:xfrm>
              <a:off x="4512" y="2250"/>
              <a:ext cx="6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26"/>
            <p:cNvPicPr>
              <a:picLocks noChangeAspect="1" noChangeArrowheads="1"/>
            </p:cNvPicPr>
            <p:nvPr/>
          </p:nvPicPr>
          <p:blipFill>
            <a:blip r:embed="rId5">
              <a:lum bright="-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21" t="56313" r="4591" b="39241"/>
            <a:stretch>
              <a:fillRect/>
            </a:stretch>
          </p:blipFill>
          <p:spPr bwMode="auto">
            <a:xfrm>
              <a:off x="4512" y="2104"/>
              <a:ext cx="6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807" name="Rectangle 31"/>
          <p:cNvSpPr>
            <a:spLocks noChangeArrowheads="1"/>
          </p:cNvSpPr>
          <p:nvPr/>
        </p:nvSpPr>
        <p:spPr bwMode="gray">
          <a:xfrm>
            <a:off x="63500" y="627380"/>
            <a:ext cx="9262110" cy="356425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+mn-ea"/>
                <a:ea typeface="+mn-ea"/>
              </a:rPr>
              <a:t>21</a:t>
            </a:r>
            <a:r>
              <a:rPr lang="zh-CN" altLang="en-US" sz="3600" dirty="0">
                <a:latin typeface="+mn-ea"/>
                <a:ea typeface="+mn-ea"/>
              </a:rPr>
              <a:t>三体的发生，主要发生在减数分裂，是减数分裂时</a:t>
            </a:r>
            <a:r>
              <a:rPr lang="en-US" altLang="zh-CN" sz="3600" dirty="0">
                <a:latin typeface="+mn-ea"/>
                <a:ea typeface="+mn-ea"/>
              </a:rPr>
              <a:t>21</a:t>
            </a:r>
            <a:r>
              <a:rPr lang="zh-CN" altLang="en-US" sz="3600" dirty="0">
                <a:latin typeface="+mn-ea"/>
                <a:ea typeface="+mn-ea"/>
              </a:rPr>
              <a:t>号染色体</a:t>
            </a:r>
            <a:r>
              <a:rPr lang="zh-CN" altLang="en-US" sz="3600" dirty="0">
                <a:solidFill>
                  <a:srgbClr val="C00000"/>
                </a:solidFill>
                <a:latin typeface="+mn-ea"/>
                <a:ea typeface="+mn-ea"/>
              </a:rPr>
              <a:t>没有正常分离</a:t>
            </a:r>
            <a:r>
              <a:rPr lang="zh-CN" altLang="en-US" sz="3600" dirty="0">
                <a:latin typeface="+mn-ea"/>
                <a:ea typeface="+mn-ea"/>
              </a:rPr>
              <a:t>的结果。</a:t>
            </a:r>
            <a:endParaRPr lang="zh-CN" altLang="en-US" sz="3600" dirty="0">
              <a:latin typeface="+mn-ea"/>
              <a:ea typeface="+mn-ea"/>
            </a:endParaRPr>
          </a:p>
          <a:p>
            <a:pPr eaLnBrk="1" hangingPunct="1"/>
            <a:r>
              <a:rPr lang="zh-CN" altLang="en-US" sz="3600" dirty="0" smtClean="0">
                <a:latin typeface="+mn-ea"/>
                <a:ea typeface="+mn-ea"/>
              </a:rPr>
              <a:t>不分离常</a:t>
            </a:r>
            <a:r>
              <a:rPr lang="zh-CN" altLang="en-US" sz="3600" dirty="0">
                <a:latin typeface="+mn-ea"/>
                <a:ea typeface="+mn-ea"/>
              </a:rPr>
              <a:t>常</a:t>
            </a:r>
            <a:r>
              <a:rPr lang="zh-CN" altLang="en-US" sz="3600" dirty="0" smtClean="0">
                <a:latin typeface="+mn-ea"/>
                <a:ea typeface="+mn-ea"/>
              </a:rPr>
              <a:t>发生</a:t>
            </a:r>
            <a:r>
              <a:rPr lang="zh-CN" altLang="en-US" sz="3600" dirty="0">
                <a:latin typeface="+mn-ea"/>
                <a:ea typeface="+mn-ea"/>
              </a:rPr>
              <a:t>在母方生殖细胞，约占病例数的</a:t>
            </a:r>
            <a:r>
              <a:rPr lang="en-US" altLang="zh-CN" sz="3600" dirty="0">
                <a:latin typeface="+mn-ea"/>
                <a:ea typeface="+mn-ea"/>
              </a:rPr>
              <a:t>95</a:t>
            </a:r>
            <a:r>
              <a:rPr lang="zh-CN" altLang="en-US" sz="3600" dirty="0">
                <a:latin typeface="+mn-ea"/>
                <a:ea typeface="+mn-ea"/>
              </a:rPr>
              <a:t>％，另</a:t>
            </a:r>
            <a:r>
              <a:rPr lang="en-US" altLang="zh-CN" sz="3600" dirty="0">
                <a:latin typeface="+mn-ea"/>
                <a:ea typeface="+mn-ea"/>
              </a:rPr>
              <a:t>5</a:t>
            </a:r>
            <a:r>
              <a:rPr lang="zh-CN" altLang="en-US" sz="3600" dirty="0">
                <a:latin typeface="+mn-ea"/>
                <a:ea typeface="+mn-ea"/>
              </a:rPr>
              <a:t>％见于父方</a:t>
            </a:r>
            <a:r>
              <a:rPr lang="zh-CN" altLang="en-US" sz="3600" dirty="0" smtClean="0">
                <a:latin typeface="+mn-ea"/>
                <a:ea typeface="+mn-ea"/>
              </a:rPr>
              <a:t>。研究表明，女性生育年龄越大产生异常卵细胞的概率越大</a:t>
            </a:r>
            <a:endParaRPr lang="zh-CN" altLang="en-US" sz="36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8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5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7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707" y="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600" b="1" dirty="0" smtClean="0">
                <a:solidFill>
                  <a:srgbClr val="FF0000"/>
                </a:solidFill>
              </a:rPr>
              <a:t>性染色体异常</a:t>
            </a:r>
            <a:r>
              <a:rPr lang="zh-CN" altLang="en-US" sz="3600" b="1" dirty="0" smtClean="0"/>
              <a:t>引起的遗传病</a:t>
            </a:r>
            <a:endParaRPr lang="zh-CN" altLang="en-US" sz="3600" dirty="0"/>
          </a:p>
        </p:txBody>
      </p:sp>
      <p:pic>
        <p:nvPicPr>
          <p:cNvPr id="5" name="Picture 14" descr="X0和XXY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20" y="960664"/>
            <a:ext cx="5579301" cy="33940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855913" y="4427311"/>
            <a:ext cx="2723823" cy="369332"/>
          </a:xfrm>
          <a:prstGeom prst="rect">
            <a:avLst/>
          </a:prstGeom>
          <a:noFill/>
          <a:ln w="317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zh-CN" alt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</a:rPr>
              <a:t>（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</a:rPr>
              <a:t>女性）性腺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</a:rPr>
              <a:t>发育不良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</a:rPr>
              <a:t>症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730195" y="4427311"/>
            <a:ext cx="2506112" cy="371513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</a:rPr>
              <a:t>先天性睾丸发育不全症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pic>
        <p:nvPicPr>
          <p:cNvPr id="8" name="Picture 12" descr="Turner综合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907862"/>
            <a:ext cx="2601686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2946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6979" y="751115"/>
          <a:ext cx="8941707" cy="4394527"/>
        </p:xfrm>
        <a:graphic>
          <a:graphicData uri="http://schemas.openxmlformats.org/drawingml/2006/table">
            <a:tbl>
              <a:tblPr/>
              <a:tblGrid>
                <a:gridCol w="1287463"/>
                <a:gridCol w="1277937"/>
                <a:gridCol w="1277938"/>
                <a:gridCol w="5098369"/>
              </a:tblGrid>
              <a:tr h="425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类型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病因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种类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病例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112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单基因</a:t>
                      </a:r>
                      <a:endParaRPr kumimoji="0" lang="zh-CN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遗传病</a:t>
                      </a:r>
                      <a:endParaRPr kumimoji="0" lang="zh-CN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35108" marB="351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8414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301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63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12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0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多基因</a:t>
                      </a:r>
                      <a:endParaRPr kumimoji="0" lang="zh-CN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遗传病</a:t>
                      </a:r>
                      <a:endParaRPr kumimoji="0" lang="zh-CN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35108" marB="351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30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染色体异常遗传病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35108" marB="351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112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35108" marB="35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22988" name="Text Box 44"/>
          <p:cNvSpPr txBox="1">
            <a:spLocks noChangeArrowheads="1"/>
          </p:cNvSpPr>
          <p:nvPr/>
        </p:nvSpPr>
        <p:spPr bwMode="auto">
          <a:xfrm>
            <a:off x="1524000" y="1403046"/>
            <a:ext cx="9302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一对</a:t>
            </a:r>
            <a:r>
              <a:rPr lang="zh-CN" altLang="en-US" b="1" dirty="0">
                <a:latin typeface="+mn-ea"/>
                <a:ea typeface="+mn-ea"/>
              </a:rPr>
              <a:t>等位基因控制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722989" name="Text Box 45"/>
          <p:cNvSpPr txBox="1">
            <a:spLocks noChangeArrowheads="1"/>
          </p:cNvSpPr>
          <p:nvPr/>
        </p:nvSpPr>
        <p:spPr bwMode="auto">
          <a:xfrm>
            <a:off x="1417637" y="3378098"/>
            <a:ext cx="13255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多对</a:t>
            </a:r>
            <a:r>
              <a:rPr lang="zh-CN" altLang="en-US" b="1" dirty="0">
                <a:latin typeface="+mn-ea"/>
                <a:ea typeface="+mn-ea"/>
              </a:rPr>
              <a:t>基因控制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722990" name="Text Box 46"/>
          <p:cNvSpPr txBox="1">
            <a:spLocks noChangeArrowheads="1"/>
          </p:cNvSpPr>
          <p:nvPr/>
        </p:nvSpPr>
        <p:spPr bwMode="auto">
          <a:xfrm>
            <a:off x="1447802" y="4242906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+mn-ea"/>
                <a:ea typeface="+mn-ea"/>
              </a:rPr>
              <a:t>染色体</a:t>
            </a:r>
            <a:r>
              <a:rPr lang="zh-CN" altLang="en-US" dirty="0">
                <a:latin typeface="+mn-ea"/>
                <a:ea typeface="+mn-ea"/>
              </a:rPr>
              <a:t>的异常</a:t>
            </a:r>
            <a:endParaRPr lang="zh-CN" altLang="en-US" dirty="0">
              <a:latin typeface="+mn-ea"/>
              <a:ea typeface="+mn-ea"/>
            </a:endParaRPr>
          </a:p>
        </p:txBody>
      </p:sp>
      <p:grpSp>
        <p:nvGrpSpPr>
          <p:cNvPr id="2" name="Group 47"/>
          <p:cNvGrpSpPr/>
          <p:nvPr/>
        </p:nvGrpSpPr>
        <p:grpSpPr bwMode="auto">
          <a:xfrm>
            <a:off x="2681289" y="1198743"/>
            <a:ext cx="1082675" cy="2146697"/>
            <a:chOff x="2006" y="1356"/>
            <a:chExt cx="682" cy="1803"/>
          </a:xfrm>
        </p:grpSpPr>
        <p:sp>
          <p:nvSpPr>
            <p:cNvPr id="42044" name="Text Box 48"/>
            <p:cNvSpPr txBox="1">
              <a:spLocks noChangeArrowheads="1"/>
            </p:cNvSpPr>
            <p:nvPr/>
          </p:nvSpPr>
          <p:spPr bwMode="auto">
            <a:xfrm>
              <a:off x="2035" y="1356"/>
              <a:ext cx="6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 smtClean="0">
                  <a:latin typeface="+mn-ea"/>
                  <a:ea typeface="+mn-ea"/>
                </a:rPr>
                <a:t>常显</a:t>
              </a:r>
              <a:endParaRPr lang="zh-CN" altLang="en-US" b="1" dirty="0">
                <a:latin typeface="+mn-ea"/>
                <a:ea typeface="+mn-ea"/>
              </a:endParaRPr>
            </a:p>
          </p:txBody>
        </p:sp>
        <p:sp>
          <p:nvSpPr>
            <p:cNvPr id="42045" name="Text Box 49"/>
            <p:cNvSpPr txBox="1">
              <a:spLocks noChangeArrowheads="1"/>
            </p:cNvSpPr>
            <p:nvPr/>
          </p:nvSpPr>
          <p:spPr bwMode="auto">
            <a:xfrm>
              <a:off x="2006" y="1719"/>
              <a:ext cx="68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latin typeface="+mn-ea"/>
                  <a:ea typeface="+mn-ea"/>
                </a:rPr>
                <a:t>常隐</a:t>
              </a:r>
              <a:endParaRPr lang="zh-CN" altLang="en-US" b="1" dirty="0">
                <a:latin typeface="+mn-ea"/>
                <a:ea typeface="+mn-ea"/>
              </a:endParaRPr>
            </a:p>
          </p:txBody>
        </p:sp>
        <p:sp>
          <p:nvSpPr>
            <p:cNvPr id="42046" name="Text Box 50"/>
            <p:cNvSpPr txBox="1">
              <a:spLocks noChangeArrowheads="1"/>
            </p:cNvSpPr>
            <p:nvPr/>
          </p:nvSpPr>
          <p:spPr bwMode="auto">
            <a:xfrm>
              <a:off x="2045" y="2090"/>
              <a:ext cx="57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latin typeface="+mn-ea"/>
                  <a:ea typeface="+mn-ea"/>
                </a:rPr>
                <a:t>X</a:t>
              </a:r>
              <a:r>
                <a:rPr lang="zh-CN" altLang="en-US" b="1" dirty="0">
                  <a:latin typeface="+mn-ea"/>
                  <a:ea typeface="+mn-ea"/>
                </a:rPr>
                <a:t>显</a:t>
              </a:r>
              <a:endParaRPr lang="zh-CN" altLang="en-US" b="1" dirty="0">
                <a:latin typeface="+mn-ea"/>
                <a:ea typeface="+mn-ea"/>
              </a:endParaRPr>
            </a:p>
          </p:txBody>
        </p:sp>
        <p:sp>
          <p:nvSpPr>
            <p:cNvPr id="42047" name="Text Box 51"/>
            <p:cNvSpPr txBox="1">
              <a:spLocks noChangeArrowheads="1"/>
            </p:cNvSpPr>
            <p:nvPr/>
          </p:nvSpPr>
          <p:spPr bwMode="auto">
            <a:xfrm>
              <a:off x="2040" y="2461"/>
              <a:ext cx="586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latin typeface="+mn-ea"/>
                  <a:ea typeface="+mn-ea"/>
                </a:rPr>
                <a:t>X</a:t>
              </a:r>
              <a:r>
                <a:rPr lang="zh-CN" altLang="en-US" b="1" dirty="0">
                  <a:latin typeface="+mn-ea"/>
                  <a:ea typeface="+mn-ea"/>
                </a:rPr>
                <a:t>隐</a:t>
              </a:r>
              <a:endParaRPr lang="zh-CN" altLang="en-US" b="1" dirty="0">
                <a:latin typeface="+mn-ea"/>
                <a:ea typeface="+mn-ea"/>
              </a:endParaRPr>
            </a:p>
            <a:p>
              <a:pPr eaLnBrk="1" hangingPunct="1"/>
              <a:r>
                <a:rPr lang="zh-CN" altLang="en-US" b="1" dirty="0" smtClean="0">
                  <a:latin typeface="+mn-ea"/>
                  <a:ea typeface="+mn-ea"/>
                </a:rPr>
                <a:t>伴</a:t>
              </a:r>
              <a:r>
                <a:rPr lang="en-US" altLang="zh-CN" b="1" dirty="0" smtClean="0">
                  <a:latin typeface="+mn-ea"/>
                  <a:ea typeface="+mn-ea"/>
                </a:rPr>
                <a:t>Y</a:t>
              </a:r>
              <a:endParaRPr lang="en-US" altLang="zh-CN" b="1" dirty="0">
                <a:latin typeface="+mn-ea"/>
                <a:ea typeface="+mn-ea"/>
              </a:endParaRPr>
            </a:p>
          </p:txBody>
        </p:sp>
      </p:grpSp>
      <p:grpSp>
        <p:nvGrpSpPr>
          <p:cNvPr id="3" name="Group 52"/>
          <p:cNvGrpSpPr/>
          <p:nvPr/>
        </p:nvGrpSpPr>
        <p:grpSpPr bwMode="auto">
          <a:xfrm>
            <a:off x="2627313" y="4161239"/>
            <a:ext cx="1447800" cy="903685"/>
            <a:chOff x="1943" y="3813"/>
            <a:chExt cx="912" cy="759"/>
          </a:xfrm>
        </p:grpSpPr>
        <p:sp>
          <p:nvSpPr>
            <p:cNvPr id="42042" name="Text Box 53"/>
            <p:cNvSpPr txBox="1">
              <a:spLocks noChangeArrowheads="1"/>
            </p:cNvSpPr>
            <p:nvPr/>
          </p:nvSpPr>
          <p:spPr bwMode="auto">
            <a:xfrm>
              <a:off x="1943" y="3813"/>
              <a:ext cx="91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latin typeface="+mn-ea"/>
                  <a:ea typeface="+mn-ea"/>
                </a:rPr>
                <a:t>常染色体</a:t>
              </a:r>
              <a:endParaRPr lang="zh-CN" altLang="en-US" b="1" dirty="0">
                <a:latin typeface="+mn-ea"/>
                <a:ea typeface="+mn-ea"/>
              </a:endParaRPr>
            </a:p>
          </p:txBody>
        </p:sp>
        <p:sp>
          <p:nvSpPr>
            <p:cNvPr id="42043" name="Text Box 54"/>
            <p:cNvSpPr txBox="1">
              <a:spLocks noChangeArrowheads="1"/>
            </p:cNvSpPr>
            <p:nvPr/>
          </p:nvSpPr>
          <p:spPr bwMode="auto">
            <a:xfrm>
              <a:off x="1943" y="4184"/>
              <a:ext cx="91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latin typeface="+mn-ea"/>
                  <a:ea typeface="+mn-ea"/>
                </a:rPr>
                <a:t>性染色体</a:t>
              </a:r>
              <a:endParaRPr lang="zh-CN" altLang="en-US" b="1" dirty="0">
                <a:latin typeface="+mn-ea"/>
                <a:ea typeface="+mn-ea"/>
              </a:endParaRPr>
            </a:p>
          </p:txBody>
        </p:sp>
      </p:grpSp>
      <p:sp>
        <p:nvSpPr>
          <p:cNvPr id="722999" name="Text Box 55"/>
          <p:cNvSpPr txBox="1">
            <a:spLocks noChangeArrowheads="1"/>
          </p:cNvSpPr>
          <p:nvPr/>
        </p:nvSpPr>
        <p:spPr bwMode="auto">
          <a:xfrm>
            <a:off x="3890963" y="1154919"/>
            <a:ext cx="502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 smtClean="0">
                <a:latin typeface="+mn-ea"/>
                <a:ea typeface="+mn-ea"/>
              </a:rPr>
              <a:t>多指、并指</a:t>
            </a:r>
            <a:r>
              <a:rPr lang="zh-CN" altLang="en-US" b="1" dirty="0">
                <a:latin typeface="+mn-ea"/>
                <a:ea typeface="+mn-ea"/>
              </a:rPr>
              <a:t>、软骨发育不全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723000" name="Text Box 56"/>
          <p:cNvSpPr txBox="1">
            <a:spLocks noChangeArrowheads="1"/>
          </p:cNvSpPr>
          <p:nvPr/>
        </p:nvSpPr>
        <p:spPr bwMode="auto">
          <a:xfrm>
            <a:off x="3934506" y="1658789"/>
            <a:ext cx="510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+mn-ea"/>
                <a:ea typeface="+mn-ea"/>
              </a:rPr>
              <a:t>白化、先天聋哑、苯丙酮尿症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723001" name="Text Box 57"/>
          <p:cNvSpPr txBox="1">
            <a:spLocks noChangeArrowheads="1"/>
          </p:cNvSpPr>
          <p:nvPr/>
        </p:nvSpPr>
        <p:spPr bwMode="auto">
          <a:xfrm>
            <a:off x="3934506" y="2083846"/>
            <a:ext cx="3230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+mn-ea"/>
                <a:ea typeface="+mn-ea"/>
              </a:rPr>
              <a:t>抗维生素</a:t>
            </a:r>
            <a:r>
              <a:rPr lang="en-US" altLang="zh-CN" b="1" dirty="0">
                <a:latin typeface="+mn-ea"/>
                <a:ea typeface="+mn-ea"/>
              </a:rPr>
              <a:t>D</a:t>
            </a:r>
            <a:r>
              <a:rPr lang="zh-CN" altLang="en-US" b="1" dirty="0">
                <a:latin typeface="+mn-ea"/>
                <a:ea typeface="+mn-ea"/>
              </a:rPr>
              <a:t>佝偻病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723002" name="Text Box 58"/>
          <p:cNvSpPr txBox="1">
            <a:spLocks noChangeArrowheads="1"/>
          </p:cNvSpPr>
          <p:nvPr/>
        </p:nvSpPr>
        <p:spPr bwMode="auto">
          <a:xfrm>
            <a:off x="3921807" y="2469593"/>
            <a:ext cx="66384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 smtClean="0">
                <a:latin typeface="+mn-ea"/>
                <a:ea typeface="+mn-ea"/>
              </a:rPr>
              <a:t>红绿色盲</a:t>
            </a:r>
            <a:r>
              <a:rPr lang="en-US" altLang="zh-CN" sz="2800" b="1" dirty="0">
                <a:latin typeface="+mn-ea"/>
                <a:ea typeface="+mn-ea"/>
              </a:rPr>
              <a:t>,</a:t>
            </a:r>
            <a:r>
              <a:rPr lang="zh-CN" altLang="en-US" b="1" dirty="0" smtClean="0">
                <a:latin typeface="+mn-ea"/>
                <a:ea typeface="+mn-ea"/>
              </a:rPr>
              <a:t>血友病</a:t>
            </a:r>
            <a:r>
              <a:rPr lang="en-US" altLang="zh-CN" sz="2800" b="1" dirty="0">
                <a:latin typeface="+mn-ea"/>
              </a:rPr>
              <a:t>,</a:t>
            </a:r>
            <a:r>
              <a:rPr lang="zh-CN" altLang="en-US" b="1" dirty="0" smtClean="0">
                <a:latin typeface="+mn-ea"/>
              </a:rPr>
              <a:t>进行性肌营养不良</a:t>
            </a:r>
            <a:endParaRPr lang="en-US" altLang="zh-CN" sz="2000" b="1" dirty="0" smtClean="0">
              <a:latin typeface="+mn-ea"/>
            </a:endParaRPr>
          </a:p>
          <a:p>
            <a:pPr lvl="0" eaLnBrk="1" hangingPunct="1"/>
            <a:r>
              <a:rPr kumimoji="0" lang="zh-CN" altLang="en-US" b="1" dirty="0">
                <a:latin typeface="+mn-ea"/>
              </a:rPr>
              <a:t>男性外耳道多毛症</a:t>
            </a:r>
            <a:endParaRPr kumimoji="0" lang="zh-CN" altLang="en-US" b="1" dirty="0">
              <a:latin typeface="+mn-ea"/>
            </a:endParaRPr>
          </a:p>
          <a:p>
            <a:pPr eaLnBrk="1" hangingPunct="1"/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723003" name="Text Box 59"/>
          <p:cNvSpPr txBox="1">
            <a:spLocks noChangeArrowheads="1"/>
          </p:cNvSpPr>
          <p:nvPr/>
        </p:nvSpPr>
        <p:spPr bwMode="auto">
          <a:xfrm>
            <a:off x="4005036" y="3346956"/>
            <a:ext cx="5292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+mn-ea"/>
                <a:ea typeface="+mn-ea"/>
              </a:rPr>
              <a:t>唇裂、无脑儿、冠心病、哮喘病</a:t>
            </a:r>
            <a:endParaRPr lang="zh-CN" altLang="en-US" b="1" dirty="0">
              <a:latin typeface="+mn-ea"/>
              <a:ea typeface="+mn-ea"/>
            </a:endParaRPr>
          </a:p>
          <a:p>
            <a:pPr eaLnBrk="1" hangingPunct="1"/>
            <a:r>
              <a:rPr lang="zh-CN" altLang="en-US" b="1" dirty="0">
                <a:latin typeface="+mn-ea"/>
                <a:ea typeface="+mn-ea"/>
              </a:rPr>
              <a:t>原发性高血压、青少年型糖尿病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723004" name="Text Box 60"/>
          <p:cNvSpPr txBox="1">
            <a:spLocks noChangeArrowheads="1"/>
          </p:cNvSpPr>
          <p:nvPr/>
        </p:nvSpPr>
        <p:spPr bwMode="auto">
          <a:xfrm>
            <a:off x="4037285" y="4196740"/>
            <a:ext cx="461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+mj-ea"/>
                <a:ea typeface="+mj-ea"/>
              </a:rPr>
              <a:t>21</a:t>
            </a:r>
            <a:r>
              <a:rPr lang="zh-CN" altLang="en-US" b="1" dirty="0">
                <a:latin typeface="+mj-ea"/>
                <a:ea typeface="+mj-ea"/>
              </a:rPr>
              <a:t>三体综合征、猫叫综合征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723005" name="Text Box 61"/>
          <p:cNvSpPr txBox="1">
            <a:spLocks noChangeArrowheads="1"/>
          </p:cNvSpPr>
          <p:nvPr/>
        </p:nvSpPr>
        <p:spPr bwMode="auto">
          <a:xfrm>
            <a:off x="4037285" y="4658404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+mn-ea"/>
                <a:ea typeface="+mn-ea"/>
              </a:rPr>
              <a:t>性腺发育不良症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723006" name="Rectangle 62"/>
          <p:cNvSpPr>
            <a:spLocks noChangeArrowheads="1"/>
          </p:cNvSpPr>
          <p:nvPr/>
        </p:nvSpPr>
        <p:spPr bwMode="auto">
          <a:xfrm>
            <a:off x="-338931" y="216354"/>
            <a:ext cx="6408737" cy="37861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algn="ctr">
              <a:defRPr/>
            </a:pPr>
            <a:r>
              <a:rPr lang="zh-CN" alt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总结：</a:t>
            </a:r>
            <a:r>
              <a:rPr lang="zh-CN" alt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人类</a:t>
            </a:r>
            <a:r>
              <a:rPr lang="zh-CN" alt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遗传病</a:t>
            </a:r>
            <a:r>
              <a:rPr lang="zh-CN" alt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的</a:t>
            </a:r>
            <a:r>
              <a:rPr lang="zh-CN" alt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类型</a:t>
            </a:r>
            <a:endParaRPr lang="zh-CN" altLang="en-US" sz="39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6457" y="216354"/>
            <a:ext cx="102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暂停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2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2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2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2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2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2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88" grpId="0" autoUpdateAnimBg="0"/>
      <p:bldP spid="722989" grpId="0" autoUpdateAnimBg="0"/>
      <p:bldP spid="722990" grpId="0" autoUpdateAnimBg="0"/>
      <p:bldP spid="722999" grpId="0" autoUpdateAnimBg="0"/>
      <p:bldP spid="723000" grpId="0" autoUpdateAnimBg="0"/>
      <p:bldP spid="723001" grpId="0" autoUpdateAnimBg="0"/>
      <p:bldP spid="723002" grpId="0" autoUpdateAnimBg="0"/>
      <p:bldP spid="723003" grpId="0" autoUpdateAnimBg="0"/>
      <p:bldP spid="723004" grpId="0" autoUpdateAnimBg="0"/>
      <p:bldP spid="72300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6274" y="52251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  <a:buSzPct val="115000"/>
              <a:buFont typeface="Wingdings" panose="05000000000000000000" pitchFamily="2" charset="2"/>
              <a:buNone/>
            </a:pPr>
            <a:r>
              <a:rPr kumimoji="1" lang="zh-CN" altLang="en-US" sz="3200" b="1" dirty="0">
                <a:latin typeface="+mn-lt"/>
                <a:ea typeface="+mn-ea"/>
              </a:rPr>
              <a:t>我国遗传病的发病现状</a:t>
            </a:r>
            <a:r>
              <a:rPr kumimoji="1" lang="zh-CN" altLang="en-US" sz="2400" b="1" dirty="0">
                <a:latin typeface="+mn-lt"/>
                <a:ea typeface="+mn-ea"/>
              </a:rPr>
              <a:t>：</a:t>
            </a:r>
            <a:endParaRPr kumimoji="1" lang="zh-CN" altLang="en-US" sz="2400" b="1" dirty="0">
              <a:latin typeface="+mn-lt"/>
              <a:ea typeface="+mn-ea"/>
            </a:endParaRP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265612" y="834389"/>
            <a:ext cx="8229600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  <a:buSzPct val="115000"/>
              <a:buFont typeface="Wingdings" panose="05000000000000000000" pitchFamily="2" charset="2"/>
              <a:buNone/>
            </a:pPr>
            <a:r>
              <a:rPr kumimoji="1" lang="en-US" altLang="zh-CN" sz="2400" b="1" dirty="0">
                <a:latin typeface="+mn-lt"/>
                <a:ea typeface="+mn-ea"/>
              </a:rPr>
              <a:t>1</a:t>
            </a:r>
            <a:r>
              <a:rPr kumimoji="1" lang="zh-CN" altLang="en-US" sz="2400" b="1" dirty="0">
                <a:latin typeface="+mn-lt"/>
                <a:ea typeface="+mn-ea"/>
              </a:rPr>
              <a:t>、我国遗传病患者占总人口比例：</a:t>
            </a:r>
            <a:r>
              <a:rPr kumimoji="1"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20%-25%</a:t>
            </a:r>
            <a:endParaRPr kumimoji="1" lang="en-US" altLang="zh-CN" sz="24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115000"/>
              <a:buFont typeface="Wingdings" panose="05000000000000000000" pitchFamily="2" charset="2"/>
              <a:buNone/>
            </a:pPr>
            <a:r>
              <a:rPr kumimoji="1" lang="en-US" altLang="zh-CN" sz="2400" b="1" dirty="0">
                <a:latin typeface="+mn-lt"/>
                <a:ea typeface="+mn-ea"/>
              </a:rPr>
              <a:t>2</a:t>
            </a:r>
            <a:r>
              <a:rPr kumimoji="1" lang="zh-CN" altLang="en-US" sz="2400" b="1" dirty="0">
                <a:latin typeface="+mn-lt"/>
                <a:ea typeface="+mn-ea"/>
              </a:rPr>
              <a:t>、新生儿</a:t>
            </a:r>
            <a:r>
              <a:rPr kumimoji="1"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先天性</a:t>
            </a:r>
            <a:r>
              <a:rPr kumimoji="1" lang="zh-CN" altLang="en-US" sz="2400" b="1" dirty="0">
                <a:latin typeface="+mn-lt"/>
                <a:ea typeface="+mn-ea"/>
              </a:rPr>
              <a:t>遗传缺陷约</a:t>
            </a:r>
            <a:r>
              <a:rPr kumimoji="1" lang="zh-CN" altLang="en-US" sz="2400" b="1" dirty="0" smtClean="0">
                <a:latin typeface="+mn-lt"/>
                <a:ea typeface="+mn-ea"/>
              </a:rPr>
              <a:t>为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+mn-lt"/>
                <a:ea typeface="+mn-ea"/>
              </a:rPr>
              <a:t>1.3%</a:t>
            </a:r>
            <a:endParaRPr kumimoji="1" lang="en-US" altLang="zh-CN" sz="24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115000"/>
              <a:buFont typeface="Wingdings" panose="05000000000000000000" pitchFamily="2" charset="2"/>
              <a:buNone/>
            </a:pPr>
            <a:r>
              <a:rPr kumimoji="1" lang="en-US" altLang="zh-CN" sz="2400" b="1" dirty="0">
                <a:latin typeface="+mn-lt"/>
                <a:ea typeface="+mn-ea"/>
              </a:rPr>
              <a:t>3</a:t>
            </a:r>
            <a:r>
              <a:rPr kumimoji="1" lang="zh-CN" altLang="en-US" sz="2400" b="1" dirty="0">
                <a:latin typeface="+mn-lt"/>
                <a:ea typeface="+mn-ea"/>
              </a:rPr>
              <a:t>、在自然流产中，约</a:t>
            </a:r>
            <a:r>
              <a:rPr kumimoji="1" lang="en-US" altLang="zh-CN" sz="2400" b="1" dirty="0">
                <a:latin typeface="+mn-lt"/>
                <a:ea typeface="+mn-ea"/>
              </a:rPr>
              <a:t>50%</a:t>
            </a:r>
            <a:r>
              <a:rPr kumimoji="1" lang="zh-CN" altLang="en-US" sz="2400" b="1" dirty="0">
                <a:latin typeface="+mn-lt"/>
                <a:ea typeface="+mn-ea"/>
              </a:rPr>
              <a:t>是染色体异常引起！</a:t>
            </a:r>
            <a:endParaRPr kumimoji="1" lang="zh-CN" altLang="en-US" sz="2400" b="1" dirty="0">
              <a:latin typeface="+mn-lt"/>
              <a:ea typeface="+mn-ea"/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115000"/>
              <a:buFont typeface="Wingdings" panose="05000000000000000000" pitchFamily="2" charset="2"/>
              <a:buNone/>
            </a:pPr>
            <a:r>
              <a:rPr kumimoji="1" lang="en-US" altLang="zh-CN" sz="2400" b="1" dirty="0">
                <a:latin typeface="+mn-lt"/>
                <a:ea typeface="+mn-ea"/>
              </a:rPr>
              <a:t>4</a:t>
            </a:r>
            <a:r>
              <a:rPr kumimoji="1" lang="zh-CN" altLang="en-US" sz="2400" b="1" dirty="0">
                <a:latin typeface="+mn-lt"/>
                <a:ea typeface="+mn-ea"/>
              </a:rPr>
              <a:t>、我国人口中患</a:t>
            </a:r>
            <a:r>
              <a:rPr kumimoji="1"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21</a:t>
            </a:r>
            <a:r>
              <a:rPr kumimoji="1"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三体综合征</a:t>
            </a:r>
            <a:r>
              <a:rPr kumimoji="1" lang="zh-CN" altLang="en-US" sz="2400" b="1" dirty="0">
                <a:latin typeface="+mn-lt"/>
                <a:ea typeface="+mn-ea"/>
              </a:rPr>
              <a:t>的人在</a:t>
            </a:r>
            <a:r>
              <a:rPr kumimoji="1" lang="en-US" altLang="zh-CN" sz="2400" b="1" dirty="0">
                <a:latin typeface="+mn-lt"/>
                <a:ea typeface="+mn-ea"/>
              </a:rPr>
              <a:t>100</a:t>
            </a:r>
            <a:r>
              <a:rPr kumimoji="1" lang="zh-CN" altLang="en-US" sz="2400" b="1" dirty="0">
                <a:latin typeface="+mn-lt"/>
                <a:ea typeface="+mn-ea"/>
              </a:rPr>
              <a:t>万以上。</a:t>
            </a:r>
            <a:endParaRPr kumimoji="1" lang="zh-CN" altLang="en-US" sz="2400" b="1" dirty="0">
              <a:latin typeface="+mn-lt"/>
              <a:ea typeface="+mn-ea"/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115000"/>
              <a:buFont typeface="Wingdings" panose="05000000000000000000" pitchFamily="2" charset="2"/>
              <a:buNone/>
            </a:pPr>
            <a:r>
              <a:rPr kumimoji="1" lang="en-US" altLang="zh-CN" sz="2400" b="1" dirty="0">
                <a:latin typeface="+mn-lt"/>
                <a:ea typeface="+mn-ea"/>
              </a:rPr>
              <a:t>5</a:t>
            </a:r>
            <a:r>
              <a:rPr kumimoji="1" lang="zh-CN" altLang="en-US" sz="2400" b="1" dirty="0">
                <a:latin typeface="+mn-lt"/>
                <a:ea typeface="+mn-ea"/>
              </a:rPr>
              <a:t>、每年仅</a:t>
            </a:r>
            <a:r>
              <a:rPr kumimoji="1" lang="zh-CN" altLang="en-US" sz="2400" b="1" dirty="0" smtClean="0">
                <a:latin typeface="+mn-lt"/>
                <a:ea typeface="+mn-ea"/>
              </a:rPr>
              <a:t>由染色体变异，</a:t>
            </a:r>
            <a:r>
              <a:rPr kumimoji="1" lang="zh-CN" altLang="en-US" sz="2400" b="1" dirty="0">
                <a:latin typeface="+mn-lt"/>
                <a:ea typeface="+mn-ea"/>
              </a:rPr>
              <a:t>造成</a:t>
            </a:r>
            <a:r>
              <a:rPr kumimoji="1"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52</a:t>
            </a:r>
            <a:r>
              <a:rPr kumimoji="1"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万</a:t>
            </a:r>
            <a:r>
              <a:rPr kumimoji="1" lang="zh-CN" altLang="en-US" sz="2400" b="1" dirty="0">
                <a:latin typeface="+mn-lt"/>
                <a:ea typeface="+mn-ea"/>
              </a:rPr>
              <a:t>例自发流产。</a:t>
            </a:r>
            <a:endParaRPr kumimoji="1" lang="zh-CN" altLang="en-US" sz="2400" b="1" dirty="0">
              <a:latin typeface="+mn-lt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36363" y="3797873"/>
            <a:ext cx="1418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危害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endParaRPr kumimoji="1"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81875" y="3797873"/>
            <a:ext cx="561657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给患者、后代、家庭、社会</a:t>
            </a:r>
            <a:r>
              <a:rPr kumimoji="1"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……</a:t>
            </a:r>
            <a:endParaRPr kumimoji="1" lang="en-US" altLang="zh-CN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巨大的物质和精神负担！</a:t>
            </a:r>
            <a:endParaRPr kumimoji="1" lang="zh-CN" altLang="en-US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13506"/>
            <a:ext cx="50945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3600" dirty="0">
                <a:latin typeface="+mn-ea"/>
                <a:ea typeface="+mn-ea"/>
              </a:rPr>
              <a:t>二</a:t>
            </a:r>
            <a:r>
              <a:rPr kumimoji="0" lang="zh-CN" altLang="en-US" sz="3600" dirty="0" smtClean="0">
                <a:latin typeface="+mn-ea"/>
                <a:ea typeface="+mn-ea"/>
              </a:rPr>
              <a:t>、</a:t>
            </a:r>
            <a:r>
              <a:rPr kumimoji="0" lang="zh-CN" altLang="en-US" sz="3600" dirty="0">
                <a:latin typeface="+mj-ea"/>
                <a:ea typeface="+mj-ea"/>
              </a:rPr>
              <a:t>遗传病的检测和预防</a:t>
            </a:r>
            <a:endParaRPr kumimoji="0" lang="zh-CN" altLang="en-US" sz="3600" dirty="0">
              <a:latin typeface="+mj-ea"/>
              <a:ea typeface="+mj-ea"/>
            </a:endParaRP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674597" y="569784"/>
            <a:ext cx="40322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3200" dirty="0">
                <a:latin typeface="+mn-ea"/>
                <a:ea typeface="+mn-ea"/>
              </a:rPr>
              <a:t>1</a:t>
            </a:r>
            <a:r>
              <a:rPr kumimoji="0" lang="zh-CN" altLang="en-US" sz="3200" dirty="0">
                <a:latin typeface="+mn-ea"/>
                <a:ea typeface="+mn-ea"/>
              </a:rPr>
              <a:t>．</a:t>
            </a:r>
            <a:r>
              <a:rPr kumimoji="0" lang="zh-CN" altLang="en-US" sz="3200" dirty="0">
                <a:latin typeface="+mj-ea"/>
                <a:ea typeface="+mj-ea"/>
              </a:rPr>
              <a:t>禁止近亲结婚</a:t>
            </a:r>
            <a:r>
              <a:rPr kumimoji="0"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kumimoji="0"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95289" y="1098947"/>
            <a:ext cx="80660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kumimoji="0" lang="zh-CN" altLang="en-US" sz="2800" dirty="0">
                <a:latin typeface="+mj-ea"/>
                <a:ea typeface="+mj-ea"/>
              </a:rPr>
              <a:t>我国婚姻法规定：“</a:t>
            </a:r>
            <a:r>
              <a:rPr kumimoji="0" lang="zh-CN" altLang="en-US" sz="2800" dirty="0">
                <a:solidFill>
                  <a:srgbClr val="FF0000"/>
                </a:solidFill>
                <a:latin typeface="+mj-ea"/>
                <a:ea typeface="+mj-ea"/>
              </a:rPr>
              <a:t>直系血亲</a:t>
            </a:r>
            <a:r>
              <a:rPr kumimoji="0" lang="zh-CN" altLang="en-US" sz="2800" dirty="0">
                <a:latin typeface="+mj-ea"/>
                <a:ea typeface="+mj-ea"/>
              </a:rPr>
              <a:t>和</a:t>
            </a:r>
            <a:r>
              <a:rPr kumimoji="0" lang="zh-CN" altLang="en-US" sz="2800" dirty="0">
                <a:solidFill>
                  <a:srgbClr val="FF0000"/>
                </a:solidFill>
                <a:latin typeface="+mj-ea"/>
                <a:ea typeface="+mj-ea"/>
              </a:rPr>
              <a:t>三代以内的旁系血亲</a:t>
            </a:r>
            <a:r>
              <a:rPr kumimoji="0" lang="zh-CN" altLang="en-US" sz="2800" dirty="0">
                <a:latin typeface="+mj-ea"/>
                <a:ea typeface="+mj-ea"/>
              </a:rPr>
              <a:t>禁止结婚。”</a:t>
            </a:r>
            <a:endParaRPr kumimoji="0" lang="zh-CN" altLang="en-US" sz="2800" dirty="0">
              <a:latin typeface="+mj-ea"/>
              <a:ea typeface="+mj-ea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-159883" y="4427785"/>
            <a:ext cx="9443197" cy="430887"/>
          </a:xfrm>
          <a:prstGeom prst="rect">
            <a:avLst/>
          </a:prstGeom>
          <a:noFill/>
          <a:ln w="57150">
            <a:noFill/>
            <a:miter lim="800000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28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kumimoji="0" lang="zh-CN" altLang="en-US" sz="2800" dirty="0">
                <a:latin typeface="+mn-ea"/>
                <a:ea typeface="+mn-ea"/>
              </a:rPr>
              <a:t>禁止近亲结婚可以</a:t>
            </a:r>
            <a:r>
              <a:rPr kumimoji="0" lang="zh-CN" altLang="en-US" sz="2800" dirty="0" smtClean="0">
                <a:latin typeface="+mn-ea"/>
                <a:ea typeface="+mn-ea"/>
              </a:rPr>
              <a:t>减少单基因</a:t>
            </a:r>
            <a:r>
              <a:rPr kumimoji="0" lang="zh-CN" altLang="en-US" sz="2800" u="sng" dirty="0" smtClean="0">
                <a:latin typeface="+mn-ea"/>
                <a:ea typeface="+mn-ea"/>
              </a:rPr>
              <a:t>       </a:t>
            </a:r>
            <a:r>
              <a:rPr kumimoji="0" lang="zh-CN" altLang="en-US" sz="2800" dirty="0">
                <a:latin typeface="+mn-ea"/>
                <a:ea typeface="+mn-ea"/>
              </a:rPr>
              <a:t>遗传病的发生机会</a:t>
            </a:r>
            <a:endParaRPr kumimoji="0" lang="zh-CN" altLang="en-US" sz="2800" dirty="0">
              <a:latin typeface="+mn-ea"/>
              <a:ea typeface="+mn-ea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4833256" y="4425954"/>
            <a:ext cx="1625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kumimoji="0"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隐性</a:t>
            </a:r>
            <a:endParaRPr kumimoji="0"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41120" y="1960721"/>
            <a:ext cx="7341326" cy="233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6060C"/>
                </a:solidFill>
                <a:latin typeface="+mn-ea"/>
                <a:ea typeface="+mn-ea"/>
              </a:rPr>
              <a:t>每个人都携带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5~6</a:t>
            </a:r>
            <a:r>
              <a:rPr lang="zh-CN" altLang="en-US" sz="2400" b="1" dirty="0">
                <a:solidFill>
                  <a:srgbClr val="06060C"/>
                </a:solidFill>
                <a:latin typeface="+mn-ea"/>
                <a:ea typeface="+mn-ea"/>
              </a:rPr>
              <a:t>个不同的隐性致病基因</a:t>
            </a:r>
            <a:r>
              <a:rPr lang="en-US" altLang="zh-CN" sz="2400" b="1" dirty="0">
                <a:solidFill>
                  <a:srgbClr val="06060C"/>
                </a:solidFill>
                <a:latin typeface="+mn-ea"/>
                <a:ea typeface="+mn-ea"/>
              </a:rPr>
              <a:t>.</a:t>
            </a:r>
            <a:endParaRPr lang="en-US" altLang="zh-CN" sz="2400" b="1" dirty="0">
              <a:solidFill>
                <a:srgbClr val="06060C"/>
              </a:solidFill>
              <a:latin typeface="+mn-ea"/>
              <a:ea typeface="+mn-ea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无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亲缘关系的婚配对象</a:t>
            </a:r>
            <a:r>
              <a:rPr lang="zh-CN" altLang="en-US" sz="2400" b="1" dirty="0" smtClean="0">
                <a:solidFill>
                  <a:srgbClr val="06060C"/>
                </a:solidFill>
                <a:latin typeface="+mn-ea"/>
                <a:ea typeface="+mn-ea"/>
              </a:rPr>
              <a:t>，</a:t>
            </a:r>
            <a:r>
              <a:rPr lang="zh-CN" altLang="en-US" sz="2400" b="1" dirty="0">
                <a:solidFill>
                  <a:srgbClr val="06060C"/>
                </a:solidFill>
                <a:latin typeface="+mn-ea"/>
                <a:ea typeface="+mn-ea"/>
              </a:rPr>
              <a:t>夫妇双方所带相同致病基因的机会很少</a:t>
            </a:r>
            <a:r>
              <a:rPr lang="zh-CN" altLang="en-US" sz="2400" b="1" dirty="0" smtClean="0">
                <a:solidFill>
                  <a:srgbClr val="06060C"/>
                </a:solidFill>
                <a:latin typeface="+mn-ea"/>
                <a:ea typeface="+mn-ea"/>
              </a:rPr>
              <a:t>。</a:t>
            </a:r>
            <a:endParaRPr lang="zh-CN" altLang="en-US" sz="2400" b="1" dirty="0">
              <a:solidFill>
                <a:srgbClr val="06060C"/>
              </a:solidFill>
              <a:latin typeface="+mn-ea"/>
              <a:ea typeface="+mn-ea"/>
            </a:endParaRPr>
          </a:p>
          <a:p>
            <a:r>
              <a:rPr lang="zh-CN" altLang="en-US" sz="2400" b="1" dirty="0">
                <a:solidFill>
                  <a:srgbClr val="06060C"/>
                </a:solidFill>
                <a:latin typeface="+mn-ea"/>
                <a:ea typeface="+mn-ea"/>
              </a:rPr>
              <a:t>近亲结婚者有可能从相同的祖先继承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相同的致病基因</a:t>
            </a:r>
            <a:r>
              <a:rPr lang="zh-CN" altLang="en-US" sz="2400" b="1" dirty="0">
                <a:solidFill>
                  <a:srgbClr val="06060C"/>
                </a:solidFill>
                <a:latin typeface="+mn-ea"/>
                <a:ea typeface="+mn-ea"/>
              </a:rPr>
              <a:t>的机会就大大增加。往往比非近亲结婚者高出几倍、几十倍、甚至上百倍。</a:t>
            </a:r>
            <a:endParaRPr lang="zh-CN" altLang="en-US" sz="2400" b="1" dirty="0">
              <a:solidFill>
                <a:srgbClr val="06060C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51" grpId="0"/>
      <p:bldP spid="52" grpId="0" autoUpdateAnimBg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ext Box 2"/>
          <p:cNvSpPr txBox="1">
            <a:spLocks noChangeArrowheads="1"/>
          </p:cNvSpPr>
          <p:nvPr/>
        </p:nvSpPr>
        <p:spPr bwMode="auto">
          <a:xfrm>
            <a:off x="2051051" y="303610"/>
            <a:ext cx="180022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latin typeface="+mn-ea"/>
                <a:ea typeface="+mn-ea"/>
              </a:rPr>
              <a:t>祖父母</a:t>
            </a:r>
            <a:endParaRPr kumimoji="1" lang="zh-CN" altLang="en-US" sz="3600" b="1" dirty="0">
              <a:latin typeface="+mn-ea"/>
              <a:ea typeface="+mn-ea"/>
            </a:endParaRP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5219700" y="303610"/>
            <a:ext cx="221138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latin typeface="+mj-ea"/>
                <a:ea typeface="+mj-ea"/>
              </a:rPr>
              <a:t>外祖父母</a:t>
            </a:r>
            <a:endParaRPr kumimoji="1" lang="zh-CN" altLang="en-US" sz="3600" b="1" dirty="0">
              <a:latin typeface="+mj-ea"/>
              <a:ea typeface="+mj-ea"/>
            </a:endParaRPr>
          </a:p>
        </p:txBody>
      </p:sp>
      <p:sp>
        <p:nvSpPr>
          <p:cNvPr id="326662" name="Line 6"/>
          <p:cNvSpPr>
            <a:spLocks noChangeShapeType="1"/>
          </p:cNvSpPr>
          <p:nvPr/>
        </p:nvSpPr>
        <p:spPr bwMode="auto">
          <a:xfrm>
            <a:off x="1295400" y="108585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26665" name="Line 9"/>
          <p:cNvSpPr>
            <a:spLocks noChangeShapeType="1"/>
          </p:cNvSpPr>
          <p:nvPr/>
        </p:nvSpPr>
        <p:spPr bwMode="auto">
          <a:xfrm>
            <a:off x="8018464" y="1270398"/>
            <a:ext cx="1587" cy="211931"/>
          </a:xfrm>
          <a:prstGeom prst="line">
            <a:avLst/>
          </a:prstGeom>
          <a:noFill/>
          <a:ln w="39688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6671" name="Rectangle 15"/>
          <p:cNvSpPr>
            <a:spLocks noChangeArrowheads="1"/>
          </p:cNvSpPr>
          <p:nvPr/>
        </p:nvSpPr>
        <p:spPr bwMode="auto">
          <a:xfrm>
            <a:off x="30163" y="4120754"/>
            <a:ext cx="2087562" cy="4452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6672" name="Rectangle 16"/>
          <p:cNvSpPr>
            <a:spLocks noChangeArrowheads="1"/>
          </p:cNvSpPr>
          <p:nvPr/>
        </p:nvSpPr>
        <p:spPr bwMode="auto">
          <a:xfrm>
            <a:off x="-19393" y="4207669"/>
            <a:ext cx="2547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FFFFFF"/>
                </a:solidFill>
                <a:latin typeface="+mn-ea"/>
                <a:ea typeface="+mn-ea"/>
              </a:rPr>
              <a:t>叔伯姑的</a:t>
            </a:r>
            <a:r>
              <a:rPr kumimoji="1" lang="zh-CN" altLang="en-US" sz="2400" b="1" dirty="0">
                <a:solidFill>
                  <a:srgbClr val="FFFFFF"/>
                </a:solidFill>
                <a:latin typeface="+mn-ea"/>
                <a:ea typeface="+mn-ea"/>
              </a:rPr>
              <a:t>曾孙子女</a:t>
            </a:r>
            <a:endParaRPr kumimoji="1"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26673" name="Rectangle 17"/>
          <p:cNvSpPr>
            <a:spLocks noChangeArrowheads="1"/>
          </p:cNvSpPr>
          <p:nvPr/>
        </p:nvSpPr>
        <p:spPr bwMode="auto">
          <a:xfrm>
            <a:off x="30163" y="4120754"/>
            <a:ext cx="2087562" cy="44529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6674" name="Rectangle 18"/>
          <p:cNvSpPr>
            <a:spLocks noChangeArrowheads="1"/>
          </p:cNvSpPr>
          <p:nvPr/>
        </p:nvSpPr>
        <p:spPr bwMode="auto">
          <a:xfrm>
            <a:off x="30163" y="3242073"/>
            <a:ext cx="2087562" cy="4441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6675" name="Rectangle 19"/>
          <p:cNvSpPr>
            <a:spLocks noChangeArrowheads="1"/>
          </p:cNvSpPr>
          <p:nvPr/>
        </p:nvSpPr>
        <p:spPr bwMode="auto">
          <a:xfrm>
            <a:off x="-8885" y="3280683"/>
            <a:ext cx="2165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2400" b="1" dirty="0">
                <a:solidFill>
                  <a:srgbClr val="FFFFFF"/>
                </a:solidFill>
                <a:latin typeface="+mj-ea"/>
                <a:ea typeface="+mj-ea"/>
              </a:rPr>
              <a:t>叔伯姑的孙子女</a:t>
            </a:r>
            <a:endParaRPr kumimoji="1"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26676" name="Rectangle 20"/>
          <p:cNvSpPr>
            <a:spLocks noChangeArrowheads="1"/>
          </p:cNvSpPr>
          <p:nvPr/>
        </p:nvSpPr>
        <p:spPr bwMode="auto">
          <a:xfrm>
            <a:off x="30163" y="3242073"/>
            <a:ext cx="2087562" cy="44410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6677" name="Rectangle 21"/>
          <p:cNvSpPr>
            <a:spLocks noChangeArrowheads="1"/>
          </p:cNvSpPr>
          <p:nvPr/>
        </p:nvSpPr>
        <p:spPr bwMode="auto">
          <a:xfrm>
            <a:off x="30163" y="2362200"/>
            <a:ext cx="2087562" cy="4441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6678" name="Rectangle 22"/>
          <p:cNvSpPr>
            <a:spLocks noChangeArrowheads="1"/>
          </p:cNvSpPr>
          <p:nvPr/>
        </p:nvSpPr>
        <p:spPr bwMode="auto">
          <a:xfrm>
            <a:off x="160521" y="2402001"/>
            <a:ext cx="18562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2400" b="1" dirty="0">
                <a:solidFill>
                  <a:srgbClr val="FFFFFF"/>
                </a:solidFill>
                <a:latin typeface="+mn-ea"/>
                <a:ea typeface="+mn-ea"/>
              </a:rPr>
              <a:t>叔伯姑</a:t>
            </a:r>
            <a:r>
              <a:rPr kumimoji="1" lang="zh-CN" altLang="en-US" sz="2400" b="1" dirty="0">
                <a:solidFill>
                  <a:srgbClr val="FFFFFF"/>
                </a:solidFill>
                <a:latin typeface="+mj-ea"/>
                <a:ea typeface="+mj-ea"/>
              </a:rPr>
              <a:t>的子女</a:t>
            </a:r>
            <a:endParaRPr kumimoji="1"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26679" name="Rectangle 23"/>
          <p:cNvSpPr>
            <a:spLocks noChangeArrowheads="1"/>
          </p:cNvSpPr>
          <p:nvPr/>
        </p:nvSpPr>
        <p:spPr bwMode="auto">
          <a:xfrm>
            <a:off x="46038" y="2362200"/>
            <a:ext cx="2087562" cy="44410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6680" name="Rectangle 24"/>
          <p:cNvSpPr>
            <a:spLocks noChangeArrowheads="1"/>
          </p:cNvSpPr>
          <p:nvPr/>
        </p:nvSpPr>
        <p:spPr bwMode="auto">
          <a:xfrm>
            <a:off x="30163" y="1482329"/>
            <a:ext cx="2087562" cy="4452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6681" name="Rectangle 25"/>
          <p:cNvSpPr>
            <a:spLocks noChangeArrowheads="1"/>
          </p:cNvSpPr>
          <p:nvPr/>
        </p:nvSpPr>
        <p:spPr bwMode="auto">
          <a:xfrm>
            <a:off x="341248" y="1558291"/>
            <a:ext cx="1546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叔</a:t>
            </a:r>
            <a:r>
              <a:rPr kumimoji="1" lang="zh-CN" altLang="en-US" sz="2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、</a:t>
            </a:r>
            <a:r>
              <a:rPr kumimoji="1"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伯、姑</a:t>
            </a:r>
            <a:endParaRPr kumimoji="1"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26682" name="Rectangle 26"/>
          <p:cNvSpPr>
            <a:spLocks noChangeArrowheads="1"/>
          </p:cNvSpPr>
          <p:nvPr/>
        </p:nvSpPr>
        <p:spPr bwMode="auto">
          <a:xfrm>
            <a:off x="30163" y="1482329"/>
            <a:ext cx="2087562" cy="44529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6690" name="Rectangle 34"/>
          <p:cNvSpPr>
            <a:spLocks noChangeArrowheads="1"/>
          </p:cNvSpPr>
          <p:nvPr/>
        </p:nvSpPr>
        <p:spPr bwMode="auto">
          <a:xfrm>
            <a:off x="2343151" y="4120754"/>
            <a:ext cx="2087563" cy="445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6691" name="Rectangle 35"/>
          <p:cNvSpPr>
            <a:spLocks noChangeArrowheads="1"/>
          </p:cNvSpPr>
          <p:nvPr/>
        </p:nvSpPr>
        <p:spPr bwMode="auto">
          <a:xfrm>
            <a:off x="3028950" y="4207669"/>
            <a:ext cx="1327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CN" altLang="en-US" sz="2400" b="1" dirty="0">
                <a:latin typeface="+mn-ea"/>
                <a:ea typeface="+mn-ea"/>
              </a:rPr>
              <a:t>孙子女</a:t>
            </a:r>
            <a:endParaRPr kumimoji="1"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26692" name="Rectangle 36"/>
          <p:cNvSpPr>
            <a:spLocks noChangeArrowheads="1"/>
          </p:cNvSpPr>
          <p:nvPr/>
        </p:nvSpPr>
        <p:spPr bwMode="auto">
          <a:xfrm>
            <a:off x="2343150" y="4118137"/>
            <a:ext cx="2087563" cy="44529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6693" name="Rectangle 37"/>
          <p:cNvSpPr>
            <a:spLocks noChangeArrowheads="1"/>
          </p:cNvSpPr>
          <p:nvPr/>
        </p:nvSpPr>
        <p:spPr bwMode="auto">
          <a:xfrm>
            <a:off x="2343151" y="3242073"/>
            <a:ext cx="2087563" cy="444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6694" name="Rectangle 38"/>
          <p:cNvSpPr>
            <a:spLocks noChangeArrowheads="1"/>
          </p:cNvSpPr>
          <p:nvPr/>
        </p:nvSpPr>
        <p:spPr bwMode="auto">
          <a:xfrm>
            <a:off x="2930635" y="3242073"/>
            <a:ext cx="1065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CN" altLang="en-US" sz="2400" b="1" dirty="0">
                <a:latin typeface="+mj-ea"/>
                <a:ea typeface="+mj-ea"/>
              </a:rPr>
              <a:t>子女</a:t>
            </a:r>
            <a:endParaRPr kumimoji="1"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26695" name="Rectangle 39"/>
          <p:cNvSpPr>
            <a:spLocks noChangeArrowheads="1"/>
          </p:cNvSpPr>
          <p:nvPr/>
        </p:nvSpPr>
        <p:spPr bwMode="auto">
          <a:xfrm>
            <a:off x="2343151" y="3242073"/>
            <a:ext cx="2087563" cy="44410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6696" name="Rectangle 40"/>
          <p:cNvSpPr>
            <a:spLocks noChangeArrowheads="1"/>
          </p:cNvSpPr>
          <p:nvPr/>
        </p:nvSpPr>
        <p:spPr bwMode="auto">
          <a:xfrm>
            <a:off x="2343151" y="2362200"/>
            <a:ext cx="2087563" cy="444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6697" name="Rectangle 41"/>
          <p:cNvSpPr>
            <a:spLocks noChangeArrowheads="1"/>
          </p:cNvSpPr>
          <p:nvPr/>
        </p:nvSpPr>
        <p:spPr bwMode="auto">
          <a:xfrm>
            <a:off x="3028950" y="2417990"/>
            <a:ext cx="1138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CN" altLang="en-US" sz="2400" b="1" dirty="0">
                <a:latin typeface="+mj-ea"/>
                <a:ea typeface="+mj-ea"/>
              </a:rPr>
              <a:t>自己</a:t>
            </a:r>
            <a:r>
              <a:rPr kumimoji="1" lang="zh-CN" altLang="en-US" sz="24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endParaRPr kumimoji="1"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6698" name="Rectangle 42"/>
          <p:cNvSpPr>
            <a:spLocks noChangeArrowheads="1"/>
          </p:cNvSpPr>
          <p:nvPr/>
        </p:nvSpPr>
        <p:spPr bwMode="auto">
          <a:xfrm>
            <a:off x="2343151" y="2362200"/>
            <a:ext cx="2087563" cy="44410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6701" name="Rectangle 45"/>
          <p:cNvSpPr>
            <a:spLocks noChangeArrowheads="1"/>
          </p:cNvSpPr>
          <p:nvPr/>
        </p:nvSpPr>
        <p:spPr bwMode="auto">
          <a:xfrm>
            <a:off x="4466590" y="4117975"/>
            <a:ext cx="2467610" cy="4451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6702" name="Rectangle 46"/>
          <p:cNvSpPr>
            <a:spLocks noChangeArrowheads="1"/>
          </p:cNvSpPr>
          <p:nvPr/>
        </p:nvSpPr>
        <p:spPr bwMode="auto">
          <a:xfrm>
            <a:off x="4431030" y="4207510"/>
            <a:ext cx="2588895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kumimoji="1" lang="zh-CN" altLang="en-US" sz="2400" b="1" dirty="0">
                <a:solidFill>
                  <a:srgbClr val="FFFFFF"/>
                </a:solidFill>
                <a:latin typeface="+mn-ea"/>
                <a:ea typeface="+mn-ea"/>
              </a:rPr>
              <a:t>兄弟姐妹的孙子女</a:t>
            </a:r>
            <a:endParaRPr kumimoji="1"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26703" name="Rectangle 47"/>
          <p:cNvSpPr>
            <a:spLocks noChangeArrowheads="1"/>
          </p:cNvSpPr>
          <p:nvPr/>
        </p:nvSpPr>
        <p:spPr bwMode="auto">
          <a:xfrm>
            <a:off x="4466590" y="4120515"/>
            <a:ext cx="2786380" cy="44513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6704" name="Rectangle 48"/>
          <p:cNvSpPr>
            <a:spLocks noChangeArrowheads="1"/>
          </p:cNvSpPr>
          <p:nvPr/>
        </p:nvSpPr>
        <p:spPr bwMode="auto">
          <a:xfrm>
            <a:off x="4656138" y="3242073"/>
            <a:ext cx="2087562" cy="4441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6705" name="Rectangle 49"/>
          <p:cNvSpPr>
            <a:spLocks noChangeArrowheads="1"/>
          </p:cNvSpPr>
          <p:nvPr/>
        </p:nvSpPr>
        <p:spPr bwMode="auto">
          <a:xfrm>
            <a:off x="4637088" y="3327798"/>
            <a:ext cx="2165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2400" b="1" dirty="0">
                <a:solidFill>
                  <a:srgbClr val="FFFFFF"/>
                </a:solidFill>
                <a:latin typeface="+mn-ea"/>
                <a:ea typeface="+mn-ea"/>
              </a:rPr>
              <a:t>兄弟姐妹的子女</a:t>
            </a:r>
            <a:endParaRPr kumimoji="1"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26706" name="Rectangle 50"/>
          <p:cNvSpPr>
            <a:spLocks noChangeArrowheads="1"/>
          </p:cNvSpPr>
          <p:nvPr/>
        </p:nvSpPr>
        <p:spPr bwMode="auto">
          <a:xfrm>
            <a:off x="4656138" y="3242073"/>
            <a:ext cx="2087562" cy="44410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6707" name="Rectangle 51"/>
          <p:cNvSpPr>
            <a:spLocks noChangeArrowheads="1"/>
          </p:cNvSpPr>
          <p:nvPr/>
        </p:nvSpPr>
        <p:spPr bwMode="auto">
          <a:xfrm>
            <a:off x="4656138" y="2362200"/>
            <a:ext cx="2087562" cy="4441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6708" name="Rectangle 52"/>
          <p:cNvSpPr>
            <a:spLocks noChangeArrowheads="1"/>
          </p:cNvSpPr>
          <p:nvPr/>
        </p:nvSpPr>
        <p:spPr bwMode="auto">
          <a:xfrm>
            <a:off x="5003801" y="2449116"/>
            <a:ext cx="1655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CN" altLang="en-US" sz="2400" b="1" dirty="0">
                <a:solidFill>
                  <a:srgbClr val="FFFFFF"/>
                </a:solidFill>
                <a:latin typeface="+mj-ea"/>
                <a:ea typeface="+mj-ea"/>
              </a:rPr>
              <a:t>兄弟姐妹</a:t>
            </a:r>
            <a:endParaRPr kumimoji="1"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26709" name="Rectangle 53"/>
          <p:cNvSpPr>
            <a:spLocks noChangeArrowheads="1"/>
          </p:cNvSpPr>
          <p:nvPr/>
        </p:nvSpPr>
        <p:spPr bwMode="auto">
          <a:xfrm>
            <a:off x="4656138" y="2362200"/>
            <a:ext cx="2087562" cy="44410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6710" name="Rectangle 54"/>
          <p:cNvSpPr>
            <a:spLocks noChangeArrowheads="1"/>
          </p:cNvSpPr>
          <p:nvPr/>
        </p:nvSpPr>
        <p:spPr bwMode="auto">
          <a:xfrm>
            <a:off x="3498850" y="1482329"/>
            <a:ext cx="2089150" cy="445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6711" name="Rectangle 55"/>
          <p:cNvSpPr>
            <a:spLocks noChangeArrowheads="1"/>
          </p:cNvSpPr>
          <p:nvPr/>
        </p:nvSpPr>
        <p:spPr bwMode="auto">
          <a:xfrm>
            <a:off x="4186239" y="1569244"/>
            <a:ext cx="117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CN" altLang="en-US" sz="2400" b="1" dirty="0">
                <a:latin typeface="+mj-ea"/>
                <a:ea typeface="+mj-ea"/>
              </a:rPr>
              <a:t>父、母</a:t>
            </a:r>
            <a:endParaRPr kumimoji="1"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26712" name="Rectangle 56"/>
          <p:cNvSpPr>
            <a:spLocks noChangeArrowheads="1"/>
          </p:cNvSpPr>
          <p:nvPr/>
        </p:nvSpPr>
        <p:spPr bwMode="auto">
          <a:xfrm>
            <a:off x="3498850" y="1482329"/>
            <a:ext cx="2089150" cy="44529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6716" name="Rectangle 60"/>
          <p:cNvSpPr>
            <a:spLocks noChangeArrowheads="1"/>
          </p:cNvSpPr>
          <p:nvPr/>
        </p:nvSpPr>
        <p:spPr bwMode="auto">
          <a:xfrm>
            <a:off x="6969126" y="4120754"/>
            <a:ext cx="2087563" cy="4452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6717" name="Rectangle 61"/>
          <p:cNvSpPr>
            <a:spLocks noChangeArrowheads="1"/>
          </p:cNvSpPr>
          <p:nvPr/>
        </p:nvSpPr>
        <p:spPr bwMode="auto">
          <a:xfrm>
            <a:off x="6934201" y="4207669"/>
            <a:ext cx="2165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FFFFFF"/>
                </a:solidFill>
                <a:latin typeface="+mn-ea"/>
                <a:ea typeface="+mn-ea"/>
              </a:rPr>
              <a:t>舅姨</a:t>
            </a:r>
            <a:r>
              <a:rPr kumimoji="1" lang="zh-CN" altLang="en-US" sz="2400" b="1" dirty="0">
                <a:solidFill>
                  <a:srgbClr val="FFFFFF"/>
                </a:solidFill>
                <a:latin typeface="+mn-ea"/>
                <a:ea typeface="+mn-ea"/>
              </a:rPr>
              <a:t>的曾孙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+mn-ea"/>
                <a:ea typeface="+mn-ea"/>
              </a:rPr>
              <a:t>子女</a:t>
            </a:r>
            <a:endParaRPr kumimoji="1"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26718" name="Rectangle 62"/>
          <p:cNvSpPr>
            <a:spLocks noChangeArrowheads="1"/>
          </p:cNvSpPr>
          <p:nvPr/>
        </p:nvSpPr>
        <p:spPr bwMode="auto">
          <a:xfrm>
            <a:off x="6969126" y="4120754"/>
            <a:ext cx="2087563" cy="44529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6719" name="Rectangle 63"/>
          <p:cNvSpPr>
            <a:spLocks noChangeArrowheads="1"/>
          </p:cNvSpPr>
          <p:nvPr/>
        </p:nvSpPr>
        <p:spPr bwMode="auto">
          <a:xfrm>
            <a:off x="6969126" y="3242073"/>
            <a:ext cx="2087563" cy="4441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6720" name="Rectangle 64"/>
          <p:cNvSpPr>
            <a:spLocks noChangeArrowheads="1"/>
          </p:cNvSpPr>
          <p:nvPr/>
        </p:nvSpPr>
        <p:spPr bwMode="auto">
          <a:xfrm>
            <a:off x="7019925" y="3327798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CN" altLang="en-US" sz="2400" b="1" dirty="0">
                <a:solidFill>
                  <a:srgbClr val="FFFFFF"/>
                </a:solidFill>
                <a:latin typeface="+mn-ea"/>
                <a:ea typeface="+mn-ea"/>
              </a:rPr>
              <a:t>舅姨的孙子女</a:t>
            </a:r>
            <a:endParaRPr kumimoji="1"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26721" name="Rectangle 65"/>
          <p:cNvSpPr>
            <a:spLocks noChangeArrowheads="1"/>
          </p:cNvSpPr>
          <p:nvPr/>
        </p:nvSpPr>
        <p:spPr bwMode="auto">
          <a:xfrm>
            <a:off x="6969126" y="3242073"/>
            <a:ext cx="2087563" cy="44410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6722" name="Rectangle 66"/>
          <p:cNvSpPr>
            <a:spLocks noChangeArrowheads="1"/>
          </p:cNvSpPr>
          <p:nvPr/>
        </p:nvSpPr>
        <p:spPr bwMode="auto">
          <a:xfrm>
            <a:off x="6969126" y="2362200"/>
            <a:ext cx="2087563" cy="4441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6723" name="Rectangle 67"/>
          <p:cNvSpPr>
            <a:spLocks noChangeArrowheads="1"/>
          </p:cNvSpPr>
          <p:nvPr/>
        </p:nvSpPr>
        <p:spPr bwMode="auto">
          <a:xfrm>
            <a:off x="7164388" y="2449116"/>
            <a:ext cx="1706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CN" altLang="en-US" sz="2400" b="1" dirty="0">
                <a:solidFill>
                  <a:srgbClr val="FFFFFF"/>
                </a:solidFill>
                <a:latin typeface="+mn-ea"/>
                <a:ea typeface="+mn-ea"/>
              </a:rPr>
              <a:t>舅姨的子女</a:t>
            </a:r>
            <a:endParaRPr kumimoji="1"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26724" name="Rectangle 68"/>
          <p:cNvSpPr>
            <a:spLocks noChangeArrowheads="1"/>
          </p:cNvSpPr>
          <p:nvPr/>
        </p:nvSpPr>
        <p:spPr bwMode="auto">
          <a:xfrm>
            <a:off x="6969126" y="2362200"/>
            <a:ext cx="2087563" cy="44410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6725" name="Rectangle 69"/>
          <p:cNvSpPr>
            <a:spLocks noChangeArrowheads="1"/>
          </p:cNvSpPr>
          <p:nvPr/>
        </p:nvSpPr>
        <p:spPr bwMode="auto">
          <a:xfrm>
            <a:off x="6969126" y="1482329"/>
            <a:ext cx="2087563" cy="4452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6726" name="Rectangle 70"/>
          <p:cNvSpPr>
            <a:spLocks noChangeArrowheads="1"/>
          </p:cNvSpPr>
          <p:nvPr/>
        </p:nvSpPr>
        <p:spPr bwMode="auto">
          <a:xfrm>
            <a:off x="7654925" y="1569244"/>
            <a:ext cx="928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2400" b="1" dirty="0">
                <a:solidFill>
                  <a:srgbClr val="FFFFFF"/>
                </a:solidFill>
                <a:latin typeface="+mj-ea"/>
                <a:ea typeface="+mj-ea"/>
              </a:rPr>
              <a:t>舅、姨</a:t>
            </a:r>
            <a:endParaRPr kumimoji="1"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26727" name="Rectangle 71"/>
          <p:cNvSpPr>
            <a:spLocks noChangeArrowheads="1"/>
          </p:cNvSpPr>
          <p:nvPr/>
        </p:nvSpPr>
        <p:spPr bwMode="auto">
          <a:xfrm>
            <a:off x="6969126" y="1482329"/>
            <a:ext cx="2087563" cy="44529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6728" name="Line 72"/>
          <p:cNvSpPr>
            <a:spLocks noChangeShapeType="1"/>
          </p:cNvSpPr>
          <p:nvPr/>
        </p:nvSpPr>
        <p:spPr bwMode="auto">
          <a:xfrm>
            <a:off x="8053388" y="1110854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26729" name="Line 73"/>
          <p:cNvSpPr>
            <a:spLocks noChangeShapeType="1"/>
          </p:cNvSpPr>
          <p:nvPr/>
        </p:nvSpPr>
        <p:spPr bwMode="auto">
          <a:xfrm>
            <a:off x="1295400" y="108585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26730" name="Line 74"/>
          <p:cNvSpPr>
            <a:spLocks noChangeShapeType="1"/>
          </p:cNvSpPr>
          <p:nvPr/>
        </p:nvSpPr>
        <p:spPr bwMode="auto">
          <a:xfrm>
            <a:off x="1219200" y="1885950"/>
            <a:ext cx="0" cy="4000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326731" name="Group 75"/>
          <p:cNvGrpSpPr/>
          <p:nvPr/>
        </p:nvGrpSpPr>
        <p:grpSpPr bwMode="auto">
          <a:xfrm>
            <a:off x="1254235" y="820341"/>
            <a:ext cx="6858000" cy="3257550"/>
            <a:chOff x="768" y="672"/>
            <a:chExt cx="4320" cy="2736"/>
          </a:xfrm>
        </p:grpSpPr>
        <p:grpSp>
          <p:nvGrpSpPr>
            <p:cNvPr id="326732" name="Group 76"/>
            <p:cNvGrpSpPr/>
            <p:nvPr/>
          </p:nvGrpSpPr>
          <p:grpSpPr bwMode="auto">
            <a:xfrm>
              <a:off x="768" y="1584"/>
              <a:ext cx="4320" cy="1824"/>
              <a:chOff x="768" y="1584"/>
              <a:chExt cx="4320" cy="1824"/>
            </a:xfrm>
          </p:grpSpPr>
          <p:grpSp>
            <p:nvGrpSpPr>
              <p:cNvPr id="326733" name="Group 77"/>
              <p:cNvGrpSpPr/>
              <p:nvPr/>
            </p:nvGrpSpPr>
            <p:grpSpPr bwMode="auto">
              <a:xfrm>
                <a:off x="768" y="2304"/>
                <a:ext cx="4320" cy="1104"/>
                <a:chOff x="768" y="2304"/>
                <a:chExt cx="4320" cy="1104"/>
              </a:xfrm>
            </p:grpSpPr>
            <p:grpSp>
              <p:nvGrpSpPr>
                <p:cNvPr id="326734" name="Group 78"/>
                <p:cNvGrpSpPr/>
                <p:nvPr/>
              </p:nvGrpSpPr>
              <p:grpSpPr bwMode="auto">
                <a:xfrm>
                  <a:off x="768" y="2304"/>
                  <a:ext cx="0" cy="1104"/>
                  <a:chOff x="768" y="2304"/>
                  <a:chExt cx="0" cy="1104"/>
                </a:xfrm>
              </p:grpSpPr>
              <p:sp>
                <p:nvSpPr>
                  <p:cNvPr id="32673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304"/>
                    <a:ext cx="0" cy="38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736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3072"/>
                    <a:ext cx="0" cy="33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26737" name="Group 81"/>
                <p:cNvGrpSpPr/>
                <p:nvPr/>
              </p:nvGrpSpPr>
              <p:grpSpPr bwMode="auto">
                <a:xfrm>
                  <a:off x="2064" y="2304"/>
                  <a:ext cx="0" cy="1104"/>
                  <a:chOff x="2064" y="2352"/>
                  <a:chExt cx="0" cy="1104"/>
                </a:xfrm>
              </p:grpSpPr>
              <p:sp>
                <p:nvSpPr>
                  <p:cNvPr id="3267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352"/>
                    <a:ext cx="0" cy="38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739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3072"/>
                    <a:ext cx="0" cy="38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26740" name="Group 84"/>
                <p:cNvGrpSpPr/>
                <p:nvPr/>
              </p:nvGrpSpPr>
              <p:grpSpPr bwMode="auto">
                <a:xfrm>
                  <a:off x="3696" y="2304"/>
                  <a:ext cx="0" cy="1104"/>
                  <a:chOff x="2064" y="2352"/>
                  <a:chExt cx="0" cy="1104"/>
                </a:xfrm>
              </p:grpSpPr>
              <p:sp>
                <p:nvSpPr>
                  <p:cNvPr id="32674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352"/>
                    <a:ext cx="0" cy="38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74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3072"/>
                    <a:ext cx="0" cy="38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26743" name="Group 87"/>
                <p:cNvGrpSpPr/>
                <p:nvPr/>
              </p:nvGrpSpPr>
              <p:grpSpPr bwMode="auto">
                <a:xfrm>
                  <a:off x="5088" y="2304"/>
                  <a:ext cx="0" cy="1104"/>
                  <a:chOff x="2064" y="2352"/>
                  <a:chExt cx="0" cy="1104"/>
                </a:xfrm>
              </p:grpSpPr>
              <p:sp>
                <p:nvSpPr>
                  <p:cNvPr id="32674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352"/>
                    <a:ext cx="0" cy="38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745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3072"/>
                    <a:ext cx="0" cy="38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26746" name="Line 90"/>
              <p:cNvSpPr>
                <a:spLocks noChangeShapeType="1"/>
              </p:cNvSpPr>
              <p:nvPr/>
            </p:nvSpPr>
            <p:spPr bwMode="auto">
              <a:xfrm>
                <a:off x="5088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326747" name="Group 91"/>
            <p:cNvGrpSpPr/>
            <p:nvPr/>
          </p:nvGrpSpPr>
          <p:grpSpPr bwMode="auto">
            <a:xfrm>
              <a:off x="1824" y="672"/>
              <a:ext cx="2160" cy="1296"/>
              <a:chOff x="1824" y="672"/>
              <a:chExt cx="2160" cy="1296"/>
            </a:xfrm>
          </p:grpSpPr>
          <p:sp>
            <p:nvSpPr>
              <p:cNvPr id="326748" name="Line 92"/>
              <p:cNvSpPr>
                <a:spLocks noChangeShapeType="1"/>
              </p:cNvSpPr>
              <p:nvPr/>
            </p:nvSpPr>
            <p:spPr bwMode="auto">
              <a:xfrm>
                <a:off x="2880" y="91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326749" name="Group 93"/>
              <p:cNvGrpSpPr/>
              <p:nvPr/>
            </p:nvGrpSpPr>
            <p:grpSpPr bwMode="auto">
              <a:xfrm>
                <a:off x="2064" y="1584"/>
                <a:ext cx="1632" cy="384"/>
                <a:chOff x="2064" y="1584"/>
                <a:chExt cx="1632" cy="384"/>
              </a:xfrm>
            </p:grpSpPr>
            <p:grpSp>
              <p:nvGrpSpPr>
                <p:cNvPr id="326750" name="Group 94"/>
                <p:cNvGrpSpPr/>
                <p:nvPr/>
              </p:nvGrpSpPr>
              <p:grpSpPr bwMode="auto">
                <a:xfrm>
                  <a:off x="2064" y="1728"/>
                  <a:ext cx="1632" cy="240"/>
                  <a:chOff x="2064" y="1728"/>
                  <a:chExt cx="1632" cy="240"/>
                </a:xfrm>
              </p:grpSpPr>
              <p:sp>
                <p:nvSpPr>
                  <p:cNvPr id="326751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28"/>
                    <a:ext cx="0" cy="2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752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28"/>
                    <a:ext cx="16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75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1728"/>
                    <a:ext cx="0" cy="2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26754" name="Line 98"/>
                <p:cNvSpPr>
                  <a:spLocks noChangeShapeType="1"/>
                </p:cNvSpPr>
                <p:nvPr/>
              </p:nvSpPr>
              <p:spPr bwMode="auto">
                <a:xfrm>
                  <a:off x="2880" y="1584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6755" name="Group 99"/>
              <p:cNvGrpSpPr/>
              <p:nvPr/>
            </p:nvGrpSpPr>
            <p:grpSpPr bwMode="auto">
              <a:xfrm>
                <a:off x="1824" y="672"/>
                <a:ext cx="2160" cy="240"/>
                <a:chOff x="1824" y="672"/>
                <a:chExt cx="2160" cy="240"/>
              </a:xfrm>
            </p:grpSpPr>
            <p:sp>
              <p:nvSpPr>
                <p:cNvPr id="326756" name="Line 100"/>
                <p:cNvSpPr>
                  <a:spLocks noChangeShapeType="1"/>
                </p:cNvSpPr>
                <p:nvPr/>
              </p:nvSpPr>
              <p:spPr bwMode="auto">
                <a:xfrm>
                  <a:off x="1824" y="672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26757" name="Line 101"/>
                <p:cNvSpPr>
                  <a:spLocks noChangeShapeType="1"/>
                </p:cNvSpPr>
                <p:nvPr/>
              </p:nvSpPr>
              <p:spPr bwMode="auto">
                <a:xfrm>
                  <a:off x="3984" y="672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26758" name="Group 102"/>
          <p:cNvGrpSpPr/>
          <p:nvPr/>
        </p:nvGrpSpPr>
        <p:grpSpPr bwMode="auto">
          <a:xfrm>
            <a:off x="381000" y="4548190"/>
            <a:ext cx="8686800" cy="504826"/>
            <a:chOff x="240" y="3820"/>
            <a:chExt cx="5472" cy="424"/>
          </a:xfrm>
        </p:grpSpPr>
        <p:sp>
          <p:nvSpPr>
            <p:cNvPr id="326759" name="Text Box 103"/>
            <p:cNvSpPr txBox="1">
              <a:spLocks noChangeArrowheads="1"/>
            </p:cNvSpPr>
            <p:nvPr/>
          </p:nvSpPr>
          <p:spPr bwMode="auto">
            <a:xfrm>
              <a:off x="240" y="3856"/>
              <a:ext cx="105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旁系血亲</a:t>
              </a:r>
              <a:endPara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26760" name="Text Box 104"/>
            <p:cNvSpPr txBox="1">
              <a:spLocks noChangeArrowheads="1"/>
            </p:cNvSpPr>
            <p:nvPr/>
          </p:nvSpPr>
          <p:spPr bwMode="auto">
            <a:xfrm>
              <a:off x="3120" y="3836"/>
              <a:ext cx="105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旁系血亲</a:t>
              </a:r>
              <a:endPara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26761" name="Text Box 105"/>
            <p:cNvSpPr txBox="1">
              <a:spLocks noChangeArrowheads="1"/>
            </p:cNvSpPr>
            <p:nvPr/>
          </p:nvSpPr>
          <p:spPr bwMode="auto">
            <a:xfrm>
              <a:off x="4656" y="3820"/>
              <a:ext cx="105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旁系血亲</a:t>
              </a:r>
              <a:endParaRPr kumimoji="1"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26762" name="Text Box 106"/>
            <p:cNvSpPr txBox="1">
              <a:spLocks noChangeArrowheads="1"/>
            </p:cNvSpPr>
            <p:nvPr/>
          </p:nvSpPr>
          <p:spPr bwMode="auto">
            <a:xfrm>
              <a:off x="1758" y="3845"/>
              <a:ext cx="105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直系血亲</a:t>
              </a:r>
              <a:endPara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755649" y="2772354"/>
            <a:ext cx="7561263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600" b="1" dirty="0">
                <a:latin typeface="Times New Roman" panose="02020603050405020304" pitchFamily="18" charset="0"/>
              </a:rPr>
              <a:t>一个患抗维生素</a:t>
            </a:r>
            <a:r>
              <a:rPr kumimoji="1" lang="en-US" altLang="zh-CN" sz="2600" b="1" dirty="0">
                <a:latin typeface="Times New Roman" panose="02020603050405020304" pitchFamily="18" charset="0"/>
              </a:rPr>
              <a:t>D</a:t>
            </a:r>
            <a:r>
              <a:rPr kumimoji="1" lang="zh-CN" altLang="en-US" sz="2600" b="1" dirty="0">
                <a:latin typeface="Times New Roman" panose="02020603050405020304" pitchFamily="18" charset="0"/>
              </a:rPr>
              <a:t>性佝偻病（伴</a:t>
            </a:r>
            <a:r>
              <a:rPr kumimoji="1" lang="en-US" altLang="zh-CN" sz="2600" b="1" dirty="0">
                <a:latin typeface="Times New Roman" panose="02020603050405020304" pitchFamily="18" charset="0"/>
              </a:rPr>
              <a:t>X</a:t>
            </a:r>
            <a:r>
              <a:rPr kumimoji="1" lang="zh-CN" altLang="en-US" sz="2600" b="1" dirty="0">
                <a:latin typeface="Times New Roman" panose="02020603050405020304" pitchFamily="18" charset="0"/>
              </a:rPr>
              <a:t>显性遗传）的男子</a:t>
            </a:r>
            <a:r>
              <a:rPr kumimoji="1" lang="en-US" altLang="zh-CN" sz="2600" b="1" dirty="0">
                <a:latin typeface="Times New Roman" panose="02020603050405020304" pitchFamily="18" charset="0"/>
              </a:rPr>
              <a:t>(X</a:t>
            </a:r>
            <a:r>
              <a:rPr kumimoji="1" lang="en-US" altLang="zh-CN" sz="2600" b="1" baseline="30000" dirty="0">
                <a:latin typeface="Times New Roman" panose="02020603050405020304" pitchFamily="18" charset="0"/>
              </a:rPr>
              <a:t>H</a:t>
            </a:r>
            <a:r>
              <a:rPr kumimoji="1" lang="en-US" altLang="zh-CN" sz="2600" b="1" dirty="0">
                <a:latin typeface="Times New Roman" panose="02020603050405020304" pitchFamily="18" charset="0"/>
              </a:rPr>
              <a:t>Y)</a:t>
            </a:r>
            <a:r>
              <a:rPr kumimoji="1" lang="zh-CN" altLang="en-US" sz="2600" b="1" dirty="0">
                <a:latin typeface="Times New Roman" panose="02020603050405020304" pitchFamily="18" charset="0"/>
              </a:rPr>
              <a:t>与正常女子</a:t>
            </a:r>
            <a:r>
              <a:rPr kumimoji="1" lang="en-US" altLang="zh-CN" sz="2600" b="1" dirty="0" err="1">
                <a:latin typeface="Times New Roman" panose="02020603050405020304" pitchFamily="18" charset="0"/>
              </a:rPr>
              <a:t>X</a:t>
            </a:r>
            <a:r>
              <a:rPr kumimoji="1" lang="en-US" altLang="zh-CN" sz="2600" b="1" baseline="30000" dirty="0" err="1">
                <a:latin typeface="Times New Roman" panose="02020603050405020304" pitchFamily="18" charset="0"/>
              </a:rPr>
              <a:t>h</a:t>
            </a:r>
            <a:r>
              <a:rPr kumimoji="1" lang="en-US" altLang="zh-CN" sz="2600" b="1" dirty="0" err="1">
                <a:latin typeface="Times New Roman" panose="02020603050405020304" pitchFamily="18" charset="0"/>
              </a:rPr>
              <a:t>X</a:t>
            </a:r>
            <a:r>
              <a:rPr kumimoji="1" lang="en-US" altLang="zh-CN" sz="2600" b="1" baseline="30000" dirty="0" err="1">
                <a:latin typeface="Times New Roman" panose="02020603050405020304" pitchFamily="18" charset="0"/>
              </a:rPr>
              <a:t>h</a:t>
            </a:r>
            <a:r>
              <a:rPr kumimoji="1" lang="zh-CN" altLang="en-US" sz="2600" b="1" dirty="0">
                <a:latin typeface="Times New Roman" panose="02020603050405020304" pitchFamily="18" charset="0"/>
              </a:rPr>
              <a:t>结婚，为预防生下患病的孩子进行了遗传咨询，你认为最有道理的是</a:t>
            </a:r>
            <a:endParaRPr kumimoji="1" lang="zh-CN" altLang="en-US" sz="2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600" b="1" dirty="0">
                <a:latin typeface="Times New Roman" panose="02020603050405020304" pitchFamily="18" charset="0"/>
              </a:rPr>
              <a:t>          </a:t>
            </a:r>
            <a:r>
              <a:rPr kumimoji="1" lang="en-US" altLang="zh-CN" sz="2600" b="1" dirty="0">
                <a:latin typeface="Times New Roman" panose="02020603050405020304" pitchFamily="18" charset="0"/>
              </a:rPr>
              <a:t>A  </a:t>
            </a:r>
            <a:r>
              <a:rPr kumimoji="1" lang="zh-CN" altLang="en-US" sz="2600" b="1" dirty="0">
                <a:latin typeface="Times New Roman" panose="02020603050405020304" pitchFamily="18" charset="0"/>
              </a:rPr>
              <a:t>不要生育              </a:t>
            </a:r>
            <a:r>
              <a:rPr kumimoji="1" lang="en-US" altLang="zh-CN" sz="2600" b="1" dirty="0">
                <a:latin typeface="Times New Roman" panose="02020603050405020304" pitchFamily="18" charset="0"/>
              </a:rPr>
              <a:t>B  </a:t>
            </a:r>
            <a:r>
              <a:rPr kumimoji="1" lang="zh-CN" altLang="en-US" sz="2600" b="1" dirty="0">
                <a:latin typeface="Times New Roman" panose="02020603050405020304" pitchFamily="18" charset="0"/>
              </a:rPr>
              <a:t>妊娠期多吃含钙食品</a:t>
            </a:r>
            <a:endParaRPr kumimoji="1" lang="zh-CN" altLang="en-US" sz="2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600" b="1" dirty="0">
                <a:latin typeface="Times New Roman" panose="02020603050405020304" pitchFamily="18" charset="0"/>
              </a:rPr>
              <a:t>          </a:t>
            </a:r>
            <a:r>
              <a:rPr kumimoji="1" lang="en-US" altLang="zh-CN" sz="2600" b="1" dirty="0">
                <a:latin typeface="Times New Roman" panose="02020603050405020304" pitchFamily="18" charset="0"/>
              </a:rPr>
              <a:t>C  </a:t>
            </a:r>
            <a:r>
              <a:rPr kumimoji="1" lang="zh-CN" altLang="en-US" sz="2600" b="1" dirty="0">
                <a:latin typeface="Times New Roman" panose="02020603050405020304" pitchFamily="18" charset="0"/>
              </a:rPr>
              <a:t>只生男孩              </a:t>
            </a:r>
            <a:r>
              <a:rPr kumimoji="1" lang="en-US" altLang="zh-CN" sz="2600" b="1" dirty="0">
                <a:latin typeface="Times New Roman" panose="02020603050405020304" pitchFamily="18" charset="0"/>
              </a:rPr>
              <a:t>D  </a:t>
            </a:r>
            <a:r>
              <a:rPr kumimoji="1" lang="zh-CN" altLang="en-US" sz="2600" b="1" dirty="0">
                <a:latin typeface="Times New Roman" panose="02020603050405020304" pitchFamily="18" charset="0"/>
              </a:rPr>
              <a:t>只生女孩</a:t>
            </a:r>
            <a:endParaRPr kumimoji="1" lang="zh-CN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2820125" y="2318803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提出建议</a:t>
            </a:r>
            <a:endParaRPr lang="zh-CN" altLang="en-US" sz="2800" b="1" dirty="0">
              <a:latin typeface="宋体" panose="02010600030101010101" pitchFamily="2" charset="-122"/>
              <a:ea typeface="楷体_GB2312" pitchFamily="49" charset="-122"/>
            </a:endParaRPr>
          </a:p>
        </p:txBody>
      </p:sp>
      <p:sp>
        <p:nvSpPr>
          <p:cNvPr id="320522" name="Text Box 10"/>
          <p:cNvSpPr txBox="1">
            <a:spLocks noChangeArrowheads="1"/>
          </p:cNvSpPr>
          <p:nvPr/>
        </p:nvSpPr>
        <p:spPr bwMode="auto">
          <a:xfrm>
            <a:off x="2740692" y="463153"/>
            <a:ext cx="6002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检查了解</a:t>
            </a:r>
            <a:r>
              <a:rPr lang="zh-CN" altLang="en-US" sz="2800" b="1" dirty="0" smtClean="0">
                <a:latin typeface="宋体" panose="02010600030101010101" pitchFamily="2" charset="-122"/>
                <a:ea typeface="楷体_GB2312" pitchFamily="49" charset="-122"/>
              </a:rPr>
              <a:t>家族病史</a:t>
            </a:r>
            <a:r>
              <a:rPr lang="zh-CN" altLang="en-US" sz="2800" b="1" dirty="0">
                <a:latin typeface="宋体" panose="02010600030101010101" pitchFamily="2" charset="-122"/>
                <a:ea typeface="楷体_GB2312" pitchFamily="49" charset="-122"/>
              </a:rPr>
              <a:t>，作出遗传诊断</a:t>
            </a:r>
            <a:endParaRPr lang="zh-CN" altLang="en-US" sz="2800" b="1" dirty="0">
              <a:latin typeface="宋体" panose="02010600030101010101" pitchFamily="2" charset="-122"/>
              <a:ea typeface="楷体_GB2312" pitchFamily="49" charset="-122"/>
            </a:endParaRPr>
          </a:p>
        </p:txBody>
      </p:sp>
      <p:sp>
        <p:nvSpPr>
          <p:cNvPr id="320525" name="Text Box 13"/>
          <p:cNvSpPr txBox="1">
            <a:spLocks noChangeArrowheads="1"/>
          </p:cNvSpPr>
          <p:nvPr/>
        </p:nvSpPr>
        <p:spPr bwMode="auto">
          <a:xfrm>
            <a:off x="2743925" y="1095407"/>
            <a:ext cx="5029200" cy="52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zh-CN" altLang="en-US" sz="2800" b="1" dirty="0">
                <a:latin typeface="宋体" panose="02010600030101010101" pitchFamily="2" charset="-122"/>
                <a:ea typeface="楷体_GB2312" pitchFamily="49" charset="-122"/>
              </a:rPr>
              <a:t>分析遗传病的传递方式</a:t>
            </a:r>
            <a:endParaRPr lang="zh-CN" altLang="en-US" sz="2800" b="1" dirty="0">
              <a:latin typeface="宋体" panose="02010600030101010101" pitchFamily="2" charset="-122"/>
              <a:ea typeface="楷体_GB2312" pitchFamily="49" charset="-122"/>
            </a:endParaRPr>
          </a:p>
        </p:txBody>
      </p:sp>
      <p:sp>
        <p:nvSpPr>
          <p:cNvPr id="320528" name="Text Box 16"/>
          <p:cNvSpPr txBox="1">
            <a:spLocks noChangeArrowheads="1"/>
          </p:cNvSpPr>
          <p:nvPr/>
        </p:nvSpPr>
        <p:spPr bwMode="auto">
          <a:xfrm>
            <a:off x="2591821" y="1730967"/>
            <a:ext cx="3888921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推断</a:t>
            </a:r>
            <a:r>
              <a:rPr lang="zh-CN" altLang="en-US" sz="2800" b="1" dirty="0">
                <a:latin typeface="宋体" panose="02010600030101010101" pitchFamily="2" charset="-122"/>
                <a:ea typeface="楷体_GB2312" pitchFamily="49" charset="-122"/>
              </a:rPr>
              <a:t>后代发病几率 </a:t>
            </a:r>
            <a:endParaRPr lang="zh-CN" altLang="en-US" sz="2800" b="1" dirty="0">
              <a:latin typeface="宋体" panose="02010600030101010101" pitchFamily="2" charset="-122"/>
              <a:ea typeface="楷体_GB2312" pitchFamily="49" charset="-122"/>
            </a:endParaRPr>
          </a:p>
        </p:txBody>
      </p:sp>
      <p:sp>
        <p:nvSpPr>
          <p:cNvPr id="320540" name="Text Box 28"/>
          <p:cNvSpPr txBox="1">
            <a:spLocks noChangeArrowheads="1"/>
          </p:cNvSpPr>
          <p:nvPr/>
        </p:nvSpPr>
        <p:spPr bwMode="auto">
          <a:xfrm>
            <a:off x="104503" y="342899"/>
            <a:ext cx="27940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2.</a:t>
            </a:r>
            <a:r>
              <a:rPr kumimoji="1"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遗传咨询</a:t>
            </a:r>
            <a:endParaRPr kumimoji="1" lang="zh-CN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4970418" y="933830"/>
            <a:ext cx="45719" cy="259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4992188" y="1488879"/>
            <a:ext cx="45719" cy="259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下箭头 27"/>
          <p:cNvSpPr/>
          <p:nvPr/>
        </p:nvSpPr>
        <p:spPr>
          <a:xfrm>
            <a:off x="4969328" y="2189181"/>
            <a:ext cx="45719" cy="259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776981" y="3751608"/>
            <a:ext cx="53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205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/>
      <p:bldP spid="320520" grpId="0"/>
      <p:bldP spid="320522" grpId="0"/>
      <p:bldP spid="320525" grpId="0"/>
      <p:bldP spid="320528" grpId="0"/>
      <p:bldP spid="320540" grpId="0"/>
      <p:bldP spid="3" grpId="0" animBg="1"/>
      <p:bldP spid="27" grpId="0" animBg="1"/>
      <p:bldP spid="28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4000" dirty="0" smtClean="0"/>
              <a:t>下列属于遗传病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8571" y="1445899"/>
            <a:ext cx="6912429" cy="267765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红绿色盲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        </a:t>
            </a:r>
            <a:r>
              <a:rPr lang="zh-CN" altLang="en-US" sz="2800" dirty="0" smtClean="0"/>
              <a:t>艾滋病       </a:t>
            </a:r>
            <a:r>
              <a:rPr lang="en-US" altLang="zh-CN" sz="2800" dirty="0" smtClean="0"/>
              <a:t>SARS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地方性甲状腺肿大        抗</a:t>
            </a:r>
            <a:r>
              <a:rPr lang="zh-CN" altLang="en-US" sz="2800" dirty="0"/>
              <a:t>维生素</a:t>
            </a:r>
            <a:r>
              <a:rPr lang="en-US" altLang="zh-CN" sz="2800" dirty="0" smtClean="0"/>
              <a:t>D</a:t>
            </a:r>
            <a:r>
              <a:rPr lang="zh-CN" altLang="en-US" sz="2800" dirty="0" smtClean="0"/>
              <a:t>佝偻病 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新冠肺炎</a:t>
            </a:r>
            <a:r>
              <a:rPr lang="en-US" altLang="zh-CN" sz="2800" dirty="0" smtClean="0"/>
              <a:t>        </a:t>
            </a:r>
            <a:r>
              <a:rPr lang="zh-CN" altLang="en-US" sz="2800" dirty="0" smtClean="0"/>
              <a:t>先天性畸形     白化病</a:t>
            </a:r>
            <a:endParaRPr lang="en-US" altLang="zh-CN" sz="2800" dirty="0"/>
          </a:p>
          <a:p>
            <a:endParaRPr kumimoji="1"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909457" y="1445898"/>
            <a:ext cx="925285" cy="6115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396343" y="1435011"/>
            <a:ext cx="925285" cy="6115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240972" y="3078755"/>
            <a:ext cx="1404257" cy="6115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88572" y="2231571"/>
            <a:ext cx="2770414" cy="5531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>
            <a:off x="3080657" y="2960914"/>
            <a:ext cx="2051956" cy="72934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76869" y="4384461"/>
            <a:ext cx="6489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/>
              <a:t>由于</a:t>
            </a:r>
            <a:r>
              <a:rPr kumimoji="1" lang="zh-CN" altLang="en-US" sz="2800" b="1" dirty="0">
                <a:solidFill>
                  <a:srgbClr val="FF0000"/>
                </a:solidFill>
              </a:rPr>
              <a:t>遗传物质</a:t>
            </a:r>
            <a:r>
              <a:rPr kumimoji="1" lang="zh-CN" altLang="en-US" sz="2800" b="1" dirty="0"/>
              <a:t>的</a:t>
            </a:r>
            <a:r>
              <a:rPr kumimoji="1" lang="zh-CN" altLang="en-US" sz="2800" b="1" dirty="0">
                <a:solidFill>
                  <a:srgbClr val="FF0000"/>
                </a:solidFill>
              </a:rPr>
              <a:t>改变</a:t>
            </a:r>
            <a:r>
              <a:rPr kumimoji="1" lang="zh-CN" altLang="en-US" sz="2800" b="1" dirty="0"/>
              <a:t>而引起的人类疾病。</a:t>
            </a:r>
            <a:endParaRPr kumimoji="1" lang="zh-CN" altLang="en-US" sz="28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400594" y="235131"/>
            <a:ext cx="8340181" cy="38163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br>
              <a:rPr kumimoji="0" lang="zh-CN" altLang="en-US" sz="2800" dirty="0">
                <a:latin typeface="+mn-ea"/>
                <a:ea typeface="+mn-ea"/>
              </a:rPr>
            </a:br>
            <a:r>
              <a:rPr kumimoji="0" lang="zh-CN" altLang="en-US" sz="2800" dirty="0">
                <a:latin typeface="+mn-ea"/>
                <a:ea typeface="+mn-ea"/>
              </a:rPr>
              <a:t>　</a:t>
            </a:r>
            <a:endParaRPr kumimoji="0" lang="en-US" altLang="zh-CN" sz="2800" dirty="0" smtClean="0">
              <a:latin typeface="+mn-ea"/>
              <a:ea typeface="+mn-ea"/>
            </a:endParaRPr>
          </a:p>
          <a:p>
            <a:pPr indent="457200" eaLnBrk="1" hangingPunct="1">
              <a:spcBef>
                <a:spcPts val="0"/>
              </a:spcBef>
            </a:pPr>
            <a:r>
              <a:rPr kumimoji="0" lang="zh-CN" altLang="en-US" b="1" dirty="0" smtClean="0">
                <a:latin typeface="+mn-ea"/>
                <a:ea typeface="+mn-ea"/>
              </a:rPr>
              <a:t>生殖医学研究表明：女子</a:t>
            </a:r>
            <a:r>
              <a:rPr kumimoji="0" lang="zh-CN" altLang="en-US" b="1" dirty="0">
                <a:latin typeface="+mn-ea"/>
                <a:ea typeface="+mn-ea"/>
              </a:rPr>
              <a:t>生育的最适年龄为</a:t>
            </a:r>
            <a:r>
              <a:rPr kumimoji="0"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24</a:t>
            </a:r>
            <a:r>
              <a:rPr kumimoji="0"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到</a:t>
            </a:r>
            <a:r>
              <a:rPr kumimoji="0"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29</a:t>
            </a:r>
            <a:r>
              <a:rPr kumimoji="0" lang="zh-CN" altLang="en-US" b="1" dirty="0">
                <a:latin typeface="+mn-ea"/>
                <a:ea typeface="+mn-ea"/>
              </a:rPr>
              <a:t>岁。过早生育由于女子自身发育尚未完成，所生子女发病率高</a:t>
            </a:r>
            <a:r>
              <a:rPr kumimoji="0" lang="en-US" altLang="zh-CN" b="1" dirty="0">
                <a:latin typeface="+mn-ea"/>
                <a:ea typeface="+mn-ea"/>
              </a:rPr>
              <a:t>——</a:t>
            </a:r>
            <a:r>
              <a:rPr kumimoji="0" lang="zh-CN" altLang="en-US" b="1" dirty="0">
                <a:latin typeface="+mn-ea"/>
                <a:ea typeface="+mn-ea"/>
              </a:rPr>
              <a:t>统计表明，</a:t>
            </a:r>
            <a:r>
              <a:rPr kumimoji="0" lang="en-US" altLang="zh-CN" b="1" dirty="0">
                <a:latin typeface="+mn-ea"/>
                <a:ea typeface="+mn-ea"/>
              </a:rPr>
              <a:t>20</a:t>
            </a:r>
            <a:r>
              <a:rPr kumimoji="0" lang="zh-CN" altLang="en-US" b="1" dirty="0">
                <a:latin typeface="+mn-ea"/>
                <a:ea typeface="+mn-ea"/>
              </a:rPr>
              <a:t>岁以下女子生育，孩子先天性疾病发病率比适龄女子</a:t>
            </a:r>
            <a:r>
              <a:rPr kumimoji="0" lang="zh-CN" altLang="en-US" b="1" dirty="0">
                <a:solidFill>
                  <a:srgbClr val="C00000"/>
                </a:solidFill>
                <a:latin typeface="+mn-ea"/>
                <a:ea typeface="+mn-ea"/>
              </a:rPr>
              <a:t>生育时</a:t>
            </a:r>
            <a:r>
              <a:rPr kumimoji="0" lang="zh-CN" altLang="en-US" b="1" dirty="0">
                <a:latin typeface="+mn-ea"/>
                <a:ea typeface="+mn-ea"/>
              </a:rPr>
              <a:t>高出</a:t>
            </a:r>
            <a:r>
              <a:rPr kumimoji="0" lang="en-US" altLang="zh-CN" b="1" dirty="0">
                <a:latin typeface="+mn-ea"/>
                <a:ea typeface="+mn-ea"/>
              </a:rPr>
              <a:t>50%</a:t>
            </a:r>
            <a:r>
              <a:rPr kumimoji="0" lang="zh-CN" altLang="en-US" b="1" dirty="0">
                <a:latin typeface="+mn-ea"/>
                <a:ea typeface="+mn-ea"/>
              </a:rPr>
              <a:t>。</a:t>
            </a:r>
            <a:br>
              <a:rPr kumimoji="0" lang="zh-CN" altLang="en-US" b="1" dirty="0">
                <a:latin typeface="+mn-ea"/>
                <a:ea typeface="+mn-ea"/>
              </a:rPr>
            </a:br>
            <a:r>
              <a:rPr kumimoji="0" lang="zh-CN" altLang="en-US" b="1" dirty="0">
                <a:latin typeface="+mn-ea"/>
                <a:ea typeface="+mn-ea"/>
              </a:rPr>
              <a:t>　　过晚生育则由于体内积累的致突变因素增多，生患病小孩的风险也相应增大</a:t>
            </a:r>
            <a:r>
              <a:rPr kumimoji="0" lang="en-US" altLang="zh-CN" b="1" dirty="0">
                <a:latin typeface="+mn-ea"/>
                <a:ea typeface="+mn-ea"/>
              </a:rPr>
              <a:t>——</a:t>
            </a:r>
            <a:r>
              <a:rPr kumimoji="0" lang="zh-CN" altLang="en-US" b="1" dirty="0">
                <a:latin typeface="+mn-ea"/>
                <a:ea typeface="+mn-ea"/>
              </a:rPr>
              <a:t>资料表明</a:t>
            </a:r>
            <a:r>
              <a:rPr kumimoji="0"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40</a:t>
            </a:r>
            <a:r>
              <a:rPr kumimoji="0"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岁以上</a:t>
            </a:r>
            <a:r>
              <a:rPr kumimoji="0" lang="zh-CN" altLang="en-US" b="1" dirty="0">
                <a:latin typeface="+mn-ea"/>
                <a:ea typeface="+mn-ea"/>
              </a:rPr>
              <a:t>女子生育的子女中，</a:t>
            </a:r>
            <a:r>
              <a:rPr kumimoji="0"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患</a:t>
            </a:r>
            <a:r>
              <a:rPr kumimoji="0"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21</a:t>
            </a:r>
            <a:r>
              <a:rPr kumimoji="0"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三体综合征</a:t>
            </a:r>
            <a:r>
              <a:rPr kumimoji="0" lang="zh-CN" altLang="en-US" b="1" dirty="0">
                <a:latin typeface="+mn-ea"/>
                <a:ea typeface="+mn-ea"/>
              </a:rPr>
              <a:t>的机率比</a:t>
            </a:r>
            <a:r>
              <a:rPr kumimoji="0" lang="en-US" altLang="zh-CN" b="1" dirty="0">
                <a:latin typeface="+mn-ea"/>
                <a:ea typeface="+mn-ea"/>
              </a:rPr>
              <a:t>25-34</a:t>
            </a:r>
            <a:r>
              <a:rPr kumimoji="0" lang="zh-CN" altLang="en-US" b="1" dirty="0">
                <a:latin typeface="+mn-ea"/>
                <a:ea typeface="+mn-ea"/>
              </a:rPr>
              <a:t>岁女子所生子女</a:t>
            </a:r>
            <a:r>
              <a:rPr kumimoji="0"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高出</a:t>
            </a:r>
            <a:r>
              <a:rPr kumimoji="0"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10</a:t>
            </a:r>
            <a:r>
              <a:rPr kumimoji="0" lang="zh-CN" altLang="en-US" b="1" dirty="0">
                <a:latin typeface="+mn-ea"/>
                <a:ea typeface="+mn-ea"/>
              </a:rPr>
              <a:t>倍。</a:t>
            </a:r>
            <a:br>
              <a:rPr kumimoji="0" lang="zh-CN" altLang="en-US" b="1" dirty="0">
                <a:latin typeface="+mn-ea"/>
                <a:ea typeface="+mn-ea"/>
              </a:rPr>
            </a:br>
            <a:endParaRPr kumimoji="0" lang="zh-CN" altLang="en-US" b="1" dirty="0">
              <a:latin typeface="+mn-ea"/>
              <a:ea typeface="+mn-ea"/>
            </a:endParaRP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04501" y="235131"/>
            <a:ext cx="6914608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zh-CN" sz="3200" dirty="0">
                <a:latin typeface="+mn-ea"/>
              </a:rPr>
              <a:t>3</a:t>
            </a:r>
            <a:r>
              <a:rPr lang="zh-CN" altLang="en-US" sz="3200" dirty="0" smtClean="0">
                <a:latin typeface="+mn-ea"/>
              </a:rPr>
              <a:t>．提倡</a:t>
            </a:r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婚前检查</a:t>
            </a:r>
            <a:r>
              <a:rPr lang="zh-CN" altLang="en-US" sz="3200" dirty="0" smtClean="0">
                <a:latin typeface="+mn-ea"/>
              </a:rPr>
              <a:t>，提倡</a:t>
            </a:r>
            <a:r>
              <a:rPr lang="zh-CN" altLang="en-US" sz="3200" dirty="0">
                <a:latin typeface="+mn-ea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适龄生育</a:t>
            </a:r>
            <a:r>
              <a:rPr lang="zh-CN" altLang="en-US" sz="3200" dirty="0">
                <a:latin typeface="+mn-ea"/>
              </a:rPr>
              <a:t>” </a:t>
            </a:r>
            <a:endParaRPr kumimoji="1" lang="zh-CN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866" y="3889809"/>
            <a:ext cx="76962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zh-CN" sz="2400" b="1" dirty="0">
                <a:latin typeface="+mn-ea"/>
                <a:ea typeface="+mn-ea"/>
              </a:rPr>
              <a:t>我国相关法律规定，</a:t>
            </a:r>
            <a:r>
              <a:rPr lang="en-US" altLang="zh-CN" sz="2400" b="1" dirty="0">
                <a:latin typeface="+mn-ea"/>
                <a:ea typeface="+mn-ea"/>
              </a:rPr>
              <a:t>35</a:t>
            </a:r>
            <a:r>
              <a:rPr lang="zh-CN" altLang="zh-CN" sz="2400" b="1" dirty="0">
                <a:latin typeface="+mn-ea"/>
                <a:ea typeface="+mn-ea"/>
              </a:rPr>
              <a:t>岁以上的孕妇必须进行产前诊断，以筛查包括唐氏综合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征</a:t>
            </a:r>
            <a:r>
              <a:rPr lang="zh-CN" altLang="zh-CN" sz="2400" b="1" dirty="0">
                <a:latin typeface="+mn-ea"/>
                <a:ea typeface="+mn-ea"/>
              </a:rPr>
              <a:t>在内的</a:t>
            </a:r>
            <a:r>
              <a:rPr lang="zh-CN" altLang="zh-CN" sz="2400" b="1" dirty="0" smtClean="0">
                <a:latin typeface="+mn-ea"/>
                <a:ea typeface="+mn-ea"/>
              </a:rPr>
              <a:t>多</a:t>
            </a:r>
            <a:r>
              <a:rPr lang="zh-CN" altLang="en-US" sz="2400" b="1" dirty="0" smtClean="0">
                <a:latin typeface="+mn-ea"/>
                <a:ea typeface="+mn-ea"/>
              </a:rPr>
              <a:t>种</a:t>
            </a:r>
            <a:r>
              <a:rPr lang="zh-CN" altLang="zh-CN" sz="2400" b="1" dirty="0" smtClean="0">
                <a:latin typeface="+mn-ea"/>
                <a:ea typeface="+mn-ea"/>
              </a:rPr>
              <a:t>遗传病。</a:t>
            </a:r>
            <a:endParaRPr lang="en-US" altLang="zh-CN" sz="24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ldLvl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718560" y="834936"/>
            <a:ext cx="4519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dirty="0">
                <a:latin typeface="+mn-ea"/>
                <a:ea typeface="+mn-ea"/>
              </a:rPr>
              <a:t>羊水</a:t>
            </a:r>
            <a:r>
              <a:rPr kumimoji="0" lang="zh-CN" altLang="en-US" dirty="0" smtClean="0">
                <a:latin typeface="+mn-ea"/>
                <a:ea typeface="+mn-ea"/>
              </a:rPr>
              <a:t>检查又称羊膜腔穿刺，用于</a:t>
            </a:r>
            <a:r>
              <a:rPr kumimoji="0"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染色体分析，性别确定 </a:t>
            </a:r>
            <a:endParaRPr kumimoji="0" lang="zh-CN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" name="Picture 6" descr="20061030155119242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3" y="79887"/>
            <a:ext cx="2938508" cy="23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78070" y="7988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羊水检查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595442" y="1944632"/>
            <a:ext cx="16209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B</a:t>
            </a:r>
            <a:r>
              <a:rPr kumimoji="0"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超</a:t>
            </a:r>
            <a:r>
              <a:rPr kumimoji="0"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检查</a:t>
            </a:r>
            <a:endParaRPr kumimoji="0"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 descr="050512tj0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2" y="3007179"/>
            <a:ext cx="2902851" cy="19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u=247628495,1041890285&amp;gp=-3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89" y="3007179"/>
            <a:ext cx="2891245" cy="191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3dgallery21_thum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05" y="3007179"/>
            <a:ext cx="2518320" cy="201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392092" y="4565399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三维</a:t>
            </a:r>
            <a:r>
              <a:rPr kumimoji="0" lang="en-US" altLang="zh-CN" sz="1800" dirty="0">
                <a:solidFill>
                  <a:srgbClr val="FFFFFF"/>
                </a:solidFill>
                <a:latin typeface="Arial" panose="020B0604020202020204" pitchFamily="34" charset="0"/>
              </a:rPr>
              <a:t>B</a:t>
            </a:r>
            <a:r>
              <a:rPr kumimoji="0" lang="zh-CN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超扫描 </a:t>
            </a:r>
            <a:endParaRPr kumimoji="0" lang="zh-CN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683658" y="2514601"/>
            <a:ext cx="541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dirty="0">
                <a:latin typeface="Arial" panose="020B0604020202020204" pitchFamily="34" charset="0"/>
              </a:rPr>
              <a:t>利用</a:t>
            </a:r>
            <a:r>
              <a:rPr kumimoji="0" lang="zh-CN" altLang="en-US" dirty="0" smtClean="0">
                <a:latin typeface="Arial" panose="020B0604020202020204" pitchFamily="34" charset="0"/>
              </a:rPr>
              <a:t>超声波直观检查胎儿是否出现</a:t>
            </a:r>
            <a:r>
              <a:rPr kumimoji="0" lang="zh-CN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畸形</a:t>
            </a:r>
            <a:endParaRPr kumimoji="0"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918336" y="367396"/>
            <a:ext cx="2037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3600" b="1" dirty="0" smtClean="0">
                <a:solidFill>
                  <a:srgbClr val="FF0000"/>
                </a:solidFill>
                <a:latin typeface="+mn-ea"/>
                <a:ea typeface="+mn-ea"/>
              </a:rPr>
              <a:t>基因</a:t>
            </a:r>
            <a:r>
              <a:rPr kumimoji="0" lang="zh-CN" altLang="en-US" sz="3600" b="1" dirty="0">
                <a:solidFill>
                  <a:srgbClr val="FF0000"/>
                </a:solidFill>
                <a:latin typeface="+mn-ea"/>
                <a:ea typeface="+mn-ea"/>
              </a:rPr>
              <a:t>检测</a:t>
            </a:r>
            <a:endParaRPr kumimoji="0" lang="zh-CN" altLang="en-US" sz="3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425870" y="1183279"/>
            <a:ext cx="50226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dirty="0" smtClean="0">
                <a:latin typeface="+mn-ea"/>
                <a:ea typeface="+mn-ea"/>
              </a:rPr>
              <a:t>基因检测是指通过检测人体细胞的</a:t>
            </a:r>
            <a:r>
              <a:rPr kumimoji="0" lang="en-US" altLang="zh-CN" dirty="0" smtClean="0">
                <a:solidFill>
                  <a:srgbClr val="FF0000"/>
                </a:solidFill>
                <a:latin typeface="+mn-ea"/>
                <a:ea typeface="+mn-ea"/>
              </a:rPr>
              <a:t>DNA</a:t>
            </a:r>
            <a:r>
              <a:rPr kumimoji="0"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序列</a:t>
            </a:r>
            <a:r>
              <a:rPr kumimoji="0" lang="zh-CN" altLang="en-US" dirty="0" smtClean="0">
                <a:latin typeface="+mn-ea"/>
                <a:ea typeface="+mn-ea"/>
              </a:rPr>
              <a:t>，以了解人体的基因状况</a:t>
            </a:r>
            <a:r>
              <a:rPr kumimoji="0"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endParaRPr kumimoji="0" lang="zh-CN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35131" y="3434389"/>
            <a:ext cx="8506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优点：</a:t>
            </a:r>
            <a:r>
              <a:rPr kumimoji="0" lang="zh-CN" altLang="en-US" dirty="0" smtClean="0">
                <a:latin typeface="+mn-ea"/>
                <a:ea typeface="+mn-ea"/>
              </a:rPr>
              <a:t>精准诊断病因，预测个人患病风险，预测后代患病概率</a:t>
            </a:r>
            <a:r>
              <a:rPr kumimoji="0"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endParaRPr kumimoji="0" lang="zh-CN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1268" name="Picture 4" descr="http://img.mp.sohu.com/upload/20170531/c0d70229a13248bb990f5a23db781159_th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2" y="0"/>
            <a:ext cx="4124108" cy="28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896068" y="4219138"/>
            <a:ext cx="46987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基因</a:t>
            </a:r>
            <a:r>
              <a:rPr lang="zh-CN" alt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检测的</a:t>
            </a:r>
            <a:r>
              <a:rPr lang="zh-CN" alt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利</a:t>
            </a:r>
            <a:r>
              <a:rPr lang="zh-CN" alt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与</a:t>
            </a:r>
            <a:r>
              <a:rPr lang="zh-CN" alt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弊</a:t>
            </a:r>
            <a:endParaRPr lang="zh-CN" altLang="en-US" sz="4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91862" y="2670113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PCR</a:t>
            </a:r>
            <a:r>
              <a:rPr lang="zh-CN" altLang="zh-CN" sz="2400" dirty="0"/>
              <a:t>技术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5588629" y="268411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基因</a:t>
            </a:r>
            <a:r>
              <a:rPr lang="zh-CN" altLang="zh-CN" sz="2400" dirty="0" smtClean="0"/>
              <a:t>探针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7073760" y="268567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基因测序技术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4488179" y="2184462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手段</a:t>
            </a:r>
            <a:r>
              <a:rPr lang="en-US" altLang="zh-CN" sz="2400" dirty="0" smtClean="0">
                <a:solidFill>
                  <a:srgbClr val="FF0000"/>
                </a:solidFill>
              </a:rPr>
              <a:t>: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564062" y="275579"/>
            <a:ext cx="4248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B1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４</a:t>
            </a:r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.</a:t>
            </a:r>
            <a:r>
              <a:rPr kumimoji="1" lang="zh-CN" altLang="en-US" sz="3600" dirty="0">
                <a:latin typeface="+mj-ea"/>
                <a:ea typeface="+mj-ea"/>
              </a:rPr>
              <a:t>产前诊断</a:t>
            </a:r>
            <a:endParaRPr kumimoji="1" lang="zh-CN" altLang="en-US" sz="3600" dirty="0">
              <a:latin typeface="+mj-ea"/>
              <a:ea typeface="+mj-ea"/>
            </a:endParaRP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5867400" y="200025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4612" name="Picture 4" descr="产前诊断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1437085"/>
            <a:ext cx="2720975" cy="2214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4611914" y="1184642"/>
            <a:ext cx="3708400" cy="255454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检测手段：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en-US" altLang="zh-CN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1</a:t>
            </a:r>
            <a:r>
              <a:rPr kumimoji="1"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、羊水检查</a:t>
            </a:r>
            <a:endParaRPr kumimoji="1" lang="zh-CN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r>
              <a:rPr kumimoji="1" lang="en-US" altLang="zh-CN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2</a:t>
            </a:r>
            <a:r>
              <a:rPr kumimoji="1"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、</a:t>
            </a:r>
            <a:r>
              <a:rPr kumimoji="1" lang="en-US" altLang="zh-CN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B</a:t>
            </a:r>
            <a:r>
              <a:rPr kumimoji="1"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超检查</a:t>
            </a:r>
            <a:endParaRPr kumimoji="1" lang="zh-CN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r>
              <a:rPr kumimoji="1" lang="en-US" altLang="zh-CN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3</a:t>
            </a:r>
            <a:r>
              <a:rPr kumimoji="1"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、孕妇血细胞检查</a:t>
            </a:r>
            <a:endParaRPr kumimoji="1" lang="zh-CN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r>
              <a:rPr kumimoji="1" lang="en-US" altLang="zh-CN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4</a:t>
            </a:r>
            <a:r>
              <a:rPr kumimoji="1" lang="zh-CN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、</a:t>
            </a:r>
            <a:r>
              <a:rPr kumimoji="1" lang="zh-CN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基因检测</a:t>
            </a:r>
            <a:endParaRPr kumimoji="1" lang="zh-CN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0" y="4298911"/>
            <a:ext cx="9353005" cy="58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优点：及早发现有严重遗传病</a:t>
            </a:r>
            <a:r>
              <a:rPr lang="zh-CN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和</a:t>
            </a:r>
            <a:r>
              <a:rPr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先天性疾病</a:t>
            </a:r>
            <a:r>
              <a:rPr lang="zh-CN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的</a:t>
            </a:r>
            <a:r>
              <a:rPr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胎儿。</a:t>
            </a:r>
            <a:endParaRPr lang="zh-CN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7600" y="552578"/>
            <a:ext cx="1175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小结</a:t>
            </a:r>
            <a:endParaRPr lang="zh-CN" altLang="en-US" sz="32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/>
      <p:bldP spid="324613" grpId="0" animBg="1"/>
      <p:bldP spid="3246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/>
          <p:nvPr/>
        </p:nvGrpSpPr>
        <p:grpSpPr bwMode="auto">
          <a:xfrm>
            <a:off x="325438" y="257052"/>
            <a:ext cx="9307126" cy="3371507"/>
            <a:chOff x="242" y="17"/>
            <a:chExt cx="5715" cy="2618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242" y="567"/>
              <a:ext cx="315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人类</a:t>
              </a:r>
              <a:r>
                <a:rPr kumimoji="0" lang="zh-CN" altLang="en-US" sz="32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遗传病</a:t>
              </a:r>
              <a:endParaRPr kumimoji="0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8372" name="Text Box 4"/>
            <p:cNvSpPr txBox="1">
              <a:spLocks noChangeArrowheads="1"/>
            </p:cNvSpPr>
            <p:nvPr/>
          </p:nvSpPr>
          <p:spPr bwMode="auto">
            <a:xfrm>
              <a:off x="718" y="17"/>
              <a:ext cx="523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CN" altLang="en-US" b="1" dirty="0">
                  <a:latin typeface="+mn-ea"/>
                  <a:ea typeface="+mn-ea"/>
                </a:rPr>
                <a:t>遗传病的概念：遗传物质异常引起</a:t>
              </a:r>
              <a:r>
                <a:rPr kumimoji="0" lang="zh-CN" altLang="en-US" b="1" dirty="0" smtClean="0">
                  <a:latin typeface="+mn-ea"/>
                  <a:ea typeface="+mn-ea"/>
                </a:rPr>
                <a:t>的人类疾病</a:t>
              </a:r>
              <a:endParaRPr kumimoji="0" lang="zh-CN" altLang="en-US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58373" name="Text Box 5"/>
            <p:cNvSpPr txBox="1">
              <a:spLocks noChangeArrowheads="1"/>
            </p:cNvSpPr>
            <p:nvPr/>
          </p:nvSpPr>
          <p:spPr bwMode="auto">
            <a:xfrm>
              <a:off x="743" y="519"/>
              <a:ext cx="83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CN" altLang="en-US" b="1" dirty="0">
                  <a:latin typeface="楷体_GB2312" pitchFamily="49" charset="-122"/>
                  <a:ea typeface="楷体_GB2312" pitchFamily="49" charset="-122"/>
                </a:rPr>
                <a:t>遗传病的类型</a:t>
              </a:r>
              <a:endParaRPr kumimoji="0" lang="zh-CN" altLang="en-US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>
              <a:off x="1721" y="441"/>
              <a:ext cx="2201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CN" altLang="en-US" sz="2000" b="1" dirty="0">
                  <a:latin typeface="+mn-ea"/>
                  <a:ea typeface="+mn-ea"/>
                </a:rPr>
                <a:t>单基因遗传病</a:t>
              </a:r>
              <a:br>
                <a:rPr kumimoji="0" lang="zh-CN" altLang="en-US" sz="2000" b="1" dirty="0">
                  <a:latin typeface="+mn-ea"/>
                  <a:ea typeface="+mn-ea"/>
                </a:rPr>
              </a:br>
              <a:r>
                <a:rPr kumimoji="0" lang="zh-CN" altLang="en-US" sz="2000" b="1" dirty="0">
                  <a:latin typeface="+mn-ea"/>
                  <a:ea typeface="+mn-ea"/>
                </a:rPr>
                <a:t>多基因遗传病</a:t>
              </a:r>
              <a:br>
                <a:rPr kumimoji="0" lang="zh-CN" altLang="en-US" sz="2000" b="1" dirty="0">
                  <a:latin typeface="+mn-ea"/>
                  <a:ea typeface="+mn-ea"/>
                </a:rPr>
              </a:br>
              <a:r>
                <a:rPr kumimoji="0" lang="zh-CN" altLang="en-US" sz="2000" b="1" dirty="0">
                  <a:latin typeface="+mn-ea"/>
                  <a:ea typeface="+mn-ea"/>
                </a:rPr>
                <a:t>染色体异常遗传病</a:t>
              </a:r>
              <a:endParaRPr kumimoji="0" lang="zh-CN" altLang="en-US" sz="2000" b="1" dirty="0">
                <a:latin typeface="+mn-ea"/>
                <a:ea typeface="+mn-ea"/>
              </a:endParaRPr>
            </a:p>
          </p:txBody>
        </p:sp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>
              <a:off x="743" y="1334"/>
              <a:ext cx="584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CN" altLang="en-US" b="1" dirty="0" smtClean="0">
                  <a:latin typeface="+mn-ea"/>
                  <a:ea typeface="+mn-ea"/>
                </a:rPr>
                <a:t>遗传病的危害</a:t>
              </a:r>
              <a:endParaRPr kumimoji="0" lang="zh-CN" altLang="en-US" b="1" dirty="0">
                <a:latin typeface="+mn-ea"/>
                <a:ea typeface="+mn-ea"/>
              </a:endParaRPr>
            </a:p>
          </p:txBody>
        </p:sp>
        <p:sp>
          <p:nvSpPr>
            <p:cNvPr id="58378" name="Text Box 10"/>
            <p:cNvSpPr txBox="1">
              <a:spLocks noChangeArrowheads="1"/>
            </p:cNvSpPr>
            <p:nvPr/>
          </p:nvSpPr>
          <p:spPr bwMode="auto">
            <a:xfrm>
              <a:off x="1730" y="1256"/>
              <a:ext cx="3857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CN" altLang="en-US" sz="2000" b="1" dirty="0" smtClean="0">
                  <a:latin typeface="+mn-ea"/>
                  <a:ea typeface="+mn-ea"/>
                </a:rPr>
                <a:t>降</a:t>
              </a:r>
              <a:r>
                <a:rPr kumimoji="0" lang="zh-CN" altLang="en-US" sz="2000" b="1" dirty="0">
                  <a:latin typeface="+mn-ea"/>
                  <a:ea typeface="+mn-ea"/>
                </a:rPr>
                <a:t>严重</a:t>
              </a:r>
              <a:r>
                <a:rPr kumimoji="0" lang="zh-CN" altLang="en-US" sz="2000" b="1" dirty="0" smtClean="0">
                  <a:latin typeface="+mn-ea"/>
                  <a:ea typeface="+mn-ea"/>
                </a:rPr>
                <a:t>低</a:t>
              </a:r>
              <a:r>
                <a:rPr kumimoji="0" lang="zh-CN" altLang="en-US" sz="2000" b="1" dirty="0">
                  <a:latin typeface="+mn-ea"/>
                  <a:ea typeface="+mn-ea"/>
                </a:rPr>
                <a:t>人口素质</a:t>
              </a:r>
              <a:br>
                <a:rPr kumimoji="0" lang="zh-CN" altLang="en-US" sz="2000" b="1" dirty="0">
                  <a:latin typeface="+mn-ea"/>
                  <a:ea typeface="+mn-ea"/>
                </a:rPr>
              </a:br>
              <a:r>
                <a:rPr kumimoji="0" lang="zh-CN" altLang="en-US" sz="2000" b="1" dirty="0">
                  <a:latin typeface="+mn-ea"/>
                  <a:ea typeface="+mn-ea"/>
                </a:rPr>
                <a:t>给本人、家庭及社会造成</a:t>
              </a:r>
              <a:br>
                <a:rPr kumimoji="0" lang="zh-CN" altLang="en-US" sz="2000" b="1" dirty="0">
                  <a:latin typeface="+mn-ea"/>
                  <a:ea typeface="+mn-ea"/>
                </a:rPr>
              </a:br>
              <a:r>
                <a:rPr kumimoji="0" lang="zh-CN" altLang="en-US" sz="2000" b="1" dirty="0">
                  <a:latin typeface="+mn-ea"/>
                  <a:ea typeface="+mn-ea"/>
                </a:rPr>
                <a:t>严重的经济、精神负担</a:t>
              </a:r>
              <a:endParaRPr kumimoji="0" lang="zh-CN" altLang="en-US" sz="2000" b="1" dirty="0">
                <a:latin typeface="+mn-ea"/>
                <a:ea typeface="+mn-ea"/>
              </a:endParaRPr>
            </a:p>
          </p:txBody>
        </p:sp>
        <p:sp>
          <p:nvSpPr>
            <p:cNvPr id="58379" name="Text Box 11"/>
            <p:cNvSpPr txBox="1">
              <a:spLocks noChangeArrowheads="1"/>
            </p:cNvSpPr>
            <p:nvPr/>
          </p:nvSpPr>
          <p:spPr bwMode="auto">
            <a:xfrm>
              <a:off x="743" y="2118"/>
              <a:ext cx="810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CN" altLang="en-US" sz="2000" b="1" dirty="0" smtClean="0">
                  <a:latin typeface="+mn-ea"/>
                  <a:ea typeface="+mn-ea"/>
                </a:rPr>
                <a:t>遗传病的检测与预防</a:t>
              </a:r>
              <a:endParaRPr kumimoji="0" lang="zh-CN" altLang="en-US" sz="1800" b="1" dirty="0">
                <a:latin typeface="+mn-ea"/>
                <a:ea typeface="+mn-ea"/>
              </a:endParaRPr>
            </a:p>
          </p:txBody>
        </p:sp>
        <p:sp>
          <p:nvSpPr>
            <p:cNvPr id="58390" name="Text Box 22"/>
            <p:cNvSpPr txBox="1">
              <a:spLocks noChangeArrowheads="1"/>
            </p:cNvSpPr>
            <p:nvPr/>
          </p:nvSpPr>
          <p:spPr bwMode="auto">
            <a:xfrm>
              <a:off x="2994" y="352"/>
              <a:ext cx="193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CN" altLang="en-US" sz="2000" b="1" dirty="0">
                  <a:latin typeface="+mn-ea"/>
                  <a:ea typeface="+mn-ea"/>
                </a:rPr>
                <a:t>显性遗传病</a:t>
              </a:r>
              <a:br>
                <a:rPr kumimoji="0" lang="zh-CN" altLang="en-US" sz="2000" b="1" dirty="0">
                  <a:latin typeface="+mn-ea"/>
                  <a:ea typeface="+mn-ea"/>
                </a:rPr>
              </a:br>
              <a:r>
                <a:rPr kumimoji="0" lang="zh-CN" altLang="en-US" sz="2000" b="1" dirty="0">
                  <a:latin typeface="+mn-ea"/>
                  <a:ea typeface="+mn-ea"/>
                </a:rPr>
                <a:t>隐性遗传病</a:t>
              </a:r>
              <a:endParaRPr kumimoji="0" lang="zh-CN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2799726" y="2824817"/>
            <a:ext cx="279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000" b="1" dirty="0" smtClean="0">
                <a:latin typeface="+mj-ea"/>
                <a:ea typeface="+mj-ea"/>
              </a:rPr>
              <a:t>遗传咨询</a:t>
            </a:r>
            <a:endParaRPr kumimoji="1" lang="zh-CN" altLang="en-US" sz="2000" b="1" dirty="0">
              <a:latin typeface="+mj-ea"/>
              <a:ea typeface="+mj-ea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2799726" y="3211566"/>
            <a:ext cx="279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000" b="1" dirty="0">
                <a:latin typeface="+mj-ea"/>
                <a:ea typeface="+mj-ea"/>
              </a:rPr>
              <a:t>产前诊断</a:t>
            </a:r>
            <a:endParaRPr kumimoji="1" lang="zh-CN" altLang="en-US" sz="2000" b="1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93782" y="28538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zh-CN" altLang="en-US" b="1" dirty="0">
                <a:latin typeface="+mn-ea"/>
              </a:rPr>
              <a:t>羊水检查</a:t>
            </a:r>
            <a:endParaRPr kumimoji="1" lang="zh-CN" altLang="en-US" b="1" dirty="0">
              <a:latin typeface="+mn-ea"/>
            </a:endParaRPr>
          </a:p>
          <a:p>
            <a:r>
              <a:rPr kumimoji="1" lang="en-US" altLang="zh-CN" b="1" dirty="0" smtClean="0">
                <a:latin typeface="+mn-ea"/>
              </a:rPr>
              <a:t>B</a:t>
            </a:r>
            <a:r>
              <a:rPr kumimoji="1" lang="zh-CN" altLang="en-US" b="1" dirty="0">
                <a:latin typeface="+mn-ea"/>
              </a:rPr>
              <a:t>超检查</a:t>
            </a:r>
            <a:endParaRPr kumimoji="1" lang="zh-CN" altLang="en-US" b="1" dirty="0">
              <a:latin typeface="+mn-ea"/>
            </a:endParaRPr>
          </a:p>
          <a:p>
            <a:r>
              <a:rPr kumimoji="1" lang="zh-CN" altLang="en-US" b="1" dirty="0" smtClean="0">
                <a:latin typeface="+mn-ea"/>
              </a:rPr>
              <a:t>孕妇</a:t>
            </a:r>
            <a:r>
              <a:rPr kumimoji="1" lang="zh-CN" altLang="en-US" b="1" dirty="0">
                <a:latin typeface="+mn-ea"/>
              </a:rPr>
              <a:t>血细胞</a:t>
            </a:r>
            <a:r>
              <a:rPr kumimoji="1" lang="zh-CN" altLang="en-US" b="1" dirty="0" smtClean="0">
                <a:latin typeface="+mn-ea"/>
              </a:rPr>
              <a:t>检查</a:t>
            </a:r>
            <a:endParaRPr kumimoji="1" lang="en-US" altLang="zh-CN" b="1" dirty="0" smtClean="0">
              <a:latin typeface="+mn-ea"/>
            </a:endParaRPr>
          </a:p>
          <a:p>
            <a:r>
              <a:rPr kumimoji="1" lang="zh-CN" altLang="en-US" b="1" dirty="0" smtClean="0">
                <a:latin typeface="+mn-ea"/>
              </a:rPr>
              <a:t>基因</a:t>
            </a:r>
            <a:r>
              <a:rPr kumimoji="1" lang="zh-CN" altLang="en-US" b="1" dirty="0">
                <a:latin typeface="+mn-ea"/>
              </a:rPr>
              <a:t>检测</a:t>
            </a:r>
            <a:endParaRPr kumimoji="1" lang="zh-CN" altLang="en-US" b="1" dirty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484" y="4310743"/>
            <a:ext cx="1514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与遗传有关的社会责任</a:t>
            </a:r>
            <a:endParaRPr lang="zh-CN" alt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786743" y="4145556"/>
            <a:ext cx="2073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作出个人决策</a:t>
            </a:r>
            <a:endParaRPr lang="zh-CN" alt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878103" y="4646023"/>
            <a:ext cx="2719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参与公共</a:t>
            </a:r>
            <a:r>
              <a:rPr lang="zh-CN" altLang="en-US" sz="2000" b="1" dirty="0" smtClean="0"/>
              <a:t>事务的讨论</a:t>
            </a:r>
            <a:endParaRPr lang="zh-CN" altLang="en-US" sz="2000" b="1" dirty="0"/>
          </a:p>
        </p:txBody>
      </p:sp>
      <p:sp>
        <p:nvSpPr>
          <p:cNvPr id="31" name="矩形 30"/>
          <p:cNvSpPr/>
          <p:nvPr/>
        </p:nvSpPr>
        <p:spPr>
          <a:xfrm>
            <a:off x="6272045" y="3822842"/>
            <a:ext cx="1678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b="1" dirty="0">
                <a:latin typeface="+mn-ea"/>
              </a:rPr>
              <a:t>适龄</a:t>
            </a:r>
            <a:r>
              <a:rPr kumimoji="1" lang="zh-CN" altLang="en-US" b="1" dirty="0" smtClean="0">
                <a:latin typeface="+mn-ea"/>
              </a:rPr>
              <a:t>生育</a:t>
            </a:r>
            <a:endParaRPr kumimoji="1" lang="en-US" altLang="zh-CN" b="1" dirty="0" smtClean="0">
              <a:latin typeface="+mn-ea"/>
            </a:endParaRPr>
          </a:p>
          <a:p>
            <a:r>
              <a:rPr kumimoji="1" lang="zh-CN" altLang="en-US" b="1" dirty="0">
                <a:latin typeface="+mn-ea"/>
              </a:rPr>
              <a:t>婚前</a:t>
            </a:r>
            <a:r>
              <a:rPr kumimoji="1" lang="zh-CN" altLang="en-US" b="1" dirty="0" smtClean="0">
                <a:latin typeface="+mn-ea"/>
              </a:rPr>
              <a:t>检查</a:t>
            </a:r>
            <a:endParaRPr kumimoji="1" lang="en-US" altLang="zh-CN" b="1" dirty="0" smtClean="0">
              <a:latin typeface="+mn-ea"/>
            </a:endParaRPr>
          </a:p>
          <a:p>
            <a:r>
              <a:rPr kumimoji="1" lang="zh-CN" altLang="en-US" b="1" dirty="0">
                <a:latin typeface="+mn-ea"/>
              </a:rPr>
              <a:t>产前诊断</a:t>
            </a:r>
            <a:endParaRPr kumimoji="1" lang="zh-CN" altLang="en-US" b="1" dirty="0"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72045" y="4710853"/>
            <a:ext cx="2719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基因诊断的利与弊</a:t>
            </a:r>
            <a:endParaRPr lang="zh-CN" altLang="en-US" sz="2000" b="1" dirty="0"/>
          </a:p>
        </p:txBody>
      </p:sp>
      <p:sp>
        <p:nvSpPr>
          <p:cNvPr id="5" name="左大括号 4"/>
          <p:cNvSpPr/>
          <p:nvPr/>
        </p:nvSpPr>
        <p:spPr>
          <a:xfrm>
            <a:off x="661851" y="566057"/>
            <a:ext cx="438774" cy="39447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左大括号 5"/>
          <p:cNvSpPr/>
          <p:nvPr/>
        </p:nvSpPr>
        <p:spPr>
          <a:xfrm>
            <a:off x="2345722" y="903199"/>
            <a:ext cx="385074" cy="7984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左大括号 6"/>
          <p:cNvSpPr/>
          <p:nvPr/>
        </p:nvSpPr>
        <p:spPr>
          <a:xfrm>
            <a:off x="4308910" y="727282"/>
            <a:ext cx="341468" cy="5572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2290354" y="1953108"/>
            <a:ext cx="440442" cy="7984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>
            <a:off x="2460535" y="2978331"/>
            <a:ext cx="326208" cy="6730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左大括号 37"/>
          <p:cNvSpPr/>
          <p:nvPr/>
        </p:nvSpPr>
        <p:spPr>
          <a:xfrm>
            <a:off x="3923835" y="2975237"/>
            <a:ext cx="413033" cy="9467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左大括号 38"/>
          <p:cNvSpPr/>
          <p:nvPr/>
        </p:nvSpPr>
        <p:spPr>
          <a:xfrm>
            <a:off x="2425626" y="4284507"/>
            <a:ext cx="374099" cy="7341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268686" y="4910908"/>
            <a:ext cx="1110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526266" y="4362786"/>
            <a:ext cx="16132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左大括号 43"/>
          <p:cNvSpPr/>
          <p:nvPr/>
        </p:nvSpPr>
        <p:spPr>
          <a:xfrm>
            <a:off x="6139542" y="3988526"/>
            <a:ext cx="352723" cy="7223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8050653" y="226806"/>
            <a:ext cx="109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本节小结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6830" y="143692"/>
            <a:ext cx="9165770" cy="425459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1</a:t>
            </a:r>
            <a:r>
              <a:rPr lang="en-US" altLang="zh-CN" sz="2400" b="1" dirty="0" smtClean="0">
                <a:latin typeface="+mn-ea"/>
              </a:rPr>
              <a:t>.</a:t>
            </a:r>
            <a:r>
              <a:rPr lang="zh-CN" altLang="en-US" sz="2400" b="1" dirty="0" smtClean="0">
                <a:latin typeface="+mn-ea"/>
              </a:rPr>
              <a:t>人类的许多疾病与基因有关，判断下列相关表述是否正确</a:t>
            </a:r>
            <a:endParaRPr lang="en-US" altLang="zh-CN" sz="2400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2400" b="1" dirty="0" smtClean="0">
                <a:latin typeface="+mn-ea"/>
              </a:rPr>
              <a:t>（</a:t>
            </a:r>
            <a:r>
              <a:rPr lang="en-US" altLang="zh-CN" sz="2400" b="1" dirty="0" smtClean="0">
                <a:latin typeface="+mn-ea"/>
              </a:rPr>
              <a:t>1</a:t>
            </a:r>
            <a:r>
              <a:rPr lang="zh-CN" altLang="en-US" sz="2400" b="1" dirty="0" smtClean="0">
                <a:latin typeface="+mn-ea"/>
              </a:rPr>
              <a:t>）先天性疾病都是遗传病</a:t>
            </a:r>
            <a:endParaRPr lang="en-US" altLang="zh-CN" sz="2400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2400" b="1" dirty="0" smtClean="0">
                <a:latin typeface="+mn-ea"/>
              </a:rPr>
              <a:t>（</a:t>
            </a:r>
            <a:r>
              <a:rPr lang="en-US" altLang="zh-CN" sz="2400" b="1" dirty="0" smtClean="0">
                <a:latin typeface="+mn-ea"/>
              </a:rPr>
              <a:t>2</a:t>
            </a:r>
            <a:r>
              <a:rPr lang="zh-CN" altLang="en-US" sz="2400" b="1" dirty="0" smtClean="0">
                <a:latin typeface="+mn-ea"/>
              </a:rPr>
              <a:t>）单基因遗传病都是由隐性致病基因引起的</a:t>
            </a:r>
            <a:endParaRPr lang="en-US" altLang="zh-CN" sz="2400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2400" b="1" dirty="0" smtClean="0">
                <a:latin typeface="+mn-ea"/>
              </a:rPr>
              <a:t>（</a:t>
            </a:r>
            <a:r>
              <a:rPr lang="en-US" altLang="zh-CN" sz="2400" b="1" dirty="0" smtClean="0">
                <a:latin typeface="+mn-ea"/>
              </a:rPr>
              <a:t>3</a:t>
            </a:r>
            <a:r>
              <a:rPr lang="zh-CN" altLang="en-US" sz="2400" b="1" dirty="0" smtClean="0">
                <a:latin typeface="+mn-ea"/>
              </a:rPr>
              <a:t>）通过遗传咨询，产前诊断和基因检测，可以完全避免遗传病的发生</a:t>
            </a:r>
            <a:endParaRPr lang="en-US" altLang="zh-CN" sz="24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400" b="1" dirty="0" smtClean="0">
                <a:latin typeface="+mn-ea"/>
              </a:rPr>
              <a:t>2.</a:t>
            </a:r>
            <a:r>
              <a:rPr lang="zh-CN" altLang="en-US" sz="2400" b="1" dirty="0" smtClean="0">
                <a:latin typeface="+mn-ea"/>
              </a:rPr>
              <a:t>预防和减少出生缺陷，是提高出生人口素质、推进健康中国建设       的重要举措。下列</a:t>
            </a:r>
            <a:r>
              <a:rPr lang="zh-CN" altLang="en-US" sz="2400" b="1" dirty="0">
                <a:latin typeface="+mn-ea"/>
              </a:rPr>
              <a:t>有关预防和减少出生缺陷的</a:t>
            </a:r>
            <a:r>
              <a:rPr lang="zh-CN" altLang="en-US" sz="2400" b="1" dirty="0" smtClean="0">
                <a:latin typeface="+mn-ea"/>
              </a:rPr>
              <a:t>表述，正确</a:t>
            </a:r>
            <a:r>
              <a:rPr lang="zh-CN" altLang="en-US" sz="2400" b="1" dirty="0">
                <a:latin typeface="+mn-ea"/>
              </a:rPr>
              <a:t>的</a:t>
            </a:r>
            <a:r>
              <a:rPr lang="zh-CN" altLang="en-US" sz="2400" b="1" dirty="0" smtClean="0">
                <a:latin typeface="+mn-ea"/>
              </a:rPr>
              <a:t>是：</a:t>
            </a:r>
            <a:endParaRPr lang="en-US" altLang="zh-CN" sz="24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400" b="1" smtClean="0">
                <a:latin typeface="+mn-ea"/>
              </a:rPr>
              <a:t>  A </a:t>
            </a:r>
            <a:r>
              <a:rPr lang="en-US" altLang="zh-CN" sz="2400" b="1" dirty="0">
                <a:latin typeface="+mn-ea"/>
              </a:rPr>
              <a:t>.</a:t>
            </a:r>
            <a:r>
              <a:rPr lang="zh-CN" altLang="en-US" sz="2400" b="1" dirty="0" smtClean="0">
                <a:latin typeface="+mn-ea"/>
              </a:rPr>
              <a:t>禁止近亲结婚可杜绝遗传病患儿的降生</a:t>
            </a:r>
            <a:endParaRPr lang="en-US" altLang="zh-CN" sz="24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400" b="1" dirty="0" smtClean="0">
                <a:latin typeface="+mn-ea"/>
              </a:rPr>
              <a:t>  B </a:t>
            </a:r>
            <a:r>
              <a:rPr lang="en-US" altLang="zh-CN" sz="2400" b="1" dirty="0">
                <a:latin typeface="+mn-ea"/>
              </a:rPr>
              <a:t>.</a:t>
            </a:r>
            <a:r>
              <a:rPr lang="zh-CN" altLang="en-US" sz="2400" b="1" dirty="0" smtClean="0">
                <a:latin typeface="+mn-ea"/>
              </a:rPr>
              <a:t>遗传咨询可确定胎儿是否患唐氏综合征</a:t>
            </a:r>
            <a:endParaRPr lang="en-US" altLang="zh-CN" sz="24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400" b="1" dirty="0" smtClean="0">
                <a:latin typeface="+mn-ea"/>
              </a:rPr>
              <a:t>  C .</a:t>
            </a:r>
            <a:r>
              <a:rPr lang="zh-CN" altLang="en-US" sz="2400" b="1" dirty="0" smtClean="0">
                <a:latin typeface="+mn-ea"/>
              </a:rPr>
              <a:t>产前诊断可初步确定胎儿是否患猫叫综合征</a:t>
            </a:r>
            <a:endParaRPr lang="en-US" altLang="zh-CN" sz="24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400" b="1" dirty="0" smtClean="0">
                <a:latin typeface="+mn-ea"/>
              </a:rPr>
              <a:t>  D </a:t>
            </a:r>
            <a:r>
              <a:rPr lang="en-US" altLang="zh-CN" sz="2400" b="1" dirty="0">
                <a:latin typeface="+mn-ea"/>
              </a:rPr>
              <a:t>.</a:t>
            </a:r>
            <a:r>
              <a:rPr lang="zh-CN" altLang="en-US" sz="2400" b="1" dirty="0" smtClean="0">
                <a:latin typeface="+mn-ea"/>
              </a:rPr>
              <a:t>产前诊断可确定胎儿是否患所有遗传病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6981" y="3059611"/>
            <a:ext cx="53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82093" y="55669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（错误）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02779" y="103076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（错误）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41665" y="18194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（错误）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372" y="285749"/>
            <a:ext cx="8229600" cy="339407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 smtClean="0"/>
              <a:t>3.</a:t>
            </a:r>
            <a:r>
              <a:rPr lang="zh-CN" altLang="en-US" sz="2400" b="1" dirty="0" smtClean="0"/>
              <a:t>某研究性</a:t>
            </a:r>
            <a:r>
              <a:rPr lang="zh-CN" altLang="en-US" sz="2400" b="1" dirty="0"/>
              <a:t>实验小组在调查人群中的遗传病时</a:t>
            </a:r>
            <a:r>
              <a:rPr lang="zh-CN" altLang="en-US" sz="2400" b="1" dirty="0" smtClean="0"/>
              <a:t>，分别以</a:t>
            </a:r>
            <a:r>
              <a:rPr lang="zh-CN" altLang="en-US" sz="2400" b="1" dirty="0"/>
              <a:t>“</a:t>
            </a:r>
            <a:r>
              <a:rPr lang="zh-CN" altLang="en-US" sz="2400" b="1" dirty="0" smtClean="0"/>
              <a:t>研究人类色盲病的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遗传方式 </a:t>
            </a:r>
            <a:r>
              <a:rPr lang="zh-CN" altLang="en-US" sz="2400" b="1" dirty="0" smtClean="0"/>
              <a:t>”和“研究</a:t>
            </a:r>
            <a:r>
              <a:rPr lang="zh-CN" altLang="en-US" sz="2400" b="1" dirty="0"/>
              <a:t>人类色盲</a:t>
            </a:r>
            <a:r>
              <a:rPr lang="zh-CN" altLang="en-US" sz="2400" b="1" dirty="0" smtClean="0"/>
              <a:t>病的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发病率</a:t>
            </a:r>
            <a:r>
              <a:rPr lang="zh-CN" altLang="en-US" sz="2400" b="1" dirty="0" smtClean="0"/>
              <a:t>”为课题开展调查，利用所学遗传学知识，你可以帮助他们设计出具体的实验方案？</a:t>
            </a:r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716083" y="3659988"/>
            <a:ext cx="800337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调查</a:t>
            </a:r>
            <a:r>
              <a:rPr lang="zh-CN" altLang="en-US" sz="2400" b="1" dirty="0"/>
              <a:t>发病率</a:t>
            </a:r>
            <a:r>
              <a:rPr lang="zh-CN" altLang="en-US" sz="2400" b="1" dirty="0" smtClean="0"/>
              <a:t>：在人群中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随机抽样</a:t>
            </a:r>
            <a:r>
              <a:rPr lang="zh-CN" altLang="en-US" sz="2400" b="1" dirty="0" smtClean="0"/>
              <a:t>调查，样本数量足够大，再用统计学方法计算。</a:t>
            </a:r>
            <a:endParaRPr lang="zh-CN" altLang="en-US" sz="2400" b="1" dirty="0"/>
          </a:p>
        </p:txBody>
      </p:sp>
      <p:sp>
        <p:nvSpPr>
          <p:cNvPr id="6" name="矩形 5"/>
          <p:cNvSpPr/>
          <p:nvPr/>
        </p:nvSpPr>
        <p:spPr>
          <a:xfrm>
            <a:off x="536665" y="2438615"/>
            <a:ext cx="77582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调查</a:t>
            </a:r>
            <a:r>
              <a:rPr lang="zh-CN" altLang="en-US" sz="2400" b="1" dirty="0"/>
              <a:t>遗传方式：</a:t>
            </a:r>
            <a:r>
              <a:rPr lang="zh-CN" altLang="en-US" sz="2400" b="1" dirty="0" smtClean="0"/>
              <a:t>从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患者家系</a:t>
            </a:r>
            <a:r>
              <a:rPr lang="zh-CN" altLang="en-US" sz="2400" b="1" dirty="0" smtClean="0"/>
              <a:t>进行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分析</a:t>
            </a:r>
            <a:r>
              <a:rPr lang="zh-CN" altLang="en-US" sz="2400" b="1" dirty="0" smtClean="0"/>
              <a:t>，通过绘制家族遗传系谱图确定；</a:t>
            </a:r>
            <a:endParaRPr lang="zh-CN" altLang="en-US" sz="24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  <a:endParaRPr lang="zh-CN" altLang="en-US" sz="5400" b="1" kern="0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/>
              </a:rPr>
              <a:t>北京市朝阳区教育研究中心  制作</a:t>
            </a:r>
            <a:endParaRPr lang="zh-CN" altLang="en-US" kern="0" spc="226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8"/>
          <p:cNvGrpSpPr/>
          <p:nvPr/>
        </p:nvGrpSpPr>
        <p:grpSpPr bwMode="auto">
          <a:xfrm>
            <a:off x="3828450" y="1126334"/>
            <a:ext cx="4935661" cy="2228850"/>
            <a:chOff x="1763713" y="2819400"/>
            <a:chExt cx="7204075" cy="2971800"/>
          </a:xfrm>
        </p:grpSpPr>
        <p:sp>
          <p:nvSpPr>
            <p:cNvPr id="5" name="Line 11"/>
            <p:cNvSpPr>
              <a:spLocks noChangeShapeType="1"/>
            </p:cNvSpPr>
            <p:nvPr/>
          </p:nvSpPr>
          <p:spPr bwMode="auto">
            <a:xfrm>
              <a:off x="2341682" y="4191000"/>
              <a:ext cx="5779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6" name="Oval 13"/>
            <p:cNvSpPr>
              <a:spLocks noChangeArrowheads="1"/>
            </p:cNvSpPr>
            <p:nvPr/>
          </p:nvSpPr>
          <p:spPr bwMode="auto">
            <a:xfrm>
              <a:off x="4364575" y="2819400"/>
              <a:ext cx="433477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5376022" y="2819400"/>
              <a:ext cx="433477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4798052" y="3048000"/>
              <a:ext cx="5779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5087037" y="30480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6676453" y="4724400"/>
              <a:ext cx="1011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3786606" y="3429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5592760" y="3429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642114" y="5334000"/>
              <a:ext cx="433477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6676453" y="3429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5" name="Oval 22"/>
            <p:cNvSpPr>
              <a:spLocks noChangeArrowheads="1"/>
            </p:cNvSpPr>
            <p:nvPr/>
          </p:nvSpPr>
          <p:spPr bwMode="auto">
            <a:xfrm>
              <a:off x="3569867" y="3886200"/>
              <a:ext cx="433477" cy="457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4725806" y="3886200"/>
              <a:ext cx="433477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 sz="2100">
                <a:solidFill>
                  <a:srgbClr val="CC0000"/>
                </a:solidFill>
              </a:endParaRPr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5448268" y="3886200"/>
              <a:ext cx="433477" cy="457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6387468" y="39624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 sz="2100">
                <a:solidFill>
                  <a:srgbClr val="000000"/>
                </a:solidFill>
              </a:endParaRPr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>
              <a:off x="6820945" y="4191000"/>
              <a:ext cx="5779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7615653" y="47244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8771592" y="3429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7109930" y="4191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7398915" y="3962400"/>
              <a:ext cx="433477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7398915" y="51054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4003344" y="4114800"/>
              <a:ext cx="7224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>
              <a:off x="4364575" y="41148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3786606" y="4800600"/>
              <a:ext cx="20228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3786606" y="4800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>
              <a:off x="2630667" y="4191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5231529" y="4800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31" name="Oval 38"/>
            <p:cNvSpPr>
              <a:spLocks noChangeArrowheads="1"/>
            </p:cNvSpPr>
            <p:nvPr/>
          </p:nvSpPr>
          <p:spPr bwMode="auto">
            <a:xfrm>
              <a:off x="6531961" y="5105400"/>
              <a:ext cx="433477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32" name="Oval 39"/>
            <p:cNvSpPr>
              <a:spLocks noChangeArrowheads="1"/>
            </p:cNvSpPr>
            <p:nvPr/>
          </p:nvSpPr>
          <p:spPr bwMode="auto">
            <a:xfrm>
              <a:off x="5592760" y="5334000"/>
              <a:ext cx="433477" cy="457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33" name="Rectangle 40"/>
            <p:cNvSpPr>
              <a:spLocks noChangeArrowheads="1"/>
            </p:cNvSpPr>
            <p:nvPr/>
          </p:nvSpPr>
          <p:spPr bwMode="auto">
            <a:xfrm>
              <a:off x="2847406" y="39624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34" name="Oval 41"/>
            <p:cNvSpPr>
              <a:spLocks noChangeArrowheads="1"/>
            </p:cNvSpPr>
            <p:nvPr/>
          </p:nvSpPr>
          <p:spPr bwMode="auto">
            <a:xfrm>
              <a:off x="1980452" y="3962400"/>
              <a:ext cx="433477" cy="457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6676453" y="47244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>
              <a:off x="2197190" y="3429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>
              <a:off x="2052698" y="4724400"/>
              <a:ext cx="1011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>
              <a:off x="2197206" y="3429000"/>
              <a:ext cx="6574367" cy="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39" name="Line 47"/>
            <p:cNvSpPr>
              <a:spLocks noChangeShapeType="1"/>
            </p:cNvSpPr>
            <p:nvPr/>
          </p:nvSpPr>
          <p:spPr bwMode="auto">
            <a:xfrm>
              <a:off x="5809499" y="4800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>
              <a:off x="4509068" y="4800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41" name="Line 49"/>
            <p:cNvSpPr>
              <a:spLocks noChangeShapeType="1"/>
            </p:cNvSpPr>
            <p:nvPr/>
          </p:nvSpPr>
          <p:spPr bwMode="auto">
            <a:xfrm>
              <a:off x="2052698" y="4724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>
              <a:off x="3064144" y="4724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>
              <a:off x="2558421" y="4724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44" name="Oval 52"/>
            <p:cNvSpPr>
              <a:spLocks noChangeArrowheads="1"/>
            </p:cNvSpPr>
            <p:nvPr/>
          </p:nvSpPr>
          <p:spPr bwMode="auto">
            <a:xfrm>
              <a:off x="2341682" y="5257800"/>
              <a:ext cx="433477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45" name="Oval 53"/>
            <p:cNvSpPr>
              <a:spLocks noChangeArrowheads="1"/>
            </p:cNvSpPr>
            <p:nvPr/>
          </p:nvSpPr>
          <p:spPr bwMode="auto">
            <a:xfrm>
              <a:off x="5014791" y="5334000"/>
              <a:ext cx="433477" cy="457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46" name="Rectangle 54"/>
            <p:cNvSpPr>
              <a:spLocks noChangeArrowheads="1"/>
            </p:cNvSpPr>
            <p:nvPr/>
          </p:nvSpPr>
          <p:spPr bwMode="auto">
            <a:xfrm>
              <a:off x="1763713" y="52578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>
              <a:off x="2847406" y="52578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48" name="Rectangle 56"/>
            <p:cNvSpPr>
              <a:spLocks noChangeArrowheads="1"/>
            </p:cNvSpPr>
            <p:nvPr/>
          </p:nvSpPr>
          <p:spPr bwMode="auto">
            <a:xfrm>
              <a:off x="4364575" y="53340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49" name="Oval 24"/>
            <p:cNvSpPr>
              <a:spLocks noChangeArrowheads="1"/>
            </p:cNvSpPr>
            <p:nvPr/>
          </p:nvSpPr>
          <p:spPr bwMode="auto">
            <a:xfrm>
              <a:off x="8534311" y="3962400"/>
              <a:ext cx="433477" cy="457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</p:grpSp>
      <p:sp>
        <p:nvSpPr>
          <p:cNvPr id="51" name="椭圆 50"/>
          <p:cNvSpPr/>
          <p:nvPr/>
        </p:nvSpPr>
        <p:spPr>
          <a:xfrm>
            <a:off x="5074757" y="1767502"/>
            <a:ext cx="1212685" cy="775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5562358" y="2840834"/>
            <a:ext cx="443975" cy="597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3918905" y="3739480"/>
            <a:ext cx="52982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有中生无是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显性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存在</a:t>
            </a:r>
            <a:r>
              <a:rPr lang="zh-CN" altLang="zh-CN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男</a:t>
            </a:r>
            <a:r>
              <a:rPr lang="zh-CN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患者的</a:t>
            </a:r>
            <a:r>
              <a:rPr lang="zh-CN" altLang="zh-CN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母亲</a:t>
            </a:r>
            <a:r>
              <a:rPr lang="zh-CN" altLang="en-US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lang="zh-CN" altLang="zh-CN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女</a:t>
            </a:r>
            <a:r>
              <a:rPr lang="zh-CN" altLang="en-US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儿全</a:t>
            </a:r>
            <a:r>
              <a:rPr lang="zh-CN" altLang="zh-CN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患病</a:t>
            </a:r>
            <a:r>
              <a:rPr lang="zh-CN" altLang="en-US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，且女患多于男患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判断：最</a:t>
            </a:r>
            <a:r>
              <a:rPr lang="zh-CN" altLang="zh-CN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可能</a:t>
            </a:r>
            <a:r>
              <a:rPr lang="zh-CN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为伴</a:t>
            </a:r>
            <a:r>
              <a:rPr lang="en-US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染色体显性遗传</a:t>
            </a:r>
            <a:endParaRPr lang="zh-CN" altLang="en-US" dirty="0"/>
          </a:p>
        </p:txBody>
      </p:sp>
      <p:sp>
        <p:nvSpPr>
          <p:cNvPr id="57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566855" y="440583"/>
            <a:ext cx="32548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3200" b="1" dirty="0" smtClean="0">
                <a:latin typeface="+mn-ea"/>
                <a:ea typeface="+mn-ea"/>
              </a:rPr>
              <a:t>伴</a:t>
            </a:r>
            <a:r>
              <a:rPr kumimoji="1" lang="en-US" altLang="zh-CN" sz="3200" b="1" dirty="0" smtClean="0">
                <a:latin typeface="+mn-ea"/>
                <a:ea typeface="+mn-ea"/>
              </a:rPr>
              <a:t>X</a:t>
            </a:r>
            <a:r>
              <a:rPr kumimoji="1" lang="zh-CN" altLang="en-US" sz="3200" b="1" dirty="0" smtClean="0">
                <a:latin typeface="+mn-ea"/>
                <a:ea typeface="+mn-ea"/>
              </a:rPr>
              <a:t>显性</a:t>
            </a:r>
            <a:r>
              <a:rPr kumimoji="1" lang="zh-CN" altLang="en-US" sz="3200" b="1" dirty="0">
                <a:latin typeface="+mn-ea"/>
                <a:ea typeface="+mn-ea"/>
              </a:rPr>
              <a:t>遗传病</a:t>
            </a:r>
            <a:endParaRPr kumimoji="1" lang="zh-CN" altLang="en-US" sz="3200" b="1" dirty="0">
              <a:latin typeface="+mn-ea"/>
              <a:ea typeface="+mn-ea"/>
            </a:endParaRPr>
          </a:p>
        </p:txBody>
      </p:sp>
      <p:pic>
        <p:nvPicPr>
          <p:cNvPr id="59" name="内容占位符 3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5" y="1292004"/>
            <a:ext cx="3241231" cy="2057400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0" y="3734274"/>
            <a:ext cx="36711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有中生无是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显性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显性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遗传看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男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病，母女无病非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伴性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判断：常染色体显性病</a:t>
            </a:r>
            <a:endParaRPr lang="zh-CN" altLang="en-US" dirty="0"/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-3418" y="438085"/>
            <a:ext cx="4376339" cy="5847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zh-CN" altLang="en-US" sz="3200" b="1" dirty="0" smtClean="0">
                <a:latin typeface="+mn-ea"/>
                <a:ea typeface="+mn-ea"/>
              </a:rPr>
              <a:t>常染色体上显性遗传病</a:t>
            </a:r>
            <a:endParaRPr kumimoji="1" lang="zh-CN" altLang="en-US" sz="3200" b="1" dirty="0">
              <a:latin typeface="+mn-ea"/>
              <a:ea typeface="+mn-ea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649056" y="1157903"/>
            <a:ext cx="1186543" cy="768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1242327" y="2175988"/>
            <a:ext cx="766354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65879" y="2845665"/>
            <a:ext cx="766354" cy="713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-47795" y="2144148"/>
            <a:ext cx="766354" cy="713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6170321" y="971147"/>
            <a:ext cx="766354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3742257" y="1912250"/>
            <a:ext cx="766354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6105327" y="1856765"/>
            <a:ext cx="766354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8347421" y="1890511"/>
            <a:ext cx="766354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  <p:bldP spid="57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 bwMode="auto">
          <a:xfrm>
            <a:off x="447902" y="983457"/>
            <a:ext cx="2208212" cy="1866900"/>
            <a:chOff x="249" y="572"/>
            <a:chExt cx="1391" cy="15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572"/>
              <a:ext cx="1391" cy="1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7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57" y="1752"/>
              <a:ext cx="62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多指</a:t>
              </a:r>
              <a:endParaRPr kumimoji="1"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Group 16"/>
          <p:cNvGrpSpPr/>
          <p:nvPr/>
        </p:nvGrpSpPr>
        <p:grpSpPr bwMode="auto">
          <a:xfrm>
            <a:off x="537369" y="3276600"/>
            <a:ext cx="2281238" cy="1866900"/>
            <a:chOff x="1882" y="572"/>
            <a:chExt cx="1437" cy="1568"/>
          </a:xfrm>
        </p:grpSpPr>
        <p:pic>
          <p:nvPicPr>
            <p:cNvPr id="8" name="Picture 5" descr="短指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572"/>
              <a:ext cx="1437" cy="1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200" y="1752"/>
              <a:ext cx="62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并指</a:t>
              </a:r>
              <a:endParaRPr kumimoji="1"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10" name="Picture 3" descr="软骨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07" y="1076185"/>
            <a:ext cx="1923724" cy="327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7"/>
          <p:cNvGrpSpPr/>
          <p:nvPr/>
        </p:nvGrpSpPr>
        <p:grpSpPr bwMode="auto">
          <a:xfrm>
            <a:off x="4920343" y="1034496"/>
            <a:ext cx="3597739" cy="3929390"/>
            <a:chOff x="1125" y="2226"/>
            <a:chExt cx="2346" cy="2567"/>
          </a:xfrm>
        </p:grpSpPr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2188" y="2226"/>
            <a:ext cx="1226" cy="1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2" name="BMP 图象" r:id="rId5" imgW="1647825" imgH="3171825" progId="Paint.Picture">
                    <p:embed/>
                  </p:oleObj>
                </mc:Choice>
                <mc:Fallback>
                  <p:oleObj name="BMP 图象" r:id="rId5" imgW="1647825" imgH="3171825" progId="Paint.Picture">
                    <p:embed/>
                    <p:pic>
                      <p:nvPicPr>
                        <p:cNvPr id="0" name="图片 112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bright="12000" contrast="6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8" y="2226"/>
                          <a:ext cx="1226" cy="17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125" y="4405"/>
              <a:ext cx="234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</a:rPr>
                <a:t>      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抗维生素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D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佝偻病</a:t>
              </a:r>
              <a:endParaRPr kumimoji="1" lang="zh-CN" altLang="en-US" sz="2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5057" y="342612"/>
            <a:ext cx="4528457" cy="5847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zh-CN" altLang="en-US" sz="3200" b="1" dirty="0" smtClean="0">
                <a:latin typeface="+mn-ea"/>
                <a:ea typeface="+mn-ea"/>
              </a:rPr>
              <a:t>常染色体上显性遗传病</a:t>
            </a:r>
            <a:endParaRPr kumimoji="1" lang="zh-CN" altLang="en-US" sz="3200" b="1" dirty="0">
              <a:latin typeface="+mn-ea"/>
              <a:ea typeface="+mn-ea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566855" y="309955"/>
            <a:ext cx="3254829" cy="5847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zh-CN" altLang="en-US" sz="3200" b="1" dirty="0" smtClean="0">
                <a:latin typeface="+mn-ea"/>
                <a:ea typeface="+mn-ea"/>
              </a:rPr>
              <a:t>伴</a:t>
            </a:r>
            <a:r>
              <a:rPr kumimoji="1" lang="en-US" altLang="zh-CN" sz="3200" b="1" dirty="0" smtClean="0">
                <a:latin typeface="+mn-ea"/>
                <a:ea typeface="+mn-ea"/>
              </a:rPr>
              <a:t>X</a:t>
            </a:r>
            <a:r>
              <a:rPr kumimoji="1" lang="zh-CN" altLang="en-US" sz="3200" b="1" dirty="0" smtClean="0">
                <a:latin typeface="+mn-ea"/>
                <a:ea typeface="+mn-ea"/>
              </a:rPr>
              <a:t>显性遗传病</a:t>
            </a:r>
            <a:endParaRPr kumimoji="1" lang="zh-CN" altLang="en-US" sz="3200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" y="3630664"/>
            <a:ext cx="48253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+mn-ea"/>
                <a:ea typeface="+mn-ea"/>
              </a:rPr>
              <a:t>无中生有是隐性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r>
              <a:rPr lang="zh-CN" altLang="en-US" sz="2400" b="1" dirty="0" smtClean="0">
                <a:latin typeface="+mn-ea"/>
                <a:ea typeface="+mn-ea"/>
              </a:rPr>
              <a:t>隐性</a:t>
            </a:r>
            <a:r>
              <a:rPr lang="zh-CN" altLang="en-US" sz="2400" b="1" dirty="0">
                <a:latin typeface="+mn-ea"/>
                <a:ea typeface="+mn-ea"/>
              </a:rPr>
              <a:t>遗传</a:t>
            </a:r>
            <a:r>
              <a:rPr lang="zh-CN" altLang="en-US" sz="2400" b="1" dirty="0" smtClean="0">
                <a:latin typeface="+mn-ea"/>
                <a:ea typeface="+mn-ea"/>
              </a:rPr>
              <a:t>看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女</a:t>
            </a:r>
            <a:r>
              <a:rPr lang="zh-CN" altLang="en-US" sz="2400" b="1" dirty="0" smtClean="0">
                <a:latin typeface="+mn-ea"/>
                <a:ea typeface="+mn-ea"/>
              </a:rPr>
              <a:t>病，</a:t>
            </a:r>
            <a:r>
              <a:rPr lang="zh-CN" altLang="en-US" sz="2400" b="1" dirty="0">
                <a:latin typeface="+mn-ea"/>
                <a:ea typeface="+mn-ea"/>
              </a:rPr>
              <a:t>父子无病非伴性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r>
              <a:rPr lang="zh-CN" altLang="en-US" sz="2400" b="1" dirty="0" smtClean="0">
                <a:latin typeface="+mn-ea"/>
                <a:ea typeface="+mn-ea"/>
              </a:rPr>
              <a:t>判断：常染色体隐性病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87274" y="1606426"/>
            <a:ext cx="1549840" cy="775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45028" y="2687615"/>
            <a:ext cx="566158" cy="51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72143" y="310419"/>
            <a:ext cx="45501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3200" b="1" dirty="0">
                <a:latin typeface="+mn-ea"/>
                <a:ea typeface="+mn-ea"/>
              </a:rPr>
              <a:t>常染色体上隐性遗传病</a:t>
            </a:r>
            <a:endParaRPr kumimoji="1" lang="zh-CN" altLang="en-US" sz="3200" b="1" dirty="0">
              <a:latin typeface="+mn-ea"/>
              <a:ea typeface="+mn-ea"/>
            </a:endParaRPr>
          </a:p>
        </p:txBody>
      </p:sp>
      <p:pic>
        <p:nvPicPr>
          <p:cNvPr id="19" name="内容占位符 3" descr="系谱01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/>
          <a:stretch>
            <a:fillRect/>
          </a:stretch>
        </p:blipFill>
        <p:spPr bwMode="auto">
          <a:xfrm>
            <a:off x="762139" y="1275632"/>
            <a:ext cx="2677607" cy="2153109"/>
          </a:xfrm>
          <a:prstGeom prst="rect">
            <a:avLst/>
          </a:prstGeom>
        </p:spPr>
      </p:pic>
      <p:pic>
        <p:nvPicPr>
          <p:cNvPr id="20" name="Picture 5" descr="F:/2020年同步课件/生物/19-20 同步新教材人教生物选修2 （11.14）190页/TBS19-139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2289" y="1298274"/>
            <a:ext cx="3487268" cy="21307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椭圆 20"/>
          <p:cNvSpPr/>
          <p:nvPr/>
        </p:nvSpPr>
        <p:spPr>
          <a:xfrm>
            <a:off x="5573486" y="1158741"/>
            <a:ext cx="1502228" cy="603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534886" y="1749859"/>
            <a:ext cx="1502228" cy="603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509556" y="1993957"/>
            <a:ext cx="566158" cy="4089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251807" y="2556652"/>
            <a:ext cx="566158" cy="4089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833685" y="3669042"/>
            <a:ext cx="45159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+mn-ea"/>
                <a:ea typeface="+mn-ea"/>
              </a:rPr>
              <a:t>无中生有是隐性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r>
              <a:rPr lang="zh-CN" altLang="en-US" sz="2400" b="1" dirty="0" smtClean="0">
                <a:latin typeface="+mn-ea"/>
                <a:ea typeface="+mn-ea"/>
              </a:rPr>
              <a:t>女患的父子患病且男患多于女患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r>
              <a:rPr lang="zh-CN" altLang="en-US" sz="2400" b="1" dirty="0" smtClean="0">
                <a:latin typeface="+mn-ea"/>
                <a:ea typeface="+mn-ea"/>
              </a:rPr>
              <a:t>判断：最可能是伴</a:t>
            </a:r>
            <a:r>
              <a:rPr lang="en-US" altLang="zh-CN" sz="2400" b="1" dirty="0" smtClean="0">
                <a:latin typeface="+mn-ea"/>
                <a:ea typeface="+mn-ea"/>
              </a:rPr>
              <a:t>X</a:t>
            </a:r>
            <a:r>
              <a:rPr lang="zh-CN" altLang="en-US" sz="2400" b="1" dirty="0" smtClean="0">
                <a:latin typeface="+mn-ea"/>
                <a:ea typeface="+mn-ea"/>
              </a:rPr>
              <a:t>隐性病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359670" y="310419"/>
            <a:ext cx="3603171" cy="5847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zh-CN" altLang="en-US" sz="3200" b="1" dirty="0" smtClean="0">
                <a:latin typeface="+mn-ea"/>
                <a:ea typeface="+mn-ea"/>
              </a:rPr>
              <a:t>伴</a:t>
            </a:r>
            <a:r>
              <a:rPr kumimoji="1" lang="en-US" altLang="zh-CN" sz="3200" b="1" dirty="0" smtClean="0">
                <a:latin typeface="+mn-ea"/>
                <a:ea typeface="+mn-ea"/>
              </a:rPr>
              <a:t>X</a:t>
            </a:r>
            <a:r>
              <a:rPr kumimoji="1" lang="zh-CN" altLang="en-US" sz="3200" b="1" dirty="0" smtClean="0">
                <a:latin typeface="+mn-ea"/>
                <a:ea typeface="+mn-ea"/>
              </a:rPr>
              <a:t>隐性遗传病</a:t>
            </a:r>
            <a:endParaRPr kumimoji="1" lang="zh-CN" altLang="en-US" sz="3200" b="1" dirty="0">
              <a:latin typeface="+mn-ea"/>
              <a:ea typeface="+mn-ea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833685" y="2782718"/>
            <a:ext cx="766354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807132" y="2094106"/>
            <a:ext cx="766354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5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/>
          <p:cNvGrpSpPr/>
          <p:nvPr/>
        </p:nvGrpSpPr>
        <p:grpSpPr bwMode="auto">
          <a:xfrm>
            <a:off x="6126845" y="1026154"/>
            <a:ext cx="2851151" cy="3039665"/>
            <a:chOff x="2896" y="2350"/>
            <a:chExt cx="1796" cy="2553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2350"/>
              <a:ext cx="1747" cy="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896" y="4515"/>
              <a:ext cx="167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8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2" tIns="45711" rIns="91422" bIns="45711">
              <a:spAutoFit/>
            </a:bodyPr>
            <a:lstStyle/>
            <a:p>
              <a:r>
                <a:rPr kumimoji="1" lang="zh-CN" altLang="en-US" sz="2400" b="1" dirty="0">
                  <a:solidFill>
                    <a:srgbClr val="06060C"/>
                  </a:solidFill>
                </a:rPr>
                <a:t>进行性肌营养不良</a:t>
              </a:r>
              <a:endParaRPr kumimoji="1" lang="zh-CN" altLang="en-US" sz="2400" b="1" dirty="0">
                <a:solidFill>
                  <a:srgbClr val="06060C"/>
                </a:solidFill>
              </a:endParaRPr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92599" y="4387658"/>
            <a:ext cx="2728596" cy="46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>
            <a:spAutoFit/>
          </a:bodyPr>
          <a:lstStyle/>
          <a:p>
            <a:r>
              <a:rPr kumimoji="1" lang="zh-CN" altLang="en-US" sz="2400" b="1" dirty="0" smtClean="0">
                <a:solidFill>
                  <a:srgbClr val="06060C"/>
                </a:solidFill>
              </a:rPr>
              <a:t>红绿色盲 、血友病</a:t>
            </a:r>
            <a:endParaRPr kumimoji="1" lang="zh-CN" altLang="en-US" sz="2400" b="1" dirty="0">
              <a:solidFill>
                <a:srgbClr val="06060C"/>
              </a:solidFill>
            </a:endParaRPr>
          </a:p>
        </p:txBody>
      </p:sp>
      <p:sp>
        <p:nvSpPr>
          <p:cNvPr id="14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996557" y="310418"/>
            <a:ext cx="31474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3200" b="1" dirty="0" smtClean="0">
                <a:latin typeface="+mn-ea"/>
                <a:ea typeface="+mn-ea"/>
              </a:rPr>
              <a:t>伴</a:t>
            </a:r>
            <a:r>
              <a:rPr kumimoji="1" lang="en-US" altLang="zh-CN" sz="3200" b="1" dirty="0" smtClean="0">
                <a:latin typeface="+mn-ea"/>
                <a:ea typeface="+mn-ea"/>
              </a:rPr>
              <a:t>X</a:t>
            </a:r>
            <a:r>
              <a:rPr kumimoji="1" lang="zh-CN" altLang="en-US" sz="3200" b="1" dirty="0">
                <a:latin typeface="+mn-ea"/>
                <a:ea typeface="+mn-ea"/>
              </a:rPr>
              <a:t>隐性</a:t>
            </a:r>
            <a:r>
              <a:rPr kumimoji="1" lang="zh-CN" altLang="en-US" sz="3200" b="1" dirty="0" smtClean="0">
                <a:latin typeface="+mn-ea"/>
                <a:ea typeface="+mn-ea"/>
              </a:rPr>
              <a:t>遗传病</a:t>
            </a:r>
            <a:endParaRPr kumimoji="1" lang="zh-CN" altLang="en-US" sz="3200" b="1" dirty="0">
              <a:latin typeface="+mn-ea"/>
              <a:ea typeface="+mn-ea"/>
            </a:endParaRPr>
          </a:p>
        </p:txBody>
      </p:sp>
      <p:grpSp>
        <p:nvGrpSpPr>
          <p:cNvPr id="15" name="Group 16"/>
          <p:cNvGrpSpPr/>
          <p:nvPr/>
        </p:nvGrpSpPr>
        <p:grpSpPr bwMode="auto">
          <a:xfrm>
            <a:off x="272143" y="895194"/>
            <a:ext cx="3102428" cy="2297411"/>
            <a:chOff x="3158" y="1005"/>
            <a:chExt cx="1724" cy="1792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" y="1005"/>
              <a:ext cx="1724" cy="1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517" y="2447"/>
              <a:ext cx="1019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8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2" tIns="45711" rIns="91422" bIns="45711">
              <a:spAutoFit/>
            </a:bodyPr>
            <a:lstStyle/>
            <a:p>
              <a:r>
                <a:rPr lang="zh-CN" altLang="en-US" sz="2000" b="1" dirty="0">
                  <a:ea typeface="黑体" panose="02010609060101010101" pitchFamily="49" charset="-122"/>
                </a:rPr>
                <a:t>白化病</a:t>
              </a:r>
              <a:endParaRPr lang="zh-CN" altLang="en-US" sz="2000" b="1" dirty="0">
                <a:ea typeface="黑体" panose="02010609060101010101" pitchFamily="49" charset="-122"/>
              </a:endParaRPr>
            </a:p>
          </p:txBody>
        </p:sp>
      </p:grpSp>
      <p:pic>
        <p:nvPicPr>
          <p:cNvPr id="18" name="Picture 23" descr="https://www.agri35.com/UploadFiles/img_1_3190770386_3097982227_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24" y="896900"/>
            <a:ext cx="1915886" cy="23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old.pep.com.cn/oldimages/pic_614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4" y="3077275"/>
            <a:ext cx="3102427" cy="17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845484" y="3434788"/>
            <a:ext cx="157812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r>
              <a:rPr lang="zh-CN" altLang="en-US" sz="2000" b="1" dirty="0">
                <a:ea typeface="黑体" panose="02010609060101010101" pitchFamily="49" charset="-122"/>
              </a:rPr>
              <a:t>苯丙酮尿症</a:t>
            </a:r>
            <a:endParaRPr lang="zh-CN" altLang="en-US" sz="2000" b="1" dirty="0"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22856" y="4849305"/>
            <a:ext cx="233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b="1" dirty="0">
                <a:latin typeface="+mn-ea"/>
              </a:rPr>
              <a:t>镰刀</a:t>
            </a:r>
            <a:r>
              <a:rPr kumimoji="1" lang="zh-CN" altLang="en-US" b="1" dirty="0" smtClean="0">
                <a:latin typeface="+mn-ea"/>
              </a:rPr>
              <a:t>型细胞贫血症</a:t>
            </a:r>
            <a:endParaRPr lang="zh-CN" altLang="en-US" dirty="0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72143" y="310419"/>
            <a:ext cx="4550147" cy="5847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zh-CN" altLang="en-US" sz="3200" b="1" dirty="0" smtClean="0">
                <a:latin typeface="+mn-ea"/>
                <a:ea typeface="+mn-ea"/>
              </a:rPr>
              <a:t>常染色体上隐性遗传病</a:t>
            </a:r>
            <a:endParaRPr kumimoji="1" lang="zh-CN" altLang="en-US" sz="3200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Oval 4"/>
          <p:cNvSpPr>
            <a:spLocks noChangeArrowheads="1"/>
          </p:cNvSpPr>
          <p:nvPr/>
        </p:nvSpPr>
        <p:spPr bwMode="auto">
          <a:xfrm>
            <a:off x="4625579" y="2776843"/>
            <a:ext cx="472678" cy="4845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/>
          </a:p>
        </p:txBody>
      </p:sp>
      <p:sp>
        <p:nvSpPr>
          <p:cNvPr id="139269" name="Oval 7"/>
          <p:cNvSpPr>
            <a:spLocks noChangeArrowheads="1"/>
          </p:cNvSpPr>
          <p:nvPr/>
        </p:nvSpPr>
        <p:spPr bwMode="auto">
          <a:xfrm>
            <a:off x="4507706" y="1816894"/>
            <a:ext cx="472679" cy="4857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/>
          </a:p>
        </p:txBody>
      </p:sp>
      <p:sp>
        <p:nvSpPr>
          <p:cNvPr id="139270" name="Oval 8"/>
          <p:cNvSpPr>
            <a:spLocks noChangeArrowheads="1"/>
          </p:cNvSpPr>
          <p:nvPr/>
        </p:nvSpPr>
        <p:spPr bwMode="auto">
          <a:xfrm>
            <a:off x="1435894" y="1877616"/>
            <a:ext cx="472679" cy="48458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/>
          </a:p>
        </p:txBody>
      </p:sp>
      <p:sp>
        <p:nvSpPr>
          <p:cNvPr id="139271" name="Oval 9"/>
          <p:cNvSpPr>
            <a:spLocks noChangeArrowheads="1"/>
          </p:cNvSpPr>
          <p:nvPr/>
        </p:nvSpPr>
        <p:spPr bwMode="auto">
          <a:xfrm>
            <a:off x="3030141" y="967979"/>
            <a:ext cx="472678" cy="48458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/>
          </a:p>
        </p:txBody>
      </p:sp>
      <p:sp>
        <p:nvSpPr>
          <p:cNvPr id="139273" name="Line 11"/>
          <p:cNvSpPr>
            <a:spLocks noChangeShapeType="1"/>
          </p:cNvSpPr>
          <p:nvPr/>
        </p:nvSpPr>
        <p:spPr bwMode="auto">
          <a:xfrm>
            <a:off x="4093369" y="2059781"/>
            <a:ext cx="414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74" name="Line 12"/>
          <p:cNvSpPr>
            <a:spLocks noChangeShapeType="1"/>
          </p:cNvSpPr>
          <p:nvPr/>
        </p:nvSpPr>
        <p:spPr bwMode="auto">
          <a:xfrm>
            <a:off x="1671638" y="1575197"/>
            <a:ext cx="218479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75" name="Line 13"/>
          <p:cNvSpPr>
            <a:spLocks noChangeShapeType="1"/>
          </p:cNvSpPr>
          <p:nvPr/>
        </p:nvSpPr>
        <p:spPr bwMode="auto">
          <a:xfrm>
            <a:off x="2557463" y="1210866"/>
            <a:ext cx="47267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76" name="Line 14"/>
          <p:cNvSpPr>
            <a:spLocks noChangeShapeType="1"/>
          </p:cNvSpPr>
          <p:nvPr/>
        </p:nvSpPr>
        <p:spPr bwMode="auto">
          <a:xfrm>
            <a:off x="2793206" y="1210866"/>
            <a:ext cx="0" cy="3643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77" name="Line 15"/>
          <p:cNvSpPr>
            <a:spLocks noChangeShapeType="1"/>
          </p:cNvSpPr>
          <p:nvPr/>
        </p:nvSpPr>
        <p:spPr bwMode="auto">
          <a:xfrm>
            <a:off x="1671638" y="1575197"/>
            <a:ext cx="0" cy="3024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79" name="Line 17"/>
          <p:cNvSpPr>
            <a:spLocks noChangeShapeType="1"/>
          </p:cNvSpPr>
          <p:nvPr/>
        </p:nvSpPr>
        <p:spPr bwMode="auto">
          <a:xfrm>
            <a:off x="3207544" y="1575197"/>
            <a:ext cx="0" cy="3024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80" name="Line 18"/>
          <p:cNvSpPr>
            <a:spLocks noChangeShapeType="1"/>
          </p:cNvSpPr>
          <p:nvPr/>
        </p:nvSpPr>
        <p:spPr bwMode="auto">
          <a:xfrm>
            <a:off x="3857625" y="1575197"/>
            <a:ext cx="0" cy="3024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82" name="Line 20"/>
          <p:cNvSpPr>
            <a:spLocks noChangeShapeType="1"/>
          </p:cNvSpPr>
          <p:nvPr/>
        </p:nvSpPr>
        <p:spPr bwMode="auto">
          <a:xfrm flipH="1">
            <a:off x="3744686" y="2432343"/>
            <a:ext cx="13157" cy="33262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83" name="Line 21"/>
          <p:cNvSpPr>
            <a:spLocks noChangeShapeType="1"/>
          </p:cNvSpPr>
          <p:nvPr/>
        </p:nvSpPr>
        <p:spPr bwMode="auto">
          <a:xfrm>
            <a:off x="4300538" y="2059781"/>
            <a:ext cx="0" cy="3036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84" name="Line 22"/>
          <p:cNvSpPr>
            <a:spLocks noChangeShapeType="1"/>
          </p:cNvSpPr>
          <p:nvPr/>
        </p:nvSpPr>
        <p:spPr bwMode="auto">
          <a:xfrm>
            <a:off x="4861918" y="2458470"/>
            <a:ext cx="0" cy="3036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85" name="Line 23"/>
          <p:cNvSpPr>
            <a:spLocks noChangeShapeType="1"/>
          </p:cNvSpPr>
          <p:nvPr/>
        </p:nvSpPr>
        <p:spPr bwMode="auto">
          <a:xfrm>
            <a:off x="1908572" y="2121694"/>
            <a:ext cx="295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86" name="Line 24"/>
          <p:cNvSpPr>
            <a:spLocks noChangeShapeType="1"/>
          </p:cNvSpPr>
          <p:nvPr/>
        </p:nvSpPr>
        <p:spPr bwMode="auto">
          <a:xfrm>
            <a:off x="3739158" y="2432344"/>
            <a:ext cx="112276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87" name="Rectangle 31"/>
          <p:cNvSpPr>
            <a:spLocks noChangeArrowheads="1"/>
          </p:cNvSpPr>
          <p:nvPr/>
        </p:nvSpPr>
        <p:spPr bwMode="auto">
          <a:xfrm>
            <a:off x="244554" y="133985"/>
            <a:ext cx="3918585" cy="723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800" b="1" dirty="0">
                <a:solidFill>
                  <a:srgbClr val="0C1C1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伴</a:t>
            </a:r>
            <a:r>
              <a:rPr lang="en-US" altLang="zh-CN" sz="2800" b="1" dirty="0">
                <a:solidFill>
                  <a:srgbClr val="0C1C1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zh-CN" altLang="en-US" sz="2800" b="1" dirty="0">
                <a:solidFill>
                  <a:srgbClr val="0C1C1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遗传病</a:t>
            </a:r>
            <a:endParaRPr lang="zh-CN" altLang="en-US" sz="2800" b="1" dirty="0">
              <a:solidFill>
                <a:srgbClr val="0C1C1D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5200" name="Rectangle 32"/>
          <p:cNvSpPr>
            <a:spLocks noChangeArrowheads="1"/>
          </p:cNvSpPr>
          <p:nvPr/>
        </p:nvSpPr>
        <p:spPr bwMode="auto">
          <a:xfrm>
            <a:off x="5436394" y="3436144"/>
            <a:ext cx="210987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lt"/>
                <a:ea typeface="+mn-ea"/>
              </a:rPr>
              <a:t>外耳道多毛症</a:t>
            </a:r>
            <a:r>
              <a:rPr lang="zh-CN" altLang="en-US" sz="2400" dirty="0">
                <a:latin typeface="+mn-lt"/>
                <a:ea typeface="+mn-ea"/>
              </a:rPr>
              <a:t> </a:t>
            </a:r>
            <a:endParaRPr lang="zh-CN" altLang="en-US" sz="2400" dirty="0">
              <a:latin typeface="+mn-lt"/>
              <a:ea typeface="+mn-ea"/>
            </a:endParaRPr>
          </a:p>
        </p:txBody>
      </p:sp>
      <p:pic>
        <p:nvPicPr>
          <p:cNvPr id="139289" name="Picture 33" descr="无标题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12544" y="681038"/>
            <a:ext cx="27432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332740" y="3946525"/>
            <a:ext cx="782129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患者</a:t>
            </a:r>
            <a:r>
              <a:rPr kumimoji="1"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全部是男性</a:t>
            </a:r>
            <a:r>
              <a:rPr kumimoji="1"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kumimoji="1" lang="en-US" altLang="zh-CN" sz="24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“ </a:t>
            </a:r>
            <a:r>
              <a:rPr kumimoji="1"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父传子、子传孙、传男不传女” </a:t>
            </a:r>
            <a:endParaRPr kumimoji="1" lang="zh-CN" altLang="en-US" sz="2400" b="1" dirty="0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8" name="Rectangle 14"/>
          <p:cNvSpPr>
            <a:spLocks noChangeArrowheads="1"/>
          </p:cNvSpPr>
          <p:nvPr/>
        </p:nvSpPr>
        <p:spPr bwMode="auto">
          <a:xfrm>
            <a:off x="2180572" y="976993"/>
            <a:ext cx="378081" cy="41692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100">
              <a:solidFill>
                <a:srgbClr val="000000"/>
              </a:solidFill>
            </a:endParaRPr>
          </a:p>
        </p:txBody>
      </p:sp>
      <p:sp>
        <p:nvSpPr>
          <p:cNvPr id="89" name="Rectangle 14"/>
          <p:cNvSpPr>
            <a:spLocks noChangeArrowheads="1"/>
          </p:cNvSpPr>
          <p:nvPr/>
        </p:nvSpPr>
        <p:spPr bwMode="auto">
          <a:xfrm>
            <a:off x="2203847" y="1916703"/>
            <a:ext cx="378081" cy="4169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100">
              <a:solidFill>
                <a:srgbClr val="000000"/>
              </a:solidFill>
            </a:endParaRPr>
          </a:p>
        </p:txBody>
      </p:sp>
      <p:sp>
        <p:nvSpPr>
          <p:cNvPr id="90" name="Rectangle 14"/>
          <p:cNvSpPr>
            <a:spLocks noChangeArrowheads="1"/>
          </p:cNvSpPr>
          <p:nvPr/>
        </p:nvSpPr>
        <p:spPr bwMode="auto">
          <a:xfrm>
            <a:off x="3030141" y="1930854"/>
            <a:ext cx="378081" cy="41692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100">
              <a:solidFill>
                <a:srgbClr val="000000"/>
              </a:solidFill>
            </a:endParaRPr>
          </a:p>
        </p:txBody>
      </p:sp>
      <p:sp>
        <p:nvSpPr>
          <p:cNvPr id="91" name="Rectangle 14"/>
          <p:cNvSpPr>
            <a:spLocks noChangeArrowheads="1"/>
          </p:cNvSpPr>
          <p:nvPr/>
        </p:nvSpPr>
        <p:spPr bwMode="auto">
          <a:xfrm>
            <a:off x="3719479" y="1903401"/>
            <a:ext cx="378081" cy="41692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100">
              <a:solidFill>
                <a:srgbClr val="000000"/>
              </a:solidFill>
            </a:endParaRPr>
          </a:p>
        </p:txBody>
      </p:sp>
      <p:sp>
        <p:nvSpPr>
          <p:cNvPr id="92" name="Rectangle 14"/>
          <p:cNvSpPr>
            <a:spLocks noChangeArrowheads="1"/>
          </p:cNvSpPr>
          <p:nvPr/>
        </p:nvSpPr>
        <p:spPr bwMode="auto">
          <a:xfrm>
            <a:off x="3587488" y="2810674"/>
            <a:ext cx="378081" cy="41692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100">
              <a:solidFill>
                <a:srgbClr val="000000"/>
              </a:solidFill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2056208" y="2139315"/>
            <a:ext cx="1" cy="3461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1819869" y="2519192"/>
            <a:ext cx="472679" cy="4857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7" grpId="0"/>
      <p:bldP spid="135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AutoShape 2"/>
          <p:cNvSpPr/>
          <p:nvPr/>
        </p:nvSpPr>
        <p:spPr bwMode="auto">
          <a:xfrm>
            <a:off x="323850" y="1653778"/>
            <a:ext cx="449036" cy="2939993"/>
          </a:xfrm>
          <a:prstGeom prst="leftBrace">
            <a:avLst>
              <a:gd name="adj1" fmla="val 6458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sz="2400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pSp>
        <p:nvGrpSpPr>
          <p:cNvPr id="288771" name="Group 3"/>
          <p:cNvGrpSpPr/>
          <p:nvPr/>
        </p:nvGrpSpPr>
        <p:grpSpPr bwMode="auto">
          <a:xfrm>
            <a:off x="548368" y="1347589"/>
            <a:ext cx="3187002" cy="4018335"/>
            <a:chOff x="641" y="1248"/>
            <a:chExt cx="1584" cy="1015"/>
          </a:xfrm>
        </p:grpSpPr>
        <p:sp>
          <p:nvSpPr>
            <p:cNvPr id="288772" name="Text Box 4"/>
            <p:cNvSpPr txBox="1">
              <a:spLocks noChangeArrowheads="1"/>
            </p:cNvSpPr>
            <p:nvPr/>
          </p:nvSpPr>
          <p:spPr bwMode="auto">
            <a:xfrm>
              <a:off x="672" y="1248"/>
              <a:ext cx="1440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 b="1" dirty="0">
                  <a:latin typeface="Times New Roman" panose="02020603050405020304" pitchFamily="18" charset="0"/>
                </a:rPr>
                <a:t>显性遗传病 </a:t>
              </a:r>
              <a:endParaRPr kumimoji="1" lang="zh-CN" altLang="en-US" sz="32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88773" name="Text Box 5"/>
            <p:cNvSpPr txBox="1">
              <a:spLocks noChangeArrowheads="1"/>
            </p:cNvSpPr>
            <p:nvPr/>
          </p:nvSpPr>
          <p:spPr bwMode="auto">
            <a:xfrm>
              <a:off x="641" y="1742"/>
              <a:ext cx="1584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 b="1" dirty="0">
                  <a:latin typeface="Times New Roman" panose="02020603050405020304" pitchFamily="18" charset="0"/>
                </a:rPr>
                <a:t>隐性</a:t>
              </a:r>
              <a:r>
                <a:rPr kumimoji="1" lang="zh-CN" altLang="en-US" sz="3200" b="1" dirty="0" smtClean="0">
                  <a:latin typeface="Times New Roman" panose="02020603050405020304" pitchFamily="18" charset="0"/>
                </a:rPr>
                <a:t>遗传病</a:t>
              </a:r>
              <a:endParaRPr kumimoji="1" lang="en-US" altLang="zh-CN" sz="3200" b="1" dirty="0" smtClean="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kumimoji="1" lang="zh-CN" altLang="en-US" sz="3200" dirty="0" smtClean="0">
                  <a:latin typeface="Arial" panose="020B0604020202020204" pitchFamily="34" charset="0"/>
                </a:rPr>
                <a:t>伴</a:t>
              </a:r>
              <a:r>
                <a:rPr kumimoji="1" lang="en-US" altLang="zh-CN" sz="3200" dirty="0">
                  <a:latin typeface="+mn-ea"/>
                </a:rPr>
                <a:t>Y</a:t>
              </a:r>
              <a:r>
                <a:rPr kumimoji="1" lang="zh-CN" altLang="en-US" sz="3200" dirty="0" smtClean="0">
                  <a:latin typeface="Arial" panose="020B0604020202020204" pitchFamily="34" charset="0"/>
                </a:rPr>
                <a:t>遗传病：</a:t>
              </a:r>
              <a:endParaRPr kumimoji="1" lang="zh-CN" altLang="en-US" sz="3200" dirty="0"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endParaRPr kumimoji="1" lang="zh-CN" altLang="en-US" sz="32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88774" name="Text Box 6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5508625" y="2625328"/>
            <a:ext cx="3124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latin typeface="+mn-ea"/>
                <a:ea typeface="+mn-ea"/>
              </a:rPr>
              <a:t>白化病、镰刀型贫血症、先天性聋哑、苯丙酮尿症</a:t>
            </a:r>
            <a:endParaRPr kumimoji="1" lang="zh-CN" altLang="en-US" sz="2400" b="1" dirty="0">
              <a:latin typeface="+mn-ea"/>
              <a:ea typeface="+mn-ea"/>
            </a:endParaRPr>
          </a:p>
        </p:txBody>
      </p:sp>
      <p:sp>
        <p:nvSpPr>
          <p:cNvPr id="288775" name="Text Box 7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5435600" y="1977629"/>
            <a:ext cx="3348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latin typeface="+mn-ea"/>
                <a:ea typeface="+mn-ea"/>
              </a:rPr>
              <a:t>抗维生素</a:t>
            </a:r>
            <a:r>
              <a:rPr kumimoji="1" lang="en-US" altLang="zh-CN" sz="2400" b="1" dirty="0">
                <a:latin typeface="+mn-ea"/>
                <a:ea typeface="+mn-ea"/>
              </a:rPr>
              <a:t>D</a:t>
            </a:r>
            <a:r>
              <a:rPr kumimoji="1" lang="zh-CN" altLang="en-US" sz="2400" b="1" dirty="0">
                <a:latin typeface="+mn-ea"/>
                <a:ea typeface="+mn-ea"/>
              </a:rPr>
              <a:t>佝偻病</a:t>
            </a:r>
            <a:endParaRPr kumimoji="1" lang="zh-CN" altLang="en-US" sz="2400" b="1" dirty="0">
              <a:latin typeface="+mn-ea"/>
              <a:ea typeface="+mn-ea"/>
            </a:endParaRPr>
          </a:p>
        </p:txBody>
      </p:sp>
      <p:sp>
        <p:nvSpPr>
          <p:cNvPr id="288776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80064" y="3651648"/>
            <a:ext cx="30241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6060C"/>
                </a:solidFill>
                <a:latin typeface="+mn-ea"/>
                <a:ea typeface="+mn-ea"/>
              </a:rPr>
              <a:t>红绿色盲、血友病、进行性肌营养不良</a:t>
            </a:r>
            <a:endParaRPr kumimoji="1" lang="zh-CN" altLang="en-US" sz="2400" b="1" dirty="0">
              <a:solidFill>
                <a:srgbClr val="06060C"/>
              </a:solidFill>
              <a:latin typeface="+mn-ea"/>
              <a:ea typeface="+mn-ea"/>
            </a:endParaRPr>
          </a:p>
        </p:txBody>
      </p:sp>
      <p:sp>
        <p:nvSpPr>
          <p:cNvPr id="288777" name="AutoShape 9"/>
          <p:cNvSpPr/>
          <p:nvPr/>
        </p:nvSpPr>
        <p:spPr bwMode="auto">
          <a:xfrm>
            <a:off x="2843213" y="1329929"/>
            <a:ext cx="215900" cy="972740"/>
          </a:xfrm>
          <a:prstGeom prst="leftBrace">
            <a:avLst>
              <a:gd name="adj1" fmla="val 50061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3132138" y="1059656"/>
            <a:ext cx="23034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 smtClean="0">
                <a:latin typeface="Arial" panose="020B0604020202020204" pitchFamily="34" charset="0"/>
              </a:rPr>
              <a:t>常染色体显性病</a:t>
            </a:r>
            <a:r>
              <a:rPr kumimoji="1" lang="zh-CN" altLang="en-US" sz="2800" dirty="0">
                <a:latin typeface="Arial" panose="020B0604020202020204" pitchFamily="34" charset="0"/>
              </a:rPr>
              <a:t>：</a:t>
            </a:r>
            <a:endParaRPr kumimoji="1"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288779" name="Text Box 11"/>
          <p:cNvSpPr txBox="1">
            <a:spLocks noChangeArrowheads="1"/>
          </p:cNvSpPr>
          <p:nvPr/>
        </p:nvSpPr>
        <p:spPr bwMode="auto">
          <a:xfrm>
            <a:off x="3132139" y="1869281"/>
            <a:ext cx="2447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latin typeface="+mn-ea"/>
                <a:ea typeface="+mn-ea"/>
              </a:rPr>
              <a:t>伴</a:t>
            </a:r>
            <a:r>
              <a:rPr kumimoji="1" lang="en-US" altLang="zh-CN" sz="2800" dirty="0">
                <a:latin typeface="+mn-ea"/>
                <a:ea typeface="+mn-ea"/>
              </a:rPr>
              <a:t>X</a:t>
            </a:r>
            <a:r>
              <a:rPr kumimoji="1" lang="zh-CN" altLang="en-US" sz="2800" dirty="0" smtClean="0">
                <a:latin typeface="+mn-ea"/>
                <a:ea typeface="+mn-ea"/>
              </a:rPr>
              <a:t>显性病</a:t>
            </a:r>
            <a:r>
              <a:rPr kumimoji="1" lang="zh-CN" altLang="en-US" sz="2800" dirty="0">
                <a:latin typeface="+mn-ea"/>
                <a:ea typeface="+mn-ea"/>
              </a:rPr>
              <a:t>：</a:t>
            </a:r>
            <a:endParaRPr kumimoji="1" lang="zh-CN" altLang="en-US" sz="2800" dirty="0">
              <a:latin typeface="+mn-ea"/>
              <a:ea typeface="+mn-ea"/>
            </a:endParaRPr>
          </a:p>
        </p:txBody>
      </p:sp>
      <p:sp>
        <p:nvSpPr>
          <p:cNvPr id="288780" name="Text Box 12"/>
          <p:cNvSpPr txBox="1">
            <a:spLocks noChangeArrowheads="1"/>
          </p:cNvSpPr>
          <p:nvPr/>
        </p:nvSpPr>
        <p:spPr bwMode="auto">
          <a:xfrm>
            <a:off x="5508626" y="1113235"/>
            <a:ext cx="2879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latin typeface="+mn-ea"/>
                <a:ea typeface="+mn-ea"/>
              </a:rPr>
              <a:t>多指、并指、软骨发育不全</a:t>
            </a:r>
            <a:endParaRPr kumimoji="1" lang="zh-CN" altLang="en-US" sz="2400" b="1" dirty="0">
              <a:latin typeface="+mn-ea"/>
              <a:ea typeface="+mn-ea"/>
            </a:endParaRPr>
          </a:p>
        </p:txBody>
      </p:sp>
      <p:sp>
        <p:nvSpPr>
          <p:cNvPr id="288781" name="AutoShape 13"/>
          <p:cNvSpPr/>
          <p:nvPr/>
        </p:nvSpPr>
        <p:spPr bwMode="auto">
          <a:xfrm>
            <a:off x="2843213" y="2950369"/>
            <a:ext cx="215900" cy="1079897"/>
          </a:xfrm>
          <a:prstGeom prst="leftBrace">
            <a:avLst>
              <a:gd name="adj1" fmla="val 55576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8782" name="Text Box 14"/>
          <p:cNvSpPr txBox="1">
            <a:spLocks noChangeArrowheads="1"/>
          </p:cNvSpPr>
          <p:nvPr/>
        </p:nvSpPr>
        <p:spPr bwMode="auto">
          <a:xfrm>
            <a:off x="3203576" y="2680097"/>
            <a:ext cx="22320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latin typeface="Arial" panose="020B0604020202020204" pitchFamily="34" charset="0"/>
              </a:rPr>
              <a:t>常染色体上</a:t>
            </a:r>
            <a:r>
              <a:rPr kumimoji="1" lang="zh-CN" altLang="en-US" sz="2800" dirty="0" smtClean="0">
                <a:latin typeface="Arial" panose="020B0604020202020204" pitchFamily="34" charset="0"/>
              </a:rPr>
              <a:t>隐性病</a:t>
            </a:r>
            <a:r>
              <a:rPr kumimoji="1" lang="zh-CN" altLang="en-US" sz="2800" dirty="0">
                <a:latin typeface="Arial" panose="020B0604020202020204" pitchFamily="34" charset="0"/>
              </a:rPr>
              <a:t>：</a:t>
            </a:r>
            <a:endParaRPr kumimoji="1"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288783" name="Text Box 15"/>
          <p:cNvSpPr txBox="1">
            <a:spLocks noChangeArrowheads="1"/>
          </p:cNvSpPr>
          <p:nvPr/>
        </p:nvSpPr>
        <p:spPr bwMode="auto">
          <a:xfrm>
            <a:off x="3203575" y="3598069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 smtClean="0">
                <a:latin typeface="Arial" panose="020B0604020202020204" pitchFamily="34" charset="0"/>
              </a:rPr>
              <a:t>伴</a:t>
            </a:r>
            <a:r>
              <a:rPr kumimoji="1" lang="en-US" altLang="zh-CN" sz="2800" dirty="0" smtClean="0">
                <a:latin typeface="+mn-ea"/>
              </a:rPr>
              <a:t>X</a:t>
            </a:r>
            <a:r>
              <a:rPr kumimoji="1" lang="zh-CN" altLang="en-US" sz="2800" dirty="0" smtClean="0">
                <a:latin typeface="Arial" panose="020B0604020202020204" pitchFamily="34" charset="0"/>
              </a:rPr>
              <a:t>隐性病</a:t>
            </a:r>
            <a:r>
              <a:rPr kumimoji="1" lang="zh-CN" altLang="en-US" sz="2800" dirty="0">
                <a:latin typeface="Arial" panose="020B0604020202020204" pitchFamily="34" charset="0"/>
              </a:rPr>
              <a:t>：</a:t>
            </a:r>
            <a:endParaRPr kumimoji="1"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288787" name="Text Box 19"/>
          <p:cNvSpPr txBox="1">
            <a:spLocks noChangeArrowheads="1"/>
          </p:cNvSpPr>
          <p:nvPr/>
        </p:nvSpPr>
        <p:spPr bwMode="auto">
          <a:xfrm>
            <a:off x="4427537" y="153630"/>
            <a:ext cx="4577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由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一对等位基因</a:t>
            </a:r>
            <a:r>
              <a:rPr lang="zh-CN" altLang="en-US" sz="2800" dirty="0">
                <a:latin typeface="+mn-ea"/>
                <a:ea typeface="+mn-ea"/>
              </a:rPr>
              <a:t>控制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22853"/>
            <a:ext cx="3879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+mn-ea"/>
                <a:ea typeface="+mn-ea"/>
              </a:rPr>
              <a:t>1</a:t>
            </a:r>
            <a:r>
              <a:rPr lang="zh-CN" altLang="en-US" sz="3600" dirty="0">
                <a:latin typeface="+mn-ea"/>
                <a:ea typeface="+mn-ea"/>
              </a:rPr>
              <a:t>、</a:t>
            </a:r>
            <a:r>
              <a:rPr lang="zh-CN" altLang="en-US" sz="3600" dirty="0" smtClean="0">
                <a:latin typeface="+mn-ea"/>
                <a:ea typeface="+mn-ea"/>
              </a:rPr>
              <a:t>单基因遗传病</a:t>
            </a:r>
            <a:r>
              <a:rPr lang="zh-CN" altLang="en-US" b="1" dirty="0" smtClean="0">
                <a:latin typeface="+mn-ea"/>
                <a:ea typeface="+mn-ea"/>
              </a:rPr>
              <a:t>：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3301164" y="4251812"/>
            <a:ext cx="210987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lt"/>
                <a:ea typeface="+mn-ea"/>
              </a:rPr>
              <a:t>外耳道多毛症</a:t>
            </a:r>
            <a:r>
              <a:rPr lang="zh-CN" altLang="en-US" sz="2400" dirty="0">
                <a:latin typeface="+mn-lt"/>
                <a:ea typeface="+mn-ea"/>
              </a:rPr>
              <a:t> </a:t>
            </a:r>
            <a:endParaRPr lang="zh-CN" altLang="en-US" sz="2400" dirty="0">
              <a:latin typeface="+mn-lt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60381" y="528460"/>
            <a:ext cx="102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暂停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8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 animBg="1"/>
      <p:bldP spid="288774" grpId="0"/>
      <p:bldP spid="288775" grpId="0"/>
      <p:bldP spid="288776" grpId="0"/>
      <p:bldP spid="288777" grpId="0" animBg="1"/>
      <p:bldP spid="288778" grpId="0"/>
      <p:bldP spid="288779" grpId="0"/>
      <p:bldP spid="288780" grpId="0"/>
      <p:bldP spid="288781" grpId="0" animBg="1"/>
      <p:bldP spid="288782" grpId="0"/>
      <p:bldP spid="288783" grpId="0"/>
      <p:bldP spid="288787" grpId="0" autoUpdateAnimBg="0"/>
      <p:bldP spid="2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1965325" y="81200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zh-CN" altLang="zh-CN" sz="3600">
              <a:latin typeface="Times New Roman" panose="02020603050405020304" pitchFamily="18" charset="0"/>
            </a:endParaRP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4650378" y="61933"/>
            <a:ext cx="4321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由</a:t>
            </a: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多对等位基因</a:t>
            </a: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控制</a:t>
            </a:r>
            <a:endParaRPr kumimoji="1"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71570" y="3994181"/>
            <a:ext cx="1266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特点：</a:t>
            </a:r>
            <a:endParaRPr kumimoji="1" lang="zh-CN" alt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2397" name="Text Box 13"/>
          <p:cNvSpPr txBox="1">
            <a:spLocks noChangeArrowheads="1"/>
          </p:cNvSpPr>
          <p:nvPr/>
        </p:nvSpPr>
        <p:spPr bwMode="auto">
          <a:xfrm>
            <a:off x="1259886" y="3981422"/>
            <a:ext cx="69119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ea typeface="黑体" panose="02010609060101010101" pitchFamily="49" charset="-122"/>
              </a:rPr>
              <a:t>具家族聚集现象，易受环境因素的影响，群体中发病率较高。</a:t>
            </a:r>
            <a:endParaRPr kumimoji="1" lang="zh-CN" altLang="en-US" sz="2800" b="1" dirty="0">
              <a:ea typeface="黑体" panose="02010609060101010101" pitchFamily="49" charset="-122"/>
            </a:endParaRPr>
          </a:p>
        </p:txBody>
      </p:sp>
      <p:sp>
        <p:nvSpPr>
          <p:cNvPr id="272401" name="Rectangle 17"/>
          <p:cNvSpPr>
            <a:spLocks noChangeArrowheads="1"/>
          </p:cNvSpPr>
          <p:nvPr/>
        </p:nvSpPr>
        <p:spPr bwMode="auto">
          <a:xfrm>
            <a:off x="407307" y="2761328"/>
            <a:ext cx="7447823" cy="82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1" rIns="91422" bIns="45711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2800" b="1" dirty="0"/>
              <a:t>如：唇裂（俗称兔唇）、无脑儿</a:t>
            </a:r>
            <a:r>
              <a:rPr lang="zh-CN" altLang="en-US" sz="2800" b="1" dirty="0" smtClean="0"/>
              <a:t>、原发性高血压、冠心病 ，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哮喘和青少年</a:t>
            </a:r>
            <a:r>
              <a:rPr lang="zh-CN" altLang="en-US" sz="2800" b="1" dirty="0">
                <a:solidFill>
                  <a:srgbClr val="FF0000"/>
                </a:solidFill>
              </a:rPr>
              <a:t>型糖尿病</a:t>
            </a:r>
            <a:r>
              <a:rPr lang="zh-CN" altLang="en-US" sz="2800" b="1" dirty="0"/>
              <a:t>等。</a:t>
            </a:r>
            <a:endParaRPr lang="zh-CN" altLang="en-US" sz="2800" b="1" dirty="0"/>
          </a:p>
        </p:txBody>
      </p:sp>
      <p:pic>
        <p:nvPicPr>
          <p:cNvPr id="272402" name="Picture 18" descr="li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6" y="812006"/>
            <a:ext cx="1988293" cy="176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2509" y="38325"/>
            <a:ext cx="3070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2.</a:t>
            </a:r>
            <a:r>
              <a:rPr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多基因遗传病</a:t>
            </a:r>
            <a:endParaRPr lang="zh-CN" altLang="en-US" sz="3200" dirty="0">
              <a:latin typeface="+mj-ea"/>
              <a:ea typeface="+mj-ea"/>
            </a:endParaRPr>
          </a:p>
        </p:txBody>
      </p:sp>
      <p:pic>
        <p:nvPicPr>
          <p:cNvPr id="14338" name="Picture 2" descr="http://n1.itc.cn/img8/wb/smccloud/2015/09/30/14436006950099469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67" y="785596"/>
            <a:ext cx="2625447" cy="181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 autoUpdateAnimBg="0"/>
      <p:bldP spid="272394" grpId="0" autoUpdateAnimBg="0"/>
      <p:bldP spid="272397" grpId="0" autoUpdateAnimBg="0"/>
      <p:bldP spid="272401" grpId="0"/>
      <p:bldP spid="3" grpId="0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p="http://schemas.openxmlformats.org/presentationml/2006/main">
  <p:tag name="KSO_WM_UNIT_TABLE_BEAUTIFY" val="smartTable{857cbced-ecde-4c20-808b-a2d86be89224}"/>
</p:tagLst>
</file>

<file path=ppt/tags/tag3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5.xml><?xml version="1.0" encoding="utf-8"?>
<p:tagLst xmlns:p="http://schemas.openxmlformats.org/presentationml/2006/main">
  <p:tag name="ISPRING_PRESENTATION_TITLE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2803</Words>
  <Application>WPS 演示</Application>
  <PresentationFormat>全屏显示(16:9)</PresentationFormat>
  <Paragraphs>407</Paragraphs>
  <Slides>27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微软雅黑</vt:lpstr>
      <vt:lpstr>楷体</vt:lpstr>
      <vt:lpstr>黑体</vt:lpstr>
      <vt:lpstr>Times New Roman</vt:lpstr>
      <vt:lpstr>楷体_GB2312</vt:lpstr>
      <vt:lpstr>新宋体</vt:lpstr>
      <vt:lpstr>华文新魏</vt:lpstr>
      <vt:lpstr>Arial Unicode MS</vt:lpstr>
      <vt:lpstr>Tahoma</vt:lpstr>
      <vt:lpstr>方正姚体</vt:lpstr>
      <vt:lpstr>Calibri</vt:lpstr>
      <vt:lpstr>Office 主题​​</vt:lpstr>
      <vt:lpstr>Paint.Picture</vt:lpstr>
      <vt:lpstr> 人类遗传病</vt:lpstr>
      <vt:lpstr>下列属于遗传病：</vt:lpstr>
      <vt:lpstr>伴X显性遗传病</vt:lpstr>
      <vt:lpstr>常染色体上显性遗传病</vt:lpstr>
      <vt:lpstr>常染色体上隐性遗传病</vt:lpstr>
      <vt:lpstr>伴X隐性遗传病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性染色体异常引起的遗传病</vt:lpstr>
      <vt:lpstr>PowerPoint 演示文稿</vt:lpstr>
      <vt:lpstr>我国遗传病的发病现状：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VV</cp:lastModifiedBy>
  <cp:revision>306</cp:revision>
  <dcterms:created xsi:type="dcterms:W3CDTF">2016-05-28T08:56:00Z</dcterms:created>
  <dcterms:modified xsi:type="dcterms:W3CDTF">2020-05-17T07:16:05Z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