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441" r:id="rId5"/>
    <p:sldId id="389" r:id="rId6"/>
    <p:sldId id="396" r:id="rId7"/>
    <p:sldId id="397" r:id="rId8"/>
    <p:sldId id="341" r:id="rId9"/>
    <p:sldId id="399" r:id="rId10"/>
    <p:sldId id="398" r:id="rId11"/>
    <p:sldId id="400" r:id="rId12"/>
    <p:sldId id="418" r:id="rId13"/>
    <p:sldId id="431" r:id="rId14"/>
    <p:sldId id="419" r:id="rId15"/>
    <p:sldId id="432" r:id="rId16"/>
    <p:sldId id="402" r:id="rId17"/>
    <p:sldId id="403" r:id="rId18"/>
    <p:sldId id="404" r:id="rId19"/>
    <p:sldId id="401" r:id="rId20"/>
    <p:sldId id="406" r:id="rId21"/>
    <p:sldId id="462" r:id="rId22"/>
    <p:sldId id="440" r:id="rId23"/>
    <p:sldId id="271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kingsof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B0F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1" autoAdjust="0"/>
    <p:restoredTop sz="97128" autoAdjust="0"/>
  </p:normalViewPr>
  <p:slideViewPr>
    <p:cSldViewPr snapToGrid="0">
      <p:cViewPr varScale="1">
        <p:scale>
          <a:sx n="84" d="100"/>
          <a:sy n="84" d="100"/>
        </p:scale>
        <p:origin x="-420" y="-56"/>
      </p:cViewPr>
      <p:guideLst>
        <p:guide orient="horz" pos="17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b="1" dirty="0" smtClean="0"/>
              <a:t>目标检测</a:t>
            </a:r>
            <a:endParaRPr lang="zh-CN" altLang="zh-CN" dirty="0" smtClean="0"/>
          </a:p>
          <a:p>
            <a:r>
              <a:rPr lang="en-US" altLang="zh-CN" b="1" dirty="0" smtClean="0"/>
              <a:t>P62  1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79432"/>
            <a:ext cx="2133600" cy="274543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79432"/>
            <a:ext cx="2895600" cy="27454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79432"/>
            <a:ext cx="2133600" cy="274543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生物封面（必修2）定版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146500" cy="51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" y="619"/>
            <a:ext cx="9143250" cy="51428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tags" Target="../tags/tag112.xml"/><Relationship Id="rId27" Type="http://schemas.openxmlformats.org/officeDocument/2006/relationships/tags" Target="../tags/tag111.xml"/><Relationship Id="rId26" Type="http://schemas.openxmlformats.org/officeDocument/2006/relationships/tags" Target="../tags/tag110.xml"/><Relationship Id="rId25" Type="http://schemas.openxmlformats.org/officeDocument/2006/relationships/tags" Target="../tags/tag109.xml"/><Relationship Id="rId24" Type="http://schemas.openxmlformats.org/officeDocument/2006/relationships/tags" Target="../tags/tag108.xml"/><Relationship Id="rId23" Type="http://schemas.openxmlformats.org/officeDocument/2006/relationships/tags" Target="../tags/tag107.xml"/><Relationship Id="rId22" Type="http://schemas.openxmlformats.org/officeDocument/2006/relationships/image" Target="../media/image6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3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7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tags" Target="../tags/tag11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wmf"/><Relationship Id="rId2" Type="http://schemas.openxmlformats.org/officeDocument/2006/relationships/oleObject" Target="../embeddings/oleObject14.bin"/><Relationship Id="rId1" Type="http://schemas.openxmlformats.org/officeDocument/2006/relationships/tags" Target="../tags/tag1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22.xml"/><Relationship Id="rId2" Type="http://schemas.openxmlformats.org/officeDocument/2006/relationships/image" Target="../media/image16.jpeg"/><Relationship Id="rId1" Type="http://schemas.openxmlformats.org/officeDocument/2006/relationships/tags" Target="../tags/tag12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2.xml"/><Relationship Id="rId3" Type="http://schemas.openxmlformats.org/officeDocument/2006/relationships/slide" Target="slide9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84477" y="2331743"/>
            <a:ext cx="6459523" cy="728345"/>
          </a:xfrm>
        </p:spPr>
        <p:txBody>
          <a:bodyPr>
            <a:normAutofit/>
          </a:bodyPr>
          <a:lstStyle/>
          <a:p>
            <a:pPr algn="ctr"/>
            <a:r>
              <a:rPr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可遗传变异</a:t>
            </a:r>
            <a:r>
              <a:rPr lang="en-US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单元</a:t>
            </a:r>
            <a:r>
              <a:rPr lang="zh-CN" altLang="en-US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复习</a:t>
            </a:r>
            <a:endParaRPr lang="en-US" altLang="zh-CN" sz="36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71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生物学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3271" y="3688900"/>
            <a:ext cx="65808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对外经济贸易大学附属中学         肖宏伟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内容占位符 3"/>
          <p:cNvGraphicFramePr>
            <a:graphicFrameLocks noChangeAspect="1"/>
          </p:cNvGraphicFramePr>
          <p:nvPr>
            <p:ph idx="1"/>
          </p:nvPr>
        </p:nvGraphicFramePr>
        <p:xfrm>
          <a:off x="4898390" y="321945"/>
          <a:ext cx="3905885" cy="168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4356100" imgH="2444750" progId="Paint.Picture">
                  <p:embed/>
                </p:oleObj>
              </mc:Choice>
              <mc:Fallback>
                <p:oleObj name="" r:id="rId1" imgW="4356100" imgH="244475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98390" y="321945"/>
                        <a:ext cx="3905885" cy="168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88620" y="389890"/>
            <a:ext cx="4765675" cy="144526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10000"/>
              </a:lnSpc>
            </a:pP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某种二倍体植物（2n=14）开两性花，自花传粉。右图是利用该植物两个纯合品种，尝试的多种育种方式。</a:t>
            </a:r>
            <a:endParaRPr lang="zh-CN" altLang="zh-CN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）据图填写下表相关育种的内容：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445770" y="2097405"/>
          <a:ext cx="808736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4615"/>
                <a:gridCol w="1296670"/>
                <a:gridCol w="1304925"/>
                <a:gridCol w="1618615"/>
                <a:gridCol w="250253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育种名称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/>
                        <a:t>    </a:t>
                      </a:r>
                      <a:r>
                        <a:rPr lang="zh-CN" altLang="en-US" sz="1800"/>
                        <a:t>过程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（填编号）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育种原理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主要技术手段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优点和缺点</a:t>
                      </a:r>
                      <a:endParaRPr lang="zh-CN" altLang="en-US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40000"/>
                        </a:lnSpc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445770" y="2686050"/>
            <a:ext cx="1165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杂交育种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770" y="3152775"/>
            <a:ext cx="1165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诱变育种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5770" y="3629025"/>
            <a:ext cx="1334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单倍体育种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5770" y="4050665"/>
            <a:ext cx="1334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多倍体育种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89125" y="2686050"/>
            <a:ext cx="1165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charset="-122"/>
              </a:rPr>
              <a:t>① ② ③</a:t>
            </a:r>
            <a:endParaRPr lang="zh-CN" altLang="en-US" b="1">
              <a:solidFill>
                <a:srgbClr val="0000FF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21510" y="3074035"/>
            <a:ext cx="1165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⑧</a:t>
            </a:r>
            <a:endParaRPr lang="zh-CN" altLang="en-US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89125" y="3997325"/>
            <a:ext cx="1165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⑥ （⑦）</a:t>
            </a:r>
            <a:endParaRPr lang="zh-CN" altLang="en-US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21510" y="3521075"/>
            <a:ext cx="1165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charset="-122"/>
              </a:rPr>
              <a:t>① 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④ ⑤</a:t>
            </a:r>
            <a:endParaRPr lang="zh-CN" altLang="en-US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28010" y="2686050"/>
            <a:ext cx="1165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基因重组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28010" y="3152775"/>
            <a:ext cx="1165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基因突变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54350" y="3613150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染色体变异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28010" y="3997325"/>
            <a:ext cx="1419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染色体变异</a:t>
            </a:r>
            <a:endParaRPr lang="zh-CN" altLang="en-US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47870" y="2686050"/>
            <a:ext cx="1461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杂交、筛选</a:t>
            </a:r>
            <a:endParaRPr lang="zh-CN" altLang="en-US" sz="1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41190" y="3521075"/>
            <a:ext cx="1724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花药离体培养、染色体诱导加倍</a:t>
            </a:r>
            <a:endParaRPr lang="zh-CN" altLang="en-US" sz="1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06595" y="3029585"/>
            <a:ext cx="1461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诱变处理萌发的种子或幼苗</a:t>
            </a:r>
            <a:endParaRPr lang="zh-CN" altLang="en-US" sz="1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41190" y="4061460"/>
            <a:ext cx="1724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染色体诱导加倍</a:t>
            </a:r>
            <a:endParaRPr lang="zh-CN" altLang="en-US" sz="1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68365" y="2562860"/>
            <a:ext cx="2190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集优</a:t>
            </a:r>
            <a:r>
              <a:rPr lang="en-US" altLang="zh-CN" sz="1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、简便</a:t>
            </a:r>
            <a:endParaRPr lang="zh-CN" altLang="en-US" sz="1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育种时间长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68365" y="3049270"/>
            <a:ext cx="2962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提高变异频率、加速育种进程</a:t>
            </a:r>
            <a:endParaRPr lang="zh-CN" sz="1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有利变异少、大量处理材料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09640" y="3521710"/>
            <a:ext cx="252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明显缩短育种年限</a:t>
            </a:r>
            <a:endParaRPr lang="zh-CN" sz="1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技术复杂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65850" y="3981450"/>
            <a:ext cx="2523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器官大、营养含量高</a:t>
            </a:r>
            <a:endParaRPr lang="zh-CN" sz="1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只适用于部分植物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70595" y="93345"/>
            <a:ext cx="36830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388620" y="304800"/>
            <a:ext cx="8278495" cy="21228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sz="2000" dirty="0"/>
              <a:t>（</a:t>
            </a:r>
            <a:r>
              <a:rPr lang="en-US" altLang="zh-CN" sz="2000" dirty="0"/>
              <a:t>2</a:t>
            </a:r>
            <a:r>
              <a:rPr lang="zh-CN" sz="2000" dirty="0"/>
              <a:t>）</a:t>
            </a:r>
            <a:r>
              <a:rPr sz="2000" dirty="0"/>
              <a:t>研究者发现</a:t>
            </a:r>
            <a:r>
              <a:rPr lang="zh-CN" sz="2000" dirty="0"/>
              <a:t>该二倍体植物</a:t>
            </a:r>
            <a:r>
              <a:rPr sz="2000" dirty="0"/>
              <a:t>有雄性不育植株（即雄蕊发育异常不能产生有功能的花粉，但雌蕊发育正常能接受正常花粉而受精结实）。雄性</a:t>
            </a:r>
            <a:r>
              <a:rPr lang="zh-CN" sz="2000" dirty="0"/>
              <a:t>可</a:t>
            </a:r>
            <a:r>
              <a:rPr sz="2000" dirty="0"/>
              <a:t>育</a:t>
            </a:r>
            <a:r>
              <a:rPr lang="zh-CN" sz="2000" dirty="0"/>
              <a:t>（</a:t>
            </a:r>
            <a:r>
              <a:rPr lang="en-US" altLang="zh-CN" sz="2000" dirty="0"/>
              <a:t>M</a:t>
            </a:r>
            <a:r>
              <a:rPr lang="zh-CN" sz="2000" dirty="0"/>
              <a:t>）</a:t>
            </a:r>
            <a:r>
              <a:rPr sz="2000" dirty="0"/>
              <a:t>与</a:t>
            </a:r>
            <a:r>
              <a:rPr lang="zh-CN" sz="2000" dirty="0"/>
              <a:t>雄性不</a:t>
            </a:r>
            <a:r>
              <a:rPr sz="2000" dirty="0"/>
              <a:t>育</a:t>
            </a:r>
            <a:r>
              <a:rPr lang="zh-CN" sz="2000" dirty="0"/>
              <a:t>（</a:t>
            </a:r>
            <a:r>
              <a:rPr lang="en-US" altLang="zh-CN" sz="2000" dirty="0"/>
              <a:t>m</a:t>
            </a:r>
            <a:r>
              <a:rPr lang="zh-CN" sz="2000" dirty="0"/>
              <a:t>）性状受一对等位基因控制</a:t>
            </a:r>
            <a:r>
              <a:rPr sz="2000" dirty="0"/>
              <a:t>。为在开花前即可区分雄性不育和</a:t>
            </a:r>
            <a:r>
              <a:rPr lang="zh-CN" sz="2000" dirty="0"/>
              <a:t>雄</a:t>
            </a:r>
            <a:r>
              <a:rPr sz="2000" dirty="0"/>
              <a:t>可育植株，育种工作者培育出一个三体新品种，其体细胞中增加一条带有易位片段的染色体。相应基因与染色体的关系如右下图（基因R控制种子为茶褐色，r控制黄色）。 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5413" name="图片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8600" y="2926080"/>
            <a:ext cx="2088515" cy="1234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88620" y="2427605"/>
            <a:ext cx="6054090" cy="2553335"/>
          </a:xfrm>
          <a:prstGeom prst="rect">
            <a:avLst/>
          </a:prstGeom>
        </p:spPr>
        <p:txBody>
          <a:bodyPr wrap="square">
            <a:spAutoFit/>
          </a:bodyPr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zh-CN" altLang="zh-CN" sz="2000" dirty="0">
                <a:latin typeface="+mn-ea"/>
                <a:ea typeface="+mn-ea"/>
                <a:cs typeface="+mn-ea"/>
                <a:sym typeface="+mn-ea"/>
              </a:rPr>
              <a:t>①三体新品种的培育利用了</a:t>
            </a:r>
            <a:r>
              <a:rPr lang="zh-CN" altLang="zh-CN" sz="2000" u="sng" dirty="0">
                <a:latin typeface="+mn-ea"/>
                <a:ea typeface="+mn-ea"/>
                <a:cs typeface="+mn-ea"/>
                <a:sym typeface="+mn-ea"/>
              </a:rPr>
              <a:t>                     </a:t>
            </a:r>
            <a:r>
              <a:rPr lang="zh-CN" altLang="zh-CN" sz="2000" dirty="0">
                <a:latin typeface="+mn-ea"/>
                <a:ea typeface="+mn-ea"/>
                <a:cs typeface="+mn-ea"/>
                <a:sym typeface="+mn-ea"/>
              </a:rPr>
              <a:t>原理。</a:t>
            </a:r>
            <a:endParaRPr lang="zh-CN" altLang="zh-CN" sz="2000" dirty="0">
              <a:latin typeface="+mn-ea"/>
              <a:ea typeface="+mn-ea"/>
              <a:cs typeface="+mn-ea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000" dirty="0">
                <a:latin typeface="+mn-ea"/>
                <a:ea typeface="+mn-ea"/>
                <a:cs typeface="+mn-ea"/>
                <a:sym typeface="+mn-ea"/>
              </a:rPr>
              <a:t> ②</a:t>
            </a:r>
            <a:r>
              <a:rPr lang="zh-CN" altLang="zh-CN" sz="2000" dirty="0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带有易位片段的染色体不能参与联会</a:t>
            </a:r>
            <a:r>
              <a:rPr lang="zh-CN" altLang="zh-CN" sz="2000" dirty="0">
                <a:latin typeface="+mn-ea"/>
                <a:ea typeface="+mn-ea"/>
                <a:cs typeface="+mn-ea"/>
                <a:sym typeface="+mn-ea"/>
              </a:rPr>
              <a:t>，因而该三体新品种的细胞在减数分裂时可形成</a:t>
            </a:r>
            <a:r>
              <a:rPr lang="zh-CN" altLang="zh-CN" sz="2000" u="sng" dirty="0">
                <a:latin typeface="+mn-ea"/>
                <a:ea typeface="+mn-ea"/>
                <a:cs typeface="+mn-ea"/>
                <a:sym typeface="+mn-ea"/>
              </a:rPr>
              <a:t>     </a:t>
            </a:r>
            <a:r>
              <a:rPr lang="zh-CN" altLang="zh-CN" sz="2000" dirty="0">
                <a:latin typeface="+mn-ea"/>
                <a:ea typeface="+mn-ea"/>
                <a:cs typeface="+mn-ea"/>
                <a:sym typeface="+mn-ea"/>
              </a:rPr>
              <a:t>个正常的四分体；减数第一次分裂后期联会的两条同源染色体彼此分离，分别移向细胞两极，而带有易位片段的染色体随机移向一极。含有8条染色体的雄配子理论上占全部雄配子的比例为 </a:t>
            </a:r>
            <a:r>
              <a:rPr lang="zh-CN" altLang="zh-CN" sz="2000" u="sng" dirty="0">
                <a:latin typeface="+mn-ea"/>
                <a:ea typeface="+mn-ea"/>
                <a:cs typeface="+mn-ea"/>
                <a:sym typeface="+mn-ea"/>
              </a:rPr>
              <a:t>      </a:t>
            </a:r>
            <a:r>
              <a:rPr lang="zh-CN" altLang="zh-CN" sz="2000" dirty="0">
                <a:latin typeface="+mn-ea"/>
                <a:ea typeface="+mn-ea"/>
                <a:cs typeface="+mn-ea"/>
                <a:sym typeface="+mn-ea"/>
              </a:rPr>
              <a:t>，经研究发现</a:t>
            </a:r>
            <a:r>
              <a:rPr lang="zh-CN" altLang="zh-CN" sz="2000" dirty="0">
                <a:solidFill>
                  <a:srgbClr val="0000FF"/>
                </a:solidFill>
                <a:latin typeface="+mn-ea"/>
                <a:ea typeface="+mn-ea"/>
                <a:cs typeface="+mn-ea"/>
                <a:sym typeface="+mn-ea"/>
              </a:rPr>
              <a:t>这样的雄配子不能与雌配子结合</a:t>
            </a:r>
            <a:r>
              <a:rPr lang="zh-CN" altLang="zh-CN" sz="2000" dirty="0">
                <a:latin typeface="+mn-ea"/>
                <a:ea typeface="+mn-ea"/>
                <a:cs typeface="+mn-ea"/>
                <a:sym typeface="+mn-ea"/>
              </a:rPr>
              <a:t>。</a:t>
            </a:r>
            <a:r>
              <a:rPr lang="zh-CN" altLang="zh-CN" sz="2000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      </a:t>
            </a:r>
            <a:endParaRPr lang="en-US" altLang="zh-CN" sz="2000" dirty="0">
              <a:solidFill>
                <a:srgbClr val="0000FF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37280" y="2427605"/>
            <a:ext cx="4274185" cy="395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染色体结构和数目变异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染色体变异</a:t>
            </a: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）</a:t>
            </a:r>
            <a:endParaRPr lang="en-US" altLang="zh-CN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77068" y="3002677"/>
            <a:ext cx="819150" cy="395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7</a:t>
            </a:r>
            <a:endParaRPr lang="en-US" altLang="zh-CN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1847" y="4270772"/>
            <a:ext cx="820340" cy="395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50%</a:t>
            </a:r>
            <a:endParaRPr lang="en-US" altLang="zh-CN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70595" y="93345"/>
            <a:ext cx="36830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78600" y="3736975"/>
            <a:ext cx="2088515" cy="39878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p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7630" y="2059305"/>
            <a:ext cx="2369820" cy="3683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rtlCol="0" anchor="t">
            <a:spAutoFit/>
          </a:bodyPr>
          <a:p>
            <a:r>
              <a:rPr lang="zh-CN" altLang="zh-CN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二倍体植物（2n=14）</a:t>
            </a:r>
            <a:endParaRPr lang="zh-CN" altLang="zh-CN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8830" y="2744470"/>
            <a:ext cx="4121150" cy="3683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 anchor="t">
            <a:spAutoFit/>
          </a:bodyPr>
          <a:p>
            <a:endParaRPr lang="zh-CN" altLang="zh-CN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2220" y="3653155"/>
            <a:ext cx="2710180" cy="3683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 anchor="t">
            <a:spAutoFit/>
          </a:bodyPr>
          <a:p>
            <a:endParaRPr lang="zh-CN" altLang="zh-CN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8620" y="3956685"/>
            <a:ext cx="2082800" cy="3683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 anchor="t">
            <a:spAutoFit/>
          </a:bodyPr>
          <a:p>
            <a:endParaRPr lang="zh-CN" altLang="zh-CN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34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11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388620" y="304800"/>
            <a:ext cx="8278495" cy="28917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sz="2000" dirty="0"/>
              <a:t>③此品种植株自交，所结的黄色种子占70%且发育成的植株均为雄性不育，其余为茶褐色种子，发育成的植株可育。结果说明三体植株产生的含有8条染色体和含有7条染色体的可育雌配子的比例是</a:t>
            </a:r>
            <a:r>
              <a:rPr sz="2000" u="sng" dirty="0"/>
              <a:t>             </a:t>
            </a:r>
            <a:r>
              <a:rPr sz="2000" dirty="0"/>
              <a:t>，这可能与</a:t>
            </a:r>
            <a:r>
              <a:rPr lang="zh-CN" sz="2000" dirty="0"/>
              <a:t>部分雌配子中</a:t>
            </a:r>
            <a:r>
              <a:rPr sz="2000" dirty="0">
                <a:solidFill>
                  <a:srgbClr val="0000FF"/>
                </a:solidFill>
              </a:rPr>
              <a:t>带有易位片段的染色体在减数分裂时丢失有关</a:t>
            </a:r>
            <a:r>
              <a:rPr sz="2000" dirty="0"/>
              <a:t>。</a:t>
            </a:r>
            <a:endParaRPr sz="2000" dirty="0"/>
          </a:p>
          <a:p>
            <a:pPr>
              <a:lnSpc>
                <a:spcPct val="130000"/>
              </a:lnSpc>
            </a:pPr>
            <a:r>
              <a:rPr sz="2000" dirty="0"/>
              <a:t>④若欲利用此品种植株自交后代作为杂交育种的材料，可选择</a:t>
            </a:r>
            <a:r>
              <a:rPr sz="2000" u="sng" dirty="0"/>
              <a:t>           </a:t>
            </a:r>
            <a:r>
              <a:rPr sz="2000" dirty="0"/>
              <a:t> 色的种子留种；若欲继续获得新一代的雄性不育植株，可选择</a:t>
            </a:r>
            <a:r>
              <a:rPr sz="2000" u="sng" dirty="0"/>
              <a:t>               </a:t>
            </a:r>
            <a:r>
              <a:rPr sz="2000" dirty="0"/>
              <a:t>色的种子种植后进行自交。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5413" name="图片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200" y="3073400"/>
            <a:ext cx="2088515" cy="1234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587490" y="1103075"/>
            <a:ext cx="1154906" cy="395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3：7  </a:t>
            </a:r>
            <a:endParaRPr lang="en-US" altLang="zh-CN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93928" y="1877934"/>
            <a:ext cx="1156097" cy="395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黄色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70170" y="2373710"/>
            <a:ext cx="1156097" cy="395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茶褐色</a:t>
            </a:r>
            <a:endParaRPr lang="zh-CN" altLang="en-US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3" name="下箭头 12">
            <a:hlinkClick r:id="rId2" action="ppaction://hlinksldjump"/>
          </p:cNvPr>
          <p:cNvSpPr/>
          <p:nvPr/>
        </p:nvSpPr>
        <p:spPr>
          <a:xfrm rot="16200000">
            <a:off x="7818120" y="3191510"/>
            <a:ext cx="501650" cy="9975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34" name="文本框 33"/>
          <p:cNvSpPr txBox="1"/>
          <p:nvPr/>
        </p:nvSpPr>
        <p:spPr>
          <a:xfrm>
            <a:off x="8568055" y="220980"/>
            <a:ext cx="36830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3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451656" y="1515428"/>
          <a:ext cx="3578860" cy="1598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65"/>
                <a:gridCol w="1540510"/>
                <a:gridCol w="1467485"/>
              </a:tblGrid>
              <a:tr h="7073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2" marB="3428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en-US" altLang="zh-CN" sz="1800" b="1">
                        <a:solidFill>
                          <a:srgbClr val="0000FF"/>
                        </a:solidFill>
                      </a:endParaRPr>
                    </a:p>
                  </a:txBody>
                  <a:tcPr marL="68571" marR="68571" marT="34282" marB="3428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b="1">
                          <a:solidFill>
                            <a:srgbClr val="0000FF"/>
                          </a:solidFill>
                        </a:rPr>
                        <a:t>   </a:t>
                      </a:r>
                      <a:endParaRPr lang="en-US" altLang="en-US" sz="1800" b="1">
                        <a:solidFill>
                          <a:srgbClr val="0000FF"/>
                        </a:solidFill>
                      </a:endParaRPr>
                    </a:p>
                  </a:txBody>
                  <a:tcPr marL="68571" marR="68571" marT="34282" marB="3428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2" marB="3428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2" marB="3428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68571" marR="68571" marT="34282" marB="3428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7472" name="文本框 4"/>
          <p:cNvSpPr txBox="1"/>
          <p:nvPr/>
        </p:nvSpPr>
        <p:spPr>
          <a:xfrm>
            <a:off x="2775506" y="647462"/>
            <a:ext cx="352544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♂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MmmRrr     ×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 ♀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MmmRrr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 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            </a:t>
            </a:r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charset="-122"/>
                <a:sym typeface="宋体" panose="02010600030101010101" pitchFamily="2" charset="-122"/>
              </a:rPr>
              <a:t>↓</a:t>
            </a:r>
            <a:r>
              <a:rPr lang="en-US" altLang="zh-CN" sz="1800" b="1" dirty="0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                       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en-US" altLang="zh-CN" sz="1800" b="1" dirty="0">
              <a:latin typeface="Arial" panose="020B0604020202020204" pitchFamily="34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47473" name="文本框 2"/>
          <p:cNvSpPr txBox="1"/>
          <p:nvPr/>
        </p:nvSpPr>
        <p:spPr>
          <a:xfrm>
            <a:off x="419100" y="1563370"/>
            <a:ext cx="1961515" cy="1087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注：基因型为</a:t>
            </a: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MmRr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的精子</a:t>
            </a:r>
            <a:r>
              <a:rPr lang="zh-CN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不能与卵细胞结合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464753" y="1563053"/>
            <a:ext cx="540544" cy="648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75" name="文本框 2"/>
          <p:cNvSpPr txBox="1"/>
          <p:nvPr/>
        </p:nvSpPr>
        <p:spPr>
          <a:xfrm>
            <a:off x="2426970" y="1479550"/>
            <a:ext cx="87058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卵细胞</a:t>
            </a:r>
            <a:endParaRPr lang="zh-CN" altLang="en-US" sz="16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476" name="文本框 10"/>
          <p:cNvSpPr txBox="1"/>
          <p:nvPr/>
        </p:nvSpPr>
        <p:spPr>
          <a:xfrm>
            <a:off x="2380615" y="1932940"/>
            <a:ext cx="69278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精子</a:t>
            </a:r>
            <a:endParaRPr lang="zh-CN" altLang="en-US" sz="16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7477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995" y="471170"/>
            <a:ext cx="2032000" cy="977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478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5" y="471170"/>
            <a:ext cx="1989455" cy="975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933984" y="2220278"/>
            <a:ext cx="819150" cy="395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30%</a:t>
            </a:r>
            <a:endParaRPr lang="en-US" altLang="zh-CN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28206" y="2220278"/>
            <a:ext cx="820340" cy="395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70%</a:t>
            </a:r>
            <a:endParaRPr lang="en-US" altLang="zh-CN" sz="1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667760" y="3114675"/>
            <a:ext cx="5080" cy="7023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488440" y="3657600"/>
            <a:ext cx="2494280" cy="700405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种植、自交，仍可获得雄性不育系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mmrr</a:t>
            </a:r>
            <a:endParaRPr lang="zh-CN" altLang="en-US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5327650" y="2872740"/>
            <a:ext cx="3175" cy="7353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88510" y="3657600"/>
            <a:ext cx="1560195" cy="700405"/>
          </a:xfrm>
          <a:prstGeom prst="rect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留种，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杂交做母本</a:t>
            </a:r>
            <a:endParaRPr lang="zh-CN" altLang="en-US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107" name="下箭头 106">
            <a:hlinkClick r:id="rId3" action="ppaction://hlinksldjump"/>
          </p:cNvPr>
          <p:cNvSpPr/>
          <p:nvPr/>
        </p:nvSpPr>
        <p:spPr>
          <a:xfrm rot="5400000">
            <a:off x="7795895" y="3237230"/>
            <a:ext cx="501650" cy="9975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3073400" y="1119505"/>
            <a:ext cx="1388110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50%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（理论）</a:t>
            </a:r>
            <a:endParaRPr lang="zh-CN" altLang="en-US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2485" y="1111250"/>
            <a:ext cx="1388110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50%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（理论）</a:t>
            </a:r>
            <a:endParaRPr lang="zh-CN" altLang="en-US" sz="1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54375" y="1824990"/>
            <a:ext cx="1013460" cy="395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50%-</a:t>
            </a:r>
            <a:r>
              <a:rPr lang="en-US" altLang="zh-CN" sz="1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20%</a:t>
            </a:r>
            <a:endParaRPr lang="en-US" altLang="zh-CN" sz="1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84345" y="2008505"/>
            <a:ext cx="462280" cy="11430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788535" y="1816735"/>
            <a:ext cx="1096645" cy="395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50%+</a:t>
            </a:r>
            <a:r>
              <a:rPr lang="en-US" altLang="zh-CN" sz="1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20%</a:t>
            </a:r>
            <a:endParaRPr lang="en-US" altLang="zh-CN" sz="1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2460" y="403860"/>
            <a:ext cx="2098675" cy="395605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2460" y="814705"/>
            <a:ext cx="2098040" cy="700405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47155" y="403860"/>
            <a:ext cx="2098675" cy="395605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7155" y="815975"/>
            <a:ext cx="2098675" cy="700405"/>
          </a:xfrm>
          <a:prstGeom prst="rect">
            <a:avLst/>
          </a:prstGeom>
          <a:noFill/>
          <a:ln w="9525" cap="flat" cmpd="sng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3254375" y="1520825"/>
            <a:ext cx="10299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>
                <a:sym typeface="+mn-ea"/>
              </a:rPr>
              <a:t> </a:t>
            </a:r>
            <a:r>
              <a:rPr lang="en-US" altLang="zh-CN" sz="1800" b="1">
                <a:solidFill>
                  <a:srgbClr val="FF33CC"/>
                </a:solidFill>
                <a:sym typeface="+mn-ea"/>
              </a:rPr>
              <a:t>MmRr</a:t>
            </a:r>
            <a:endParaRPr lang="en-US" altLang="zh-CN" sz="1800" b="1" dirty="0">
              <a:solidFill>
                <a:srgbClr val="FF33CC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4746625" y="1506855"/>
            <a:ext cx="10299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>
                <a:solidFill>
                  <a:srgbClr val="0000FF"/>
                </a:solidFill>
                <a:sym typeface="+mn-ea"/>
              </a:rPr>
              <a:t> </a:t>
            </a:r>
            <a:r>
              <a:rPr lang="en-US" sz="1800" b="1">
                <a:solidFill>
                  <a:srgbClr val="00B050"/>
                </a:solidFill>
                <a:sym typeface="+mn-ea"/>
              </a:rPr>
              <a:t>mr</a:t>
            </a:r>
            <a:endParaRPr lang="en-US" altLang="en-US" sz="18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标题 1"/>
          <p:cNvSpPr>
            <a:spLocks noGrp="1"/>
          </p:cNvSpPr>
          <p:nvPr/>
        </p:nvSpPr>
        <p:spPr>
          <a:xfrm>
            <a:off x="1487170" y="850900"/>
            <a:ext cx="62547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700">
                <a:solidFill>
                  <a:srgbClr val="FF0000"/>
                </a:solidFill>
              </a:rPr>
              <a:t>×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2465070" y="2220595"/>
            <a:ext cx="571500" cy="339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buNone/>
            </a:pPr>
            <a:r>
              <a:rPr lang="en-US" sz="1800" b="1">
                <a:solidFill>
                  <a:srgbClr val="C00000"/>
                </a:solidFill>
                <a:sym typeface="+mn-ea"/>
              </a:rPr>
              <a:t>mr</a:t>
            </a:r>
            <a:endParaRPr lang="en-US" altLang="en-US" sz="1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标题 1"/>
          <p:cNvSpPr>
            <a:spLocks noGrp="1"/>
          </p:cNvSpPr>
          <p:nvPr/>
        </p:nvSpPr>
        <p:spPr>
          <a:xfrm>
            <a:off x="7050405" y="1053465"/>
            <a:ext cx="625475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700">
                <a:solidFill>
                  <a:srgbClr val="FF0000"/>
                </a:solidFill>
              </a:rPr>
              <a:t>×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27634" y="1493203"/>
            <a:ext cx="819150" cy="395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1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30%</a:t>
            </a:r>
            <a:endParaRPr lang="en-US" altLang="zh-CN" sz="1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64681" y="1479233"/>
            <a:ext cx="820340" cy="395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1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70%</a:t>
            </a:r>
            <a:endParaRPr lang="en-US" altLang="zh-CN" sz="18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79090" y="2261870"/>
            <a:ext cx="1583055" cy="864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lnSpc>
                <a:spcPct val="70000"/>
              </a:lnSpc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1800" b="1">
                <a:sym typeface="+mn-ea"/>
              </a:rPr>
              <a:t>MmmRrr</a:t>
            </a:r>
            <a:endParaRPr lang="en-US" altLang="zh-CN" sz="1800" b="1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zh-CN" altLang="en-US" sz="1800" b="1">
                <a:sym typeface="+mn-ea"/>
              </a:rPr>
              <a:t>   茶褐色</a:t>
            </a:r>
            <a:endParaRPr lang="zh-CN" altLang="en-US" sz="1800" b="1">
              <a:sym typeface="+mn-ea"/>
            </a:endParaRPr>
          </a:p>
          <a:p>
            <a:pPr>
              <a:lnSpc>
                <a:spcPct val="70000"/>
              </a:lnSpc>
              <a:buNone/>
            </a:pPr>
            <a:r>
              <a:rPr lang="zh-CN" altLang="en-US" sz="1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（雄性可育）</a:t>
            </a:r>
            <a:endParaRPr lang="zh-CN" altLang="en-US" sz="1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88510" y="2228850"/>
            <a:ext cx="2021840" cy="864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lnSpc>
                <a:spcPct val="70000"/>
              </a:lnSpc>
              <a:buNone/>
            </a:pPr>
            <a:r>
              <a:rPr lang="en-US" altLang="zh-CN" sz="1800" b="1">
                <a:sym typeface="+mn-ea"/>
              </a:rPr>
              <a:t>mmrr</a:t>
            </a:r>
            <a:endParaRPr lang="en-US" altLang="zh-CN" sz="1800" b="1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None/>
            </a:pPr>
            <a:r>
              <a:rPr lang="zh-CN" altLang="en-US" sz="1800" b="1">
                <a:sym typeface="+mn-ea"/>
              </a:rPr>
              <a:t>黄色</a:t>
            </a:r>
            <a:endParaRPr lang="zh-CN" altLang="en-US" sz="1800" b="1">
              <a:sym typeface="+mn-ea"/>
            </a:endParaRPr>
          </a:p>
          <a:p>
            <a:pPr>
              <a:lnSpc>
                <a:spcPct val="70000"/>
              </a:lnSpc>
              <a:buNone/>
            </a:pPr>
            <a:r>
              <a:rPr lang="zh-CN" altLang="en-US" sz="1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（雄性不育）</a:t>
            </a:r>
            <a:endParaRPr lang="zh-CN" altLang="en-US" sz="1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47155" y="1638300"/>
            <a:ext cx="226504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dirty="0">
                <a:sym typeface="+mn-ea"/>
              </a:rPr>
              <a:t>部分雌配子中</a:t>
            </a:r>
            <a:r>
              <a:rPr dirty="0">
                <a:solidFill>
                  <a:schemeClr val="tx1"/>
                </a:solidFill>
                <a:sym typeface="+mn-ea"/>
              </a:rPr>
              <a:t>带有易位片段的染色体在减数分裂时的丢失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52975" y="608965"/>
            <a:ext cx="1496060" cy="39560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31770" y="657860"/>
            <a:ext cx="1496060" cy="39560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/>
      <p:bldP spid="17" grpId="0" bldLvl="0" animBg="1"/>
      <p:bldP spid="21" grpId="0"/>
      <p:bldP spid="9" grpId="0" bldLvl="0" animBg="1"/>
      <p:bldP spid="4" grpId="0" bldLvl="0" animBg="1"/>
      <p:bldP spid="22" grpId="0"/>
      <p:bldP spid="23" grpId="0"/>
      <p:bldP spid="15" grpId="0" bldLvl="0" animBg="1"/>
      <p:bldP spid="16" grpId="0" bldLvl="0" animBg="1"/>
      <p:bldP spid="147473" grpId="0"/>
      <p:bldP spid="7" grpId="0"/>
      <p:bldP spid="10" grpId="0"/>
      <p:bldP spid="24" grpId="0"/>
      <p:bldP spid="25" grpId="0"/>
      <p:bldP spid="26" grpId="0"/>
      <p:bldP spid="5" grpId="0" bldLvl="0" animBg="1"/>
      <p:bldP spid="8" grpId="0" bldLvl="0" animBg="1"/>
      <p:bldP spid="12" grpId="0" bldLvl="0" animBg="1"/>
      <p:bldP spid="14" grpId="0" bldLvl="0" animBg="1"/>
      <p:bldP spid="27" grpId="0"/>
      <p:bldP spid="28" grpId="0"/>
      <p:bldP spid="18" grpId="0"/>
      <p:bldP spid="29" grpId="0" bldLvl="0" animBg="1"/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8455" y="323215"/>
            <a:ext cx="833120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单基因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痉挛性截瘫症(HSP)属于神经系统退行性遗传病，临床主要表现为进行性加重的痉挛步态、肌无力等，可伴有膀胱直肠功能异常、弓形足等。某研究团队在遗传咨询中发现了一个痉挛性截瘫家系，并对此家系进行了调查和致病基因分析如下图所示。请回答问题：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3237865" y="1645285"/>
          <a:ext cx="5321935" cy="292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6115050" imgH="3244850" progId="Paint.Picture">
                  <p:embed/>
                </p:oleObj>
              </mc:Choice>
              <mc:Fallback>
                <p:oleObj name="" r:id="rId1" imgW="6115050" imgH="324485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7865" y="1645285"/>
                        <a:ext cx="5321935" cy="292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38455" y="1619250"/>
            <a:ext cx="2797175" cy="31692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对遗传病的检测和预防要一般通过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和</a:t>
            </a:r>
            <a:r>
              <a:rPr lang="zh-CN" alt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en-US" alt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2000" u="sng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等手段有效地进行。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调查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HSP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的发病方式和发病率的范围分别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2255" y="2263775"/>
            <a:ext cx="129730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遗传咨询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 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29740" y="2263775"/>
            <a:ext cx="129730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产前诊断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 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9290" y="3761105"/>
            <a:ext cx="246634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在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HSP</a:t>
            </a:r>
            <a:r>
              <a:rPr 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患者家族中</a:t>
            </a:r>
            <a:endParaRPr lang="zh-CN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1800" y="4101465"/>
            <a:ext cx="242379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一定范围的人群中</a:t>
            </a:r>
            <a:endParaRPr lang="zh-CN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68055" y="220980"/>
            <a:ext cx="36830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94680" y="4202430"/>
            <a:ext cx="655320" cy="3683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chemeClr val="tx1"/>
                </a:solidFill>
              </a:rPr>
              <a:t>图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endParaRPr lang="en-US" altLang="zh-CN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8970" y="2837815"/>
            <a:ext cx="84582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）根据图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判断,HSP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遗传病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不可能是位于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染色体上的基因所控制的，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最可能为常染色体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上的基因所控制的遗传病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？为什么？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655320" y="191135"/>
          <a:ext cx="7833995" cy="267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6115050" imgH="3244850" progId="Paint.Picture">
                  <p:embed/>
                </p:oleObj>
              </mc:Choice>
              <mc:Fallback>
                <p:oleObj name="" r:id="rId1" imgW="6115050" imgH="324485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5320" y="191135"/>
                        <a:ext cx="7833995" cy="2671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723265" y="3467735"/>
            <a:ext cx="8148955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sz="20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‖</a:t>
            </a:r>
            <a:r>
              <a:rPr lang="en-US" altLang="zh-CN" sz="2000" b="1" kern="1200" baseline="-250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sz="20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女性患者</a:t>
            </a:r>
            <a:r>
              <a:rPr lang="zh-CN" altLang="en-US" sz="2000" b="1" kern="12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所生</a:t>
            </a:r>
            <a:r>
              <a:rPr lang="en-US" altLang="zh-CN" sz="2000" b="1" kern="12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Ⅲ</a:t>
            </a:r>
            <a:r>
              <a:rPr lang="en-US" altLang="zh-CN" sz="2000" b="1" kern="1200" baseline="-250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sz="2000" b="1" kern="12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男孩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表现正常，可排除该病为伴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染色体隐性遗传病和伴</a:t>
            </a:r>
            <a:r>
              <a:rPr lang="en-US" altLang="zh-CN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Y</a:t>
            </a:r>
            <a:r>
              <a:rPr lang="zh-CN" altLang="en-US" sz="20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染色体遗传病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；</a:t>
            </a:r>
            <a:r>
              <a:rPr lang="zh-CN" sz="2000" b="1" kern="1200" dirty="0" smtClean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‖</a:t>
            </a:r>
            <a:r>
              <a:rPr lang="en-US" altLang="zh-CN" sz="2000" b="1" kern="1200" baseline="-250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3</a:t>
            </a: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患者</a:t>
            </a:r>
            <a:r>
              <a:rPr lang="zh-CN" altLang="en-US" sz="2000" b="1" kern="12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的母亲</a:t>
            </a:r>
            <a:r>
              <a:rPr lang="en-US" altLang="zh-CN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I</a:t>
            </a:r>
            <a:r>
              <a:rPr lang="en-US" altLang="zh-CN" sz="2000" b="1" baseline="-250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2000" b="1" kern="1200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表现正常，</a:t>
            </a: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可排除该病为伴</a:t>
            </a:r>
            <a:r>
              <a:rPr lang="en-US" altLang="zh-CN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X</a:t>
            </a: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染色体显性遗传病；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再从遗传系谱图可知，该病在家族中每代都有患者出现。综合上述因素判断，该病最可能为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常染色体上的显性基因控制的</a:t>
            </a: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。</a:t>
            </a:r>
            <a:endParaRPr lang="zh-CN" altLang="en-US" sz="2000" b="1" baseline="-25000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680210" y="1002030"/>
            <a:ext cx="389890" cy="3981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295140" y="509905"/>
            <a:ext cx="1146175" cy="39814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95140" y="2469515"/>
            <a:ext cx="655320" cy="3683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chemeClr val="tx1"/>
                </a:solidFill>
              </a:rPr>
              <a:t>图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4040" y="1915795"/>
            <a:ext cx="8298180" cy="922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</a:rPr>
              <a:t>“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遗传图谱中</a:t>
            </a:r>
            <a:r>
              <a:rPr lang="zh-CN" altLang="en-US" b="1">
                <a:solidFill>
                  <a:schemeClr val="tx1"/>
                </a:solidFill>
              </a:rPr>
              <a:t>夫妻</a:t>
            </a:r>
            <a:r>
              <a:rPr lang="en-US" altLang="zh-CN" b="1">
                <a:solidFill>
                  <a:schemeClr val="tx1"/>
                </a:solidFill>
              </a:rPr>
              <a:t>一方患病，</a:t>
            </a:r>
            <a:r>
              <a:rPr lang="zh-CN" altLang="en-US" b="1">
                <a:solidFill>
                  <a:schemeClr val="tx1"/>
                </a:solidFill>
              </a:rPr>
              <a:t>另一方表现正常</a:t>
            </a:r>
            <a:r>
              <a:rPr lang="en-US" altLang="zh-CN" b="1">
                <a:solidFill>
                  <a:schemeClr val="tx1"/>
                </a:solidFill>
              </a:rPr>
              <a:t>”</a:t>
            </a:r>
            <a:r>
              <a:rPr lang="zh-CN" altLang="en-US" b="1">
                <a:solidFill>
                  <a:schemeClr val="tx1"/>
                </a:solidFill>
              </a:rPr>
              <a:t>解题</a:t>
            </a:r>
            <a:r>
              <a:rPr lang="zh-CN" altLang="en-US" b="1">
                <a:solidFill>
                  <a:schemeClr val="tx1"/>
                </a:solidFill>
              </a:rPr>
              <a:t>方法：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rgbClr val="C00000"/>
                </a:solidFill>
                <a:latin typeface="Calibri" panose="020F0502020204030204" pitchFamily="34" charset="0"/>
                <a:sym typeface="+mn-ea"/>
              </a:rPr>
              <a:t>①</a:t>
            </a:r>
            <a:r>
              <a:rPr lang="zh-CN" altLang="en-US" b="1">
                <a:solidFill>
                  <a:srgbClr val="0000FF"/>
                </a:solidFill>
              </a:rPr>
              <a:t>女患者</a:t>
            </a:r>
            <a:r>
              <a:rPr lang="zh-CN" altLang="en-US" b="1">
                <a:solidFill>
                  <a:srgbClr val="C00000"/>
                </a:solidFill>
              </a:rPr>
              <a:t>的</a:t>
            </a:r>
            <a:r>
              <a:rPr lang="zh-CN" altLang="en-US" b="1">
                <a:solidFill>
                  <a:srgbClr val="0000FF"/>
                </a:solidFill>
              </a:rPr>
              <a:t>儿子</a:t>
            </a:r>
            <a:r>
              <a:rPr lang="zh-CN" altLang="en-US" b="1">
                <a:solidFill>
                  <a:srgbClr val="C00000"/>
                </a:solidFill>
              </a:rPr>
              <a:t>中有表现正常者，则排除</a:t>
            </a:r>
            <a:r>
              <a:rPr lang="zh-CN" altLang="en-US" b="1">
                <a:solidFill>
                  <a:srgbClr val="0000FF"/>
                </a:solidFill>
                <a:sym typeface="+mn-ea"/>
              </a:rPr>
              <a:t>伴</a:t>
            </a:r>
            <a:r>
              <a:rPr lang="en-US" altLang="zh-CN" b="1">
                <a:solidFill>
                  <a:srgbClr val="0000FF"/>
                </a:solidFill>
                <a:sym typeface="+mn-ea"/>
              </a:rPr>
              <a:t>X</a:t>
            </a:r>
            <a:r>
              <a:rPr lang="zh-CN" altLang="en-US" b="1">
                <a:solidFill>
                  <a:srgbClr val="0000FF"/>
                </a:solidFill>
                <a:sym typeface="+mn-ea"/>
              </a:rPr>
              <a:t>染色体隐性</a:t>
            </a:r>
            <a:r>
              <a:rPr lang="zh-CN" altLang="en-US" b="1">
                <a:solidFill>
                  <a:srgbClr val="C00000"/>
                </a:solidFill>
              </a:rPr>
              <a:t>遗传和伴</a:t>
            </a:r>
            <a:r>
              <a:rPr lang="en-US" altLang="zh-CN" b="1">
                <a:solidFill>
                  <a:srgbClr val="0000FF"/>
                </a:solidFill>
                <a:sym typeface="+mn-ea"/>
              </a:rPr>
              <a:t>Y</a:t>
            </a:r>
            <a:r>
              <a:rPr lang="zh-CN" altLang="en-US" b="1">
                <a:solidFill>
                  <a:srgbClr val="0000FF"/>
                </a:solidFill>
                <a:sym typeface="+mn-ea"/>
              </a:rPr>
              <a:t>染色体</a:t>
            </a:r>
            <a:r>
              <a:rPr lang="zh-CN" altLang="en-US" b="1">
                <a:solidFill>
                  <a:srgbClr val="C00000"/>
                </a:solidFill>
              </a:rPr>
              <a:t>遗传；</a:t>
            </a:r>
            <a:endParaRPr lang="zh-CN" altLang="en-US" b="1">
              <a:solidFill>
                <a:srgbClr val="C00000"/>
              </a:solidFill>
            </a:endParaRPr>
          </a:p>
          <a:p>
            <a:r>
              <a:rPr lang="zh-CN" altLang="en-US" b="1">
                <a:solidFill>
                  <a:srgbClr val="C00000"/>
                </a:solidFill>
                <a:latin typeface="Calibri" panose="020F0502020204030204" pitchFamily="34" charset="0"/>
              </a:rPr>
              <a:t>②</a:t>
            </a:r>
            <a:r>
              <a:rPr lang="zh-CN" b="1">
                <a:solidFill>
                  <a:srgbClr val="0000FF"/>
                </a:solidFill>
              </a:rPr>
              <a:t>男患者</a:t>
            </a:r>
            <a:r>
              <a:rPr lang="zh-CN" b="1">
                <a:solidFill>
                  <a:srgbClr val="C00000"/>
                </a:solidFill>
              </a:rPr>
              <a:t>的</a:t>
            </a:r>
            <a:r>
              <a:rPr lang="zh-CN" b="1">
                <a:solidFill>
                  <a:srgbClr val="0000FF"/>
                </a:solidFill>
              </a:rPr>
              <a:t>母亲</a:t>
            </a:r>
            <a:r>
              <a:rPr lang="zh-CN" b="1">
                <a:solidFill>
                  <a:srgbClr val="C00000"/>
                </a:solidFill>
              </a:rPr>
              <a:t>，或者</a:t>
            </a:r>
            <a:r>
              <a:rPr lang="zh-CN" b="1">
                <a:solidFill>
                  <a:srgbClr val="0000FF"/>
                </a:solidFill>
              </a:rPr>
              <a:t>女儿</a:t>
            </a:r>
            <a:r>
              <a:rPr lang="zh-CN" b="1">
                <a:solidFill>
                  <a:srgbClr val="C00000"/>
                </a:solidFill>
              </a:rPr>
              <a:t>中有表现正常者，则排除</a:t>
            </a:r>
            <a:r>
              <a:rPr lang="zh-CN" b="1">
                <a:solidFill>
                  <a:srgbClr val="0000FF"/>
                </a:solidFill>
              </a:rPr>
              <a:t>伴</a:t>
            </a:r>
            <a:r>
              <a:rPr lang="en-US" altLang="zh-CN" b="1">
                <a:solidFill>
                  <a:srgbClr val="0000FF"/>
                </a:solidFill>
              </a:rPr>
              <a:t>X</a:t>
            </a:r>
            <a:r>
              <a:rPr lang="zh-CN" altLang="en-US" b="1">
                <a:solidFill>
                  <a:srgbClr val="0000FF"/>
                </a:solidFill>
              </a:rPr>
              <a:t>染色体显性</a:t>
            </a:r>
            <a:r>
              <a:rPr lang="zh-CN" altLang="en-US" b="1">
                <a:solidFill>
                  <a:srgbClr val="C00000"/>
                </a:solidFill>
              </a:rPr>
              <a:t>遗传</a:t>
            </a:r>
            <a:r>
              <a:rPr lang="en-US" altLang="zh-CN" b="1">
                <a:solidFill>
                  <a:srgbClr val="C00000"/>
                </a:solidFill>
              </a:rPr>
              <a:t>”</a:t>
            </a:r>
            <a:endParaRPr lang="en-US" altLang="zh-CN" b="1">
              <a:solidFill>
                <a:srgbClr val="C0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68055" y="220980"/>
            <a:ext cx="36830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100" y="0"/>
            <a:ext cx="2947670" cy="645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排除伴</a:t>
            </a:r>
            <a:r>
              <a:rPr lang="en-US" altLang="zh-CN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X</a:t>
            </a:r>
            <a:r>
              <a:rPr lang="zh-CN" altLang="en-US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染色体隐性遗传病和伴</a:t>
            </a:r>
            <a:r>
              <a:rPr lang="en-US" altLang="zh-CN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Y</a:t>
            </a:r>
            <a:r>
              <a:rPr lang="zh-CN" altLang="en-US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染色体遗传病</a:t>
            </a:r>
            <a:endParaRPr lang="zh-CN" altLang="en-US" b="1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74640" y="0"/>
            <a:ext cx="1948180" cy="645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排除伴</a:t>
            </a:r>
            <a:r>
              <a:rPr lang="en-US" altLang="zh-CN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X</a:t>
            </a:r>
            <a:r>
              <a:rPr lang="zh-CN" altLang="en-US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染色体显性遗传病</a:t>
            </a:r>
            <a:endParaRPr lang="zh-CN" altLang="en-US" b="1" dirty="0" smtClean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" grpId="0" bldLvl="0" animBg="1"/>
      <p:bldP spid="7" grpId="0" bldLvl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" y="3048635"/>
            <a:ext cx="8458200" cy="9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33CC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</a:t>
            </a:r>
            <a:r>
              <a:rPr lang="en-US" altLang="zh-CN" sz="2000" baseline="-25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不携带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HSP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的致病基因，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Ⅲ</a:t>
            </a:r>
            <a:r>
              <a:rPr lang="en-US" altLang="zh-CN" sz="2000" baseline="-25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6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和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Ⅲ</a:t>
            </a:r>
            <a:r>
              <a:rPr lang="en-US" altLang="zh-CN" sz="2000" baseline="-25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7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再生一个不携带该致病基因的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女孩概率是多少？</a:t>
            </a:r>
            <a:endParaRPr lang="en-US" altLang="zh-CN" sz="2000" baseline="-250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sz="2000" baseline="-250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654685" y="122555"/>
          <a:ext cx="7833995" cy="292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6115050" imgH="3244850" progId="Paint.Picture">
                  <p:embed/>
                </p:oleObj>
              </mc:Choice>
              <mc:Fallback>
                <p:oleObj name="" r:id="rId1" imgW="6115050" imgH="324485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4685" y="122555"/>
                        <a:ext cx="7833995" cy="292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756285" y="3689350"/>
            <a:ext cx="7984490" cy="10147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分析：</a:t>
            </a:r>
            <a:r>
              <a:rPr lang="zh-CN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I</a:t>
            </a:r>
            <a:r>
              <a:rPr lang="zh-CN" sz="2000" b="1" baseline="-25000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不携带HSP的致病基因</a:t>
            </a:r>
            <a:r>
              <a:rPr 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，‖</a:t>
            </a:r>
            <a:r>
              <a:rPr lang="zh-CN" sz="2000" b="1" baseline="-250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和‖</a:t>
            </a:r>
            <a:r>
              <a:rPr lang="en-US" altLang="zh-CN" sz="2000" b="1" baseline="-250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患病，（</a:t>
            </a:r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）小题</a:t>
            </a:r>
            <a:r>
              <a:rPr lang="en-US" altLang="zh-CN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已经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排除伴性遗传</a:t>
            </a:r>
            <a:r>
              <a:rPr lang="en-US" altLang="zh-CN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，可判定该家族的遗传病为</a:t>
            </a:r>
            <a:r>
              <a:rPr 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常染色体上的显性基因</a:t>
            </a:r>
            <a:r>
              <a:rPr 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控制（假定致病基因为</a:t>
            </a:r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，正常基因为</a:t>
            </a:r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sz="20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zh-CN" sz="2000" b="1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37710" y="1421130"/>
            <a:ext cx="52832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A_</a:t>
            </a:r>
            <a:endParaRPr lang="en-US" sz="20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85740" y="1386205"/>
            <a:ext cx="52832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aa</a:t>
            </a:r>
            <a:endParaRPr lang="en-US" sz="20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9845" y="664210"/>
            <a:ext cx="52832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aa</a:t>
            </a:r>
            <a:endParaRPr lang="en-US" sz="20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89475" y="1386205"/>
            <a:ext cx="40132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0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a</a:t>
            </a:r>
            <a:endParaRPr lang="en-US" sz="2000" b="1" dirty="0" smtClean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63415" y="190500"/>
            <a:ext cx="25590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I</a:t>
            </a:r>
            <a:r>
              <a:rPr lang="zh-CN" b="1" baseline="-25000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不携带HSP的致病基因</a:t>
            </a:r>
            <a:endParaRPr lang="zh-CN" altLang="en-US" b="1" dirty="0" smtClean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2190115" y="452755"/>
            <a:ext cx="1129030" cy="45847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679190" y="462280"/>
            <a:ext cx="1784985" cy="38925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025775" y="3272155"/>
            <a:ext cx="96202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1/4</a:t>
            </a:r>
            <a:endParaRPr lang="zh-CN" altLang="en-US" sz="2400"/>
          </a:p>
        </p:txBody>
      </p:sp>
      <p:sp>
        <p:nvSpPr>
          <p:cNvPr id="34" name="文本框 33"/>
          <p:cNvSpPr txBox="1"/>
          <p:nvPr/>
        </p:nvSpPr>
        <p:spPr>
          <a:xfrm>
            <a:off x="8568055" y="220980"/>
            <a:ext cx="36830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36770" y="1240155"/>
            <a:ext cx="1125855" cy="306705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p>
            <a:endParaRPr lang="zh-CN" altLang="en-US" sz="1400" b="1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30065" y="2679700"/>
            <a:ext cx="655320" cy="3683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chemeClr val="tx1"/>
                </a:solidFill>
              </a:rPr>
              <a:t>图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3045" y="2063115"/>
            <a:ext cx="6598285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r>
              <a:rPr lang="zh-CN" sz="20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Ш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6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 Aa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charset="-122"/>
              </a:rPr>
              <a:t>×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Ш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7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aa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</a:rPr>
              <a:t>→ 1/2 aa(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</a:rPr>
              <a:t>正常孩子，即不携带致病基因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)</a:t>
            </a:r>
            <a:endParaRPr lang="en-US" altLang="zh-CN" sz="2000" b="1" dirty="0" smtClean="0">
              <a:solidFill>
                <a:srgbClr val="FF0000"/>
              </a:solidFill>
              <a:latin typeface="Arial" panose="020B0604020202020204" pitchFamily="34" charset="0"/>
              <a:ea typeface="华文仿宋" panose="02010600040101010101" charset="-122"/>
              <a:cs typeface="Arial" panose="020B0604020202020204" pitchFamily="34" charset="0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→</a:t>
            </a:r>
            <a:r>
              <a:rPr lang="en-US" altLang="zh-CN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1/2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charset="-122"/>
                <a:sym typeface="+mn-ea"/>
              </a:rPr>
              <a:t>×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1/2 aa=1/4aa(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不携带致病基因</a:t>
            </a: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女孩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仿宋" panose="02010600040101010101" charset="-122"/>
                <a:cs typeface="Arial" panose="020B0604020202020204" pitchFamily="34" charset="0"/>
                <a:sym typeface="+mn-ea"/>
              </a:rPr>
              <a:t>)</a:t>
            </a:r>
            <a:endParaRPr lang="en-US" altLang="zh-CN" sz="2000" b="1" dirty="0" smtClean="0">
              <a:solidFill>
                <a:srgbClr val="FF0000"/>
              </a:solidFill>
              <a:latin typeface="Arial" panose="020B0604020202020204" pitchFamily="34" charset="0"/>
              <a:ea typeface="华文仿宋" panose="02010600040101010101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2" grpId="0"/>
      <p:bldP spid="10" grpId="0"/>
      <p:bldP spid="9" grpId="0"/>
      <p:bldP spid="8" grpId="0" bldLvl="0" animBg="1"/>
      <p:bldP spid="19" grpId="0" bldLvl="0" animBg="1"/>
      <p:bldP spid="34" grpId="0" bldLvl="0" animBg="1"/>
      <p:bldP spid="3" grpId="0" bldLvl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8300" y="1773555"/>
            <a:ext cx="8347710" cy="178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）可利用</a:t>
            </a:r>
            <a:r>
              <a:rPr lang="zh-CN" alt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DNA测序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技术分析正常人和患者之间HSP基因碱基序列的差异，经过研究发现，患者细胞中有一个S基因发生了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T—G碱基的替换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。由图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碱基测序结果可知，该患者是“杂合子”。</a:t>
            </a:r>
            <a:r>
              <a:rPr lang="zh-CN" alt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判断依据是什么？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该碱基的改变使S基因编码蛋白质</a:t>
            </a:r>
            <a:r>
              <a:rPr lang="zh-CN" alt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第113位丝氨酸变成精氨酸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，导致</a:t>
            </a:r>
            <a:r>
              <a:rPr lang="zh-CN" alt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蛋白质功能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改变，从而表现出HSP症状。</a:t>
            </a:r>
            <a:r>
              <a:rPr lang="zh-CN" alt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据此可以得出的结论是什么？</a:t>
            </a:r>
            <a:endParaRPr lang="zh-CN" alt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427990" y="114300"/>
          <a:ext cx="8288020" cy="177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9182100" imgH="3187700" progId="Paint.Picture">
                  <p:embed/>
                </p:oleObj>
              </mc:Choice>
              <mc:Fallback>
                <p:oleObj name="" r:id="rId1" imgW="9182100" imgH="318770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7990" y="114300"/>
                        <a:ext cx="8288020" cy="1770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27355" y="3481070"/>
            <a:ext cx="81864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判断依据：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由题目信息和图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可知患者的细胞中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两个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S基因，其中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一个基因</a:t>
            </a:r>
            <a:endParaRPr lang="zh-CN" altLang="zh-CN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发生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了T—G碱基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替换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（基因突变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另一个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基因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未发生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T—G碱基</a:t>
            </a:r>
            <a:endParaRPr lang="zh-CN" altLang="zh-CN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替换（基因正常），所以该患者为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杂合子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7990" y="4351655"/>
            <a:ext cx="68770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结论：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基因可以通过控制蛋白质的结构来控制生物性状。</a:t>
            </a:r>
            <a:endParaRPr lang="zh-CN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59435" y="537845"/>
            <a:ext cx="8255" cy="3308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 flipH="1">
            <a:off x="1000760" y="426720"/>
            <a:ext cx="1270" cy="38227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1884045" y="495300"/>
            <a:ext cx="7620" cy="72961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138680" y="495300"/>
            <a:ext cx="8890" cy="831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6697980" y="274320"/>
            <a:ext cx="17145" cy="1171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629400" y="664845"/>
            <a:ext cx="8890" cy="390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613775" y="223520"/>
            <a:ext cx="36830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2905" y="1516380"/>
            <a:ext cx="655320" cy="3683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chemeClr val="tx1"/>
                </a:solidFill>
              </a:rPr>
              <a:t>图</a:t>
            </a:r>
            <a:r>
              <a:rPr lang="en-US" altLang="zh-CN" b="1">
                <a:solidFill>
                  <a:schemeClr val="tx1"/>
                </a:solidFill>
              </a:rPr>
              <a:t>2</a:t>
            </a:r>
            <a:endParaRPr lang="en-US" altLang="zh-CN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7060" y="539115"/>
            <a:ext cx="7640955" cy="7683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）研究者检测发现</a:t>
            </a:r>
            <a:r>
              <a:rPr lang="zh-CN" altLang="zh-CN" sz="2000" dirty="0">
                <a:solidFill>
                  <a:srgbClr val="FF33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IV</a:t>
            </a:r>
            <a:r>
              <a:rPr lang="en-US" altLang="zh-CN" sz="2000" baseline="-25000" dirty="0">
                <a:solidFill>
                  <a:srgbClr val="FF33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sz="2000" dirty="0">
                <a:solidFill>
                  <a:srgbClr val="FF33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有致病基因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，请推测其未出现HSP症状的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可能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原因是？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0775" y="1376045"/>
            <a:ext cx="69977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HSP症状的出现可能受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环境的影响，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或HSP发病可能与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年龄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有关</a:t>
            </a:r>
            <a:endParaRPr lang="zh-CN" altLang="zh-CN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4" name="对象 3"/>
          <p:cNvGraphicFramePr/>
          <p:nvPr>
            <p:custDataLst>
              <p:tags r:id="rId1"/>
            </p:custDataLst>
          </p:nvPr>
        </p:nvGraphicFramePr>
        <p:xfrm>
          <a:off x="1120775" y="1744345"/>
          <a:ext cx="6399530" cy="252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6115050" imgH="3244850" progId="Paint.Picture">
                  <p:embed/>
                </p:oleObj>
              </mc:Choice>
              <mc:Fallback>
                <p:oleObj name="" r:id="rId2" imgW="6115050" imgH="324485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0775" y="1744345"/>
                        <a:ext cx="6399530" cy="2522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4244340" y="3898900"/>
            <a:ext cx="655320" cy="3683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chemeClr val="tx1"/>
                </a:solidFill>
              </a:rPr>
              <a:t>图</a:t>
            </a:r>
            <a:r>
              <a:rPr lang="en-US" altLang="zh-CN" b="1">
                <a:solidFill>
                  <a:schemeClr val="tx1"/>
                </a:solidFill>
              </a:rPr>
              <a:t>1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49615" y="439420"/>
            <a:ext cx="36830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0130" y="3061335"/>
            <a:ext cx="575310" cy="3683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p>
            <a:endParaRPr lang="zh-CN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71470" y="1476375"/>
            <a:ext cx="1577975" cy="3987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基因重组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71470" y="2258695"/>
            <a:ext cx="1577975" cy="3987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基因突变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71470" y="3005455"/>
            <a:ext cx="1577975" cy="3987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C00000"/>
                </a:solidFill>
              </a:rPr>
              <a:t>染色体变异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6990" y="676910"/>
            <a:ext cx="2120265" cy="4603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可遗传的变异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88260" y="1137285"/>
            <a:ext cx="2118995" cy="25533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p>
            <a:pPr algn="ctr"/>
            <a:endParaRPr lang="zh-CN" altLang="en-US" sz="2000" b="1">
              <a:solidFill>
                <a:srgbClr val="C00000"/>
              </a:solidFill>
            </a:endParaRPr>
          </a:p>
          <a:p>
            <a:pPr algn="ctr"/>
            <a:endParaRPr lang="zh-CN" altLang="en-US" sz="2000" b="1">
              <a:solidFill>
                <a:srgbClr val="C00000"/>
              </a:solidFill>
            </a:endParaRPr>
          </a:p>
          <a:p>
            <a:pPr algn="ctr"/>
            <a:endParaRPr lang="zh-CN" altLang="en-US" sz="2000" b="1">
              <a:solidFill>
                <a:srgbClr val="C00000"/>
              </a:solidFill>
            </a:endParaRPr>
          </a:p>
          <a:p>
            <a:pPr algn="ctr"/>
            <a:endParaRPr lang="zh-CN" altLang="en-US" sz="2000" b="1">
              <a:solidFill>
                <a:srgbClr val="C00000"/>
              </a:solidFill>
            </a:endParaRPr>
          </a:p>
          <a:p>
            <a:pPr algn="ctr"/>
            <a:endParaRPr lang="zh-CN" altLang="en-US" sz="2000" b="1">
              <a:solidFill>
                <a:srgbClr val="C00000"/>
              </a:solidFill>
            </a:endParaRPr>
          </a:p>
          <a:p>
            <a:pPr algn="ctr"/>
            <a:endParaRPr lang="zh-CN" altLang="en-US" sz="2000" b="1">
              <a:solidFill>
                <a:srgbClr val="C00000"/>
              </a:solidFill>
            </a:endParaRPr>
          </a:p>
          <a:p>
            <a:pPr algn="ctr"/>
            <a:endParaRPr lang="zh-CN" altLang="en-US" sz="2000" b="1">
              <a:solidFill>
                <a:srgbClr val="C00000"/>
              </a:solidFill>
            </a:endParaRPr>
          </a:p>
          <a:p>
            <a:pPr algn="ctr"/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865" y="1798320"/>
            <a:ext cx="157607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00B050"/>
                </a:solidFill>
              </a:rPr>
              <a:t>减数分裂</a:t>
            </a:r>
            <a:endParaRPr lang="zh-CN" altLang="en-US" sz="2400" b="1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3865" y="2680335"/>
            <a:ext cx="1576070" cy="4603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0000FF"/>
                </a:solidFill>
              </a:rPr>
              <a:t>有丝分裂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cxnSp>
        <p:nvCxnSpPr>
          <p:cNvPr id="11" name="直接箭头连接符 10"/>
          <p:cNvCxnSpPr>
            <a:stCxn id="9" idx="3"/>
          </p:cNvCxnSpPr>
          <p:nvPr/>
        </p:nvCxnSpPr>
        <p:spPr>
          <a:xfrm flipV="1">
            <a:off x="2019935" y="1821180"/>
            <a:ext cx="802640" cy="2159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019935" y="2028825"/>
            <a:ext cx="799465" cy="279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999615" y="2028825"/>
            <a:ext cx="871855" cy="94107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2019935" y="2512695"/>
            <a:ext cx="880745" cy="4127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037080" y="2952750"/>
            <a:ext cx="854710" cy="2851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72305" y="1683385"/>
            <a:ext cx="612775" cy="18986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963795" y="1873250"/>
            <a:ext cx="149225" cy="7454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5085080" y="1891030"/>
            <a:ext cx="739140" cy="1079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956935" y="1551940"/>
            <a:ext cx="2924810" cy="7067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rgbClr val="00B050"/>
                </a:solidFill>
              </a:rPr>
              <a:t>通过有性生殖，随配子传给子代</a:t>
            </a:r>
            <a:endParaRPr lang="zh-CN" altLang="en-US" sz="2000" b="1">
              <a:solidFill>
                <a:srgbClr val="00B050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478145" y="2715260"/>
            <a:ext cx="478790" cy="825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446270" y="2512695"/>
            <a:ext cx="448945" cy="37084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432935" y="2909570"/>
            <a:ext cx="470535" cy="253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903470" y="2621280"/>
            <a:ext cx="574675" cy="977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</a:rPr>
              <a:t>突变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56935" y="2345055"/>
            <a:ext cx="2870200" cy="70675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rgbClr val="0000FF"/>
                </a:solidFill>
              </a:rPr>
              <a:t>有些可经</a:t>
            </a:r>
            <a:r>
              <a:rPr lang="zh-CN" altLang="en-US" sz="2000" b="1">
                <a:solidFill>
                  <a:srgbClr val="C00000"/>
                </a:solidFill>
              </a:rPr>
              <a:t>无性繁殖</a:t>
            </a:r>
            <a:r>
              <a:rPr lang="zh-CN" altLang="en-US" sz="2000" b="1">
                <a:solidFill>
                  <a:srgbClr val="0000FF"/>
                </a:solidFill>
              </a:rPr>
              <a:t>传给子代</a:t>
            </a:r>
            <a:endParaRPr lang="zh-CN" altLang="en-US" sz="2000" b="1">
              <a:solidFill>
                <a:srgbClr val="0000FF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56935" y="3140710"/>
            <a:ext cx="2869565" cy="10147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0000FF"/>
                </a:solidFill>
                <a:sym typeface="+mn-ea"/>
              </a:rPr>
              <a:t>（多细胞生物）</a:t>
            </a:r>
            <a:r>
              <a:rPr lang="zh-CN" altLang="en-US" sz="2000" b="1">
                <a:solidFill>
                  <a:srgbClr val="0000FF"/>
                </a:solidFill>
              </a:rPr>
              <a:t>体细胞中的突变，一般没有机会</a:t>
            </a:r>
            <a:r>
              <a:rPr lang="zh-CN" altLang="en-US" sz="2000" b="1">
                <a:solidFill>
                  <a:srgbClr val="C00000"/>
                </a:solidFill>
              </a:rPr>
              <a:t>通过繁殖</a:t>
            </a:r>
            <a:r>
              <a:rPr lang="zh-CN" altLang="en-US" sz="2000" b="1">
                <a:solidFill>
                  <a:srgbClr val="0000FF"/>
                </a:solidFill>
              </a:rPr>
              <a:t>传给子代</a:t>
            </a:r>
            <a:endParaRPr lang="zh-CN" altLang="en-US" b="1">
              <a:solidFill>
                <a:srgbClr val="0000FF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5478145" y="3404235"/>
            <a:ext cx="478790" cy="825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707255" y="914400"/>
            <a:ext cx="1047750" cy="31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901055" y="676910"/>
            <a:ext cx="2924175" cy="3987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为生物进化提供原材料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377950" y="918845"/>
            <a:ext cx="2814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0070C0"/>
                </a:solidFill>
              </a:rPr>
              <a:t>一、知识网络构建</a:t>
            </a:r>
            <a:endParaRPr lang="zh-CN" sz="2400" b="1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7950" y="1749425"/>
            <a:ext cx="465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0070C0"/>
                </a:solidFill>
              </a:rPr>
              <a:t>二、典型例题讲解及方法总结</a:t>
            </a:r>
            <a:endParaRPr lang="zh-CN" sz="2400" b="1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7950" y="2589530"/>
            <a:ext cx="2450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0070C0"/>
                </a:solidFill>
              </a:rPr>
              <a:t>三、学法指导</a:t>
            </a:r>
            <a:endParaRPr lang="zh-CN" sz="2400" b="1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69374" y="1016667"/>
            <a:ext cx="7942997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1.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本章应梳理清楚可遗传变异的基本概念以及它们之间的内在联系，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   形成知识网络。在学习过程中，要注重回归教材。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2.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关于基因突变，注重它对基因表达过程和生物性状的影响；关于基因重组，注重它与遗传定律以及减数分裂过程染色体行为的联系；关于染色体变异，注重它与遗传定律及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细胞分裂过程染色体行为的联系。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关注</a:t>
            </a:r>
            <a:r>
              <a:rPr lang="zh-CN" sz="2000" dirty="0">
                <a:solidFill>
                  <a:schemeClr val="tx1"/>
                </a:solidFill>
                <a:latin typeface="+mn-ea"/>
                <a:ea typeface="+mn-ea"/>
              </a:rPr>
              <a:t>可遗传变异与解决育种等生产实践问题、遗传病检测和预防等医学实践问题的联系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0910" y="421640"/>
            <a:ext cx="24504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0070C0"/>
                </a:solidFill>
              </a:rPr>
              <a:t>三、学法指导</a:t>
            </a:r>
            <a:endParaRPr lang="zh-CN" sz="2400" b="1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66850" y="543560"/>
            <a:ext cx="1160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遗传物质</a:t>
            </a:r>
            <a:endParaRPr lang="zh-CN" b="1"/>
          </a:p>
        </p:txBody>
      </p:sp>
      <p:sp>
        <p:nvSpPr>
          <p:cNvPr id="5" name="文本框 4"/>
          <p:cNvSpPr txBox="1"/>
          <p:nvPr/>
        </p:nvSpPr>
        <p:spPr>
          <a:xfrm>
            <a:off x="350520" y="41910"/>
            <a:ext cx="2814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0070C0"/>
                </a:solidFill>
              </a:rPr>
              <a:t>一、知识网络构建</a:t>
            </a:r>
            <a:endParaRPr lang="zh-CN" sz="2400" b="1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88435" y="41910"/>
            <a:ext cx="973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表型</a:t>
            </a:r>
            <a:endParaRPr lang="zh-CN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53735" y="543560"/>
            <a:ext cx="1126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环境条件</a:t>
            </a:r>
            <a:endParaRPr lang="zh-CN" b="1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2738755" y="362585"/>
            <a:ext cx="1249680" cy="1809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224280" y="1026160"/>
            <a:ext cx="164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可遗传的</a:t>
            </a:r>
            <a:r>
              <a:rPr lang="zh-CN" altLang="en-US" b="1">
                <a:solidFill>
                  <a:srgbClr val="FF0000"/>
                </a:solidFill>
              </a:rPr>
              <a:t>变异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4658995" y="410210"/>
            <a:ext cx="1072515" cy="1816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375150" y="428625"/>
            <a:ext cx="6985" cy="5975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144135" y="1240790"/>
            <a:ext cx="1129665" cy="1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828415" y="1061720"/>
            <a:ext cx="1358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生物的变异</a:t>
            </a:r>
            <a:endParaRPr lang="zh-CN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94120" y="1073150"/>
            <a:ext cx="2016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不可遗传的</a:t>
            </a:r>
            <a:r>
              <a:rPr lang="zh-CN" altLang="en-US" b="1">
                <a:solidFill>
                  <a:srgbClr val="FF0000"/>
                </a:solidFill>
              </a:rPr>
              <a:t>变异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2826385" y="1250950"/>
            <a:ext cx="1002030" cy="1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957705" y="1334770"/>
            <a:ext cx="2540" cy="30607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957705" y="821690"/>
            <a:ext cx="7620" cy="28702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801485" y="862965"/>
            <a:ext cx="7620" cy="28702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表格 27"/>
          <p:cNvGraphicFramePr/>
          <p:nvPr>
            <p:custDataLst>
              <p:tags r:id="rId1"/>
            </p:custDataLst>
          </p:nvPr>
        </p:nvGraphicFramePr>
        <p:xfrm>
          <a:off x="582295" y="1624965"/>
          <a:ext cx="8155464" cy="3421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640"/>
                <a:gridCol w="1014730"/>
                <a:gridCol w="1092200"/>
                <a:gridCol w="1581309"/>
                <a:gridCol w="1031875"/>
                <a:gridCol w="1145540"/>
                <a:gridCol w="1614170"/>
              </a:tblGrid>
              <a:tr h="391160">
                <a:tc gridSpan="4"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    </a:t>
                      </a:r>
                      <a:r>
                        <a:rPr lang="zh-CN" altLang="en-US" sz="1800" b="1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来  源</a:t>
                      </a:r>
                      <a:endParaRPr lang="zh-CN" altLang="en-US" sz="1800" b="1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意义</a:t>
                      </a:r>
                      <a:endParaRPr lang="zh-CN" altLang="en-US" sz="1800" b="1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育种应用</a:t>
                      </a:r>
                      <a:endParaRPr lang="zh-CN" altLang="en-US" sz="1800" b="1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 b="1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遗传病检防</a:t>
                      </a:r>
                      <a:endParaRPr lang="zh-CN" altLang="en-US" sz="1800" b="1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590"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59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7559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75590"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59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7559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75590">
                <a:tc rowSpan="5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rowSpan="5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5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590">
                <a:tc vMerge="1">
                  <a:tcPr/>
                </a:tc>
                <a:tc rowSpan="4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75590">
                <a:tc vMerge="1">
                  <a:tcPr/>
                </a:tc>
                <a:tc vMerge="1">
                  <a:tcPr/>
                </a:tc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7559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26733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2418080" y="543560"/>
            <a:ext cx="1154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（改变）</a:t>
            </a:r>
            <a:endParaRPr lang="zh-CN" b="1">
              <a:solidFill>
                <a:srgbClr val="C0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22110" y="543560"/>
            <a:ext cx="1238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（改变）</a:t>
            </a:r>
            <a:endParaRPr lang="zh-CN" b="1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07865" y="41910"/>
            <a:ext cx="1097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（改变）</a:t>
            </a:r>
            <a:endParaRPr lang="zh-CN" b="1">
              <a:solidFill>
                <a:srgbClr val="C0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11040" y="41910"/>
            <a:ext cx="1114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（改变）</a:t>
            </a:r>
            <a:endParaRPr lang="zh-CN" b="1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9750" y="2115820"/>
            <a:ext cx="672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基因突变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39750" y="2887980"/>
            <a:ext cx="672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基因重组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39750" y="3795395"/>
            <a:ext cx="672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染色体变异</a:t>
            </a:r>
            <a:endParaRPr lang="zh-CN" altLang="en-US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57935" y="1958975"/>
            <a:ext cx="6724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时期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46505" y="2238375"/>
            <a:ext cx="6724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特点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57935" y="2482215"/>
            <a:ext cx="6724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结果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92860" y="2785745"/>
            <a:ext cx="6724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类型</a:t>
            </a:r>
            <a:endParaRPr lang="zh-CN" altLang="en-US" sz="1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69365" y="3596640"/>
            <a:ext cx="10026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结构变异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270000" y="3985895"/>
            <a:ext cx="1002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数目变异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53490" y="3086735"/>
            <a:ext cx="6724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时期</a:t>
            </a:r>
            <a:endParaRPr lang="zh-CN" altLang="en-US" sz="1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246505" y="3349625"/>
            <a:ext cx="6724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结果</a:t>
            </a:r>
            <a:endParaRPr lang="zh-CN" altLang="en-US" sz="1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275205" y="4270375"/>
            <a:ext cx="1104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染色体组增减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217420" y="3902075"/>
            <a:ext cx="19291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单个染色体增减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217420" y="3615055"/>
            <a:ext cx="23183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缺失  重复  倒位  易位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380105" y="4171950"/>
            <a:ext cx="1002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单倍体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380105" y="4482465"/>
            <a:ext cx="1002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二倍体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380105" y="4750435"/>
            <a:ext cx="1002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多倍体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272030" y="1958975"/>
            <a:ext cx="23869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（主要）细胞分裂间期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217420" y="2265045"/>
            <a:ext cx="2744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普遍性  随机性  不定向性等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30755" y="2531745"/>
            <a:ext cx="2744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产生新基因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272030" y="3065780"/>
            <a:ext cx="26898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减 </a:t>
            </a:r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 四分体时期和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减 </a:t>
            </a:r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I</a:t>
            </a:r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后期</a:t>
            </a:r>
            <a:endParaRPr lang="zh-CN" altLang="en-US" sz="1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30755" y="2785745"/>
            <a:ext cx="25038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自由组合型和交叉互换型</a:t>
            </a:r>
            <a:endParaRPr lang="zh-CN" altLang="en-US" sz="1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242185" y="3349625"/>
            <a:ext cx="17202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产生新的基因型</a:t>
            </a:r>
            <a:endParaRPr lang="zh-CN" altLang="en-US" sz="1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902200" y="2018665"/>
            <a:ext cx="829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变异的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根本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来源</a:t>
            </a:r>
            <a:endParaRPr lang="zh-CN" altLang="en-US" sz="1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904105" y="2819400"/>
            <a:ext cx="828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变异的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重要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来源</a:t>
            </a:r>
            <a:endParaRPr lang="zh-CN" altLang="en-US" sz="16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904105" y="3679190"/>
            <a:ext cx="850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变异的来源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之一</a:t>
            </a:r>
            <a:endParaRPr lang="zh-CN" altLang="en-US" sz="1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605780" y="2018665"/>
            <a:ext cx="387350" cy="25533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为生物进化提供原材料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60110" y="2018665"/>
            <a:ext cx="623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诱变</a:t>
            </a:r>
            <a:endParaRPr lang="zh-CN" altLang="en-US" sz="16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育种</a:t>
            </a:r>
            <a:endParaRPr lang="zh-CN" altLang="en-US" sz="16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27420" y="2887980"/>
            <a:ext cx="694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杂交育种</a:t>
            </a:r>
            <a:endParaRPr lang="zh-CN" altLang="en-US" sz="16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27420" y="3686810"/>
            <a:ext cx="852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单倍体育种</a:t>
            </a:r>
            <a:endParaRPr lang="zh-CN" altLang="en-US" sz="16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27420" y="4270375"/>
            <a:ext cx="852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多倍体育种</a:t>
            </a:r>
            <a:endParaRPr lang="zh-CN" altLang="en-US" sz="16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41845" y="2018665"/>
            <a:ext cx="1257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①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单基因、</a:t>
            </a:r>
            <a:r>
              <a:rPr lang="zh-CN" altLang="en-US" sz="1600" b="1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②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多基因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（遗传病）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41845" y="3710305"/>
            <a:ext cx="10331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charset="-122"/>
              </a:rPr>
              <a:t>③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染色体异常病</a:t>
            </a:r>
            <a:r>
              <a:rPr lang="zh-CN" altLang="en-US" sz="1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（染色体病）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97395" y="2848610"/>
            <a:ext cx="1303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①单基因、②多基因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（重组）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54495" y="1987550"/>
            <a:ext cx="387350" cy="30460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每种育种方法的优点和缺点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10880" y="2115820"/>
            <a:ext cx="387350" cy="25533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调查方法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及</a:t>
            </a:r>
            <a:r>
              <a:rPr lang="zh-CN" altLang="en-US" sz="1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检测和预防</a:t>
            </a:r>
            <a:endParaRPr lang="zh-CN" altLang="en-US" sz="1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3216910" y="727075"/>
            <a:ext cx="2581910" cy="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658995" y="751840"/>
            <a:ext cx="1095375" cy="3371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诱变因素</a:t>
            </a:r>
            <a:endParaRPr lang="zh-CN" altLang="en-US" sz="16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92290" y="838200"/>
            <a:ext cx="1282700" cy="3371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非诱变因素</a:t>
            </a:r>
            <a:endParaRPr lang="zh-CN" altLang="en-US" sz="16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5095" y="2441575"/>
            <a:ext cx="330835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1" grpId="0"/>
      <p:bldP spid="33" grpId="0"/>
      <p:bldP spid="32" grpId="0"/>
      <p:bldP spid="34" grpId="0"/>
      <p:bldP spid="13" grpId="0"/>
      <p:bldP spid="9" grpId="0"/>
      <p:bldP spid="14" grpId="0"/>
      <p:bldP spid="35" grpId="0"/>
      <p:bldP spid="36" grpId="0"/>
      <p:bldP spid="37" grpId="0"/>
      <p:bldP spid="38" grpId="0"/>
      <p:bldP spid="39" grpId="0"/>
      <p:bldP spid="40" grpId="0"/>
      <p:bldP spid="54" grpId="0"/>
      <p:bldP spid="55" grpId="0"/>
      <p:bldP spid="56" grpId="0"/>
      <p:bldP spid="46" grpId="0"/>
      <p:bldP spid="42" grpId="0"/>
      <p:bldP spid="47" grpId="0"/>
      <p:bldP spid="57" grpId="0"/>
      <p:bldP spid="58" grpId="0"/>
      <p:bldP spid="59" grpId="0"/>
      <p:bldP spid="44" grpId="0"/>
      <p:bldP spid="45" grpId="0"/>
      <p:bldP spid="50" grpId="0"/>
      <p:bldP spid="49" grpId="0"/>
      <p:bldP spid="48" grpId="0"/>
      <p:bldP spid="51" grpId="0"/>
      <p:bldP spid="52" grpId="0"/>
      <p:bldP spid="53" grpId="0"/>
      <p:bldP spid="60" grpId="0"/>
      <p:bldP spid="61" grpId="0"/>
      <p:bldP spid="62" grpId="0"/>
      <p:bldP spid="2" grpId="0"/>
      <p:bldP spid="3" grpId="0"/>
      <p:bldP spid="19" grpId="0"/>
      <p:bldP spid="24" grpId="0" animBg="1"/>
      <p:bldP spid="21" grpId="0"/>
      <p:bldP spid="23" grpId="0"/>
      <p:bldP spid="22" grpId="0"/>
      <p:bldP spid="25" grpId="0" bldLvl="0" animBg="1"/>
      <p:bldP spid="63" grpId="0" animBg="1"/>
      <p:bldP spid="20" grpId="0"/>
      <p:bldP spid="29" grpId="0" animBg="1"/>
      <p:bldP spid="27" grpId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343" y="578156"/>
            <a:ext cx="8365627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出芽酵母的生活史如下图1所示。其野生型基因A突变为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后，表型由野生型变为突变型（如图2）。研究发现该突变型酵母（单倍体）中有少量又回复突变为野生型，对此展开研究。请分析回答下列问题：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205" y="175895"/>
            <a:ext cx="4657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solidFill>
                  <a:srgbClr val="0070C0"/>
                </a:solidFill>
              </a:rPr>
              <a:t>二、典型例题讲解及方法总结</a:t>
            </a:r>
            <a:endParaRPr lang="zh-CN" sz="2400" b="1">
              <a:solidFill>
                <a:srgbClr val="0070C0"/>
              </a:solidFill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495300" y="1684655"/>
          <a:ext cx="8153400" cy="310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8153400" imgH="4273550" progId="Paint.Picture">
                  <p:embed/>
                </p:oleObj>
              </mc:Choice>
              <mc:Fallback>
                <p:oleObj name="" r:id="rId1" imgW="8153400" imgH="42735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" y="1684655"/>
                        <a:ext cx="8153400" cy="3107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240405" y="1684655"/>
            <a:ext cx="5348605" cy="3228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endParaRPr lang="en-US" altLang="zh-CN" sz="2400"/>
          </a:p>
          <a:p>
            <a:pPr>
              <a:lnSpc>
                <a:spcPct val="140000"/>
              </a:lnSpc>
            </a:pPr>
            <a:endParaRPr lang="en-US" altLang="zh-CN" sz="2400"/>
          </a:p>
          <a:p>
            <a:pPr>
              <a:lnSpc>
                <a:spcPct val="140000"/>
              </a:lnSpc>
            </a:pPr>
            <a:endParaRPr lang="en-US" altLang="zh-CN" sz="2400"/>
          </a:p>
          <a:p>
            <a:pPr>
              <a:lnSpc>
                <a:spcPct val="140000"/>
              </a:lnSpc>
            </a:pPr>
            <a:endParaRPr lang="en-US" altLang="zh-CN" sz="2400"/>
          </a:p>
          <a:p>
            <a:pPr>
              <a:lnSpc>
                <a:spcPct val="140000"/>
              </a:lnSpc>
            </a:pPr>
            <a:endParaRPr lang="en-US" altLang="zh-CN" sz="2400"/>
          </a:p>
          <a:p>
            <a:pPr>
              <a:lnSpc>
                <a:spcPct val="150000"/>
              </a:lnSpc>
            </a:pP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3418205" y="1734820"/>
            <a:ext cx="5336540" cy="9531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）图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中的①、②、③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分别代表酵母菌的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什么生理过程？</a:t>
            </a:r>
            <a:endParaRPr 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24965" y="2077085"/>
            <a:ext cx="5638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b="1">
                <a:latin typeface="Calibri" panose="020F0502020204030204" pitchFamily="34" charset="0"/>
                <a:sym typeface="+mn-ea"/>
              </a:rPr>
              <a:t>①</a:t>
            </a:r>
            <a:endParaRPr lang="zh-CN" altLang="en-US" sz="2000" b="1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0915" y="381889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000" b="1">
                <a:latin typeface="Calibri" panose="020F0502020204030204" pitchFamily="34" charset="0"/>
                <a:sym typeface="+mn-ea"/>
              </a:rPr>
              <a:t>②</a:t>
            </a:r>
            <a:endParaRPr lang="zh-CN" altLang="en-US" sz="2000" b="1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8990" y="3192780"/>
            <a:ext cx="43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000" b="1">
                <a:latin typeface="Calibri" panose="020F0502020204030204" pitchFamily="34" charset="0"/>
                <a:sym typeface="+mn-ea"/>
              </a:rPr>
              <a:t>③</a:t>
            </a:r>
            <a:endParaRPr lang="zh-CN" altLang="en-US" sz="2000" b="1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18205" y="2811780"/>
            <a:ext cx="5431790" cy="1753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中①代表二倍体酵母菌的有丝分裂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②代表单倍体酵母菌的有丝分裂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代表单倍体酵母菌结合成二倍体酵母菌</a:t>
            </a:r>
            <a:endParaRPr lang="zh-CN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的过程</a:t>
            </a:r>
            <a:endParaRPr lang="zh-CN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68945" y="0"/>
            <a:ext cx="843280" cy="368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8" grpId="0" bldLvl="0" animBg="1"/>
      <p:bldP spid="10" grpId="0" bldLvl="0" animBg="1"/>
      <p:bldP spid="3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7768" y="3214041"/>
            <a:ext cx="8365627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）酵母的生殖方式Ⅱ与Ⅰ、Ⅲ相比，在</a:t>
            </a:r>
            <a:r>
              <a:rPr alt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减数分裂过程</a:t>
            </a:r>
            <a:r>
              <a:rPr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中能发生                                   </a:t>
            </a:r>
            <a:endParaRPr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alt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                   </a:t>
            </a:r>
            <a:r>
              <a:rPr lang="en-US" alt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2000" u="sng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</a:t>
            </a:r>
            <a:r>
              <a:rPr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而导致基因重组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。上述生理过程的意义是：  </a:t>
            </a:r>
            <a:endParaRPr 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                 </a:t>
            </a:r>
            <a:r>
              <a:rPr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7525" y="3521075"/>
            <a:ext cx="83356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非同源染色体上的非等位基因自由组合，或同源染色体上的非等位基因由于染色体交叉互换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 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11" name="对象 10"/>
          <p:cNvGraphicFramePr/>
          <p:nvPr/>
        </p:nvGraphicFramePr>
        <p:xfrm>
          <a:off x="495300" y="144145"/>
          <a:ext cx="8153400" cy="294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8153400" imgH="4273550" progId="Paint.Picture">
                  <p:embed/>
                </p:oleObj>
              </mc:Choice>
              <mc:Fallback>
                <p:oleObj name="" r:id="rId1" imgW="8153400" imgH="42735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" y="144145"/>
                        <a:ext cx="8153400" cy="294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300095" y="210185"/>
            <a:ext cx="5348605" cy="2861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en-US" altLang="zh-CN" sz="2400"/>
          </a:p>
          <a:p>
            <a:pPr>
              <a:lnSpc>
                <a:spcPct val="150000"/>
              </a:lnSpc>
            </a:pPr>
            <a:endParaRPr lang="en-US" altLang="zh-CN" sz="2400"/>
          </a:p>
          <a:p>
            <a:pPr>
              <a:lnSpc>
                <a:spcPct val="150000"/>
              </a:lnSpc>
            </a:pPr>
            <a:endParaRPr lang="en-US" altLang="zh-CN" sz="2400"/>
          </a:p>
          <a:p>
            <a:pPr>
              <a:lnSpc>
                <a:spcPct val="150000"/>
              </a:lnSpc>
            </a:pPr>
            <a:endParaRPr lang="en-US" altLang="zh-CN" sz="2400"/>
          </a:p>
          <a:p>
            <a:pPr>
              <a:lnSpc>
                <a:spcPct val="150000"/>
              </a:lnSpc>
            </a:pPr>
            <a:endParaRPr lang="en-US" altLang="zh-CN" sz="2400"/>
          </a:p>
        </p:txBody>
      </p:sp>
      <p:graphicFrame>
        <p:nvGraphicFramePr>
          <p:cNvPr id="2" name="对象 1"/>
          <p:cNvGraphicFramePr/>
          <p:nvPr/>
        </p:nvGraphicFramePr>
        <p:xfrm>
          <a:off x="3418205" y="210185"/>
          <a:ext cx="5348605" cy="179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6692900" imgH="2705100" progId="Paint.Picture">
                  <p:embed/>
                </p:oleObj>
              </mc:Choice>
              <mc:Fallback>
                <p:oleObj name="" r:id="rId3" imgW="6692900" imgH="27051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8205" y="210185"/>
                        <a:ext cx="5348605" cy="1790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764155" y="1934210"/>
            <a:ext cx="3297555" cy="11741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/>
              <a:t>非同源染色体上的非等位基因</a:t>
            </a:r>
            <a:r>
              <a:rPr lang="zh-CN" altLang="en-US" sz="2000" b="1">
                <a:solidFill>
                  <a:srgbClr val="C00000"/>
                </a:solidFill>
              </a:rPr>
              <a:t>自由组合</a:t>
            </a:r>
            <a:r>
              <a:rPr lang="zh-CN" altLang="en-US" sz="2000" b="1"/>
              <a:t>产生的重组配子：</a:t>
            </a:r>
            <a:r>
              <a:rPr lang="en-US" altLang="zh-CN" sz="2400">
                <a:solidFill>
                  <a:srgbClr val="0000FF"/>
                </a:solidFill>
              </a:rPr>
              <a:t>AB</a:t>
            </a:r>
            <a:r>
              <a:rPr lang="zh-CN" altLang="en-US" sz="2400">
                <a:solidFill>
                  <a:srgbClr val="0000FF"/>
                </a:solidFill>
              </a:rPr>
              <a:t>、</a:t>
            </a:r>
            <a:r>
              <a:rPr lang="en-US" altLang="zh-CN" sz="2400">
                <a:solidFill>
                  <a:srgbClr val="0000FF"/>
                </a:solidFill>
              </a:rPr>
              <a:t>Ab</a:t>
            </a:r>
            <a:r>
              <a:rPr lang="zh-CN" altLang="en-US" sz="2400">
                <a:solidFill>
                  <a:srgbClr val="0000FF"/>
                </a:solidFill>
              </a:rPr>
              <a:t>、</a:t>
            </a:r>
            <a:r>
              <a:rPr lang="en-US" altLang="zh-CN" sz="2400">
                <a:solidFill>
                  <a:srgbClr val="0000FF"/>
                </a:solidFill>
              </a:rPr>
              <a:t>aB</a:t>
            </a:r>
            <a:r>
              <a:rPr lang="zh-CN" altLang="en-US" sz="2400">
                <a:solidFill>
                  <a:srgbClr val="0000FF"/>
                </a:solidFill>
              </a:rPr>
              <a:t>、</a:t>
            </a:r>
            <a:r>
              <a:rPr lang="en-US" altLang="zh-CN" sz="2400">
                <a:solidFill>
                  <a:srgbClr val="0000FF"/>
                </a:solidFill>
              </a:rPr>
              <a:t>ab</a:t>
            </a:r>
            <a:endParaRPr lang="en-US" altLang="zh-CN" sz="2400">
              <a:solidFill>
                <a:srgbClr val="0000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05195" y="1934210"/>
            <a:ext cx="3138805" cy="11741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/>
              <a:t>同源染色体的非等位基因由于染色体交叉互换产生的重组配子：</a:t>
            </a:r>
            <a:r>
              <a:rPr lang="en-US" altLang="zh-CN" sz="2400">
                <a:solidFill>
                  <a:srgbClr val="C00000"/>
                </a:solidFill>
              </a:rPr>
              <a:t>AB</a:t>
            </a:r>
            <a:r>
              <a:rPr lang="zh-CN" altLang="en-US" sz="2400">
                <a:solidFill>
                  <a:srgbClr val="C00000"/>
                </a:solidFill>
              </a:rPr>
              <a:t>、</a:t>
            </a:r>
            <a:r>
              <a:rPr lang="en-US" altLang="zh-CN" sz="2400">
                <a:solidFill>
                  <a:srgbClr val="C00000"/>
                </a:solidFill>
              </a:rPr>
              <a:t>ab</a:t>
            </a:r>
            <a:endParaRPr lang="en-US" altLang="zh-CN" sz="240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30495" y="1234440"/>
            <a:ext cx="1336675" cy="5219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sz="2000" b="1"/>
              <a:t>减数分裂</a:t>
            </a:r>
            <a:endParaRPr lang="zh-CN" sz="2400"/>
          </a:p>
        </p:txBody>
      </p:sp>
      <p:sp>
        <p:nvSpPr>
          <p:cNvPr id="34" name="文本框 33"/>
          <p:cNvSpPr txBox="1"/>
          <p:nvPr/>
        </p:nvSpPr>
        <p:spPr>
          <a:xfrm>
            <a:off x="8230235" y="0"/>
            <a:ext cx="843280" cy="3683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4020" y="518160"/>
            <a:ext cx="5638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1600" b="1">
                <a:latin typeface="Calibri" panose="020F0502020204030204" pitchFamily="34" charset="0"/>
                <a:sym typeface="+mn-ea"/>
              </a:rPr>
              <a:t>①</a:t>
            </a:r>
            <a:endParaRPr lang="zh-CN" altLang="en-US" sz="1600" b="1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1075" y="2171700"/>
            <a:ext cx="386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1600" b="1">
                <a:latin typeface="Calibri" panose="020F0502020204030204" pitchFamily="34" charset="0"/>
                <a:sym typeface="+mn-ea"/>
              </a:rPr>
              <a:t>②</a:t>
            </a:r>
            <a:endParaRPr lang="zh-CN" altLang="en-US" sz="1600" b="1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8680" y="1597025"/>
            <a:ext cx="386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1600" b="1">
                <a:latin typeface="Calibri" panose="020F0502020204030204" pitchFamily="34" charset="0"/>
                <a:sym typeface="+mn-ea"/>
              </a:rPr>
              <a:t>③</a:t>
            </a:r>
            <a:endParaRPr lang="zh-CN" altLang="en-US" sz="1600" b="1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6580" y="4137025"/>
            <a:ext cx="7932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产生的后代具有更大的遗传多样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性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和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生活力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，为生物进化提供原材料</a:t>
            </a:r>
            <a:endParaRPr lang="zh-CN" altLang="zh-CN" sz="20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0" grpId="0" animBg="1"/>
      <p:bldP spid="15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343" y="3175941"/>
            <a:ext cx="836562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依据图2和表1分析，A基因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突变为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基因，对蛋白的合成有何影响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0720" y="3605530"/>
            <a:ext cx="77831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A基因（因碱基替换）突变为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，导致编码谷氨酰胺的密码子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CAG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突变为终止密码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UAC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相应蛋白质的合成提前终止，进而丧失其功能。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 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11" name="对象 10"/>
          <p:cNvGraphicFramePr/>
          <p:nvPr/>
        </p:nvGraphicFramePr>
        <p:xfrm>
          <a:off x="310515" y="153035"/>
          <a:ext cx="8153400" cy="294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8153400" imgH="4273550" progId="Paint.Picture">
                  <p:embed/>
                </p:oleObj>
              </mc:Choice>
              <mc:Fallback>
                <p:oleObj name="" r:id="rId1" imgW="8153400" imgH="42735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0515" y="153035"/>
                        <a:ext cx="8153400" cy="294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8570595" y="93345"/>
            <a:ext cx="36830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73950" y="738505"/>
            <a:ext cx="574040" cy="3683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 anchor="t">
            <a:spAutoFit/>
          </a:bodyPr>
          <a:p>
            <a:r>
              <a:rPr lang="en-US" altLang="zh-CN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UAG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83630" y="866775"/>
            <a:ext cx="11023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终止密码</a:t>
            </a:r>
            <a:endParaRPr lang="zh-CN" altLang="en-US" b="1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7315" y="1235075"/>
            <a:ext cx="2481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蛋白质的合成提前终止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5390515" y="922655"/>
            <a:ext cx="2083435" cy="3175"/>
          </a:xfrm>
          <a:prstGeom prst="straightConnector1">
            <a:avLst/>
          </a:prstGeom>
          <a:ln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202555" y="481330"/>
            <a:ext cx="2083435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625850" y="403225"/>
            <a:ext cx="11277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（模板）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83430" y="231775"/>
            <a:ext cx="203200" cy="368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10755" y="231775"/>
            <a:ext cx="187960" cy="368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 flipH="1" flipV="1">
            <a:off x="4684395" y="771525"/>
            <a:ext cx="518160" cy="3683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 anchor="t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 bldLvl="0" animBg="1"/>
      <p:bldP spid="2" grpId="0" bldLvl="0" animBg="1"/>
      <p:bldP spid="3" grpId="0"/>
      <p:bldP spid="4" grpId="0"/>
      <p:bldP spid="9" grpId="0"/>
      <p:bldP spid="10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5388" y="3090216"/>
            <a:ext cx="8365627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）研究者提出两种假设来解释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少量</a:t>
            </a:r>
            <a:r>
              <a:rPr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突变型酵母又回复为野生型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① 假设一：a基因又突变为A基因（回复突变）。提出此假设的依据是基因突变具有</a:t>
            </a:r>
            <a:r>
              <a:rPr 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性。</a:t>
            </a:r>
            <a:endParaRPr 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92419" y="3786443"/>
            <a:ext cx="14927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不定向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11" name="对象 10"/>
          <p:cNvGraphicFramePr/>
          <p:nvPr/>
        </p:nvGraphicFramePr>
        <p:xfrm>
          <a:off x="495300" y="144145"/>
          <a:ext cx="8153400" cy="294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8153400" imgH="4273550" progId="Paint.Picture">
                  <p:embed/>
                </p:oleObj>
              </mc:Choice>
              <mc:Fallback>
                <p:oleObj name="" r:id="rId1" imgW="8153400" imgH="42735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" y="144145"/>
                        <a:ext cx="8153400" cy="294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3385185" y="144145"/>
          <a:ext cx="515175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2901950" imgH="2667000" progId="Paint.Picture">
                  <p:embed/>
                </p:oleObj>
              </mc:Choice>
              <mc:Fallback>
                <p:oleObj name="" r:id="rId3" imgW="2901950" imgH="26670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5185" y="144145"/>
                        <a:ext cx="5151755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3298" y="3064816"/>
            <a:ext cx="8365627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② 假设二：a基因未发生回复突变，而是编码能携带谷氨酰胺的</a:t>
            </a:r>
            <a:r>
              <a:rPr 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sz="2000" u="sng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的基因B突变为b基因。在a基因表达过程中，b基因的表达产物携带的氨基酸为 </a:t>
            </a:r>
            <a:r>
              <a:rPr 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，识别的密码子为</a:t>
            </a:r>
            <a:r>
              <a:rPr lang="zh-CN" sz="2000" u="sng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sz="20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使a基因指导合成出结构正常的、功能正常的蛋白质。</a:t>
            </a:r>
            <a:endParaRPr lang="zh-CN" sz="20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8785" y="3404235"/>
            <a:ext cx="8896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tRNA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aphicFrame>
        <p:nvGraphicFramePr>
          <p:cNvPr id="11" name="对象 10"/>
          <p:cNvGraphicFramePr/>
          <p:nvPr/>
        </p:nvGraphicFramePr>
        <p:xfrm>
          <a:off x="495300" y="144145"/>
          <a:ext cx="8153400" cy="294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8153400" imgH="4273550" progId="Paint.Picture">
                  <p:embed/>
                </p:oleObj>
              </mc:Choice>
              <mc:Fallback>
                <p:oleObj name="" r:id="rId1" imgW="8153400" imgH="427355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95300" y="144145"/>
                        <a:ext cx="8153400" cy="294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006340" y="3803015"/>
            <a:ext cx="11118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</a:t>
            </a:r>
            <a:r>
              <a:rPr lang="zh-CN" altLang="en-US">
                <a:solidFill>
                  <a:srgbClr val="FF0000"/>
                </a:solidFill>
              </a:rPr>
              <a:t>UAG </a:t>
            </a:r>
            <a:r>
              <a:rPr lang="zh-CN" altLang="en-US"/>
              <a:t>  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93570" y="3685540"/>
            <a:ext cx="1297305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谷氨酰胺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84245" y="119380"/>
            <a:ext cx="5163820" cy="2897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endParaRPr lang="en-US" altLang="zh-CN" sz="2400"/>
          </a:p>
          <a:p>
            <a:pPr>
              <a:lnSpc>
                <a:spcPct val="150000"/>
              </a:lnSpc>
            </a:pPr>
            <a:endParaRPr lang="en-US" altLang="zh-CN" sz="2400"/>
          </a:p>
          <a:p>
            <a:pPr>
              <a:lnSpc>
                <a:spcPct val="150000"/>
              </a:lnSpc>
            </a:pPr>
            <a:endParaRPr lang="en-US" altLang="zh-CN" sz="2400"/>
          </a:p>
          <a:p>
            <a:pPr>
              <a:lnSpc>
                <a:spcPct val="150000"/>
              </a:lnSpc>
            </a:pPr>
            <a:endParaRPr lang="en-US" altLang="zh-CN" sz="2400"/>
          </a:p>
          <a:p>
            <a:pPr>
              <a:lnSpc>
                <a:spcPct val="160000"/>
              </a:lnSpc>
            </a:pP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3653790" y="149225"/>
            <a:ext cx="482346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/>
              <a:t>a</a:t>
            </a:r>
            <a:r>
              <a:rPr lang="zh-CN" altLang="en-US"/>
              <a:t>基因指导合的蛋白质</a:t>
            </a:r>
            <a:r>
              <a:rPr lang="zh-CN" altLang="en-US">
                <a:solidFill>
                  <a:srgbClr val="C00000"/>
                </a:solidFill>
              </a:rPr>
              <a:t>结构、</a:t>
            </a:r>
            <a:r>
              <a:rPr lang="zh-CN" altLang="en-US">
                <a:solidFill>
                  <a:srgbClr val="C00000"/>
                </a:solidFill>
              </a:rPr>
              <a:t>功能</a:t>
            </a:r>
            <a:r>
              <a:rPr lang="zh-CN" altLang="en-US"/>
              <a:t>正常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3790" y="683260"/>
            <a:ext cx="4823460" cy="8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/>
              <a:t>a</a:t>
            </a:r>
            <a:r>
              <a:rPr lang="zh-CN" altLang="en-US"/>
              <a:t>基因转录的</a:t>
            </a:r>
            <a:r>
              <a:rPr lang="en-US" altLang="zh-CN"/>
              <a:t>mRNA</a:t>
            </a:r>
            <a:r>
              <a:rPr lang="zh-CN" altLang="en-US"/>
              <a:t>上终止密码</a:t>
            </a:r>
            <a:r>
              <a:rPr lang="en-US" altLang="zh-CN"/>
              <a:t>UAG</a:t>
            </a:r>
            <a:r>
              <a:rPr lang="zh-CN" altLang="en-US"/>
              <a:t>，</a:t>
            </a:r>
            <a:r>
              <a:rPr lang="zh-CN" altLang="en-US"/>
              <a:t>能被携带谷氨酰胺的</a:t>
            </a:r>
            <a:r>
              <a:rPr lang="en-US" altLang="zh-CN"/>
              <a:t>tRNA识</a:t>
            </a:r>
            <a:r>
              <a:rPr lang="zh-CN" altLang="en-US"/>
              <a:t>别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55060" y="1455420"/>
            <a:ext cx="526605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/>
              <a:t>携带谷氨酰胺的</a:t>
            </a:r>
            <a:r>
              <a:rPr lang="en-US" altLang="zh-CN"/>
              <a:t>tRNA</a:t>
            </a:r>
            <a:r>
              <a:rPr lang="zh-CN"/>
              <a:t>的合成基因发生相应突变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→</a:t>
            </a:r>
            <a:endParaRPr lang="zh-CN"/>
          </a:p>
        </p:txBody>
      </p:sp>
      <p:sp>
        <p:nvSpPr>
          <p:cNvPr id="13" name="下箭头 12">
            <a:hlinkClick r:id="rId3" action="ppaction://hlinksldjump"/>
          </p:cNvPr>
          <p:cNvSpPr/>
          <p:nvPr/>
        </p:nvSpPr>
        <p:spPr>
          <a:xfrm rot="16200000">
            <a:off x="6365875" y="3923030"/>
            <a:ext cx="501650" cy="9975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4" name="文本框 13"/>
          <p:cNvSpPr txBox="1"/>
          <p:nvPr/>
        </p:nvSpPr>
        <p:spPr>
          <a:xfrm>
            <a:off x="3582670" y="1906270"/>
            <a:ext cx="5410200" cy="8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t>突变基因</a:t>
            </a:r>
            <a:r>
              <a:rPr lang="zh-CN"/>
              <a:t>控制</a:t>
            </a:r>
            <a:r>
              <a:t>合成的tRNA能够识别终止密码UAG，同时能携带谷氨酰胺完成蛋白质的正常合成</a:t>
            </a:r>
            <a:r>
              <a:rPr lang="zh-CN"/>
              <a:t>。</a:t>
            </a:r>
            <a:endParaRPr lang="zh-CN"/>
          </a:p>
        </p:txBody>
      </p:sp>
      <p:sp>
        <p:nvSpPr>
          <p:cNvPr id="34" name="文本框 33"/>
          <p:cNvSpPr txBox="1"/>
          <p:nvPr/>
        </p:nvSpPr>
        <p:spPr>
          <a:xfrm>
            <a:off x="8570595" y="93345"/>
            <a:ext cx="368300" cy="645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b="1">
                <a:solidFill>
                  <a:srgbClr val="C00000"/>
                </a:solidFill>
              </a:rPr>
              <a:t>暂停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  <p:bldP spid="9" grpId="0" bldLvl="0" animBg="1"/>
      <p:bldP spid="10" grpId="0" bldLvl="0" animBg="1"/>
      <p:bldP spid="3" grpId="0"/>
      <p:bldP spid="2" grpId="0"/>
      <p:bldP spid="7" grpId="0"/>
      <p:bldP spid="14" grpId="0" bldLvl="0" animBg="1"/>
      <p:bldP spid="3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91030" y="88265"/>
            <a:ext cx="133223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C   A   G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645285" y="480060"/>
            <a:ext cx="16897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645285" y="819785"/>
            <a:ext cx="16897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2061845" y="480060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2486025" y="480060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2884170" y="480060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891030" y="762635"/>
            <a:ext cx="133223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G   T   C</a:t>
            </a:r>
            <a:endParaRPr lang="en-US" sz="20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3200" y="265430"/>
            <a:ext cx="1122045" cy="4972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基因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4200" y="570865"/>
            <a:ext cx="1211580" cy="4972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（模板链）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8805" y="1224915"/>
            <a:ext cx="133223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C   A   G</a:t>
            </a:r>
            <a:endParaRPr 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51635" y="1654810"/>
            <a:ext cx="168973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83210" y="1311910"/>
            <a:ext cx="1276985" cy="7004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mRNA</a:t>
            </a:r>
            <a:endParaRPr 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（密码子）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054225" y="1562100"/>
            <a:ext cx="3175" cy="1739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463165" y="1562100"/>
            <a:ext cx="3175" cy="1739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872105" y="1567815"/>
            <a:ext cx="3175" cy="1739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72085" y="2132330"/>
            <a:ext cx="1696720" cy="7004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多 肽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（氨基酸序列）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341245" y="2212975"/>
            <a:ext cx="298450" cy="25781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2639695" y="2348865"/>
            <a:ext cx="27749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043430" y="2348865"/>
            <a:ext cx="297815" cy="69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030095" y="2470785"/>
            <a:ext cx="1054100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</a:rPr>
              <a:t>谷氨酰胺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95805" y="2933065"/>
            <a:ext cx="126238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G   U   C</a:t>
            </a:r>
            <a:endParaRPr 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778635" y="3362960"/>
            <a:ext cx="160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49885" y="3006725"/>
            <a:ext cx="1428115" cy="7004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tRNA</a:t>
            </a:r>
            <a:endParaRPr 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（反密码子）</a:t>
            </a:r>
            <a:r>
              <a:rPr 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181225" y="3270250"/>
            <a:ext cx="2540" cy="17335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590165" y="3270250"/>
            <a:ext cx="2540" cy="17335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999105" y="3275965"/>
            <a:ext cx="2540" cy="17335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023745" y="3724910"/>
            <a:ext cx="133223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C   A   G</a:t>
            </a:r>
            <a:endParaRPr lang="en-US" sz="20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778000" y="4116705"/>
            <a:ext cx="16897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778000" y="4456430"/>
            <a:ext cx="16897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2194560" y="4116705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2618740" y="4116705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3016885" y="4116705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023745" y="4394835"/>
            <a:ext cx="133223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G   T   C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8925" y="4037965"/>
            <a:ext cx="1122045" cy="4972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基因 </a:t>
            </a:r>
            <a:r>
              <a:rPr 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B   </a:t>
            </a:r>
            <a:endParaRPr lang="en-US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9940" y="3724910"/>
            <a:ext cx="1211580" cy="4972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（模板链）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979285" y="88265"/>
            <a:ext cx="133223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  A   G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6733540" y="480060"/>
            <a:ext cx="16897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733540" y="819785"/>
            <a:ext cx="16897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 flipV="1">
            <a:off x="7150100" y="480060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 flipV="1">
            <a:off x="7574280" y="480060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7972425" y="480060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6979285" y="762635"/>
            <a:ext cx="133223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sz="20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T   C</a:t>
            </a:r>
            <a:endParaRPr lang="en-US" sz="20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291455" y="265430"/>
            <a:ext cx="1122045" cy="4972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基因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672455" y="570865"/>
            <a:ext cx="1211580" cy="4972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（模板链）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987540" y="1223010"/>
            <a:ext cx="133223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U</a:t>
            </a:r>
            <a:r>
              <a:rPr 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A   G</a:t>
            </a:r>
            <a:endParaRPr 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770370" y="1652905"/>
            <a:ext cx="168973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291455" y="1303020"/>
            <a:ext cx="1276985" cy="7004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mRNA</a:t>
            </a:r>
            <a:endParaRPr 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（密码子）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7172960" y="1560195"/>
            <a:ext cx="3175" cy="1739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7581900" y="1560195"/>
            <a:ext cx="3175" cy="1739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7990840" y="1565910"/>
            <a:ext cx="3175" cy="1739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7058025" y="1734185"/>
            <a:ext cx="1054100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终止密码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110730" y="3724910"/>
            <a:ext cx="133223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 A   G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6864985" y="4116705"/>
            <a:ext cx="16897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6864985" y="4456430"/>
            <a:ext cx="16897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 flipV="1">
            <a:off x="7281545" y="4116705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7705725" y="4116705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 flipV="1">
            <a:off x="8103870" y="4116705"/>
            <a:ext cx="8255" cy="33909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7110730" y="4394835"/>
            <a:ext cx="133223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  T   C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375910" y="4037965"/>
            <a:ext cx="1122045" cy="4972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基因 </a:t>
            </a:r>
            <a:r>
              <a:rPr 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sz="24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876925" y="3724910"/>
            <a:ext cx="1211580" cy="4972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（模板链）</a:t>
            </a:r>
            <a:r>
              <a:rPr lang="en-US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sz="20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088505" y="2933065"/>
            <a:ext cx="1262380" cy="4298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  U   C</a:t>
            </a:r>
            <a:endParaRPr 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6871335" y="3362960"/>
            <a:ext cx="1600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5442585" y="3006725"/>
            <a:ext cx="1428115" cy="7004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tRNA</a:t>
            </a:r>
            <a:endParaRPr 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（反密码子）</a:t>
            </a:r>
            <a:r>
              <a:rPr lang="en-US" sz="16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sz="16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7273925" y="3270250"/>
            <a:ext cx="2540" cy="17335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7682865" y="3270250"/>
            <a:ext cx="2540" cy="17335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8091805" y="3275965"/>
            <a:ext cx="2540" cy="17335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椭圆 89"/>
          <p:cNvSpPr/>
          <p:nvPr/>
        </p:nvSpPr>
        <p:spPr>
          <a:xfrm>
            <a:off x="7503795" y="2250440"/>
            <a:ext cx="298450" cy="25781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1" name="直接连接符 90"/>
          <p:cNvCxnSpPr/>
          <p:nvPr/>
        </p:nvCxnSpPr>
        <p:spPr>
          <a:xfrm>
            <a:off x="7802245" y="2386330"/>
            <a:ext cx="27749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7205980" y="2386330"/>
            <a:ext cx="297815" cy="698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>
            <a:off x="427990" y="819785"/>
            <a:ext cx="5715" cy="336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H="1">
            <a:off x="433705" y="1919605"/>
            <a:ext cx="6350" cy="330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/>
          <p:nvPr/>
        </p:nvCxnSpPr>
        <p:spPr>
          <a:xfrm>
            <a:off x="422275" y="2832735"/>
            <a:ext cx="5715" cy="336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/>
          <p:nvPr/>
        </p:nvCxnSpPr>
        <p:spPr>
          <a:xfrm flipV="1">
            <a:off x="422275" y="3528695"/>
            <a:ext cx="0" cy="5092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 flipV="1">
            <a:off x="3925570" y="567690"/>
            <a:ext cx="97409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V="1">
            <a:off x="3925570" y="1660525"/>
            <a:ext cx="97409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 flipV="1">
            <a:off x="3925570" y="4391660"/>
            <a:ext cx="97409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/>
          <p:nvPr/>
        </p:nvCxnSpPr>
        <p:spPr>
          <a:xfrm flipV="1">
            <a:off x="3925570" y="3355340"/>
            <a:ext cx="97409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7265670" y="2571115"/>
            <a:ext cx="1054100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</a:rPr>
              <a:t>谷氨酰胺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5" name="直接箭头连接符 104"/>
          <p:cNvCxnSpPr/>
          <p:nvPr/>
        </p:nvCxnSpPr>
        <p:spPr>
          <a:xfrm flipV="1">
            <a:off x="8423275" y="3449320"/>
            <a:ext cx="0" cy="6115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/>
          <p:nvPr/>
        </p:nvCxnSpPr>
        <p:spPr>
          <a:xfrm flipH="1" flipV="1">
            <a:off x="8350885" y="1756410"/>
            <a:ext cx="10160" cy="14528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258185" y="1948815"/>
            <a:ext cx="3259455" cy="116586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下箭头 106">
            <a:hlinkClick r:id="rId1" action="ppaction://hlinksldjump"/>
          </p:cNvPr>
          <p:cNvSpPr/>
          <p:nvPr/>
        </p:nvSpPr>
        <p:spPr>
          <a:xfrm rot="5400000">
            <a:off x="8341995" y="-269875"/>
            <a:ext cx="501650" cy="9975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8" name="文本框 17"/>
          <p:cNvSpPr txBox="1"/>
          <p:nvPr/>
        </p:nvSpPr>
        <p:spPr>
          <a:xfrm>
            <a:off x="4052570" y="2378710"/>
            <a:ext cx="52197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</a:rPr>
              <a:t>×</a:t>
            </a:r>
            <a:endParaRPr lang="zh-CN" altLang="en-US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2" name="对象 101"/>
          <p:cNvGraphicFramePr/>
          <p:nvPr/>
        </p:nvGraphicFramePr>
        <p:xfrm>
          <a:off x="5406390" y="1956435"/>
          <a:ext cx="1682115" cy="115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" name="" r:id="rId2" imgW="2063750" imgH="2749550" progId="Paint.Picture">
                  <p:embed/>
                </p:oleObj>
              </mc:Choice>
              <mc:Fallback>
                <p:oleObj name="" r:id="rId2" imgW="2063750" imgH="2749550" progId="Paint.Picture">
                  <p:embed/>
                  <p:pic>
                    <p:nvPicPr>
                      <p:cNvPr id="0" name="图片 10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6390" y="1956435"/>
                        <a:ext cx="1682115" cy="1158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1" grpId="0"/>
      <p:bldP spid="22" grpId="0" animBg="1"/>
      <p:bldP spid="25" grpId="0"/>
      <p:bldP spid="26" grpId="0"/>
      <p:bldP spid="28" grpId="0"/>
      <p:bldP spid="32" grpId="0"/>
      <p:bldP spid="38" grpId="0"/>
      <p:bldP spid="39" grpId="0"/>
      <p:bldP spid="40" grpId="0"/>
      <p:bldP spid="41" grpId="0"/>
      <p:bldP spid="47" grpId="0"/>
      <p:bldP spid="48" grpId="0"/>
      <p:bldP spid="49" grpId="0"/>
      <p:bldP spid="50" grpId="0"/>
      <p:bldP spid="52" grpId="0"/>
      <p:bldP spid="56" grpId="0"/>
      <p:bldP spid="75" grpId="0"/>
      <p:bldP spid="81" grpId="0"/>
      <p:bldP spid="82" grpId="0"/>
      <p:bldP spid="83" grpId="0"/>
      <p:bldP spid="84" grpId="0"/>
      <p:bldP spid="86" grpId="0"/>
      <p:bldP spid="90" grpId="0" animBg="1"/>
      <p:bldP spid="93" grpId="0"/>
      <p:bldP spid="18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13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15.xml><?xml version="1.0" encoding="utf-8"?>
<p:tagLst xmlns:p="http://schemas.openxmlformats.org/presentationml/2006/main">
  <p:tag name="KSO_WM_UNIT_TABLE_BEAUTIFY" val="smartTable{c0968cd9-9aca-48ae-8d47-193fcf5186d6}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17.xml><?xml version="1.0" encoding="utf-8"?>
<p:tagLst xmlns:p="http://schemas.openxmlformats.org/presentationml/2006/main">
  <p:tag name="KSO_WM_UNIT_TABLE_BEAUTIFY" val="smartTable{d93b5bde-c7bb-46b1-b279-237d1507ad82}"/>
</p:tagLst>
</file>

<file path=ppt/tags/tag118.xml><?xml version="1.0" encoding="utf-8"?>
<p:tagLst xmlns:p="http://schemas.openxmlformats.org/presentationml/2006/main">
  <p:tag name="KSO_WM_UNIT_TABLE_BEAUTIFY" val="smartTable{be278710-6c9b-4d12-87d0-405650f017cb}"/>
</p:tagLst>
</file>

<file path=ppt/tags/tag119.xml><?xml version="1.0" encoding="utf-8"?>
<p:tagLst xmlns:p="http://schemas.openxmlformats.org/presentationml/2006/main">
  <p:tag name="REFSHAPE" val="1271770604"/>
  <p:tag name="KSO_WM_UNIT_PLACING_PICTURE_USER_VIEWPORT" val="{&quot;height&quot;:4607,&quot;width&quot;:12337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21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4617</Words>
  <Application>WPS 演示</Application>
  <PresentationFormat>全屏显示(16:9)</PresentationFormat>
  <Paragraphs>561</Paragraphs>
  <Slides>21</Slides>
  <Notes>9</Notes>
  <HiddenSlides>3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14</vt:i4>
      </vt:variant>
      <vt:variant>
        <vt:lpstr>幻灯片标题</vt:lpstr>
      </vt:variant>
      <vt:variant>
        <vt:i4>21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微软雅黑</vt:lpstr>
      <vt:lpstr>汉仪旗黑-85S</vt:lpstr>
      <vt:lpstr>黑体</vt:lpstr>
      <vt:lpstr>楷体</vt:lpstr>
      <vt:lpstr>Calibri</vt:lpstr>
      <vt:lpstr>Arial Unicode MS</vt:lpstr>
      <vt:lpstr>华文仿宋</vt:lpstr>
      <vt:lpstr>Calibri Light</vt:lpstr>
      <vt:lpstr>1_Office 主题​​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可遗传变异——单元复习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老肖</cp:lastModifiedBy>
  <cp:revision>502</cp:revision>
  <dcterms:created xsi:type="dcterms:W3CDTF">2020-02-01T11:21:00Z</dcterms:created>
  <dcterms:modified xsi:type="dcterms:W3CDTF">2020-05-18T02:19:22Z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