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81" r:id="rId3"/>
    <p:sldId id="314" r:id="rId5"/>
    <p:sldId id="374" r:id="rId6"/>
    <p:sldId id="379" r:id="rId7"/>
    <p:sldId id="441" r:id="rId8"/>
    <p:sldId id="380" r:id="rId9"/>
    <p:sldId id="395" r:id="rId10"/>
    <p:sldId id="525" r:id="rId11"/>
    <p:sldId id="384" r:id="rId12"/>
    <p:sldId id="385" r:id="rId13"/>
    <p:sldId id="527" r:id="rId14"/>
    <p:sldId id="526" r:id="rId15"/>
    <p:sldId id="530" r:id="rId16"/>
    <p:sldId id="531" r:id="rId17"/>
    <p:sldId id="381" r:id="rId18"/>
    <p:sldId id="382" r:id="rId19"/>
    <p:sldId id="532" r:id="rId20"/>
    <p:sldId id="533" r:id="rId21"/>
    <p:sldId id="383" r:id="rId22"/>
    <p:sldId id="535" r:id="rId23"/>
    <p:sldId id="386" r:id="rId24"/>
    <p:sldId id="536" r:id="rId25"/>
    <p:sldId id="545" r:id="rId26"/>
    <p:sldId id="537" r:id="rId27"/>
    <p:sldId id="398" r:id="rId28"/>
    <p:sldId id="392" r:id="rId29"/>
    <p:sldId id="391" r:id="rId30"/>
    <p:sldId id="394" r:id="rId31"/>
    <p:sldId id="419" r:id="rId32"/>
    <p:sldId id="399" r:id="rId33"/>
    <p:sldId id="538" r:id="rId34"/>
    <p:sldId id="401" r:id="rId35"/>
    <p:sldId id="540" r:id="rId36"/>
    <p:sldId id="541" r:id="rId37"/>
    <p:sldId id="544" r:id="rId38"/>
    <p:sldId id="542" r:id="rId39"/>
    <p:sldId id="405" r:id="rId40"/>
    <p:sldId id="420" r:id="rId41"/>
    <p:sldId id="421" r:id="rId42"/>
    <p:sldId id="407" r:id="rId43"/>
    <p:sldId id="543" r:id="rId44"/>
    <p:sldId id="546" r:id="rId45"/>
    <p:sldId id="408" r:id="rId46"/>
    <p:sldId id="422" r:id="rId47"/>
    <p:sldId id="424" r:id="rId48"/>
    <p:sldId id="411" r:id="rId49"/>
    <p:sldId id="415" r:id="rId50"/>
    <p:sldId id="547" r:id="rId51"/>
    <p:sldId id="417" r:id="rId52"/>
    <p:sldId id="414" r:id="rId53"/>
    <p:sldId id="576" r:id="rId54"/>
    <p:sldId id="423" r:id="rId55"/>
    <p:sldId id="426" r:id="rId56"/>
    <p:sldId id="483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9DA"/>
    <a:srgbClr val="4BACC6"/>
    <a:srgbClr val="31859C"/>
    <a:srgbClr val="2D7A8F"/>
    <a:srgbClr val="93CDDD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1803" autoAdjust="0"/>
  </p:normalViewPr>
  <p:slideViewPr>
    <p:cSldViewPr snapToGrid="0">
      <p:cViewPr varScale="1">
        <p:scale>
          <a:sx n="63" d="100"/>
          <a:sy n="63" d="100"/>
        </p:scale>
        <p:origin x="1092" y="108"/>
      </p:cViewPr>
      <p:guideLst>
        <p:guide orient="horz" pos="2226"/>
        <p:guide pos="3606"/>
        <p:guide pos="1844"/>
        <p:guide pos="67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90000"/>
            </a:schemeClr>
          </a:fgClr>
          <a:bgClr>
            <a:srgbClr val="FFFFE7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38B6D-CF5A-41D0-9C0F-51A82D06A7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6D75-01EC-497A-A98C-5780553AC4F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.xml"/><Relationship Id="rId2" Type="http://schemas.openxmlformats.org/officeDocument/2006/relationships/image" Target="../media/image34.jpeg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.xml"/><Relationship Id="rId2" Type="http://schemas.openxmlformats.org/officeDocument/2006/relationships/image" Target="../media/image34.jpeg"/><Relationship Id="rId1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.xml"/><Relationship Id="rId2" Type="http://schemas.openxmlformats.org/officeDocument/2006/relationships/image" Target="../media/image34.jpeg"/><Relationship Id="rId1" Type="http://schemas.openxmlformats.org/officeDocument/2006/relationships/tags" Target="../tags/tag13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8.emf"/><Relationship Id="rId1" Type="http://schemas.openxmlformats.org/officeDocument/2006/relationships/package" Target="../embeddings/Document1.docx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7.xml"/><Relationship Id="rId2" Type="http://schemas.openxmlformats.org/officeDocument/2006/relationships/image" Target="../media/image34.jpeg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588474" y="3250733"/>
            <a:ext cx="744643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北京市普通高中学业水平合格性考试试题分析（一</a:t>
            </a:r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36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3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高一年级地理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000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北京化工大学附属中学   薛盼盼</a:t>
            </a:r>
            <a:endParaRPr lang="zh-CN" altLang="en-US" sz="2665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"/>
          <p:cNvPicPr>
            <a:picLocks noChangeAspect="1" noChangeArrowheads="1"/>
          </p:cNvPicPr>
          <p:nvPr/>
        </p:nvPicPr>
        <p:blipFill>
          <a:blip r:embed="rId1" cstate="print"/>
          <a:srcRect l="3204" t="1042" r="1651" b="2361"/>
          <a:stretch>
            <a:fillRect/>
          </a:stretch>
        </p:blipFill>
        <p:spPr bwMode="auto">
          <a:xfrm>
            <a:off x="0" y="-106045"/>
            <a:ext cx="9621520" cy="697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10267315" y="5490210"/>
            <a:ext cx="1329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近圆性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10267315" y="3478530"/>
            <a:ext cx="1329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共面性</a:t>
            </a:r>
            <a:endParaRPr lang="zh-CN" altLang="en-US" sz="2800" b="1"/>
          </a:p>
        </p:txBody>
      </p:sp>
      <p:sp>
        <p:nvSpPr>
          <p:cNvPr id="2" name="文本框 1"/>
          <p:cNvSpPr txBox="1"/>
          <p:nvPr/>
        </p:nvSpPr>
        <p:spPr>
          <a:xfrm>
            <a:off x="10267315" y="1392555"/>
            <a:ext cx="1329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同向性</a:t>
            </a:r>
            <a:endParaRPr lang="zh-CN" altLang="en-US" sz="2800" b="1"/>
          </a:p>
        </p:txBody>
      </p:sp>
      <p:sp>
        <p:nvSpPr>
          <p:cNvPr id="4" name="矩形 3"/>
          <p:cNvSpPr/>
          <p:nvPr/>
        </p:nvSpPr>
        <p:spPr>
          <a:xfrm>
            <a:off x="9982835" y="231140"/>
            <a:ext cx="207708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共同特征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445" y="195580"/>
            <a:ext cx="8871585" cy="65982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41295" y="5465445"/>
            <a:ext cx="1026160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椭圆形</a:t>
            </a:r>
            <a:endParaRPr lang="zh-CN" altLang="en-US" sz="2000" b="1"/>
          </a:p>
        </p:txBody>
      </p:sp>
      <p:sp>
        <p:nvSpPr>
          <p:cNvPr id="7" name="文本框 6"/>
          <p:cNvSpPr txBox="1"/>
          <p:nvPr/>
        </p:nvSpPr>
        <p:spPr>
          <a:xfrm>
            <a:off x="5332730" y="5465445"/>
            <a:ext cx="72580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相同</a:t>
            </a:r>
            <a:endParaRPr lang="zh-CN" altLang="en-US" sz="2000" b="1"/>
          </a:p>
        </p:txBody>
      </p:sp>
      <p:sp>
        <p:nvSpPr>
          <p:cNvPr id="5" name="文本框 4"/>
          <p:cNvSpPr txBox="1"/>
          <p:nvPr/>
        </p:nvSpPr>
        <p:spPr>
          <a:xfrm>
            <a:off x="3767455" y="284416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77540" y="337375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32760" y="295084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52040" y="295084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10100" y="337375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5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96205" y="337375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23585" y="321246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7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23585" y="2950845"/>
            <a:ext cx="281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56880" y="5864225"/>
            <a:ext cx="48069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三</a:t>
            </a:r>
            <a:endParaRPr lang="zh-CN" altLang="en-US" sz="2000" b="1"/>
          </a:p>
        </p:txBody>
      </p:sp>
      <p:sp>
        <p:nvSpPr>
          <p:cNvPr id="23" name="文本框 22"/>
          <p:cNvSpPr txBox="1"/>
          <p:nvPr/>
        </p:nvSpPr>
        <p:spPr>
          <a:xfrm>
            <a:off x="6260465" y="6263005"/>
            <a:ext cx="72580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金星</a:t>
            </a:r>
            <a:endParaRPr lang="zh-CN" altLang="en-US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7331075" y="6263005"/>
            <a:ext cx="72580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火星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5" grpId="0"/>
      <p:bldP spid="8" grpId="0"/>
      <p:bldP spid="9" grpId="0"/>
      <p:bldP spid="10" grpId="0"/>
      <p:bldP spid="11" grpId="0"/>
      <p:bldP spid="12" grpId="0"/>
      <p:bldP spid="13" grpId="0"/>
      <p:bldP spid="20" grpId="0"/>
      <p:bldP spid="22" grpId="0" bldLvl="0" animBg="1"/>
      <p:bldP spid="23" grpId="0" bldLvl="0" animBg="1"/>
      <p:bldP spid="2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SUS\Desktop\115995837902491391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487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020570" y="2966085"/>
            <a:ext cx="2087245" cy="954405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148074" y="4206870"/>
            <a:ext cx="183255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FFFF99"/>
                </a:solidFill>
              </a:rPr>
              <a:t>类地行星</a:t>
            </a:r>
            <a:endParaRPr lang="zh-CN" altLang="en-US" sz="3200" b="1" dirty="0">
              <a:solidFill>
                <a:srgbClr val="FFFF99"/>
              </a:solidFill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502150" y="2678430"/>
            <a:ext cx="3089910" cy="152908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118745" y="4207192"/>
            <a:ext cx="142058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FFFF99"/>
                </a:solidFill>
              </a:rPr>
              <a:t>巨行星</a:t>
            </a:r>
            <a:endParaRPr lang="zh-CN" altLang="en-US" sz="3200" b="1" dirty="0">
              <a:solidFill>
                <a:srgbClr val="FFFF99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710805" y="2966085"/>
            <a:ext cx="1595120" cy="953770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7592130" y="4207123"/>
            <a:ext cx="183255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sz="3200" b="1" dirty="0">
                <a:solidFill>
                  <a:srgbClr val="FFFF99"/>
                </a:solidFill>
              </a:rPr>
              <a:t>远日行星</a:t>
            </a:r>
            <a:endParaRPr lang="zh-CN" altLang="en-US" sz="3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  <p:bldP spid="17" grpId="0" bldLvl="0" animBg="1"/>
      <p:bldP spid="18" grpId="0"/>
      <p:bldP spid="19" grpId="0" bldLvl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-198" b="39451"/>
          <a:stretch>
            <a:fillRect/>
          </a:stretch>
        </p:blipFill>
        <p:spPr>
          <a:xfrm>
            <a:off x="1880235" y="3764280"/>
            <a:ext cx="8307070" cy="30937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69590" y="4446270"/>
            <a:ext cx="3655695" cy="4102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56790" y="5779770"/>
            <a:ext cx="540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36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96200" y="6424930"/>
            <a:ext cx="697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0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147" t="12723" r="2799" b="30882"/>
          <a:stretch>
            <a:fillRect/>
          </a:stretch>
        </p:blipFill>
        <p:spPr>
          <a:xfrm>
            <a:off x="1879600" y="0"/>
            <a:ext cx="8432800" cy="376428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V="1">
            <a:off x="3437890" y="5158105"/>
            <a:ext cx="2118360" cy="20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257030" y="798830"/>
            <a:ext cx="843280" cy="6819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550150" y="3357245"/>
            <a:ext cx="843280" cy="2927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550150" y="798830"/>
            <a:ext cx="843280" cy="3835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6" grpId="0"/>
      <p:bldP spid="8" grpId="0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6600" y="0"/>
            <a:ext cx="10456545" cy="2386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8965" y="4872990"/>
            <a:ext cx="109740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1、太阳系中的行星各行其道，为地球提供了安全稳定的环境；</a:t>
            </a:r>
            <a:endParaRPr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2、位于八大行星中的第三位，日地距离适中，可以提供适宜的温度；</a:t>
            </a:r>
            <a:endParaRPr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3、有液态水的存在是必不可少的一个条件；</a:t>
            </a:r>
            <a:endParaRPr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4、体积质量适中，有大气层和供人呼吸的氧气等成分。</a:t>
            </a:r>
            <a:endParaRPr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6600" y="4035425"/>
            <a:ext cx="464248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地球上存在生命的原因：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96010" y="1490345"/>
            <a:ext cx="853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386965"/>
            <a:ext cx="10102215" cy="12515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6010" y="183769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0195" y="79311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1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0195" y="1553210"/>
            <a:ext cx="43929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187"/>
          <a:stretch>
            <a:fillRect/>
          </a:stretch>
        </p:blipFill>
        <p:spPr>
          <a:xfrm>
            <a:off x="231775" y="2566035"/>
            <a:ext cx="11729085" cy="21964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89350" y="4411345"/>
            <a:ext cx="1725295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可观测宇宙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58160" y="441134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600" y="3342005"/>
            <a:ext cx="10096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×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010" y="1550035"/>
            <a:ext cx="10059670" cy="51517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9595" y="22034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7905" y="619950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69595" y="97726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2019年北京市第一次普通高中学业水平合格性考试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2540" y="4337685"/>
            <a:ext cx="8258175" cy="26314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46225" y="461518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-139" b="37767"/>
          <a:stretch>
            <a:fillRect/>
          </a:stretch>
        </p:blipFill>
        <p:spPr>
          <a:xfrm>
            <a:off x="1272540" y="1131570"/>
            <a:ext cx="10073640" cy="32061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0520" y="31750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835" y="93662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3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30" y="2891155"/>
            <a:ext cx="11454130" cy="12884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57835" y="204406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2018年北京市春季普通高中会考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4077970"/>
            <a:ext cx="10385425" cy="9461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60460" y="447865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675" y="364871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2735" y="60960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4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2735" y="145859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2018年北京市夏季普通高中会考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2267585"/>
            <a:ext cx="11372850" cy="29076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79160" y="375094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12160" y="458089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395" y="1130935"/>
            <a:ext cx="7113270" cy="5111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965" y="1431925"/>
            <a:ext cx="6711950" cy="4972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165" y="1678305"/>
            <a:ext cx="6864350" cy="4978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1779270"/>
            <a:ext cx="6724650" cy="4972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955" y="106680"/>
            <a:ext cx="6919595" cy="10242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83890" y="3035935"/>
            <a:ext cx="276225" cy="2444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112760" y="1678305"/>
            <a:ext cx="351155" cy="2870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125" y="1788160"/>
            <a:ext cx="10988040" cy="44748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5125" y="36830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5125" y="109918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2018年北京市普通高中学业水平考试合格性考试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455" b="78370"/>
          <a:stretch>
            <a:fillRect/>
          </a:stretch>
        </p:blipFill>
        <p:spPr>
          <a:xfrm>
            <a:off x="259080" y="885190"/>
            <a:ext cx="11490960" cy="874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759585"/>
            <a:ext cx="11490325" cy="40830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30290" y="3498215"/>
            <a:ext cx="1671955" cy="4635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602470" y="3498215"/>
            <a:ext cx="1649095" cy="4641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92795" y="3962400"/>
            <a:ext cx="2543175" cy="4641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328795" y="4426585"/>
            <a:ext cx="2619375" cy="4641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53505" y="2651760"/>
            <a:ext cx="2359660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各自的椭圆轨道上</a:t>
            </a:r>
            <a:endParaRPr lang="zh-CN" altLang="en-US" sz="2000" b="1"/>
          </a:p>
        </p:txBody>
      </p:sp>
      <p:sp>
        <p:nvSpPr>
          <p:cNvPr id="12" name="文本框 11"/>
          <p:cNvSpPr txBox="1"/>
          <p:nvPr/>
        </p:nvSpPr>
        <p:spPr>
          <a:xfrm>
            <a:off x="9602470" y="2651760"/>
            <a:ext cx="187515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公转方向相同</a:t>
            </a:r>
            <a:endParaRPr lang="zh-CN" altLang="en-US" sz="2000" b="1"/>
          </a:p>
        </p:txBody>
      </p:sp>
      <p:sp>
        <p:nvSpPr>
          <p:cNvPr id="13" name="文本框 12"/>
          <p:cNvSpPr txBox="1"/>
          <p:nvPr/>
        </p:nvSpPr>
        <p:spPr>
          <a:xfrm>
            <a:off x="9103360" y="4491990"/>
            <a:ext cx="2768600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地球外侧相邻的是火星</a:t>
            </a:r>
            <a:endParaRPr lang="zh-CN" altLang="en-US" sz="2000" b="1"/>
          </a:p>
        </p:txBody>
      </p:sp>
      <p:sp>
        <p:nvSpPr>
          <p:cNvPr id="14" name="文本框 13"/>
          <p:cNvSpPr txBox="1"/>
          <p:nvPr/>
        </p:nvSpPr>
        <p:spPr>
          <a:xfrm>
            <a:off x="5890895" y="4890770"/>
            <a:ext cx="292290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日地平均距离</a:t>
            </a:r>
            <a:r>
              <a:rPr lang="en-US" altLang="zh-CN" sz="2000" b="1"/>
              <a:t>1.5</a:t>
            </a:r>
            <a:r>
              <a:rPr lang="zh-CN" altLang="en-US" sz="2000" b="1"/>
              <a:t>亿千米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471295"/>
            <a:ext cx="10380980" cy="5170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1455" b="78370"/>
          <a:stretch>
            <a:fillRect/>
          </a:stretch>
        </p:blipFill>
        <p:spPr>
          <a:xfrm>
            <a:off x="905510" y="620395"/>
            <a:ext cx="10500995" cy="8509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54075" y="1566545"/>
            <a:ext cx="640080" cy="2927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4075" y="5909945"/>
            <a:ext cx="640080" cy="2927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26160" y="4961890"/>
            <a:ext cx="6877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6160" y="4657090"/>
            <a:ext cx="808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5" grpId="0" bldLvl="0" animBg="1"/>
      <p:bldP spid="11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30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588474" y="3250733"/>
            <a:ext cx="744643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北京市普通高中学业水平合格性考试试题分析（一</a:t>
            </a:r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36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3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高一年级地理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000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北京化工大学附属中学   薛盼盼</a:t>
            </a:r>
            <a:endParaRPr lang="zh-CN" altLang="en-US" sz="2665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317500"/>
            <a:ext cx="10182860" cy="1157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615" y="2666365"/>
            <a:ext cx="7037070" cy="37312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16500" y="4484370"/>
            <a:ext cx="6845300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03835" y="2994025"/>
            <a:ext cx="43224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课程标准：</a:t>
            </a:r>
            <a:endParaRPr lang="zh-CN" altLang="en-US" sz="3200"/>
          </a:p>
          <a:p>
            <a:r>
              <a:rPr lang="zh-CN" altLang="en-US" sz="3200"/>
              <a:t>运用资料，说明太阳对地球的影响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" y="75565"/>
            <a:ext cx="11128375" cy="239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5361" descr="向日葵"/>
          <p:cNvPicPr>
            <a:picLocks noChangeAspect="1"/>
          </p:cNvPicPr>
          <p:nvPr/>
        </p:nvPicPr>
        <p:blipFill>
          <a:blip r:embed="rId1"/>
          <a:srcRect b="12786"/>
          <a:stretch>
            <a:fillRect/>
          </a:stretch>
        </p:blipFill>
        <p:spPr>
          <a:xfrm>
            <a:off x="6829425" y="171450"/>
            <a:ext cx="5003800" cy="3144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8900" y="285115"/>
            <a:ext cx="674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太阳辐射：太阳以电磁波的形式向宇宙放射能量</a:t>
            </a:r>
            <a:endParaRPr lang="zh-CN" altLang="en-US" sz="2400"/>
          </a:p>
        </p:txBody>
      </p:sp>
      <p:sp>
        <p:nvSpPr>
          <p:cNvPr id="100" name="文本框 99"/>
          <p:cNvSpPr txBox="1"/>
          <p:nvPr/>
        </p:nvSpPr>
        <p:spPr>
          <a:xfrm>
            <a:off x="470535" y="1741805"/>
            <a:ext cx="57848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1.</a:t>
            </a:r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太阳辐射为地球提供了光和热，维持着地表温度</a:t>
            </a:r>
            <a:endParaRPr lang="zh-CN" altLang="en-US" sz="20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0535" y="2461895"/>
            <a:ext cx="57848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2.</a:t>
            </a:r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太阳辐射是水、大气等运动的主要动力</a:t>
            </a:r>
            <a:endParaRPr lang="zh-CN" sz="20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0535" y="3198495"/>
            <a:ext cx="105524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3.</a:t>
            </a:r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地球的不同纬度地带接受的太阳辐射能不同，许多</a:t>
            </a:r>
            <a:endParaRPr lang="zh-CN" sz="20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自然地理现象呈现出纬度地带差异</a:t>
            </a:r>
            <a:endParaRPr lang="zh-CN" sz="20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535" y="4089400"/>
            <a:ext cx="91306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4.</a:t>
            </a:r>
            <a:r>
              <a:rPr lang="zh-CN" sz="2000" b="1">
                <a:latin typeface="Calibri" panose="020F0502020204030204" charset="0"/>
                <a:ea typeface="宋体" panose="02010600030101010101" pitchFamily="2" charset="-122"/>
              </a:rPr>
              <a:t>煤炭，石油等矿产资源都是在地质历史时期积累的太阳能</a:t>
            </a:r>
            <a:endParaRPr lang="zh-CN" sz="20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9460" name="图片 19459" descr="大庆油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720" y="171450"/>
            <a:ext cx="2743835" cy="3539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图片 19458" descr="2005821189475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050" y="285115"/>
            <a:ext cx="2607945" cy="3312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280035" y="1158240"/>
            <a:ext cx="475043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太阳辐射对地球的意义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95" y="4829810"/>
            <a:ext cx="9413875" cy="2028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8705" y="5021580"/>
            <a:ext cx="9461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425" y="5686425"/>
            <a:ext cx="118300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0" grpId="0"/>
      <p:bldP spid="3" grpId="0"/>
      <p:bldP spid="4" grpId="0"/>
      <p:bldP spid="5" grpId="0"/>
      <p:bldP spid="8" grpId="0"/>
      <p:bldP spid="10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63488" b="3655"/>
          <a:stretch>
            <a:fillRect/>
          </a:stretch>
        </p:blipFill>
        <p:spPr>
          <a:xfrm>
            <a:off x="9065260" y="193040"/>
            <a:ext cx="3060700" cy="59086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93040"/>
            <a:ext cx="6158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太阳活动：太阳大气的变化</a:t>
            </a:r>
            <a:endParaRPr lang="zh-CN" altLang="en-US" sz="2400"/>
          </a:p>
        </p:txBody>
      </p:sp>
      <p:sp>
        <p:nvSpPr>
          <p:cNvPr id="9" name="矩形 8"/>
          <p:cNvSpPr/>
          <p:nvPr/>
        </p:nvSpPr>
        <p:spPr>
          <a:xfrm>
            <a:off x="247650" y="1670050"/>
            <a:ext cx="317500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太阳活动现象：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75470" y="2718435"/>
            <a:ext cx="80708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475470" y="4690745"/>
            <a:ext cx="753110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421495" y="339090"/>
            <a:ext cx="80708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47650" y="3188335"/>
            <a:ext cx="36468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黑子、日珥、</a:t>
            </a:r>
            <a:endParaRPr lang="zh-CN" altLang="en-US" sz="2800"/>
          </a:p>
          <a:p>
            <a:r>
              <a:rPr lang="zh-CN" altLang="en-US" sz="2800"/>
              <a:t>耀斑、日冕物质抛射</a:t>
            </a:r>
            <a:endParaRPr lang="zh-CN" altLang="en-US" sz="28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0144" t="7795" r="4915" b="9853"/>
          <a:stretch>
            <a:fillRect/>
          </a:stretch>
        </p:blipFill>
        <p:spPr>
          <a:xfrm>
            <a:off x="3894455" y="1169035"/>
            <a:ext cx="5298440" cy="341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 bldLvl="0" animBg="1"/>
      <p:bldP spid="6" grpId="0" bldLvl="0" animBg="1"/>
      <p:bldP spid="9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-161" b="55213"/>
          <a:stretch>
            <a:fillRect/>
          </a:stretch>
        </p:blipFill>
        <p:spPr>
          <a:xfrm>
            <a:off x="389255" y="137795"/>
            <a:ext cx="11542395" cy="2649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3113405"/>
            <a:ext cx="10608310" cy="27755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9000" y="3176270"/>
            <a:ext cx="1245870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81095" y="3113405"/>
            <a:ext cx="120586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233295" y="3028950"/>
            <a:ext cx="1349375" cy="3987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000" b="1"/>
              <a:t>主要标志</a:t>
            </a:r>
            <a:endParaRPr lang="zh-CN" altLang="en-US" sz="2000" b="1"/>
          </a:p>
        </p:txBody>
      </p:sp>
      <p:sp>
        <p:nvSpPr>
          <p:cNvPr id="9" name="矩形 8"/>
          <p:cNvSpPr/>
          <p:nvPr/>
        </p:nvSpPr>
        <p:spPr>
          <a:xfrm>
            <a:off x="485140" y="599313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特征：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36165" y="599313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整体性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63440" y="5993130"/>
            <a:ext cx="312166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周期性（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11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年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）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" grpId="0" bldLvl="0" animBg="1"/>
      <p:bldP spid="6" grpId="0" bldLvl="0" animBg="1"/>
      <p:bldP spid="9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2858" y="4362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 smtClean="0"/>
              <a:t>太阳活动对地球影响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3200" b="1" dirty="0" smtClean="0"/>
              <a:t>扰乱地球磁场，产生</a:t>
            </a:r>
            <a:r>
              <a:rPr lang="en-US" altLang="zh-CN" sz="3200" b="1" dirty="0" smtClean="0"/>
              <a:t>“</a:t>
            </a:r>
            <a:r>
              <a:rPr lang="zh-CN" altLang="en-US" sz="3200" b="1" dirty="0" smtClean="0"/>
              <a:t>磁暴</a:t>
            </a:r>
            <a:r>
              <a:rPr lang="en-US" altLang="zh-CN" sz="3200" b="1" dirty="0" smtClean="0"/>
              <a:t>”</a:t>
            </a:r>
            <a:endParaRPr lang="en-US" altLang="zh-CN" sz="3200" b="1" dirty="0" smtClean="0"/>
          </a:p>
          <a:p>
            <a:pPr>
              <a:lnSpc>
                <a:spcPct val="150000"/>
              </a:lnSpc>
            </a:pPr>
            <a:r>
              <a:rPr lang="zh-CN" altLang="en-US" sz="3200" b="1" dirty="0" smtClean="0"/>
              <a:t>地球上高纬度地区</a:t>
            </a:r>
            <a:r>
              <a:rPr lang="zh-CN" altLang="en-US" sz="3200" b="1" dirty="0" smtClean="0"/>
              <a:t>出现极光</a:t>
            </a:r>
            <a:endParaRPr lang="en-US" altLang="zh-CN" sz="3200" b="1" dirty="0" smtClean="0"/>
          </a:p>
          <a:p>
            <a:pPr>
              <a:lnSpc>
                <a:spcPct val="150000"/>
              </a:lnSpc>
            </a:pPr>
            <a:r>
              <a:rPr lang="zh-CN" altLang="en-US" sz="3200" b="1" dirty="0" smtClean="0"/>
              <a:t>与自然灾害有相关性</a:t>
            </a:r>
            <a:endParaRPr lang="zh-CN" altLang="en-US" sz="3200" b="1" dirty="0" smtClean="0"/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ym typeface="+mn-ea"/>
              </a:rPr>
              <a:t>扰动电离层，影响</a:t>
            </a:r>
            <a:r>
              <a:rPr lang="zh-CN" altLang="en-US" sz="3200" b="1" dirty="0" smtClean="0">
                <a:solidFill>
                  <a:srgbClr val="FF0000"/>
                </a:solidFill>
                <a:sym typeface="+mn-ea"/>
              </a:rPr>
              <a:t>无线电短波通信</a:t>
            </a:r>
            <a:endParaRPr lang="en-US" altLang="zh-CN" sz="3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8180" y="635"/>
            <a:ext cx="10835640" cy="6759575"/>
          </a:xfrm>
          <a:prstGeom prst="rect">
            <a:avLst/>
          </a:prstGeom>
        </p:spPr>
      </p:pic>
      <p:sp>
        <p:nvSpPr>
          <p:cNvPr id="3" name="左大括号 2"/>
          <p:cNvSpPr/>
          <p:nvPr/>
        </p:nvSpPr>
        <p:spPr>
          <a:xfrm>
            <a:off x="871855" y="2476500"/>
            <a:ext cx="75565" cy="359600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988685" y="145415"/>
            <a:ext cx="117475" cy="266001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38665" r="-314"/>
          <a:stretch>
            <a:fillRect/>
          </a:stretch>
        </p:blipFill>
        <p:spPr>
          <a:xfrm>
            <a:off x="445770" y="420370"/>
            <a:ext cx="11163300" cy="147066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21905" y="929005"/>
            <a:ext cx="2444750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332855" y="137287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520" y="212280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1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0405" y="2973070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t="-1733" r="5090"/>
          <a:stretch>
            <a:fillRect/>
          </a:stretch>
        </p:blipFill>
        <p:spPr>
          <a:xfrm>
            <a:off x="254635" y="3579495"/>
            <a:ext cx="11682730" cy="27838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45770" y="465772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64785" y="538035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313055" y="4311650"/>
            <a:ext cx="3382645" cy="41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10528300" y="3930650"/>
            <a:ext cx="1295400" cy="38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7653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116" b="9656"/>
          <a:stretch>
            <a:fillRect/>
          </a:stretch>
        </p:blipFill>
        <p:spPr>
          <a:xfrm>
            <a:off x="921385" y="760095"/>
            <a:ext cx="10349230" cy="25711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66515" y="269240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2019年北京市第一次普通高中学业水平合格性考试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467850" y="163068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75425" y="246062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10" y="3964940"/>
            <a:ext cx="9694545" cy="27527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75425" y="505460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6700" y="3331210"/>
            <a:ext cx="838835" cy="255333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类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型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题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 3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96900" y="341915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2018年北京市夏季普通高中会考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82080" y="615950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7" grpId="0"/>
      <p:bldP spid="16" grpId="0"/>
      <p:bldP spid="100" grpId="1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760" y="1946910"/>
            <a:ext cx="10950575" cy="441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2388235"/>
            <a:ext cx="10662920" cy="25914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905" y="33083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4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5670" y="116649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2018年北京市春季普通高中会考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28725" y="449072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19235" y="366077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7985" y="49403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7985" y="152971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2018年北京市普通高中学业水平考试合格性考试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985" y="2477770"/>
            <a:ext cx="11416030" cy="332549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6040755" y="2838450"/>
            <a:ext cx="5325745" cy="292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87985" y="3232150"/>
            <a:ext cx="3382645" cy="41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028950" y="397700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985" y="512318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17653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6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48355" y="36131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2018年北京市普通高中学业水平考试合格性考试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4771390"/>
            <a:ext cx="9411970" cy="1819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22425" y="540575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75" y="944245"/>
            <a:ext cx="9530080" cy="3827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30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588474" y="3250733"/>
            <a:ext cx="744643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北京市普通高中学业水平合格性考试试题分析（一</a:t>
            </a:r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36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3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高一年级地理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000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北京化工大学附属中学   薛盼盼</a:t>
            </a:r>
            <a:endParaRPr lang="zh-CN" altLang="en-US" sz="2665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930"/>
            <a:ext cx="9136380" cy="63747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323705" y="895350"/>
            <a:ext cx="2415540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新教材，新课标</a:t>
            </a:r>
            <a:endParaRPr lang="zh-CN" altLang="en-US" sz="2400" b="1"/>
          </a:p>
        </p:txBody>
      </p:sp>
      <p:sp>
        <p:nvSpPr>
          <p:cNvPr id="3" name="下箭头 2"/>
          <p:cNvSpPr/>
          <p:nvPr/>
        </p:nvSpPr>
        <p:spPr>
          <a:xfrm>
            <a:off x="10369550" y="1886585"/>
            <a:ext cx="323850" cy="1682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323705" y="4018915"/>
            <a:ext cx="2415540" cy="8299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仅在</a:t>
            </a:r>
            <a:r>
              <a:rPr lang="en-US" altLang="zh-CN" sz="2400" b="1"/>
              <a:t>2020</a:t>
            </a:r>
            <a:r>
              <a:rPr lang="zh-CN" altLang="en-US" sz="2400" b="1"/>
              <a:t>年</a:t>
            </a:r>
            <a:r>
              <a:rPr lang="en-US" altLang="zh-CN" sz="2400" b="1"/>
              <a:t>1</a:t>
            </a:r>
            <a:r>
              <a:rPr lang="zh-CN" altLang="en-US" sz="2400" b="1"/>
              <a:t>月试题中有所体现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4" grpId="0" bldLvl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4730" y="753110"/>
            <a:ext cx="7037070" cy="39903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0615" y="3255645"/>
            <a:ext cx="6845300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4790" y="1882775"/>
            <a:ext cx="43224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课程标准：</a:t>
            </a:r>
            <a:endParaRPr lang="zh-CN" altLang="en-US" sz="3200"/>
          </a:p>
          <a:p>
            <a:r>
              <a:rPr lang="zh-CN" altLang="en-US" sz="3200"/>
              <a:t>运用地质年代表等资料，简要描述地球的演化过程。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863090" y="0"/>
          <a:ext cx="9875520" cy="6857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160"/>
                <a:gridCol w="692150"/>
                <a:gridCol w="1726565"/>
                <a:gridCol w="2590800"/>
                <a:gridCol w="2078355"/>
                <a:gridCol w="2015490"/>
              </a:tblGrid>
              <a:tr h="51244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代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纪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代表事件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代表植物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代表动物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7610">
                <a:tc grid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前寒武纪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地球的大气、海洋和陆地慢慢形成；重要成矿期；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蓝藻等原核</a:t>
                      </a: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生</a:t>
                      </a: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物；真核生物和多细胞生物；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37731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古生代 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早古生代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寒武纪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奥陶纪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志留纪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联合古陆</a:t>
                      </a:r>
                      <a:r>
                        <a:rPr lang="zh-CN" alt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出现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末期，出现物种大灭绝事件； 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陆地低等植物出现；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海洋无脊椎动物繁盛；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65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晚古生代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泥盆纪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石炭纪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二叠纪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裸子植物出现；蕨类植物繁盛；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两栖动物；鱼类；爬行动物；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9700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中生代 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三叠纪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侏罗纪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白垩纪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联合古陆于三叠纪晚期开始解体；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末期，出现物种大灭绝事件；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裸子植物繁盛；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爬行动物盛行；鸟类、小型哺乳动物出现；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3790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新生代</a:t>
                      </a: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古近纪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新近纪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第四纪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现代海陆格局形成；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被子植物繁盛；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哺乳动物快速发展；人类出现；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08305" y="1203960"/>
            <a:ext cx="798195" cy="33959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 b="1"/>
              <a:t>地质年代表</a:t>
            </a:r>
            <a:endParaRPr lang="zh-CN" altLang="en-US" sz="4000" b="1"/>
          </a:p>
        </p:txBody>
      </p:sp>
      <p:cxnSp>
        <p:nvCxnSpPr>
          <p:cNvPr id="4" name="直接连接符 3"/>
          <p:cNvCxnSpPr/>
          <p:nvPr/>
        </p:nvCxnSpPr>
        <p:spPr>
          <a:xfrm>
            <a:off x="5507990" y="1595755"/>
            <a:ext cx="14770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298950" y="1203960"/>
            <a:ext cx="1209040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金属矿</a:t>
            </a:r>
            <a:endParaRPr lang="zh-CN" altLang="en-US" sz="2400" b="1"/>
          </a:p>
        </p:txBody>
      </p:sp>
      <p:sp>
        <p:nvSpPr>
          <p:cNvPr id="7" name="矩形 6"/>
          <p:cNvSpPr/>
          <p:nvPr/>
        </p:nvSpPr>
        <p:spPr>
          <a:xfrm>
            <a:off x="7713345" y="718820"/>
            <a:ext cx="671195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20790" y="3832225"/>
            <a:ext cx="1295400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成煤期</a:t>
            </a:r>
            <a:r>
              <a:rPr lang="en-US" altLang="zh-CN" sz="2400" b="1"/>
              <a:t>1</a:t>
            </a:r>
            <a:endParaRPr lang="en-US" altLang="zh-CN" sz="2400" b="1"/>
          </a:p>
        </p:txBody>
      </p:sp>
      <p:sp>
        <p:nvSpPr>
          <p:cNvPr id="8" name="文本框 7"/>
          <p:cNvSpPr txBox="1"/>
          <p:nvPr/>
        </p:nvSpPr>
        <p:spPr>
          <a:xfrm>
            <a:off x="10436860" y="2374900"/>
            <a:ext cx="1755775" cy="8299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三叶虫，笔石，鹦鹉螺</a:t>
            </a:r>
            <a:endParaRPr lang="zh-CN" altLang="en-US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8032750" y="5220970"/>
            <a:ext cx="1370330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成煤期</a:t>
            </a:r>
            <a:r>
              <a:rPr lang="en-US" altLang="zh-CN" sz="2400" b="1"/>
              <a:t>2</a:t>
            </a:r>
            <a:endParaRPr lang="en-US" altLang="zh-CN" sz="2400" b="1"/>
          </a:p>
        </p:txBody>
      </p:sp>
      <p:sp>
        <p:nvSpPr>
          <p:cNvPr id="10" name="圆角矩形 9"/>
          <p:cNvSpPr/>
          <p:nvPr/>
        </p:nvSpPr>
        <p:spPr>
          <a:xfrm>
            <a:off x="3719195" y="3204845"/>
            <a:ext cx="913130" cy="1007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3719195" y="5758815"/>
            <a:ext cx="913130" cy="1007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719195" y="4535805"/>
            <a:ext cx="913130" cy="1007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3719195" y="1931035"/>
            <a:ext cx="913130" cy="1007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7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635"/>
            <a:ext cx="10544175" cy="6857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7900" y="3239135"/>
            <a:ext cx="447040" cy="3613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7435" y="241300"/>
            <a:ext cx="9136380" cy="6374765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699000" y="5287645"/>
            <a:ext cx="2500630" cy="16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1270000" y="889635"/>
            <a:ext cx="6911340" cy="361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630930" y="541782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13095" y="6114415"/>
            <a:ext cx="1035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221855" y="566420"/>
            <a:ext cx="603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6748780" y="1595120"/>
            <a:ext cx="836295" cy="473075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913880" y="3589020"/>
            <a:ext cx="671195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bldLvl="0" animBg="1"/>
      <p:bldP spid="8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30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588474" y="3250733"/>
            <a:ext cx="7446430" cy="971127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北京市普通高中学业水平合格性考试试题分析（一</a:t>
            </a:r>
            <a:r>
              <a:rPr lang="zh-CN" altLang="en-US" sz="3600" b="1" spc="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3600" b="1" spc="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63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665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665" spc="30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665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高一年级地理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30009" y="4932753"/>
            <a:ext cx="6448320" cy="707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665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北京化工大学附属中学   薛盼盼</a:t>
            </a:r>
            <a:endParaRPr lang="zh-CN" altLang="en-US" sz="2665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330200"/>
            <a:ext cx="8550275" cy="61976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133600" y="555625"/>
            <a:ext cx="1800225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rot="16200000">
            <a:off x="3902710" y="1330960"/>
            <a:ext cx="1778000" cy="829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5692140" y="1155700"/>
            <a:ext cx="3029585" cy="172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5692140" y="2216785"/>
            <a:ext cx="3029585" cy="1727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78900" y="1011555"/>
            <a:ext cx="278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深度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33Km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处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0" y="2072640"/>
            <a:ext cx="2781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深度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2900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Km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处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1450" y="1155700"/>
            <a:ext cx="1745615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横波：</a:t>
            </a:r>
            <a:r>
              <a:rPr lang="zh-CN" altLang="en-US" sz="2400" b="1"/>
              <a:t>固体</a:t>
            </a:r>
            <a:endParaRPr lang="zh-CN" altLang="en-US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398145" y="1929130"/>
            <a:ext cx="1292860" cy="8299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/>
              <a:t>纵波：</a:t>
            </a:r>
            <a:endParaRPr lang="zh-CN" altLang="en-US" sz="2400" b="1"/>
          </a:p>
          <a:p>
            <a:r>
              <a:rPr lang="zh-CN" altLang="en-US" sz="2400" b="1"/>
              <a:t>固液气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8914130" y="3740785"/>
            <a:ext cx="255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①地壳</a:t>
            </a:r>
            <a:endParaRPr lang="zh-CN" altLang="en-US" sz="2800" b="1"/>
          </a:p>
        </p:txBody>
      </p:sp>
      <p:sp>
        <p:nvSpPr>
          <p:cNvPr id="11" name="文本框 10"/>
          <p:cNvSpPr txBox="1"/>
          <p:nvPr/>
        </p:nvSpPr>
        <p:spPr>
          <a:xfrm>
            <a:off x="8978900" y="4467225"/>
            <a:ext cx="255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②地幔</a:t>
            </a:r>
            <a:endParaRPr lang="zh-CN" altLang="en-US" sz="2800" b="1"/>
          </a:p>
        </p:txBody>
      </p:sp>
      <p:sp>
        <p:nvSpPr>
          <p:cNvPr id="12" name="文本框 11"/>
          <p:cNvSpPr txBox="1"/>
          <p:nvPr/>
        </p:nvSpPr>
        <p:spPr>
          <a:xfrm>
            <a:off x="8978900" y="5194300"/>
            <a:ext cx="255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③</a:t>
            </a:r>
            <a:r>
              <a:rPr lang="zh-CN" altLang="en-US" sz="2800" b="1"/>
              <a:t>地核</a:t>
            </a:r>
            <a:endParaRPr lang="zh-CN" altLang="en-US" sz="2800" b="1"/>
          </a:p>
        </p:txBody>
      </p:sp>
      <p:sp>
        <p:nvSpPr>
          <p:cNvPr id="13" name="文本框 12"/>
          <p:cNvSpPr txBox="1"/>
          <p:nvPr/>
        </p:nvSpPr>
        <p:spPr>
          <a:xfrm>
            <a:off x="4688840" y="385953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bldLvl="0" animBg="1"/>
      <p:bldP spid="7" grpId="0"/>
      <p:bldP spid="6" grpId="0" bldLvl="0" animBg="1"/>
      <p:bldP spid="8" grpId="0"/>
      <p:bldP spid="14" grpId="0" bldLvl="0" animBg="1"/>
      <p:bldP spid="9" grpId="0" bldLvl="0" animBg="1"/>
      <p:bldP spid="10" grpId="0"/>
      <p:bldP spid="11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4730" y="753110"/>
            <a:ext cx="7037070" cy="39903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0615" y="3686810"/>
            <a:ext cx="6845300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13995" y="2184400"/>
            <a:ext cx="43224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课程标准：</a:t>
            </a:r>
            <a:endParaRPr lang="zh-CN" altLang="en-US" sz="3200"/>
          </a:p>
          <a:p>
            <a:r>
              <a:rPr lang="zh-CN" altLang="en-US" sz="3200"/>
              <a:t>运用示意图，说明地球的圈层结构。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4188" name="组合 134187"/>
          <p:cNvGrpSpPr/>
          <p:nvPr/>
        </p:nvGrpSpPr>
        <p:grpSpPr>
          <a:xfrm>
            <a:off x="4960938" y="1385888"/>
            <a:ext cx="5121275" cy="4999037"/>
            <a:chOff x="2165" y="873"/>
            <a:chExt cx="3226" cy="3149"/>
          </a:xfrm>
        </p:grpSpPr>
        <p:sp>
          <p:nvSpPr>
            <p:cNvPr id="134148" name="直接连接符 134147"/>
            <p:cNvSpPr/>
            <p:nvPr/>
          </p:nvSpPr>
          <p:spPr>
            <a:xfrm rot="-306898">
              <a:off x="2165" y="873"/>
              <a:ext cx="965" cy="3149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4149" name="直接连接符 134148"/>
            <p:cNvSpPr/>
            <p:nvPr/>
          </p:nvSpPr>
          <p:spPr>
            <a:xfrm rot="2711184">
              <a:off x="3274" y="968"/>
              <a:ext cx="1257" cy="297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34150" name="任意多边形 134149"/>
          <p:cNvSpPr/>
          <p:nvPr/>
        </p:nvSpPr>
        <p:spPr>
          <a:xfrm>
            <a:off x="4727575" y="692150"/>
            <a:ext cx="3960813" cy="863600"/>
          </a:xfrm>
          <a:custGeom>
            <a:avLst/>
            <a:gdLst/>
            <a:ahLst/>
            <a:cxnLst/>
            <a:pathLst>
              <a:path w="3204" h="554">
                <a:moveTo>
                  <a:pt x="0" y="482"/>
                </a:moveTo>
                <a:cubicBezTo>
                  <a:pt x="108" y="432"/>
                  <a:pt x="384" y="262"/>
                  <a:pt x="648" y="182"/>
                </a:cubicBezTo>
                <a:cubicBezTo>
                  <a:pt x="912" y="102"/>
                  <a:pt x="1264" y="0"/>
                  <a:pt x="1584" y="2"/>
                </a:cubicBezTo>
                <a:cubicBezTo>
                  <a:pt x="1904" y="4"/>
                  <a:pt x="2298" y="102"/>
                  <a:pt x="2568" y="194"/>
                </a:cubicBezTo>
                <a:cubicBezTo>
                  <a:pt x="2838" y="286"/>
                  <a:pt x="3072" y="479"/>
                  <a:pt x="3204" y="554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1" name="任意多边形 134150"/>
          <p:cNvSpPr/>
          <p:nvPr/>
        </p:nvSpPr>
        <p:spPr>
          <a:xfrm>
            <a:off x="4919663" y="1236663"/>
            <a:ext cx="3632200" cy="657225"/>
          </a:xfrm>
          <a:custGeom>
            <a:avLst/>
            <a:gdLst/>
            <a:ahLst/>
            <a:cxnLst/>
            <a:pathLst>
              <a:path w="2988" h="471">
                <a:moveTo>
                  <a:pt x="0" y="447"/>
                </a:moveTo>
                <a:cubicBezTo>
                  <a:pt x="95" y="401"/>
                  <a:pt x="321" y="256"/>
                  <a:pt x="572" y="182"/>
                </a:cubicBezTo>
                <a:cubicBezTo>
                  <a:pt x="823" y="108"/>
                  <a:pt x="1188" y="0"/>
                  <a:pt x="1508" y="2"/>
                </a:cubicBezTo>
                <a:cubicBezTo>
                  <a:pt x="1828" y="4"/>
                  <a:pt x="2245" y="116"/>
                  <a:pt x="2492" y="194"/>
                </a:cubicBezTo>
                <a:cubicBezTo>
                  <a:pt x="2739" y="272"/>
                  <a:pt x="2885" y="413"/>
                  <a:pt x="2988" y="471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2" name="任意多边形 134151"/>
          <p:cNvSpPr/>
          <p:nvPr/>
        </p:nvSpPr>
        <p:spPr>
          <a:xfrm>
            <a:off x="5313363" y="2308225"/>
            <a:ext cx="2814637" cy="538163"/>
          </a:xfrm>
          <a:custGeom>
            <a:avLst/>
            <a:gdLst/>
            <a:ahLst/>
            <a:cxnLst/>
            <a:pathLst>
              <a:path w="2316" h="386">
                <a:moveTo>
                  <a:pt x="0" y="362"/>
                </a:moveTo>
                <a:cubicBezTo>
                  <a:pt x="76" y="324"/>
                  <a:pt x="272" y="194"/>
                  <a:pt x="468" y="134"/>
                </a:cubicBezTo>
                <a:cubicBezTo>
                  <a:pt x="664" y="74"/>
                  <a:pt x="948" y="0"/>
                  <a:pt x="1176" y="2"/>
                </a:cubicBezTo>
                <a:cubicBezTo>
                  <a:pt x="1404" y="4"/>
                  <a:pt x="1646" y="82"/>
                  <a:pt x="1836" y="146"/>
                </a:cubicBezTo>
                <a:cubicBezTo>
                  <a:pt x="2026" y="210"/>
                  <a:pt x="2216" y="336"/>
                  <a:pt x="2316" y="386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3" name="任意多边形 134152"/>
          <p:cNvSpPr/>
          <p:nvPr/>
        </p:nvSpPr>
        <p:spPr>
          <a:xfrm>
            <a:off x="5707063" y="3408363"/>
            <a:ext cx="1998662" cy="423862"/>
          </a:xfrm>
          <a:custGeom>
            <a:avLst/>
            <a:gdLst/>
            <a:ahLst/>
            <a:cxnLst/>
            <a:pathLst>
              <a:path w="1644" h="304">
                <a:moveTo>
                  <a:pt x="0" y="256"/>
                </a:moveTo>
                <a:cubicBezTo>
                  <a:pt x="58" y="224"/>
                  <a:pt x="206" y="118"/>
                  <a:pt x="348" y="76"/>
                </a:cubicBezTo>
                <a:cubicBezTo>
                  <a:pt x="490" y="34"/>
                  <a:pt x="694" y="0"/>
                  <a:pt x="852" y="4"/>
                </a:cubicBezTo>
                <a:cubicBezTo>
                  <a:pt x="1010" y="8"/>
                  <a:pt x="1164" y="50"/>
                  <a:pt x="1296" y="100"/>
                </a:cubicBezTo>
                <a:cubicBezTo>
                  <a:pt x="1428" y="150"/>
                  <a:pt x="1571" y="261"/>
                  <a:pt x="1644" y="30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4" name="任意多边形 134153"/>
          <p:cNvSpPr/>
          <p:nvPr/>
        </p:nvSpPr>
        <p:spPr>
          <a:xfrm>
            <a:off x="6173788" y="4832350"/>
            <a:ext cx="1050925" cy="203200"/>
          </a:xfrm>
          <a:custGeom>
            <a:avLst/>
            <a:gdLst/>
            <a:ahLst/>
            <a:cxnLst/>
            <a:pathLst>
              <a:path w="864" h="146">
                <a:moveTo>
                  <a:pt x="0" y="134"/>
                </a:moveTo>
                <a:cubicBezTo>
                  <a:pt x="76" y="112"/>
                  <a:pt x="312" y="0"/>
                  <a:pt x="456" y="2"/>
                </a:cubicBezTo>
                <a:cubicBezTo>
                  <a:pt x="600" y="4"/>
                  <a:pt x="779" y="116"/>
                  <a:pt x="864" y="146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dash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5" name="左大括号 134154"/>
          <p:cNvSpPr/>
          <p:nvPr/>
        </p:nvSpPr>
        <p:spPr>
          <a:xfrm rot="-1489441">
            <a:off x="5141913" y="1838325"/>
            <a:ext cx="127000" cy="2174875"/>
          </a:xfrm>
          <a:prstGeom prst="leftBrace">
            <a:avLst>
              <a:gd name="adj1" fmla="val 142708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6" name="左大括号 134155"/>
          <p:cNvSpPr/>
          <p:nvPr/>
        </p:nvSpPr>
        <p:spPr>
          <a:xfrm rot="-1489441">
            <a:off x="5921375" y="3843338"/>
            <a:ext cx="255588" cy="2609850"/>
          </a:xfrm>
          <a:prstGeom prst="leftBrace">
            <a:avLst>
              <a:gd name="adj1" fmla="val 85093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7" name="左大括号 134156"/>
          <p:cNvSpPr/>
          <p:nvPr/>
        </p:nvSpPr>
        <p:spPr>
          <a:xfrm rot="-1489441">
            <a:off x="4646613" y="1473200"/>
            <a:ext cx="144462" cy="425450"/>
          </a:xfrm>
          <a:prstGeom prst="leftBrace">
            <a:avLst>
              <a:gd name="adj1" fmla="val 24542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58" name="文本框 134157"/>
          <p:cNvSpPr txBox="1"/>
          <p:nvPr/>
        </p:nvSpPr>
        <p:spPr>
          <a:xfrm>
            <a:off x="4003675" y="1604963"/>
            <a:ext cx="638175" cy="4349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地壳</a:t>
            </a:r>
            <a:endParaRPr lang="zh-CN" altLang="en-US" dirty="0">
              <a:solidFill>
                <a:srgbClr val="FF0066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4159" name="文本框 134158"/>
          <p:cNvSpPr txBox="1"/>
          <p:nvPr/>
        </p:nvSpPr>
        <p:spPr>
          <a:xfrm>
            <a:off x="4745038" y="2759075"/>
            <a:ext cx="638175" cy="8143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endParaRPr lang="zh-CN" altLang="en-US" sz="19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幔</a:t>
            </a:r>
            <a:endParaRPr lang="zh-CN" altLang="en-US" sz="32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0" name="文本框 134159"/>
          <p:cNvSpPr txBox="1"/>
          <p:nvPr/>
        </p:nvSpPr>
        <p:spPr>
          <a:xfrm>
            <a:off x="5351463" y="4848225"/>
            <a:ext cx="639762" cy="6683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endParaRPr lang="zh-CN" altLang="en-US" sz="21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endParaRPr lang="zh-CN" altLang="en-US" sz="3600" dirty="0">
              <a:solidFill>
                <a:srgbClr val="FF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1" name="矩形 134160"/>
          <p:cNvSpPr/>
          <p:nvPr/>
        </p:nvSpPr>
        <p:spPr>
          <a:xfrm>
            <a:off x="6103938" y="3625850"/>
            <a:ext cx="1225550" cy="25241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9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古 登 堡 界 面</a:t>
            </a:r>
            <a:endParaRPr lang="zh-CN" altLang="en-US" sz="9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62" name="矩形 134161"/>
          <p:cNvSpPr/>
          <p:nvPr/>
        </p:nvSpPr>
        <p:spPr>
          <a:xfrm>
            <a:off x="5976938" y="1454150"/>
            <a:ext cx="1225550" cy="249238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9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莫 霍 界 面</a:t>
            </a:r>
            <a:endParaRPr lang="zh-CN" altLang="en-US" sz="9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63" name="文本框 134162"/>
          <p:cNvSpPr txBox="1"/>
          <p:nvPr/>
        </p:nvSpPr>
        <p:spPr>
          <a:xfrm>
            <a:off x="5878513" y="3843338"/>
            <a:ext cx="636587" cy="869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外</a:t>
            </a:r>
            <a:endParaRPr lang="zh-CN" altLang="en-US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4" name="文本框 134163"/>
          <p:cNvSpPr txBox="1"/>
          <p:nvPr/>
        </p:nvSpPr>
        <p:spPr>
          <a:xfrm>
            <a:off x="6359525" y="4981575"/>
            <a:ext cx="638175" cy="869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内</a:t>
            </a:r>
            <a:endParaRPr lang="zh-CN" altLang="en-US" sz="17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5" name="文本框 134164"/>
          <p:cNvSpPr txBox="1"/>
          <p:nvPr/>
        </p:nvSpPr>
        <p:spPr>
          <a:xfrm>
            <a:off x="5113338" y="1687513"/>
            <a:ext cx="636587" cy="108743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上</a:t>
            </a:r>
            <a:endParaRPr lang="zh-CN" altLang="en-US" sz="1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endParaRPr lang="zh-CN" altLang="en-US" sz="1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幔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6" name="文本框 134165"/>
          <p:cNvSpPr txBox="1"/>
          <p:nvPr/>
        </p:nvSpPr>
        <p:spPr>
          <a:xfrm>
            <a:off x="5465763" y="2708275"/>
            <a:ext cx="638175" cy="10874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下</a:t>
            </a:r>
            <a:endParaRPr lang="zh-CN" altLang="en-US" sz="1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endParaRPr lang="zh-CN" altLang="en-US" sz="15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幔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169" name="矩形 134168"/>
          <p:cNvSpPr/>
          <p:nvPr/>
        </p:nvSpPr>
        <p:spPr>
          <a:xfrm>
            <a:off x="6359525" y="3259138"/>
            <a:ext cx="612775" cy="21748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8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2900Km</a:t>
            </a:r>
            <a:endParaRPr lang="zh-CN" altLang="en-US" sz="8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70" name="任意多边形 134169"/>
          <p:cNvSpPr/>
          <p:nvPr/>
        </p:nvSpPr>
        <p:spPr>
          <a:xfrm>
            <a:off x="7380288" y="1720850"/>
            <a:ext cx="1025525" cy="473075"/>
          </a:xfrm>
          <a:custGeom>
            <a:avLst/>
            <a:gdLst/>
            <a:ahLst/>
            <a:cxnLst/>
            <a:pathLst>
              <a:path w="844" h="339">
                <a:moveTo>
                  <a:pt x="0" y="0"/>
                </a:moveTo>
                <a:cubicBezTo>
                  <a:pt x="77" y="18"/>
                  <a:pt x="319" y="55"/>
                  <a:pt x="460" y="111"/>
                </a:cubicBezTo>
                <a:cubicBezTo>
                  <a:pt x="601" y="167"/>
                  <a:pt x="780" y="301"/>
                  <a:pt x="844" y="339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71" name="任意多边形 134170"/>
          <p:cNvSpPr/>
          <p:nvPr/>
        </p:nvSpPr>
        <p:spPr>
          <a:xfrm>
            <a:off x="7248525" y="2071688"/>
            <a:ext cx="1025525" cy="471487"/>
          </a:xfrm>
          <a:custGeom>
            <a:avLst/>
            <a:gdLst/>
            <a:ahLst/>
            <a:cxnLst/>
            <a:pathLst>
              <a:path w="844" h="339">
                <a:moveTo>
                  <a:pt x="0" y="0"/>
                </a:moveTo>
                <a:cubicBezTo>
                  <a:pt x="77" y="18"/>
                  <a:pt x="319" y="55"/>
                  <a:pt x="460" y="111"/>
                </a:cubicBezTo>
                <a:cubicBezTo>
                  <a:pt x="601" y="167"/>
                  <a:pt x="780" y="301"/>
                  <a:pt x="844" y="339"/>
                </a:cubicBez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72" name="矩形 134171"/>
          <p:cNvSpPr/>
          <p:nvPr/>
        </p:nvSpPr>
        <p:spPr>
          <a:xfrm>
            <a:off x="7712075" y="1687513"/>
            <a:ext cx="481013" cy="21748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8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顶 部</a:t>
            </a:r>
            <a:endParaRPr lang="zh-CN" altLang="en-US" sz="8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73" name="矩形 134172"/>
          <p:cNvSpPr/>
          <p:nvPr/>
        </p:nvSpPr>
        <p:spPr>
          <a:xfrm>
            <a:off x="7635875" y="2039938"/>
            <a:ext cx="481013" cy="21748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8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 部</a:t>
            </a:r>
            <a:endParaRPr lang="zh-CN" altLang="en-US" sz="8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74" name="矩形 134173"/>
          <p:cNvSpPr/>
          <p:nvPr/>
        </p:nvSpPr>
        <p:spPr>
          <a:xfrm>
            <a:off x="7635875" y="2439988"/>
            <a:ext cx="481013" cy="21748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zh-CN" altLang="en-US" sz="800">
                <a:ln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 部</a:t>
            </a:r>
            <a:endParaRPr lang="zh-CN" altLang="en-US" sz="800">
              <a:ln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4175" name="右大括号 134174"/>
          <p:cNvSpPr/>
          <p:nvPr/>
        </p:nvSpPr>
        <p:spPr>
          <a:xfrm rot="1690593">
            <a:off x="8583613" y="1655763"/>
            <a:ext cx="127000" cy="649287"/>
          </a:xfrm>
          <a:prstGeom prst="rightBrace">
            <a:avLst>
              <a:gd name="adj1" fmla="val 42604"/>
              <a:gd name="adj2" fmla="val 50000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34176" name="文本框 134175"/>
          <p:cNvSpPr txBox="1"/>
          <p:nvPr/>
        </p:nvSpPr>
        <p:spPr>
          <a:xfrm>
            <a:off x="8783638" y="1889125"/>
            <a:ext cx="893762" cy="4349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岩石圈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4177" name="文本框 134176"/>
          <p:cNvSpPr txBox="1"/>
          <p:nvPr/>
        </p:nvSpPr>
        <p:spPr>
          <a:xfrm>
            <a:off x="8529638" y="2324100"/>
            <a:ext cx="892175" cy="4349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p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软流层</a:t>
            </a:r>
            <a:endParaRPr lang="zh-CN" altLang="en-US" sz="28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4179" name="文本框 134178"/>
          <p:cNvSpPr txBox="1"/>
          <p:nvPr/>
        </p:nvSpPr>
        <p:spPr>
          <a:xfrm>
            <a:off x="2927350" y="1557338"/>
            <a:ext cx="638175" cy="612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/>
          <a:p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岩石</a:t>
            </a:r>
            <a:endParaRPr lang="zh-CN" altLang="en-US" sz="1900" dirty="0">
              <a:latin typeface="Tahoma" panose="020B0604030504040204" pitchFamily="34" charset="0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组成</a:t>
            </a:r>
            <a:endParaRPr lang="zh-CN" altLang="en-US" sz="32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34182" name="直接连接符 134181"/>
          <p:cNvSpPr/>
          <p:nvPr/>
        </p:nvSpPr>
        <p:spPr>
          <a:xfrm flipH="1">
            <a:off x="3575050" y="1773238"/>
            <a:ext cx="381000" cy="0"/>
          </a:xfrm>
          <a:prstGeom prst="line">
            <a:avLst/>
          </a:prstGeom>
          <a:ln w="9525" cap="flat" cmpd="sng">
            <a:solidFill>
              <a:srgbClr val="0000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134192" name="矩形 134191"/>
          <p:cNvSpPr/>
          <p:nvPr/>
        </p:nvSpPr>
        <p:spPr>
          <a:xfrm>
            <a:off x="6311900" y="1125538"/>
            <a:ext cx="576263" cy="14446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 fontScale="25000"/>
          </a:bodyPr>
          <a:p>
            <a:pPr algn="ctr"/>
            <a:r>
              <a:rPr lang="zh-CN" altLang="en-US" sz="1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仿宋_GB2312" charset="0"/>
                <a:ea typeface="仿宋_GB2312" charset="0"/>
              </a:rPr>
              <a:t>33Km</a:t>
            </a:r>
            <a:endParaRPr lang="zh-CN" altLang="en-US" sz="1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仿宋_GB2312" charset="0"/>
              <a:ea typeface="仿宋_GB231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06650" y="692150"/>
            <a:ext cx="2284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陆壳厚于洋壳</a:t>
            </a:r>
            <a:endParaRPr lang="zh-CN" altLang="en-US" sz="2400" b="1"/>
          </a:p>
        </p:txBody>
      </p:sp>
      <p:sp>
        <p:nvSpPr>
          <p:cNvPr id="3" name="文本框 2"/>
          <p:cNvSpPr txBox="1"/>
          <p:nvPr/>
        </p:nvSpPr>
        <p:spPr>
          <a:xfrm>
            <a:off x="8274050" y="407035"/>
            <a:ext cx="3782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岩石圈</a:t>
            </a:r>
            <a:r>
              <a:rPr lang="en-US" altLang="zh-CN" sz="2400" b="1"/>
              <a:t>=</a:t>
            </a:r>
            <a:r>
              <a:rPr lang="zh-CN" altLang="en-US" sz="2400" b="1"/>
              <a:t>地壳</a:t>
            </a:r>
            <a:r>
              <a:rPr lang="en-US" altLang="zh-CN" sz="2400" b="1"/>
              <a:t>+</a:t>
            </a:r>
            <a:r>
              <a:rPr lang="zh-CN" altLang="en-US" sz="2400" b="1"/>
              <a:t>上地幔顶部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4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8" grpId="0"/>
      <p:bldP spid="134159" grpId="0"/>
      <p:bldP spid="134160" grpId="0"/>
      <p:bldP spid="134163" grpId="0"/>
      <p:bldP spid="134164" grpId="0"/>
      <p:bldP spid="134165" grpId="0"/>
      <p:bldP spid="134166" grpId="0"/>
      <p:bldP spid="134176" grpId="0"/>
      <p:bldP spid="134177" grpId="0"/>
      <p:bldP spid="134179" grpId="0" bldLvl="0" animBg="1"/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660" y="265430"/>
            <a:ext cx="8550275" cy="61976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076325" y="5266055"/>
            <a:ext cx="63627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04290" y="594169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921500" y="4933950"/>
            <a:ext cx="1282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6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575950" y="462280"/>
            <a:ext cx="1828535" cy="1187450"/>
            <a:chOff x="5253516" y="3587806"/>
            <a:chExt cx="2236833" cy="1148768"/>
          </a:xfrm>
        </p:grpSpPr>
        <p:grpSp>
          <p:nvGrpSpPr>
            <p:cNvPr id="15" name="组合 14"/>
            <p:cNvGrpSpPr/>
            <p:nvPr/>
          </p:nvGrpSpPr>
          <p:grpSpPr>
            <a:xfrm>
              <a:off x="5253516" y="3587806"/>
              <a:ext cx="1706285" cy="561483"/>
              <a:chOff x="5410316" y="3913780"/>
              <a:chExt cx="1706285" cy="561483"/>
            </a:xfrm>
          </p:grpSpPr>
          <p:sp>
            <p:nvSpPr>
              <p:cNvPr id="21" name="矩形: 圆角 20"/>
              <p:cNvSpPr/>
              <p:nvPr/>
            </p:nvSpPr>
            <p:spPr>
              <a:xfrm flipH="1">
                <a:off x="5410316" y="3913780"/>
                <a:ext cx="1298794" cy="561483"/>
              </a:xfrm>
              <a:prstGeom prst="roundRect">
                <a:avLst>
                  <a:gd name="adj" fmla="val 8748"/>
                </a:avLst>
              </a:prstGeom>
              <a:solidFill>
                <a:schemeClr val="tx1">
                  <a:alpha val="7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7" rIns="51435" bIns="25717"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502430" y="3995484"/>
                <a:ext cx="1614171" cy="436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大气圈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flipH="1">
              <a:off x="6456040" y="4149080"/>
              <a:ext cx="1034309" cy="587494"/>
              <a:chOff x="7752184" y="3834331"/>
              <a:chExt cx="1034309" cy="587494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8117257" y="3834331"/>
                <a:ext cx="669236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>
                <a:stCxn id="20" idx="7"/>
              </p:cNvCxnSpPr>
              <p:nvPr/>
            </p:nvCxnSpPr>
            <p:spPr>
              <a:xfrm flipV="1">
                <a:off x="7905824" y="3834333"/>
                <a:ext cx="211432" cy="43385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7797192" y="4286825"/>
                <a:ext cx="90000" cy="90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7752184" y="4241825"/>
                <a:ext cx="180000" cy="18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659245" y="3002915"/>
            <a:ext cx="1822557" cy="1242060"/>
            <a:chOff x="4258255" y="1389279"/>
            <a:chExt cx="2235977" cy="1329224"/>
          </a:xfrm>
        </p:grpSpPr>
        <p:grpSp>
          <p:nvGrpSpPr>
            <p:cNvPr id="4" name="组合 3"/>
            <p:cNvGrpSpPr/>
            <p:nvPr/>
          </p:nvGrpSpPr>
          <p:grpSpPr>
            <a:xfrm>
              <a:off x="5449539" y="1389279"/>
              <a:ext cx="1044693" cy="561319"/>
              <a:chOff x="1025023" y="1201464"/>
              <a:chExt cx="1015525" cy="531515"/>
            </a:xfrm>
          </p:grpSpPr>
          <p:sp>
            <p:nvSpPr>
              <p:cNvPr id="12" name="矩形: 圆角 11"/>
              <p:cNvSpPr/>
              <p:nvPr/>
            </p:nvSpPr>
            <p:spPr>
              <a:xfrm flipH="1">
                <a:off x="1025023" y="1201464"/>
                <a:ext cx="925407" cy="531515"/>
              </a:xfrm>
              <a:prstGeom prst="roundRect">
                <a:avLst>
                  <a:gd name="adj" fmla="val 4784"/>
                </a:avLst>
              </a:prstGeom>
              <a:solidFill>
                <a:schemeClr val="tx1">
                  <a:alpha val="7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7" rIns="51435" bIns="25717"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103024" y="1229777"/>
                <a:ext cx="937524" cy="456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水圈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258255" y="1890730"/>
              <a:ext cx="1191284" cy="827773"/>
              <a:chOff x="4258255" y="1894184"/>
              <a:chExt cx="1191284" cy="82777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411895" y="1894184"/>
                <a:ext cx="1037644" cy="674133"/>
                <a:chOff x="4411895" y="1894184"/>
                <a:chExt cx="1037644" cy="674133"/>
              </a:xfrm>
            </p:grpSpPr>
            <p:cxnSp>
              <p:nvCxnSpPr>
                <p:cNvPr id="10" name="直接连接符 9"/>
                <p:cNvCxnSpPr/>
                <p:nvPr/>
              </p:nvCxnSpPr>
              <p:spPr>
                <a:xfrm>
                  <a:off x="4780303" y="1894184"/>
                  <a:ext cx="669236" cy="0"/>
                </a:xfrm>
                <a:prstGeom prst="line">
                  <a:avLst/>
                </a:prstGeom>
                <a:ln>
                  <a:solidFill>
                    <a:schemeClr val="tx1">
                      <a:alpha val="7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/>
                <p:cNvCxnSpPr>
                  <a:stCxn id="9" idx="7"/>
                </p:cNvCxnSpPr>
                <p:nvPr/>
              </p:nvCxnSpPr>
              <p:spPr>
                <a:xfrm flipV="1">
                  <a:off x="4411895" y="1894185"/>
                  <a:ext cx="368408" cy="674132"/>
                </a:xfrm>
                <a:prstGeom prst="line">
                  <a:avLst/>
                </a:prstGeom>
                <a:ln>
                  <a:solidFill>
                    <a:schemeClr val="tx1">
                      <a:alpha val="7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组合 6"/>
              <p:cNvGrpSpPr/>
              <p:nvPr/>
            </p:nvGrpSpPr>
            <p:grpSpPr>
              <a:xfrm>
                <a:off x="4258255" y="2541957"/>
                <a:ext cx="180000" cy="180000"/>
                <a:chOff x="6095999" y="1340771"/>
                <a:chExt cx="72000" cy="72000"/>
              </a:xfrm>
            </p:grpSpPr>
            <p:sp>
              <p:nvSpPr>
                <p:cNvPr id="8" name="椭圆 7"/>
                <p:cNvSpPr/>
                <p:nvPr/>
              </p:nvSpPr>
              <p:spPr>
                <a:xfrm>
                  <a:off x="6114002" y="1358771"/>
                  <a:ext cx="36000" cy="36000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350"/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6095999" y="1340771"/>
                  <a:ext cx="72000" cy="72000"/>
                </a:xfrm>
                <a:prstGeom prst="ellipse">
                  <a:avLst/>
                </a:prstGeom>
                <a:noFill/>
                <a:ln w="3175">
                  <a:solidFill>
                    <a:schemeClr val="tx1">
                      <a:lumMod val="95000"/>
                      <a:lumOff val="5000"/>
                      <a:alpha val="7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1350"/>
                </a:p>
              </p:txBody>
            </p:sp>
          </p:grpSp>
        </p:grpSp>
      </p:grpSp>
      <p:grpSp>
        <p:nvGrpSpPr>
          <p:cNvPr id="23" name="组合 22"/>
          <p:cNvGrpSpPr/>
          <p:nvPr/>
        </p:nvGrpSpPr>
        <p:grpSpPr>
          <a:xfrm flipH="1">
            <a:off x="2711529" y="2930525"/>
            <a:ext cx="1602026" cy="1026160"/>
            <a:chOff x="6465134" y="5100271"/>
            <a:chExt cx="2022657" cy="1142106"/>
          </a:xfrm>
        </p:grpSpPr>
        <p:grpSp>
          <p:nvGrpSpPr>
            <p:cNvPr id="24" name="组合 23"/>
            <p:cNvGrpSpPr/>
            <p:nvPr/>
          </p:nvGrpSpPr>
          <p:grpSpPr>
            <a:xfrm>
              <a:off x="6905182" y="5100271"/>
              <a:ext cx="1582609" cy="561158"/>
              <a:chOff x="7067104" y="5284151"/>
              <a:chExt cx="1582609" cy="561158"/>
            </a:xfrm>
          </p:grpSpPr>
          <p:sp>
            <p:nvSpPr>
              <p:cNvPr id="30" name="矩形: 圆角 29"/>
              <p:cNvSpPr/>
              <p:nvPr/>
            </p:nvSpPr>
            <p:spPr>
              <a:xfrm flipH="1">
                <a:off x="7607468" y="5284151"/>
                <a:ext cx="1042245" cy="561158"/>
              </a:xfrm>
              <a:prstGeom prst="roundRect">
                <a:avLst>
                  <a:gd name="adj" fmla="val 8371"/>
                </a:avLst>
              </a:prstGeom>
              <a:solidFill>
                <a:schemeClr val="tx1">
                  <a:alpha val="7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7" rIns="51435" bIns="25717"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7067104" y="5284151"/>
                <a:ext cx="1582609" cy="5017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zh-CN" altLang="en-US" b="1" dirty="0">
                    <a:solidFill>
                      <a:schemeClr val="bg1"/>
                    </a:solidFill>
                  </a:rPr>
                  <a:t>生物圈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 flipH="1">
              <a:off x="6465134" y="5654883"/>
              <a:ext cx="1034309" cy="587494"/>
              <a:chOff x="4264650" y="5132056"/>
              <a:chExt cx="1034309" cy="587494"/>
            </a:xfrm>
          </p:grpSpPr>
          <p:cxnSp>
            <p:nvCxnSpPr>
              <p:cNvPr id="26" name="直接连接符 25"/>
              <p:cNvCxnSpPr/>
              <p:nvPr/>
            </p:nvCxnSpPr>
            <p:spPr>
              <a:xfrm flipH="1">
                <a:off x="4264650" y="5132056"/>
                <a:ext cx="669236" cy="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>
                <a:stCxn id="29" idx="7"/>
              </p:cNvCxnSpPr>
              <p:nvPr/>
            </p:nvCxnSpPr>
            <p:spPr>
              <a:xfrm flipH="1" flipV="1">
                <a:off x="4933887" y="5132058"/>
                <a:ext cx="211432" cy="43385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 flipH="1">
                <a:off x="5163951" y="5584550"/>
                <a:ext cx="90000" cy="90000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  <p:sp>
            <p:nvSpPr>
              <p:cNvPr id="29" name="椭圆 28"/>
              <p:cNvSpPr/>
              <p:nvPr/>
            </p:nvSpPr>
            <p:spPr>
              <a:xfrm flipH="1">
                <a:off x="5118959" y="5539550"/>
                <a:ext cx="180000" cy="180000"/>
              </a:xfrm>
              <a:prstGeom prst="ellipse">
                <a:avLst/>
              </a:prstGeom>
              <a:noFill/>
              <a:ln w="3175"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35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660" y="265430"/>
            <a:ext cx="8550275" cy="61976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139825" y="4211955"/>
            <a:ext cx="636270" cy="398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765165" y="478853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905" y="33083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1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6465" y="98361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2019年北京市第一次普通高中学业水平合格性考试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673860"/>
            <a:ext cx="10561320" cy="46907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6465" y="360426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465" y="502285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098" name="对象 1"/>
          <p:cNvGraphicFramePr>
            <a:graphicFrameLocks noChangeAspect="1"/>
          </p:cNvGraphicFramePr>
          <p:nvPr/>
        </p:nvGraphicFramePr>
        <p:xfrm>
          <a:off x="1974215" y="0"/>
          <a:ext cx="9500870" cy="683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3839210" imgH="2761615" progId="Word.Document.12">
                  <p:embed/>
                </p:oleObj>
              </mc:Choice>
              <mc:Fallback>
                <p:oleObj name="" r:id="rId1" imgW="3839210" imgH="2761615" progId="Word.Document.12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74215" y="0"/>
                        <a:ext cx="9500870" cy="6832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813435" y="1497965"/>
            <a:ext cx="77216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第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一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章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知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识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框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200" kern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架</a:t>
            </a:r>
            <a:endParaRPr lang="zh-CN" altLang="en-US" sz="3200" kern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7097395" y="700405"/>
            <a:ext cx="1006475" cy="9404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240145" y="3372485"/>
            <a:ext cx="969010" cy="17500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097395" y="5198110"/>
            <a:ext cx="1006475" cy="16598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8014335" y="3372485"/>
            <a:ext cx="996950" cy="1750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726690" y="4114165"/>
            <a:ext cx="175704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1177925"/>
            <a:ext cx="11849100" cy="14160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8905" y="33083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91840" y="515620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2019年北京市普通高中会考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61965" y="209740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" y="4404360"/>
            <a:ext cx="10532745" cy="123380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0520" y="338836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3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1840" y="3481070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2018年北京市夏季普通高中会考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91840" y="512191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93420" y="2682875"/>
            <a:ext cx="74701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当地时间2016年11月14日，新西兰南岛发生了7.5级地震，震源深度15千米。读图2，完成10～12题。</a:t>
            </a:r>
            <a:endParaRPr lang="zh-CN" altLang="en-US" sz="2400" b="1"/>
          </a:p>
          <a:p>
            <a:r>
              <a:rPr lang="zh-CN" altLang="en-US" sz="2400" b="1"/>
              <a:t>10．本次地震震源位于	</a:t>
            </a:r>
            <a:endParaRPr lang="zh-CN" altLang="en-US" sz="2400" b="1"/>
          </a:p>
          <a:p>
            <a:endParaRPr lang="zh-CN" altLang="en-US" sz="2400" b="1"/>
          </a:p>
          <a:p>
            <a:r>
              <a:rPr lang="zh-CN" altLang="en-US" sz="2400" b="1"/>
              <a:t>A．软流层          B．岩石圈  </a:t>
            </a:r>
            <a:endParaRPr lang="zh-CN" altLang="en-US" sz="2400" b="1"/>
          </a:p>
          <a:p>
            <a:r>
              <a:rPr lang="zh-CN" altLang="en-US" sz="2400" b="1"/>
              <a:t>      </a:t>
            </a:r>
            <a:endParaRPr lang="zh-CN" altLang="en-US" sz="2400" b="1"/>
          </a:p>
          <a:p>
            <a:r>
              <a:rPr lang="zh-CN" altLang="en-US" sz="2400" b="1"/>
              <a:t>C．下地幔          D．外地核</a:t>
            </a:r>
            <a:endParaRPr lang="zh-CN" altLang="en-US" sz="2400" b="1"/>
          </a:p>
        </p:txBody>
      </p:sp>
      <p:grpSp>
        <p:nvGrpSpPr>
          <p:cNvPr id="1073743092" name="组合 1073743091"/>
          <p:cNvGrpSpPr/>
          <p:nvPr/>
        </p:nvGrpSpPr>
        <p:grpSpPr>
          <a:xfrm>
            <a:off x="8473440" y="1721485"/>
            <a:ext cx="2821940" cy="3938270"/>
            <a:chOff x="7100" y="2466"/>
            <a:chExt cx="2396" cy="3193"/>
          </a:xfrm>
        </p:grpSpPr>
        <p:sp>
          <p:nvSpPr>
            <p:cNvPr id="1073742859" name="文本框 7"/>
            <p:cNvSpPr txBox="1"/>
            <p:nvPr/>
          </p:nvSpPr>
          <p:spPr>
            <a:xfrm>
              <a:off x="7672" y="5261"/>
              <a:ext cx="1171" cy="3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/>
            <a:p>
              <a:pPr algn="ctr"/>
              <a:r>
                <a:rPr lang="zh-CN" altLang="en-US"/>
                <a:t>图2</a:t>
              </a:r>
              <a:endParaRPr lang="zh-CN" altLang="en-US"/>
            </a:p>
            <a:p>
              <a:endParaRPr lang="zh-CN" altLang="en-US"/>
            </a:p>
          </p:txBody>
        </p:sp>
        <p:pic>
          <p:nvPicPr>
            <p:cNvPr id="1073743091" name="图片 1073743090" descr="图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00" y="2466"/>
              <a:ext cx="2396" cy="29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/>
          <p:cNvSpPr txBox="1"/>
          <p:nvPr/>
        </p:nvSpPr>
        <p:spPr>
          <a:xfrm>
            <a:off x="1456690" y="1578610"/>
            <a:ext cx="42672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2018年北京市春季普通高中会考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8310" y="641350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4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90800" y="409575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969770" y="3416300"/>
            <a:ext cx="1689100" cy="2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128905" y="33083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5670" y="1166495"/>
            <a:ext cx="614616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2018年北京市普通高中学业水平考试合格性考试</a:t>
            </a:r>
            <a:endParaRPr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1565275"/>
            <a:ext cx="10961370" cy="48983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79120" y="6028055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1605" y="191135"/>
            <a:ext cx="25507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同类型题</a:t>
            </a: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8696B"/>
                </a:solidFill>
                <a:effectLst/>
                <a:uLnTx/>
                <a:uFillTx/>
              </a:rPr>
              <a:t>5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rgbClr val="28696B"/>
              </a:solidFill>
              <a:effectLst/>
              <a:uLnTx/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1854"/>
          <a:stretch>
            <a:fillRect/>
          </a:stretch>
        </p:blipFill>
        <p:spPr>
          <a:xfrm>
            <a:off x="975360" y="914400"/>
            <a:ext cx="10726420" cy="3831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4683125"/>
            <a:ext cx="9546590" cy="1209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5360" y="5394325"/>
            <a:ext cx="1711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7200" b="1" spc="4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z="2400" spc="30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335" y="317500"/>
            <a:ext cx="10182860" cy="1157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730" y="2159635"/>
            <a:ext cx="7037070" cy="37312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93310" y="3535680"/>
            <a:ext cx="6845300" cy="48514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03835" y="2994025"/>
            <a:ext cx="43224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课程标准：</a:t>
            </a:r>
            <a:endParaRPr lang="zh-CN" altLang="en-US" sz="3200"/>
          </a:p>
          <a:p>
            <a:r>
              <a:rPr lang="zh-CN" altLang="en-US" sz="3200"/>
              <a:t>运用资料，描述地球所处的宇宙环境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5"/>
          <p:cNvGrpSpPr/>
          <p:nvPr/>
        </p:nvGrpSpPr>
        <p:grpSpPr>
          <a:xfrm>
            <a:off x="7680325" y="333375"/>
            <a:ext cx="3724275" cy="2447290"/>
            <a:chOff x="0" y="0"/>
            <a:chExt cx="1316" cy="845"/>
          </a:xfrm>
        </p:grpSpPr>
        <p:pic>
          <p:nvPicPr>
            <p:cNvPr id="13317" name="Picture 6" descr="hairbopu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316" cy="84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8" name="Text Box 7"/>
            <p:cNvSpPr txBox="1"/>
            <p:nvPr/>
          </p:nvSpPr>
          <p:spPr>
            <a:xfrm>
              <a:off x="0" y="0"/>
              <a:ext cx="325" cy="1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彗星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4249420" y="189230"/>
            <a:ext cx="2680970" cy="2519045"/>
            <a:chOff x="0" y="0"/>
            <a:chExt cx="1224" cy="1224"/>
          </a:xfrm>
        </p:grpSpPr>
        <p:pic>
          <p:nvPicPr>
            <p:cNvPr id="13320" name="Picture 9" descr="taiya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4" cy="12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1" name="Text Box 10"/>
            <p:cNvSpPr txBox="1"/>
            <p:nvPr/>
          </p:nvSpPr>
          <p:spPr>
            <a:xfrm>
              <a:off x="4" y="951"/>
              <a:ext cx="801" cy="1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恒星（太阳）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448945" y="163830"/>
            <a:ext cx="3355340" cy="2910840"/>
            <a:chOff x="0" y="0"/>
            <a:chExt cx="1225" cy="1195"/>
          </a:xfrm>
        </p:grpSpPr>
        <p:pic>
          <p:nvPicPr>
            <p:cNvPr id="13323" name="Picture 12" descr="x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25" cy="1195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3324" name="Text Box 13"/>
            <p:cNvSpPr txBox="1"/>
            <p:nvPr/>
          </p:nvSpPr>
          <p:spPr>
            <a:xfrm>
              <a:off x="0" y="10"/>
              <a:ext cx="272" cy="1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星云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26" name="Line 14"/>
          <p:cNvSpPr/>
          <p:nvPr/>
        </p:nvSpPr>
        <p:spPr>
          <a:xfrm flipV="1">
            <a:off x="6167438" y="4292600"/>
            <a:ext cx="0" cy="288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27" name="Line 15"/>
          <p:cNvSpPr/>
          <p:nvPr/>
        </p:nvSpPr>
        <p:spPr>
          <a:xfrm>
            <a:off x="4656138" y="2708275"/>
            <a:ext cx="287337" cy="2159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28" name="Line 16"/>
          <p:cNvSpPr/>
          <p:nvPr/>
        </p:nvSpPr>
        <p:spPr>
          <a:xfrm flipV="1">
            <a:off x="4367213" y="3860800"/>
            <a:ext cx="649287" cy="2159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29" name="Line 17"/>
          <p:cNvSpPr/>
          <p:nvPr/>
        </p:nvSpPr>
        <p:spPr>
          <a:xfrm flipH="1" flipV="1">
            <a:off x="7391400" y="4005263"/>
            <a:ext cx="865188" cy="3603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30" name="Line 18"/>
          <p:cNvSpPr/>
          <p:nvPr/>
        </p:nvSpPr>
        <p:spPr>
          <a:xfrm flipH="1">
            <a:off x="7104063" y="2420938"/>
            <a:ext cx="576262" cy="5032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3331" name="Line 19"/>
          <p:cNvSpPr/>
          <p:nvPr/>
        </p:nvSpPr>
        <p:spPr>
          <a:xfrm>
            <a:off x="5951538" y="2565400"/>
            <a:ext cx="0" cy="2159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grpSp>
        <p:nvGrpSpPr>
          <p:cNvPr id="6" name="Group 20"/>
          <p:cNvGrpSpPr/>
          <p:nvPr/>
        </p:nvGrpSpPr>
        <p:grpSpPr>
          <a:xfrm>
            <a:off x="1193800" y="3710940"/>
            <a:ext cx="3246755" cy="3017520"/>
            <a:chOff x="0" y="0"/>
            <a:chExt cx="1134" cy="1134"/>
          </a:xfrm>
        </p:grpSpPr>
        <p:pic>
          <p:nvPicPr>
            <p:cNvPr id="13332" name="Picture 21" descr="glob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34" cy="11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3" name="Text Box 22"/>
            <p:cNvSpPr txBox="1"/>
            <p:nvPr/>
          </p:nvSpPr>
          <p:spPr>
            <a:xfrm>
              <a:off x="0" y="922"/>
              <a:ext cx="1043" cy="1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行星（地球）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5448300" y="4652963"/>
            <a:ext cx="1727200" cy="1655762"/>
            <a:chOff x="0" y="0"/>
            <a:chExt cx="1315" cy="1315"/>
          </a:xfrm>
        </p:grpSpPr>
        <p:pic>
          <p:nvPicPr>
            <p:cNvPr id="13335" name="Picture 24" descr="digital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307" cy="13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36" name="Text Box 25"/>
            <p:cNvSpPr txBox="1"/>
            <p:nvPr/>
          </p:nvSpPr>
          <p:spPr>
            <a:xfrm>
              <a:off x="45" y="1043"/>
              <a:ext cx="1270" cy="2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卫星（月球）</a:t>
              </a:r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38" name="WordArt 27"/>
          <p:cNvSpPr/>
          <p:nvPr/>
        </p:nvSpPr>
        <p:spPr>
          <a:xfrm>
            <a:off x="5232400" y="3357563"/>
            <a:ext cx="1511300" cy="744537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8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天体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515" y="3860800"/>
            <a:ext cx="3277235" cy="2189480"/>
          </a:xfrm>
          <a:prstGeom prst="rect">
            <a:avLst/>
          </a:prstGeom>
        </p:spPr>
      </p:pic>
      <p:sp>
        <p:nvSpPr>
          <p:cNvPr id="9" name="Text Box 22"/>
          <p:cNvSpPr txBox="1"/>
          <p:nvPr/>
        </p:nvSpPr>
        <p:spPr>
          <a:xfrm>
            <a:off x="8449945" y="5598031"/>
            <a:ext cx="218578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</a:rPr>
              <a:t>流星体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4570" y="4253230"/>
            <a:ext cx="10182860" cy="1157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10330" y="4928870"/>
            <a:ext cx="1068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√</a:t>
            </a:r>
            <a:endParaRPr lang="en-US" altLang="zh-CN" sz="4800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70" y="540385"/>
            <a:ext cx="10093960" cy="2982595"/>
          </a:xfrm>
          <a:prstGeom prst="rect">
            <a:avLst/>
          </a:prstGeom>
        </p:spPr>
      </p:pic>
      <p:sp>
        <p:nvSpPr>
          <p:cNvPr id="4" name="六角星 3"/>
          <p:cNvSpPr/>
          <p:nvPr/>
        </p:nvSpPr>
        <p:spPr>
          <a:xfrm>
            <a:off x="9989820" y="2861310"/>
            <a:ext cx="862965" cy="764540"/>
          </a:xfrm>
          <a:prstGeom prst="star6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390" y="0"/>
            <a:ext cx="9252585" cy="68814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22805" y="5427980"/>
            <a:ext cx="3415665" cy="4318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079490" y="5859780"/>
            <a:ext cx="3250565" cy="4311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247390" y="1275080"/>
            <a:ext cx="2118360" cy="20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5660390" y="1296035"/>
            <a:ext cx="4251960" cy="44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1606550" y="2710180"/>
            <a:ext cx="352425" cy="368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3405" y="2188210"/>
            <a:ext cx="1549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椭圆形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299710" y="2897505"/>
            <a:ext cx="353695" cy="3632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9" grpId="0"/>
      <p:bldP spid="13" grpId="0" animBg="1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2.xml><?xml version="1.0" encoding="utf-8"?>
<p:tagLst xmlns:p="http://schemas.openxmlformats.org/presentationml/2006/main">
  <p:tag name="KSO_WM_UNIT_TABLE_BEAUTIFY" val="smartTable{001e8349-0ed1-42c6-8ad2-121fd3ea6b45}"/>
</p:tagLst>
</file>

<file path=ppt/tags/tag13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5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6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2.xml><?xml version="1.0" encoding="utf-8"?>
<p:tagLst xmlns:p="http://schemas.openxmlformats.org/presentationml/2006/main">
  <p:tag name="REFSHAPE" val="392565196"/>
  <p:tag name="KSO_WM_UNIT_PLACING_PICTURE_USER_VIEWPORT" val="{&quot;height&quot;:7890,&quot;width&quot;:10980}"/>
</p:tagLst>
</file>

<file path=ppt/tags/tag3.xml><?xml version="1.0" encoding="utf-8"?>
<p:tagLst xmlns:p="http://schemas.openxmlformats.org/presentationml/2006/main">
  <p:tag name="KSO_WM_SLIDE_ID" val="diagram20189692_1"/>
  <p:tag name="KSO_WM_SLIDE_TYPE" val="text"/>
  <p:tag name="KSO_WM_SLIDE_SUBTYPE" val="picTxt"/>
  <p:tag name="KSO_WM_SLIDE_ITEM_CNT" val="4"/>
  <p:tag name="KSO_WM_SLIDE_INDEX" val="1"/>
  <p:tag name="KSO_WM_SLIDE_SIZE" val="707*494"/>
  <p:tag name="KSO_WM_SLIDE_POSITION" val="126*23"/>
  <p:tag name="KSO_WM_TAG_VERSION" val="1.0"/>
  <p:tag name="KSO_WM_BEAUTIFY_FLAG" val="#wm#"/>
  <p:tag name="KSO_WM_TEMPLATE_CATEGORY" val="diagram"/>
  <p:tag name="KSO_WM_TEMPLATE_INDEX" val="20189692"/>
  <p:tag name="KSO_WM_SLIDE_LAYOUT" val="d"/>
  <p:tag name="KSO_WM_SLIDE_LAYOUT_CNT" val="4"/>
</p:tagLst>
</file>

<file path=ppt/tags/tag4.xml><?xml version="1.0" encoding="utf-8"?>
<p:tagLst xmlns:p="http://schemas.openxmlformats.org/presentationml/2006/main">
  <p:tag name="REFSHAPE" val="392565196"/>
  <p:tag name="KSO_WM_UNIT_PLACING_PICTURE_USER_VIEWPORT" val="{&quot;height&quot;:8050,&quot;width&quot;:11202}"/>
</p:tagLst>
</file>

<file path=ppt/tags/tag5.xml><?xml version="1.0" encoding="utf-8"?>
<p:tagLst xmlns:p="http://schemas.openxmlformats.org/presentationml/2006/main">
  <p:tag name="REFSHAPE" val="726761724"/>
</p:tagLst>
</file>

<file path=ppt/tags/tag6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8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p="http://schemas.openxmlformats.org/presentationml/2006/main">
  <p:tag name="KSO_WM_UNIT_PLACING_PICTURE_USER_VIEWPORT" val="{&quot;height&quot;:1926,&quot;width&quot;:194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1965</Words>
  <Application>WPS 演示</Application>
  <PresentationFormat>宽屏</PresentationFormat>
  <Paragraphs>515</Paragraphs>
  <Slides>54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楷体</vt:lpstr>
      <vt:lpstr>仿宋</vt:lpstr>
      <vt:lpstr>Arial Unicode MS</vt:lpstr>
      <vt:lpstr>Calibri Light</vt:lpstr>
      <vt:lpstr>Calibri</vt:lpstr>
      <vt:lpstr>黑体</vt:lpstr>
      <vt:lpstr>Times New Roman</vt:lpstr>
      <vt:lpstr>Tahoma</vt:lpstr>
      <vt:lpstr>仿宋_GB2312</vt:lpstr>
      <vt:lpstr>Office 主题</vt:lpstr>
      <vt:lpstr>Word.Document.12</vt:lpstr>
      <vt:lpstr>北京市普通高中学业水平合格性考试试题分析（一）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北京市普通高中学业水平合格性考试试题分析（一）</vt:lpstr>
      <vt:lpstr>PowerPoint 演示文稿</vt:lpstr>
      <vt:lpstr>PowerPoint 演示文稿</vt:lpstr>
      <vt:lpstr>PowerPoint 演示文稿</vt:lpstr>
      <vt:lpstr>PowerPoint 演示文稿</vt:lpstr>
      <vt:lpstr>太阳活动对地球影响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北京市普通高中学业水平合格性考试试题分析（一）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北京市普通高中学业水平合格性考试试题分析（一）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哎呀小小草</dc:title>
  <dc:creator>哎呀小小草</dc:creator>
  <cp:keywords>https:/800sucai.taobao.com</cp:keywords>
  <dc:description>https://800sucai.taobao.com</dc:description>
  <dc:subject>哎呀小小草</dc:subject>
  <cp:category>https://800sucai.taobao.com</cp:category>
  <cp:lastModifiedBy>小角色</cp:lastModifiedBy>
  <cp:revision>152</cp:revision>
  <dcterms:created xsi:type="dcterms:W3CDTF">2015-09-16T04:29:00Z</dcterms:created>
  <dcterms:modified xsi:type="dcterms:W3CDTF">2020-05-17T06:18:40Z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