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67" r:id="rId2"/>
    <p:sldId id="302" r:id="rId3"/>
    <p:sldId id="332" r:id="rId4"/>
    <p:sldId id="303" r:id="rId5"/>
    <p:sldId id="333" r:id="rId6"/>
    <p:sldId id="307" r:id="rId7"/>
    <p:sldId id="309" r:id="rId8"/>
    <p:sldId id="310" r:id="rId9"/>
    <p:sldId id="315" r:id="rId10"/>
    <p:sldId id="319" r:id="rId11"/>
    <p:sldId id="320" r:id="rId12"/>
    <p:sldId id="322" r:id="rId13"/>
    <p:sldId id="325" r:id="rId14"/>
    <p:sldId id="323" r:id="rId15"/>
    <p:sldId id="324" r:id="rId16"/>
    <p:sldId id="327" r:id="rId17"/>
    <p:sldId id="335" r:id="rId18"/>
    <p:sldId id="336" r:id="rId19"/>
    <p:sldId id="337" r:id="rId20"/>
    <p:sldId id="326" r:id="rId21"/>
    <p:sldId id="331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99"/>
    <a:srgbClr val="800000"/>
    <a:srgbClr val="006600"/>
    <a:srgbClr val="0000CC"/>
    <a:srgbClr val="FC9BCE"/>
    <a:srgbClr val="4472C4"/>
    <a:srgbClr val="CCFEFD"/>
    <a:srgbClr val="FFFFFF"/>
    <a:srgbClr val="C9FF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3135" autoAdjust="0"/>
  </p:normalViewPr>
  <p:slideViewPr>
    <p:cSldViewPr snapToGrid="0">
      <p:cViewPr>
        <p:scale>
          <a:sx n="50" d="100"/>
          <a:sy n="50" d="100"/>
        </p:scale>
        <p:origin x="-834" y="-42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DA22-0749-4765-ABF2-F1C66BE307B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EE4B1-19EB-4CF0-8AAB-F6460FD2FA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954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8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56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967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="" xmlns:p14="http://schemas.microsoft.com/office/powerpoint/2010/main" val="209386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3995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3995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1448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563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665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200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603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060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471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7252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4881-E91B-4533-A0FA-E915D87AEA49}" type="datetimeFigureOut">
              <a:rPr lang="zh-CN" altLang="en-US" smtClean="0"/>
              <a:pPr/>
              <a:t>2020-05-16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C21C-CD92-47BC-BB13-841B000F17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78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873519" y="2943436"/>
            <a:ext cx="6769842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生物有共同祖先的证据</a:t>
            </a:r>
            <a:endParaRPr lang="en-US" altLang="zh-CN" sz="4800" b="1" spc="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0373F6F-8C6A-45A0-A5C0-E9E08331FC15}"/>
              </a:ext>
            </a:extLst>
          </p:cNvPr>
          <p:cNvSpPr txBox="1"/>
          <p:nvPr/>
        </p:nvSpPr>
        <p:spPr>
          <a:xfrm>
            <a:off x="4927229" y="4751235"/>
            <a:ext cx="6448320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东北师范大学附属中学朝阳学校  王冲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11437210" cy="8003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1012" tIns="61012" rIns="61012" bIns="61012" numCol="1" spcCol="50844" rtlCol="0" anchor="t" forceAA="0">
            <a:spAutoFit/>
          </a:bodyPr>
          <a:lstStyle/>
          <a:p>
            <a:pPr defTabSz="1220267" latinLnBrk="1" hangingPunct="0"/>
            <a:r>
              <a:rPr lang="zh-CN" altLang="en-US" sz="4400" b="1" dirty="0" smtClean="0">
                <a:latin typeface="黑体" pitchFamily="49" charset="-122"/>
                <a:ea typeface="黑体" pitchFamily="49" charset="-122"/>
                <a:sym typeface="+mn-ea"/>
              </a:rPr>
              <a:t>当今生物体上的进化印记——</a:t>
            </a:r>
            <a:r>
              <a:rPr lang="zh-CN" altLang="en-US" sz="4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比较解剖学证据</a:t>
            </a:r>
            <a:endParaRPr lang="zh-CN" altLang="en-US" sz="4400" b="1" dirty="0" smtClean="0">
              <a:latin typeface="黑体" pitchFamily="49" charset="-122"/>
              <a:ea typeface="黑体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71748"/>
            <a:ext cx="1984093" cy="1211977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defTabSz="1220267" latinLnBrk="1" hangingPunct="0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资料</a:t>
            </a:r>
            <a:r>
              <a:rPr lang="en-US" altLang="zh-CN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endParaRPr lang="zh-CN" altLang="en-US" sz="5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descr="C:/Users/Administrator/AppData/Local/Temp/kaimatting/20200419112707/output_aiMatting_20200419112710.pngoutput_aiMatting_202004191127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5894" y="1927351"/>
            <a:ext cx="994833" cy="2816194"/>
          </a:xfrm>
          <a:prstGeom prst="rect">
            <a:avLst/>
          </a:prstGeom>
        </p:spPr>
      </p:pic>
      <p:pic>
        <p:nvPicPr>
          <p:cNvPr id="15" name="图片 14" descr="C:/Users/Administrator/AppData/Local/Temp/kaimatting/20200419112715/output_aiMatting_20200419112717.pngoutput_aiMatting_202004191127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1754" y="1598314"/>
            <a:ext cx="1144081" cy="3223960"/>
          </a:xfrm>
          <a:prstGeom prst="rect">
            <a:avLst/>
          </a:prstGeom>
        </p:spPr>
      </p:pic>
      <p:pic>
        <p:nvPicPr>
          <p:cNvPr id="14" name="图片 13" descr="C:/Users/Administrator/AppData/Local/Temp/kaimatting/20200419112844/output_aiMatting_20200419112847.pngoutput_aiMatting_202004191128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214" y="741348"/>
            <a:ext cx="1464733" cy="42073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421292" y="1531113"/>
            <a:ext cx="86519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肱骨</a:t>
            </a:r>
          </a:p>
        </p:txBody>
      </p:sp>
      <p:sp>
        <p:nvSpPr>
          <p:cNvPr id="18" name="矩形 17"/>
          <p:cNvSpPr/>
          <p:nvPr/>
        </p:nvSpPr>
        <p:spPr>
          <a:xfrm>
            <a:off x="10431877" y="2412989"/>
            <a:ext cx="86519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桡骨</a:t>
            </a:r>
          </a:p>
        </p:txBody>
      </p:sp>
      <p:sp>
        <p:nvSpPr>
          <p:cNvPr id="19" name="矩形 18"/>
          <p:cNvSpPr/>
          <p:nvPr/>
        </p:nvSpPr>
        <p:spPr>
          <a:xfrm>
            <a:off x="10398125" y="3009442"/>
            <a:ext cx="86519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尺骨</a:t>
            </a:r>
          </a:p>
        </p:txBody>
      </p:sp>
      <p:sp>
        <p:nvSpPr>
          <p:cNvPr id="20" name="矩形 19"/>
          <p:cNvSpPr/>
          <p:nvPr/>
        </p:nvSpPr>
        <p:spPr>
          <a:xfrm>
            <a:off x="10421524" y="3549253"/>
            <a:ext cx="86519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腕骨</a:t>
            </a:r>
          </a:p>
        </p:txBody>
      </p:sp>
      <p:sp>
        <p:nvSpPr>
          <p:cNvPr id="21" name="矩形 20"/>
          <p:cNvSpPr/>
          <p:nvPr/>
        </p:nvSpPr>
        <p:spPr>
          <a:xfrm>
            <a:off x="10325187" y="3987614"/>
            <a:ext cx="86519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掌骨</a:t>
            </a:r>
          </a:p>
        </p:txBody>
      </p:sp>
      <p:sp>
        <p:nvSpPr>
          <p:cNvPr id="24" name="矩形 23"/>
          <p:cNvSpPr/>
          <p:nvPr/>
        </p:nvSpPr>
        <p:spPr>
          <a:xfrm>
            <a:off x="10287089" y="4468192"/>
            <a:ext cx="86519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指骨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8081433" y="1797207"/>
            <a:ext cx="241130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8254154" y="2711324"/>
            <a:ext cx="2120900" cy="356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8221981" y="3275751"/>
            <a:ext cx="2153073" cy="271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682567" y="3796043"/>
            <a:ext cx="1738207" cy="195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812953" y="4177137"/>
            <a:ext cx="160866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778241" y="4591333"/>
            <a:ext cx="1409700" cy="118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62572" y="4955373"/>
            <a:ext cx="148395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蝙蝠的翼</a:t>
            </a:r>
          </a:p>
        </p:txBody>
      </p:sp>
      <p:sp>
        <p:nvSpPr>
          <p:cNvPr id="38" name="矩形 37"/>
          <p:cNvSpPr/>
          <p:nvPr/>
        </p:nvSpPr>
        <p:spPr>
          <a:xfrm>
            <a:off x="3125825" y="4969216"/>
            <a:ext cx="1174577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鲸的鳍</a:t>
            </a:r>
          </a:p>
        </p:txBody>
      </p:sp>
      <p:sp>
        <p:nvSpPr>
          <p:cNvPr id="39" name="矩形 38"/>
          <p:cNvSpPr/>
          <p:nvPr/>
        </p:nvSpPr>
        <p:spPr>
          <a:xfrm>
            <a:off x="5370843" y="4923592"/>
            <a:ext cx="148395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猫的前肢</a:t>
            </a:r>
          </a:p>
        </p:txBody>
      </p:sp>
      <p:sp>
        <p:nvSpPr>
          <p:cNvPr id="40" name="矩形 39"/>
          <p:cNvSpPr/>
          <p:nvPr/>
        </p:nvSpPr>
        <p:spPr>
          <a:xfrm>
            <a:off x="7986107" y="4967497"/>
            <a:ext cx="1483956" cy="492550"/>
          </a:xfrm>
          <a:prstGeom prst="rect">
            <a:avLst/>
          </a:prstGeom>
        </p:spPr>
        <p:txBody>
          <a:bodyPr wrap="none" lIns="122027" tIns="61013" rIns="122027" bIns="61013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人的上肢</a:t>
            </a:r>
          </a:p>
        </p:txBody>
      </p:sp>
      <p:pic>
        <p:nvPicPr>
          <p:cNvPr id="10" name="图片 9" descr="C:/Users/Administrator/AppData/Local/Temp/kaimatting/20200419112908/output_aiMatting_20200419112910.pngoutput_aiMatting_202004191129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470" y="1715444"/>
            <a:ext cx="1727200" cy="3170127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2377912" y="819537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P102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495300" y="5542041"/>
            <a:ext cx="11277599" cy="768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1012" tIns="61012" rIns="61012" bIns="61012" numCol="1" spcCol="50844" rtlCol="0" anchor="t" forceAA="0">
            <a:spAutoFit/>
          </a:bodyPr>
          <a:lstStyle/>
          <a:p>
            <a:pPr defTabSz="1220267" latinLnBrk="1" hangingPunct="0">
              <a:lnSpc>
                <a:spcPct val="150000"/>
              </a:lnSpc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这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四种前（上）肢骨骼有哪些共同特点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？说明了什么问题？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0"/>
            <a:ext cx="12192847" cy="768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1012" tIns="61012" rIns="61012" bIns="61012" numCol="1" spcCol="50844" rtlCol="0" anchor="t" forceAA="0">
            <a:spAutoFit/>
          </a:bodyPr>
          <a:lstStyle/>
          <a:p>
            <a:pPr eaLnBrk="1" fontAlgn="auto" latinLnBrk="0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都有肱骨、桡骨、尺骨、腕骨、掌骨和指骨，其种类有一致性。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087" y="2102385"/>
            <a:ext cx="11794913" cy="22237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1012" tIns="61012" rIns="61012" bIns="61012" numCol="1" spcCol="50844" rtlCol="0" anchor="t" forceAA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人与蝙蝠、鲸、猫的骨骼结构均十分发达，脊柱、肋骨、胸骨等形成支架起到支撑身体、保护内部器官的作用；头骨骨块减少或愈合，使头骨坚硬，起到保护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作用。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1994" y="4691958"/>
            <a:ext cx="7950679" cy="6156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1012" tIns="61012" rIns="61012" bIns="61012" numCol="1" spcCol="50844" rtlCol="0" anchor="t" forceAA="0">
            <a:spAutoFit/>
          </a:bodyPr>
          <a:lstStyle/>
          <a:p>
            <a:pPr defTabSz="1220267" latinLnBrk="1" hangingPunct="0"/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说明这四种动物可能由共同祖先进化而来。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800" y="1045958"/>
            <a:ext cx="6222432" cy="746465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从上到下骨的排列顺序一致。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247650" y="5596011"/>
            <a:ext cx="11944350" cy="11081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1012" tIns="61012" rIns="61012" bIns="61012" numCol="1" spcCol="50844" rtlCol="0" anchor="t" forceAA="0">
            <a:spAutoFit/>
          </a:bodyPr>
          <a:lstStyle/>
          <a:p>
            <a:pPr defTabSz="1220267" latinLnBrk="1" hangingPunct="0"/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比较解剖学证据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—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研究比较脊椎动物的器官，系统的形态和结构，可以为这些生物是否有共同的祖先寻找证据。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61950" y="1797685"/>
            <a:ext cx="6286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脊椎动物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的胚胎在发育早期都有彼此相似的阶段</a:t>
            </a:r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。这说明了什么呢？</a:t>
            </a:r>
            <a:endParaRPr lang="zh-CN" altLang="en-US" sz="32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5301" y="3313430"/>
            <a:ext cx="569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这个证据也支持了人和其他脊椎动物有共同的祖先。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7A021F4-073C-454E-9C17-419B759568F6}"/>
              </a:ext>
            </a:extLst>
          </p:cNvPr>
          <p:cNvSpPr txBox="1"/>
          <p:nvPr/>
        </p:nvSpPr>
        <p:spPr>
          <a:xfrm>
            <a:off x="-1" y="0"/>
            <a:ext cx="1188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当今生物体上的进化印记——胚胎学证据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="" xmlns:a16="http://schemas.microsoft.com/office/drawing/2014/main" id="{67A021F4-073C-454E-9C17-419B759568F6}"/>
              </a:ext>
            </a:extLst>
          </p:cNvPr>
          <p:cNvSpPr txBox="1"/>
          <p:nvPr/>
        </p:nvSpPr>
        <p:spPr>
          <a:xfrm>
            <a:off x="0" y="68580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资料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82662" y="819150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P103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285751" y="4559935"/>
            <a:ext cx="6896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胚胎学证据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研究动植物胚胎的形成和发育过程。比较不同动物以及人的胚胎发育过程，也可以看到进化的蛛丝马迹。</a:t>
            </a:r>
            <a:endParaRPr lang="zh-CN" altLang="en-US" sz="3200" b="1" dirty="0">
              <a:solidFill>
                <a:srgbClr val="FF00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054" y="1847851"/>
            <a:ext cx="3523004" cy="4410182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 rot="19649041">
            <a:off x="8398185" y="3089048"/>
            <a:ext cx="1190380" cy="32327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17" idx="1"/>
          </p:cNvCxnSpPr>
          <p:nvPr/>
        </p:nvCxnSpPr>
        <p:spPr>
          <a:xfrm flipV="1">
            <a:off x="9464845" y="2387224"/>
            <a:ext cx="654981" cy="5734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22"/>
          <p:cNvSpPr txBox="1"/>
          <p:nvPr/>
        </p:nvSpPr>
        <p:spPr>
          <a:xfrm>
            <a:off x="10119826" y="1971725"/>
            <a:ext cx="77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鳃裂</a:t>
            </a:r>
          </a:p>
        </p:txBody>
      </p:sp>
      <p:sp>
        <p:nvSpPr>
          <p:cNvPr id="18" name="文本框 35"/>
          <p:cNvSpPr txBox="1"/>
          <p:nvPr/>
        </p:nvSpPr>
        <p:spPr>
          <a:xfrm>
            <a:off x="7272512" y="4481057"/>
            <a:ext cx="77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尾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641831" y="4765710"/>
            <a:ext cx="6164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91465" y="4653280"/>
            <a:ext cx="11609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当今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生物的细胞在结构上与古细菌有哪些共同点？ 这说明了什么？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1985" y="2260600"/>
            <a:ext cx="10915015" cy="2192908"/>
          </a:xfrm>
          <a:prstGeom prst="rect">
            <a:avLst/>
          </a:prstGeom>
          <a:noFill/>
          <a:ln>
            <a:solidFill>
              <a:srgbClr val="201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800" b="1" dirty="0" smtClean="0"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已知最古老的化石是大约</a:t>
            </a:r>
            <a:r>
              <a:rPr lang="en-US" altLang="zh-CN" sz="3200" b="1" dirty="0">
                <a:effectLst/>
                <a:latin typeface="黑体" pitchFamily="49" charset="-122"/>
                <a:ea typeface="黑体" pitchFamily="49" charset="-122"/>
              </a:rPr>
              <a:t>35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亿年前的古细菌化石。现在，在海洋、湖泊等环境中还能发现古细菌，这些古细菌都有细胞壁、细胞膜、细胞质、核糖体和</a:t>
            </a:r>
            <a:r>
              <a:rPr lang="en-US" altLang="zh-CN" sz="3200" b="1" dirty="0">
                <a:effectLst/>
                <a:latin typeface="黑体" pitchFamily="49" charset="-122"/>
                <a:ea typeface="黑体" pitchFamily="49" charset="-122"/>
              </a:rPr>
              <a:t>DNA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2450" y="5780782"/>
            <a:ext cx="1078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sym typeface="+mn-ea"/>
              </a:rPr>
              <a:t>都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sym typeface="+mn-ea"/>
              </a:rPr>
              <a:t>有细胞壁、细胞膜、细胞质、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sym typeface="+mn-ea"/>
              </a:rPr>
              <a:t>核糖体和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sym typeface="+mn-ea"/>
              </a:rPr>
              <a:t>DNA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sym typeface="+mn-ea"/>
              </a:rPr>
              <a:t>。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说明古细菌    和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当今生物的细胞可能有共同祖先。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697F5F98-2D90-410B-9032-0533C66F3E98}"/>
              </a:ext>
            </a:extLst>
          </p:cNvPr>
          <p:cNvSpPr txBox="1"/>
          <p:nvPr/>
        </p:nvSpPr>
        <p:spPr>
          <a:xfrm>
            <a:off x="-1" y="0"/>
            <a:ext cx="11906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当今生物体上的进化印记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  <a:sym typeface="+mn-ea"/>
            </a:endParaRPr>
          </a:p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              ——细胞</a:t>
            </a:r>
            <a:r>
              <a:rPr lang="zh-CN" altLang="en-US" sz="4800" b="1" dirty="0">
                <a:latin typeface="黑体" pitchFamily="49" charset="-122"/>
                <a:ea typeface="黑体" pitchFamily="49" charset="-122"/>
                <a:sym typeface="+mn-ea"/>
              </a:rPr>
              <a:t>和分子水平的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证据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092162" y="1314837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P103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="" xmlns:a16="http://schemas.microsoft.com/office/drawing/2014/main" id="{67A021F4-073C-454E-9C17-419B759568F6}"/>
              </a:ext>
            </a:extLst>
          </p:cNvPr>
          <p:cNvSpPr txBox="1"/>
          <p:nvPr/>
        </p:nvSpPr>
        <p:spPr>
          <a:xfrm>
            <a:off x="0" y="11811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资料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41045" y="3736340"/>
            <a:ext cx="682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人和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类人猿在</a:t>
            </a:r>
            <a:r>
              <a:rPr lang="en-US" altLang="zh-CN" sz="3200" b="1" dirty="0">
                <a:effectLst/>
                <a:latin typeface="黑体" pitchFamily="49" charset="-122"/>
                <a:ea typeface="黑体" pitchFamily="49" charset="-122"/>
              </a:rPr>
              <a:t>DNA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的碱基序列或是基因组方面的高度接近说明了什么？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9285" y="1875790"/>
            <a:ext cx="7088505" cy="1569660"/>
          </a:xfrm>
          <a:prstGeom prst="rect">
            <a:avLst/>
          </a:prstGeom>
          <a:noFill/>
          <a:ln>
            <a:solidFill>
              <a:srgbClr val="201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人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与猩猩和长臂猿的某段同源</a:t>
            </a:r>
            <a:r>
              <a:rPr lang="en-US" altLang="zh-CN" sz="3200" b="1" dirty="0">
                <a:effectLst/>
                <a:latin typeface="黑体" pitchFamily="49" charset="-122"/>
                <a:ea typeface="黑体" pitchFamily="49" charset="-122"/>
              </a:rPr>
              <a:t>DNA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的差异分别为</a:t>
            </a:r>
            <a:r>
              <a:rPr lang="en-US" altLang="zh-CN" sz="3200" b="1" dirty="0">
                <a:effectLst/>
                <a:latin typeface="黑体" pitchFamily="49" charset="-122"/>
                <a:ea typeface="黑体" pitchFamily="49" charset="-122"/>
              </a:rPr>
              <a:t>2.4%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>
                <a:effectLst/>
                <a:latin typeface="黑体" pitchFamily="49" charset="-122"/>
                <a:ea typeface="黑体" pitchFamily="49" charset="-122"/>
              </a:rPr>
              <a:t>5.3%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。人与黑猩猩基因组的差异只有</a:t>
            </a:r>
            <a:r>
              <a:rPr lang="en-US" altLang="zh-CN" sz="3200" b="1" dirty="0">
                <a:effectLst/>
                <a:latin typeface="黑体" pitchFamily="49" charset="-122"/>
                <a:ea typeface="黑体" pitchFamily="49" charset="-122"/>
              </a:rPr>
              <a:t>3%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7670" y="5449570"/>
            <a:ext cx="682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人和类人猿可能有共同的祖先。</a:t>
            </a:r>
          </a:p>
        </p:txBody>
      </p:sp>
      <p:grpSp>
        <p:nvGrpSpPr>
          <p:cNvPr id="6" name="组合 20"/>
          <p:cNvGrpSpPr/>
          <p:nvPr/>
        </p:nvGrpSpPr>
        <p:grpSpPr>
          <a:xfrm>
            <a:off x="7715250" y="1505585"/>
            <a:ext cx="4248150" cy="5123815"/>
            <a:chOff x="12254" y="1349"/>
            <a:chExt cx="6690" cy="8069"/>
          </a:xfrm>
        </p:grpSpPr>
        <p:pic>
          <p:nvPicPr>
            <p:cNvPr id="19" name="图片 18" descr="猩猩"/>
            <p:cNvPicPr>
              <a:picLocks noChangeAspect="1"/>
            </p:cNvPicPr>
            <p:nvPr/>
          </p:nvPicPr>
          <p:blipFill>
            <a:blip r:embed="rId2" cstate="print"/>
            <a:srcRect l="903" t="-1195" r="42351" b="6903"/>
            <a:stretch>
              <a:fillRect/>
            </a:stretch>
          </p:blipFill>
          <p:spPr>
            <a:xfrm>
              <a:off x="12703" y="1349"/>
              <a:ext cx="5640" cy="729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2254" y="8836"/>
              <a:ext cx="669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济南动物园的镇园之宝  大猩猩威利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1730212" y="1162437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P103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21" name="文本框 16">
            <a:extLst>
              <a:ext uri="{FF2B5EF4-FFF2-40B4-BE49-F238E27FC236}">
                <a16:creationId xmlns="" xmlns:a16="http://schemas.microsoft.com/office/drawing/2014/main" id="{697F5F98-2D90-410B-9032-0533C66F3E98}"/>
              </a:ext>
            </a:extLst>
          </p:cNvPr>
          <p:cNvSpPr txBox="1"/>
          <p:nvPr/>
        </p:nvSpPr>
        <p:spPr>
          <a:xfrm>
            <a:off x="0" y="0"/>
            <a:ext cx="1177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当今生物体上的进化印记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  <a:sym typeface="+mn-ea"/>
            </a:endParaRPr>
          </a:p>
          <a:p>
            <a:r>
              <a:rPr lang="zh-CN" altLang="en-US" sz="4800" dirty="0" smtClean="0">
                <a:latin typeface="黑体" pitchFamily="49" charset="-122"/>
                <a:ea typeface="黑体" pitchFamily="49" charset="-122"/>
                <a:sym typeface="+mn-ea"/>
              </a:rPr>
              <a:t>               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—细胞</a:t>
            </a:r>
            <a:r>
              <a:rPr lang="zh-CN" altLang="en-US" sz="4800" b="1" dirty="0">
                <a:latin typeface="黑体" pitchFamily="49" charset="-122"/>
                <a:ea typeface="黑体" pitchFamily="49" charset="-122"/>
                <a:sym typeface="+mn-ea"/>
              </a:rPr>
              <a:t>和分子水平的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证据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文本框 11">
            <a:extLst>
              <a:ext uri="{FF2B5EF4-FFF2-40B4-BE49-F238E27FC236}">
                <a16:creationId xmlns="" xmlns:a16="http://schemas.microsoft.com/office/drawing/2014/main" id="{67A021F4-073C-454E-9C17-419B759568F6}"/>
              </a:ext>
            </a:extLst>
          </p:cNvPr>
          <p:cNvSpPr txBox="1"/>
          <p:nvPr/>
        </p:nvSpPr>
        <p:spPr>
          <a:xfrm>
            <a:off x="0" y="93345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资料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0" y="484568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关于人与其他生物的亲缘关系，从细胞色素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的相关资料中可以得出什么结论？</a:t>
            </a:r>
            <a:endParaRPr lang="zh-CN" altLang="en-US" sz="32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人和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其他动物细胞中普遍含有细胞色素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，说明生物由共同的祖先进化而来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。差异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越小，说明亲缘关系越近。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863562" y="1086237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P103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="" xmlns:a16="http://schemas.microsoft.com/office/drawing/2014/main" id="{697F5F98-2D90-410B-9032-0533C66F3E98}"/>
              </a:ext>
            </a:extLst>
          </p:cNvPr>
          <p:cNvSpPr txBox="1"/>
          <p:nvPr/>
        </p:nvSpPr>
        <p:spPr>
          <a:xfrm>
            <a:off x="0" y="0"/>
            <a:ext cx="1175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当今生物体上的进化印记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  <a:sym typeface="+mn-ea"/>
            </a:endParaRPr>
          </a:p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               —细胞</a:t>
            </a:r>
            <a:r>
              <a:rPr lang="zh-CN" altLang="en-US" sz="4800" b="1" dirty="0">
                <a:latin typeface="黑体" pitchFamily="49" charset="-122"/>
                <a:ea typeface="黑体" pitchFamily="49" charset="-122"/>
                <a:sym typeface="+mn-ea"/>
              </a:rPr>
              <a:t>和分子水平的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  <a:sym typeface="+mn-ea"/>
              </a:rPr>
              <a:t>证据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文本框 11">
            <a:extLst>
              <a:ext uri="{FF2B5EF4-FFF2-40B4-BE49-F238E27FC236}">
                <a16:creationId xmlns="" xmlns:a16="http://schemas.microsoft.com/office/drawing/2014/main" id="{67A021F4-073C-454E-9C17-419B759568F6}"/>
              </a:ext>
            </a:extLst>
          </p:cNvPr>
          <p:cNvSpPr txBox="1"/>
          <p:nvPr/>
        </p:nvSpPr>
        <p:spPr>
          <a:xfrm>
            <a:off x="0" y="93345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资料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表格 5"/>
          <p:cNvGraphicFramePr>
            <a:graphicFrameLocks noGrp="1"/>
          </p:cNvGraphicFramePr>
          <p:nvPr/>
        </p:nvGraphicFramePr>
        <p:xfrm>
          <a:off x="2007210" y="1763358"/>
          <a:ext cx="834672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61"/>
                <a:gridCol w="2436404"/>
                <a:gridCol w="1701986"/>
                <a:gridCol w="2389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生物名称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氨基酸差异数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生物名称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氨基酸差异数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5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黑猩猩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猕猴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狗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响尾蛇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金枪鱼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果蝇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27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天蚕蛾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链孢霉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酵母菌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4DE1FF4F-C10E-4CBA-A2D4-674ACFF7C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6730277"/>
              </p:ext>
            </p:extLst>
          </p:nvPr>
        </p:nvGraphicFramePr>
        <p:xfrm>
          <a:off x="228600" y="984102"/>
          <a:ext cx="11963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050">
                  <a:extLst>
                    <a:ext uri="{9D8B030D-6E8A-4147-A177-3AD203B41FA5}">
                      <a16:colId xmlns="" xmlns:a16="http://schemas.microsoft.com/office/drawing/2014/main" val="1505002024"/>
                    </a:ext>
                  </a:extLst>
                </a:gridCol>
                <a:gridCol w="8515350">
                  <a:extLst>
                    <a:ext uri="{9D8B030D-6E8A-4147-A177-3AD203B41FA5}">
                      <a16:colId xmlns="" xmlns:a16="http://schemas.microsoft.com/office/drawing/2014/main" val="3179376971"/>
                    </a:ext>
                  </a:extLst>
                </a:gridCol>
              </a:tblGrid>
              <a:tr h="68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结构组成</a:t>
                      </a:r>
                    </a:p>
                    <a:p>
                      <a:pPr algn="ctr"/>
                      <a:endParaRPr lang="zh-CN" altLang="en-US" sz="24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68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物质组成</a:t>
                      </a:r>
                    </a:p>
                    <a:p>
                      <a:pPr algn="ctr"/>
                      <a:endParaRPr lang="en-US" altLang="zh-CN" sz="24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3745756"/>
                  </a:ext>
                </a:extLst>
              </a:tr>
              <a:tr h="687598"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sz="2400" dirty="0">
                          <a:latin typeface="黑体" pitchFamily="49" charset="-122"/>
                          <a:ea typeface="黑体" pitchFamily="49" charset="-122"/>
                        </a:rPr>
                        <a:t>细胞代谢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3287923"/>
                  </a:ext>
                </a:extLst>
              </a:tr>
              <a:tr h="745303"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sz="2400" dirty="0">
                          <a:latin typeface="黑体" pitchFamily="49" charset="-122"/>
                          <a:ea typeface="黑体" pitchFamily="49" charset="-122"/>
                        </a:rPr>
                        <a:t>细胞生命活动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702555"/>
                  </a:ext>
                </a:extLst>
              </a:tr>
              <a:tr h="745303"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sz="2400" dirty="0">
                          <a:latin typeface="黑体" pitchFamily="49" charset="-122"/>
                          <a:ea typeface="黑体" pitchFamily="49" charset="-122"/>
                        </a:rPr>
                        <a:t>密码子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8211121"/>
                  </a:ext>
                </a:extLst>
              </a:tr>
              <a:tr h="745303"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sz="2400" dirty="0">
                          <a:latin typeface="黑体" pitchFamily="49" charset="-122"/>
                          <a:ea typeface="黑体" pitchFamily="49" charset="-122"/>
                        </a:rPr>
                        <a:t>中心法则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280614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9B4D97A-223E-415E-9E46-719E81E98EA0}"/>
              </a:ext>
            </a:extLst>
          </p:cNvPr>
          <p:cNvSpPr txBox="1"/>
          <p:nvPr/>
        </p:nvSpPr>
        <p:spPr>
          <a:xfrm>
            <a:off x="4498545" y="1803797"/>
            <a:ext cx="696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化学元素种类大致相同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、化合物种类也大致相同，细胞生物的遗传物质都是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DNA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539DC89-98EF-4263-8AE9-89F59D2AEE28}"/>
              </a:ext>
            </a:extLst>
          </p:cNvPr>
          <p:cNvSpPr txBox="1"/>
          <p:nvPr/>
        </p:nvSpPr>
        <p:spPr>
          <a:xfrm>
            <a:off x="5274485" y="112085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都有细胞膜、细胞质中都有核糖体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243F795-580F-4181-958D-A3CDDD27AB91}"/>
              </a:ext>
            </a:extLst>
          </p:cNvPr>
          <p:cNvSpPr txBox="1"/>
          <p:nvPr/>
        </p:nvSpPr>
        <p:spPr>
          <a:xfrm>
            <a:off x="4742045" y="2777961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都是物质与能量变化过程，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ATP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是直接能源物质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7E9A930-997B-414E-AABD-872880741464}"/>
              </a:ext>
            </a:extLst>
          </p:cNvPr>
          <p:cNvSpPr txBox="1"/>
          <p:nvPr/>
        </p:nvSpPr>
        <p:spPr>
          <a:xfrm>
            <a:off x="5645267" y="374541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细胞都能增殖、分化、衰老、凋亡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69C455C-DFCF-422F-9E26-68908D34BBB7}"/>
              </a:ext>
            </a:extLst>
          </p:cNvPr>
          <p:cNvSpPr txBox="1"/>
          <p:nvPr/>
        </p:nvSpPr>
        <p:spPr>
          <a:xfrm>
            <a:off x="7132110" y="45520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通用性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7CDCFE5-4C41-4D36-B514-7290BA6D1247}"/>
              </a:ext>
            </a:extLst>
          </p:cNvPr>
          <p:cNvSpPr txBox="1"/>
          <p:nvPr/>
        </p:nvSpPr>
        <p:spPr>
          <a:xfrm>
            <a:off x="6624260" y="539069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所有生物都遵循</a:t>
            </a:r>
          </a:p>
        </p:txBody>
      </p:sp>
      <p:sp>
        <p:nvSpPr>
          <p:cNvPr id="15" name="文本框 16">
            <a:extLst>
              <a:ext uri="{FF2B5EF4-FFF2-40B4-BE49-F238E27FC236}">
                <a16:creationId xmlns="" xmlns:a16="http://schemas.microsoft.com/office/drawing/2014/main" id="{697F5F98-2D90-410B-9032-0533C66F3E98}"/>
              </a:ext>
            </a:extLst>
          </p:cNvPr>
          <p:cNvSpPr txBox="1"/>
          <p:nvPr/>
        </p:nvSpPr>
        <p:spPr>
          <a:xfrm>
            <a:off x="495300" y="0"/>
            <a:ext cx="1194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生物在细胞和分子水平上的共同特征</a:t>
            </a:r>
          </a:p>
        </p:txBody>
      </p:sp>
      <p:sp>
        <p:nvSpPr>
          <p:cNvPr id="16" name="文本框 12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细胞和分子水平证据</a:t>
            </a:r>
            <a:r>
              <a:rPr lang="en-US" altLang="zh-CN" sz="28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提示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了</a:t>
            </a:r>
            <a:r>
              <a:rPr lang="zh-CN" altLang="en-US" sz="28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当今生物有着共同的原始祖先，其差异的大小则揭示了当今生物种类亲缘关系的远近，以及他们在进化史上出现的顺序。</a:t>
            </a:r>
            <a:endParaRPr lang="zh-CN" altLang="en-US" sz="2800" b="1" dirty="0">
              <a:solidFill>
                <a:srgbClr val="FF00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>
            <a:extLst>
              <a:ext uri="{FF2B5EF4-FFF2-40B4-BE49-F238E27FC236}">
                <a16:creationId xmlns="" xmlns:a16="http://schemas.microsoft.com/office/drawing/2014/main" id="{312E88B6-5F7A-414D-BBEC-D0FA6E6B07A8}"/>
              </a:ext>
            </a:extLst>
          </p:cNvPr>
          <p:cNvSpPr txBox="1">
            <a:spLocks/>
          </p:cNvSpPr>
          <p:nvPr/>
        </p:nvSpPr>
        <p:spPr>
          <a:xfrm>
            <a:off x="762000" y="138668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揭示和证明生物进化最可靠、最直接的证据是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（ </a:t>
            </a:r>
            <a:r>
              <a:rPr lang="en-US" altLang="zh-TW" sz="3200" b="1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TW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A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胚胎的形成和发育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B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化石在地层中以一定的顺序出现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C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生物的分类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D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现有生物的细胞色素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c</a:t>
            </a:r>
            <a:endParaRPr lang="zh-CN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F5EA983-6ABE-4CD5-AC26-CCC170250816}"/>
              </a:ext>
            </a:extLst>
          </p:cNvPr>
          <p:cNvSpPr txBox="1"/>
          <p:nvPr/>
        </p:nvSpPr>
        <p:spPr>
          <a:xfrm>
            <a:off x="9957984" y="1208570"/>
            <a:ext cx="97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B</a:t>
            </a:r>
            <a:r>
              <a:rPr lang="zh-TW" altLang="zh-CN" sz="3200" dirty="0" smtClean="0"/>
              <a:t>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本框 34">
            <a:extLst>
              <a:ext uri="{FF2B5EF4-FFF2-40B4-BE49-F238E27FC236}">
                <a16:creationId xmlns="" xmlns:a16="http://schemas.microsoft.com/office/drawing/2014/main" id="{7B2BA266-42C2-49EC-A40A-5CD31883D171}"/>
              </a:ext>
            </a:extLst>
          </p:cNvPr>
          <p:cNvSpPr txBox="1"/>
          <p:nvPr/>
        </p:nvSpPr>
        <p:spPr>
          <a:xfrm>
            <a:off x="-1" y="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课堂反馈：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6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>
            <a:extLst>
              <a:ext uri="{FF2B5EF4-FFF2-40B4-BE49-F238E27FC236}">
                <a16:creationId xmlns="" xmlns:a16="http://schemas.microsoft.com/office/drawing/2014/main" id="{312E88B6-5F7A-414D-BBEC-D0FA6E6B07A8}"/>
              </a:ext>
            </a:extLst>
          </p:cNvPr>
          <p:cNvSpPr txBox="1">
            <a:spLocks/>
          </p:cNvSpPr>
          <p:nvPr/>
        </p:nvSpPr>
        <p:spPr>
          <a:xfrm>
            <a:off x="476250" y="1177131"/>
            <a:ext cx="11049000" cy="5680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TW" sz="32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如图所示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马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的前肢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、鹰的翅膀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蝙蝠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的前肢骨骼虽然外形上差别很大，但他们骨骼的排列是相似的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这说明（</a:t>
            </a:r>
            <a:r>
              <a:rPr lang="en-US" altLang="zh-TW" sz="3200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   ）</a:t>
            </a:r>
            <a:endParaRPr lang="en-US" altLang="zh-TW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A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它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们属于同一类动物</a:t>
            </a:r>
            <a:endParaRPr lang="zh-CN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B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它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们可能是由共同的祖先进化而来的</a:t>
            </a:r>
            <a:endParaRPr lang="zh-CN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C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．骨骼是运动系统的重要组成部分</a:t>
            </a:r>
            <a:endParaRPr lang="zh-CN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D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．鸟类和哺乳类的前肢功能相似</a:t>
            </a:r>
            <a:endParaRPr lang="zh-CN" altLang="zh-CN" sz="32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F5EA983-6ABE-4CD5-AC26-CCC170250816}"/>
              </a:ext>
            </a:extLst>
          </p:cNvPr>
          <p:cNvSpPr txBox="1"/>
          <p:nvPr/>
        </p:nvSpPr>
        <p:spPr>
          <a:xfrm>
            <a:off x="10434234" y="1875320"/>
            <a:ext cx="97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B</a:t>
            </a:r>
            <a:r>
              <a:rPr lang="zh-TW" altLang="zh-CN" sz="3200" dirty="0" smtClean="0"/>
              <a:t>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本框 34">
            <a:extLst>
              <a:ext uri="{FF2B5EF4-FFF2-40B4-BE49-F238E27FC236}">
                <a16:creationId xmlns="" xmlns:a16="http://schemas.microsoft.com/office/drawing/2014/main" id="{7B2BA266-42C2-49EC-A40A-5CD31883D171}"/>
              </a:ext>
            </a:extLst>
          </p:cNvPr>
          <p:cNvSpPr txBox="1"/>
          <p:nvPr/>
        </p:nvSpPr>
        <p:spPr>
          <a:xfrm>
            <a:off x="-1" y="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课堂反馈：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5824" y="2724150"/>
            <a:ext cx="2809875" cy="247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66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>
            <a:extLst>
              <a:ext uri="{FF2B5EF4-FFF2-40B4-BE49-F238E27FC236}">
                <a16:creationId xmlns="" xmlns:a16="http://schemas.microsoft.com/office/drawing/2014/main" id="{312E88B6-5F7A-414D-BBEC-D0FA6E6B07A8}"/>
              </a:ext>
            </a:extLst>
          </p:cNvPr>
          <p:cNvSpPr txBox="1">
            <a:spLocks/>
          </p:cNvSpPr>
          <p:nvPr/>
        </p:nvSpPr>
        <p:spPr>
          <a:xfrm>
            <a:off x="723900" y="1043781"/>
            <a:ext cx="10515600" cy="1585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TW" sz="32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物种间细胞色素c的氨基酸组成的差异，常作为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推测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生物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亲缘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关系的依据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请根据下表判断，与人类亲缘关系最近的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是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（ </a:t>
            </a:r>
            <a:r>
              <a:rPr lang="en-US" altLang="zh-TW" sz="3200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TW" altLang="zh-CN" sz="3200" b="1" dirty="0" smtClean="0">
                <a:latin typeface="黑体" pitchFamily="49" charset="-122"/>
                <a:ea typeface="黑体" pitchFamily="49" charset="-122"/>
              </a:rPr>
              <a:t>  ）</a:t>
            </a:r>
            <a:endParaRPr lang="zh-CN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F5EA983-6ABE-4CD5-AC26-CCC170250816}"/>
              </a:ext>
            </a:extLst>
          </p:cNvPr>
          <p:cNvSpPr txBox="1"/>
          <p:nvPr/>
        </p:nvSpPr>
        <p:spPr>
          <a:xfrm>
            <a:off x="3290484" y="2503970"/>
            <a:ext cx="97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A</a:t>
            </a:r>
            <a:r>
              <a:rPr lang="zh-TW" altLang="zh-CN" sz="3200" dirty="0" smtClean="0"/>
              <a:t>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本框 34">
            <a:extLst>
              <a:ext uri="{FF2B5EF4-FFF2-40B4-BE49-F238E27FC236}">
                <a16:creationId xmlns="" xmlns:a16="http://schemas.microsoft.com/office/drawing/2014/main" id="{7B2BA266-42C2-49EC-A40A-5CD31883D171}"/>
              </a:ext>
            </a:extLst>
          </p:cNvPr>
          <p:cNvSpPr txBox="1"/>
          <p:nvPr/>
        </p:nvSpPr>
        <p:spPr>
          <a:xfrm>
            <a:off x="-1" y="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课堂反馈：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38201" y="3585208"/>
          <a:ext cx="10458448" cy="1472184"/>
        </p:xfrm>
        <a:graphic>
          <a:graphicData uri="http://schemas.openxmlformats.org/drawingml/2006/table">
            <a:tbl>
              <a:tblPr/>
              <a:tblGrid>
                <a:gridCol w="2472411"/>
                <a:gridCol w="2091421"/>
                <a:gridCol w="2091421"/>
                <a:gridCol w="1963978"/>
                <a:gridCol w="1839217"/>
              </a:tblGrid>
              <a:tr h="39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物种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黑猩猩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果蝇</a:t>
                      </a:r>
                      <a:endParaRPr lang="zh-CN" sz="2800" b="1" kern="10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向日葵</a:t>
                      </a:r>
                      <a:endParaRPr lang="zh-CN" sz="2800" b="1" kern="10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酵母菌</a:t>
                      </a:r>
                      <a:endParaRPr lang="zh-CN" sz="2800" b="1" kern="10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与人的差异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氨基酸数目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0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27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38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44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47850" y="5197428"/>
            <a:ext cx="7609776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A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．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黑猩猩         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B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．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果蝇       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C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．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向日葵        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D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．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酵母菌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6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>
            <a:extLst>
              <a:ext uri="{FF2B5EF4-FFF2-40B4-BE49-F238E27FC236}">
                <a16:creationId xmlns="" xmlns:a16="http://schemas.microsoft.com/office/drawing/2014/main" id="{EB7EC53C-AC18-46DB-A1B3-AD38486EC1CB}"/>
              </a:ext>
            </a:extLst>
          </p:cNvPr>
          <p:cNvGrpSpPr/>
          <p:nvPr/>
        </p:nvGrpSpPr>
        <p:grpSpPr>
          <a:xfrm>
            <a:off x="1071233" y="1057658"/>
            <a:ext cx="4252595" cy="5324475"/>
            <a:chOff x="2584" y="438"/>
            <a:chExt cx="6697" cy="8385"/>
          </a:xfrm>
        </p:grpSpPr>
        <p:pic>
          <p:nvPicPr>
            <p:cNvPr id="11" name="图片 10" descr="盘古">
              <a:extLst>
                <a:ext uri="{FF2B5EF4-FFF2-40B4-BE49-F238E27FC236}">
                  <a16:creationId xmlns="" xmlns:a16="http://schemas.microsoft.com/office/drawing/2014/main" id="{421ECE4E-1B0B-4069-BA4E-D93A715B6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" y="438"/>
              <a:ext cx="6697" cy="7342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50431E98-F4E5-4F17-8CA7-8640286A16F2}"/>
                </a:ext>
              </a:extLst>
            </p:cNvPr>
            <p:cNvSpPr txBox="1"/>
            <p:nvPr/>
          </p:nvSpPr>
          <p:spPr>
            <a:xfrm>
              <a:off x="3936" y="8098"/>
              <a:ext cx="34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盘古开天劈地</a:t>
              </a:r>
            </a:p>
          </p:txBody>
        </p:sp>
      </p:grpSp>
      <p:grpSp>
        <p:nvGrpSpPr>
          <p:cNvPr id="5" name="组合 12">
            <a:extLst>
              <a:ext uri="{FF2B5EF4-FFF2-40B4-BE49-F238E27FC236}">
                <a16:creationId xmlns="" xmlns:a16="http://schemas.microsoft.com/office/drawing/2014/main" id="{FC066E69-046A-4819-BC13-A23D6F7DFA8A}"/>
              </a:ext>
            </a:extLst>
          </p:cNvPr>
          <p:cNvGrpSpPr/>
          <p:nvPr/>
        </p:nvGrpSpPr>
        <p:grpSpPr>
          <a:xfrm>
            <a:off x="6255373" y="1994283"/>
            <a:ext cx="5749290" cy="3649345"/>
            <a:chOff x="9785" y="3255"/>
            <a:chExt cx="9054" cy="5747"/>
          </a:xfrm>
        </p:grpSpPr>
        <p:pic>
          <p:nvPicPr>
            <p:cNvPr id="14" name="图片 13" descr="女娲">
              <a:extLst>
                <a:ext uri="{FF2B5EF4-FFF2-40B4-BE49-F238E27FC236}">
                  <a16:creationId xmlns="" xmlns:a16="http://schemas.microsoft.com/office/drawing/2014/main" id="{53E342A0-1503-46D0-9ED1-8ADA321E3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5" y="4040"/>
              <a:ext cx="9054" cy="496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E6530945-C3FE-4DA8-886F-AFB17A3F9305}"/>
                </a:ext>
              </a:extLst>
            </p:cNvPr>
            <p:cNvSpPr txBox="1"/>
            <p:nvPr/>
          </p:nvSpPr>
          <p:spPr>
            <a:xfrm>
              <a:off x="12864" y="3255"/>
              <a:ext cx="34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女娲造人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795395" y="520184"/>
            <a:ext cx="2729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神创论</a:t>
            </a:r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8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556760" y="2192655"/>
            <a:ext cx="2648585" cy="15684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 dirty="0">
                <a:latin typeface="黑体" pitchFamily="49" charset="-122"/>
                <a:ea typeface="黑体" pitchFamily="49" charset="-122"/>
                <a:sym typeface="+mn-ea"/>
              </a:rPr>
              <a:t>所有的生物由原始的共同祖先进化而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sym typeface="+mn-ea"/>
              </a:rPr>
              <a:t>来</a:t>
            </a:r>
            <a:endParaRPr lang="zh-CN" altLang="en-US" sz="3200" b="1" dirty="0">
              <a:latin typeface="黑体" pitchFamily="49" charset="-122"/>
              <a:ea typeface="黑体" pitchFamily="49" charset="-122"/>
              <a:sym typeface="+mn-ea"/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305435" y="1315720"/>
            <a:ext cx="4512310" cy="3862705"/>
            <a:chOff x="481" y="2072"/>
            <a:chExt cx="7106" cy="6083"/>
          </a:xfrm>
        </p:grpSpPr>
        <p:sp>
          <p:nvSpPr>
            <p:cNvPr id="9" name="文本框 8"/>
            <p:cNvSpPr txBox="1"/>
            <p:nvPr/>
          </p:nvSpPr>
          <p:spPr>
            <a:xfrm>
              <a:off x="481" y="2072"/>
              <a:ext cx="2953" cy="9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黑体" pitchFamily="49" charset="-122"/>
                  <a:ea typeface="黑体" pitchFamily="49" charset="-122"/>
                  <a:sym typeface="+mn-ea"/>
                </a:rPr>
                <a:t>化石证据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1" y="3888"/>
              <a:ext cx="5118" cy="9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dirty="0">
                  <a:latin typeface="黑体" pitchFamily="49" charset="-122"/>
                  <a:ea typeface="黑体" pitchFamily="49" charset="-122"/>
                  <a:sym typeface="+mn-ea"/>
                </a:rPr>
                <a:t>比较解剖学证据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1" y="5609"/>
              <a:ext cx="3510" cy="9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dirty="0">
                  <a:latin typeface="黑体" pitchFamily="49" charset="-122"/>
                  <a:ea typeface="黑体" pitchFamily="49" charset="-122"/>
                  <a:sym typeface="+mn-ea"/>
                </a:rPr>
                <a:t>胚胎学证据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1" y="7237"/>
              <a:ext cx="7106" cy="9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dirty="0">
                  <a:latin typeface="黑体" pitchFamily="49" charset="-122"/>
                  <a:ea typeface="黑体" pitchFamily="49" charset="-122"/>
                  <a:sym typeface="+mn-ea"/>
                </a:rPr>
                <a:t>细胞和分子水平的证据</a:t>
              </a:r>
            </a:p>
          </p:txBody>
        </p:sp>
        <p:grpSp>
          <p:nvGrpSpPr>
            <p:cNvPr id="3" name="组合 22"/>
            <p:cNvGrpSpPr/>
            <p:nvPr/>
          </p:nvGrpSpPr>
          <p:grpSpPr>
            <a:xfrm>
              <a:off x="3615" y="2437"/>
              <a:ext cx="3561" cy="4705"/>
              <a:chOff x="4396" y="2284"/>
              <a:chExt cx="5075" cy="4705"/>
            </a:xfrm>
          </p:grpSpPr>
          <p:cxnSp>
            <p:nvCxnSpPr>
              <p:cNvPr id="16" name="直接箭头连接符 15"/>
              <p:cNvCxnSpPr/>
              <p:nvPr/>
            </p:nvCxnSpPr>
            <p:spPr>
              <a:xfrm>
                <a:off x="4396" y="2284"/>
                <a:ext cx="4972" cy="2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7406" y="4284"/>
                <a:ext cx="1979" cy="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 flipV="1">
                <a:off x="5075" y="4884"/>
                <a:ext cx="4396" cy="8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V="1">
                <a:off x="7245" y="5170"/>
                <a:ext cx="2168" cy="18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6"/>
          <p:cNvGrpSpPr/>
          <p:nvPr/>
        </p:nvGrpSpPr>
        <p:grpSpPr>
          <a:xfrm>
            <a:off x="7284720" y="2406650"/>
            <a:ext cx="2791460" cy="1075690"/>
            <a:chOff x="11472" y="3790"/>
            <a:chExt cx="4396" cy="1694"/>
          </a:xfrm>
        </p:grpSpPr>
        <p:sp>
          <p:nvSpPr>
            <p:cNvPr id="24" name="文本框 23"/>
            <p:cNvSpPr txBox="1"/>
            <p:nvPr/>
          </p:nvSpPr>
          <p:spPr>
            <a:xfrm>
              <a:off x="12984" y="3790"/>
              <a:ext cx="2885" cy="16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dirty="0">
                  <a:latin typeface="黑体" pitchFamily="49" charset="-122"/>
                  <a:ea typeface="黑体" pitchFamily="49" charset="-122"/>
                  <a:sym typeface="+mn-ea"/>
                </a:rPr>
                <a:t>共同由来学说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V="1">
              <a:off x="11472" y="4638"/>
              <a:ext cx="1428" cy="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7"/>
          <p:cNvGrpSpPr/>
          <p:nvPr/>
        </p:nvGrpSpPr>
        <p:grpSpPr>
          <a:xfrm>
            <a:off x="5582285" y="3814445"/>
            <a:ext cx="1874520" cy="1610360"/>
            <a:chOff x="8791" y="6007"/>
            <a:chExt cx="2952" cy="2536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10169" y="6007"/>
              <a:ext cx="28" cy="7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8791" y="6849"/>
              <a:ext cx="2953" cy="16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黑体" pitchFamily="49" charset="-122"/>
                  <a:ea typeface="黑体" pitchFamily="49" charset="-122"/>
                  <a:sym typeface="+mn-ea"/>
                </a:rPr>
                <a:t>适应环境形成物种</a:t>
              </a:r>
            </a:p>
          </p:txBody>
        </p:sp>
      </p:grpSp>
      <p:grpSp>
        <p:nvGrpSpPr>
          <p:cNvPr id="6" name="组合 38"/>
          <p:cNvGrpSpPr/>
          <p:nvPr/>
        </p:nvGrpSpPr>
        <p:grpSpPr>
          <a:xfrm>
            <a:off x="7157085" y="5179060"/>
            <a:ext cx="3047365" cy="1075690"/>
            <a:chOff x="11271" y="8156"/>
            <a:chExt cx="4799" cy="1694"/>
          </a:xfrm>
        </p:grpSpPr>
        <p:sp>
          <p:nvSpPr>
            <p:cNvPr id="21" name="文本框 20"/>
            <p:cNvSpPr txBox="1"/>
            <p:nvPr/>
          </p:nvSpPr>
          <p:spPr>
            <a:xfrm>
              <a:off x="12984" y="8156"/>
              <a:ext cx="3086" cy="16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dirty="0">
                  <a:latin typeface="黑体" pitchFamily="49" charset="-122"/>
                  <a:ea typeface="黑体" pitchFamily="49" charset="-122"/>
                  <a:sym typeface="+mn-ea"/>
                </a:rPr>
                <a:t>自然选择学说</a:t>
              </a: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11271" y="8684"/>
              <a:ext cx="1428" cy="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39"/>
          <p:cNvGrpSpPr/>
          <p:nvPr/>
        </p:nvGrpSpPr>
        <p:grpSpPr>
          <a:xfrm>
            <a:off x="10076815" y="2237105"/>
            <a:ext cx="1433195" cy="3784600"/>
            <a:chOff x="15869" y="3523"/>
            <a:chExt cx="2257" cy="5960"/>
          </a:xfrm>
        </p:grpSpPr>
        <p:cxnSp>
          <p:nvCxnSpPr>
            <p:cNvPr id="29" name="直接箭头连接符 28"/>
            <p:cNvCxnSpPr>
              <a:stCxn id="24" idx="3"/>
            </p:cNvCxnSpPr>
            <p:nvPr/>
          </p:nvCxnSpPr>
          <p:spPr>
            <a:xfrm>
              <a:off x="15869" y="4638"/>
              <a:ext cx="1030" cy="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21" idx="3"/>
            </p:cNvCxnSpPr>
            <p:nvPr/>
          </p:nvCxnSpPr>
          <p:spPr>
            <a:xfrm flipV="1">
              <a:off x="16070" y="8999"/>
              <a:ext cx="886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7098" y="3523"/>
              <a:ext cx="1028" cy="59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4000" b="1" dirty="0">
                  <a:latin typeface="黑体" pitchFamily="49" charset="-122"/>
                  <a:ea typeface="黑体" pitchFamily="49" charset="-122"/>
                  <a:sym typeface="+mn-ea"/>
                </a:rPr>
                <a:t>达尔文进化论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7B2BA266-42C2-49EC-A40A-5CD31883D171}"/>
              </a:ext>
            </a:extLst>
          </p:cNvPr>
          <p:cNvSpPr txBox="1"/>
          <p:nvPr/>
        </p:nvSpPr>
        <p:spPr>
          <a:xfrm>
            <a:off x="-1" y="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黑体" pitchFamily="49" charset="-122"/>
                <a:ea typeface="黑体" pitchFamily="49" charset="-122"/>
              </a:rPr>
              <a:t>总结：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71310"/>
            <a:ext cx="3505200" cy="3105532"/>
          </a:xfrm>
          <a:prstGeom prst="rect">
            <a:avLst/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86801" y="1571311"/>
            <a:ext cx="3505198" cy="3105532"/>
          </a:xfrm>
          <a:prstGeom prst="rect">
            <a:avLst/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8060" y="1913715"/>
            <a:ext cx="17509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和谐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7175" y="2658745"/>
            <a:ext cx="310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人类与其他生物</a:t>
            </a:r>
          </a:p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同宗同源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21060" y="1913715"/>
            <a:ext cx="17509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sym typeface="+mn-ea"/>
              </a:rPr>
              <a:t>共生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15400" y="2658745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与其他生物</a:t>
            </a:r>
          </a:p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和谐共处</a:t>
            </a:r>
          </a:p>
          <a:p>
            <a:pPr algn="ctr"/>
            <a:endParaRPr lang="zh-CN" altLang="en-US" sz="3200" b="1" dirty="0" smtClean="0"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pic>
        <p:nvPicPr>
          <p:cNvPr id="12" name="图片 11" descr="和平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4745" y="1517650"/>
            <a:ext cx="4842510" cy="315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96917" y="3082891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390476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1.bdstatic.com/70cFvXSh_Q1YnxGkpoWK1HF6hhy/it/u=2148739354,2763409993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49" y="1139825"/>
            <a:ext cx="5917552" cy="407987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933451" y="2177534"/>
            <a:ext cx="3333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外星人的复制论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="" xmlns:a16="http://schemas.microsoft.com/office/drawing/2014/main" id="{2C6B3278-C034-4A07-B140-DAA55C06A87A}"/>
              </a:ext>
            </a:extLst>
          </p:cNvPr>
          <p:cNvGrpSpPr/>
          <p:nvPr/>
        </p:nvGrpSpPr>
        <p:grpSpPr>
          <a:xfrm>
            <a:off x="381000" y="552450"/>
            <a:ext cx="5027930" cy="5455285"/>
            <a:chOff x="1918" y="1613"/>
            <a:chExt cx="7918" cy="8591"/>
          </a:xfrm>
        </p:grpSpPr>
        <p:pic>
          <p:nvPicPr>
            <p:cNvPr id="22" name="图片 21" descr="2">
              <a:extLst>
                <a:ext uri="{FF2B5EF4-FFF2-40B4-BE49-F238E27FC236}">
                  <a16:creationId xmlns="" xmlns:a16="http://schemas.microsoft.com/office/drawing/2014/main" id="{52BA5CE3-A7A8-4D43-B6A6-75F66D64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3" y="1613"/>
              <a:ext cx="6097" cy="7575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27727C85-8426-4701-8C50-EA6B54184F17}"/>
                </a:ext>
              </a:extLst>
            </p:cNvPr>
            <p:cNvSpPr txBox="1"/>
            <p:nvPr/>
          </p:nvSpPr>
          <p:spPr>
            <a:xfrm>
              <a:off x="1918" y="9480"/>
              <a:ext cx="79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达尔文（</a:t>
              </a:r>
              <a:r>
                <a:rPr lang="en-US" altLang="zh-CN" sz="2400" b="1" dirty="0">
                  <a:latin typeface="黑体" pitchFamily="49" charset="-122"/>
                  <a:ea typeface="黑体" pitchFamily="49" charset="-122"/>
                </a:rPr>
                <a:t>C.R.Darwin</a:t>
              </a:r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sz="2400" b="1" dirty="0">
                  <a:latin typeface="黑体" pitchFamily="49" charset="-122"/>
                  <a:ea typeface="黑体" pitchFamily="49" charset="-122"/>
                </a:rPr>
                <a:t>1809-1882</a:t>
              </a:r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7" name="组合 25">
            <a:extLst>
              <a:ext uri="{FF2B5EF4-FFF2-40B4-BE49-F238E27FC236}">
                <a16:creationId xmlns="" xmlns:a16="http://schemas.microsoft.com/office/drawing/2014/main" id="{BE8F4B93-B089-4CFA-8560-BF0D381CE167}"/>
              </a:ext>
            </a:extLst>
          </p:cNvPr>
          <p:cNvGrpSpPr/>
          <p:nvPr/>
        </p:nvGrpSpPr>
        <p:grpSpPr>
          <a:xfrm>
            <a:off x="6407101" y="514785"/>
            <a:ext cx="4408170" cy="3166224"/>
            <a:chOff x="10814" y="1520"/>
            <a:chExt cx="6942" cy="5154"/>
          </a:xfrm>
        </p:grpSpPr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834E5A84-0B02-4A83-A140-63EE94AA6745}"/>
                </a:ext>
              </a:extLst>
            </p:cNvPr>
            <p:cNvSpPr txBox="1"/>
            <p:nvPr/>
          </p:nvSpPr>
          <p:spPr>
            <a:xfrm>
              <a:off x="11024" y="3304"/>
              <a:ext cx="6732" cy="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effectLst/>
                  <a:latin typeface="+mn-ea"/>
                </a:rPr>
                <a:t>    </a:t>
              </a:r>
              <a:r>
                <a:rPr lang="zh-CN" altLang="en-US" sz="3200" b="1" dirty="0">
                  <a:effectLst/>
                  <a:latin typeface="黑体" pitchFamily="49" charset="-122"/>
                  <a:ea typeface="黑体" pitchFamily="49" charset="-122"/>
                </a:rPr>
                <a:t>地球上的当今生物由共同祖先进化而来。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07458F52-1F24-461F-8E7F-0C1CA11B7E56}"/>
                </a:ext>
              </a:extLst>
            </p:cNvPr>
            <p:cNvSpPr txBox="1"/>
            <p:nvPr/>
          </p:nvSpPr>
          <p:spPr>
            <a:xfrm>
              <a:off x="11428" y="5722"/>
              <a:ext cx="5444" cy="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 dirty="0">
                  <a:latin typeface="黑体" pitchFamily="49" charset="-122"/>
                  <a:ea typeface="黑体" pitchFamily="49" charset="-122"/>
                </a:rPr>
                <a:t>人和猿有共同祖先。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AFEE6693-484F-459A-9984-1CD667661678}"/>
                </a:ext>
              </a:extLst>
            </p:cNvPr>
            <p:cNvSpPr txBox="1"/>
            <p:nvPr/>
          </p:nvSpPr>
          <p:spPr>
            <a:xfrm>
              <a:off x="10814" y="1520"/>
              <a:ext cx="4317" cy="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黑体" pitchFamily="49" charset="-122"/>
                  <a:ea typeface="黑体" pitchFamily="49" charset="-122"/>
                </a:rPr>
                <a:t>《物种起源》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6305550" y="3949184"/>
            <a:ext cx="5238749" cy="243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5400" b="1" spc="45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共同由来说和人猿共祖说</a:t>
            </a:r>
            <a:endParaRPr lang="zh-CN" altLang="en-US" sz="5400" b="1" spc="45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8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8" descr="http://pic1.qjimage.com/ibrm044/high/iblflp0136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676275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http://pic2.qjimage.com/ibrf016/high/ibxcam01359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571875"/>
            <a:ext cx="5905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16">
            <a:extLst>
              <a:ext uri="{FF2B5EF4-FFF2-40B4-BE49-F238E27FC236}">
                <a16:creationId xmlns="" xmlns:a16="http://schemas.microsoft.com/office/drawing/2014/main" id="{9C693EE1-0277-43EF-9420-E2D657A07DC0}"/>
              </a:ext>
            </a:extLst>
          </p:cNvPr>
          <p:cNvSpPr txBox="1"/>
          <p:nvPr/>
        </p:nvSpPr>
        <p:spPr>
          <a:xfrm>
            <a:off x="0" y="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地层</a:t>
            </a:r>
            <a:r>
              <a:rPr lang="zh-CN" altLang="en-US" sz="5400" b="1" dirty="0">
                <a:latin typeface="黑体" pitchFamily="49" charset="-122"/>
                <a:ea typeface="黑体" pitchFamily="49" charset="-122"/>
              </a:rPr>
              <a:t>中陈列的证据</a:t>
            </a:r>
            <a:r>
              <a:rPr lang="en-US" altLang="zh-CN" sz="54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5400" b="1" dirty="0">
                <a:latin typeface="黑体" pitchFamily="49" charset="-122"/>
                <a:ea typeface="黑体" pitchFamily="49" charset="-122"/>
              </a:rPr>
              <a:t>化石</a:t>
            </a:r>
          </a:p>
        </p:txBody>
      </p:sp>
      <p:sp>
        <p:nvSpPr>
          <p:cNvPr id="8" name="文本框 32">
            <a:extLst>
              <a:ext uri="{FF2B5EF4-FFF2-40B4-BE49-F238E27FC236}">
                <a16:creationId xmlns="" xmlns:a16="http://schemas.microsoft.com/office/drawing/2014/main" id="{E342C8A8-AE1E-407B-BE4C-A3FFDF1066A2}"/>
              </a:ext>
            </a:extLst>
          </p:cNvPr>
          <p:cNvSpPr txBox="1"/>
          <p:nvPr/>
        </p:nvSpPr>
        <p:spPr>
          <a:xfrm>
            <a:off x="0" y="1115612"/>
            <a:ext cx="11748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化石：指通过自然作用保存在地层中的古代生物的遗体、遗物或生活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痕迹。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文本框 31">
            <a:extLst>
              <a:ext uri="{FF2B5EF4-FFF2-40B4-BE49-F238E27FC236}">
                <a16:creationId xmlns="" xmlns:a16="http://schemas.microsoft.com/office/drawing/2014/main" id="{411FE9D2-8652-4C33-9EA6-1E5F1BDEE650}"/>
              </a:ext>
            </a:extLst>
          </p:cNvPr>
          <p:cNvSpPr txBox="1"/>
          <p:nvPr/>
        </p:nvSpPr>
        <p:spPr>
          <a:xfrm>
            <a:off x="1677987" y="2672148"/>
            <a:ext cx="8108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化石是研究生物进化最直接、最重要的证据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/>
          <p:nvPr/>
        </p:nvGrpSpPr>
        <p:grpSpPr>
          <a:xfrm>
            <a:off x="0" y="919480"/>
            <a:ext cx="4699000" cy="5939155"/>
            <a:chOff x="-671" y="1360"/>
            <a:chExt cx="7400" cy="9353"/>
          </a:xfrm>
        </p:grpSpPr>
        <p:pic>
          <p:nvPicPr>
            <p:cNvPr id="2" name="图片 1" descr="IMG_5839"/>
            <p:cNvPicPr>
              <a:picLocks noChangeAspect="1"/>
            </p:cNvPicPr>
            <p:nvPr/>
          </p:nvPicPr>
          <p:blipFill>
            <a:blip r:embed="rId2" cstate="print"/>
            <a:srcRect r="43549" b="58279"/>
            <a:stretch>
              <a:fillRect/>
            </a:stretch>
          </p:blipFill>
          <p:spPr>
            <a:xfrm>
              <a:off x="-671" y="1360"/>
              <a:ext cx="7270" cy="935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489" y="10081"/>
              <a:ext cx="2240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0702B4E-59A2-4C2B-9568-B18412A6FF8E}"/>
              </a:ext>
            </a:extLst>
          </p:cNvPr>
          <p:cNvSpPr txBox="1"/>
          <p:nvPr/>
        </p:nvSpPr>
        <p:spPr>
          <a:xfrm>
            <a:off x="-1" y="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资料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图片 15" descr="IMG_5839">
            <a:extLst>
              <a:ext uri="{FF2B5EF4-FFF2-40B4-BE49-F238E27FC236}">
                <a16:creationId xmlns="" xmlns:a16="http://schemas.microsoft.com/office/drawing/2014/main" id="{5BBAC489-1080-49B5-A44A-CC195B734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4864" t="12337" r="5597" b="64260"/>
          <a:stretch/>
        </p:blipFill>
        <p:spPr>
          <a:xfrm>
            <a:off x="4586197" y="1109816"/>
            <a:ext cx="3612923" cy="5303257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035012" y="0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P101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550274" y="834390"/>
            <a:ext cx="3279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图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中资料支持达尔文的共同由来学说吗</a:t>
            </a:r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？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为什么？</a:t>
            </a:r>
            <a:endParaRPr lang="zh-CN" altLang="en-US" sz="32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8455025" y="2474595"/>
            <a:ext cx="3166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支持。</a:t>
            </a:r>
          </a:p>
          <a:p>
            <a:endParaRPr lang="zh-CN" altLang="en-US" sz="2800" b="1" dirty="0" smtClean="0"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endParaRPr lang="zh-CN" altLang="en-US" sz="28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8455025" y="3331845"/>
            <a:ext cx="31661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地球上所有的生物都是由原始的共同的祖先进化而来的。</a:t>
            </a:r>
            <a:endParaRPr lang="zh-CN" altLang="en-US" sz="3200" b="1" dirty="0" smtClean="0">
              <a:solidFill>
                <a:srgbClr val="FF0000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endParaRPr lang="zh-CN" altLang="en-US" sz="2800" b="1" dirty="0" smtClean="0"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endParaRPr lang="zh-CN" altLang="en-US" sz="28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229350" y="5295900"/>
            <a:ext cx="209550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229350" y="4705350"/>
            <a:ext cx="209550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鸟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6093" y="997449"/>
            <a:ext cx="4851400" cy="36487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69835" y="516890"/>
            <a:ext cx="430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科学家</a:t>
            </a:r>
            <a:r>
              <a:rPr lang="zh-CN" altLang="en-US" sz="3200" b="1" dirty="0"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认为这一化石为鸟类起源于恐龙的假说提供了有力的证据，这是为什么？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12075" y="2809875"/>
            <a:ext cx="44799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赫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氏近鸟龙既有恐龙的特征，也有鸟类的特征，是鸟类和恐龙的过渡类型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。  </a:t>
            </a:r>
            <a:endParaRPr lang="en-US" altLang="zh-CN" sz="3200" b="1" dirty="0" smtClean="0">
              <a:solidFill>
                <a:srgbClr val="FF0000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说明鸟类很可能由恐龙进化而来。</a:t>
            </a:r>
          </a:p>
          <a:p>
            <a:endParaRPr lang="en-US" altLang="zh-CN" sz="2800" b="1" dirty="0" smtClean="0">
              <a:solidFill>
                <a:srgbClr val="FF0000"/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</a:t>
            </a:r>
            <a:endParaRPr lang="zh-CN" altLang="en-US" sz="2800" b="1" dirty="0">
              <a:solidFill>
                <a:srgbClr val="FF0000"/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endParaRPr lang="zh-CN" altLang="en-US" sz="28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pic>
        <p:nvPicPr>
          <p:cNvPr id="7" name="图片 6" descr="鸟"/>
          <p:cNvPicPr>
            <a:picLocks noChangeAspect="1"/>
          </p:cNvPicPr>
          <p:nvPr/>
        </p:nvPicPr>
        <p:blipFill>
          <a:blip r:embed="rId3" cstate="print"/>
          <a:srcRect l="-341" t="11596" r="9738" b="6252"/>
          <a:stretch>
            <a:fillRect/>
          </a:stretch>
        </p:blipFill>
        <p:spPr>
          <a:xfrm>
            <a:off x="215265" y="3082925"/>
            <a:ext cx="4074160" cy="3149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62175" y="6232525"/>
            <a:ext cx="427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赫氏近鸟龙化石及复原图</a:t>
            </a:r>
          </a:p>
        </p:txBody>
      </p:sp>
      <p:sp>
        <p:nvSpPr>
          <p:cNvPr id="14" name="椭圆 13"/>
          <p:cNvSpPr/>
          <p:nvPr/>
        </p:nvSpPr>
        <p:spPr>
          <a:xfrm>
            <a:off x="697230" y="3331210"/>
            <a:ext cx="3110230" cy="21247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602003" y="2659063"/>
            <a:ext cx="2202180" cy="212344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0FBD3A6-C90A-4585-B9A1-2F45E1CFD46E}"/>
              </a:ext>
            </a:extLst>
          </p:cNvPr>
          <p:cNvSpPr txBox="1"/>
          <p:nvPr/>
        </p:nvSpPr>
        <p:spPr>
          <a:xfrm>
            <a:off x="0" y="32385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资料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5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149312" y="400050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P101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360285" y="1945640"/>
            <a:ext cx="430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/>
                <a:latin typeface="黑体" pitchFamily="49" charset="-122"/>
                <a:ea typeface="黑体" pitchFamily="49" charset="-122"/>
              </a:rPr>
              <a:t>这</a:t>
            </a:r>
            <a:r>
              <a:rPr lang="zh-CN" altLang="en-US" sz="3200" b="1" dirty="0">
                <a:effectLst/>
                <a:latin typeface="黑体" pitchFamily="49" charset="-122"/>
                <a:ea typeface="黑体" pitchFamily="49" charset="-122"/>
              </a:rPr>
              <a:t>一证据支持人猿共祖说吗？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60285" y="3259455"/>
            <a:ext cx="44799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露西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</a:rPr>
              <a:t>既有智人的特征，又有黑猩猩的特征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       说明人和黑猩猩可能有共同的祖先。</a:t>
            </a: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3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2800" b="1" dirty="0">
              <a:solidFill>
                <a:srgbClr val="FF0000"/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effectLst/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    </a:t>
            </a:r>
          </a:p>
          <a:p>
            <a:endParaRPr lang="zh-CN" altLang="en-US" sz="28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pic>
        <p:nvPicPr>
          <p:cNvPr id="2" name="图片 1" descr="露西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65" y="1830070"/>
            <a:ext cx="3093720" cy="4122420"/>
          </a:xfrm>
          <a:prstGeom prst="rect">
            <a:avLst/>
          </a:prstGeom>
        </p:spPr>
      </p:pic>
      <p:pic>
        <p:nvPicPr>
          <p:cNvPr id="3" name="图片 2" descr="露西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935" y="1830070"/>
            <a:ext cx="2853055" cy="41224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0050" y="607822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/>
              <a:t>少女露西骨骼化石模型及复原图</a:t>
            </a:r>
          </a:p>
        </p:txBody>
      </p:sp>
      <p:sp>
        <p:nvSpPr>
          <p:cNvPr id="5" name="椭圆 4"/>
          <p:cNvSpPr/>
          <p:nvPr/>
        </p:nvSpPr>
        <p:spPr>
          <a:xfrm>
            <a:off x="1387475" y="4083050"/>
            <a:ext cx="629285" cy="186944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20880000">
            <a:off x="2409190" y="2863215"/>
            <a:ext cx="761365" cy="229933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60C7B42-0096-43A5-9C01-D226F9FAB05A}"/>
              </a:ext>
            </a:extLst>
          </p:cNvPr>
          <p:cNvSpPr txBox="1"/>
          <p:nvPr/>
        </p:nvSpPr>
        <p:spPr>
          <a:xfrm>
            <a:off x="0" y="0"/>
            <a:ext cx="890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资料</a:t>
            </a:r>
            <a:r>
              <a:rPr lang="en-US" altLang="zh-CN" sz="4800" b="1" dirty="0" smtClean="0"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035012" y="0"/>
            <a:ext cx="2898938" cy="685413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  <a:latin typeface="+mn-ea"/>
                <a:cs typeface="+mn-ea"/>
              </a:rPr>
              <a:t>P101</a:t>
            </a:r>
            <a:endParaRPr lang="zh-CN" altLang="en-US" sz="3600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8">
            <a:extLst>
              <a:ext uri="{FF2B5EF4-FFF2-40B4-BE49-F238E27FC236}">
                <a16:creationId xmlns="" xmlns:a16="http://schemas.microsoft.com/office/drawing/2014/main" id="{160C7B42-0096-43A5-9C01-D226F9FAB05A}"/>
              </a:ext>
            </a:extLst>
          </p:cNvPr>
          <p:cNvSpPr txBox="1"/>
          <p:nvPr/>
        </p:nvSpPr>
        <p:spPr>
          <a:xfrm>
            <a:off x="514349" y="781050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地层</a:t>
            </a:r>
            <a:r>
              <a:rPr lang="zh-CN" altLang="en-US" sz="5400" b="1" dirty="0">
                <a:latin typeface="黑体" pitchFamily="49" charset="-122"/>
                <a:ea typeface="黑体" pitchFamily="49" charset="-122"/>
              </a:rPr>
              <a:t>中陈列的证据</a:t>
            </a:r>
            <a:r>
              <a:rPr lang="en-US" altLang="zh-CN" sz="54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5400" b="1" dirty="0">
                <a:latin typeface="黑体" pitchFamily="49" charset="-122"/>
                <a:ea typeface="黑体" pitchFamily="49" charset="-122"/>
              </a:rPr>
              <a:t>化石</a:t>
            </a:r>
          </a:p>
        </p:txBody>
      </p:sp>
      <p:sp>
        <p:nvSpPr>
          <p:cNvPr id="8" name="矩形 7"/>
          <p:cNvSpPr/>
          <p:nvPr/>
        </p:nvSpPr>
        <p:spPr>
          <a:xfrm>
            <a:off x="762000" y="2309336"/>
            <a:ext cx="9734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、证实了生物是由原始的共同祖先经过漫长的地质年代逐渐进化而来</a:t>
            </a:r>
          </a:p>
          <a:p>
            <a:endParaRPr lang="zh-CN" altLang="en-US" sz="3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、揭示出生物由简单到复杂、由低等到高等、由水生到陆生的进化顺序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9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7457</TotalTime>
  <Words>1207</Words>
  <Application>Microsoft Office PowerPoint</Application>
  <PresentationFormat>自定义</PresentationFormat>
  <Paragraphs>182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生物有共同祖先的证据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Qingqing</dc:creator>
  <cp:lastModifiedBy>User</cp:lastModifiedBy>
  <cp:revision>728</cp:revision>
  <dcterms:created xsi:type="dcterms:W3CDTF">2020-03-29T13:40:37Z</dcterms:created>
  <dcterms:modified xsi:type="dcterms:W3CDTF">2020-05-16T12:37:55Z</dcterms:modified>
</cp:coreProperties>
</file>