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5" r:id="rId2"/>
    <p:sldId id="689" r:id="rId3"/>
    <p:sldId id="694" r:id="rId4"/>
    <p:sldId id="690" r:id="rId5"/>
    <p:sldId id="695" r:id="rId6"/>
    <p:sldId id="701" r:id="rId7"/>
    <p:sldId id="700" r:id="rId8"/>
    <p:sldId id="696" r:id="rId9"/>
    <p:sldId id="697" r:id="rId10"/>
    <p:sldId id="699" r:id="rId11"/>
    <p:sldId id="691" r:id="rId12"/>
    <p:sldId id="692" r:id="rId13"/>
    <p:sldId id="702" r:id="rId14"/>
    <p:sldId id="704" r:id="rId15"/>
    <p:sldId id="709" r:id="rId16"/>
    <p:sldId id="706" r:id="rId17"/>
    <p:sldId id="698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E5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33" autoAdjust="0"/>
    <p:restoredTop sz="93750" autoAdjust="0"/>
  </p:normalViewPr>
  <p:slideViewPr>
    <p:cSldViewPr snapToGrid="0" snapToObjects="1">
      <p:cViewPr varScale="1">
        <p:scale>
          <a:sx n="62" d="100"/>
          <a:sy n="62" d="100"/>
        </p:scale>
        <p:origin x="103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21900-295D-FB40-8363-2211126B5952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A59D8-1F03-C84D-BECD-6DA95A52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12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035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2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33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8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98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65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96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82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53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02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42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61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资料一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37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15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93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33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59D8-1F03-C84D-BECD-6DA95A52E6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9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CC20B-D8BC-F848-AD84-C76E5F645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890B5-1C08-A946-B888-6C3CB8572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35ACE-C7E7-9345-94AE-3FC7B9A2E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79F1-0660-A044-B995-05A397CD5297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9233C-50BC-6C47-BDF5-45643F99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0FB25-A14F-0E4A-83A4-B79DCFED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407C-C72D-6A42-99E7-7FAB28D2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9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0CDA-31E7-E34E-B976-627520E64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2A5D2-C9DF-CC44-A202-589FA79D0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265AC-42DF-8646-B939-1DE47896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79F1-0660-A044-B995-05A397CD5297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BEAC7-38EE-1F40-8175-ADE8A4419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6809D-8624-A445-B356-2B4CBAC5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407C-C72D-6A42-99E7-7FAB28D2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26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63384E-94E1-9345-BAD8-04A37C83A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6C2979-BEA3-A54F-B97D-DBBFB4A62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4B0A6-279D-E547-BBE8-B125383F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79F1-0660-A044-B995-05A397CD5297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5F75E-BD68-2642-B8D5-D745E696F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D8DA1-5F7F-134C-B7A7-6B901F7B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407C-C72D-6A42-99E7-7FAB28D2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46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4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6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565445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4F73-BD97-B048-9141-F0DEC2BF8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D0370-0BCF-B44D-81D1-C5FBF0FAB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0E7ED-77A7-2846-9A8E-DAC7E9231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79F1-0660-A044-B995-05A397CD5297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F5AD6-6F1A-8A4B-95D3-56EF1077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DEBFE-375A-5046-AF6E-88D34715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407C-C72D-6A42-99E7-7FAB28D2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6C31D-37B1-054F-A93B-5B583D02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0C083-ECD9-B64A-BC85-B8AE78508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8A373-76AD-3643-8E73-9C8517729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79F1-0660-A044-B995-05A397CD5297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3E374-7812-3D4B-B0AF-BE3C8B303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334D3-97AD-7F4D-925E-ADB0ECBBA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407C-C72D-6A42-99E7-7FAB28D2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00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BE15-D222-FA41-8281-13293557A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F12BE-A345-9F42-ACCD-09800782E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30D3B-D363-0D45-812E-67349501B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9FD83-6A6D-AD41-B781-E6F7AC394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79F1-0660-A044-B995-05A397CD5297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3ED2F-6FFE-A244-8191-63C81F38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B810-77E5-A343-80BE-89B5B59A0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407C-C72D-6A42-99E7-7FAB28D2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43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22C5A-F88B-9447-9E97-E98ABB01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DF12D-D2B2-7F45-B999-3BEC9BF68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BDD54-B8A1-4449-9992-8223DA3EC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3C41A-9EF5-8343-A1D1-CCFE081FD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CD670B-3AE8-D448-895E-00631D712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AF4D98-ABD3-6141-9C30-61EB7918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79F1-0660-A044-B995-05A397CD5297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735CE-491C-2B44-BC4F-E254D77A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BAD59-D077-0242-B214-21561F66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407C-C72D-6A42-99E7-7FAB28D2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25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C10BA-B38A-EA4D-911D-7ED649C33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AF790A-6E04-A241-BFC2-7C2E92333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79F1-0660-A044-B995-05A397CD5297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D26B-24C4-9148-AD84-741DFC50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A4E17-9B5C-DB42-B1A8-5BA65494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407C-C72D-6A42-99E7-7FAB28D2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54DDF1-7CAD-F94B-94F7-1E0B4FAD6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79F1-0660-A044-B995-05A397CD5297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7B0555-08F3-5C4A-9811-0E2ABFC7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9DBEE-348F-9C41-A007-9078D097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407C-C72D-6A42-99E7-7FAB28D2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2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73250-B1BB-F548-8B73-9539D704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BD3C9-366D-8143-83CB-2ABC7257E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523E6-3698-6E4B-8E84-A9A14B6EA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69454-D17B-2B4C-BCD6-2882306D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79F1-0660-A044-B995-05A397CD5297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DB323-928F-464C-AC72-5AE7794C9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F6939-47FF-AB47-A624-813B8116D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407C-C72D-6A42-99E7-7FAB28D2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69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B956-5EA1-0C49-ADB2-4783F003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1E0768-5B4A-0249-A4FD-477E93C0E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ACDCE-A531-414B-B691-8F2EEAAB0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F8E66-632F-7D42-BB9F-C75183996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79F1-0660-A044-B995-05A397CD5297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1E956-632F-1E41-BF64-C6C6CCE4D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886BA-A697-454C-A676-5A43B8908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407C-C72D-6A42-99E7-7FAB28D2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3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B9FC27-7CB5-234B-AFAF-20E5A66F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9FBEC-18E4-6344-ACAE-CC2520A0C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D1F0F-221C-8246-8649-F0B65AF309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979F1-0660-A044-B995-05A397CD5297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2499-39ED-1542-A3E4-7D6A0304A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FA868-4986-1D41-94F5-2E8956009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D407C-C72D-6A42-99E7-7FAB28D2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9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haokan.baidu.com/v?vid=16490718143112814447&amp;pd=bjh&amp;fr=bjhauthor&amp;type=vide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494780" y="4847167"/>
            <a:ext cx="4802293" cy="63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7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5"/>
            <a:ext cx="545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7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667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7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高一年级地理</a:t>
            </a:r>
            <a:r>
              <a:rPr lang="zh-CN" altLang="en-US" sz="3200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12" name="标题 14">
            <a:extLst>
              <a:ext uri="{FF2B5EF4-FFF2-40B4-BE49-F238E27FC236}">
                <a16:creationId xmlns:a16="http://schemas.microsoft.com/office/drawing/2014/main" id="{6010023A-7DC8-CD4D-B986-70DC0735F541}"/>
              </a:ext>
            </a:extLst>
          </p:cNvPr>
          <p:cNvSpPr txBox="1">
            <a:spLocks/>
          </p:cNvSpPr>
          <p:nvPr/>
        </p:nvSpPr>
        <p:spPr>
          <a:xfrm>
            <a:off x="4534499" y="2797978"/>
            <a:ext cx="7446430" cy="97112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kern="120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algn="ctr"/>
            <a:r>
              <a:rPr lang="en-US" altLang="zh-CN" sz="3200" b="1" spc="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5.2 </a:t>
            </a:r>
            <a:r>
              <a:rPr lang="zh-CN" altLang="en-US" sz="3200" b="1" spc="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走向人地协调</a:t>
            </a:r>
            <a:r>
              <a:rPr lang="en-US" altLang="zh-CN" sz="3200" b="1" spc="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3200" b="1" spc="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可持续发展</a:t>
            </a:r>
            <a:endParaRPr lang="zh-CN" altLang="en-US" sz="3200" b="1" spc="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8">
            <a:extLst>
              <a:ext uri="{FF2B5EF4-FFF2-40B4-BE49-F238E27FC236}">
                <a16:creationId xmlns:a16="http://schemas.microsoft.com/office/drawing/2014/main" id="{E573ED53-74E2-E142-92A5-47D457529EE7}"/>
              </a:ext>
            </a:extLst>
          </p:cNvPr>
          <p:cNvSpPr txBox="1"/>
          <p:nvPr/>
        </p:nvSpPr>
        <p:spPr>
          <a:xfrm>
            <a:off x="4730009" y="4932753"/>
            <a:ext cx="6448320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spc="30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北京市日坛中学   邵方</a:t>
            </a:r>
            <a:endParaRPr lang="zh-CN" altLang="en-US" sz="2400" spc="30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140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9134" y="-2000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FF0000"/>
                </a:solidFill>
              </a:rPr>
              <a:t>可持续发展的原则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473" y="3688820"/>
            <a:ext cx="5876922" cy="31448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277" y="971020"/>
            <a:ext cx="5283723" cy="2717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86043"/>
            <a:ext cx="5638800" cy="28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2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78299" y="65089"/>
            <a:ext cx="4999567" cy="950912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可持续发展的目标（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2030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）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4220"/>
            <a:ext cx="121920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53067" y="469613"/>
            <a:ext cx="9381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FF0000"/>
                </a:solidFill>
              </a:rPr>
              <a:t>可持续发展的途径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0" y="1619249"/>
            <a:ext cx="5283200" cy="47127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553200" y="1428750"/>
            <a:ext cx="1371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消除贫困</a:t>
            </a:r>
            <a:endParaRPr lang="zh-CN" altLang="en-US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8401050" y="4781550"/>
            <a:ext cx="14859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可持续消费</a:t>
            </a:r>
            <a:endParaRPr lang="zh-CN" altLang="en-US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2012950" y="4781550"/>
            <a:ext cx="1295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绿色经济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38224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4" y="578601"/>
            <a:ext cx="4095750" cy="1325563"/>
          </a:xfrm>
        </p:spPr>
        <p:txBody>
          <a:bodyPr/>
          <a:lstStyle/>
          <a:p>
            <a:r>
              <a:rPr lang="zh-CN" altLang="en-US" dirty="0"/>
              <a:t> </a:t>
            </a:r>
            <a:r>
              <a:rPr lang="zh-CN" altLang="en-US" dirty="0" smtClean="0"/>
              <a:t>    </a:t>
            </a:r>
            <a:r>
              <a:rPr lang="zh-CN" altLang="en-US" sz="3600" dirty="0" smtClean="0">
                <a:solidFill>
                  <a:srgbClr val="FF0000"/>
                </a:solidFill>
              </a:rPr>
              <a:t>消除贫困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49" y="2431994"/>
            <a:ext cx="3695701" cy="36028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0" y="2781265"/>
            <a:ext cx="3857625" cy="3087756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4405311" y="596815"/>
            <a:ext cx="4095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     </a:t>
            </a:r>
            <a:r>
              <a:rPr lang="zh-CN" altLang="en-US" sz="4000" dirty="0" smtClean="0">
                <a:solidFill>
                  <a:srgbClr val="FF0000"/>
                </a:solidFill>
              </a:rPr>
              <a:t>绿色经济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423" y="2578099"/>
            <a:ext cx="3657600" cy="341947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8353423" y="596815"/>
            <a:ext cx="4095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     </a:t>
            </a:r>
            <a:r>
              <a:rPr lang="zh-CN" altLang="en-US" sz="3600" dirty="0" smtClean="0">
                <a:solidFill>
                  <a:srgbClr val="FF0000"/>
                </a:solidFill>
              </a:rPr>
              <a:t>可持续消费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550" y="79375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 smtClean="0">
                <a:solidFill>
                  <a:srgbClr val="FF0000"/>
                </a:solidFill>
              </a:rPr>
              <a:t>垃圾分类从我做起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390652"/>
            <a:ext cx="11791950" cy="800100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dirty="0" smtClean="0"/>
              <a:t>垃圾：是放错地方的资源，是地球上唯一一种不断增长、永不枯竭的资源</a:t>
            </a:r>
            <a:endParaRPr lang="en-US" altLang="zh-CN" dirty="0" smtClean="0"/>
          </a:p>
          <a:p>
            <a:r>
              <a:rPr lang="zh-CN" altLang="en-US" dirty="0"/>
              <a:t>新修订的</a:t>
            </a:r>
            <a:r>
              <a:rPr lang="en-US" altLang="zh-CN" dirty="0"/>
              <a:t>《</a:t>
            </a:r>
            <a:r>
              <a:rPr lang="zh-CN" altLang="en-US" dirty="0"/>
              <a:t>北京市生活垃圾管理条例</a:t>
            </a:r>
            <a:r>
              <a:rPr lang="en-US" altLang="zh-CN" dirty="0" smtClean="0"/>
              <a:t>》</a:t>
            </a:r>
            <a:r>
              <a:rPr lang="zh-CN" altLang="en-US" dirty="0" smtClean="0"/>
              <a:t>从</a:t>
            </a:r>
            <a:r>
              <a:rPr lang="en-US" altLang="zh-CN" dirty="0"/>
              <a:t>5</a:t>
            </a:r>
            <a:r>
              <a:rPr lang="zh-CN" altLang="en-US" dirty="0"/>
              <a:t>月</a:t>
            </a:r>
            <a:r>
              <a:rPr lang="en-US" altLang="zh-CN" dirty="0"/>
              <a:t>1</a:t>
            </a:r>
            <a:r>
              <a:rPr lang="zh-CN" altLang="en-US" dirty="0"/>
              <a:t>日起正式开始施行。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2105025"/>
            <a:ext cx="1160145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30957"/>
            <a:ext cx="10515600" cy="1325563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为什么要垃圾分类？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400301"/>
            <a:ext cx="12134850" cy="4457700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焚烧处理生活垃圾，温度要保持在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850℃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且达到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秒以上，才能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实现强致癌物二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噁英的分解，防止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二噁英污染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。如果生活垃圾中的剩饭剩菜、瓜皮果皮等湿垃圾与干垃圾混在一起焚烧，水分多，热值低，便会导致炉温难以控制稳定，从而引起排放烟气中的污染物增多，其中就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包括二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噁英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有关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实验显示，湿垃圾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杂质含量＞</a:t>
            </a: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3-5%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时，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就无法利用。混合垃圾在收集、运输和处理过程中容易发酵、甲硫醚等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气体。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未分类的混合垃圾由于含有约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60%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以上的湿垃圾，极易产生渗透液，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渗透液的</a:t>
            </a: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COD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（化学需氧量）指标经常超过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10000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毫克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升，比劣五类水还要差。渗沥液处理起来十分棘手，而且要花很大的代驾。如果渗透液处理能力跟不上，处理不及时，有害成分可能会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污染地下水、地表水，甚至通过食物链，影响人的健康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生活垃圾中有些物质不易降解，如果随意堆放或者无序填埋，有些物质数十年甚至上百年都不会降解。未分类垃圾中的有害垃圾重金属进入土壤后，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土地就会失去利用价值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399" y="0"/>
            <a:ext cx="5773451" cy="24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30957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 smtClean="0">
                <a:solidFill>
                  <a:srgbClr val="FF0000"/>
                </a:solidFill>
              </a:rPr>
              <a:t>分类后的垃圾去哪儿了？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5438000"/>
            <a:ext cx="3409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en-US" altLang="zh-CN" dirty="0"/>
              <a:t>https://baijiahao.baidu.com/s?id=1655948455354043195&amp;wfr=spider&amp;for=pc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0" y="3702736"/>
            <a:ext cx="4514850" cy="315526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04800" y="783511"/>
            <a:ext cx="11887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分类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可以提高湿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垃圾的资源化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利用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生活垃圾中的剩菜剩饭、瓜皮果皮、过期食品、花卉绿植等生物质垃圾，是可以制成有机介质的资源。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每回收</a:t>
            </a: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吨厨余垃圾，可制成</a:t>
            </a: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0.3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吨有机质含量大于</a:t>
            </a:r>
            <a:r>
              <a:rPr lang="en-US" alt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70%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的“营养土”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垃圾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分类，可以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获得更多纯净的湿垃圾和有机肥，让老百姓少吃“化肥蔬菜”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04800" y="3221464"/>
            <a:ext cx="11830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垃圾：是放错地方的资源，是地球上唯一一种不断增长、永不枯竭的资源</a:t>
            </a:r>
          </a:p>
        </p:txBody>
      </p:sp>
    </p:spTree>
    <p:extLst>
      <p:ext uri="{BB962C8B-B14F-4D97-AF65-F5344CB8AC3E}">
        <p14:creationId xmlns:p14="http://schemas.microsoft.com/office/powerpoint/2010/main" val="37414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0"/>
            <a:ext cx="9242126" cy="6991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414" y="2542068"/>
            <a:ext cx="4256106" cy="26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4" y="3147060"/>
            <a:ext cx="6211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71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1" y="40704"/>
            <a:ext cx="6519946" cy="65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3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395" y="0"/>
            <a:ext cx="7529605" cy="5647204"/>
          </a:xfrm>
          <a:prstGeom prst="rect">
            <a:avLst/>
          </a:prstGeom>
        </p:spPr>
      </p:pic>
      <p:sp>
        <p:nvSpPr>
          <p:cNvPr id="2" name="文本框 1">
            <a:hlinkClick r:id="rId4"/>
          </p:cNvPr>
          <p:cNvSpPr txBox="1"/>
          <p:nvPr/>
        </p:nvSpPr>
        <p:spPr>
          <a:xfrm>
            <a:off x="11232243" y="5277872"/>
            <a:ext cx="189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动画演示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6" y="3771901"/>
            <a:ext cx="4640749" cy="308609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62395" y="6477000"/>
            <a:ext cx="250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联合国人类环境大会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54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05" y="-1186045"/>
            <a:ext cx="4691189" cy="80204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023"/>
            <a:ext cx="6065852" cy="33643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872" y="149024"/>
            <a:ext cx="4652840" cy="34896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7" y="3513325"/>
            <a:ext cx="6178698" cy="332105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789262" y="365125"/>
            <a:ext cx="8421537" cy="6137275"/>
            <a:chOff x="1789263" y="365125"/>
            <a:chExt cx="7044764" cy="469650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89263" y="365125"/>
              <a:ext cx="7044764" cy="469650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116436" y="449044"/>
              <a:ext cx="4779034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 smtClean="0"/>
                <a:t>安吉余村</a:t>
              </a:r>
              <a:endParaRPr lang="zh-CN" altLang="en-US" sz="3600" dirty="0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72528" y="6281963"/>
            <a:ext cx="134668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1990</a:t>
            </a:r>
            <a:r>
              <a:rPr lang="zh-CN" altLang="en-US" dirty="0" smtClean="0"/>
              <a:t>年左右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10480846" y="6281963"/>
            <a:ext cx="149212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1990</a:t>
            </a:r>
            <a:r>
              <a:rPr lang="zh-CN" altLang="en-US" dirty="0" smtClean="0"/>
              <a:t>年左右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27087" y="3050867"/>
            <a:ext cx="101791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2019</a:t>
            </a:r>
            <a:r>
              <a:rPr lang="zh-CN" altLang="en-US" dirty="0" smtClean="0"/>
              <a:t>年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11028151" y="3205166"/>
            <a:ext cx="101791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2019</a:t>
            </a:r>
            <a:r>
              <a:rPr lang="zh-CN" altLang="en-US" dirty="0" smtClean="0"/>
              <a:t>年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374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0"/>
            <a:ext cx="12191999" cy="3207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资料一</a:t>
            </a:r>
            <a:endParaRPr lang="en-US" altLang="zh-CN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1986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年前后，余村成了供应石灰石的主要矿区，由于经济效益可观，余村冷水洞、罗子坞、卫山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个矿山同时开采，最多时年开采量达到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24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万吨，村级集体经济年收入最高时达到了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300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多万元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。对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大自然的掠夺式开发，导致了惨痛后果。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个石灰岩矿几乎每天炸山都要放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100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多炮，尘雾遮天蔽日，村里的小溪全部被灰土覆盖，山体也被炸得丑陋不堪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。余村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的河里没有活鱼了，石灰浆把鱼都呛死了。村里人出趟门，回来眉毛、头发都是白的，全是粉尘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27" y="3207029"/>
            <a:ext cx="6181880" cy="33226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606" y="2929433"/>
            <a:ext cx="5175401" cy="38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297014"/>
              </a:clrFrom>
              <a:clrTo>
                <a:srgbClr val="29701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2667" y="4207765"/>
            <a:ext cx="3979332" cy="2650235"/>
          </a:xfrm>
          <a:prstGeom prst="rect">
            <a:avLst/>
          </a:prstGeom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0" y="53676"/>
            <a:ext cx="12191999" cy="4484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资料二</a:t>
            </a:r>
            <a:endParaRPr lang="en-US" altLang="zh-CN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难以为继的发展方式，伴随着安吉县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1999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年生态立县战略的实施，开始终结。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2004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年底，余村石矿全面停产，随后该矿山进行了复垦复绿。从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2003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年到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2004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年，余村将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个矿全部关停，村集体收入也从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1994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年、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1995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年的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300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多万元下降到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多万元。</a:t>
            </a:r>
            <a:endParaRPr lang="en-US" altLang="zh-CN" sz="33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   如今的余村，群山环抱，秀竹连绵，植被覆盖率高达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96%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。那些因为炸山不能恢复原貌的裸露山体，已建成矿山遗址，让人们铭记一味牺牲环境换经济效益的沉重代价。村中间矗立的镌刻着“绿水青山就是金山银山”的巨石。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   2005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年以来，余村从卖石头转型“卖风景”，青山绿水引来八方</a:t>
            </a:r>
            <a:r>
              <a:rPr lang="zh-CN" altLang="en-US" sz="3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游客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3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此外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安吉人从高山深处的一株白茶发轫，发展茶园产业如今已颇具规模，不仅卖白茶，还在白茶园内建起了帐篷客度假酒店，在茶园里拍摄了电视剧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如意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，将茶园变成了景区。</a:t>
            </a:r>
            <a:endParaRPr lang="en-US" altLang="zh-CN" sz="33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    并于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2012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年开始做茶博园，推动一三产融合，将种植、销售、休闲、旅游度假、酒店及白茶博览园等联动发展。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2016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年，村级集体经济收入达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380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万元，农民人均可支配收入达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35895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元，分别较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2011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年提升了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192%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101%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，如今余村先后获得国家级美丽宜居示范村、全国民主法治示范村、全国文明村镇等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多项荣誉。实现了生态保护、经济提升和社会发展的三赢。</a:t>
            </a:r>
            <a:endParaRPr lang="en-US" altLang="zh-CN" sz="33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33" y="4243370"/>
            <a:ext cx="4047067" cy="26146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00" y="4161642"/>
            <a:ext cx="4047067" cy="269635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192933" y="6400800"/>
            <a:ext cx="863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茶园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596466" y="6468533"/>
            <a:ext cx="118533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度假村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18533" y="6468533"/>
            <a:ext cx="118533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竹林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879599" y="4185723"/>
            <a:ext cx="8890001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前后两种发展模式中人类活动的具体表现有哪些？</a:t>
            </a:r>
            <a:endParaRPr lang="en-US" altLang="zh-CN" sz="2800" dirty="0" smtClean="0"/>
          </a:p>
          <a:p>
            <a:r>
              <a:rPr lang="zh-CN" altLang="en-US" sz="2800" dirty="0" smtClean="0"/>
              <a:t>体现了哪些人地关系思想？</a:t>
            </a:r>
            <a:endParaRPr lang="en-US" altLang="zh-CN" sz="2800" dirty="0" smtClean="0"/>
          </a:p>
          <a:p>
            <a:r>
              <a:rPr lang="zh-CN" altLang="en-US" sz="2800" dirty="0" smtClean="0"/>
              <a:t>分别对地理环境产生了哪些影响？</a:t>
            </a:r>
            <a:endParaRPr lang="en-US" altLang="zh-CN" sz="2800" dirty="0" smtClean="0"/>
          </a:p>
          <a:p>
            <a:r>
              <a:rPr lang="zh-CN" altLang="en-US" sz="2800" dirty="0"/>
              <a:t>安吉余村的案例对你有何启发</a:t>
            </a:r>
            <a:r>
              <a:rPr lang="zh-CN" altLang="en-US" sz="2800" dirty="0" smtClean="0"/>
              <a:t>？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93813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0"/>
            <a:ext cx="12191999" cy="3207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资料一</a:t>
            </a:r>
            <a:endParaRPr lang="en-US" altLang="zh-CN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1986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年前后，余村成了供应石灰石的主要矿区，由于经济效益可观，余村冷水洞、罗子坞、卫山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个矿山同时开采，最多时年开采量达到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24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万吨，村级集体经济年收入最高时达到了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300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多万元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。对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大自然的掠夺式开发，导致了惨痛后果。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个石灰岩矿几乎每天炸山都要放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100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多炮，尘雾遮天蔽日，村里的小溪全部被灰土覆盖，山体也被炸得丑陋不堪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。余村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的河里没有活鱼了，石灰浆把鱼都呛死了。村里人出趟门，回来眉毛、头发都是白的，全是粉尘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27" y="3207029"/>
            <a:ext cx="6181880" cy="33226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606" y="2929433"/>
            <a:ext cx="5175401" cy="38778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8398933" y="1270000"/>
            <a:ext cx="1896534" cy="5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8398933" y="440284"/>
            <a:ext cx="1896534" cy="5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371039" y="1676365"/>
            <a:ext cx="1896534" cy="5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700540" y="2421433"/>
            <a:ext cx="1896534" cy="5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914464" y="2472199"/>
            <a:ext cx="1896534" cy="5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-46264" y="1998031"/>
            <a:ext cx="1896534" cy="5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014202" y="2099596"/>
            <a:ext cx="1896534" cy="5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609600" y="3550237"/>
            <a:ext cx="5666221" cy="2585323"/>
            <a:chOff x="609600" y="3550237"/>
            <a:chExt cx="5666221" cy="2585323"/>
          </a:xfrm>
          <a:solidFill>
            <a:srgbClr val="FFFF00"/>
          </a:solidFill>
        </p:grpSpPr>
        <p:grpSp>
          <p:nvGrpSpPr>
            <p:cNvPr id="38" name="组合 37"/>
            <p:cNvGrpSpPr/>
            <p:nvPr/>
          </p:nvGrpSpPr>
          <p:grpSpPr>
            <a:xfrm>
              <a:off x="3481030" y="4319600"/>
              <a:ext cx="406399" cy="945065"/>
              <a:chOff x="3048001" y="4395800"/>
              <a:chExt cx="406399" cy="945065"/>
            </a:xfrm>
            <a:grpFill/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3437466" y="4395800"/>
                <a:ext cx="16934" cy="945065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 flipV="1">
                <a:off x="3048001" y="4395800"/>
                <a:ext cx="406399" cy="15333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3064518" y="5340865"/>
                <a:ext cx="389882" cy="0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组合 51"/>
            <p:cNvGrpSpPr/>
            <p:nvPr/>
          </p:nvGrpSpPr>
          <p:grpSpPr>
            <a:xfrm>
              <a:off x="609600" y="3550237"/>
              <a:ext cx="3456652" cy="2585323"/>
              <a:chOff x="609600" y="3550237"/>
              <a:chExt cx="3456652" cy="2585323"/>
            </a:xfrm>
            <a:grpFill/>
          </p:grpSpPr>
          <p:sp>
            <p:nvSpPr>
              <p:cNvPr id="2" name="文本框 1"/>
              <p:cNvSpPr txBox="1"/>
              <p:nvPr/>
            </p:nvSpPr>
            <p:spPr>
              <a:xfrm>
                <a:off x="609600" y="3550237"/>
                <a:ext cx="575733" cy="25853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掠夺式开发</a:t>
                </a:r>
                <a:endParaRPr lang="en-US" altLang="zh-CN" dirty="0" smtClean="0"/>
              </a:p>
              <a:p>
                <a:r>
                  <a:rPr lang="zh-CN" altLang="en-US" dirty="0" smtClean="0"/>
                  <a:t>过度排放</a:t>
                </a:r>
                <a:endParaRPr lang="zh-CN" altLang="en-US" dirty="0"/>
              </a:p>
            </p:txBody>
          </p:sp>
          <p:cxnSp>
            <p:nvCxnSpPr>
              <p:cNvPr id="14" name="直接箭头连接符 13"/>
              <p:cNvCxnSpPr/>
              <p:nvPr/>
            </p:nvCxnSpPr>
            <p:spPr>
              <a:xfrm>
                <a:off x="1185333" y="4838665"/>
                <a:ext cx="592460" cy="0"/>
              </a:xfrm>
              <a:prstGeom prst="straightConnector1">
                <a:avLst/>
              </a:prstGeom>
              <a:grpFill/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文本框 16"/>
              <p:cNvSpPr txBox="1"/>
              <p:nvPr/>
            </p:nvSpPr>
            <p:spPr>
              <a:xfrm>
                <a:off x="2116668" y="4204269"/>
                <a:ext cx="1117599" cy="3693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环境污染</a:t>
                </a:r>
                <a:endParaRPr lang="zh-CN" altLang="en-US" dirty="0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2136058" y="5095332"/>
                <a:ext cx="1337734" cy="3693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植被破坏</a:t>
                </a:r>
                <a:endParaRPr lang="zh-CN" altLang="en-US" dirty="0"/>
              </a:p>
            </p:txBody>
          </p:sp>
          <p:cxnSp>
            <p:nvCxnSpPr>
              <p:cNvPr id="35" name="直接连接符 34"/>
              <p:cNvCxnSpPr/>
              <p:nvPr/>
            </p:nvCxnSpPr>
            <p:spPr>
              <a:xfrm>
                <a:off x="1557659" y="4334933"/>
                <a:ext cx="16934" cy="945065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557659" y="4347228"/>
                <a:ext cx="484036" cy="0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1557659" y="5264665"/>
                <a:ext cx="484036" cy="0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/>
              <p:cNvCxnSpPr/>
              <p:nvPr/>
            </p:nvCxnSpPr>
            <p:spPr>
              <a:xfrm>
                <a:off x="3473792" y="4824399"/>
                <a:ext cx="592460" cy="0"/>
              </a:xfrm>
              <a:prstGeom prst="straightConnector1">
                <a:avLst/>
              </a:prstGeom>
              <a:grpFill/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文本框 46"/>
            <p:cNvSpPr txBox="1"/>
            <p:nvPr/>
          </p:nvSpPr>
          <p:spPr>
            <a:xfrm>
              <a:off x="4087921" y="4334933"/>
              <a:ext cx="461665" cy="1015933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 smtClean="0"/>
                <a:t>资源短缺</a:t>
              </a:r>
              <a:endParaRPr lang="zh-CN" altLang="en-US" dirty="0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4568770" y="4334933"/>
              <a:ext cx="461665" cy="1015933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 smtClean="0"/>
                <a:t>环境恶化</a:t>
              </a:r>
              <a:endParaRPr lang="zh-CN" altLang="en-US" dirty="0"/>
            </a:p>
          </p:txBody>
        </p:sp>
        <p:cxnSp>
          <p:nvCxnSpPr>
            <p:cNvPr id="50" name="直接箭头连接符 49"/>
            <p:cNvCxnSpPr>
              <a:endCxn id="51" idx="1"/>
            </p:cNvCxnSpPr>
            <p:nvPr/>
          </p:nvCxnSpPr>
          <p:spPr>
            <a:xfrm flipV="1">
              <a:off x="5030435" y="4821592"/>
              <a:ext cx="465273" cy="2805"/>
            </a:xfrm>
            <a:prstGeom prst="straightConnector1">
              <a:avLst/>
            </a:prstGeom>
            <a:grpFill/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5495708" y="4545167"/>
              <a:ext cx="780113" cy="64633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难以为继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7269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297014"/>
              </a:clrFrom>
              <a:clrTo>
                <a:srgbClr val="29701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2667" y="4207765"/>
            <a:ext cx="3979332" cy="2650235"/>
          </a:xfrm>
          <a:prstGeom prst="rect">
            <a:avLst/>
          </a:prstGeom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0" y="53676"/>
            <a:ext cx="12191999" cy="4484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资料二</a:t>
            </a:r>
            <a:endParaRPr lang="en-US" altLang="zh-CN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难以为继的发展方式，伴随着安吉县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1999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年生态立县战略的实施，开始终结。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2004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年底，余村石矿全面停产，随后该矿山进行了复垦复绿。从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2003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年到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2004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年，余村将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个矿全部关停，村集体收入也从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1994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年、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1995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年的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300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多万元下降到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多万元。</a:t>
            </a:r>
            <a:endParaRPr lang="en-US" altLang="zh-CN" sz="33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   如今的余村，群山环抱，秀竹连绵，植被覆盖率高达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96%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。那些因为炸山不能恢复原貌的裸露山体，已建成矿山遗址，让人们铭记一味牺牲环境换经济效益的沉重代价。村中间矗立的镌刻着“绿水青山就是金山银山”的巨石。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   2005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年以来，余村从卖石头转型“卖风景”，青山绿水引来八方</a:t>
            </a:r>
            <a:r>
              <a:rPr lang="zh-CN" altLang="en-US" sz="3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游客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3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此外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安吉人从高山深处的一株白茶发轫，发展茶园产业如今已颇具规模，不仅卖白茶，还在白茶园内建起了帐篷客度假酒店，在茶园里拍摄了电视剧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如意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，将茶园变成了景区。</a:t>
            </a:r>
            <a:endParaRPr lang="en-US" altLang="zh-CN" sz="33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    并于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2012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年开始做茶博园，推动一三产融合，将种植、销售、休闲、旅游度假、酒店及白茶博览园等联动发展。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2016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年，村级集体经济收入达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380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万元，农民人均可支配收入达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35895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元，分别较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2011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年提升了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192%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101%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，如今余村先后获得国家级美丽宜居示范村、全国民主法治示范村、全国文明村镇等</a:t>
            </a:r>
            <a:r>
              <a:rPr lang="en-US" altLang="zh-CN" sz="3300" dirty="0"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3300" dirty="0">
                <a:latin typeface="楷体" panose="02010609060101010101" pitchFamily="49" charset="-122"/>
                <a:ea typeface="楷体" panose="02010609060101010101" pitchFamily="49" charset="-122"/>
              </a:rPr>
              <a:t>多项荣誉。实现了生态保护、经济提升和社会发展的三赢。</a:t>
            </a:r>
            <a:endParaRPr lang="en-US" altLang="zh-CN" sz="33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33" y="4243370"/>
            <a:ext cx="4047067" cy="26146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00" y="4161642"/>
            <a:ext cx="4047067" cy="2696358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4978400" y="554006"/>
            <a:ext cx="1286933" cy="440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769600" y="554006"/>
            <a:ext cx="1286933" cy="440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681132" y="1094681"/>
            <a:ext cx="2125135" cy="440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208182" y="2035190"/>
            <a:ext cx="3196169" cy="440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0" y="2502118"/>
            <a:ext cx="1879599" cy="440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929467" y="2548902"/>
            <a:ext cx="1879599" cy="440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8123766" y="3451878"/>
            <a:ext cx="4068233" cy="440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385232" y="3653584"/>
            <a:ext cx="4068233" cy="440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5336118" y="3672011"/>
            <a:ext cx="4068233" cy="440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041695" y="4240220"/>
            <a:ext cx="9235905" cy="2308324"/>
            <a:chOff x="609600" y="3550237"/>
            <a:chExt cx="9235905" cy="2308324"/>
          </a:xfrm>
          <a:solidFill>
            <a:srgbClr val="FFFF00"/>
          </a:solidFill>
        </p:grpSpPr>
        <p:grpSp>
          <p:nvGrpSpPr>
            <p:cNvPr id="25" name="组合 24"/>
            <p:cNvGrpSpPr/>
            <p:nvPr/>
          </p:nvGrpSpPr>
          <p:grpSpPr>
            <a:xfrm>
              <a:off x="3481030" y="4319600"/>
              <a:ext cx="4580672" cy="978726"/>
              <a:chOff x="3048001" y="4395800"/>
              <a:chExt cx="4580672" cy="978726"/>
            </a:xfrm>
            <a:grpFill/>
          </p:grpSpPr>
          <p:cxnSp>
            <p:nvCxnSpPr>
              <p:cNvPr id="39" name="直接连接符 38"/>
              <p:cNvCxnSpPr/>
              <p:nvPr/>
            </p:nvCxnSpPr>
            <p:spPr>
              <a:xfrm>
                <a:off x="3437466" y="4395800"/>
                <a:ext cx="16934" cy="945065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V="1">
                <a:off x="3048001" y="4395800"/>
                <a:ext cx="406399" cy="15333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3064518" y="5340865"/>
                <a:ext cx="389882" cy="0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7611739" y="4429461"/>
                <a:ext cx="16934" cy="945065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V="1">
                <a:off x="7222274" y="4429461"/>
                <a:ext cx="406399" cy="15333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238791" y="5374526"/>
                <a:ext cx="389882" cy="0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609600" y="3550237"/>
              <a:ext cx="9235905" cy="2308324"/>
              <a:chOff x="609600" y="3550237"/>
              <a:chExt cx="9235905" cy="2308324"/>
            </a:xfrm>
            <a:grpFill/>
          </p:grpSpPr>
          <p:sp>
            <p:nvSpPr>
              <p:cNvPr id="31" name="文本框 30"/>
              <p:cNvSpPr txBox="1"/>
              <p:nvPr/>
            </p:nvSpPr>
            <p:spPr>
              <a:xfrm>
                <a:off x="609600" y="3550237"/>
                <a:ext cx="575733" cy="230832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恢复植被</a:t>
                </a:r>
                <a:endParaRPr lang="en-US" altLang="zh-CN" dirty="0" smtClean="0"/>
              </a:p>
              <a:p>
                <a:r>
                  <a:rPr lang="zh-CN" altLang="en-US" dirty="0" smtClean="0"/>
                  <a:t>停止排污</a:t>
                </a:r>
                <a:endParaRPr lang="zh-CN" altLang="en-US" dirty="0"/>
              </a:p>
            </p:txBody>
          </p:sp>
          <p:cxnSp>
            <p:nvCxnSpPr>
              <p:cNvPr id="32" name="直接箭头连接符 31"/>
              <p:cNvCxnSpPr/>
              <p:nvPr/>
            </p:nvCxnSpPr>
            <p:spPr>
              <a:xfrm>
                <a:off x="1185333" y="4838665"/>
                <a:ext cx="592460" cy="0"/>
              </a:xfrm>
              <a:prstGeom prst="straightConnector1">
                <a:avLst/>
              </a:prstGeom>
              <a:grpFill/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文本框 32"/>
              <p:cNvSpPr txBox="1"/>
              <p:nvPr/>
            </p:nvSpPr>
            <p:spPr>
              <a:xfrm>
                <a:off x="2116668" y="4204269"/>
                <a:ext cx="1117599" cy="3693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环境美化</a:t>
                </a:r>
                <a:endParaRPr lang="zh-CN" altLang="en-US" dirty="0"/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2136058" y="5095332"/>
                <a:ext cx="1337734" cy="3693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植被恢复</a:t>
                </a:r>
                <a:endParaRPr lang="zh-CN" altLang="en-US" dirty="0"/>
              </a:p>
            </p:txBody>
          </p:sp>
          <p:cxnSp>
            <p:nvCxnSpPr>
              <p:cNvPr id="35" name="直接连接符 34"/>
              <p:cNvCxnSpPr/>
              <p:nvPr/>
            </p:nvCxnSpPr>
            <p:spPr>
              <a:xfrm>
                <a:off x="1557659" y="4334933"/>
                <a:ext cx="16934" cy="945065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557659" y="4347228"/>
                <a:ext cx="484036" cy="0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1557659" y="5264665"/>
                <a:ext cx="484036" cy="0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37"/>
              <p:cNvCxnSpPr/>
              <p:nvPr/>
            </p:nvCxnSpPr>
            <p:spPr>
              <a:xfrm>
                <a:off x="3473792" y="4824399"/>
                <a:ext cx="592460" cy="0"/>
              </a:xfrm>
              <a:prstGeom prst="straightConnector1">
                <a:avLst/>
              </a:prstGeom>
              <a:grpFill/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文本框 41"/>
              <p:cNvSpPr txBox="1"/>
              <p:nvPr/>
            </p:nvSpPr>
            <p:spPr>
              <a:xfrm>
                <a:off x="5858302" y="4217434"/>
                <a:ext cx="1688911" cy="3693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生态可持续</a:t>
                </a:r>
                <a:endParaRPr lang="zh-CN" altLang="en-US" dirty="0"/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5916289" y="5123982"/>
                <a:ext cx="1630923" cy="3693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社会可持续</a:t>
                </a:r>
                <a:endParaRPr lang="zh-CN" altLang="en-US" dirty="0"/>
              </a:p>
            </p:txBody>
          </p:sp>
          <p:cxnSp>
            <p:nvCxnSpPr>
              <p:cNvPr id="44" name="直接连接符 43"/>
              <p:cNvCxnSpPr/>
              <p:nvPr/>
            </p:nvCxnSpPr>
            <p:spPr>
              <a:xfrm>
                <a:off x="5299293" y="4348098"/>
                <a:ext cx="16934" cy="945065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5299293" y="4360393"/>
                <a:ext cx="484036" cy="0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5299293" y="5277830"/>
                <a:ext cx="484036" cy="0"/>
              </a:xfrm>
              <a:prstGeom prst="lin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文本框 46"/>
              <p:cNvSpPr txBox="1"/>
              <p:nvPr/>
            </p:nvSpPr>
            <p:spPr>
              <a:xfrm>
                <a:off x="5877692" y="4653999"/>
                <a:ext cx="1688911" cy="3693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经济可持续</a:t>
                </a:r>
                <a:endParaRPr lang="zh-CN" altLang="en-US" dirty="0"/>
              </a:p>
            </p:txBody>
          </p:sp>
          <p:cxnSp>
            <p:nvCxnSpPr>
              <p:cNvPr id="55" name="直接箭头连接符 54"/>
              <p:cNvCxnSpPr/>
              <p:nvPr/>
            </p:nvCxnSpPr>
            <p:spPr>
              <a:xfrm>
                <a:off x="7648065" y="4858060"/>
                <a:ext cx="592460" cy="0"/>
              </a:xfrm>
              <a:prstGeom prst="straightConnector1">
                <a:avLst/>
              </a:prstGeom>
              <a:grpFill/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文本框 55"/>
              <p:cNvSpPr txBox="1"/>
              <p:nvPr/>
            </p:nvSpPr>
            <p:spPr>
              <a:xfrm>
                <a:off x="8315105" y="4673394"/>
                <a:ext cx="1530400" cy="3693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可持续发展</a:t>
                </a:r>
                <a:endParaRPr lang="zh-CN" altLang="en-US" dirty="0"/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4087921" y="4334933"/>
              <a:ext cx="461665" cy="1015933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 smtClean="0"/>
                <a:t>生态恢复</a:t>
              </a:r>
              <a:endParaRPr lang="zh-CN" altLang="en-US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568770" y="4334933"/>
              <a:ext cx="461665" cy="1015933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 smtClean="0"/>
                <a:t>环境改善</a:t>
              </a:r>
              <a:endParaRPr lang="zh-CN" altLang="en-US" dirty="0"/>
            </a:p>
          </p:txBody>
        </p:sp>
        <p:cxnSp>
          <p:nvCxnSpPr>
            <p:cNvPr id="29" name="直接箭头连接符 28"/>
            <p:cNvCxnSpPr/>
            <p:nvPr/>
          </p:nvCxnSpPr>
          <p:spPr>
            <a:xfrm flipV="1">
              <a:off x="5030435" y="4821592"/>
              <a:ext cx="465273" cy="2805"/>
            </a:xfrm>
            <a:prstGeom prst="straightConnector1">
              <a:avLst/>
            </a:prstGeom>
            <a:grpFill/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0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6795" y="-31400"/>
            <a:ext cx="6723135" cy="1046163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   可持续发展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392" y="2235371"/>
            <a:ext cx="4546776" cy="3439378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1069675" y="3543351"/>
            <a:ext cx="1219200" cy="121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240758" y="2708745"/>
            <a:ext cx="3237126" cy="2973367"/>
            <a:chOff x="240758" y="2708745"/>
            <a:chExt cx="3237126" cy="2973367"/>
          </a:xfrm>
        </p:grpSpPr>
        <p:cxnSp>
          <p:nvCxnSpPr>
            <p:cNvPr id="11" name="直接箭头连接符 10"/>
            <p:cNvCxnSpPr/>
            <p:nvPr/>
          </p:nvCxnSpPr>
          <p:spPr>
            <a:xfrm>
              <a:off x="527649" y="4506224"/>
              <a:ext cx="82813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组合 21"/>
            <p:cNvGrpSpPr/>
            <p:nvPr/>
          </p:nvGrpSpPr>
          <p:grpSpPr>
            <a:xfrm>
              <a:off x="240758" y="2708745"/>
              <a:ext cx="3237126" cy="2973367"/>
              <a:chOff x="240758" y="2708745"/>
              <a:chExt cx="3237126" cy="2973367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1085496" y="3976521"/>
                <a:ext cx="11961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 smtClean="0"/>
                  <a:t>人类社会</a:t>
                </a:r>
                <a:endParaRPr lang="zh-CN" altLang="en-US" b="1" dirty="0"/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240758" y="2708745"/>
                <a:ext cx="3237126" cy="2973367"/>
                <a:chOff x="192591" y="3884633"/>
                <a:chExt cx="3237126" cy="2973367"/>
              </a:xfrm>
            </p:grpSpPr>
            <p:cxnSp>
              <p:nvCxnSpPr>
                <p:cNvPr id="14" name="直接箭头连接符 13"/>
                <p:cNvCxnSpPr/>
                <p:nvPr/>
              </p:nvCxnSpPr>
              <p:spPr>
                <a:xfrm>
                  <a:off x="603848" y="5084194"/>
                  <a:ext cx="82813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" name="组合 19"/>
                <p:cNvGrpSpPr/>
                <p:nvPr/>
              </p:nvGrpSpPr>
              <p:grpSpPr>
                <a:xfrm>
                  <a:off x="192591" y="3884633"/>
                  <a:ext cx="3237126" cy="2973367"/>
                  <a:chOff x="192591" y="3884633"/>
                  <a:chExt cx="3237126" cy="2973367"/>
                </a:xfrm>
              </p:grpSpPr>
              <p:sp>
                <p:nvSpPr>
                  <p:cNvPr id="17" name="文本框 16"/>
                  <p:cNvSpPr txBox="1"/>
                  <p:nvPr/>
                </p:nvSpPr>
                <p:spPr>
                  <a:xfrm>
                    <a:off x="2233523" y="5055924"/>
                    <a:ext cx="119619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b="1" dirty="0" smtClean="0"/>
                      <a:t>过度</a:t>
                    </a:r>
                    <a:endParaRPr lang="en-US" altLang="zh-CN" b="1" dirty="0" smtClean="0"/>
                  </a:p>
                  <a:p>
                    <a:r>
                      <a:rPr lang="zh-CN" altLang="en-US" b="1" dirty="0" smtClean="0"/>
                      <a:t>排放</a:t>
                    </a:r>
                    <a:endParaRPr lang="zh-CN" altLang="en-US" b="1" dirty="0"/>
                  </a:p>
                </p:txBody>
              </p:sp>
              <p:grpSp>
                <p:nvGrpSpPr>
                  <p:cNvPr id="15" name="组合 14"/>
                  <p:cNvGrpSpPr/>
                  <p:nvPr/>
                </p:nvGrpSpPr>
                <p:grpSpPr>
                  <a:xfrm>
                    <a:off x="192591" y="3884633"/>
                    <a:ext cx="2973367" cy="2973367"/>
                    <a:chOff x="192591" y="3884633"/>
                    <a:chExt cx="2973367" cy="2973367"/>
                  </a:xfrm>
                </p:grpSpPr>
                <p:sp>
                  <p:nvSpPr>
                    <p:cNvPr id="8" name="椭圆 7"/>
                    <p:cNvSpPr/>
                    <p:nvPr/>
                  </p:nvSpPr>
                  <p:spPr>
                    <a:xfrm>
                      <a:off x="192591" y="3884633"/>
                      <a:ext cx="2973367" cy="2973367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9" name="直接箭头连接符 8"/>
                    <p:cNvCxnSpPr/>
                    <p:nvPr/>
                  </p:nvCxnSpPr>
                  <p:spPr>
                    <a:xfrm>
                      <a:off x="1857553" y="5682112"/>
                      <a:ext cx="82813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直接箭头连接符 12"/>
                    <p:cNvCxnSpPr/>
                    <p:nvPr/>
                  </p:nvCxnSpPr>
                  <p:spPr>
                    <a:xfrm>
                      <a:off x="1869056" y="5084194"/>
                      <a:ext cx="828135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" name="文本框 15"/>
                    <p:cNvSpPr txBox="1"/>
                    <p:nvPr/>
                  </p:nvSpPr>
                  <p:spPr>
                    <a:xfrm>
                      <a:off x="259577" y="5088309"/>
                      <a:ext cx="1196194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zh-CN" altLang="en-US" b="1" dirty="0" smtClean="0"/>
                        <a:t>过度</a:t>
                      </a:r>
                      <a:endParaRPr lang="en-US" altLang="zh-CN" b="1" dirty="0" smtClean="0"/>
                    </a:p>
                    <a:p>
                      <a:r>
                        <a:rPr lang="zh-CN" altLang="en-US" b="1" dirty="0" smtClean="0"/>
                        <a:t>索取</a:t>
                      </a:r>
                      <a:endParaRPr lang="zh-CN" altLang="en-US" b="1" dirty="0"/>
                    </a:p>
                  </p:txBody>
                </p:sp>
                <p:sp>
                  <p:nvSpPr>
                    <p:cNvPr id="18" name="文本框 17"/>
                    <p:cNvSpPr txBox="1"/>
                    <p:nvPr/>
                  </p:nvSpPr>
                  <p:spPr>
                    <a:xfrm>
                      <a:off x="1253705" y="4275191"/>
                      <a:ext cx="119619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zh-CN" altLang="en-US" b="1" dirty="0" smtClean="0"/>
                        <a:t>环境</a:t>
                      </a:r>
                      <a:endParaRPr lang="zh-CN" altLang="en-US" b="1" dirty="0"/>
                    </a:p>
                  </p:txBody>
                </p:sp>
                <p:sp>
                  <p:nvSpPr>
                    <p:cNvPr id="19" name="文本框 18"/>
                    <p:cNvSpPr txBox="1"/>
                    <p:nvPr/>
                  </p:nvSpPr>
                  <p:spPr>
                    <a:xfrm>
                      <a:off x="1307617" y="6131431"/>
                      <a:ext cx="119619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zh-CN" altLang="en-US" b="1" dirty="0" smtClean="0"/>
                        <a:t>环境</a:t>
                      </a:r>
                      <a:endParaRPr lang="zh-CN" altLang="en-US" b="1" dirty="0"/>
                    </a:p>
                  </p:txBody>
                </p:sp>
              </p:grpSp>
            </p:grpSp>
          </p:grpSp>
        </p:grpSp>
      </p:grpSp>
      <p:sp>
        <p:nvSpPr>
          <p:cNvPr id="24" name="文本框 23"/>
          <p:cNvSpPr txBox="1"/>
          <p:nvPr/>
        </p:nvSpPr>
        <p:spPr>
          <a:xfrm>
            <a:off x="1025825" y="5974197"/>
            <a:ext cx="1667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工业文明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716340" y="5958156"/>
            <a:ext cx="193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生态文明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3761117" y="3976521"/>
            <a:ext cx="1467275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/>
        </p:nvSpPr>
        <p:spPr>
          <a:xfrm>
            <a:off x="3274902" y="6089542"/>
            <a:ext cx="3078191" cy="198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" y="1120967"/>
            <a:ext cx="714375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可持续发展：既满足当代人的需求，</a:t>
            </a:r>
            <a:endParaRPr lang="en-US" altLang="zh-CN" sz="2400" dirty="0" smtClean="0"/>
          </a:p>
          <a:p>
            <a:r>
              <a:rPr lang="en-US" altLang="zh-CN" sz="2400" dirty="0"/>
              <a:t> </a:t>
            </a:r>
            <a:r>
              <a:rPr lang="en-US" altLang="zh-CN" sz="2400" dirty="0" smtClean="0"/>
              <a:t>                        </a:t>
            </a:r>
            <a:r>
              <a:rPr lang="zh-CN" altLang="en-US" sz="2400" dirty="0" smtClean="0"/>
              <a:t>又不危及后代人满足其需求能力的发展</a:t>
            </a:r>
            <a:endParaRPr lang="zh-CN" altLang="en-US" sz="2400" dirty="0"/>
          </a:p>
        </p:txBody>
      </p:sp>
      <p:sp>
        <p:nvSpPr>
          <p:cNvPr id="31" name="文本框 30"/>
          <p:cNvSpPr txBox="1"/>
          <p:nvPr/>
        </p:nvSpPr>
        <p:spPr>
          <a:xfrm>
            <a:off x="10508805" y="3773921"/>
            <a:ext cx="1467275" cy="101566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生态可持续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zh-CN" altLang="en-US" sz="2000" b="1" dirty="0" smtClean="0">
                <a:solidFill>
                  <a:srgbClr val="FF0000"/>
                </a:solidFill>
              </a:rPr>
              <a:t>经济可持续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zh-CN" altLang="en-US" sz="2000" b="1" dirty="0" smtClean="0">
                <a:solidFill>
                  <a:srgbClr val="FF0000"/>
                </a:solidFill>
              </a:rPr>
              <a:t>社会可持续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3" name="右箭头 32"/>
          <p:cNvSpPr/>
          <p:nvPr/>
        </p:nvSpPr>
        <p:spPr>
          <a:xfrm>
            <a:off x="9564914" y="4136571"/>
            <a:ext cx="754743" cy="209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285" y="27525"/>
            <a:ext cx="3891715" cy="243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13239</TotalTime>
  <Words>1548</Words>
  <Application>Microsoft Office PowerPoint</Application>
  <PresentationFormat>宽屏</PresentationFormat>
  <Paragraphs>111</Paragraphs>
  <Slides>18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等线</vt:lpstr>
      <vt:lpstr>等线 Light</vt:lpstr>
      <vt:lpstr>汉仪旗黑-85S</vt:lpstr>
      <vt:lpstr>楷体</vt:lpstr>
      <vt:lpstr>宋体</vt:lpstr>
      <vt:lpstr>微软雅黑</vt:lpstr>
      <vt:lpstr>Arial</vt:lpstr>
      <vt:lpstr>Calibri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可持续发展</vt:lpstr>
      <vt:lpstr>可持续发展的原则</vt:lpstr>
      <vt:lpstr>可持续发展的目标（2030）</vt:lpstr>
      <vt:lpstr>PowerPoint 演示文稿</vt:lpstr>
      <vt:lpstr>     消除贫困</vt:lpstr>
      <vt:lpstr>垃圾分类从我做起</vt:lpstr>
      <vt:lpstr>为什么要垃圾分类？</vt:lpstr>
      <vt:lpstr>分类后的垃圾去哪儿了？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第一章 行星地球 第一节 宇宙中的地球</dc:title>
  <dc:creator>Li Xin</dc:creator>
  <cp:lastModifiedBy>Windows 用户</cp:lastModifiedBy>
  <cp:revision>654</cp:revision>
  <dcterms:created xsi:type="dcterms:W3CDTF">2019-05-21T03:01:45Z</dcterms:created>
  <dcterms:modified xsi:type="dcterms:W3CDTF">2020-05-10T09:26:58Z</dcterms:modified>
</cp:coreProperties>
</file>