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8" r:id="rId3"/>
  </p:sldMasterIdLst>
  <p:notesMasterIdLst>
    <p:notesMasterId r:id="rId23"/>
  </p:notesMasterIdLst>
  <p:sldIdLst>
    <p:sldId id="1026" r:id="rId4"/>
    <p:sldId id="305" r:id="rId5"/>
    <p:sldId id="995" r:id="rId6"/>
    <p:sldId id="1022" r:id="rId7"/>
    <p:sldId id="1023" r:id="rId8"/>
    <p:sldId id="991" r:id="rId9"/>
    <p:sldId id="931" r:id="rId10"/>
    <p:sldId id="932" r:id="rId11"/>
    <p:sldId id="945" r:id="rId12"/>
    <p:sldId id="1002" r:id="rId13"/>
    <p:sldId id="1013" r:id="rId14"/>
    <p:sldId id="1015" r:id="rId15"/>
    <p:sldId id="1017" r:id="rId16"/>
    <p:sldId id="1024" r:id="rId17"/>
    <p:sldId id="1025" r:id="rId18"/>
    <p:sldId id="1018" r:id="rId19"/>
    <p:sldId id="1019" r:id="rId20"/>
    <p:sldId id="1020" r:id="rId21"/>
    <p:sldId id="1027" r:id="rId22"/>
  </p:sldIdLst>
  <p:sldSz cx="9144000" cy="5143500" type="screen16x9"/>
  <p:notesSz cx="6858000" cy="9144000"/>
  <p:custDataLst>
    <p:tags r:id="rId24"/>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930" indent="190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3130" indent="190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0330" indent="190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7530" indent="190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3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0" d="100"/>
          <a:sy n="90" d="100"/>
        </p:scale>
        <p:origin x="-636" y="-96"/>
      </p:cViewPr>
      <p:guideLst>
        <p:guide orient="horz" pos="1620"/>
        <p:guide pos="2880"/>
      </p:guideLst>
    </p:cSldViewPr>
  </p:slideViewPr>
  <p:notesTextViewPr>
    <p:cViewPr>
      <p:scale>
        <a:sx n="1" d="1"/>
        <a:sy n="1" d="1"/>
      </p:scale>
      <p:origin x="0" y="0"/>
    </p:cViewPr>
  </p:notesTextViewPr>
  <p:sorterViewPr>
    <p:cViewPr>
      <p:scale>
        <a:sx n="100" d="100"/>
        <a:sy n="100" d="100"/>
      </p:scale>
      <p:origin x="0" y="12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pPr>
              <a:defRPr/>
            </a:pPr>
            <a:fld id="{E90B53F2-1513-43EB-BFFE-88229A15A18F}" type="datetimeFigureOut">
              <a:rPr lang="zh-CN" altLang="en-US"/>
              <a:pPr>
                <a:defRPr/>
              </a:pPr>
              <a:t>2020/5/7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pPr>
              <a:defRPr/>
            </a:pPr>
            <a:fld id="{C3F4BEA3-2887-40B3-9DF0-F24C2C7784BA}" type="slidenum">
              <a:rPr lang="zh-CN" altLang="en-US"/>
              <a:pPr>
                <a:defRPr/>
              </a:pPr>
              <a:t>‹#›</a:t>
            </a:fld>
            <a:endParaRPr lang="zh-CN" altLang="en-US"/>
          </a:p>
        </p:txBody>
      </p:sp>
    </p:spTree>
    <p:extLst>
      <p:ext uri="{BB962C8B-B14F-4D97-AF65-F5344CB8AC3E}">
        <p14:creationId xmlns:p14="http://schemas.microsoft.com/office/powerpoint/2010/main" val="1261558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930" algn="l" rtl="0" eaLnBrk="0" fontAlgn="base" hangingPunct="0">
      <a:spcBef>
        <a:spcPct val="30000"/>
      </a:spcBef>
      <a:spcAft>
        <a:spcPct val="0"/>
      </a:spcAft>
      <a:defRPr sz="1200" kern="1200">
        <a:solidFill>
          <a:schemeClr val="tx1"/>
        </a:solidFill>
        <a:latin typeface="+mn-lt"/>
        <a:ea typeface="+mn-ea"/>
        <a:cs typeface="+mn-cs"/>
      </a:defRPr>
    </a:lvl2pPr>
    <a:lvl3pPr marL="913130" algn="l" rtl="0" eaLnBrk="0" fontAlgn="base" hangingPunct="0">
      <a:spcBef>
        <a:spcPct val="30000"/>
      </a:spcBef>
      <a:spcAft>
        <a:spcPct val="0"/>
      </a:spcAft>
      <a:defRPr sz="1200" kern="1200">
        <a:solidFill>
          <a:schemeClr val="tx1"/>
        </a:solidFill>
        <a:latin typeface="+mn-lt"/>
        <a:ea typeface="+mn-ea"/>
        <a:cs typeface="+mn-cs"/>
      </a:defRPr>
    </a:lvl3pPr>
    <a:lvl4pPr marL="1370330" algn="l" rtl="0" eaLnBrk="0" fontAlgn="base" hangingPunct="0">
      <a:spcBef>
        <a:spcPct val="30000"/>
      </a:spcBef>
      <a:spcAft>
        <a:spcPct val="0"/>
      </a:spcAft>
      <a:defRPr sz="1200" kern="1200">
        <a:solidFill>
          <a:schemeClr val="tx1"/>
        </a:solidFill>
        <a:latin typeface="+mn-lt"/>
        <a:ea typeface="+mn-ea"/>
        <a:cs typeface="+mn-cs"/>
      </a:defRPr>
    </a:lvl4pPr>
    <a:lvl5pPr marL="182753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BF345A-3932-41FE-AD88-7AB6D42A112D}" type="slidenum">
              <a:rPr lang="zh-CN" altLang="en-US" smtClean="0"/>
              <a:pPr/>
              <a:t>4</a:t>
            </a:fld>
            <a:endParaRPr lang="zh-CN" altLang="en-US"/>
          </a:p>
        </p:txBody>
      </p:sp>
    </p:spTree>
    <p:extLst>
      <p:ext uri="{BB962C8B-B14F-4D97-AF65-F5344CB8AC3E}">
        <p14:creationId xmlns:p14="http://schemas.microsoft.com/office/powerpoint/2010/main" val="52068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苏联社会主义道路探索和建设的过程中，尤其是苏联模式下最大的问题是忽视民众的需求。</a:t>
            </a:r>
            <a:r>
              <a:rPr lang="en-US" altLang="zh-CN" dirty="0" smtClean="0"/>
              <a:t>20</a:t>
            </a:r>
            <a:r>
              <a:rPr lang="zh-CN" altLang="en-US" dirty="0" smtClean="0"/>
              <a:t>世纪</a:t>
            </a:r>
            <a:r>
              <a:rPr lang="en-US" altLang="zh-CN" dirty="0" smtClean="0"/>
              <a:t>20-40</a:t>
            </a:r>
            <a:r>
              <a:rPr lang="zh-CN" altLang="en-US" dirty="0" smtClean="0"/>
              <a:t>年代，苏联的首要任务是国家生存。二战后，面对冷战格局，紧急状态下首先考虑国家需求，捍卫国家政权，而相对和平东西方关系缓和的情况下也应考虑民众的个体需求。不能一味地与美国争夺世界霸权，而忽视不断提高人民的生活水平。</a:t>
            </a:r>
            <a:endParaRPr lang="zh-CN" altLang="en-US" dirty="0"/>
          </a:p>
        </p:txBody>
      </p:sp>
      <p:sp>
        <p:nvSpPr>
          <p:cNvPr id="4" name="灯片编号占位符 3"/>
          <p:cNvSpPr>
            <a:spLocks noGrp="1"/>
          </p:cNvSpPr>
          <p:nvPr>
            <p:ph type="sldNum" sz="quarter" idx="10"/>
          </p:nvPr>
        </p:nvSpPr>
        <p:spPr/>
        <p:txBody>
          <a:bodyPr/>
          <a:lstStyle/>
          <a:p>
            <a:fld id="{1ABF345A-3932-41FE-AD88-7AB6D42A112D}" type="slidenum">
              <a:rPr lang="zh-CN" altLang="en-US" smtClean="0"/>
              <a:pPr/>
              <a:t>5</a:t>
            </a:fld>
            <a:endParaRPr lang="zh-CN" altLang="en-US"/>
          </a:p>
        </p:txBody>
      </p:sp>
    </p:spTree>
    <p:extLst>
      <p:ext uri="{BB962C8B-B14F-4D97-AF65-F5344CB8AC3E}">
        <p14:creationId xmlns:p14="http://schemas.microsoft.com/office/powerpoint/2010/main" val="162338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95960" rtl="0" eaLnBrk="1" fontAlgn="auto" latinLnBrk="0" hangingPunct="1">
              <a:lnSpc>
                <a:spcPct val="100000"/>
              </a:lnSpc>
              <a:spcBef>
                <a:spcPts val="0"/>
              </a:spcBef>
              <a:spcAft>
                <a:spcPts val="0"/>
              </a:spcAft>
              <a:buClrTx/>
              <a:buSzTx/>
              <a:buFontTx/>
              <a:buNone/>
              <a:tabLst/>
              <a:defRPr/>
            </a:pPr>
            <a:fld id="{85996440-F0BF-41AB-AD52-E92AAD722AB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9596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021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F6F0B600-4B8A-43E4-8B82-F9E484DFEA73}"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6A7A231-0C64-44D6-B4B5-BC1EB314E75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9CD6A22B-AD4C-42BB-A7B6-7CA7C2B88C1A}"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EBE339A-6687-48F5-9C77-D94ABA3F7D1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7"/>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2" y="273847"/>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4328FEFB-FC82-4809-B034-900E4A681082}"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12C347D-04D3-48D4-9342-7B4828E01F71}"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Tree>
    <p:extLst>
      <p:ext uri="{BB962C8B-B14F-4D97-AF65-F5344CB8AC3E}">
        <p14:creationId xmlns:p14="http://schemas.microsoft.com/office/powerpoint/2010/main" val="22801767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Tree>
    <p:extLst>
      <p:ext uri="{BB962C8B-B14F-4D97-AF65-F5344CB8AC3E}">
        <p14:creationId xmlns:p14="http://schemas.microsoft.com/office/powerpoint/2010/main" val="228017676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760CBDDF-7F27-4DA0-898B-C015518945F7}" type="datetimeFigureOut">
              <a:rPr lang="zh-CN" altLang="en-US"/>
              <a:pPr>
                <a:defRPr/>
              </a:pPr>
              <a:t>2020/5/7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E3EC14B3-938A-4C70-B165-7A865E7B848B}" type="slidenum">
              <a:rPr lang="zh-CN" altLang="en-US"/>
              <a:pPr>
                <a:defRPr/>
              </a:pPr>
              <a:t>‹#›</a:t>
            </a:fld>
            <a:endParaRPr lang="zh-CN" altLang="en-US"/>
          </a:p>
        </p:txBody>
      </p:sp>
    </p:spTree>
  </p:cSld>
  <p:clrMapOvr>
    <a:masterClrMapping/>
  </p:clrMapOvr>
  <p:transition spd="slow"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34C9E429-97F7-495D-B60C-4E61C6BBDAF5}" type="datetimeFigureOut">
              <a:rPr lang="zh-CN" altLang="en-US"/>
              <a:pPr>
                <a:defRPr/>
              </a:pPr>
              <a:t>2020/5/7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93FD3E00-AA02-40C8-8BBB-F395527064D5}" type="slidenum">
              <a:rPr lang="zh-CN" altLang="en-US"/>
              <a:pPr>
                <a:defRPr/>
              </a:pPr>
              <a:t>‹#›</a:t>
            </a:fld>
            <a:endParaRPr lang="zh-CN" altLang="en-US"/>
          </a:p>
        </p:txBody>
      </p:sp>
    </p:spTree>
  </p:cSld>
  <p:clrMapOvr>
    <a:masterClrMapping/>
  </p:clrMapOvr>
  <p:transition spd="slow"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17381E27-52AC-4C33-9A94-689542F5B966}" type="datetimeFigureOut">
              <a:rPr lang="zh-CN" altLang="en-US"/>
              <a:pPr>
                <a:defRPr/>
              </a:pPr>
              <a:t>2020/5/7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82FB9E79-D8C7-433D-8106-675798FA4798}" type="slidenum">
              <a:rPr lang="zh-CN" altLang="en-US"/>
              <a:pPr>
                <a:defRPr/>
              </a:pPr>
              <a:t>‹#›</a:t>
            </a:fld>
            <a:endParaRPr lang="zh-CN" altLang="en-US"/>
          </a:p>
        </p:txBody>
      </p:sp>
    </p:spTree>
  </p:cSld>
  <p:clrMapOvr>
    <a:masterClrMapping/>
  </p:clrMapOvr>
  <p:transition spd="slow"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4824A115-AC7B-4FA8-955F-D41D8453B811}" type="datetimeFigureOut">
              <a:rPr lang="zh-CN" altLang="en-US"/>
              <a:pPr>
                <a:defRPr/>
              </a:pPr>
              <a:t>2020/5/7</a:t>
            </a:fld>
            <a:endParaRPr lang="zh-CN" altLang="en-US"/>
          </a:p>
        </p:txBody>
      </p:sp>
      <p:sp>
        <p:nvSpPr>
          <p:cNvPr id="6" name="页脚占位符 5"/>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C8BAF548-35CD-4501-A244-CC19E45243A3}" type="slidenum">
              <a:rPr lang="zh-CN" altLang="en-US"/>
              <a:pPr>
                <a:defRPr/>
              </a:pPr>
              <a:t>‹#›</a:t>
            </a:fld>
            <a:endParaRPr lang="zh-CN" altLang="en-US"/>
          </a:p>
        </p:txBody>
      </p:sp>
    </p:spTree>
  </p:cSld>
  <p:clrMapOvr>
    <a:masterClrMapping/>
  </p:clrMapOvr>
  <p:transition spd="slow"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8996C90F-3881-4F65-9F85-AC51C7694D53}" type="datetimeFigureOut">
              <a:rPr lang="zh-CN" altLang="en-US"/>
              <a:pPr>
                <a:defRPr/>
              </a:pPr>
              <a:t>2020/5/7</a:t>
            </a:fld>
            <a:endParaRPr lang="zh-CN" altLang="en-US"/>
          </a:p>
        </p:txBody>
      </p:sp>
      <p:sp>
        <p:nvSpPr>
          <p:cNvPr id="8" name="页脚占位符 7"/>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9" name="灯片编号占位符 8"/>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4B2F8B0F-2DCA-4856-BA65-BC5CB06211E2}" type="slidenum">
              <a:rPr lang="zh-CN" altLang="en-US"/>
              <a:pPr>
                <a:defRPr/>
              </a:pPr>
              <a:t>‹#›</a:t>
            </a:fld>
            <a:endParaRPr lang="zh-CN" altLang="en-US"/>
          </a:p>
        </p:txBody>
      </p:sp>
    </p:spTree>
  </p:cSld>
  <p:clrMapOvr>
    <a:masterClrMapping/>
  </p:clrMapOvr>
  <p:transition spd="slow"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71E02F7B-F3B7-40B6-B018-94F682A973AE}" type="datetimeFigureOut">
              <a:rPr lang="zh-CN" altLang="en-US"/>
              <a:pPr>
                <a:defRPr/>
              </a:pPr>
              <a:t>2020/5/7</a:t>
            </a:fld>
            <a:endParaRPr lang="zh-CN" altLang="en-US"/>
          </a:p>
        </p:txBody>
      </p:sp>
      <p:sp>
        <p:nvSpPr>
          <p:cNvPr id="4" name="页脚占位符 3"/>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ECCE27E4-3861-4E1D-B623-8ABB5F4EFF37}" type="slidenum">
              <a:rPr lang="zh-CN" altLang="en-US"/>
              <a:pPr>
                <a:defRPr/>
              </a:pPr>
              <a:t>‹#›</a:t>
            </a:fld>
            <a:endParaRPr lang="zh-CN" altLang="en-US"/>
          </a:p>
        </p:txBody>
      </p:sp>
    </p:spTree>
  </p:cSld>
  <p:clrMapOvr>
    <a:masterClrMapping/>
  </p:clrMapOvr>
  <p:transition spd="slow"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53BF31F6-265E-4ECF-B681-E2DCAEED2AF3}"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32CF0CB-8B00-43B3-9F5D-7AD241785DB4}"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1FB22BB3-1BA1-4519-AD96-CFDAA828D079}" type="datetimeFigureOut">
              <a:rPr lang="zh-CN" altLang="en-US"/>
              <a:pPr>
                <a:defRPr/>
              </a:pPr>
              <a:t>2020/5/7</a:t>
            </a:fld>
            <a:endParaRPr lang="zh-CN" altLang="en-US"/>
          </a:p>
        </p:txBody>
      </p:sp>
      <p:sp>
        <p:nvSpPr>
          <p:cNvPr id="3" name="页脚占位符 2"/>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4" name="灯片编号占位符 3"/>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FF6497AA-BBCC-4CE3-A482-A2D333E702ED}" type="slidenum">
              <a:rPr lang="zh-CN" altLang="en-US"/>
              <a:pPr>
                <a:defRPr/>
              </a:pPr>
              <a:t>‹#›</a:t>
            </a:fld>
            <a:endParaRPr lang="zh-CN" altLang="en-US"/>
          </a:p>
        </p:txBody>
      </p:sp>
    </p:spTree>
  </p:cSld>
  <p:clrMapOvr>
    <a:masterClrMapping/>
  </p:clrMapOvr>
  <p:transition spd="slow"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5436B2CD-1EE7-47FA-9971-233DB37C3583}" type="datetimeFigureOut">
              <a:rPr lang="zh-CN" altLang="en-US"/>
              <a:pPr>
                <a:defRPr/>
              </a:pPr>
              <a:t>2020/5/7</a:t>
            </a:fld>
            <a:endParaRPr lang="zh-CN" altLang="en-US"/>
          </a:p>
        </p:txBody>
      </p:sp>
      <p:sp>
        <p:nvSpPr>
          <p:cNvPr id="6" name="页脚占位符 5"/>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2DACFA66-F10C-4B27-BD00-9218BCC1E5A2}" type="slidenum">
              <a:rPr lang="zh-CN" altLang="en-US"/>
              <a:pPr>
                <a:defRPr/>
              </a:pPr>
              <a:t>‹#›</a:t>
            </a:fld>
            <a:endParaRPr lang="zh-CN" altLang="en-US"/>
          </a:p>
        </p:txBody>
      </p:sp>
    </p:spTree>
  </p:cSld>
  <p:clrMapOvr>
    <a:masterClrMapping/>
  </p:clrMapOvr>
  <p:transition spd="slow"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7A4A6B9F-770B-45B9-A009-8615FB876C6E}" type="datetimeFigureOut">
              <a:rPr lang="zh-CN" altLang="en-US"/>
              <a:pPr>
                <a:defRPr/>
              </a:pPr>
              <a:t>2020/5/7</a:t>
            </a:fld>
            <a:endParaRPr lang="zh-CN" altLang="en-US"/>
          </a:p>
        </p:txBody>
      </p:sp>
      <p:sp>
        <p:nvSpPr>
          <p:cNvPr id="6" name="页脚占位符 5"/>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95410963-219B-4D5A-B4E9-29BDA4B3DF76}" type="slidenum">
              <a:rPr lang="zh-CN" altLang="en-US"/>
              <a:pPr>
                <a:defRPr/>
              </a:pPr>
              <a:t>‹#›</a:t>
            </a:fld>
            <a:endParaRPr lang="zh-CN" altLang="en-US"/>
          </a:p>
        </p:txBody>
      </p:sp>
    </p:spTree>
  </p:cSld>
  <p:clrMapOvr>
    <a:masterClrMapping/>
  </p:clrMapOvr>
  <p:transition spd="slow"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DC4326F4-4321-4274-99DE-24F9DA08DF52}" type="datetimeFigureOut">
              <a:rPr lang="zh-CN" altLang="en-US"/>
              <a:pPr>
                <a:defRPr/>
              </a:pPr>
              <a:t>2020/5/7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C0242DEA-52D8-4E1E-80E5-48B40B484114}" type="slidenum">
              <a:rPr lang="zh-CN" altLang="en-US"/>
              <a:pPr>
                <a:defRPr/>
              </a:pPr>
              <a:t>‹#›</a:t>
            </a:fld>
            <a:endParaRPr lang="zh-CN" altLang="en-US"/>
          </a:p>
        </p:txBody>
      </p:sp>
    </p:spTree>
  </p:cSld>
  <p:clrMapOvr>
    <a:masterClrMapping/>
  </p:clrMapOvr>
  <p:transition spd="slow"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3A293F77-0499-45B4-9ACA-A523CB7E182E}" type="datetimeFigureOut">
              <a:rPr lang="zh-CN" altLang="en-US"/>
              <a:pPr>
                <a:defRPr/>
              </a:pPr>
              <a:t>2020/5/7</a:t>
            </a:fld>
            <a:endParaRPr lang="zh-CN" altLang="en-US"/>
          </a:p>
        </p:txBody>
      </p:sp>
      <p:sp>
        <p:nvSpPr>
          <p:cNvPr id="5" name="页脚占位符 4"/>
          <p:cNvSpPr>
            <a:spLocks noGrp="1"/>
          </p:cNvSpPr>
          <p:nvPr>
            <p:ph type="ftr" sz="quarter" idx="11"/>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91440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B6C4BBB4-7143-439E-9903-630804E6CB05}" type="slidenum">
              <a:rPr lang="zh-CN" altLang="en-US"/>
              <a:pPr>
                <a:defRPr/>
              </a:pPr>
              <a:t>‹#›</a:t>
            </a:fld>
            <a:endParaRPr lang="zh-CN" altLang="en-US"/>
          </a:p>
        </p:txBody>
      </p:sp>
    </p:spTree>
  </p:cSld>
  <p:clrMapOvr>
    <a:masterClrMapping/>
  </p:clrMapOvr>
  <p:transition spd="slow"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9E0AA2BF-9911-4C80-BE0F-B40F50E1177E}"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A86C7C8-3A8A-43C8-B809-B26317FB6A1A}"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52DC2738-230E-4651-B464-32026A58AF11}"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CDB6DDE-512A-4200-A0FD-60D80748F257}"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CD8EC5DF-8268-42A5-9922-98A355AD3C3D}"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72EB1E2-B561-4DBB-8C72-2C19853FD383}"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5A9BB356-4A2C-4B37-B7B7-677A6DCC4B53}" type="datetimeFigureOut">
              <a:rPr lang="zh-CN" altLang="en-US"/>
              <a:pPr>
                <a:defRPr/>
              </a:pPr>
              <a:t>2020/5/7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FE50CE1-6C8B-4317-9B3F-CD0968A69C9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AEA581A6-B093-4443-AE7E-9B1B86A9ED87}"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E8BDB0B-35EC-48C2-9C3D-67F02499A34D}"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2"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11E94A89-623B-4A45-A784-95F325953CDE}" type="datetimeFigureOut">
              <a:rPr lang="zh-CN" altLang="en-US"/>
              <a:pPr>
                <a:defRPr/>
              </a:pPr>
              <a:t>2020/5/7</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B64EEC53-BE77-48D3-9B89-5019FD39037D}"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3086B28F-901D-4742-B948-BA721008FFA4}" type="datetimeFigureOut">
              <a:rPr lang="zh-CN" altLang="en-US"/>
              <a:pPr>
                <a:defRPr/>
              </a:pPr>
              <a:t>2020/5/7</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98CE8C3B-7330-4FC4-BF2D-7F906245B883}"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4DA105-1BA4-4F51-A5FA-B9A5AE4D496C}" type="datetimeFigureOut">
              <a:rPr lang="zh-CN" altLang="en-US"/>
              <a:pPr>
                <a:defRPr/>
              </a:pPr>
              <a:t>2020/5/7</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BDF82EA6-E44D-499D-A991-0BD320919289}"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73"/>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386BE984-6212-4EEF-B517-C0629CFC3DEE}" type="datetimeFigureOut">
              <a:rPr lang="zh-CN" altLang="en-US"/>
              <a:pPr>
                <a:defRPr/>
              </a:pPr>
              <a:t>2020/5/7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8A299C7C-21C5-4C59-A830-A8271A1C51CC}"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73"/>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17EA914E-0814-4FF6-A8E7-EF9BFE30E796}" type="datetimeFigureOut">
              <a:rPr lang="zh-CN" altLang="en-US"/>
              <a:pPr>
                <a:defRPr/>
              </a:pPr>
              <a:t>2020/5/7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5D49913-EAA4-4FB0-8A18-5AD1E3C934AE}" type="slidenum">
              <a:rPr lang="zh-CN" altLang="en-US"/>
              <a:pPr>
                <a:defRPr/>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F4DDEF95-CB0F-4CE6-B09E-5F6794E1CD60}"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4980BAD-AE44-4CF8-90E3-A8A0BD136CD7}" type="slidenum">
              <a:rPr lang="zh-CN" altLang="en-US"/>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7"/>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2" y="273847"/>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7DAE10CA-EF55-4515-9542-B9F7874CE940}" type="datetimeFigureOut">
              <a:rPr lang="zh-CN" altLang="en-US"/>
              <a:pPr>
                <a:defRPr/>
              </a:pPr>
              <a:t>2020/5/7</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3C6FF94-C977-454B-B248-2EBE0BD0CAF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EB1F1868-B464-4497-B68B-84E0AE603D81}" type="datetimeFigureOut">
              <a:rPr lang="zh-CN" altLang="en-US"/>
              <a:pPr>
                <a:defRPr/>
              </a:pPr>
              <a:t>2020/5/7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F45B094-BF72-49E4-84D7-672E096712C3}"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2"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49A581BB-9383-4132-9CF9-CA67975DE416}" type="datetimeFigureOut">
              <a:rPr lang="zh-CN" altLang="en-US"/>
              <a:pPr>
                <a:defRPr/>
              </a:pPr>
              <a:t>2020/5/7</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E689A630-4EF7-40B6-8B64-DC486D3B8F09}"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5045AA3E-9C38-4255-B6AE-CEC6738779BC}" type="datetimeFigureOut">
              <a:rPr lang="zh-CN" altLang="en-US"/>
              <a:pPr>
                <a:defRPr/>
              </a:pPr>
              <a:t>2020/5/7</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83F34917-0C1D-4A68-9698-7A7B464BE31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2DA7F2-2CCE-467B-994B-FFD4A48B4F93}" type="datetimeFigureOut">
              <a:rPr lang="zh-CN" altLang="en-US"/>
              <a:pPr>
                <a:defRPr/>
              </a:pPr>
              <a:t>2020/5/7</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C3A821CF-C019-487D-88E8-930BD0E9B74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73"/>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DCFD3C18-62B6-427F-85A3-19F167CBC122}" type="datetimeFigureOut">
              <a:rPr lang="zh-CN" altLang="en-US"/>
              <a:pPr>
                <a:defRPr/>
              </a:pPr>
              <a:t>2020/5/7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8B166D6-9BED-4D51-BF9A-D440BEE7E56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73"/>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D999BE5C-3D11-4E26-AA4D-AB35B09EB45B}" type="datetimeFigureOut">
              <a:rPr lang="zh-CN" altLang="en-US"/>
              <a:pPr>
                <a:defRPr/>
              </a:pPr>
              <a:t>2020/5/7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F9E5CF5-59FA-421C-85D1-6A4B721093F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22823;&#31161;&#27835;&#27700;.mp4"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hyperlink" Target="&#22823;&#31161;&#27835;&#27700;.mp4"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34" tIns="45717" rIns="91434" bIns="45717"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382CC8B-A56D-4EFE-B586-723BB9B7D6F5}" type="datetimeFigureOut">
              <a:rPr lang="zh-CN" altLang="en-US"/>
              <a:pPr>
                <a:defRPr/>
              </a:pPr>
              <a:t>2020/5/7</a:t>
            </a:fld>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34" tIns="45717" rIns="91434" bIns="45717"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34" tIns="45717" rIns="91434" bIns="45717" numCol="1" anchor="ctr" anchorCtr="0" compatLnSpc="1"/>
          <a:lstStyle>
            <a:lvl1pPr algn="r" eaLnBrk="1" hangingPunct="1">
              <a:defRPr sz="1200">
                <a:solidFill>
                  <a:srgbClr val="898989"/>
                </a:solidFill>
                <a:ea typeface="宋体" panose="02010600030101010101" pitchFamily="2" charset="-122"/>
              </a:defRPr>
            </a:lvl1pPr>
          </a:lstStyle>
          <a:p>
            <a:pPr>
              <a:defRPr/>
            </a:pPr>
            <a:fld id="{BBBC6FE7-B646-4548-971E-A1571E17D4FC}" type="slidenum">
              <a:rPr lang="zh-CN" altLang="en-US"/>
              <a:pPr>
                <a:defRPr/>
              </a:pPr>
              <a:t>‹#›</a:t>
            </a:fld>
            <a:endParaRPr lang="zh-CN" altLang="en-US"/>
          </a:p>
        </p:txBody>
      </p:sp>
      <p:pic>
        <p:nvPicPr>
          <p:cNvPr id="1031" name="图片 5">
            <a:hlinkClick r:id="rId16" action="ppaction://hlinkfile"/>
          </p:cNvPr>
          <p:cNvPicPr>
            <a:picLocks noChangeAspect="1"/>
          </p:cNvPicPr>
          <p:nvPr userDrawn="1"/>
        </p:nvPicPr>
        <p:blipFill>
          <a:blip r:embed="rId17">
            <a:extLst>
              <a:ext uri="{28A0092B-C50C-407E-A947-70E740481C1C}">
                <a14:useLocalDpi xmlns:a14="http://schemas.microsoft.com/office/drawing/2010/main" val="0"/>
              </a:ext>
            </a:extLst>
          </a:blip>
          <a:srcRect t="24223" b="19876"/>
          <a:stretch>
            <a:fillRect/>
          </a:stretch>
        </p:blipFill>
        <p:spPr bwMode="auto">
          <a:xfrm>
            <a:off x="6159500" y="4713288"/>
            <a:ext cx="6175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图片 5">
            <a:hlinkClick r:id="rId16" action="ppaction://hlinkfile"/>
          </p:cNvPr>
          <p:cNvPicPr>
            <a:picLocks noChangeAspect="1"/>
          </p:cNvPicPr>
          <p:nvPr userDrawn="1"/>
        </p:nvPicPr>
        <p:blipFill>
          <a:blip r:embed="rId17">
            <a:extLst>
              <a:ext uri="{28A0092B-C50C-407E-A947-70E740481C1C}">
                <a14:useLocalDpi xmlns:a14="http://schemas.microsoft.com/office/drawing/2010/main" val="0"/>
              </a:ext>
            </a:extLst>
          </a:blip>
          <a:srcRect t="24223" b="19876"/>
          <a:stretch>
            <a:fillRect/>
          </a:stretch>
        </p:blipFill>
        <p:spPr bwMode="auto">
          <a:xfrm>
            <a:off x="6767513" y="4713288"/>
            <a:ext cx="6175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图片 5">
            <a:hlinkClick r:id="rId16" action="ppaction://hlinkfile"/>
          </p:cNvPr>
          <p:cNvPicPr>
            <a:picLocks noChangeAspect="1"/>
          </p:cNvPicPr>
          <p:nvPr userDrawn="1"/>
        </p:nvPicPr>
        <p:blipFill>
          <a:blip r:embed="rId17">
            <a:extLst>
              <a:ext uri="{28A0092B-C50C-407E-A947-70E740481C1C}">
                <a14:useLocalDpi xmlns:a14="http://schemas.microsoft.com/office/drawing/2010/main" val="0"/>
              </a:ext>
            </a:extLst>
          </a:blip>
          <a:srcRect t="24223" b="19876"/>
          <a:stretch>
            <a:fillRect/>
          </a:stretch>
        </p:blipFill>
        <p:spPr bwMode="auto">
          <a:xfrm>
            <a:off x="7375525" y="4713288"/>
            <a:ext cx="6175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文本框 16">
            <a:hlinkClick r:id="" action="ppaction://hlinkshowjump?jump=previousslide"/>
          </p:cNvPr>
          <p:cNvSpPr txBox="1">
            <a:spLocks noChangeArrowheads="1"/>
          </p:cNvSpPr>
          <p:nvPr userDrawn="1"/>
        </p:nvSpPr>
        <p:spPr bwMode="auto">
          <a:xfrm>
            <a:off x="6159500" y="4751388"/>
            <a:ext cx="617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mtClean="0">
                <a:latin typeface="黑体" panose="02010609060101010101" pitchFamily="49" charset="-122"/>
                <a:ea typeface="黑体" panose="02010609060101010101" pitchFamily="49" charset="-122"/>
              </a:rPr>
              <a:t>上</a:t>
            </a:r>
          </a:p>
        </p:txBody>
      </p:sp>
      <p:sp>
        <p:nvSpPr>
          <p:cNvPr id="1036" name="文本框 17">
            <a:hlinkClick r:id="" action="ppaction://hlinkshowjump?jump=nextslide"/>
          </p:cNvPr>
          <p:cNvSpPr txBox="1">
            <a:spLocks noChangeArrowheads="1"/>
          </p:cNvSpPr>
          <p:nvPr userDrawn="1"/>
        </p:nvSpPr>
        <p:spPr bwMode="auto">
          <a:xfrm>
            <a:off x="6761163" y="4746625"/>
            <a:ext cx="61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dirty="0" smtClean="0">
                <a:latin typeface="黑体" panose="02010609060101010101" pitchFamily="49" charset="-122"/>
                <a:ea typeface="黑体" panose="02010609060101010101" pitchFamily="49" charset="-122"/>
              </a:rPr>
              <a:t>下</a:t>
            </a:r>
          </a:p>
        </p:txBody>
      </p:sp>
      <p:sp>
        <p:nvSpPr>
          <p:cNvPr id="1037" name="文本框 18">
            <a:hlinkClick r:id="" action="ppaction://hlinkshowjump?jump=endshow"/>
          </p:cNvPr>
          <p:cNvSpPr txBox="1">
            <a:spLocks noChangeArrowheads="1"/>
          </p:cNvSpPr>
          <p:nvPr userDrawn="1"/>
        </p:nvSpPr>
        <p:spPr bwMode="auto">
          <a:xfrm>
            <a:off x="7388225" y="4746625"/>
            <a:ext cx="61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mtClean="0">
                <a:latin typeface="黑体" panose="02010609060101010101" pitchFamily="49" charset="-122"/>
                <a:ea typeface="黑体" panose="02010609060101010101" pitchFamily="49" charset="-122"/>
              </a:rPr>
              <a:t>退</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9" r:id="rId12"/>
    <p:sldLayoutId id="2147483730"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7" tIns="34289" rIns="68577" bIns="34289" numCol="1" anchor="ctr" anchorCtr="0" compatLnSpc="1"/>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7" tIns="34289" rIns="68577" bIns="34289"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68577" tIns="34289" rIns="68577" bIns="34289" rtlCol="0" anchor="ctr"/>
          <a:lstStyle>
            <a:lvl1pPr algn="l" defTabSz="685800" eaLnBrk="1" fontAlgn="auto" hangingPunct="1">
              <a:spcBef>
                <a:spcPts val="0"/>
              </a:spcBef>
              <a:spcAft>
                <a:spcPts val="0"/>
              </a:spcAft>
              <a:defRPr sz="1200">
                <a:solidFill>
                  <a:prstClr val="black">
                    <a:tint val="75000"/>
                  </a:prstClr>
                </a:solidFill>
                <a:latin typeface="Calibri" panose="020F0502020204030204"/>
                <a:ea typeface="宋体" panose="02010600030101010101" pitchFamily="2" charset="-122"/>
              </a:defRPr>
            </a:lvl1pPr>
          </a:lstStyle>
          <a:p>
            <a:pPr>
              <a:defRPr/>
            </a:pPr>
            <a:fld id="{FD0A0951-0B72-4EB3-A009-E390EC662ABF}" type="datetimeFigureOut">
              <a:rPr lang="zh-CN" altLang="en-US"/>
              <a:pPr>
                <a:defRPr/>
              </a:pPr>
              <a:t>2020/5/7</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68577" tIns="34289" rIns="68577" bIns="34289" rtlCol="0" anchor="ctr"/>
          <a:lstStyle>
            <a:lvl1pPr algn="ctr" defTabSz="685800" eaLnBrk="1" fontAlgn="auto" hangingPunct="1">
              <a:spcBef>
                <a:spcPts val="0"/>
              </a:spcBef>
              <a:spcAft>
                <a:spcPts val="0"/>
              </a:spcAft>
              <a:defRPr sz="1200">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68577" tIns="34289" rIns="68577" bIns="34289" rtlCol="0" anchor="ctr"/>
          <a:lstStyle>
            <a:lvl1pPr algn="r" defTabSz="685800" eaLnBrk="1" fontAlgn="auto" hangingPunct="1">
              <a:spcBef>
                <a:spcPts val="0"/>
              </a:spcBef>
              <a:spcAft>
                <a:spcPts val="0"/>
              </a:spcAft>
              <a:defRPr sz="1200">
                <a:solidFill>
                  <a:prstClr val="black">
                    <a:tint val="75000"/>
                  </a:prstClr>
                </a:solidFill>
                <a:latin typeface="Calibri" panose="020F0502020204030204"/>
                <a:ea typeface="宋体" panose="02010600030101010101" pitchFamily="2" charset="-122"/>
              </a:defRPr>
            </a:lvl1pPr>
          </a:lstStyle>
          <a:p>
            <a:pPr>
              <a:defRPr/>
            </a:pPr>
            <a:fld id="{2E2E3035-8EF2-4F38-BD1A-21F854C650E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spd="slow" advTm="3000">
    <p:random/>
  </p:transition>
  <p:txStyles>
    <p:titleStyle>
      <a:lvl1pPr algn="ctr" defTabSz="913130" rtl="0" eaLnBrk="0" fontAlgn="base" hangingPunct="0">
        <a:spcBef>
          <a:spcPct val="0"/>
        </a:spcBef>
        <a:spcAft>
          <a:spcPct val="0"/>
        </a:spcAft>
        <a:defRPr sz="4400" kern="1200">
          <a:solidFill>
            <a:schemeClr val="tx1"/>
          </a:solidFill>
          <a:latin typeface="+mj-lt"/>
          <a:ea typeface="+mj-ea"/>
          <a:cs typeface="+mj-cs"/>
        </a:defRPr>
      </a:lvl1pPr>
      <a:lvl2pPr algn="ctr" defTabSz="91313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91313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91313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91313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91313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91313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91313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91313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1630" indent="-341630" algn="l" defTabSz="913130" rtl="0" eaLnBrk="0" fontAlgn="base" hangingPunct="0">
        <a:spcBef>
          <a:spcPts val="100"/>
        </a:spcBef>
        <a:spcAft>
          <a:spcPct val="0"/>
        </a:spcAft>
        <a:buFont typeface="Arial" panose="020B0604020202020204" pitchFamily="34" charset="0"/>
        <a:buChar char="•"/>
        <a:defRPr sz="3200" kern="1200">
          <a:solidFill>
            <a:schemeClr val="tx1"/>
          </a:solidFill>
          <a:latin typeface="+mn-lt"/>
          <a:ea typeface="+mn-ea"/>
          <a:cs typeface="+mn-cs"/>
        </a:defRPr>
      </a:lvl1pPr>
      <a:lvl2pPr marL="741680" indent="-284480" algn="l" defTabSz="913130" rtl="0" eaLnBrk="0" fontAlgn="base" hangingPunct="0">
        <a:spcBef>
          <a:spcPts val="100"/>
        </a:spcBef>
        <a:spcAft>
          <a:spcPct val="0"/>
        </a:spcAft>
        <a:buFont typeface="Arial" panose="020B0604020202020204" pitchFamily="34" charset="0"/>
        <a:buChar char="–"/>
        <a:defRPr sz="2800" kern="1200">
          <a:solidFill>
            <a:schemeClr val="tx1"/>
          </a:solidFill>
          <a:latin typeface="+mn-lt"/>
          <a:ea typeface="+mn-ea"/>
          <a:cs typeface="+mn-cs"/>
        </a:defRPr>
      </a:lvl2pPr>
      <a:lvl3pPr marL="1141730" indent="-227330" algn="l" defTabSz="913130" rtl="0" eaLnBrk="0" fontAlgn="base" hangingPunct="0">
        <a:spcBef>
          <a:spcPts val="100"/>
        </a:spcBef>
        <a:spcAft>
          <a:spcPct val="0"/>
        </a:spcAft>
        <a:buFont typeface="Arial" panose="020B0604020202020204" pitchFamily="34" charset="0"/>
        <a:buChar char="•"/>
        <a:defRPr sz="2400" kern="1200">
          <a:solidFill>
            <a:schemeClr val="tx1"/>
          </a:solidFill>
          <a:latin typeface="+mn-lt"/>
          <a:ea typeface="+mn-ea"/>
          <a:cs typeface="+mn-cs"/>
        </a:defRPr>
      </a:lvl3pPr>
      <a:lvl4pPr marL="1598930" indent="-227330" algn="l" defTabSz="913130" rtl="0" eaLnBrk="0" fontAlgn="base" hangingPunct="0">
        <a:spcBef>
          <a:spcPts val="1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defTabSz="913130" rtl="0" eaLnBrk="0" fontAlgn="base" hangingPunct="0">
        <a:spcBef>
          <a:spcPts val="1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lstStyle/>
          <a:p>
            <a:pPr lvl="0"/>
            <a:r>
              <a:rPr lang="zh-CN" altLang="en-US" smtClean="0"/>
              <a:t>单击此处编辑母版标题样式</a:t>
            </a:r>
            <a:endParaRPr lang="en-US" altLang="zh-CN" smtClean="0"/>
          </a:p>
        </p:txBody>
      </p:sp>
      <p:sp>
        <p:nvSpPr>
          <p:cNvPr id="4099"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34" tIns="45717" rIns="91434" bIns="45717"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148E0422-F94B-4CA4-9986-2DEF56F35EF1}" type="datetimeFigureOut">
              <a:rPr lang="zh-CN" altLang="en-US"/>
              <a:pPr>
                <a:defRPr/>
              </a:pPr>
              <a:t>2020/5/7</a:t>
            </a:fld>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34" tIns="45717" rIns="91434" bIns="45717"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34" tIns="45717" rIns="91434" bIns="45717" numCol="1" anchor="ctr" anchorCtr="0" compatLnSpc="1"/>
          <a:lstStyle>
            <a:lvl1pPr algn="r" eaLnBrk="1" hangingPunct="1">
              <a:defRPr sz="1200">
                <a:solidFill>
                  <a:srgbClr val="898989"/>
                </a:solidFill>
                <a:ea typeface="宋体" panose="02010600030101010101" pitchFamily="2" charset="-122"/>
              </a:defRPr>
            </a:lvl1pPr>
          </a:lstStyle>
          <a:p>
            <a:pPr>
              <a:defRPr/>
            </a:pPr>
            <a:fld id="{0A7451D3-C61E-45BE-B7E0-760900914BDC}" type="slidenum">
              <a:rPr lang="zh-CN" altLang="en-US"/>
              <a:pPr>
                <a:defRPr/>
              </a:pPr>
              <a:t>‹#›</a:t>
            </a:fld>
            <a:endParaRPr lang="zh-CN" altLang="en-US"/>
          </a:p>
        </p:txBody>
      </p:sp>
      <p:pic>
        <p:nvPicPr>
          <p:cNvPr id="4103" name="图片 5">
            <a:hlinkClick r:id="rId14" action="ppaction://hlinkfile"/>
          </p:cNvPr>
          <p:cNvPicPr>
            <a:picLocks noChangeAspect="1"/>
          </p:cNvPicPr>
          <p:nvPr userDrawn="1"/>
        </p:nvPicPr>
        <p:blipFill>
          <a:blip r:embed="rId15">
            <a:extLst>
              <a:ext uri="{28A0092B-C50C-407E-A947-70E740481C1C}">
                <a14:useLocalDpi xmlns:a14="http://schemas.microsoft.com/office/drawing/2010/main" val="0"/>
              </a:ext>
            </a:extLst>
          </a:blip>
          <a:srcRect t="24223" b="19876"/>
          <a:stretch>
            <a:fillRect/>
          </a:stretch>
        </p:blipFill>
        <p:spPr bwMode="auto">
          <a:xfrm>
            <a:off x="6159500" y="4713288"/>
            <a:ext cx="6175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5">
            <a:hlinkClick r:id="rId14" action="ppaction://hlinkfile"/>
          </p:cNvPr>
          <p:cNvPicPr>
            <a:picLocks noChangeAspect="1"/>
          </p:cNvPicPr>
          <p:nvPr userDrawn="1"/>
        </p:nvPicPr>
        <p:blipFill>
          <a:blip r:embed="rId15">
            <a:extLst>
              <a:ext uri="{28A0092B-C50C-407E-A947-70E740481C1C}">
                <a14:useLocalDpi xmlns:a14="http://schemas.microsoft.com/office/drawing/2010/main" val="0"/>
              </a:ext>
            </a:extLst>
          </a:blip>
          <a:srcRect t="24223" b="19876"/>
          <a:stretch>
            <a:fillRect/>
          </a:stretch>
        </p:blipFill>
        <p:spPr bwMode="auto">
          <a:xfrm>
            <a:off x="6767513" y="4713288"/>
            <a:ext cx="6175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图片 5">
            <a:hlinkClick r:id="rId14" action="ppaction://hlinkfile"/>
          </p:cNvPr>
          <p:cNvPicPr>
            <a:picLocks noChangeAspect="1"/>
          </p:cNvPicPr>
          <p:nvPr userDrawn="1"/>
        </p:nvPicPr>
        <p:blipFill>
          <a:blip r:embed="rId15">
            <a:extLst>
              <a:ext uri="{28A0092B-C50C-407E-A947-70E740481C1C}">
                <a14:useLocalDpi xmlns:a14="http://schemas.microsoft.com/office/drawing/2010/main" val="0"/>
              </a:ext>
            </a:extLst>
          </a:blip>
          <a:srcRect t="24223" b="19876"/>
          <a:stretch>
            <a:fillRect/>
          </a:stretch>
        </p:blipFill>
        <p:spPr bwMode="auto">
          <a:xfrm>
            <a:off x="7375525" y="4713288"/>
            <a:ext cx="6175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文本框 16">
            <a:hlinkClick r:id="" action="ppaction://hlinkshowjump?jump=previousslide"/>
          </p:cNvPr>
          <p:cNvSpPr txBox="1">
            <a:spLocks noChangeArrowheads="1"/>
          </p:cNvSpPr>
          <p:nvPr userDrawn="1"/>
        </p:nvSpPr>
        <p:spPr bwMode="auto">
          <a:xfrm>
            <a:off x="6159500" y="4751388"/>
            <a:ext cx="617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mtClean="0">
                <a:solidFill>
                  <a:prstClr val="black"/>
                </a:solidFill>
                <a:latin typeface="黑体" panose="02010609060101010101" pitchFamily="49" charset="-122"/>
                <a:ea typeface="黑体" panose="02010609060101010101" pitchFamily="49" charset="-122"/>
              </a:rPr>
              <a:t>上</a:t>
            </a:r>
          </a:p>
        </p:txBody>
      </p:sp>
      <p:sp>
        <p:nvSpPr>
          <p:cNvPr id="1036" name="文本框 17">
            <a:hlinkClick r:id="" action="ppaction://hlinkshowjump?jump=nextslide"/>
          </p:cNvPr>
          <p:cNvSpPr txBox="1">
            <a:spLocks noChangeArrowheads="1"/>
          </p:cNvSpPr>
          <p:nvPr userDrawn="1"/>
        </p:nvSpPr>
        <p:spPr bwMode="auto">
          <a:xfrm>
            <a:off x="6761163" y="4746625"/>
            <a:ext cx="61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dirty="0" smtClean="0">
                <a:solidFill>
                  <a:prstClr val="black"/>
                </a:solidFill>
                <a:latin typeface="黑体" panose="02010609060101010101" pitchFamily="49" charset="-122"/>
                <a:ea typeface="黑体" panose="02010609060101010101" pitchFamily="49" charset="-122"/>
              </a:rPr>
              <a:t>下</a:t>
            </a:r>
          </a:p>
        </p:txBody>
      </p:sp>
      <p:sp>
        <p:nvSpPr>
          <p:cNvPr id="1037" name="文本框 18">
            <a:hlinkClick r:id="" action="ppaction://hlinkshowjump?jump=endshow"/>
          </p:cNvPr>
          <p:cNvSpPr txBox="1">
            <a:spLocks noChangeArrowheads="1"/>
          </p:cNvSpPr>
          <p:nvPr userDrawn="1"/>
        </p:nvSpPr>
        <p:spPr bwMode="auto">
          <a:xfrm>
            <a:off x="7388225" y="4746625"/>
            <a:ext cx="61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mtClean="0">
                <a:solidFill>
                  <a:prstClr val="black"/>
                </a:solidFill>
                <a:latin typeface="黑体" panose="02010609060101010101" pitchFamily="49" charset="-122"/>
                <a:ea typeface="黑体" panose="02010609060101010101" pitchFamily="49" charset="-122"/>
              </a:rPr>
              <a:t>退</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E0FEF218-E064-482B-8AEC-7751BFB333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9144000" cy="5143500"/>
          </a:xfrm>
          <a:prstGeom prst="rect">
            <a:avLst/>
          </a:prstGeom>
        </p:spPr>
      </p:pic>
      <p:sp>
        <p:nvSpPr>
          <p:cNvPr id="7" name="矩形 6">
            <a:extLst>
              <a:ext uri="{FF2B5EF4-FFF2-40B4-BE49-F238E27FC236}">
                <a16:creationId xmlns:a16="http://schemas.microsoft.com/office/drawing/2014/main" xmlns="" id="{A98DF9AE-373E-45B4-90D9-10CB6F780C7D}"/>
              </a:ext>
            </a:extLst>
          </p:cNvPr>
          <p:cNvSpPr/>
          <p:nvPr/>
        </p:nvSpPr>
        <p:spPr>
          <a:xfrm>
            <a:off x="1000801" y="990232"/>
            <a:ext cx="7203590" cy="502142"/>
          </a:xfrm>
          <a:prstGeom prst="rect">
            <a:avLst/>
          </a:prstGeom>
        </p:spPr>
        <p:txBody>
          <a:bodyPr wrap="square" lIns="87746" tIns="43873" rIns="87746" bIns="43873">
            <a:spAutoFit/>
          </a:bodyPr>
          <a:lstStyle/>
          <a:p>
            <a:r>
              <a:rPr lang="zh-CN" altLang="en-US" sz="2700" b="1" spc="288" dirty="0">
                <a:latin typeface="微软雅黑" panose="020B0503020204020204" pitchFamily="34" charset="-122"/>
                <a:ea typeface="微软雅黑" panose="020B0503020204020204" pitchFamily="34" charset="-122"/>
              </a:rPr>
              <a:t>微课名称</a:t>
            </a:r>
            <a:r>
              <a:rPr lang="zh-CN" altLang="en-US" sz="2700" b="1" spc="288" dirty="0" smtClean="0">
                <a:latin typeface="微软雅黑" panose="020B0503020204020204" pitchFamily="34" charset="-122"/>
                <a:ea typeface="微软雅黑" panose="020B0503020204020204" pitchFamily="34" charset="-122"/>
              </a:rPr>
              <a:t>：社会主义国家的发展与变化</a:t>
            </a:r>
            <a:endParaRPr lang="zh-CN" altLang="en-US" sz="2700" b="1" spc="288"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xmlns="" id="{5E0BF702-EE10-4EFA-977C-18A104F21ACC}"/>
              </a:ext>
            </a:extLst>
          </p:cNvPr>
          <p:cNvSpPr/>
          <p:nvPr/>
        </p:nvSpPr>
        <p:spPr>
          <a:xfrm>
            <a:off x="2058681" y="2086006"/>
            <a:ext cx="6304300" cy="2720093"/>
          </a:xfrm>
          <a:prstGeom prst="rect">
            <a:avLst/>
          </a:prstGeom>
        </p:spPr>
        <p:txBody>
          <a:bodyPr wrap="square" lIns="87746" tIns="43873" rIns="87746" bIns="43873">
            <a:spAutoFit/>
          </a:bodyPr>
          <a:lstStyle/>
          <a:p>
            <a:pPr algn="l">
              <a:lnSpc>
                <a:spcPct val="150000"/>
              </a:lnSpc>
            </a:pPr>
            <a:r>
              <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rPr>
              <a:t>学段：高中</a:t>
            </a:r>
          </a:p>
          <a:p>
            <a:pPr algn="l">
              <a:lnSpc>
                <a:spcPct val="150000"/>
              </a:lnSpc>
            </a:pPr>
            <a:r>
              <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rPr>
              <a:t>学科：历史</a:t>
            </a:r>
            <a:endParaRPr lang="en-US" altLang="zh-CN" sz="1900" spc="217"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rPr>
              <a:t>年级：高一</a:t>
            </a:r>
          </a:p>
          <a:p>
            <a:pPr>
              <a:lnSpc>
                <a:spcPct val="150000"/>
              </a:lnSpc>
            </a:pPr>
            <a:r>
              <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rPr>
              <a:t>版本：部编版</a:t>
            </a:r>
            <a:r>
              <a:rPr lang="en-US" altLang="zh-CN" sz="1900" spc="217"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rPr>
              <a:t>中外历史纲要</a:t>
            </a:r>
            <a:r>
              <a:rPr lang="en-US" altLang="zh-CN" sz="1900" spc="217"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rPr>
              <a:t>（下）</a:t>
            </a:r>
            <a:r>
              <a:rPr lang="en-US" altLang="zh-CN" sz="1900" spc="217"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900" spc="217" dirty="0" smtClean="0">
                <a:solidFill>
                  <a:schemeClr val="tx1">
                    <a:lumMod val="85000"/>
                    <a:lumOff val="15000"/>
                  </a:schemeClr>
                </a:solidFill>
                <a:latin typeface="微软雅黑" panose="020B0503020204020204" pitchFamily="34" charset="-122"/>
                <a:ea typeface="微软雅黑" panose="020B0503020204020204" pitchFamily="34" charset="-122"/>
              </a:rPr>
              <a:t>第八单元 </a:t>
            </a:r>
            <a:endPar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rPr>
              <a:t>单位</a:t>
            </a:r>
            <a:r>
              <a:rPr lang="zh-CN" altLang="en-US" sz="1900" spc="217" dirty="0" smtClean="0">
                <a:solidFill>
                  <a:schemeClr val="tx1">
                    <a:lumMod val="85000"/>
                    <a:lumOff val="15000"/>
                  </a:schemeClr>
                </a:solidFill>
                <a:latin typeface="微软雅黑" panose="020B0503020204020204" pitchFamily="34" charset="-122"/>
                <a:ea typeface="微软雅黑" panose="020B0503020204020204" pitchFamily="34" charset="-122"/>
              </a:rPr>
              <a:t>：对外经贸大学附属中学</a:t>
            </a:r>
            <a:endPar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900" spc="217" dirty="0">
                <a:solidFill>
                  <a:schemeClr val="tx1">
                    <a:lumMod val="85000"/>
                    <a:lumOff val="15000"/>
                  </a:schemeClr>
                </a:solidFill>
                <a:latin typeface="微软雅黑" panose="020B0503020204020204" pitchFamily="34" charset="-122"/>
                <a:ea typeface="微软雅黑" panose="020B0503020204020204" pitchFamily="34" charset="-122"/>
              </a:rPr>
              <a:t>作者</a:t>
            </a:r>
            <a:r>
              <a:rPr lang="zh-CN" altLang="en-US" sz="1900" spc="217" dirty="0" smtClean="0">
                <a:solidFill>
                  <a:schemeClr val="tx1">
                    <a:lumMod val="85000"/>
                    <a:lumOff val="15000"/>
                  </a:schemeClr>
                </a:solidFill>
                <a:latin typeface="微软雅黑" panose="020B0503020204020204" pitchFamily="34" charset="-122"/>
                <a:ea typeface="微软雅黑" panose="020B0503020204020204" pitchFamily="34" charset="-122"/>
              </a:rPr>
              <a:t>：叶为兵</a:t>
            </a:r>
            <a:endParaRPr lang="en-US" altLang="zh-CN" sz="1900" spc="217"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xmlns="" id="{CA522DEB-534A-4E41-B1EA-BF664EE7E8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7422014" y="3773940"/>
            <a:ext cx="1412769" cy="1257385"/>
          </a:xfrm>
          <a:prstGeom prst="rect">
            <a:avLst/>
          </a:prstGeom>
        </p:spPr>
      </p:pic>
      <p:pic>
        <p:nvPicPr>
          <p:cNvPr id="10" name="图片 9" descr="111 (2)">
            <a:extLst>
              <a:ext uri="{FF2B5EF4-FFF2-40B4-BE49-F238E27FC236}">
                <a16:creationId xmlns:a16="http://schemas.microsoft.com/office/drawing/2014/main" xmlns="" id="{99166BA6-45A4-408F-A9A1-4EF4CFBF5B52}"/>
              </a:ext>
            </a:extLst>
          </p:cNvPr>
          <p:cNvPicPr>
            <a:picLocks noChangeAspect="1"/>
          </p:cNvPicPr>
          <p:nvPr/>
        </p:nvPicPr>
        <p:blipFill>
          <a:blip r:embed="rId5"/>
          <a:stretch>
            <a:fillRect/>
          </a:stretch>
        </p:blipFill>
        <p:spPr>
          <a:xfrm>
            <a:off x="227305" y="191358"/>
            <a:ext cx="5268236" cy="655735"/>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0569" y="123401"/>
            <a:ext cx="8226900" cy="529200"/>
          </a:xfrm>
        </p:spPr>
        <p:txBody>
          <a:bodyPr/>
          <a:lstStyle/>
          <a:p>
            <a:r>
              <a:rPr lang="zh-CN" altLang="en-US" sz="2400" dirty="0" smtClean="0">
                <a:solidFill>
                  <a:srgbClr val="990033"/>
                </a:solidFill>
                <a:latin typeface="黑体" panose="02010609060101010101" pitchFamily="49" charset="-122"/>
                <a:ea typeface="黑体" panose="02010609060101010101" pitchFamily="49" charset="-122"/>
              </a:rPr>
              <a:t>东欧的社会主义建设、改革和剧变</a:t>
            </a:r>
            <a:br>
              <a:rPr lang="zh-CN" altLang="en-US" sz="2400" dirty="0" smtClean="0">
                <a:solidFill>
                  <a:srgbClr val="990033"/>
                </a:solidFill>
                <a:latin typeface="黑体" panose="02010609060101010101" pitchFamily="49" charset="-122"/>
                <a:ea typeface="黑体" panose="02010609060101010101" pitchFamily="49" charset="-122"/>
              </a:rPr>
            </a:br>
            <a:endParaRPr lang="zh-CN" altLang="en-US" sz="2100" dirty="0"/>
          </a:p>
        </p:txBody>
      </p:sp>
      <p:sp>
        <p:nvSpPr>
          <p:cNvPr id="3" name="文本框 2"/>
          <p:cNvSpPr txBox="1"/>
          <p:nvPr/>
        </p:nvSpPr>
        <p:spPr>
          <a:xfrm>
            <a:off x="245745" y="652463"/>
            <a:ext cx="1454468" cy="346249"/>
          </a:xfrm>
          <a:prstGeom prst="rect">
            <a:avLst/>
          </a:prstGeom>
          <a:noFill/>
        </p:spPr>
        <p:txBody>
          <a:bodyPr wrap="square" lIns="68580" tIns="34290" rIns="68580" bIns="34290" rtlCol="0">
            <a:spAutoFit/>
          </a:bodyPr>
          <a:lstStyle/>
          <a:p>
            <a:r>
              <a:rPr lang="en-US" altLang="zh-CN" b="1" dirty="0"/>
              <a:t>1</a:t>
            </a:r>
            <a:r>
              <a:rPr lang="zh-CN" altLang="en-US" b="1" dirty="0"/>
              <a:t>、背景</a:t>
            </a:r>
          </a:p>
        </p:txBody>
      </p:sp>
      <p:sp>
        <p:nvSpPr>
          <p:cNvPr id="6" name="文本框 5"/>
          <p:cNvSpPr txBox="1"/>
          <p:nvPr/>
        </p:nvSpPr>
        <p:spPr>
          <a:xfrm>
            <a:off x="1263492" y="652462"/>
            <a:ext cx="6789896" cy="1177245"/>
          </a:xfrm>
          <a:prstGeom prst="rect">
            <a:avLst/>
          </a:prstGeom>
          <a:noFill/>
        </p:spPr>
        <p:txBody>
          <a:bodyPr wrap="square" lIns="68580" tIns="34290" rIns="68580" bIns="34290" rtlCol="0">
            <a:spAutoFit/>
          </a:bodyPr>
          <a:lstStyle/>
          <a:p>
            <a:r>
              <a:rPr lang="zh-CN" altLang="en-US" b="1" dirty="0" smtClean="0">
                <a:ea typeface="Calibri" pitchFamily="34" charset="0"/>
                <a:sym typeface="+mn-ea"/>
              </a:rPr>
              <a:t>①政治：二战胜利前后，东欧各国人民经过艰苦斗争，在苏联的帮助下建立了一系列人民民主国家。</a:t>
            </a:r>
          </a:p>
          <a:p>
            <a:r>
              <a:rPr lang="zh-CN" altLang="en-US" b="1" dirty="0">
                <a:ea typeface="Calibri" pitchFamily="34" charset="0"/>
              </a:rPr>
              <a:t>②经济：东欧各国经济恢复，提高了人民的生活水平</a:t>
            </a:r>
          </a:p>
          <a:p>
            <a:r>
              <a:rPr lang="zh-CN" altLang="en-US" b="1" dirty="0">
                <a:ea typeface="Calibri" pitchFamily="34" charset="0"/>
              </a:rPr>
              <a:t>③弊端：东欧各国大多采取苏联模式，造成国民经济比例失调</a:t>
            </a:r>
          </a:p>
        </p:txBody>
      </p:sp>
      <p:sp>
        <p:nvSpPr>
          <p:cNvPr id="7" name="文本框 6"/>
          <p:cNvSpPr txBox="1"/>
          <p:nvPr/>
        </p:nvSpPr>
        <p:spPr>
          <a:xfrm>
            <a:off x="320517" y="1828801"/>
            <a:ext cx="3043714" cy="346249"/>
          </a:xfrm>
          <a:prstGeom prst="rect">
            <a:avLst/>
          </a:prstGeom>
          <a:noFill/>
        </p:spPr>
        <p:txBody>
          <a:bodyPr wrap="square" lIns="68580" tIns="34290" rIns="68580" bIns="34290" rtlCol="0">
            <a:spAutoFit/>
          </a:bodyPr>
          <a:lstStyle/>
          <a:p>
            <a:r>
              <a:rPr lang="en-US" altLang="zh-CN" b="1" dirty="0"/>
              <a:t>2</a:t>
            </a:r>
            <a:r>
              <a:rPr lang="zh-CN" altLang="en-US" b="1" dirty="0"/>
              <a:t>、东欧各国的改革</a:t>
            </a:r>
          </a:p>
        </p:txBody>
      </p:sp>
      <p:graphicFrame>
        <p:nvGraphicFramePr>
          <p:cNvPr id="8" name="表格 7"/>
          <p:cNvGraphicFramePr/>
          <p:nvPr>
            <p:custDataLst>
              <p:tags r:id="rId1"/>
            </p:custDataLst>
          </p:nvPr>
        </p:nvGraphicFramePr>
        <p:xfrm>
          <a:off x="-476" y="2173605"/>
          <a:ext cx="9144477" cy="3003710"/>
        </p:xfrm>
        <a:graphic>
          <a:graphicData uri="http://schemas.openxmlformats.org/drawingml/2006/table">
            <a:tbl>
              <a:tblPr firstRow="1" bandRow="1">
                <a:tableStyleId>{5C22544A-7EE6-4342-B048-85BDC9FD1C3A}</a:tableStyleId>
              </a:tblPr>
              <a:tblGrid>
                <a:gridCol w="1170623"/>
                <a:gridCol w="3401854"/>
                <a:gridCol w="2628424"/>
                <a:gridCol w="1943576"/>
              </a:tblGrid>
              <a:tr h="433864">
                <a:tc>
                  <a:txBody>
                    <a:bodyPr/>
                    <a:lstStyle/>
                    <a:p>
                      <a:pPr>
                        <a:buNone/>
                      </a:pPr>
                      <a:endParaRPr lang="zh-CN" altLang="en-US" sz="1400" dirty="0"/>
                    </a:p>
                  </a:txBody>
                  <a:tcPr marL="68580" marR="68580" marT="34290" marB="34290"/>
                </a:tc>
                <a:tc>
                  <a:txBody>
                    <a:bodyPr/>
                    <a:lstStyle/>
                    <a:p>
                      <a:pPr>
                        <a:buNone/>
                      </a:pPr>
                      <a:endParaRPr lang="zh-CN" altLang="en-US" sz="1400"/>
                    </a:p>
                  </a:txBody>
                  <a:tcPr marL="68580" marR="68580" marT="34290" marB="34290"/>
                </a:tc>
                <a:tc>
                  <a:txBody>
                    <a:bodyPr/>
                    <a:lstStyle/>
                    <a:p>
                      <a:pPr>
                        <a:buNone/>
                      </a:pPr>
                      <a:endParaRPr lang="zh-CN" altLang="en-US" sz="1400"/>
                    </a:p>
                  </a:txBody>
                  <a:tcPr marL="68580" marR="68580" marT="34290" marB="34290"/>
                </a:tc>
                <a:tc>
                  <a:txBody>
                    <a:bodyPr/>
                    <a:lstStyle/>
                    <a:p>
                      <a:pPr>
                        <a:buNone/>
                      </a:pPr>
                      <a:endParaRPr lang="zh-CN" altLang="en-US" sz="1400"/>
                    </a:p>
                  </a:txBody>
                  <a:tcPr marL="68580" marR="68580" marT="34290" marB="34290"/>
                </a:tc>
              </a:tr>
              <a:tr h="852488">
                <a:tc>
                  <a:txBody>
                    <a:bodyPr/>
                    <a:lstStyle/>
                    <a:p>
                      <a:pPr>
                        <a:buNone/>
                      </a:pPr>
                      <a:endParaRPr lang="zh-CN" altLang="en-US" sz="1400"/>
                    </a:p>
                  </a:txBody>
                  <a:tcPr marL="68580" marR="68580" marT="34290" marB="34290"/>
                </a:tc>
                <a:tc>
                  <a:txBody>
                    <a:bodyPr/>
                    <a:lstStyle/>
                    <a:p>
                      <a:pPr>
                        <a:buNone/>
                      </a:pPr>
                      <a:endParaRPr lang="zh-CN" altLang="en-US" sz="1400"/>
                    </a:p>
                  </a:txBody>
                  <a:tcPr marL="68580" marR="68580" marT="34290" marB="34290"/>
                </a:tc>
                <a:tc>
                  <a:txBody>
                    <a:bodyPr/>
                    <a:lstStyle/>
                    <a:p>
                      <a:pPr>
                        <a:buNone/>
                      </a:pPr>
                      <a:endParaRPr lang="zh-CN" altLang="en-US" sz="1400"/>
                    </a:p>
                  </a:txBody>
                  <a:tcPr marL="68580" marR="68580" marT="34290" marB="34290"/>
                </a:tc>
                <a:tc rowSpan="3">
                  <a:txBody>
                    <a:bodyPr/>
                    <a:lstStyle/>
                    <a:p>
                      <a:pPr>
                        <a:buNone/>
                      </a:pPr>
                      <a:endParaRPr lang="zh-CN" altLang="en-US" sz="1400"/>
                    </a:p>
                  </a:txBody>
                  <a:tcPr marL="68580" marR="68580" marT="34290" marB="34290"/>
                </a:tc>
              </a:tr>
              <a:tr h="877253">
                <a:tc>
                  <a:txBody>
                    <a:bodyPr/>
                    <a:lstStyle/>
                    <a:p>
                      <a:pPr>
                        <a:buNone/>
                      </a:pPr>
                      <a:endParaRPr lang="zh-CN" altLang="en-US" sz="1400"/>
                    </a:p>
                  </a:txBody>
                  <a:tcPr marL="68580" marR="68580" marT="34290" marB="34290"/>
                </a:tc>
                <a:tc>
                  <a:txBody>
                    <a:bodyPr/>
                    <a:lstStyle/>
                    <a:p>
                      <a:pPr>
                        <a:buNone/>
                      </a:pPr>
                      <a:endParaRPr lang="zh-CN" altLang="en-US" sz="1400" dirty="0"/>
                    </a:p>
                  </a:txBody>
                  <a:tcPr marL="68580" marR="68580" marT="34290" marB="34290"/>
                </a:tc>
                <a:tc>
                  <a:txBody>
                    <a:bodyPr/>
                    <a:lstStyle/>
                    <a:p>
                      <a:pPr>
                        <a:buNone/>
                      </a:pPr>
                      <a:endParaRPr lang="zh-CN" altLang="en-US" sz="1400"/>
                    </a:p>
                  </a:txBody>
                  <a:tcPr marL="68580" marR="68580" marT="34290" marB="34290"/>
                </a:tc>
                <a:tc vMerge="1">
                  <a:txBody>
                    <a:bodyPr/>
                    <a:lstStyle/>
                    <a:p>
                      <a:endParaRPr lang="zh-CN"/>
                    </a:p>
                  </a:txBody>
                  <a:tcPr/>
                </a:tc>
              </a:tr>
              <a:tr h="840105">
                <a:tc>
                  <a:txBody>
                    <a:bodyPr/>
                    <a:lstStyle/>
                    <a:p>
                      <a:pPr>
                        <a:buNone/>
                      </a:pPr>
                      <a:endParaRPr lang="zh-CN" altLang="en-US" sz="1400"/>
                    </a:p>
                  </a:txBody>
                  <a:tcPr marL="68580" marR="68580" marT="34290" marB="34290"/>
                </a:tc>
                <a:tc>
                  <a:txBody>
                    <a:bodyPr/>
                    <a:lstStyle/>
                    <a:p>
                      <a:pPr>
                        <a:buNone/>
                      </a:pPr>
                      <a:endParaRPr lang="zh-CN" altLang="en-US" sz="1400"/>
                    </a:p>
                  </a:txBody>
                  <a:tcPr marL="68580" marR="68580" marT="34290" marB="34290"/>
                </a:tc>
                <a:tc>
                  <a:txBody>
                    <a:bodyPr/>
                    <a:lstStyle/>
                    <a:p>
                      <a:pPr>
                        <a:buNone/>
                      </a:pPr>
                      <a:endParaRPr lang="zh-CN" altLang="en-US" sz="1400"/>
                    </a:p>
                  </a:txBody>
                  <a:tcPr marL="68580" marR="68580" marT="34290" marB="34290"/>
                </a:tc>
                <a:tc vMerge="1">
                  <a:txBody>
                    <a:bodyPr/>
                    <a:lstStyle/>
                    <a:p>
                      <a:endParaRPr lang="zh-CN"/>
                    </a:p>
                  </a:txBody>
                  <a:tcPr/>
                </a:tc>
              </a:tr>
            </a:tbl>
          </a:graphicData>
        </a:graphic>
      </p:graphicFrame>
      <p:sp>
        <p:nvSpPr>
          <p:cNvPr id="9" name="文本框 8"/>
          <p:cNvSpPr txBox="1"/>
          <p:nvPr/>
        </p:nvSpPr>
        <p:spPr>
          <a:xfrm>
            <a:off x="320516" y="2252187"/>
            <a:ext cx="664845" cy="345281"/>
          </a:xfrm>
          <a:prstGeom prst="rect">
            <a:avLst/>
          </a:prstGeom>
          <a:noFill/>
        </p:spPr>
        <p:txBody>
          <a:bodyPr wrap="square" lIns="68580" tIns="34290" rIns="68580" bIns="34290" rtlCol="0">
            <a:spAutoFit/>
          </a:bodyPr>
          <a:lstStyle/>
          <a:p>
            <a:r>
              <a:rPr lang="zh-CN" altLang="en-US" b="1" dirty="0"/>
              <a:t>国家</a:t>
            </a:r>
          </a:p>
        </p:txBody>
      </p:sp>
      <p:sp>
        <p:nvSpPr>
          <p:cNvPr id="10" name="文本框 9"/>
          <p:cNvSpPr txBox="1"/>
          <p:nvPr/>
        </p:nvSpPr>
        <p:spPr>
          <a:xfrm>
            <a:off x="2162651" y="2252187"/>
            <a:ext cx="985838" cy="345281"/>
          </a:xfrm>
          <a:prstGeom prst="rect">
            <a:avLst/>
          </a:prstGeom>
          <a:noFill/>
        </p:spPr>
        <p:txBody>
          <a:bodyPr wrap="square" lIns="68580" tIns="34290" rIns="68580" bIns="34290" rtlCol="0">
            <a:spAutoFit/>
          </a:bodyPr>
          <a:lstStyle/>
          <a:p>
            <a:r>
              <a:rPr lang="zh-CN" altLang="en-US" b="1" dirty="0"/>
              <a:t>内容</a:t>
            </a:r>
          </a:p>
        </p:txBody>
      </p:sp>
      <p:sp>
        <p:nvSpPr>
          <p:cNvPr id="11" name="文本框 10"/>
          <p:cNvSpPr txBox="1"/>
          <p:nvPr/>
        </p:nvSpPr>
        <p:spPr>
          <a:xfrm>
            <a:off x="5416868" y="2252187"/>
            <a:ext cx="887254" cy="345281"/>
          </a:xfrm>
          <a:prstGeom prst="rect">
            <a:avLst/>
          </a:prstGeom>
          <a:noFill/>
        </p:spPr>
        <p:txBody>
          <a:bodyPr wrap="square" lIns="68580" tIns="34290" rIns="68580" bIns="34290" rtlCol="0">
            <a:spAutoFit/>
          </a:bodyPr>
          <a:lstStyle/>
          <a:p>
            <a:r>
              <a:rPr lang="zh-CN" altLang="en-US" b="1" dirty="0"/>
              <a:t>效果</a:t>
            </a:r>
          </a:p>
        </p:txBody>
      </p:sp>
      <p:sp>
        <p:nvSpPr>
          <p:cNvPr id="12" name="文本框 11"/>
          <p:cNvSpPr txBox="1"/>
          <p:nvPr/>
        </p:nvSpPr>
        <p:spPr>
          <a:xfrm>
            <a:off x="7770495" y="2252187"/>
            <a:ext cx="936308" cy="345281"/>
          </a:xfrm>
          <a:prstGeom prst="rect">
            <a:avLst/>
          </a:prstGeom>
          <a:noFill/>
        </p:spPr>
        <p:txBody>
          <a:bodyPr wrap="square" lIns="68580" tIns="34290" rIns="68580" bIns="34290" rtlCol="0">
            <a:spAutoFit/>
          </a:bodyPr>
          <a:lstStyle/>
          <a:p>
            <a:r>
              <a:rPr lang="zh-CN" altLang="en-US" b="1" dirty="0"/>
              <a:t>局限</a:t>
            </a:r>
          </a:p>
        </p:txBody>
      </p:sp>
      <p:sp>
        <p:nvSpPr>
          <p:cNvPr id="13" name="文本框 12"/>
          <p:cNvSpPr txBox="1"/>
          <p:nvPr/>
        </p:nvSpPr>
        <p:spPr>
          <a:xfrm>
            <a:off x="122873" y="2929414"/>
            <a:ext cx="1059656" cy="345281"/>
          </a:xfrm>
          <a:prstGeom prst="rect">
            <a:avLst/>
          </a:prstGeom>
          <a:noFill/>
        </p:spPr>
        <p:txBody>
          <a:bodyPr wrap="square" lIns="68580" tIns="34290" rIns="68580" bIns="34290" rtlCol="0">
            <a:spAutoFit/>
          </a:bodyPr>
          <a:lstStyle/>
          <a:p>
            <a:r>
              <a:rPr lang="zh-CN" altLang="en-US" b="1" dirty="0"/>
              <a:t>南斯拉夫</a:t>
            </a:r>
          </a:p>
        </p:txBody>
      </p:sp>
      <p:sp>
        <p:nvSpPr>
          <p:cNvPr id="14" name="文本框 13"/>
          <p:cNvSpPr txBox="1"/>
          <p:nvPr/>
        </p:nvSpPr>
        <p:spPr>
          <a:xfrm>
            <a:off x="190977" y="3644265"/>
            <a:ext cx="924401" cy="622459"/>
          </a:xfrm>
          <a:prstGeom prst="rect">
            <a:avLst/>
          </a:prstGeom>
          <a:noFill/>
        </p:spPr>
        <p:txBody>
          <a:bodyPr wrap="square" lIns="68580" tIns="34290" rIns="68580" bIns="34290" rtlCol="0">
            <a:spAutoFit/>
          </a:bodyPr>
          <a:lstStyle/>
          <a:p>
            <a:r>
              <a:rPr lang="zh-CN" altLang="en-US" b="1" dirty="0"/>
              <a:t>捷克斯洛伐克</a:t>
            </a:r>
          </a:p>
        </p:txBody>
      </p:sp>
      <p:sp>
        <p:nvSpPr>
          <p:cNvPr id="15" name="文本框 14"/>
          <p:cNvSpPr txBox="1"/>
          <p:nvPr/>
        </p:nvSpPr>
        <p:spPr>
          <a:xfrm>
            <a:off x="80486" y="4605814"/>
            <a:ext cx="1102043" cy="345281"/>
          </a:xfrm>
          <a:prstGeom prst="rect">
            <a:avLst/>
          </a:prstGeom>
          <a:noFill/>
        </p:spPr>
        <p:txBody>
          <a:bodyPr wrap="square" lIns="68580" tIns="34290" rIns="68580" bIns="34290" rtlCol="0">
            <a:spAutoFit/>
          </a:bodyPr>
          <a:lstStyle/>
          <a:p>
            <a:r>
              <a:rPr lang="zh-CN" altLang="en-US" b="1" dirty="0"/>
              <a:t>其他国家</a:t>
            </a:r>
          </a:p>
        </p:txBody>
      </p:sp>
      <p:sp>
        <p:nvSpPr>
          <p:cNvPr id="16" name="文本框 15"/>
          <p:cNvSpPr txBox="1"/>
          <p:nvPr/>
        </p:nvSpPr>
        <p:spPr>
          <a:xfrm>
            <a:off x="1263491" y="2597468"/>
            <a:ext cx="3314700" cy="900246"/>
          </a:xfrm>
          <a:prstGeom prst="rect">
            <a:avLst/>
          </a:prstGeom>
          <a:noFill/>
        </p:spPr>
        <p:txBody>
          <a:bodyPr wrap="square" lIns="68580" tIns="34290" rIns="68580" bIns="34290" rtlCol="0">
            <a:spAutoFit/>
          </a:bodyPr>
          <a:lstStyle/>
          <a:p>
            <a:r>
              <a:rPr lang="zh-CN" altLang="en-US" b="1" dirty="0"/>
              <a:t>政治：建立社会主义自治制度</a:t>
            </a:r>
          </a:p>
          <a:p>
            <a:r>
              <a:rPr lang="zh-CN" altLang="en-US" b="1" dirty="0"/>
              <a:t>经济：通过权力下放，调动地方、企业和群众的积极性</a:t>
            </a:r>
          </a:p>
        </p:txBody>
      </p:sp>
      <p:sp>
        <p:nvSpPr>
          <p:cNvPr id="17" name="文本框 16"/>
          <p:cNvSpPr txBox="1"/>
          <p:nvPr/>
        </p:nvSpPr>
        <p:spPr>
          <a:xfrm>
            <a:off x="4578191" y="2597468"/>
            <a:ext cx="2637473" cy="899160"/>
          </a:xfrm>
          <a:prstGeom prst="rect">
            <a:avLst/>
          </a:prstGeom>
          <a:noFill/>
        </p:spPr>
        <p:txBody>
          <a:bodyPr wrap="square" lIns="68580" tIns="34290" rIns="68580" bIns="34290" rtlCol="0">
            <a:spAutoFit/>
          </a:bodyPr>
          <a:lstStyle/>
          <a:p>
            <a:r>
              <a:rPr lang="zh-CN" altLang="en-US" b="1" dirty="0">
                <a:ea typeface="Calibri" pitchFamily="34" charset="0"/>
              </a:rPr>
              <a:t>①导致地方主义抬头②民族问题尖锐，为国家分裂埋下隐患</a:t>
            </a:r>
          </a:p>
        </p:txBody>
      </p:sp>
      <p:sp>
        <p:nvSpPr>
          <p:cNvPr id="18" name="文本框 17"/>
          <p:cNvSpPr txBox="1"/>
          <p:nvPr/>
        </p:nvSpPr>
        <p:spPr>
          <a:xfrm>
            <a:off x="1182529" y="3496628"/>
            <a:ext cx="3395663" cy="900246"/>
          </a:xfrm>
          <a:prstGeom prst="rect">
            <a:avLst/>
          </a:prstGeom>
          <a:noFill/>
        </p:spPr>
        <p:txBody>
          <a:bodyPr wrap="square" lIns="68580" tIns="34290" rIns="68580" bIns="34290" rtlCol="0">
            <a:spAutoFit/>
          </a:bodyPr>
          <a:lstStyle/>
          <a:p>
            <a:r>
              <a:rPr lang="zh-CN" altLang="en-US" b="1" dirty="0"/>
              <a:t>政治</a:t>
            </a:r>
            <a:r>
              <a:rPr lang="zh-CN" altLang="en-US" b="1" dirty="0" smtClean="0"/>
              <a:t>上</a:t>
            </a:r>
            <a:endParaRPr lang="en-US" altLang="zh-CN" b="1" dirty="0" smtClean="0"/>
          </a:p>
          <a:p>
            <a:r>
              <a:rPr lang="zh-CN" altLang="en-US" b="1" dirty="0" smtClean="0"/>
              <a:t>经济：</a:t>
            </a:r>
            <a:endParaRPr lang="en-US" altLang="zh-CN" b="1" dirty="0"/>
          </a:p>
          <a:p>
            <a:r>
              <a:rPr lang="zh-CN" altLang="en-US" b="1" dirty="0"/>
              <a:t>外交</a:t>
            </a:r>
            <a:r>
              <a:rPr lang="zh-CN" altLang="en-US" b="1" dirty="0" smtClean="0"/>
              <a:t>：</a:t>
            </a:r>
            <a:endParaRPr lang="zh-CN" altLang="en-US" b="1" dirty="0"/>
          </a:p>
        </p:txBody>
      </p:sp>
      <p:sp>
        <p:nvSpPr>
          <p:cNvPr id="19" name="文本框 18"/>
          <p:cNvSpPr txBox="1"/>
          <p:nvPr/>
        </p:nvSpPr>
        <p:spPr>
          <a:xfrm>
            <a:off x="4652487" y="3576162"/>
            <a:ext cx="2267426" cy="345281"/>
          </a:xfrm>
          <a:prstGeom prst="rect">
            <a:avLst/>
          </a:prstGeom>
          <a:noFill/>
        </p:spPr>
        <p:txBody>
          <a:bodyPr wrap="square" lIns="68580" tIns="34290" rIns="68580" bIns="34290" rtlCol="0">
            <a:spAutoFit/>
          </a:bodyPr>
          <a:lstStyle/>
          <a:p>
            <a:r>
              <a:rPr lang="zh-CN" altLang="en-US" b="1" dirty="0"/>
              <a:t>苏联出兵，扼杀改革</a:t>
            </a:r>
          </a:p>
        </p:txBody>
      </p:sp>
      <p:sp>
        <p:nvSpPr>
          <p:cNvPr id="20" name="文本框 19"/>
          <p:cNvSpPr txBox="1"/>
          <p:nvPr/>
        </p:nvSpPr>
        <p:spPr>
          <a:xfrm>
            <a:off x="1263492" y="4605814"/>
            <a:ext cx="3043714" cy="345281"/>
          </a:xfrm>
          <a:prstGeom prst="rect">
            <a:avLst/>
          </a:prstGeom>
          <a:noFill/>
        </p:spPr>
        <p:txBody>
          <a:bodyPr wrap="square" lIns="68580" tIns="34290" rIns="68580" bIns="34290" rtlCol="0">
            <a:spAutoFit/>
          </a:bodyPr>
          <a:lstStyle/>
          <a:p>
            <a:r>
              <a:rPr lang="zh-CN" altLang="en-US" b="1" dirty="0"/>
              <a:t>波兰，匈牙利，民主德国</a:t>
            </a:r>
          </a:p>
        </p:txBody>
      </p:sp>
      <p:sp>
        <p:nvSpPr>
          <p:cNvPr id="21" name="文本框 20"/>
          <p:cNvSpPr txBox="1"/>
          <p:nvPr/>
        </p:nvSpPr>
        <p:spPr>
          <a:xfrm>
            <a:off x="5170170" y="4574382"/>
            <a:ext cx="1749743" cy="345281"/>
          </a:xfrm>
          <a:prstGeom prst="rect">
            <a:avLst/>
          </a:prstGeom>
          <a:noFill/>
        </p:spPr>
        <p:txBody>
          <a:bodyPr wrap="square" lIns="68580" tIns="34290" rIns="68580" bIns="34290" rtlCol="0">
            <a:spAutoFit/>
          </a:bodyPr>
          <a:lstStyle/>
          <a:p>
            <a:r>
              <a:rPr lang="zh-CN" altLang="en-US" b="1" dirty="0"/>
              <a:t>曾取得显著成效</a:t>
            </a:r>
          </a:p>
        </p:txBody>
      </p:sp>
      <p:sp>
        <p:nvSpPr>
          <p:cNvPr id="22" name="文本框 21"/>
          <p:cNvSpPr txBox="1"/>
          <p:nvPr/>
        </p:nvSpPr>
        <p:spPr>
          <a:xfrm>
            <a:off x="7462362" y="3021807"/>
            <a:ext cx="1576864" cy="622459"/>
          </a:xfrm>
          <a:prstGeom prst="rect">
            <a:avLst/>
          </a:prstGeom>
          <a:noFill/>
        </p:spPr>
        <p:txBody>
          <a:bodyPr wrap="square" lIns="68580" tIns="34290" rIns="68580" bIns="34290" rtlCol="0">
            <a:spAutoFit/>
          </a:bodyPr>
          <a:lstStyle/>
          <a:p>
            <a:r>
              <a:rPr lang="zh-CN" altLang="en-US" b="1" dirty="0">
                <a:solidFill>
                  <a:srgbClr val="C00000"/>
                </a:solidFill>
              </a:rPr>
              <a:t>都没有突破苏联模式的束缚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70517" y="122160"/>
            <a:ext cx="4793620" cy="577081"/>
          </a:xfrm>
          <a:prstGeom prst="rect">
            <a:avLst/>
          </a:prstGeom>
          <a:noFill/>
          <a:ln w="9525">
            <a:noFill/>
            <a:miter lim="800000"/>
          </a:ln>
          <a:effectLst/>
        </p:spPr>
        <p:txBody>
          <a:bodyPr wrap="none" lIns="68580" tIns="34290" rIns="68580" bIns="34290">
            <a:spAutoFit/>
          </a:bodyPr>
          <a:lstStyle/>
          <a:p>
            <a:pPr defTabSz="685800">
              <a:defRPr/>
            </a:pPr>
            <a:r>
              <a:rPr lang="zh-CN" altLang="en-US" sz="3300" b="1" dirty="0">
                <a:effectLst>
                  <a:outerShdw blurRad="38100" dist="38100" dir="2700000" algn="tl">
                    <a:srgbClr val="C0C0C0"/>
                  </a:outerShdw>
                </a:effectLst>
                <a:latin typeface="微软雅黑" panose="020B0503020204020204" charset="-122"/>
                <a:ea typeface="微软雅黑" panose="020B0503020204020204" charset="-122"/>
              </a:rPr>
              <a:t>东欧剧变中的主要国家：</a:t>
            </a:r>
          </a:p>
        </p:txBody>
      </p:sp>
      <p:sp>
        <p:nvSpPr>
          <p:cNvPr id="10243" name="Rectangle 3"/>
          <p:cNvSpPr/>
          <p:nvPr/>
        </p:nvSpPr>
        <p:spPr>
          <a:xfrm>
            <a:off x="1054510" y="790195"/>
            <a:ext cx="2491761" cy="3393237"/>
          </a:xfrm>
          <a:prstGeom prst="rect">
            <a:avLst/>
          </a:prstGeom>
          <a:noFill/>
          <a:ln w="57150" cap="flat" cmpd="thickThin">
            <a:solidFill>
              <a:schemeClr val="tx1"/>
            </a:solidFill>
            <a:prstDash val="solid"/>
            <a:miter/>
            <a:headEnd type="none" w="med" len="med"/>
            <a:tailEnd type="none" w="med" len="med"/>
          </a:ln>
        </p:spPr>
        <p:txBody>
          <a:bodyPr wrap="square" lIns="68580" tIns="34290" rIns="68580" bIns="34290">
            <a:spAutoFit/>
          </a:bodyPr>
          <a:lstStyle/>
          <a:p>
            <a:r>
              <a:rPr lang="zh-CN" altLang="zh-CN" sz="2700" b="1" dirty="0">
                <a:solidFill>
                  <a:srgbClr val="006600"/>
                </a:solidFill>
                <a:latin typeface="隶书" panose="02010509060101010101" charset="-122"/>
                <a:ea typeface="隶书" panose="02010509060101010101" charset="-122"/>
              </a:rPr>
              <a:t>①</a:t>
            </a:r>
            <a:r>
              <a:rPr lang="zh-CN" altLang="en-US" sz="2700" b="1" dirty="0">
                <a:solidFill>
                  <a:srgbClr val="006600"/>
                </a:solidFill>
                <a:latin typeface="隶书" panose="02010509060101010101" charset="-122"/>
                <a:ea typeface="隶书" panose="02010509060101010101" charset="-122"/>
                <a:hlinkClick r:id="" action="ppaction://noaction"/>
              </a:rPr>
              <a:t>波兰</a:t>
            </a:r>
            <a:endParaRPr lang="zh-CN" altLang="en-US" sz="2700" b="1" dirty="0">
              <a:solidFill>
                <a:srgbClr val="006600"/>
              </a:solidFill>
              <a:latin typeface="隶书" panose="02010509060101010101" charset="-122"/>
              <a:ea typeface="隶书" panose="02010509060101010101" charset="-122"/>
            </a:endParaRPr>
          </a:p>
          <a:p>
            <a:r>
              <a:rPr lang="en-US" altLang="zh-CN" sz="2700" b="1" dirty="0">
                <a:solidFill>
                  <a:srgbClr val="006600"/>
                </a:solidFill>
                <a:latin typeface="隶书" panose="02010509060101010101" charset="-122"/>
                <a:ea typeface="隶书" panose="02010509060101010101" charset="-122"/>
              </a:rPr>
              <a:t>②</a:t>
            </a:r>
            <a:r>
              <a:rPr lang="zh-CN" altLang="en-US" sz="2700" b="1" dirty="0">
                <a:solidFill>
                  <a:srgbClr val="006600"/>
                </a:solidFill>
                <a:latin typeface="隶书" panose="02010509060101010101" charset="-122"/>
                <a:ea typeface="隶书" panose="02010509060101010101" charset="-122"/>
                <a:hlinkClick r:id="rId2" action="ppaction://hlinksldjump"/>
              </a:rPr>
              <a:t>民主德国</a:t>
            </a:r>
            <a:endParaRPr lang="zh-CN" altLang="en-US" sz="2700" b="1" dirty="0">
              <a:solidFill>
                <a:srgbClr val="006600"/>
              </a:solidFill>
              <a:latin typeface="隶书" panose="02010509060101010101" charset="-122"/>
              <a:ea typeface="隶书" panose="02010509060101010101" charset="-122"/>
            </a:endParaRPr>
          </a:p>
          <a:p>
            <a:r>
              <a:rPr lang="en-US" altLang="zh-CN" sz="2700" b="1" dirty="0">
                <a:solidFill>
                  <a:srgbClr val="006600"/>
                </a:solidFill>
                <a:latin typeface="隶书" panose="02010509060101010101" charset="-122"/>
                <a:ea typeface="隶书" panose="02010509060101010101" charset="-122"/>
              </a:rPr>
              <a:t>③</a:t>
            </a:r>
            <a:r>
              <a:rPr lang="zh-CN" altLang="en-US" sz="2700" b="1" dirty="0">
                <a:solidFill>
                  <a:srgbClr val="006600"/>
                </a:solidFill>
                <a:latin typeface="隶书" panose="02010509060101010101" charset="-122"/>
                <a:ea typeface="隶书" panose="02010509060101010101" charset="-122"/>
                <a:hlinkClick r:id="rId3" action="ppaction://hlinksldjump"/>
              </a:rPr>
              <a:t>罗马尼亚</a:t>
            </a:r>
            <a:endParaRPr lang="zh-CN" altLang="en-US" sz="2700" b="1" dirty="0">
              <a:solidFill>
                <a:srgbClr val="006600"/>
              </a:solidFill>
              <a:latin typeface="隶书" panose="02010509060101010101" charset="-122"/>
              <a:ea typeface="隶书" panose="02010509060101010101" charset="-122"/>
            </a:endParaRPr>
          </a:p>
          <a:p>
            <a:r>
              <a:rPr lang="en-US" altLang="zh-CN" sz="2700" b="1" dirty="0">
                <a:solidFill>
                  <a:srgbClr val="006600"/>
                </a:solidFill>
                <a:latin typeface="隶书" panose="02010509060101010101" charset="-122"/>
                <a:ea typeface="隶书" panose="02010509060101010101" charset="-122"/>
              </a:rPr>
              <a:t>④</a:t>
            </a:r>
            <a:r>
              <a:rPr lang="zh-CN" altLang="en-US" sz="2700" b="1" dirty="0">
                <a:solidFill>
                  <a:srgbClr val="006600"/>
                </a:solidFill>
                <a:latin typeface="隶书" panose="02010509060101010101" charset="-122"/>
                <a:ea typeface="隶书" panose="02010509060101010101" charset="-122"/>
                <a:hlinkClick r:id="" action="ppaction://noaction"/>
              </a:rPr>
              <a:t>匈牙利</a:t>
            </a:r>
            <a:r>
              <a:rPr lang="zh-CN" altLang="en-US" sz="2700" b="1" dirty="0">
                <a:solidFill>
                  <a:srgbClr val="006600"/>
                </a:solidFill>
                <a:latin typeface="隶书" panose="02010509060101010101" charset="-122"/>
                <a:ea typeface="隶书" panose="02010509060101010101" charset="-122"/>
              </a:rPr>
              <a:t> </a:t>
            </a:r>
          </a:p>
          <a:p>
            <a:r>
              <a:rPr lang="en-US" altLang="zh-CN" sz="2700" b="1" dirty="0">
                <a:solidFill>
                  <a:srgbClr val="006600"/>
                </a:solidFill>
                <a:latin typeface="隶书" panose="02010509060101010101" charset="-122"/>
                <a:ea typeface="隶书" panose="02010509060101010101" charset="-122"/>
              </a:rPr>
              <a:t>⑤</a:t>
            </a:r>
            <a:r>
              <a:rPr lang="zh-CN" altLang="en-US" sz="2400" b="1" dirty="0">
                <a:solidFill>
                  <a:srgbClr val="006600"/>
                </a:solidFill>
                <a:latin typeface="隶书" panose="02010509060101010101" charset="-122"/>
                <a:ea typeface="隶书" panose="02010509060101010101" charset="-122"/>
                <a:hlinkClick r:id="" action="ppaction://noaction"/>
              </a:rPr>
              <a:t>捷克斯洛伐克</a:t>
            </a:r>
            <a:endParaRPr lang="zh-CN" altLang="en-US" sz="2400" b="1" dirty="0">
              <a:solidFill>
                <a:srgbClr val="006600"/>
              </a:solidFill>
              <a:latin typeface="隶书" panose="02010509060101010101" charset="-122"/>
              <a:ea typeface="隶书" panose="02010509060101010101" charset="-122"/>
            </a:endParaRPr>
          </a:p>
          <a:p>
            <a:r>
              <a:rPr lang="en-US" altLang="zh-CN" sz="2700" b="1" dirty="0">
                <a:solidFill>
                  <a:srgbClr val="006600"/>
                </a:solidFill>
                <a:latin typeface="隶书" panose="02010509060101010101" charset="-122"/>
                <a:ea typeface="隶书" panose="02010509060101010101" charset="-122"/>
              </a:rPr>
              <a:t>⑥</a:t>
            </a:r>
            <a:r>
              <a:rPr lang="zh-CN" altLang="en-US" sz="2700" b="1" u="sng" dirty="0">
                <a:solidFill>
                  <a:srgbClr val="0070C0"/>
                </a:solidFill>
                <a:latin typeface="隶书" panose="02010509060101010101" charset="-122"/>
                <a:ea typeface="隶书" panose="02010509060101010101" charset="-122"/>
              </a:rPr>
              <a:t>保加利亚</a:t>
            </a:r>
            <a:endParaRPr lang="zh-CN" altLang="en-US" sz="2700" b="1" dirty="0">
              <a:solidFill>
                <a:srgbClr val="006600"/>
              </a:solidFill>
              <a:latin typeface="隶书" panose="02010509060101010101" charset="-122"/>
              <a:ea typeface="隶书" panose="02010509060101010101" charset="-122"/>
            </a:endParaRPr>
          </a:p>
          <a:p>
            <a:r>
              <a:rPr lang="en-US" altLang="zh-CN" sz="2700" b="1" dirty="0">
                <a:solidFill>
                  <a:srgbClr val="006600"/>
                </a:solidFill>
                <a:latin typeface="隶书" panose="02010509060101010101" charset="-122"/>
                <a:ea typeface="隶书" panose="02010509060101010101" charset="-122"/>
              </a:rPr>
              <a:t>⑦</a:t>
            </a:r>
            <a:r>
              <a:rPr lang="zh-CN" altLang="en-US" sz="2700" b="1" u="sng" dirty="0">
                <a:solidFill>
                  <a:srgbClr val="0070C0"/>
                </a:solidFill>
                <a:latin typeface="隶书" panose="02010509060101010101" charset="-122"/>
                <a:ea typeface="隶书" panose="02010509060101010101" charset="-122"/>
              </a:rPr>
              <a:t>阿尔巴尼亚</a:t>
            </a:r>
            <a:endParaRPr lang="zh-CN" altLang="en-US" sz="2700" b="1" dirty="0">
              <a:solidFill>
                <a:srgbClr val="006600"/>
              </a:solidFill>
              <a:latin typeface="隶书" panose="02010509060101010101" charset="-122"/>
              <a:ea typeface="隶书" panose="02010509060101010101" charset="-122"/>
            </a:endParaRPr>
          </a:p>
          <a:p>
            <a:r>
              <a:rPr lang="en-US" altLang="zh-CN" sz="2700" b="1" dirty="0">
                <a:solidFill>
                  <a:srgbClr val="006600"/>
                </a:solidFill>
                <a:latin typeface="隶书" panose="02010509060101010101" charset="-122"/>
                <a:ea typeface="隶书" panose="02010509060101010101" charset="-122"/>
              </a:rPr>
              <a:t>⑧</a:t>
            </a:r>
            <a:r>
              <a:rPr lang="zh-CN" altLang="en-US" sz="2700" b="1" u="sng" dirty="0">
                <a:solidFill>
                  <a:srgbClr val="0070C0"/>
                </a:solidFill>
                <a:latin typeface="隶书" panose="02010509060101010101" charset="-122"/>
                <a:ea typeface="隶书" panose="02010509060101010101" charset="-122"/>
              </a:rPr>
              <a:t>南斯拉夫</a:t>
            </a:r>
          </a:p>
        </p:txBody>
      </p:sp>
      <p:pic>
        <p:nvPicPr>
          <p:cNvPr id="5" name="图片 4"/>
          <p:cNvPicPr>
            <a:picLocks noChangeAspect="1"/>
          </p:cNvPicPr>
          <p:nvPr/>
        </p:nvPicPr>
        <p:blipFill>
          <a:blip r:embed="rId4"/>
          <a:stretch>
            <a:fillRect/>
          </a:stretch>
        </p:blipFill>
        <p:spPr>
          <a:xfrm>
            <a:off x="3601769" y="799147"/>
            <a:ext cx="4334471" cy="3824831"/>
          </a:xfrm>
          <a:prstGeom prst="rect">
            <a:avLst/>
          </a:prstGeom>
        </p:spPr>
      </p:pic>
      <p:sp>
        <p:nvSpPr>
          <p:cNvPr id="3" name="矩形 2"/>
          <p:cNvSpPr/>
          <p:nvPr/>
        </p:nvSpPr>
        <p:spPr>
          <a:xfrm>
            <a:off x="2573778" y="4739090"/>
            <a:ext cx="4320480" cy="346249"/>
          </a:xfrm>
          <a:prstGeom prst="rect">
            <a:avLst/>
          </a:prstGeom>
          <a:gradFill>
            <a:gsLst>
              <a:gs pos="0">
                <a:srgbClr val="FE4444"/>
              </a:gs>
              <a:gs pos="100000">
                <a:srgbClr val="832B2B"/>
              </a:gs>
            </a:gsLst>
            <a:lin ang="5400000" scaled="0"/>
          </a:gradFill>
          <a:ln>
            <a:noFill/>
          </a:ln>
        </p:spPr>
        <p:txBody>
          <a:bodyPr wrap="square" lIns="68580" tIns="34290" rIns="68580" bIns="34290" rtlCol="0" anchor="t">
            <a:spAutoFit/>
          </a:bodyPr>
          <a:lstStyle/>
          <a:p>
            <a:r>
              <a:rPr lang="zh-CN" altLang="en-US" b="1" dirty="0">
                <a:solidFill>
                  <a:schemeClr val="bg1"/>
                </a:solidFill>
                <a:effectLst>
                  <a:outerShdw blurRad="38100" dist="25400" dir="5400000" algn="ctr" rotWithShape="0">
                    <a:srgbClr val="6E747A">
                      <a:alpha val="43000"/>
                    </a:srgbClr>
                  </a:outerShdw>
                </a:effectLst>
                <a:latin typeface="微软雅黑 Light" panose="020B0502040204020203" charset="-122"/>
                <a:ea typeface="微软雅黑 Light" panose="020B0502040204020203" charset="-122"/>
                <a:cs typeface="微软雅黑 Light" panose="020B0502040204020203" charset="-122"/>
              </a:rPr>
              <a:t>社会制度、社会性质发生根本性变化</a:t>
            </a:r>
          </a:p>
        </p:txBody>
      </p:sp>
      <p:sp>
        <p:nvSpPr>
          <p:cNvPr id="2" name="矩形 1"/>
          <p:cNvSpPr/>
          <p:nvPr/>
        </p:nvSpPr>
        <p:spPr>
          <a:xfrm>
            <a:off x="886243" y="4751085"/>
            <a:ext cx="1357554" cy="392415"/>
          </a:xfrm>
          <a:prstGeom prst="rect">
            <a:avLst/>
          </a:prstGeom>
          <a:solidFill>
            <a:schemeClr val="accent2">
              <a:lumMod val="40000"/>
              <a:lumOff val="60000"/>
            </a:schemeClr>
          </a:solidFill>
          <a:ln>
            <a:noFill/>
          </a:ln>
        </p:spPr>
        <p:txBody>
          <a:bodyPr wrap="square" lIns="68580" tIns="34290" rIns="68580" bIns="34290" rtlCol="0" anchor="t">
            <a:spAutoFit/>
          </a:bodyPr>
          <a:lstStyle/>
          <a:p>
            <a:pPr algn="ctr"/>
            <a:r>
              <a:rPr lang="zh-CN" altLang="en-US" sz="21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实质：</a:t>
            </a:r>
          </a:p>
        </p:txBody>
      </p:sp>
      <p:sp>
        <p:nvSpPr>
          <p:cNvPr id="7171" name="Text Box 3"/>
          <p:cNvSpPr txBox="1"/>
          <p:nvPr/>
        </p:nvSpPr>
        <p:spPr>
          <a:xfrm>
            <a:off x="3619739" y="1329612"/>
            <a:ext cx="4316502" cy="1315745"/>
          </a:xfrm>
          <a:prstGeom prst="rect">
            <a:avLst/>
          </a:prstGeom>
          <a:solidFill>
            <a:schemeClr val="tx1">
              <a:lumMod val="95000"/>
              <a:lumOff val="5000"/>
            </a:schemeClr>
          </a:solidFill>
          <a:ln w="9525">
            <a:noFill/>
          </a:ln>
        </p:spPr>
        <p:txBody>
          <a:bodyPr wrap="square" lIns="68580" tIns="34290" rIns="68580" bIns="34290">
            <a:spAutoFit/>
          </a:bodyPr>
          <a:lstStyle/>
          <a:p>
            <a:r>
              <a:rPr lang="zh-CN" altLang="en-US" sz="2700" b="1" dirty="0">
                <a:solidFill>
                  <a:srgbClr val="FFFF00"/>
                </a:solidFill>
                <a:latin typeface="经典黑体简" panose="02010609000101010101" charset="-122"/>
                <a:ea typeface="经典黑体简" panose="02010609000101010101" charset="-122"/>
                <a:cs typeface="经典黑体简" panose="02010609000101010101" charset="-122"/>
              </a:rPr>
              <a:t>西德吞并落东德，德国统一</a:t>
            </a:r>
          </a:p>
          <a:p>
            <a:r>
              <a:rPr lang="zh-CN" altLang="en-US" sz="2700" b="1" dirty="0">
                <a:solidFill>
                  <a:srgbClr val="FFFF00"/>
                </a:solidFill>
                <a:latin typeface="经典黑体简" panose="02010609000101010101" charset="-122"/>
                <a:ea typeface="经典黑体简" panose="02010609000101010101" charset="-122"/>
                <a:cs typeface="经典黑体简" panose="02010609000101010101" charset="-122"/>
              </a:rPr>
              <a:t>南斯拉夫一分为五，</a:t>
            </a:r>
            <a:endParaRPr lang="en-US" altLang="zh-CN" sz="2700" b="1" dirty="0">
              <a:solidFill>
                <a:srgbClr val="FFFF00"/>
              </a:solidFill>
              <a:latin typeface="经典黑体简" panose="02010609000101010101" charset="-122"/>
              <a:ea typeface="经典黑体简" panose="02010609000101010101" charset="-122"/>
              <a:cs typeface="经典黑体简" panose="02010609000101010101" charset="-122"/>
            </a:endParaRPr>
          </a:p>
          <a:p>
            <a:r>
              <a:rPr lang="zh-CN" altLang="en-US" sz="2700" b="1" dirty="0">
                <a:solidFill>
                  <a:srgbClr val="FFFF00"/>
                </a:solidFill>
                <a:latin typeface="经典黑体简" panose="02010609000101010101" charset="-122"/>
                <a:ea typeface="经典黑体简" panose="02010609000101010101" charset="-122"/>
                <a:cs typeface="经典黑体简" panose="02010609000101010101" charset="-122"/>
              </a:rPr>
              <a:t>捷克斯洛伐克一分为二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243">
                                            <p:bg/>
                                          </p:spTgt>
                                        </p:tgtEl>
                                        <p:attrNameLst>
                                          <p:attrName>style.visibility</p:attrName>
                                        </p:attrNameLst>
                                      </p:cBhvr>
                                      <p:to>
                                        <p:strVal val="visible"/>
                                      </p:to>
                                    </p:set>
                                    <p:animEffect transition="in" filter="blinds(horizontal)">
                                      <p:cBhvr>
                                        <p:cTn id="13" dur="500"/>
                                        <p:tgtEl>
                                          <p:spTgt spid="10243">
                                            <p:bg/>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8" dur="500"/>
                                        <p:tgtEl>
                                          <p:spTgt spid="102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23" dur="500"/>
                                        <p:tgtEl>
                                          <p:spTgt spid="1024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28" dur="500"/>
                                        <p:tgtEl>
                                          <p:spTgt spid="1024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33" dur="500"/>
                                        <p:tgtEl>
                                          <p:spTgt spid="1024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38" dur="500"/>
                                        <p:tgtEl>
                                          <p:spTgt spid="1024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43" dur="500"/>
                                        <p:tgtEl>
                                          <p:spTgt spid="1024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48" dur="500"/>
                                        <p:tgtEl>
                                          <p:spTgt spid="1024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53" dur="500"/>
                                        <p:tgtEl>
                                          <p:spTgt spid="1024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171"/>
                                        </p:tgtEl>
                                        <p:attrNameLst>
                                          <p:attrName>style.visibility</p:attrName>
                                        </p:attrNameLst>
                                      </p:cBhvr>
                                      <p:to>
                                        <p:strVal val="visible"/>
                                      </p:to>
                                    </p:set>
                                    <p:anim calcmode="lin" valueType="num">
                                      <p:cBhvr additive="base">
                                        <p:cTn id="58" dur="500" fill="hold"/>
                                        <p:tgtEl>
                                          <p:spTgt spid="7171"/>
                                        </p:tgtEl>
                                        <p:attrNameLst>
                                          <p:attrName>ppt_x</p:attrName>
                                        </p:attrNameLst>
                                      </p:cBhvr>
                                      <p:tavLst>
                                        <p:tav tm="0">
                                          <p:val>
                                            <p:strVal val="#ppt_x"/>
                                          </p:val>
                                        </p:tav>
                                        <p:tav tm="100000">
                                          <p:val>
                                            <p:strVal val="#ppt_x"/>
                                          </p:val>
                                        </p:tav>
                                      </p:tavLst>
                                    </p:anim>
                                    <p:anim calcmode="lin" valueType="num">
                                      <p:cBhvr additive="base">
                                        <p:cTn id="59" dur="500" fill="hold"/>
                                        <p:tgtEl>
                                          <p:spTgt spid="717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171"/>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P spid="3" grpId="0" animBg="1"/>
      <p:bldP spid="2" grpId="0" animBg="1"/>
      <p:bldP spid="71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9D522847-919A-409A-AE95-B150907E32B1}"/>
              </a:ext>
            </a:extLst>
          </p:cNvPr>
          <p:cNvPicPr>
            <a:picLocks noChangeAspect="1"/>
          </p:cNvPicPr>
          <p:nvPr/>
        </p:nvPicPr>
        <p:blipFill rotWithShape="1">
          <a:blip r:embed="rId3">
            <a:extLst>
              <a:ext uri="{28A0092B-C50C-407E-A947-70E740481C1C}">
                <a14:useLocalDpi xmlns:a14="http://schemas.microsoft.com/office/drawing/2010/main" val="0"/>
              </a:ext>
            </a:extLst>
          </a:blip>
          <a:srcRect b="21866"/>
          <a:stretch/>
        </p:blipFill>
        <p:spPr>
          <a:xfrm>
            <a:off x="370394" y="1274165"/>
            <a:ext cx="3347941" cy="3284896"/>
          </a:xfrm>
          <a:prstGeom prst="rect">
            <a:avLst/>
          </a:prstGeom>
        </p:spPr>
      </p:pic>
      <p:pic>
        <p:nvPicPr>
          <p:cNvPr id="9" name="图片 8">
            <a:extLst>
              <a:ext uri="{FF2B5EF4-FFF2-40B4-BE49-F238E27FC236}">
                <a16:creationId xmlns="" xmlns:a16="http://schemas.microsoft.com/office/drawing/2014/main" id="{A4BFDA2A-7A28-4AEA-A941-3835698422A1}"/>
              </a:ext>
            </a:extLst>
          </p:cNvPr>
          <p:cNvPicPr>
            <a:picLocks noChangeAspect="1"/>
          </p:cNvPicPr>
          <p:nvPr/>
        </p:nvPicPr>
        <p:blipFill rotWithShape="1">
          <a:blip r:embed="rId3">
            <a:extLst>
              <a:ext uri="{28A0092B-C50C-407E-A947-70E740481C1C}">
                <a14:useLocalDpi xmlns:a14="http://schemas.microsoft.com/office/drawing/2010/main" val="0"/>
              </a:ext>
            </a:extLst>
          </a:blip>
          <a:srcRect b="21866"/>
          <a:stretch/>
        </p:blipFill>
        <p:spPr>
          <a:xfrm>
            <a:off x="5749786" y="1314303"/>
            <a:ext cx="3891171" cy="3817897"/>
          </a:xfrm>
          <a:prstGeom prst="rect">
            <a:avLst/>
          </a:prstGeom>
        </p:spPr>
      </p:pic>
      <p:sp>
        <p:nvSpPr>
          <p:cNvPr id="3" name="标题 1">
            <a:extLst>
              <a:ext uri="{FF2B5EF4-FFF2-40B4-BE49-F238E27FC236}">
                <a16:creationId xmlns="" xmlns:a16="http://schemas.microsoft.com/office/drawing/2014/main" id="{06BBBA3B-570C-4C2F-9DA5-00AC9C5B5005}"/>
              </a:ext>
            </a:extLst>
          </p:cNvPr>
          <p:cNvSpPr>
            <a:spLocks noGrp="1"/>
          </p:cNvSpPr>
          <p:nvPr>
            <p:ph type="title"/>
          </p:nvPr>
        </p:nvSpPr>
        <p:spPr>
          <a:xfrm>
            <a:off x="1484245" y="152973"/>
            <a:ext cx="7212496" cy="929879"/>
          </a:xfrm>
        </p:spPr>
        <p:txBody>
          <a:bodyPr>
            <a:normAutofit/>
          </a:bodyPr>
          <a:lstStyle/>
          <a:p>
            <a:r>
              <a:rPr lang="en-US" altLang="zh-CN" sz="1800" b="1" kern="100" dirty="0">
                <a:latin typeface="Calibri" panose="020F0502020204030204" pitchFamily="34" charset="0"/>
                <a:ea typeface="+mn-ea"/>
                <a:cs typeface="Times New Roman" panose="02020603050405020304" pitchFamily="18" charset="0"/>
              </a:rPr>
              <a:t>【</a:t>
            </a:r>
            <a:r>
              <a:rPr lang="zh-CN" altLang="en-US" sz="1800" b="1" kern="100" dirty="0">
                <a:latin typeface="Calibri" panose="020F0502020204030204" pitchFamily="34" charset="0"/>
                <a:ea typeface="+mn-ea"/>
                <a:cs typeface="Times New Roman" panose="02020603050405020304" pitchFamily="18" charset="0"/>
              </a:rPr>
              <a:t>思考</a:t>
            </a:r>
            <a:r>
              <a:rPr lang="en-US" altLang="zh-CN" sz="1800" b="1" kern="100" dirty="0">
                <a:latin typeface="Calibri" panose="020F0502020204030204" pitchFamily="34" charset="0"/>
                <a:ea typeface="+mn-ea"/>
                <a:cs typeface="Times New Roman" panose="02020603050405020304" pitchFamily="18" charset="0"/>
              </a:rPr>
              <a:t>】</a:t>
            </a:r>
            <a:r>
              <a:rPr lang="zh-CN" altLang="en-US" sz="1800" b="1" kern="100" dirty="0">
                <a:latin typeface="Calibri" panose="020F0502020204030204" pitchFamily="34" charset="0"/>
                <a:ea typeface="+mn-ea"/>
                <a:cs typeface="Times New Roman" panose="02020603050405020304" pitchFamily="18" charset="0"/>
              </a:rPr>
              <a:t>引起苏联解体、东欧剧变的原因有哪些？</a:t>
            </a:r>
            <a:r>
              <a:rPr lang="en-US" altLang="zh-CN" sz="1800" b="1" kern="100" dirty="0">
                <a:latin typeface="Calibri" panose="020F0502020204030204" pitchFamily="34" charset="0"/>
                <a:ea typeface="+mn-ea"/>
                <a:cs typeface="Times New Roman" panose="02020603050405020304" pitchFamily="18" charset="0"/>
              </a:rPr>
              <a:t/>
            </a:r>
            <a:br>
              <a:rPr lang="en-US" altLang="zh-CN" sz="1800" b="1" kern="100" dirty="0">
                <a:latin typeface="Calibri" panose="020F0502020204030204" pitchFamily="34" charset="0"/>
                <a:ea typeface="+mn-ea"/>
                <a:cs typeface="Times New Roman" panose="02020603050405020304" pitchFamily="18" charset="0"/>
              </a:rPr>
            </a:br>
            <a:endParaRPr lang="zh-CN" altLang="en-US" sz="3600" dirty="0"/>
          </a:p>
        </p:txBody>
      </p:sp>
      <p:pic>
        <p:nvPicPr>
          <p:cNvPr id="5" name="图片 4">
            <a:extLst>
              <a:ext uri="{FF2B5EF4-FFF2-40B4-BE49-F238E27FC236}">
                <a16:creationId xmlns="" xmlns:a16="http://schemas.microsoft.com/office/drawing/2014/main" id="{12D9931F-7D9E-41A6-BE8A-DF955CD18D1E}"/>
              </a:ext>
            </a:extLst>
          </p:cNvPr>
          <p:cNvPicPr>
            <a:picLocks noChangeAspect="1"/>
          </p:cNvPicPr>
          <p:nvPr/>
        </p:nvPicPr>
        <p:blipFill>
          <a:blip r:embed="rId4"/>
          <a:stretch>
            <a:fillRect/>
          </a:stretch>
        </p:blipFill>
        <p:spPr>
          <a:xfrm>
            <a:off x="7659755" y="89219"/>
            <a:ext cx="672372" cy="1045912"/>
          </a:xfrm>
          <a:prstGeom prst="rect">
            <a:avLst/>
          </a:prstGeom>
        </p:spPr>
      </p:pic>
      <p:sp>
        <p:nvSpPr>
          <p:cNvPr id="6" name="Freeform 30">
            <a:extLst>
              <a:ext uri="{FF2B5EF4-FFF2-40B4-BE49-F238E27FC236}">
                <a16:creationId xmlns="" xmlns:a16="http://schemas.microsoft.com/office/drawing/2014/main" id="{D631EB6E-932C-4446-8798-4A95B92674B1}"/>
              </a:ext>
            </a:extLst>
          </p:cNvPr>
          <p:cNvSpPr>
            <a:spLocks/>
          </p:cNvSpPr>
          <p:nvPr/>
        </p:nvSpPr>
        <p:spPr bwMode="auto">
          <a:xfrm>
            <a:off x="7918028" y="367378"/>
            <a:ext cx="228600" cy="178904"/>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7" tIns="34288" rIns="68577" bIns="34288" numCol="1" anchor="t" anchorCtr="0" compatLnSpc="1">
            <a:prstTxWarp prst="textNoShape">
              <a:avLst/>
            </a:prstTxWarp>
          </a:bodyPr>
          <a:lstStyle/>
          <a:p>
            <a:pPr defTabSz="685800" eaLnBrk="1" fontAlgn="auto" hangingPunct="1">
              <a:spcBef>
                <a:spcPts val="0"/>
              </a:spcBef>
              <a:spcAft>
                <a:spcPts val="0"/>
              </a:spcAft>
              <a:defRPr/>
            </a:pPr>
            <a:endParaRPr lang="zh-CN" altLang="en-US" sz="1300" kern="0" dirty="0">
              <a:solidFill>
                <a:prstClr val="black"/>
              </a:solidFill>
            </a:endParaRPr>
          </a:p>
        </p:txBody>
      </p:sp>
      <p:pic>
        <p:nvPicPr>
          <p:cNvPr id="8" name="19M10.eps" descr="id:2147506451;FounderCES">
            <a:extLst>
              <a:ext uri="{FF2B5EF4-FFF2-40B4-BE49-F238E27FC236}">
                <a16:creationId xmlns="" xmlns:a16="http://schemas.microsoft.com/office/drawing/2014/main" id="{77077297-B8F1-4C5D-8245-260329A03ECA}"/>
              </a:ext>
            </a:extLst>
          </p:cNvPr>
          <p:cNvPicPr/>
          <p:nvPr/>
        </p:nvPicPr>
        <p:blipFill>
          <a:blip r:embed="rId5">
            <a:extLst/>
          </a:blip>
          <a:stretch>
            <a:fillRect/>
          </a:stretch>
        </p:blipFill>
        <p:spPr>
          <a:xfrm>
            <a:off x="3297381" y="1198884"/>
            <a:ext cx="2939675" cy="3791644"/>
          </a:xfrm>
          <a:prstGeom prst="rect">
            <a:avLst/>
          </a:prstGeom>
        </p:spPr>
      </p:pic>
      <p:sp>
        <p:nvSpPr>
          <p:cNvPr id="2" name="矩形 1">
            <a:extLst>
              <a:ext uri="{FF2B5EF4-FFF2-40B4-BE49-F238E27FC236}">
                <a16:creationId xmlns="" xmlns:a16="http://schemas.microsoft.com/office/drawing/2014/main" id="{B5F82D1C-621F-43C9-BA87-929C92A76FCC}"/>
              </a:ext>
            </a:extLst>
          </p:cNvPr>
          <p:cNvSpPr/>
          <p:nvPr/>
        </p:nvSpPr>
        <p:spPr>
          <a:xfrm>
            <a:off x="6291470" y="1198884"/>
            <a:ext cx="2663686" cy="3993401"/>
          </a:xfrm>
          <a:prstGeom prst="rect">
            <a:avLst/>
          </a:prstGeom>
        </p:spPr>
        <p:txBody>
          <a:bodyPr wrap="square" lIns="68580" tIns="34290" rIns="68580" bIns="34290">
            <a:spAutoFit/>
          </a:bodyPr>
          <a:lstStyle/>
          <a:p>
            <a:pPr lvl="0"/>
            <a:r>
              <a:rPr lang="zh-CN" altLang="en-US" sz="1500" b="1" dirty="0" smtClean="0">
                <a:solidFill>
                  <a:prstClr val="black"/>
                </a:solidFill>
                <a:latin typeface="楷体" panose="02010609060101010101" pitchFamily="49" charset="-122"/>
                <a:ea typeface="楷体" panose="02010609060101010101" pitchFamily="49" charset="-122"/>
              </a:rPr>
              <a:t>材料七： </a:t>
            </a:r>
            <a:endParaRPr lang="en-US" altLang="zh-CN" sz="1500" b="1" dirty="0">
              <a:highlight>
                <a:srgbClr val="FFFF00"/>
              </a:highlight>
              <a:latin typeface="楷体" panose="02010609060101010101" pitchFamily="49" charset="-122"/>
              <a:ea typeface="楷体" panose="02010609060101010101" pitchFamily="49" charset="-122"/>
            </a:endParaRPr>
          </a:p>
          <a:p>
            <a:r>
              <a:rPr lang="zh-CN" altLang="en-US" sz="1500" b="1" dirty="0">
                <a:latin typeface="楷体" panose="02010609060101010101" pitchFamily="49" charset="-122"/>
                <a:ea typeface="楷体" panose="02010609060101010101" pitchFamily="49" charset="-122"/>
              </a:rPr>
              <a:t>   </a:t>
            </a:r>
            <a:r>
              <a:rPr lang="zh-CN" altLang="en-US" sz="1500" b="1" dirty="0">
                <a:highlight>
                  <a:srgbClr val="FFFF00"/>
                </a:highlight>
                <a:latin typeface="楷体" panose="02010609060101010101" pitchFamily="49" charset="-122"/>
                <a:ea typeface="楷体" panose="02010609060101010101" pitchFamily="49" charset="-122"/>
              </a:rPr>
              <a:t> “和平演变” </a:t>
            </a:r>
            <a:r>
              <a:rPr lang="zh-CN" altLang="en-US" sz="1500" b="1" dirty="0">
                <a:latin typeface="楷体" panose="02010609060101010101" pitchFamily="49" charset="-122"/>
                <a:ea typeface="楷体" panose="02010609060101010101" pitchFamily="49" charset="-122"/>
              </a:rPr>
              <a:t>即在政治上，美国承认东欧各国政府的法律地位，直接与东欧国家建立正常的外交关系。同时，美国表明立场，将苏联与东欧区别看待，以此来</a:t>
            </a:r>
            <a:r>
              <a:rPr lang="zh-CN" altLang="en-US" sz="1500" b="1" dirty="0">
                <a:highlight>
                  <a:srgbClr val="FFFF00"/>
                </a:highlight>
                <a:latin typeface="楷体" panose="02010609060101010101" pitchFamily="49" charset="-122"/>
                <a:ea typeface="楷体" panose="02010609060101010101" pitchFamily="49" charset="-122"/>
              </a:rPr>
              <a:t>分化苏联与东欧关系</a:t>
            </a:r>
            <a:r>
              <a:rPr lang="zh-CN" altLang="en-US" sz="1500" b="1" dirty="0">
                <a:latin typeface="楷体" panose="02010609060101010101" pitchFamily="49" charset="-122"/>
                <a:ea typeface="楷体" panose="02010609060101010101" pitchFamily="49" charset="-122"/>
              </a:rPr>
              <a:t>。其次，在经济方面，加强与东欧各国经济贸易与往来，</a:t>
            </a:r>
            <a:r>
              <a:rPr lang="zh-CN" altLang="en-US" sz="1500" b="1" dirty="0">
                <a:highlight>
                  <a:srgbClr val="FFFF00"/>
                </a:highlight>
                <a:latin typeface="楷体" panose="02010609060101010101" pitchFamily="49" charset="-122"/>
                <a:ea typeface="楷体" panose="02010609060101010101" pitchFamily="49" charset="-122"/>
              </a:rPr>
              <a:t>分化瓦解东欧的苏联式的经济模式</a:t>
            </a:r>
            <a:r>
              <a:rPr lang="zh-CN" altLang="en-US" sz="1500" b="1" dirty="0">
                <a:latin typeface="楷体" panose="02010609060101010101" pitchFamily="49" charset="-122"/>
                <a:ea typeface="楷体" panose="02010609060101010101" pitchFamily="49" charset="-122"/>
              </a:rPr>
              <a:t>。再次，在加强政治、经济交往基础上加强文化交流，在批评社会主义文化（以苏联文化模式为主）的同时，</a:t>
            </a:r>
            <a:r>
              <a:rPr lang="zh-CN" altLang="en-US" sz="1500" b="1" dirty="0">
                <a:highlight>
                  <a:srgbClr val="FFFF00"/>
                </a:highlight>
                <a:latin typeface="楷体" panose="02010609060101010101" pitchFamily="49" charset="-122"/>
                <a:ea typeface="楷体" panose="02010609060101010101" pitchFamily="49" charset="-122"/>
              </a:rPr>
              <a:t>加强西方文化的宣传与渗透</a:t>
            </a:r>
            <a:r>
              <a:rPr lang="zh-CN" altLang="en-US" sz="1500" b="1" dirty="0">
                <a:latin typeface="楷体" panose="02010609060101010101" pitchFamily="49" charset="-122"/>
                <a:ea typeface="楷体" panose="02010609060101010101" pitchFamily="49" charset="-122"/>
              </a:rPr>
              <a:t>，达到在文化上同化东欧的目的。</a:t>
            </a:r>
          </a:p>
        </p:txBody>
      </p:sp>
      <p:pic>
        <p:nvPicPr>
          <p:cNvPr id="11" name="图片 10">
            <a:extLst>
              <a:ext uri="{FF2B5EF4-FFF2-40B4-BE49-F238E27FC236}">
                <a16:creationId xmlns="" xmlns:a16="http://schemas.microsoft.com/office/drawing/2014/main" id="{EA30C8E9-7BDC-447D-9D82-3487AF0FCDDC}"/>
              </a:ext>
            </a:extLst>
          </p:cNvPr>
          <p:cNvPicPr>
            <a:picLocks noChangeAspect="1"/>
          </p:cNvPicPr>
          <p:nvPr/>
        </p:nvPicPr>
        <p:blipFill rotWithShape="1">
          <a:blip r:embed="rId3">
            <a:extLst>
              <a:ext uri="{28A0092B-C50C-407E-A947-70E740481C1C}">
                <a14:useLocalDpi xmlns:a14="http://schemas.microsoft.com/office/drawing/2010/main" val="0"/>
              </a:ext>
            </a:extLst>
          </a:blip>
          <a:srcRect b="21866"/>
          <a:stretch/>
        </p:blipFill>
        <p:spPr>
          <a:xfrm>
            <a:off x="3043361" y="1325603"/>
            <a:ext cx="3891171" cy="3817897"/>
          </a:xfrm>
          <a:prstGeom prst="rect">
            <a:avLst/>
          </a:prstGeom>
        </p:spPr>
      </p:pic>
      <p:sp>
        <p:nvSpPr>
          <p:cNvPr id="13" name="矩形 12">
            <a:extLst>
              <a:ext uri="{FF2B5EF4-FFF2-40B4-BE49-F238E27FC236}">
                <a16:creationId xmlns="" xmlns:a16="http://schemas.microsoft.com/office/drawing/2014/main" id="{048C8492-C053-4E56-B7FD-9F4FE3CC863A}"/>
              </a:ext>
            </a:extLst>
          </p:cNvPr>
          <p:cNvSpPr/>
          <p:nvPr/>
        </p:nvSpPr>
        <p:spPr>
          <a:xfrm>
            <a:off x="752725" y="0"/>
            <a:ext cx="7655291" cy="1177245"/>
          </a:xfrm>
          <a:prstGeom prst="rect">
            <a:avLst/>
          </a:prstGeom>
        </p:spPr>
        <p:txBody>
          <a:bodyPr wrap="square" lIns="68580" tIns="34290" rIns="68580" bIns="34290">
            <a:spAutoFit/>
          </a:bodyPr>
          <a:lstStyle/>
          <a:p>
            <a:pPr indent="150019">
              <a:tabLst>
                <a:tab pos="579001" algn="l"/>
                <a:tab pos="1040845" algn="l"/>
                <a:tab pos="1427678" algn="l"/>
                <a:tab pos="1812370" algn="l"/>
              </a:tabLst>
            </a:pPr>
            <a:r>
              <a:rPr lang="en-US" altLang="zh-CN" b="1" dirty="0">
                <a:latin typeface="Arial" panose="020B0604020202020204" pitchFamily="34" charset="0"/>
                <a:ea typeface="黑体" panose="02010609060101010101" pitchFamily="2" charset="-122"/>
                <a:cs typeface="Times New Roman" panose="02020603050405020304" pitchFamily="18" charset="0"/>
              </a:rPr>
              <a:t>                    </a:t>
            </a:r>
            <a:r>
              <a:rPr lang="zh-CN" altLang="zh-CN" b="1" dirty="0">
                <a:latin typeface="Arial" panose="020B0604020202020204" pitchFamily="34" charset="0"/>
                <a:ea typeface="黑体" panose="02010609060101010101" pitchFamily="2" charset="-122"/>
                <a:cs typeface="Times New Roman" panose="02020603050405020304" pitchFamily="18" charset="0"/>
              </a:rPr>
              <a:t>苏联解体、东欧剧变的原因</a:t>
            </a:r>
            <a:endParaRPr lang="zh-CN" altLang="zh-CN" b="1" dirty="0">
              <a:latin typeface="NEU-BZ-S92"/>
              <a:ea typeface="方正书宋_GBK" panose="03000509000000000000" pitchFamily="65" charset="-122"/>
              <a:cs typeface="Times New Roman" panose="02020603050405020304" pitchFamily="18" charset="0"/>
            </a:endParaRPr>
          </a:p>
          <a:p>
            <a:pPr indent="150019">
              <a:tabLst>
                <a:tab pos="579001" algn="l"/>
                <a:tab pos="1040845" algn="l"/>
                <a:tab pos="1427678" algn="l"/>
                <a:tab pos="1812370" algn="l"/>
              </a:tabLst>
            </a:pPr>
            <a:r>
              <a:rPr lang="zh-CN" altLang="zh-CN" b="1" dirty="0">
                <a:latin typeface="NEU-BZ-S92"/>
                <a:cs typeface="宋体" panose="02010600030101010101" pitchFamily="2" charset="-122"/>
              </a:rPr>
              <a:t>①</a:t>
            </a:r>
            <a:r>
              <a:rPr lang="zh-CN" altLang="en-US" b="1" dirty="0">
                <a:latin typeface="Times New Roman" panose="02020603050405020304" pitchFamily="18" charset="0"/>
                <a:cs typeface="Times New Roman" panose="02020603050405020304" pitchFamily="18" charset="0"/>
              </a:rPr>
              <a:t>根本原因</a:t>
            </a:r>
            <a:r>
              <a:rPr lang="en-US" altLang="zh-CN" b="1" dirty="0">
                <a:latin typeface="Times New Roman" panose="02020603050405020304" pitchFamily="18" charset="0"/>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苏联模式的弊端长期得不到纠正。</a:t>
            </a:r>
            <a:endParaRPr lang="en-US" altLang="zh-CN" b="1" dirty="0">
              <a:latin typeface="Times New Roman" panose="02020603050405020304" pitchFamily="18" charset="0"/>
              <a:cs typeface="Times New Roman" panose="02020603050405020304" pitchFamily="18" charset="0"/>
            </a:endParaRPr>
          </a:p>
          <a:p>
            <a:pPr indent="150019">
              <a:tabLst>
                <a:tab pos="579001" algn="l"/>
                <a:tab pos="1040845" algn="l"/>
                <a:tab pos="1427678" algn="l"/>
                <a:tab pos="1812370" algn="l"/>
              </a:tabLst>
            </a:pPr>
            <a:r>
              <a:rPr lang="zh-CN" altLang="zh-CN" b="1" dirty="0">
                <a:latin typeface="NEU-BZ-S92"/>
                <a:cs typeface="宋体" panose="02010600030101010101" pitchFamily="2" charset="-122"/>
              </a:rPr>
              <a:t>②</a:t>
            </a:r>
            <a:r>
              <a:rPr lang="zh-CN" altLang="en-US" b="1" dirty="0">
                <a:latin typeface="Times New Roman" panose="02020603050405020304" pitchFamily="18" charset="0"/>
                <a:cs typeface="Times New Roman" panose="02020603050405020304" pitchFamily="18" charset="0"/>
              </a:rPr>
              <a:t>直接原因</a:t>
            </a:r>
            <a:r>
              <a:rPr lang="en-US" altLang="zh-CN" b="1" dirty="0">
                <a:latin typeface="Times New Roman" panose="02020603050405020304" pitchFamily="18" charset="0"/>
                <a:cs typeface="Times New Roman" panose="02020603050405020304" pitchFamily="18" charset="0"/>
              </a:rPr>
              <a:t>:</a:t>
            </a:r>
            <a:r>
              <a:rPr lang="zh-CN" altLang="en-US" b="1" dirty="0">
                <a:latin typeface="Times New Roman" panose="02020603050405020304" pitchFamily="18" charset="0"/>
                <a:cs typeface="Times New Roman" panose="02020603050405020304" pitchFamily="18" charset="0"/>
              </a:rPr>
              <a:t>戈尔巴乔夫及东欧改革背离了社会主义方向。</a:t>
            </a:r>
            <a:endParaRPr lang="en-US" altLang="zh-CN" b="1" dirty="0">
              <a:latin typeface="Times New Roman" panose="02020603050405020304" pitchFamily="18" charset="0"/>
              <a:cs typeface="Times New Roman" panose="02020603050405020304" pitchFamily="18" charset="0"/>
            </a:endParaRPr>
          </a:p>
          <a:p>
            <a:pPr indent="150019">
              <a:tabLst>
                <a:tab pos="579001" algn="l"/>
                <a:tab pos="1040845" algn="l"/>
                <a:tab pos="1427678" algn="l"/>
                <a:tab pos="1812370" algn="l"/>
              </a:tabLst>
            </a:pPr>
            <a:r>
              <a:rPr lang="zh-CN" altLang="en-US" b="1" dirty="0">
                <a:latin typeface="NEU-BZ-S92"/>
                <a:cs typeface="宋体" panose="02010600030101010101" pitchFamily="2" charset="-122"/>
              </a:rPr>
              <a:t>③</a:t>
            </a:r>
            <a:r>
              <a:rPr lang="zh-CN" altLang="zh-CN" b="1" dirty="0">
                <a:latin typeface="Times New Roman" panose="02020603050405020304" pitchFamily="18" charset="0"/>
                <a:cs typeface="Times New Roman" panose="02020603050405020304" pitchFamily="18" charset="0"/>
              </a:rPr>
              <a:t>外部原因</a:t>
            </a:r>
            <a:r>
              <a:rPr lang="en-US" altLang="zh-CN" b="1" dirty="0">
                <a:latin typeface="Times New Roman" panose="02020603050405020304" pitchFamily="18" charset="0"/>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西方国家的</a:t>
            </a:r>
            <a:r>
              <a:rPr lang="en-US" altLang="zh-CN" b="1" dirty="0">
                <a:latin typeface="Times New Roman" panose="02020603050405020304" pitchFamily="18" charset="0"/>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和平演变</a:t>
            </a:r>
            <a:r>
              <a:rPr lang="en-US" altLang="zh-CN" b="1" dirty="0">
                <a:latin typeface="Times New Roman" panose="02020603050405020304" pitchFamily="18" charset="0"/>
                <a:cs typeface="Times New Roman" panose="02020603050405020304" pitchFamily="18" charset="0"/>
              </a:rPr>
              <a:t>”</a:t>
            </a:r>
            <a:r>
              <a:rPr lang="zh-CN" altLang="en-US" b="1" dirty="0">
                <a:latin typeface="Times New Roman" panose="02020603050405020304" pitchFamily="18" charset="0"/>
                <a:cs typeface="Times New Roman" panose="02020603050405020304" pitchFamily="18" charset="0"/>
              </a:rPr>
              <a:t>。</a:t>
            </a:r>
            <a:endParaRPr lang="zh-CN" altLang="zh-CN" sz="1200" dirty="0">
              <a:latin typeface="NEU-BZ-S92"/>
              <a:ea typeface="方正书宋_GBK" panose="03000509000000000000" pitchFamily="65" charset="-122"/>
              <a:cs typeface="Times New Roman" panose="02020603050405020304" pitchFamily="18" charset="0"/>
            </a:endParaRPr>
          </a:p>
        </p:txBody>
      </p:sp>
      <p:sp>
        <p:nvSpPr>
          <p:cNvPr id="10" name="矩形 9">
            <a:extLst>
              <a:ext uri="{FF2B5EF4-FFF2-40B4-BE49-F238E27FC236}">
                <a16:creationId xmlns="" xmlns:a16="http://schemas.microsoft.com/office/drawing/2014/main" id="{9A9ABE1D-72D3-41E8-963B-5B1BF154C178}"/>
              </a:ext>
            </a:extLst>
          </p:cNvPr>
          <p:cNvSpPr/>
          <p:nvPr/>
        </p:nvSpPr>
        <p:spPr>
          <a:xfrm>
            <a:off x="3151213" y="1198884"/>
            <a:ext cx="1004121" cy="300082"/>
          </a:xfrm>
          <a:prstGeom prst="rect">
            <a:avLst/>
          </a:prstGeom>
        </p:spPr>
        <p:txBody>
          <a:bodyPr wrap="none" lIns="68580" tIns="34290" rIns="68580" bIns="34290">
            <a:spAutoFit/>
          </a:bodyPr>
          <a:lstStyle/>
          <a:p>
            <a:pPr lvl="0"/>
            <a:r>
              <a:rPr lang="zh-CN" altLang="en-US" sz="1500" b="1" dirty="0" smtClean="0">
                <a:solidFill>
                  <a:prstClr val="black"/>
                </a:solidFill>
                <a:latin typeface="楷体" panose="02010609060101010101" pitchFamily="49" charset="-122"/>
                <a:ea typeface="楷体" panose="02010609060101010101" pitchFamily="49" charset="-122"/>
              </a:rPr>
              <a:t>材料六： </a:t>
            </a:r>
            <a:endParaRPr lang="en-US" altLang="zh-CN" sz="1500" b="1" dirty="0">
              <a:solidFill>
                <a:prstClr val="black"/>
              </a:solidFill>
              <a:latin typeface="楷体" panose="02010609060101010101" pitchFamily="49" charset="-122"/>
              <a:ea typeface="楷体" panose="02010609060101010101" pitchFamily="49" charset="-122"/>
            </a:endParaRPr>
          </a:p>
        </p:txBody>
      </p:sp>
      <p:sp>
        <p:nvSpPr>
          <p:cNvPr id="15" name="矩形 14">
            <a:extLst>
              <a:ext uri="{FF2B5EF4-FFF2-40B4-BE49-F238E27FC236}">
                <a16:creationId xmlns="" xmlns:a16="http://schemas.microsoft.com/office/drawing/2014/main" id="{21198E3B-0F01-4241-B2A4-CC5BB997AF9C}"/>
              </a:ext>
            </a:extLst>
          </p:cNvPr>
          <p:cNvSpPr/>
          <p:nvPr/>
        </p:nvSpPr>
        <p:spPr>
          <a:xfrm>
            <a:off x="480259" y="1163670"/>
            <a:ext cx="1004121" cy="300082"/>
          </a:xfrm>
          <a:prstGeom prst="rect">
            <a:avLst/>
          </a:prstGeom>
        </p:spPr>
        <p:txBody>
          <a:bodyPr wrap="none" lIns="68580" tIns="34290" rIns="68580" bIns="34290">
            <a:spAutoFit/>
          </a:bodyPr>
          <a:lstStyle/>
          <a:p>
            <a:pPr lvl="0"/>
            <a:r>
              <a:rPr lang="zh-CN" altLang="en-US" sz="1500" b="1" dirty="0" smtClean="0">
                <a:solidFill>
                  <a:prstClr val="black"/>
                </a:solidFill>
                <a:latin typeface="楷体" panose="02010609060101010101" pitchFamily="49" charset="-122"/>
                <a:ea typeface="楷体" panose="02010609060101010101" pitchFamily="49" charset="-122"/>
              </a:rPr>
              <a:t>材料五： </a:t>
            </a:r>
            <a:endParaRPr lang="en-US" altLang="zh-CN" sz="1500" b="1" dirty="0">
              <a:solidFill>
                <a:prstClr val="black"/>
              </a:solidFill>
              <a:latin typeface="楷体" panose="02010609060101010101" pitchFamily="49" charset="-122"/>
              <a:ea typeface="楷体" panose="02010609060101010101" pitchFamily="49" charset="-122"/>
            </a:endParaRPr>
          </a:p>
        </p:txBody>
      </p:sp>
      <p:pic>
        <p:nvPicPr>
          <p:cNvPr id="16" name="苏联解体原因">
            <a:hlinkClick r:id="" action="ppaction://media"/>
            <a:extLst>
              <a:ext uri="{FF2B5EF4-FFF2-40B4-BE49-F238E27FC236}">
                <a16:creationId xmlns="" xmlns:a16="http://schemas.microsoft.com/office/drawing/2014/main" id="{4AD88367-513E-49D7-A6E6-CE8E36F22D2C}"/>
              </a:ext>
            </a:extLst>
          </p:cNvPr>
          <p:cNvPicPr>
            <a:picLocks noChangeAspect="1"/>
          </p:cNvPicPr>
          <p:nvPr>
            <a:videoFile r:link="rId1"/>
            <p:extLst>
              <p:ext uri="{DAA4B4D4-6D71-4841-9C94-3DE7FCFB9230}">
                <p14:media xmlns:p14="http://schemas.microsoft.com/office/powerpoint/2010/main"/>
              </p:ext>
            </p:extLst>
          </p:nvPr>
        </p:nvPicPr>
        <p:blipFill rotWithShape="1">
          <a:blip r:embed="rId6"/>
          <a:srcRect l="25205" r="14028"/>
          <a:stretch/>
        </p:blipFill>
        <p:spPr>
          <a:xfrm>
            <a:off x="0" y="1593967"/>
            <a:ext cx="3151213" cy="2916968"/>
          </a:xfrm>
          <a:prstGeom prst="rect">
            <a:avLst/>
          </a:prstGeom>
        </p:spPr>
      </p:pic>
    </p:spTree>
    <p:extLst>
      <p:ext uri="{BB962C8B-B14F-4D97-AF65-F5344CB8AC3E}">
        <p14:creationId xmlns:p14="http://schemas.microsoft.com/office/powerpoint/2010/main" val="30331481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childTnLst>
                                    <p:animClr clrSpc="rgb" dir="cw">
                                      <p:cBhvr>
                                        <p:cTn id="6" dur="2000" fill="hold"/>
                                        <p:tgtEl>
                                          <p:spTgt spid="6"/>
                                        </p:tgtEl>
                                        <p:attrNameLst>
                                          <p:attrName>fillcolor</p:attrName>
                                        </p:attrNameLst>
                                      </p:cBhvr>
                                      <p:to>
                                        <a:srgbClr val="FFFF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226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16"/>
                </p:tgtEl>
              </p:cMediaNode>
            </p:vide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6"/>
                                        </p:tgtEl>
                                      </p:cBhvr>
                                    </p:cmd>
                                  </p:childTnLst>
                                </p:cTn>
                              </p:par>
                            </p:childTnLst>
                          </p:cTn>
                        </p:par>
                      </p:childTnLst>
                    </p:cTn>
                  </p:par>
                </p:childTnLst>
              </p:cTn>
              <p:nextCondLst>
                <p:cond evt="onClick" delay="0">
                  <p:tgtEl>
                    <p:spTgt spid="16"/>
                  </p:tgtEl>
                </p:cond>
              </p:nextCondLst>
            </p:seq>
          </p:childTnLst>
        </p:cTn>
      </p:par>
    </p:tnLst>
    <p:bldLst>
      <p:bldP spid="3"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1828800" y="1428750"/>
            <a:ext cx="5715000" cy="2308225"/>
          </a:xfrm>
          <a:prstGeom prst="rect">
            <a:avLst/>
          </a:prstGeom>
          <a:noFill/>
          <a:ln w="9525">
            <a:noFill/>
            <a:miter lim="800000"/>
            <a:headEnd/>
            <a:tailEnd/>
          </a:ln>
        </p:spPr>
        <p:txBody>
          <a:bodyPr>
            <a:spAutoFit/>
          </a:bodyPr>
          <a:lstStyle/>
          <a:p>
            <a:r>
              <a:rPr lang="zh-CN" altLang="en-US" sz="4800" b="1">
                <a:solidFill>
                  <a:srgbClr val="C00000"/>
                </a:solidFill>
                <a:latin typeface="黑体" pitchFamily="49" charset="-122"/>
                <a:ea typeface="黑体" pitchFamily="49" charset="-122"/>
              </a:rPr>
              <a:t>借鉴与展望</a:t>
            </a:r>
            <a:endParaRPr lang="en-US" altLang="zh-CN" sz="4800" b="1">
              <a:solidFill>
                <a:srgbClr val="C00000"/>
              </a:solidFill>
              <a:latin typeface="黑体" pitchFamily="49" charset="-122"/>
              <a:ea typeface="黑体" pitchFamily="49" charset="-122"/>
            </a:endParaRPr>
          </a:p>
          <a:p>
            <a:endParaRPr lang="en-US" altLang="zh-CN" sz="4800" b="1">
              <a:solidFill>
                <a:srgbClr val="C00000"/>
              </a:solidFill>
              <a:latin typeface="黑体" pitchFamily="49" charset="-122"/>
              <a:ea typeface="黑体" pitchFamily="49" charset="-122"/>
            </a:endParaRPr>
          </a:p>
          <a:p>
            <a:r>
              <a:rPr lang="zh-CN" altLang="en-US" sz="4800" b="1">
                <a:solidFill>
                  <a:srgbClr val="C00000"/>
                </a:solidFill>
                <a:latin typeface="黑体" pitchFamily="49" charset="-122"/>
                <a:ea typeface="黑体" pitchFamily="49" charset="-122"/>
              </a:rPr>
              <a:t>      </a:t>
            </a:r>
            <a:r>
              <a:rPr lang="en-US" altLang="zh-CN" sz="4800" b="1">
                <a:latin typeface="黑体" pitchFamily="49" charset="-122"/>
                <a:ea typeface="黑体" pitchFamily="49" charset="-122"/>
              </a:rPr>
              <a:t>——</a:t>
            </a:r>
            <a:r>
              <a:rPr lang="zh-CN" altLang="en-US" sz="4800" b="1">
                <a:latin typeface="黑体" pitchFamily="49" charset="-122"/>
                <a:ea typeface="黑体" pitchFamily="49" charset="-122"/>
              </a:rPr>
              <a:t>反思篇</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797662" cy="863974"/>
          </a:xfrm>
        </p:spPr>
        <p:txBody>
          <a:bodyPr>
            <a:normAutofit/>
          </a:bodyPr>
          <a:lstStyle/>
          <a:p>
            <a:r>
              <a:rPr lang="zh-CN" altLang="en-US" sz="3000" b="1" dirty="0" smtClean="0">
                <a:solidFill>
                  <a:srgbClr val="793738"/>
                </a:solidFill>
              </a:rPr>
              <a:t>二</a:t>
            </a:r>
            <a:r>
              <a:rPr lang="zh-CN" altLang="en-US" sz="3000" b="1" dirty="0">
                <a:solidFill>
                  <a:srgbClr val="793738"/>
                </a:solidFill>
              </a:rPr>
              <a:t>战后</a:t>
            </a:r>
            <a:r>
              <a:rPr lang="zh-CN" altLang="en-US" sz="3000" b="1" dirty="0" smtClean="0">
                <a:solidFill>
                  <a:srgbClr val="793738"/>
                </a:solidFill>
              </a:rPr>
              <a:t>的中国</a:t>
            </a:r>
            <a:endParaRPr lang="zh-CN" altLang="en-US" sz="3000" b="1" dirty="0">
              <a:solidFill>
                <a:srgbClr val="793738"/>
              </a:solidFill>
            </a:endParaRPr>
          </a:p>
        </p:txBody>
      </p:sp>
      <p:pic>
        <p:nvPicPr>
          <p:cNvPr id="6" name="图片 5"/>
          <p:cNvPicPr>
            <a:picLocks noChangeAspect="1"/>
          </p:cNvPicPr>
          <p:nvPr/>
        </p:nvPicPr>
        <p:blipFill>
          <a:blip r:embed="rId2" cstate="print"/>
          <a:stretch>
            <a:fillRect/>
          </a:stretch>
        </p:blipFill>
        <p:spPr>
          <a:xfrm>
            <a:off x="187462" y="1401815"/>
            <a:ext cx="2786672" cy="2210439"/>
          </a:xfrm>
          <a:prstGeom prst="rect">
            <a:avLst/>
          </a:prstGeom>
        </p:spPr>
      </p:pic>
      <p:pic>
        <p:nvPicPr>
          <p:cNvPr id="8" name="图片 7"/>
          <p:cNvPicPr>
            <a:picLocks noChangeAspect="1"/>
          </p:cNvPicPr>
          <p:nvPr/>
        </p:nvPicPr>
        <p:blipFill>
          <a:blip r:embed="rId3"/>
          <a:stretch>
            <a:fillRect/>
          </a:stretch>
        </p:blipFill>
        <p:spPr>
          <a:xfrm>
            <a:off x="3099425" y="1401815"/>
            <a:ext cx="2736873" cy="2210439"/>
          </a:xfrm>
          <a:prstGeom prst="rect">
            <a:avLst/>
          </a:prstGeom>
        </p:spPr>
      </p:pic>
      <p:sp>
        <p:nvSpPr>
          <p:cNvPr id="10" name="文本框 9"/>
          <p:cNvSpPr txBox="1"/>
          <p:nvPr/>
        </p:nvSpPr>
        <p:spPr>
          <a:xfrm>
            <a:off x="1756488" y="747239"/>
            <a:ext cx="6578082" cy="392415"/>
          </a:xfrm>
          <a:prstGeom prst="rect">
            <a:avLst/>
          </a:prstGeom>
          <a:noFill/>
        </p:spPr>
        <p:txBody>
          <a:bodyPr wrap="square" lIns="68580" tIns="34290" rIns="68580" bIns="34290" rtlCol="0">
            <a:spAutoFit/>
          </a:bodyPr>
          <a:lstStyle/>
          <a:p>
            <a:r>
              <a:rPr lang="zh-CN" altLang="en-US" sz="2100" b="1" dirty="0" smtClean="0"/>
              <a:t>根据所学，看图简述二战后的中国经济发展历程。</a:t>
            </a:r>
            <a:endParaRPr lang="zh-CN" altLang="en-US" sz="2100" b="1" dirty="0"/>
          </a:p>
        </p:txBody>
      </p:sp>
      <p:pic>
        <p:nvPicPr>
          <p:cNvPr id="11" name="图片 10"/>
          <p:cNvPicPr>
            <a:picLocks noChangeAspect="1"/>
          </p:cNvPicPr>
          <p:nvPr/>
        </p:nvPicPr>
        <p:blipFill>
          <a:blip r:embed="rId4"/>
          <a:stretch>
            <a:fillRect/>
          </a:stretch>
        </p:blipFill>
        <p:spPr>
          <a:xfrm>
            <a:off x="6018388" y="1401815"/>
            <a:ext cx="2526121" cy="2210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22468" y="783772"/>
            <a:ext cx="2742704" cy="1640415"/>
          </a:xfrm>
          <a:prstGeom prst="rect">
            <a:avLst/>
          </a:prstGeom>
        </p:spPr>
      </p:pic>
      <p:pic>
        <p:nvPicPr>
          <p:cNvPr id="5" name="图片 4"/>
          <p:cNvPicPr>
            <a:picLocks noChangeAspect="1"/>
          </p:cNvPicPr>
          <p:nvPr/>
        </p:nvPicPr>
        <p:blipFill>
          <a:blip r:embed="rId3"/>
          <a:stretch>
            <a:fillRect/>
          </a:stretch>
        </p:blipFill>
        <p:spPr>
          <a:xfrm>
            <a:off x="3334488" y="786828"/>
            <a:ext cx="2504748" cy="1634303"/>
          </a:xfrm>
          <a:prstGeom prst="rect">
            <a:avLst/>
          </a:prstGeom>
        </p:spPr>
      </p:pic>
      <p:pic>
        <p:nvPicPr>
          <p:cNvPr id="13" name="图片 12"/>
          <p:cNvPicPr>
            <a:picLocks noChangeAspect="1"/>
          </p:cNvPicPr>
          <p:nvPr/>
        </p:nvPicPr>
        <p:blipFill>
          <a:blip r:embed="rId4" cstate="print"/>
          <a:stretch>
            <a:fillRect/>
          </a:stretch>
        </p:blipFill>
        <p:spPr>
          <a:xfrm>
            <a:off x="6130213" y="783771"/>
            <a:ext cx="2470040" cy="1686508"/>
          </a:xfrm>
          <a:prstGeom prst="rect">
            <a:avLst/>
          </a:prstGeom>
        </p:spPr>
      </p:pic>
      <p:pic>
        <p:nvPicPr>
          <p:cNvPr id="14" name="图片 13"/>
          <p:cNvPicPr>
            <a:picLocks noChangeAspect="1"/>
          </p:cNvPicPr>
          <p:nvPr/>
        </p:nvPicPr>
        <p:blipFill>
          <a:blip r:embed="rId5"/>
          <a:stretch>
            <a:fillRect/>
          </a:stretch>
        </p:blipFill>
        <p:spPr>
          <a:xfrm>
            <a:off x="222467" y="2560831"/>
            <a:ext cx="2742704" cy="1826890"/>
          </a:xfrm>
          <a:prstGeom prst="rect">
            <a:avLst/>
          </a:prstGeom>
        </p:spPr>
      </p:pic>
      <p:pic>
        <p:nvPicPr>
          <p:cNvPr id="15" name="图片 14"/>
          <p:cNvPicPr>
            <a:picLocks noChangeAspect="1"/>
          </p:cNvPicPr>
          <p:nvPr/>
        </p:nvPicPr>
        <p:blipFill>
          <a:blip r:embed="rId6" cstate="print"/>
          <a:stretch>
            <a:fillRect/>
          </a:stretch>
        </p:blipFill>
        <p:spPr>
          <a:xfrm>
            <a:off x="3282004" y="2560830"/>
            <a:ext cx="2609717" cy="1826891"/>
          </a:xfrm>
          <a:prstGeom prst="rect">
            <a:avLst/>
          </a:prstGeom>
        </p:spPr>
      </p:pic>
      <p:pic>
        <p:nvPicPr>
          <p:cNvPr id="16" name="图片 15"/>
          <p:cNvPicPr>
            <a:picLocks noChangeAspect="1"/>
          </p:cNvPicPr>
          <p:nvPr/>
        </p:nvPicPr>
        <p:blipFill>
          <a:blip r:embed="rId7" cstate="print"/>
          <a:stretch>
            <a:fillRect/>
          </a:stretch>
        </p:blipFill>
        <p:spPr>
          <a:xfrm>
            <a:off x="6127474" y="2666222"/>
            <a:ext cx="2529002" cy="1721499"/>
          </a:xfrm>
          <a:prstGeom prst="rect">
            <a:avLst/>
          </a:prstGeom>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344" y="2456784"/>
            <a:ext cx="8670472" cy="900246"/>
          </a:xfrm>
          <a:prstGeom prst="rect">
            <a:avLst/>
          </a:prstGeom>
        </p:spPr>
        <p:txBody>
          <a:bodyPr wrap="square" lIns="68580" tIns="34290" rIns="68580" bIns="34290">
            <a:spAutoFit/>
          </a:bodyPr>
          <a:lstStyle/>
          <a:p>
            <a:r>
              <a:rPr lang="zh-CN" altLang="en-US" b="1" dirty="0" smtClean="0"/>
              <a:t>        邓小平</a:t>
            </a:r>
            <a:r>
              <a:rPr lang="zh-CN" altLang="en-US" b="1" dirty="0"/>
              <a:t>指出：“社会主义的本质，是解放生产力，</a:t>
            </a:r>
            <a:r>
              <a:rPr lang="zh-CN" altLang="en-US" b="1" dirty="0" smtClean="0"/>
              <a:t>发展生产力</a:t>
            </a:r>
            <a:r>
              <a:rPr lang="zh-CN" altLang="en-US" b="1" dirty="0"/>
              <a:t>，消灭剥削，消除两极分化，最终达到共同富裕。”</a:t>
            </a:r>
          </a:p>
          <a:p>
            <a:r>
              <a:rPr lang="en-US" altLang="zh-CN" b="1" dirty="0" smtClean="0"/>
              <a:t>                                                                                                    —《</a:t>
            </a:r>
            <a:r>
              <a:rPr lang="zh-CN" altLang="en-US" b="1" dirty="0"/>
              <a:t>邓小平文选</a:t>
            </a:r>
            <a:r>
              <a:rPr lang="en-US" altLang="zh-CN" b="1" dirty="0"/>
              <a:t>》</a:t>
            </a:r>
            <a:r>
              <a:rPr lang="zh-CN" altLang="en-US" b="1" dirty="0"/>
              <a:t>第三卷</a:t>
            </a:r>
          </a:p>
        </p:txBody>
      </p:sp>
      <p:sp>
        <p:nvSpPr>
          <p:cNvPr id="5" name="矩形 4"/>
          <p:cNvSpPr/>
          <p:nvPr/>
        </p:nvSpPr>
        <p:spPr>
          <a:xfrm>
            <a:off x="61638" y="3459972"/>
            <a:ext cx="8637178" cy="623248"/>
          </a:xfrm>
          <a:prstGeom prst="rect">
            <a:avLst/>
          </a:prstGeom>
        </p:spPr>
        <p:txBody>
          <a:bodyPr wrap="square" lIns="68580" tIns="34290" rIns="68580" bIns="34290">
            <a:spAutoFit/>
          </a:bodyPr>
          <a:lstStyle/>
          <a:p>
            <a:r>
              <a:rPr lang="zh-CN" altLang="en-US" b="1" dirty="0" smtClean="0"/>
              <a:t>       习近平</a:t>
            </a:r>
            <a:r>
              <a:rPr lang="zh-CN" altLang="en-US" b="1" dirty="0"/>
              <a:t>指出：“人民对美好生活的向往，就是我们的</a:t>
            </a:r>
            <a:r>
              <a:rPr lang="zh-CN" altLang="en-US" b="1" dirty="0" smtClean="0"/>
              <a:t>奋斗</a:t>
            </a:r>
            <a:r>
              <a:rPr lang="zh-CN" altLang="en-US" b="1" dirty="0"/>
              <a:t>目标。”</a:t>
            </a:r>
          </a:p>
          <a:p>
            <a:r>
              <a:rPr lang="en-US" altLang="zh-CN" b="1" dirty="0" smtClean="0"/>
              <a:t>            </a:t>
            </a:r>
            <a:r>
              <a:rPr lang="en-US" altLang="zh-CN" b="1" dirty="0" smtClean="0"/>
              <a:t>——《</a:t>
            </a:r>
            <a:r>
              <a:rPr lang="zh-CN" altLang="en-US" b="1" dirty="0"/>
              <a:t>人民对美好生活的向往，就是我们的奋斗目标</a:t>
            </a:r>
            <a:r>
              <a:rPr lang="en-US" altLang="zh-CN" b="1" dirty="0" smtClean="0"/>
              <a:t>》</a:t>
            </a:r>
            <a:r>
              <a:rPr lang="zh-CN" altLang="en-US" b="1" dirty="0"/>
              <a:t>（</a:t>
            </a:r>
            <a:r>
              <a:rPr lang="en-US" altLang="zh-CN" b="1" dirty="0"/>
              <a:t>2012 </a:t>
            </a:r>
            <a:r>
              <a:rPr lang="zh-CN" altLang="en-US" b="1" dirty="0"/>
              <a:t>年</a:t>
            </a:r>
            <a:r>
              <a:rPr lang="en-US" altLang="zh-CN" b="1" dirty="0"/>
              <a:t>11 </a:t>
            </a:r>
            <a:r>
              <a:rPr lang="zh-CN" altLang="en-US" b="1" dirty="0"/>
              <a:t>月</a:t>
            </a:r>
            <a:r>
              <a:rPr lang="en-US" altLang="zh-CN" b="1" dirty="0"/>
              <a:t>15 </a:t>
            </a:r>
            <a:r>
              <a:rPr lang="zh-CN" altLang="en-US" b="1" dirty="0"/>
              <a:t>日</a:t>
            </a:r>
            <a:r>
              <a:rPr lang="zh-CN" altLang="en-US" b="1" dirty="0" smtClean="0"/>
              <a:t>）                           </a:t>
            </a:r>
            <a:endParaRPr lang="zh-CN" altLang="en-US" b="1" dirty="0"/>
          </a:p>
        </p:txBody>
      </p:sp>
      <p:sp>
        <p:nvSpPr>
          <p:cNvPr id="6" name="矩形 5"/>
          <p:cNvSpPr/>
          <p:nvPr/>
        </p:nvSpPr>
        <p:spPr>
          <a:xfrm>
            <a:off x="-16683" y="491969"/>
            <a:ext cx="8663474" cy="1731243"/>
          </a:xfrm>
          <a:prstGeom prst="rect">
            <a:avLst/>
          </a:prstGeom>
        </p:spPr>
        <p:txBody>
          <a:bodyPr wrap="square" lIns="68580" tIns="34290" rIns="68580" bIns="34290">
            <a:spAutoFit/>
          </a:bodyPr>
          <a:lstStyle/>
          <a:p>
            <a:r>
              <a:rPr lang="zh-CN" altLang="en-US" b="1" dirty="0" smtClean="0"/>
              <a:t>         封建社会</a:t>
            </a:r>
            <a:r>
              <a:rPr lang="zh-CN" altLang="en-US" b="1" dirty="0"/>
              <a:t>代替奴隶社会，资本主义代替封建主义，社会主义经历一个长过程发展后必然代替资本主义。这是社会历史发展不可逆转的总趋势，但道路是曲折的。资本主义代替封建主义的几百年间， 发生过多少次王朝复辟？ 所以，从一定意义上说， 某种暂时复辟也是难以完全避免的规律性现象。一些国家出现严重曲折，社会主义好像被削弱了，但人民经受锻炼，从中吸收教训，将促使社会主义向着更加健康的方向发展</a:t>
            </a:r>
            <a:r>
              <a:rPr lang="zh-CN" altLang="en-US" b="1" dirty="0" smtClean="0"/>
              <a:t>。</a:t>
            </a:r>
            <a:r>
              <a:rPr lang="en-US" altLang="zh-CN" b="1" dirty="0" smtClean="0"/>
              <a:t>                                                                       —《</a:t>
            </a:r>
            <a:r>
              <a:rPr lang="zh-CN" altLang="en-US" b="1" dirty="0" smtClean="0"/>
              <a:t>邓小平文选</a:t>
            </a:r>
            <a:r>
              <a:rPr lang="en-US" altLang="zh-CN" b="1" dirty="0" smtClean="0"/>
              <a:t>》</a:t>
            </a:r>
            <a:r>
              <a:rPr lang="zh-CN" altLang="en-US" b="1" dirty="0" smtClean="0"/>
              <a:t>第三卷</a:t>
            </a:r>
            <a:endParaRPr lang="zh-CN" altLang="en-US" b="1" dirty="0"/>
          </a:p>
        </p:txBody>
      </p:sp>
      <p:sp>
        <p:nvSpPr>
          <p:cNvPr id="7" name="矩形 6"/>
          <p:cNvSpPr/>
          <p:nvPr/>
        </p:nvSpPr>
        <p:spPr>
          <a:xfrm>
            <a:off x="895564" y="4260119"/>
            <a:ext cx="6936034" cy="438581"/>
          </a:xfrm>
          <a:prstGeom prst="rect">
            <a:avLst/>
          </a:prstGeom>
        </p:spPr>
        <p:txBody>
          <a:bodyPr wrap="none" lIns="68580" tIns="34290" rIns="68580" bIns="34290">
            <a:spAutoFit/>
          </a:bodyPr>
          <a:lstStyle/>
          <a:p>
            <a:r>
              <a:rPr lang="zh-CN" altLang="en-US" sz="2400" b="1" dirty="0"/>
              <a:t>阅读、思考这些论述，谈谈你对社会主义的理解。</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7" name="矩形 217096"/>
          <p:cNvSpPr/>
          <p:nvPr/>
        </p:nvSpPr>
        <p:spPr>
          <a:xfrm>
            <a:off x="609175" y="637659"/>
            <a:ext cx="7864973" cy="4115094"/>
          </a:xfrm>
          <a:prstGeom prst="rect">
            <a:avLst/>
          </a:prstGeom>
          <a:noFill/>
          <a:ln w="9525">
            <a:noFill/>
          </a:ln>
        </p:spPr>
        <p:txBody>
          <a:bodyPr lIns="68580" tIns="34290" rIns="68580" bIns="3429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indent="432000">
              <a:lnSpc>
                <a:spcPct val="150000"/>
              </a:lnSpc>
              <a:buNone/>
            </a:pPr>
            <a:r>
              <a:rPr lang="zh-CN" altLang="en-US" sz="1600" b="1" noProof="1" smtClean="0">
                <a:latin typeface="微软雅黑" panose="020B0503020204020204" charset="-122"/>
                <a:ea typeface="微软雅黑" panose="020B0503020204020204" charset="-122"/>
              </a:rPr>
              <a:t>◆坚持马克思主义理论指导，社会主义理论是在发展与实践中不断完善</a:t>
            </a:r>
            <a:endParaRPr lang="en-US" altLang="zh-CN" sz="1600" b="1" noProof="1" smtClean="0">
              <a:latin typeface="微软雅黑" panose="020B0503020204020204" charset="-122"/>
              <a:ea typeface="微软雅黑" panose="020B0503020204020204" charset="-122"/>
            </a:endParaRPr>
          </a:p>
          <a:p>
            <a:pPr marL="0" indent="432000">
              <a:lnSpc>
                <a:spcPct val="150000"/>
              </a:lnSpc>
              <a:buNone/>
            </a:pPr>
            <a:r>
              <a:rPr lang="zh-CN" altLang="en-US" sz="1600" b="1" noProof="1">
                <a:latin typeface="微软雅黑" panose="020B0503020204020204" charset="-122"/>
                <a:ea typeface="微软雅黑" panose="020B0503020204020204" charset="-122"/>
              </a:rPr>
              <a:t>◆</a:t>
            </a:r>
            <a:r>
              <a:rPr lang="zh-CN" altLang="en-US" sz="1600" b="1" noProof="1" smtClean="0">
                <a:latin typeface="微软雅黑" panose="020B0503020204020204" charset="-122"/>
                <a:ea typeface="微软雅黑" panose="020B0503020204020204" charset="-122"/>
              </a:rPr>
              <a:t>社会主义建设是一个伟大而复杂的系统工程，改革和建设具有</a:t>
            </a:r>
            <a:r>
              <a:rPr lang="zh-CN" altLang="en-US" sz="1600" b="1" noProof="1">
                <a:latin typeface="微软雅黑" panose="020B0503020204020204" charset="-122"/>
                <a:ea typeface="微软雅黑" panose="020B0503020204020204" charset="-122"/>
              </a:rPr>
              <a:t>复杂性、曲折性和艰巨性 </a:t>
            </a:r>
            <a:endParaRPr lang="en-US" altLang="zh-CN" sz="1600" b="1" noProof="1">
              <a:latin typeface="微软雅黑" panose="020B0503020204020204" charset="-122"/>
              <a:ea typeface="微软雅黑" panose="020B0503020204020204" charset="-122"/>
            </a:endParaRPr>
          </a:p>
          <a:p>
            <a:pPr marL="0" indent="432000">
              <a:lnSpc>
                <a:spcPct val="150000"/>
              </a:lnSpc>
              <a:buNone/>
            </a:pPr>
            <a:r>
              <a:rPr lang="zh-CN" altLang="en-US" sz="1600" b="1" noProof="1">
                <a:latin typeface="微软雅黑" panose="020B0503020204020204" charset="-122"/>
                <a:ea typeface="微软雅黑" panose="020B0503020204020204" charset="-122"/>
              </a:rPr>
              <a:t>◆</a:t>
            </a:r>
            <a:r>
              <a:rPr lang="zh-CN" altLang="en-US" sz="1600" b="1" noProof="1" smtClean="0">
                <a:latin typeface="微软雅黑" panose="020B0503020204020204" charset="-122"/>
                <a:ea typeface="微软雅黑" panose="020B0503020204020204" charset="-122"/>
              </a:rPr>
              <a:t>把诚心诚意为广大人民谋利益，紧密依靠人民群众，作为党一切工作的根本出发点</a:t>
            </a:r>
            <a:endParaRPr lang="en-US" altLang="zh-CN" sz="1600" b="1" noProof="1" smtClean="0">
              <a:latin typeface="微软雅黑" panose="020B0503020204020204" charset="-122"/>
              <a:ea typeface="微软雅黑" panose="020B0503020204020204" charset="-122"/>
            </a:endParaRPr>
          </a:p>
          <a:p>
            <a:pPr marL="0" indent="432000">
              <a:lnSpc>
                <a:spcPct val="150000"/>
              </a:lnSpc>
              <a:buNone/>
            </a:pPr>
            <a:r>
              <a:rPr lang="zh-CN" altLang="en-US" sz="1600" b="1" noProof="1">
                <a:latin typeface="微软雅黑" panose="020B0503020204020204" charset="-122"/>
                <a:ea typeface="微软雅黑" panose="020B0503020204020204" charset="-122"/>
              </a:rPr>
              <a:t>◆</a:t>
            </a:r>
            <a:r>
              <a:rPr lang="zh-CN" altLang="en-US" sz="1600" b="1" noProof="1" smtClean="0">
                <a:latin typeface="微软雅黑" panose="020B0503020204020204" charset="-122"/>
                <a:ea typeface="微软雅黑" panose="020B0503020204020204" charset="-122"/>
              </a:rPr>
              <a:t>社会主义建设</a:t>
            </a:r>
            <a:r>
              <a:rPr lang="zh-CN" altLang="en-US" sz="1600" b="1" noProof="1">
                <a:latin typeface="微软雅黑" panose="020B0503020204020204" charset="-122"/>
                <a:ea typeface="微软雅黑" panose="020B0503020204020204" charset="-122"/>
              </a:rPr>
              <a:t>要适合本国国情</a:t>
            </a:r>
            <a:r>
              <a:rPr lang="zh-CN" altLang="en-US" sz="1600" b="1" noProof="1" smtClean="0">
                <a:latin typeface="微软雅黑" panose="020B0503020204020204" charset="-122"/>
                <a:ea typeface="微软雅黑" panose="020B0503020204020204" charset="-122"/>
              </a:rPr>
              <a:t>，</a:t>
            </a:r>
            <a:r>
              <a:rPr lang="zh-CN" altLang="en-US" sz="1600" b="1" noProof="1">
                <a:latin typeface="微软雅黑" panose="020B0503020204020204" charset="-122"/>
                <a:ea typeface="微软雅黑" panose="020B0503020204020204" charset="-122"/>
              </a:rPr>
              <a:t>随着国际、国内形势的变化进行及时的政治、经济政策的</a:t>
            </a:r>
            <a:r>
              <a:rPr lang="zh-CN" altLang="en-US" sz="1600" b="1" noProof="1" smtClean="0">
                <a:latin typeface="微软雅黑" panose="020B0503020204020204" charset="-122"/>
                <a:ea typeface="微软雅黑" panose="020B0503020204020204" charset="-122"/>
              </a:rPr>
              <a:t>调整，要实事求是</a:t>
            </a:r>
            <a:endParaRPr lang="en-US" altLang="zh-CN" sz="1600" b="1" noProof="1" smtClean="0">
              <a:latin typeface="微软雅黑" panose="020B0503020204020204" charset="-122"/>
              <a:ea typeface="微软雅黑" panose="020B0503020204020204" charset="-122"/>
            </a:endParaRPr>
          </a:p>
          <a:p>
            <a:pPr marL="0" indent="432000">
              <a:lnSpc>
                <a:spcPct val="150000"/>
              </a:lnSpc>
              <a:buNone/>
            </a:pPr>
            <a:r>
              <a:rPr lang="zh-CN" altLang="en-US" sz="1600" b="1" noProof="1">
                <a:latin typeface="微软雅黑" panose="020B0503020204020204" charset="-122"/>
                <a:ea typeface="微软雅黑" panose="020B0503020204020204" charset="-122"/>
              </a:rPr>
              <a:t>◆</a:t>
            </a:r>
            <a:r>
              <a:rPr lang="zh-CN" altLang="en-US" sz="1600" b="1" noProof="1" smtClean="0">
                <a:effectLst>
                  <a:outerShdw blurRad="38100" dist="38100" dir="2700000">
                    <a:srgbClr val="C0C0C0"/>
                  </a:outerShdw>
                </a:effectLst>
                <a:latin typeface="微软雅黑" panose="020B0503020204020204" charset="-122"/>
                <a:ea typeface="微软雅黑" panose="020B0503020204020204" charset="-122"/>
              </a:rPr>
              <a:t>必须坚持以经济建设为中心，以改善民生为重点，政治建设要围绕经济建设进行</a:t>
            </a:r>
            <a:endParaRPr lang="en-US" altLang="zh-CN" sz="1600" b="1" noProof="1" smtClean="0">
              <a:effectLst>
                <a:outerShdw blurRad="38100" dist="38100" dir="2700000">
                  <a:srgbClr val="C0C0C0"/>
                </a:outerShdw>
              </a:effectLst>
              <a:latin typeface="微软雅黑" panose="020B0503020204020204" charset="-122"/>
              <a:ea typeface="微软雅黑" panose="020B0503020204020204" charset="-122"/>
            </a:endParaRPr>
          </a:p>
          <a:p>
            <a:pPr marL="0" indent="432000">
              <a:lnSpc>
                <a:spcPct val="150000"/>
              </a:lnSpc>
              <a:buNone/>
            </a:pPr>
            <a:r>
              <a:rPr lang="en-US" altLang="zh-CN" sz="1600" b="1" noProof="1" smtClean="0">
                <a:effectLst>
                  <a:outerShdw blurRad="38100" dist="38100" dir="2700000">
                    <a:srgbClr val="C0C0C0"/>
                  </a:outerShdw>
                </a:effectLst>
                <a:latin typeface="微软雅黑" panose="020B0503020204020204" charset="-122"/>
                <a:ea typeface="微软雅黑" panose="020B0503020204020204" charset="-122"/>
              </a:rPr>
              <a:t>……</a:t>
            </a:r>
            <a:endParaRPr lang="en-US" altLang="zh-CN" sz="1600" b="1" noProof="1">
              <a:effectLst>
                <a:outerShdw blurRad="38100" dist="38100" dir="2700000">
                  <a:srgbClr val="C0C0C0"/>
                </a:outerShdw>
              </a:effectLst>
              <a:latin typeface="微软雅黑" panose="020B0503020204020204" charset="-122"/>
              <a:ea typeface="微软雅黑" panose="020B050302020402020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7097"/>
                                        </p:tgtEl>
                                        <p:attrNameLst>
                                          <p:attrName>style.visibility</p:attrName>
                                        </p:attrNameLst>
                                      </p:cBhvr>
                                      <p:to>
                                        <p:strVal val="visible"/>
                                      </p:to>
                                    </p:set>
                                    <p:animEffect transition="in" filter="barn(inVertical)">
                                      <p:cBhvr>
                                        <p:cTn id="7" dur="500"/>
                                        <p:tgtEl>
                                          <p:spTgt spid="217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19SBX2RJXJCLS7.eps">
            <a:extLst>
              <a:ext uri="{FF2B5EF4-FFF2-40B4-BE49-F238E27FC236}">
                <a16:creationId xmlns:a16="http://schemas.microsoft.com/office/drawing/2014/main" xmlns="" id="{21BEF9E6-922C-47CB-B0E7-3D3A874A1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418" y="2554566"/>
            <a:ext cx="5971295" cy="21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E9C32E05-2959-4345-8BD5-B00C6D2DD167}"/>
              </a:ext>
            </a:extLst>
          </p:cNvPr>
          <p:cNvSpPr/>
          <p:nvPr/>
        </p:nvSpPr>
        <p:spPr>
          <a:xfrm>
            <a:off x="4180529" y="281275"/>
            <a:ext cx="1716224" cy="715581"/>
          </a:xfrm>
          <a:prstGeom prst="rect">
            <a:avLst/>
          </a:prstGeom>
        </p:spPr>
        <p:txBody>
          <a:bodyPr wrap="square" lIns="68580" tIns="34290" rIns="68580" bIns="34290">
            <a:spAutoFit/>
          </a:bodyPr>
          <a:lstStyle/>
          <a:p>
            <a:r>
              <a:rPr lang="en-US" altLang="zh-CN" sz="2100" b="1" dirty="0">
                <a:solidFill>
                  <a:schemeClr val="bg1"/>
                </a:solidFill>
              </a:rPr>
              <a:t>【</a:t>
            </a:r>
            <a:r>
              <a:rPr lang="zh-CN" altLang="en-US" sz="2100" b="1" dirty="0">
                <a:solidFill>
                  <a:schemeClr val="bg1"/>
                </a:solidFill>
              </a:rPr>
              <a:t>课堂小结</a:t>
            </a:r>
            <a:r>
              <a:rPr lang="en-US" altLang="zh-CN" sz="2100" b="1" dirty="0">
                <a:solidFill>
                  <a:schemeClr val="bg1"/>
                </a:solidFill>
              </a:rPr>
              <a:t>】</a:t>
            </a:r>
            <a:endParaRPr lang="zh-CN" altLang="en-US" sz="2100" b="1" dirty="0">
              <a:solidFill>
                <a:schemeClr val="bg1"/>
              </a:solidFill>
            </a:endParaRPr>
          </a:p>
        </p:txBody>
      </p:sp>
      <p:pic>
        <p:nvPicPr>
          <p:cNvPr id="5" name="图片 4">
            <a:extLst>
              <a:ext uri="{FF2B5EF4-FFF2-40B4-BE49-F238E27FC236}">
                <a16:creationId xmlns:a16="http://schemas.microsoft.com/office/drawing/2014/main" xmlns="" id="{3CD153D2-CC1D-4233-B64A-42D423785495}"/>
              </a:ext>
            </a:extLst>
          </p:cNvPr>
          <p:cNvPicPr>
            <a:picLocks noChangeAspect="1"/>
          </p:cNvPicPr>
          <p:nvPr/>
        </p:nvPicPr>
        <p:blipFill rotWithShape="1">
          <a:blip r:embed="rId3"/>
          <a:srcRect b="5053"/>
          <a:stretch/>
        </p:blipFill>
        <p:spPr>
          <a:xfrm>
            <a:off x="1895840" y="281274"/>
            <a:ext cx="5971295" cy="2207243"/>
          </a:xfrm>
          <a:prstGeom prst="rect">
            <a:avLst/>
          </a:prstGeom>
        </p:spPr>
      </p:pic>
      <p:sp>
        <p:nvSpPr>
          <p:cNvPr id="7" name="矩形 6">
            <a:extLst>
              <a:ext uri="{FF2B5EF4-FFF2-40B4-BE49-F238E27FC236}">
                <a16:creationId xmlns:a16="http://schemas.microsoft.com/office/drawing/2014/main" xmlns="" id="{A9845810-790B-4E34-A3BD-73F7040016E2}"/>
              </a:ext>
            </a:extLst>
          </p:cNvPr>
          <p:cNvSpPr/>
          <p:nvPr/>
        </p:nvSpPr>
        <p:spPr>
          <a:xfrm>
            <a:off x="356555" y="1177608"/>
            <a:ext cx="1716224" cy="346249"/>
          </a:xfrm>
          <a:prstGeom prst="rect">
            <a:avLst/>
          </a:prstGeom>
        </p:spPr>
        <p:txBody>
          <a:bodyPr wrap="square" lIns="68580" tIns="34290" rIns="68580" bIns="34290">
            <a:spAutoFit/>
          </a:bodyPr>
          <a:lstStyle/>
          <a:p>
            <a:r>
              <a:rPr lang="en-US" altLang="zh-CN" b="1" dirty="0"/>
              <a:t>【</a:t>
            </a:r>
            <a:r>
              <a:rPr lang="zh-CN" altLang="en-US" b="1" dirty="0"/>
              <a:t>时空坐标</a:t>
            </a:r>
            <a:r>
              <a:rPr lang="en-US" altLang="zh-CN" b="1" dirty="0"/>
              <a:t>】</a:t>
            </a:r>
            <a:endParaRPr lang="zh-CN" altLang="en-US" b="1" dirty="0"/>
          </a:p>
        </p:txBody>
      </p:sp>
      <p:sp>
        <p:nvSpPr>
          <p:cNvPr id="8" name="矩形 7">
            <a:extLst>
              <a:ext uri="{FF2B5EF4-FFF2-40B4-BE49-F238E27FC236}">
                <a16:creationId xmlns:a16="http://schemas.microsoft.com/office/drawing/2014/main" xmlns="" id="{3C70023E-161B-4769-89E8-72E1D00A5988}"/>
              </a:ext>
            </a:extLst>
          </p:cNvPr>
          <p:cNvSpPr/>
          <p:nvPr/>
        </p:nvSpPr>
        <p:spPr>
          <a:xfrm>
            <a:off x="387419" y="3565610"/>
            <a:ext cx="1685360" cy="346249"/>
          </a:xfrm>
          <a:prstGeom prst="rect">
            <a:avLst/>
          </a:prstGeom>
        </p:spPr>
        <p:txBody>
          <a:bodyPr wrap="square" lIns="68580" tIns="34290" rIns="68580" bIns="34290">
            <a:spAutoFit/>
          </a:bodyPr>
          <a:lstStyle/>
          <a:p>
            <a:r>
              <a:rPr lang="en-US" altLang="zh-CN" b="1" dirty="0"/>
              <a:t>【</a:t>
            </a:r>
            <a:r>
              <a:rPr lang="zh-CN" altLang="en-US" b="1" dirty="0"/>
              <a:t>知识结构</a:t>
            </a:r>
            <a:r>
              <a:rPr lang="en-US" altLang="zh-CN" b="1" dirty="0"/>
              <a:t>】</a:t>
            </a:r>
            <a:endParaRPr lang="zh-CN" altLang="en-US" b="1" dirty="0"/>
          </a:p>
        </p:txBody>
      </p:sp>
    </p:spTree>
    <p:extLst>
      <p:ext uri="{BB962C8B-B14F-4D97-AF65-F5344CB8AC3E}">
        <p14:creationId xmlns:p14="http://schemas.microsoft.com/office/powerpoint/2010/main" val="81561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109" y="4831825"/>
            <a:ext cx="9163109" cy="104473"/>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4267649" y="-6094"/>
            <a:ext cx="655116" cy="21822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7746" tIns="43873" rIns="87746" bIns="43873" rtlCol="0" anchor="ctr"/>
          <a:lstStyle/>
          <a:p>
            <a:pPr algn="ctr" defTabSz="667843" eaLnBrk="1" fontAlgn="auto" hangingPunct="1">
              <a:spcBef>
                <a:spcPts val="0"/>
              </a:spcBef>
              <a:spcAft>
                <a:spcPts val="0"/>
              </a:spcAft>
              <a:defRPr/>
            </a:pPr>
            <a:endParaRPr lang="en-US" sz="700" dirty="0">
              <a:solidFill>
                <a:prstClr val="black"/>
              </a:solidFill>
              <a:latin typeface="Calibri"/>
            </a:endParaRPr>
          </a:p>
        </p:txBody>
      </p:sp>
      <p:sp>
        <p:nvSpPr>
          <p:cNvPr id="72" name="TextBox 13"/>
          <p:cNvSpPr txBox="1"/>
          <p:nvPr/>
        </p:nvSpPr>
        <p:spPr>
          <a:xfrm>
            <a:off x="3855451" y="3500677"/>
            <a:ext cx="1240542" cy="43858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defTabSz="667843" eaLnBrk="1" fontAlgn="auto" hangingPunct="1">
              <a:lnSpc>
                <a:spcPct val="150000"/>
              </a:lnSpc>
              <a:spcBef>
                <a:spcPts val="0"/>
              </a:spcBef>
              <a:spcAft>
                <a:spcPts val="0"/>
              </a:spcAft>
              <a:defRPr/>
            </a:pPr>
            <a:r>
              <a:rPr lang="zh-CN" altLang="en-US" sz="1900" kern="0" dirty="0">
                <a:solidFill>
                  <a:prstClr val="white"/>
                </a:solidFill>
                <a:latin typeface="黑体" panose="02010609060101010101" pitchFamily="49" charset="-122"/>
                <a:ea typeface="黑体" panose="02010609060101010101" pitchFamily="49" charset="-122"/>
                <a:cs typeface="华文黑体" pitchFamily="2" charset="-122"/>
              </a:rPr>
              <a:t>教学过程</a:t>
            </a:r>
          </a:p>
        </p:txBody>
      </p: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764" b="55974"/>
          <a:stretch>
            <a:fillRect/>
          </a:stretch>
        </p:blipFill>
        <p:spPr>
          <a:xfrm>
            <a:off x="0" y="0"/>
            <a:ext cx="9144000" cy="5143500"/>
          </a:xfrm>
          <a:prstGeom prst="rect">
            <a:avLst/>
          </a:prstGeom>
        </p:spPr>
      </p:pic>
      <p:pic>
        <p:nvPicPr>
          <p:cNvPr id="2" name="图片 1"/>
          <p:cNvPicPr>
            <a:picLocks noChangeAspect="1"/>
          </p:cNvPicPr>
          <p:nvPr/>
        </p:nvPicPr>
        <p:blipFill>
          <a:blip r:embed="rId6"/>
          <a:stretch>
            <a:fillRect/>
          </a:stretch>
        </p:blipFill>
        <p:spPr>
          <a:xfrm>
            <a:off x="987370" y="1718325"/>
            <a:ext cx="7169260" cy="892207"/>
          </a:xfrm>
          <a:prstGeom prst="rect">
            <a:avLst/>
          </a:prstGeom>
        </p:spPr>
      </p:pic>
    </p:spTree>
    <p:extLst>
      <p:ext uri="{BB962C8B-B14F-4D97-AF65-F5344CB8AC3E}">
        <p14:creationId xmlns:p14="http://schemas.microsoft.com/office/powerpoint/2010/main" val="37696599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Effect transition="in" filter="fade">
                                      <p:cBhvr>
                                        <p:cTn id="15" dur="500"/>
                                        <p:tgtEl>
                                          <p:spTgt spid="72"/>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0-#ppt_w/2"/>
                                          </p:val>
                                        </p:tav>
                                        <p:tav tm="100000">
                                          <p:val>
                                            <p:strVal val="#ppt_x"/>
                                          </p:val>
                                        </p:tav>
                                      </p:tavLst>
                                    </p:anim>
                                    <p:anim calcmode="lin" valueType="num">
                                      <p:cBhvr additive="base">
                                        <p:cTn id="20"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9" name="矩形 8"/>
          <p:cNvSpPr>
            <a:spLocks noChangeArrowheads="1"/>
          </p:cNvSpPr>
          <p:nvPr/>
        </p:nvSpPr>
        <p:spPr bwMode="auto">
          <a:xfrm>
            <a:off x="1050541" y="4308475"/>
            <a:ext cx="2991605" cy="369332"/>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黑体" panose="02010609060101010101" pitchFamily="49" charset="-122"/>
                <a:ea typeface="黑体" panose="02010609060101010101" pitchFamily="49" charset="-122"/>
              </a:rPr>
              <a:t>二战后</a:t>
            </a:r>
            <a:r>
              <a:rPr lang="zh-CN" altLang="en-US" b="1" dirty="0">
                <a:solidFill>
                  <a:schemeClr val="bg1"/>
                </a:solidFill>
                <a:latin typeface="黑体" panose="02010609060101010101" pitchFamily="49" charset="-122"/>
                <a:ea typeface="黑体" panose="02010609060101010101" pitchFamily="49" charset="-122"/>
              </a:rPr>
              <a:t>社会主义阵营示意图</a:t>
            </a:r>
          </a:p>
        </p:txBody>
      </p:sp>
      <p:sp>
        <p:nvSpPr>
          <p:cNvPr id="7" name="矩形 6"/>
          <p:cNvSpPr>
            <a:spLocks noChangeArrowheads="1"/>
          </p:cNvSpPr>
          <p:nvPr/>
        </p:nvSpPr>
        <p:spPr bwMode="auto">
          <a:xfrm>
            <a:off x="5809273" y="4308475"/>
            <a:ext cx="1840896" cy="369332"/>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黑体" panose="02010609060101010101" pitchFamily="49" charset="-122"/>
                <a:ea typeface="黑体" panose="02010609060101010101" pitchFamily="49" charset="-122"/>
              </a:rPr>
              <a:t>苏东剧变示意图</a:t>
            </a:r>
            <a:endParaRPr lang="zh-CN" altLang="en-US" b="1" dirty="0">
              <a:solidFill>
                <a:schemeClr val="bg1"/>
              </a:solidFill>
              <a:latin typeface="黑体" panose="02010609060101010101" pitchFamily="49" charset="-122"/>
              <a:ea typeface="黑体" panose="02010609060101010101" pitchFamily="49"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019654"/>
            <a:ext cx="3959213" cy="3203689"/>
          </a:xfrm>
          <a:prstGeom prst="rect">
            <a:avLst/>
          </a:prstGeom>
        </p:spPr>
        <p:style>
          <a:lnRef idx="2">
            <a:schemeClr val="dk1"/>
          </a:lnRef>
          <a:fillRef idx="1">
            <a:schemeClr val="lt1"/>
          </a:fillRef>
          <a:effectRef idx="0">
            <a:schemeClr val="dk1"/>
          </a:effectRef>
          <a:fontRef idx="minor">
            <a:schemeClr val="dk1"/>
          </a:fontRef>
        </p:style>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303" y="1019654"/>
            <a:ext cx="4012835" cy="3203689"/>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1"/>
          <p:cNvSpPr txBox="1">
            <a:spLocks noChangeArrowheads="1"/>
          </p:cNvSpPr>
          <p:nvPr/>
        </p:nvSpPr>
        <p:spPr bwMode="auto">
          <a:xfrm>
            <a:off x="2286000" y="1123950"/>
            <a:ext cx="5410200" cy="2308225"/>
          </a:xfrm>
          <a:prstGeom prst="rect">
            <a:avLst/>
          </a:prstGeom>
          <a:noFill/>
          <a:ln w="9525">
            <a:noFill/>
            <a:miter lim="800000"/>
            <a:headEnd/>
            <a:tailEnd/>
          </a:ln>
        </p:spPr>
        <p:txBody>
          <a:bodyPr>
            <a:spAutoFit/>
          </a:bodyPr>
          <a:lstStyle/>
          <a:p>
            <a:r>
              <a:rPr lang="zh-CN" altLang="en-US" sz="4800" b="1" dirty="0">
                <a:solidFill>
                  <a:srgbClr val="C00000"/>
                </a:solidFill>
                <a:latin typeface="黑体" pitchFamily="49" charset="-122"/>
                <a:ea typeface="黑体" pitchFamily="49" charset="-122"/>
              </a:rPr>
              <a:t>辉煌与危机</a:t>
            </a:r>
            <a:endParaRPr lang="en-US" altLang="zh-CN" sz="4800" b="1" dirty="0">
              <a:solidFill>
                <a:srgbClr val="C00000"/>
              </a:solidFill>
              <a:latin typeface="黑体" pitchFamily="49" charset="-122"/>
              <a:ea typeface="黑体" pitchFamily="49" charset="-122"/>
            </a:endParaRPr>
          </a:p>
          <a:p>
            <a:endParaRPr lang="en-US" altLang="zh-CN" sz="4800" b="1" dirty="0">
              <a:solidFill>
                <a:srgbClr val="C00000"/>
              </a:solidFill>
              <a:latin typeface="黑体" pitchFamily="49" charset="-122"/>
              <a:ea typeface="黑体" pitchFamily="49" charset="-122"/>
            </a:endParaRPr>
          </a:p>
          <a:p>
            <a:r>
              <a:rPr lang="en-US" altLang="zh-CN" sz="4800" b="1" dirty="0">
                <a:latin typeface="黑体" pitchFamily="49" charset="-122"/>
                <a:ea typeface="黑体" pitchFamily="49" charset="-122"/>
              </a:rPr>
              <a:t>      ——</a:t>
            </a:r>
            <a:r>
              <a:rPr lang="zh-CN" altLang="en-US" sz="4800" b="1" dirty="0">
                <a:latin typeface="黑体" pitchFamily="49" charset="-122"/>
                <a:ea typeface="黑体" pitchFamily="49" charset="-122"/>
              </a:rPr>
              <a:t>追忆篇</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052" y="357505"/>
            <a:ext cx="886726" cy="402793"/>
          </a:xfrm>
          <a:prstGeom prst="rect">
            <a:avLst/>
          </a:prstGeom>
          <a:noFill/>
        </p:spPr>
        <p:txBody>
          <a:bodyPr wrap="square" lIns="69714" tIns="34857" rIns="69714" bIns="34857" rtlCol="0">
            <a:spAutoFit/>
          </a:bodyPr>
          <a:lstStyle/>
          <a:p>
            <a:pPr>
              <a:lnSpc>
                <a:spcPct val="120000"/>
              </a:lnSpc>
            </a:pPr>
            <a:r>
              <a:rPr lang="en-US" altLang="zh-CN"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发展</a:t>
            </a:r>
            <a:endParaRPr lang="zh-CN" altLang="en-US" dirty="0">
              <a:latin typeface="楷体_GB2312" pitchFamily="49" charset="-122"/>
              <a:ea typeface="楷体_GB2312" pitchFamily="49"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23" y="744667"/>
            <a:ext cx="1939712" cy="1579260"/>
          </a:xfrm>
          <a:prstGeom prst="rect">
            <a:avLst/>
          </a:prstGeom>
        </p:spPr>
      </p:pic>
      <p:sp>
        <p:nvSpPr>
          <p:cNvPr id="8" name="TextBox 7"/>
          <p:cNvSpPr txBox="1"/>
          <p:nvPr/>
        </p:nvSpPr>
        <p:spPr>
          <a:xfrm>
            <a:off x="415472" y="2306947"/>
            <a:ext cx="2216814" cy="255061"/>
          </a:xfrm>
          <a:prstGeom prst="rect">
            <a:avLst/>
          </a:prstGeom>
          <a:noFill/>
        </p:spPr>
        <p:txBody>
          <a:bodyPr wrap="square" lIns="69714" tIns="34857" rIns="69714" bIns="34857" rtlCol="0">
            <a:spAutoFit/>
          </a:bodyPr>
          <a:lstStyle/>
          <a:p>
            <a:pPr algn="ctr"/>
            <a:r>
              <a:rPr lang="zh-CN" altLang="en-US" sz="1200" spc="-38" dirty="0" smtClean="0">
                <a:latin typeface="楷体_GB2312" pitchFamily="49" charset="-122"/>
                <a:ea typeface="楷体_GB2312" pitchFamily="49" charset="-122"/>
              </a:rPr>
              <a:t>第四个五年计划（</a:t>
            </a:r>
            <a:r>
              <a:rPr lang="en-US" altLang="zh-CN" sz="1200" spc="-38" dirty="0" smtClean="0">
                <a:latin typeface="楷体_GB2312" pitchFamily="49" charset="-122"/>
                <a:ea typeface="楷体_GB2312" pitchFamily="49" charset="-122"/>
              </a:rPr>
              <a:t>1946-1950</a:t>
            </a:r>
            <a:r>
              <a:rPr lang="zh-CN" altLang="en-US" sz="1200" spc="-38" dirty="0" smtClean="0">
                <a:latin typeface="楷体_GB2312" pitchFamily="49" charset="-122"/>
                <a:ea typeface="楷体_GB2312" pitchFamily="49" charset="-122"/>
              </a:rPr>
              <a:t>）</a:t>
            </a:r>
            <a:endParaRPr lang="zh-CN" altLang="en-US" sz="1200" spc="-38" dirty="0">
              <a:latin typeface="楷体_GB2312" pitchFamily="49" charset="-122"/>
              <a:ea typeface="楷体_GB2312" pitchFamily="49" charset="-122"/>
            </a:endParaRPr>
          </a:p>
        </p:txBody>
      </p:sp>
      <p:pic>
        <p:nvPicPr>
          <p:cNvPr id="1026" name="Picture 2" descr="http://photocdn.sohu.com/20150827/mp29495019_1440646657585_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292" y="735547"/>
            <a:ext cx="1939713" cy="15714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0" y="2306947"/>
            <a:ext cx="1884293" cy="255061"/>
          </a:xfrm>
          <a:prstGeom prst="rect">
            <a:avLst/>
          </a:prstGeom>
          <a:noFill/>
        </p:spPr>
        <p:txBody>
          <a:bodyPr wrap="square" lIns="69714" tIns="34857" rIns="69714" bIns="34857" rtlCol="0">
            <a:spAutoFit/>
          </a:bodyPr>
          <a:lstStyle/>
          <a:p>
            <a:pPr algn="ctr"/>
            <a:r>
              <a:rPr lang="en-US" altLang="zh-CN" sz="1200" dirty="0" smtClean="0">
                <a:latin typeface="楷体_GB2312" pitchFamily="49" charset="-122"/>
                <a:ea typeface="楷体_GB2312" pitchFamily="49" charset="-122"/>
              </a:rPr>
              <a:t>1949</a:t>
            </a:r>
            <a:r>
              <a:rPr lang="zh-CN" altLang="en-US" sz="1200" dirty="0" smtClean="0">
                <a:latin typeface="楷体_GB2312" pitchFamily="49" charset="-122"/>
                <a:ea typeface="楷体_GB2312" pitchFamily="49" charset="-122"/>
              </a:rPr>
              <a:t>年苏联</a:t>
            </a:r>
            <a:r>
              <a:rPr lang="zh-CN" altLang="en-US" sz="1200" dirty="0">
                <a:latin typeface="楷体_GB2312" pitchFamily="49" charset="-122"/>
                <a:ea typeface="楷体_GB2312" pitchFamily="49" charset="-122"/>
              </a:rPr>
              <a:t>第一颗</a:t>
            </a:r>
            <a:r>
              <a:rPr lang="zh-CN" altLang="en-US" sz="1200" dirty="0" smtClean="0">
                <a:latin typeface="楷体_GB2312" pitchFamily="49" charset="-122"/>
                <a:ea typeface="楷体_GB2312" pitchFamily="49" charset="-122"/>
              </a:rPr>
              <a:t>原子弹</a:t>
            </a:r>
            <a:endParaRPr lang="zh-CN" altLang="en-US" sz="1200" spc="-38" dirty="0">
              <a:latin typeface="楷体_GB2312" pitchFamily="49" charset="-122"/>
              <a:ea typeface="楷体_GB2312" pitchFamily="49" charset="-122"/>
            </a:endParaRPr>
          </a:p>
        </p:txBody>
      </p:sp>
      <p:pic>
        <p:nvPicPr>
          <p:cNvPr id="11" name="Picture 2" descr="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493734" y="735548"/>
            <a:ext cx="2078266" cy="1586235"/>
          </a:xfrm>
          <a:prstGeom prst="rect">
            <a:avLst/>
          </a:prstGeom>
          <a:noFill/>
          <a:ln/>
        </p:spPr>
      </p:pic>
      <p:sp>
        <p:nvSpPr>
          <p:cNvPr id="12" name="TextBox 11"/>
          <p:cNvSpPr txBox="1"/>
          <p:nvPr/>
        </p:nvSpPr>
        <p:spPr>
          <a:xfrm>
            <a:off x="2493735" y="2319210"/>
            <a:ext cx="2078266" cy="255061"/>
          </a:xfrm>
          <a:prstGeom prst="rect">
            <a:avLst/>
          </a:prstGeom>
          <a:noFill/>
        </p:spPr>
        <p:txBody>
          <a:bodyPr wrap="square" lIns="69714" tIns="34857" rIns="69714" bIns="34857" rtlCol="0">
            <a:spAutoFit/>
          </a:bodyPr>
          <a:lstStyle/>
          <a:p>
            <a:pPr algn="ctr"/>
            <a:r>
              <a:rPr lang="en-US" altLang="zh-CN" sz="1200" dirty="0" smtClean="0">
                <a:latin typeface="楷体_GB2312" pitchFamily="49" charset="-122"/>
                <a:ea typeface="楷体_GB2312" pitchFamily="49" charset="-122"/>
              </a:rPr>
              <a:t>1948</a:t>
            </a:r>
            <a:r>
              <a:rPr lang="zh-CN" altLang="en-US" sz="1200" dirty="0" smtClean="0">
                <a:latin typeface="楷体_GB2312" pitchFamily="49" charset="-122"/>
                <a:ea typeface="楷体_GB2312" pitchFamily="49" charset="-122"/>
              </a:rPr>
              <a:t>年苏联第一枚弹道火箭</a:t>
            </a:r>
            <a:endParaRPr lang="zh-CN" altLang="en-US" sz="1200" spc="-38" dirty="0">
              <a:latin typeface="楷体_GB2312" pitchFamily="49" charset="-122"/>
              <a:ea typeface="楷体_GB2312" pitchFamily="49" charset="-122"/>
            </a:endParaRPr>
          </a:p>
        </p:txBody>
      </p:sp>
      <p:pic>
        <p:nvPicPr>
          <p:cNvPr id="13" name="Picture 2" descr="斯大林格勒拖拉机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539006" y="735547"/>
            <a:ext cx="2047101" cy="1787426"/>
          </a:xfrm>
          <a:prstGeom prst="rect">
            <a:avLst/>
          </a:prstGeom>
          <a:noFill/>
          <a:ln/>
        </p:spPr>
      </p:pic>
      <p:sp>
        <p:nvSpPr>
          <p:cNvPr id="9" name="TextBox 8"/>
          <p:cNvSpPr txBox="1"/>
          <p:nvPr/>
        </p:nvSpPr>
        <p:spPr>
          <a:xfrm>
            <a:off x="470892" y="2517744"/>
            <a:ext cx="8174505" cy="2471052"/>
          </a:xfrm>
          <a:prstGeom prst="rect">
            <a:avLst/>
          </a:prstGeom>
          <a:noFill/>
        </p:spPr>
        <p:txBody>
          <a:bodyPr wrap="square" lIns="69714" tIns="34857" rIns="69714" bIns="34857" rtlCol="0">
            <a:spAutoFit/>
          </a:bodyPr>
          <a:lstStyle/>
          <a:p>
            <a:pPr>
              <a:lnSpc>
                <a:spcPct val="120000"/>
              </a:lnSpc>
            </a:pPr>
            <a:r>
              <a:rPr lang="zh-CN" altLang="en-US" sz="1600" dirty="0" smtClean="0">
                <a:latin typeface="黑体" pitchFamily="2" charset="-122"/>
                <a:ea typeface="黑体" pitchFamily="2" charset="-122"/>
              </a:rPr>
              <a:t>    材料</a:t>
            </a:r>
            <a:r>
              <a:rPr lang="zh-CN" altLang="en-US" sz="1600" dirty="0" smtClean="0">
                <a:latin typeface="黑体" pitchFamily="2" charset="-122"/>
                <a:ea typeface="黑体" pitchFamily="2" charset="-122"/>
              </a:rPr>
              <a:t>一  </a:t>
            </a:r>
            <a:r>
              <a:rPr lang="en-US" altLang="zh-CN" sz="1600" dirty="0" smtClean="0">
                <a:latin typeface="楷体_GB2312" pitchFamily="49" charset="-122"/>
                <a:ea typeface="楷体_GB2312" pitchFamily="49" charset="-122"/>
              </a:rPr>
              <a:t>1946</a:t>
            </a:r>
            <a:r>
              <a:rPr lang="zh-CN" altLang="en-US" sz="1600" dirty="0" smtClean="0">
                <a:latin typeface="楷体_GB2312" pitchFamily="49" charset="-122"/>
                <a:ea typeface="楷体_GB2312" pitchFamily="49" charset="-122"/>
              </a:rPr>
              <a:t>年</a:t>
            </a:r>
            <a:r>
              <a:rPr lang="en-US" altLang="zh-CN" sz="1600" dirty="0" smtClean="0">
                <a:latin typeface="楷体_GB2312" pitchFamily="49" charset="-122"/>
                <a:ea typeface="楷体_GB2312" pitchFamily="49" charset="-122"/>
              </a:rPr>
              <a:t>3</a:t>
            </a:r>
            <a:r>
              <a:rPr lang="zh-CN" altLang="en-US" sz="1600" dirty="0" smtClean="0">
                <a:latin typeface="楷体_GB2312" pitchFamily="49" charset="-122"/>
                <a:ea typeface="楷体_GB2312" pitchFamily="49" charset="-122"/>
              </a:rPr>
              <a:t>月，苏联通过恢复和发展国民经济的第四个五年计划，计划要求首先恢复、发展重工业和铁路运输业，其次大量生产主要消费品，并使国民经济各部门的技术不断取得进步。到</a:t>
            </a:r>
            <a:r>
              <a:rPr lang="en-US" altLang="zh-CN" sz="1600" dirty="0" smtClean="0">
                <a:latin typeface="楷体_GB2312" pitchFamily="49" charset="-122"/>
                <a:ea typeface="楷体_GB2312" pitchFamily="49" charset="-122"/>
              </a:rPr>
              <a:t>1950</a:t>
            </a:r>
            <a:r>
              <a:rPr lang="zh-CN" altLang="en-US" sz="1600" dirty="0" smtClean="0">
                <a:latin typeface="楷体_GB2312" pitchFamily="49" charset="-122"/>
                <a:ea typeface="楷体_GB2312" pitchFamily="49" charset="-122"/>
              </a:rPr>
              <a:t>年，苏联共恢复和新建成</a:t>
            </a:r>
            <a:r>
              <a:rPr lang="en-US" altLang="zh-CN" sz="1600" dirty="0" smtClean="0">
                <a:latin typeface="楷体_GB2312" pitchFamily="49" charset="-122"/>
                <a:ea typeface="楷体_GB2312" pitchFamily="49" charset="-122"/>
              </a:rPr>
              <a:t>6200</a:t>
            </a:r>
            <a:r>
              <a:rPr lang="zh-CN" altLang="en-US" sz="1600" dirty="0" smtClean="0">
                <a:latin typeface="楷体_GB2312" pitchFamily="49" charset="-122"/>
                <a:ea typeface="楷体_GB2312" pitchFamily="49" charset="-122"/>
              </a:rPr>
              <a:t>个</a:t>
            </a:r>
            <a:r>
              <a:rPr lang="zh-CN" altLang="en-US" sz="1600" dirty="0" smtClean="0">
                <a:solidFill>
                  <a:srgbClr val="FF0000"/>
                </a:solidFill>
                <a:latin typeface="楷体_GB2312" pitchFamily="49" charset="-122"/>
                <a:ea typeface="楷体_GB2312" pitchFamily="49" charset="-122"/>
              </a:rPr>
              <a:t>大企业</a:t>
            </a:r>
            <a:r>
              <a:rPr lang="zh-CN" altLang="en-US" sz="1600" dirty="0" smtClean="0">
                <a:latin typeface="楷体_GB2312" pitchFamily="49" charset="-122"/>
                <a:ea typeface="楷体_GB2312" pitchFamily="49" charset="-122"/>
              </a:rPr>
              <a:t>，</a:t>
            </a:r>
            <a:r>
              <a:rPr lang="zh-CN" altLang="en-US" sz="1600" dirty="0" smtClean="0">
                <a:solidFill>
                  <a:srgbClr val="FF0000"/>
                </a:solidFill>
                <a:latin typeface="楷体_GB2312" pitchFamily="49" charset="-122"/>
                <a:ea typeface="楷体_GB2312" pitchFamily="49" charset="-122"/>
              </a:rPr>
              <a:t>工业</a:t>
            </a:r>
            <a:r>
              <a:rPr lang="zh-CN" altLang="en-US" sz="1600" dirty="0" smtClean="0">
                <a:latin typeface="楷体_GB2312" pitchFamily="49" charset="-122"/>
                <a:ea typeface="楷体_GB2312" pitchFamily="49" charset="-122"/>
              </a:rPr>
              <a:t>增长速度达</a:t>
            </a:r>
            <a:r>
              <a:rPr lang="en-US" altLang="zh-CN" sz="1600" dirty="0" smtClean="0">
                <a:latin typeface="楷体_GB2312" pitchFamily="49" charset="-122"/>
                <a:ea typeface="楷体_GB2312" pitchFamily="49" charset="-122"/>
              </a:rPr>
              <a:t>23%</a:t>
            </a:r>
            <a:r>
              <a:rPr lang="zh-CN" altLang="en-US" sz="1600" dirty="0" smtClean="0">
                <a:latin typeface="楷体_GB2312" pitchFamily="49" charset="-122"/>
                <a:ea typeface="楷体_GB2312" pitchFamily="49" charset="-122"/>
              </a:rPr>
              <a:t>，工业总产值比</a:t>
            </a:r>
            <a:r>
              <a:rPr lang="en-US" altLang="zh-CN" sz="1600" dirty="0" smtClean="0">
                <a:latin typeface="楷体_GB2312" pitchFamily="49" charset="-122"/>
                <a:ea typeface="楷体_GB2312" pitchFamily="49" charset="-122"/>
              </a:rPr>
              <a:t>1940</a:t>
            </a:r>
            <a:r>
              <a:rPr lang="zh-CN" altLang="en-US" sz="1600" dirty="0" smtClean="0">
                <a:latin typeface="楷体_GB2312" pitchFamily="49" charset="-122"/>
                <a:ea typeface="楷体_GB2312" pitchFamily="49" charset="-122"/>
              </a:rPr>
              <a:t>年增加</a:t>
            </a:r>
            <a:r>
              <a:rPr lang="en-US" altLang="zh-CN" sz="1600" dirty="0" smtClean="0">
                <a:latin typeface="楷体_GB2312" pitchFamily="49" charset="-122"/>
                <a:ea typeface="楷体_GB2312" pitchFamily="49" charset="-122"/>
              </a:rPr>
              <a:t>73%</a:t>
            </a:r>
            <a:r>
              <a:rPr lang="zh-CN" altLang="en-US" sz="1600" dirty="0" smtClean="0">
                <a:latin typeface="楷体_GB2312" pitchFamily="49" charset="-122"/>
                <a:ea typeface="楷体_GB2312" pitchFamily="49" charset="-122"/>
              </a:rPr>
              <a:t>，</a:t>
            </a:r>
            <a:r>
              <a:rPr lang="zh-CN" altLang="en-US" sz="1600" dirty="0" smtClean="0">
                <a:solidFill>
                  <a:srgbClr val="FF0000"/>
                </a:solidFill>
                <a:latin typeface="楷体_GB2312" pitchFamily="49" charset="-122"/>
                <a:ea typeface="楷体_GB2312" pitchFamily="49" charset="-122"/>
              </a:rPr>
              <a:t>国防工业</a:t>
            </a:r>
            <a:r>
              <a:rPr lang="zh-CN" altLang="en-US" sz="1600" dirty="0" smtClean="0">
                <a:latin typeface="楷体_GB2312" pitchFamily="49" charset="-122"/>
                <a:ea typeface="楷体_GB2312" pitchFamily="49" charset="-122"/>
              </a:rPr>
              <a:t>获得重大突破，但</a:t>
            </a:r>
            <a:r>
              <a:rPr lang="zh-CN" altLang="en-US" sz="1600" dirty="0" smtClean="0">
                <a:solidFill>
                  <a:srgbClr val="FF0000"/>
                </a:solidFill>
                <a:latin typeface="楷体_GB2312" pitchFamily="49" charset="-122"/>
                <a:ea typeface="楷体_GB2312" pitchFamily="49" charset="-122"/>
              </a:rPr>
              <a:t>轻工业</a:t>
            </a:r>
            <a:r>
              <a:rPr lang="zh-CN" altLang="en-US" sz="1600" dirty="0" smtClean="0">
                <a:latin typeface="楷体_GB2312" pitchFamily="49" charset="-122"/>
                <a:ea typeface="楷体_GB2312" pitchFamily="49" charset="-122"/>
              </a:rPr>
              <a:t>的生产只增加了</a:t>
            </a:r>
            <a:r>
              <a:rPr lang="en-US" altLang="zh-CN" sz="1600" dirty="0" smtClean="0">
                <a:latin typeface="楷体_GB2312" pitchFamily="49" charset="-122"/>
                <a:ea typeface="楷体_GB2312" pitchFamily="49" charset="-122"/>
              </a:rPr>
              <a:t>22%</a:t>
            </a:r>
            <a:r>
              <a:rPr lang="zh-CN" altLang="en-US" sz="1600" dirty="0" smtClean="0">
                <a:latin typeface="楷体_GB2312" pitchFamily="49" charset="-122"/>
                <a:ea typeface="楷体_GB2312" pitchFamily="49" charset="-122"/>
              </a:rPr>
              <a:t>，</a:t>
            </a:r>
            <a:r>
              <a:rPr lang="zh-CN" altLang="en-US" sz="1600" dirty="0" smtClean="0">
                <a:solidFill>
                  <a:srgbClr val="FF0000"/>
                </a:solidFill>
                <a:latin typeface="楷体_GB2312" pitchFamily="49" charset="-122"/>
                <a:ea typeface="楷体_GB2312" pitchFamily="49" charset="-122"/>
              </a:rPr>
              <a:t>农业</a:t>
            </a:r>
            <a:r>
              <a:rPr lang="zh-CN" altLang="en-US" sz="1600" dirty="0" smtClean="0">
                <a:latin typeface="楷体_GB2312" pitchFamily="49" charset="-122"/>
                <a:ea typeface="楷体_GB2312" pitchFamily="49" charset="-122"/>
              </a:rPr>
              <a:t>总产值恢复到</a:t>
            </a:r>
            <a:r>
              <a:rPr lang="en-US" altLang="zh-CN" sz="1600" dirty="0" smtClean="0">
                <a:latin typeface="楷体_GB2312" pitchFamily="49" charset="-122"/>
                <a:ea typeface="楷体_GB2312" pitchFamily="49" charset="-122"/>
              </a:rPr>
              <a:t>1940</a:t>
            </a:r>
            <a:r>
              <a:rPr lang="zh-CN" altLang="en-US" sz="1600" dirty="0" smtClean="0">
                <a:latin typeface="楷体_GB2312" pitchFamily="49" charset="-122"/>
                <a:ea typeface="楷体_GB2312" pitchFamily="49" charset="-122"/>
              </a:rPr>
              <a:t>年的</a:t>
            </a:r>
            <a:r>
              <a:rPr lang="en-US" altLang="zh-CN" sz="1600" dirty="0" smtClean="0">
                <a:latin typeface="楷体_GB2312" pitchFamily="49" charset="-122"/>
                <a:ea typeface="楷体_GB2312" pitchFamily="49" charset="-122"/>
              </a:rPr>
              <a:t>99%</a:t>
            </a:r>
            <a:r>
              <a:rPr lang="zh-CN" altLang="en-US" sz="1600" dirty="0" smtClean="0">
                <a:latin typeface="楷体_GB2312" pitchFamily="49" charset="-122"/>
                <a:ea typeface="楷体_GB2312" pitchFamily="49" charset="-122"/>
              </a:rPr>
              <a:t>，其中</a:t>
            </a:r>
            <a:r>
              <a:rPr lang="zh-CN" altLang="en-US" sz="1600" dirty="0" smtClean="0">
                <a:solidFill>
                  <a:srgbClr val="FF0000"/>
                </a:solidFill>
                <a:latin typeface="楷体_GB2312" pitchFamily="49" charset="-122"/>
                <a:ea typeface="楷体_GB2312" pitchFamily="49" charset="-122"/>
              </a:rPr>
              <a:t>籽棉、甜菜、肉、蛋、奶的产量超过战前</a:t>
            </a:r>
            <a:r>
              <a:rPr lang="zh-CN" altLang="en-US" sz="1600" dirty="0" smtClean="0">
                <a:latin typeface="楷体_GB2312" pitchFamily="49" charset="-122"/>
                <a:ea typeface="楷体_GB2312" pitchFamily="49" charset="-122"/>
              </a:rPr>
              <a:t>。</a:t>
            </a:r>
            <a:r>
              <a:rPr lang="en-US" altLang="zh-CN" sz="1600" dirty="0" smtClean="0">
                <a:latin typeface="楷体_GB2312" pitchFamily="49" charset="-122"/>
                <a:ea typeface="楷体_GB2312" pitchFamily="49" charset="-122"/>
              </a:rPr>
              <a:t>5</a:t>
            </a:r>
            <a:r>
              <a:rPr lang="zh-CN" altLang="en-US" sz="1600" dirty="0" smtClean="0">
                <a:latin typeface="楷体_GB2312" pitchFamily="49" charset="-122"/>
                <a:ea typeface="楷体_GB2312" pitchFamily="49" charset="-122"/>
              </a:rPr>
              <a:t>年中，国家</a:t>
            </a:r>
            <a:r>
              <a:rPr lang="en-US" altLang="zh-CN" sz="1600" dirty="0" smtClean="0">
                <a:latin typeface="楷体_GB2312" pitchFamily="49" charset="-122"/>
                <a:ea typeface="楷体_GB2312" pitchFamily="49" charset="-122"/>
              </a:rPr>
              <a:t>3</a:t>
            </a:r>
            <a:r>
              <a:rPr lang="zh-CN" altLang="en-US" sz="1600" dirty="0" smtClean="0">
                <a:latin typeface="楷体_GB2312" pitchFamily="49" charset="-122"/>
                <a:ea typeface="楷体_GB2312" pitchFamily="49" charset="-122"/>
              </a:rPr>
              <a:t>次</a:t>
            </a:r>
            <a:r>
              <a:rPr lang="zh-CN" altLang="en-US" sz="1600" dirty="0" smtClean="0">
                <a:solidFill>
                  <a:srgbClr val="FF0000"/>
                </a:solidFill>
                <a:latin typeface="楷体_GB2312" pitchFamily="49" charset="-122"/>
                <a:ea typeface="楷体_GB2312" pitchFamily="49" charset="-122"/>
              </a:rPr>
              <a:t>降低日用工业品零售价格</a:t>
            </a:r>
            <a:r>
              <a:rPr lang="zh-CN" altLang="en-US" sz="1600" dirty="0" smtClean="0">
                <a:latin typeface="楷体_GB2312" pitchFamily="49" charset="-122"/>
                <a:ea typeface="楷体_GB2312" pitchFamily="49" charset="-122"/>
              </a:rPr>
              <a:t>，在城市和工人区</a:t>
            </a:r>
            <a:r>
              <a:rPr lang="zh-CN" altLang="en-US" sz="1600" dirty="0" smtClean="0">
                <a:solidFill>
                  <a:srgbClr val="FF0000"/>
                </a:solidFill>
                <a:latin typeface="楷体_GB2312" pitchFamily="49" charset="-122"/>
                <a:ea typeface="楷体_GB2312" pitchFamily="49" charset="-122"/>
              </a:rPr>
              <a:t>修建住宅</a:t>
            </a:r>
            <a:r>
              <a:rPr lang="en-US" altLang="zh-CN" sz="1600" dirty="0" smtClean="0">
                <a:latin typeface="楷体_GB2312" pitchFamily="49" charset="-122"/>
                <a:ea typeface="楷体_GB2312" pitchFamily="49" charset="-122"/>
              </a:rPr>
              <a:t>1</a:t>
            </a:r>
            <a:r>
              <a:rPr lang="zh-CN" altLang="en-US" sz="1600" dirty="0" smtClean="0">
                <a:latin typeface="楷体_GB2312" pitchFamily="49" charset="-122"/>
                <a:ea typeface="楷体_GB2312" pitchFamily="49" charset="-122"/>
              </a:rPr>
              <a:t>亿多平方米，在</a:t>
            </a:r>
            <a:r>
              <a:rPr lang="zh-CN" altLang="en-US" sz="1600" dirty="0" smtClean="0">
                <a:solidFill>
                  <a:srgbClr val="FF0000"/>
                </a:solidFill>
                <a:latin typeface="楷体_GB2312" pitchFamily="49" charset="-122"/>
                <a:ea typeface="楷体_GB2312" pitchFamily="49" charset="-122"/>
              </a:rPr>
              <a:t>农村建房</a:t>
            </a:r>
            <a:r>
              <a:rPr lang="en-US" altLang="zh-CN" sz="1600" dirty="0" smtClean="0">
                <a:latin typeface="楷体_GB2312" pitchFamily="49" charset="-122"/>
                <a:ea typeface="楷体_GB2312" pitchFamily="49" charset="-122"/>
              </a:rPr>
              <a:t>270</a:t>
            </a:r>
            <a:r>
              <a:rPr lang="zh-CN" altLang="en-US" sz="1600" dirty="0" smtClean="0">
                <a:latin typeface="楷体_GB2312" pitchFamily="49" charset="-122"/>
                <a:ea typeface="楷体_GB2312" pitchFamily="49" charset="-122"/>
              </a:rPr>
              <a:t>万所。</a:t>
            </a:r>
            <a:r>
              <a:rPr lang="zh-CN" altLang="en-US" sz="1600" dirty="0" smtClean="0">
                <a:solidFill>
                  <a:srgbClr val="FF0000"/>
                </a:solidFill>
                <a:latin typeface="楷体_GB2312" pitchFamily="49" charset="-122"/>
                <a:ea typeface="楷体_GB2312" pitchFamily="49" charset="-122"/>
              </a:rPr>
              <a:t>文教科技事业</a:t>
            </a:r>
            <a:r>
              <a:rPr lang="zh-CN" altLang="en-US" sz="1600" dirty="0" smtClean="0">
                <a:latin typeface="楷体_GB2312" pitchFamily="49" charset="-122"/>
                <a:ea typeface="楷体_GB2312" pitchFamily="49" charset="-122"/>
              </a:rPr>
              <a:t>也有较大发展。</a:t>
            </a:r>
            <a:endParaRPr lang="en-US" altLang="zh-CN" sz="1600" dirty="0" smtClean="0">
              <a:latin typeface="楷体_GB2312" pitchFamily="49" charset="-122"/>
              <a:ea typeface="楷体_GB2312" pitchFamily="49" charset="-122"/>
            </a:endParaRPr>
          </a:p>
          <a:p>
            <a:pPr algn="r">
              <a:lnSpc>
                <a:spcPct val="120000"/>
              </a:lnSpc>
            </a:pPr>
            <a:r>
              <a:rPr lang="en-US" altLang="zh-CN" sz="1600" dirty="0" smtClean="0">
                <a:latin typeface="楷体_GB2312" pitchFamily="49" charset="-122"/>
                <a:ea typeface="楷体_GB2312" pitchFamily="49" charset="-122"/>
              </a:rPr>
              <a:t>——</a:t>
            </a:r>
            <a:r>
              <a:rPr lang="zh-CN" altLang="en-US" sz="1600" dirty="0" smtClean="0">
                <a:latin typeface="楷体_GB2312" pitchFamily="49" charset="-122"/>
                <a:ea typeface="楷体_GB2312" pitchFamily="49" charset="-122"/>
              </a:rPr>
              <a:t>吴于廑 齐世荣</a:t>
            </a:r>
            <a:r>
              <a:rPr lang="en-US" altLang="zh-CN" sz="1600" dirty="0" smtClean="0">
                <a:latin typeface="楷体_GB2312" pitchFamily="49" charset="-122"/>
                <a:ea typeface="楷体_GB2312" pitchFamily="49" charset="-122"/>
              </a:rPr>
              <a:t>《</a:t>
            </a:r>
            <a:r>
              <a:rPr lang="zh-CN" altLang="en-US" sz="1600" dirty="0" smtClean="0">
                <a:latin typeface="楷体_GB2312" pitchFamily="49" charset="-122"/>
                <a:ea typeface="楷体_GB2312" pitchFamily="49" charset="-122"/>
              </a:rPr>
              <a:t>世界史</a:t>
            </a:r>
            <a:r>
              <a:rPr lang="en-US" altLang="zh-CN" sz="1600" dirty="0" smtClean="0">
                <a:latin typeface="楷体_GB2312" pitchFamily="49" charset="-122"/>
                <a:ea typeface="楷体_GB2312" pitchFamily="49" charset="-122"/>
              </a:rPr>
              <a:t>·</a:t>
            </a:r>
            <a:r>
              <a:rPr lang="zh-CN" altLang="en-US" sz="1600" dirty="0" smtClean="0">
                <a:latin typeface="楷体_GB2312" pitchFamily="49" charset="-122"/>
                <a:ea typeface="楷体_GB2312" pitchFamily="49" charset="-122"/>
              </a:rPr>
              <a:t>现代史编</a:t>
            </a:r>
            <a:r>
              <a:rPr lang="en-US" altLang="zh-CN" sz="1600" dirty="0" smtClean="0">
                <a:latin typeface="楷体_GB2312" pitchFamily="49" charset="-122"/>
                <a:ea typeface="楷体_GB2312" pitchFamily="49" charset="-122"/>
              </a:rPr>
              <a:t>》</a:t>
            </a:r>
            <a:endParaRPr lang="zh-CN" altLang="en-US" sz="1600" dirty="0">
              <a:latin typeface="楷体_GB2312" pitchFamily="49" charset="-122"/>
              <a:ea typeface="楷体_GB2312" pitchFamily="49" charset="-122"/>
            </a:endParaRPr>
          </a:p>
        </p:txBody>
      </p:sp>
      <p:sp>
        <p:nvSpPr>
          <p:cNvPr id="14" name="矩形 13"/>
          <p:cNvSpPr/>
          <p:nvPr/>
        </p:nvSpPr>
        <p:spPr>
          <a:xfrm>
            <a:off x="1302198" y="378045"/>
            <a:ext cx="6982967" cy="358615"/>
          </a:xfrm>
          <a:prstGeom prst="rect">
            <a:avLst/>
          </a:prstGeom>
        </p:spPr>
        <p:txBody>
          <a:bodyPr wrap="square" lIns="69714" tIns="34857" rIns="69714" bIns="34857">
            <a:spAutoFit/>
          </a:bodyPr>
          <a:lstStyle/>
          <a:p>
            <a:pPr>
              <a:lnSpc>
                <a:spcPct val="120000"/>
              </a:lnSpc>
            </a:pPr>
            <a:r>
              <a:rPr lang="zh-CN" altLang="en-US" dirty="0" smtClean="0">
                <a:latin typeface="幼圆" pitchFamily="49" charset="-122"/>
                <a:ea typeface="幼圆" pitchFamily="49" charset="-122"/>
                <a:cs typeface="黑体" panose="02010609060101010101" charset="-122"/>
              </a:rPr>
              <a:t>重工业、国防工业较大发展，人民的教育和生活水平也有很大提高</a:t>
            </a:r>
            <a:endParaRPr lang="zh-CN" altLang="en-US" dirty="0">
              <a:latin typeface="幼圆" pitchFamily="49" charset="-122"/>
              <a:ea typeface="幼圆" pitchFamily="49" charset="-122"/>
            </a:endParaRPr>
          </a:p>
        </p:txBody>
      </p:sp>
      <p:sp>
        <p:nvSpPr>
          <p:cNvPr id="15" name="文本框 8"/>
          <p:cNvSpPr txBox="1">
            <a:spLocks noChangeArrowheads="1"/>
          </p:cNvSpPr>
          <p:nvPr/>
        </p:nvSpPr>
        <p:spPr bwMode="auto">
          <a:xfrm>
            <a:off x="146954" y="0"/>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dirty="0" smtClean="0">
                <a:solidFill>
                  <a:srgbClr val="990033"/>
                </a:solidFill>
                <a:latin typeface="黑体" panose="02010609060101010101" pitchFamily="49" charset="-122"/>
                <a:ea typeface="黑体" panose="02010609060101010101" pitchFamily="49" charset="-122"/>
              </a:rPr>
              <a:t>苏联的发展、改革与解体</a:t>
            </a:r>
            <a:endParaRPr lang="zh-CN" altLang="en-US" sz="2600" dirty="0">
              <a:solidFill>
                <a:srgbClr val="990033"/>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452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DCF_0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473" y="465518"/>
            <a:ext cx="2271834" cy="20521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istrator\Application Data\Tencent\Users\863413775\QQ\WinTemp\RichOle\HNFFYAI738{PEP8FI1R`39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210" y="465516"/>
            <a:ext cx="3823581" cy="205216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5"/>
          <p:cNvGrpSpPr/>
          <p:nvPr/>
        </p:nvGrpSpPr>
        <p:grpSpPr>
          <a:xfrm>
            <a:off x="6483791" y="476411"/>
            <a:ext cx="2660209" cy="2146604"/>
            <a:chOff x="971873" y="3788321"/>
            <a:chExt cx="3456425" cy="2862139"/>
          </a:xfrm>
        </p:grpSpPr>
        <p:pic>
          <p:nvPicPr>
            <p:cNvPr id="2052" name="Picture 4" descr="http://static.cwzg.cn/p/201708/b13d3d698197767ade8197a0d7ddfd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873" y="3788321"/>
              <a:ext cx="2834828"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1142406" y="6207261"/>
              <a:ext cx="3285892" cy="443199"/>
            </a:xfrm>
            <a:prstGeom prst="rect">
              <a:avLst/>
            </a:prstGeom>
            <a:noFill/>
            <a:ln>
              <a:noFill/>
            </a:ln>
            <a:effectLst/>
          </p:spPr>
          <p:txBody>
            <a:bodyPr vert="horz" wrap="square" lIns="0" tIns="0" rIns="0" bIns="0" numCol="1" anchor="ctr" anchorCtr="0" compatLnSpc="1">
              <a:prstTxWarp prst="textNoShape">
                <a:avLst/>
              </a:prstTxWarp>
              <a:spAutoFit/>
            </a:bodyPr>
            <a:lstStyle/>
            <a:p>
              <a:pPr algn="ctr" defTabSz="697139" eaLnBrk="1" hangingPunct="1">
                <a:lnSpc>
                  <a:spcPct val="120000"/>
                </a:lnSpc>
              </a:pPr>
              <a:r>
                <a:rPr lang="zh-CN" altLang="en-US" dirty="0">
                  <a:solidFill>
                    <a:srgbClr val="000000"/>
                  </a:solidFill>
                  <a:latin typeface="楷体_GB2312" pitchFamily="49" charset="-122"/>
                  <a:ea typeface="楷体_GB2312" pitchFamily="49" charset="-122"/>
                </a:rPr>
                <a:t>冷战期间</a:t>
              </a:r>
              <a:r>
                <a:rPr kumimoji="0" lang="zh-CN" b="0" i="0" u="none" strike="noStrike" cap="none" normalizeH="0" baseline="0" dirty="0" smtClean="0">
                  <a:ln>
                    <a:noFill/>
                  </a:ln>
                  <a:solidFill>
                    <a:srgbClr val="000000"/>
                  </a:solidFill>
                  <a:effectLst/>
                  <a:latin typeface="楷体_GB2312" pitchFamily="49" charset="-122"/>
                  <a:ea typeface="楷体_GB2312" pitchFamily="49" charset="-122"/>
                </a:rPr>
                <a:t>苏联讽刺美国</a:t>
              </a:r>
              <a:endParaRPr kumimoji="0" lang="zh-CN" b="0" i="0" u="none" strike="noStrike" cap="none" normalizeH="0" baseline="0" dirty="0" smtClean="0">
                <a:ln>
                  <a:noFill/>
                </a:ln>
                <a:solidFill>
                  <a:schemeClr val="tx1"/>
                </a:solidFill>
                <a:effectLst/>
                <a:latin typeface="楷体_GB2312" pitchFamily="49" charset="-122"/>
                <a:ea typeface="楷体_GB2312" pitchFamily="49" charset="-122"/>
              </a:endParaRPr>
            </a:p>
          </p:txBody>
        </p:sp>
      </p:grpSp>
      <p:sp>
        <p:nvSpPr>
          <p:cNvPr id="9" name="TextBox 8"/>
          <p:cNvSpPr txBox="1"/>
          <p:nvPr/>
        </p:nvSpPr>
        <p:spPr>
          <a:xfrm>
            <a:off x="443395" y="2623015"/>
            <a:ext cx="8257210" cy="2471052"/>
          </a:xfrm>
          <a:prstGeom prst="rect">
            <a:avLst/>
          </a:prstGeom>
          <a:noFill/>
        </p:spPr>
        <p:txBody>
          <a:bodyPr wrap="square" lIns="69714" tIns="34857" rIns="69714" bIns="34857" rtlCol="0">
            <a:spAutoFit/>
          </a:bodyPr>
          <a:lstStyle/>
          <a:p>
            <a:pPr>
              <a:lnSpc>
                <a:spcPct val="120000"/>
              </a:lnSpc>
            </a:pPr>
            <a:r>
              <a:rPr lang="zh-CN" altLang="en-US" sz="1600" dirty="0" smtClean="0">
                <a:latin typeface="黑体" pitchFamily="2" charset="-122"/>
                <a:ea typeface="黑体" pitchFamily="2" charset="-122"/>
              </a:rPr>
              <a:t>    材料</a:t>
            </a:r>
            <a:r>
              <a:rPr lang="zh-CN" altLang="en-US" sz="1600" dirty="0" smtClean="0">
                <a:latin typeface="黑体" pitchFamily="2" charset="-122"/>
                <a:ea typeface="黑体" pitchFamily="2" charset="-122"/>
              </a:rPr>
              <a:t>二  </a:t>
            </a:r>
            <a:r>
              <a:rPr lang="zh-CN" altLang="en-US" sz="1600" dirty="0" smtClean="0">
                <a:latin typeface="楷体_GB2312" pitchFamily="49" charset="-122"/>
                <a:ea typeface="楷体_GB2312" pitchFamily="49" charset="-122"/>
              </a:rPr>
              <a:t>苏联继续把发展重工业和国防工业放在首位，造成国民经济比例严重失调。</a:t>
            </a:r>
            <a:r>
              <a:rPr lang="en-US" altLang="zh-CN" sz="1600" dirty="0" smtClean="0">
                <a:latin typeface="楷体_GB2312" pitchFamily="49" charset="-122"/>
                <a:ea typeface="楷体_GB2312" pitchFamily="49" charset="-122"/>
              </a:rPr>
              <a:t>1950</a:t>
            </a:r>
            <a:r>
              <a:rPr lang="zh-CN" altLang="en-US" sz="1600" dirty="0" smtClean="0">
                <a:latin typeface="楷体_GB2312" pitchFamily="49" charset="-122"/>
                <a:ea typeface="楷体_GB2312" pitchFamily="49" charset="-122"/>
              </a:rPr>
              <a:t>年，与人民生活密切相关的棉纺织业、食品加工业等轻工业还没有恢复到战前水平。农业领域仍然奉行全盘集体化政策，农业落后情况没有得到改变。与此同时，社会主义民主和法制继续遭到破坏，对斯大林的个人崇拜盛行，</a:t>
            </a:r>
            <a:r>
              <a:rPr lang="en-US" altLang="zh-CN" sz="1600" dirty="0" smtClean="0">
                <a:latin typeface="楷体_GB2312" pitchFamily="49" charset="-122"/>
                <a:ea typeface="楷体_GB2312" pitchFamily="49" charset="-122"/>
              </a:rPr>
              <a:t>1939</a:t>
            </a:r>
            <a:r>
              <a:rPr lang="zh-CN" altLang="en-US" sz="1600" dirty="0" smtClean="0">
                <a:latin typeface="楷体_GB2312" pitchFamily="49" charset="-122"/>
                <a:ea typeface="楷体_GB2312" pitchFamily="49" charset="-122"/>
              </a:rPr>
              <a:t>年以后就没有开过党的代表大会，中央全会自</a:t>
            </a:r>
            <a:r>
              <a:rPr lang="en-US" altLang="zh-CN" sz="1600" dirty="0" smtClean="0">
                <a:latin typeface="楷体_GB2312" pitchFamily="49" charset="-122"/>
                <a:ea typeface="楷体_GB2312" pitchFamily="49" charset="-122"/>
              </a:rPr>
              <a:t>1947</a:t>
            </a:r>
            <a:r>
              <a:rPr lang="zh-CN" altLang="en-US" sz="1600" dirty="0" smtClean="0">
                <a:latin typeface="楷体_GB2312" pitchFamily="49" charset="-122"/>
                <a:ea typeface="楷体_GB2312" pitchFamily="49" charset="-122"/>
              </a:rPr>
              <a:t>年</a:t>
            </a:r>
            <a:r>
              <a:rPr lang="en-US" altLang="zh-CN" sz="1600" dirty="0" smtClean="0">
                <a:latin typeface="楷体_GB2312" pitchFamily="49" charset="-122"/>
                <a:ea typeface="楷体_GB2312" pitchFamily="49" charset="-122"/>
              </a:rPr>
              <a:t>2</a:t>
            </a:r>
            <a:r>
              <a:rPr lang="zh-CN" altLang="en-US" sz="1600" dirty="0" smtClean="0">
                <a:latin typeface="楷体_GB2312" pitchFamily="49" charset="-122"/>
                <a:ea typeface="楷体_GB2312" pitchFamily="49" charset="-122"/>
              </a:rPr>
              <a:t>月起也不再举行，许多重大问题都是在斯大林别墅的晚宴上决定的。苏联还在文学艺术、哲学、生物学、生理学等领域展开了大规模的批判运动，扼杀了学术自由，给苏联科学文化事业造成无法估量的损失。</a:t>
            </a:r>
            <a:endParaRPr lang="en-US" altLang="zh-CN" sz="1600" dirty="0" smtClean="0">
              <a:latin typeface="楷体_GB2312" pitchFamily="49" charset="-122"/>
              <a:ea typeface="楷体_GB2312" pitchFamily="49" charset="-122"/>
            </a:endParaRPr>
          </a:p>
          <a:p>
            <a:pPr algn="r">
              <a:lnSpc>
                <a:spcPct val="120000"/>
              </a:lnSpc>
            </a:pPr>
            <a:r>
              <a:rPr lang="en-US" altLang="zh-CN" sz="1600" dirty="0" smtClean="0">
                <a:latin typeface="楷体_GB2312" pitchFamily="49" charset="-122"/>
                <a:ea typeface="楷体_GB2312" pitchFamily="49" charset="-122"/>
              </a:rPr>
              <a:t>——</a:t>
            </a:r>
            <a:r>
              <a:rPr lang="zh-CN" altLang="en-US" sz="1600" dirty="0" smtClean="0">
                <a:latin typeface="楷体_GB2312" pitchFamily="49" charset="-122"/>
                <a:ea typeface="楷体_GB2312" pitchFamily="49" charset="-122"/>
              </a:rPr>
              <a:t>徐蓝</a:t>
            </a:r>
            <a:r>
              <a:rPr lang="en-US" altLang="zh-CN" sz="1600" dirty="0" smtClean="0">
                <a:latin typeface="楷体_GB2312" pitchFamily="49" charset="-122"/>
                <a:ea typeface="楷体_GB2312" pitchFamily="49" charset="-122"/>
              </a:rPr>
              <a:t>《</a:t>
            </a:r>
            <a:r>
              <a:rPr lang="zh-CN" altLang="en-US" sz="1600" dirty="0" smtClean="0">
                <a:latin typeface="楷体_GB2312" pitchFamily="49" charset="-122"/>
                <a:ea typeface="楷体_GB2312" pitchFamily="49" charset="-122"/>
              </a:rPr>
              <a:t>世界近现代史</a:t>
            </a:r>
            <a:r>
              <a:rPr lang="en-US" altLang="zh-CN" sz="1600" dirty="0" smtClean="0">
                <a:latin typeface="楷体_GB2312" pitchFamily="49" charset="-122"/>
                <a:ea typeface="楷体_GB2312" pitchFamily="49" charset="-122"/>
              </a:rPr>
              <a:t>1500-2007》</a:t>
            </a:r>
            <a:r>
              <a:rPr lang="zh-CN" altLang="en-US" sz="1600" dirty="0" smtClean="0">
                <a:latin typeface="楷体_GB2312" pitchFamily="49" charset="-122"/>
                <a:ea typeface="楷体_GB2312" pitchFamily="49" charset="-122"/>
              </a:rPr>
              <a:t>  </a:t>
            </a:r>
            <a:endParaRPr lang="zh-CN" altLang="en-US" sz="1600" dirty="0">
              <a:latin typeface="楷体_GB2312" pitchFamily="49" charset="-122"/>
              <a:ea typeface="楷体_GB2312" pitchFamily="49" charset="-122"/>
            </a:endParaRPr>
          </a:p>
        </p:txBody>
      </p:sp>
      <p:sp>
        <p:nvSpPr>
          <p:cNvPr id="17" name="TextBox 16"/>
          <p:cNvSpPr txBox="1"/>
          <p:nvPr/>
        </p:nvSpPr>
        <p:spPr>
          <a:xfrm>
            <a:off x="1911608" y="465516"/>
            <a:ext cx="5264935" cy="735192"/>
          </a:xfrm>
          <a:prstGeom prst="rect">
            <a:avLst/>
          </a:prstGeom>
          <a:solidFill>
            <a:srgbClr val="FFFFFF"/>
          </a:solidFill>
          <a:ln>
            <a:solidFill>
              <a:srgbClr val="00FF00"/>
            </a:solidFill>
            <a:prstDash val="sysDot"/>
          </a:ln>
        </p:spPr>
        <p:txBody>
          <a:bodyPr wrap="square" lIns="69714" tIns="34857" rIns="69714" bIns="34857" rtlCol="0">
            <a:spAutoFit/>
          </a:bodyPr>
          <a:lstStyle/>
          <a:p>
            <a:pPr algn="ctr">
              <a:lnSpc>
                <a:spcPct val="120000"/>
              </a:lnSpc>
            </a:pPr>
            <a:r>
              <a:rPr lang="zh-CN" altLang="en-US" dirty="0" smtClean="0">
                <a:solidFill>
                  <a:srgbClr val="0000FF"/>
                </a:solidFill>
                <a:latin typeface="方正小标宋简体" pitchFamily="2" charset="-122"/>
                <a:ea typeface="方正小标宋简体" pitchFamily="2" charset="-122"/>
              </a:rPr>
              <a:t>苏联保留了战前已形成的建设社会主义的苏联模式，而且模式日趋僵化，严重制约了苏联的发展</a:t>
            </a:r>
            <a:endParaRPr lang="zh-CN" altLang="en-US" dirty="0">
              <a:solidFill>
                <a:srgbClr val="0000FF"/>
              </a:solidFill>
              <a:latin typeface="方正小标宋简体" pitchFamily="2" charset="-122"/>
              <a:ea typeface="方正小标宋简体" pitchFamily="2" charset="-122"/>
            </a:endParaRPr>
          </a:p>
        </p:txBody>
      </p:sp>
      <p:grpSp>
        <p:nvGrpSpPr>
          <p:cNvPr id="3" name="组合 19"/>
          <p:cNvGrpSpPr/>
          <p:nvPr/>
        </p:nvGrpSpPr>
        <p:grpSpPr>
          <a:xfrm>
            <a:off x="1856401" y="1236690"/>
            <a:ext cx="5264936" cy="1581137"/>
            <a:chOff x="2412033" y="1648920"/>
            <a:chExt cx="6840760" cy="2108182"/>
          </a:xfrm>
        </p:grpSpPr>
        <p:sp>
          <p:nvSpPr>
            <p:cNvPr id="18" name="下箭头 17"/>
            <p:cNvSpPr/>
            <p:nvPr/>
          </p:nvSpPr>
          <p:spPr>
            <a:xfrm>
              <a:off x="5364361" y="1648920"/>
              <a:ext cx="288032" cy="8439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412033" y="2525995"/>
              <a:ext cx="6840760" cy="1231107"/>
            </a:xfrm>
            <a:prstGeom prst="rect">
              <a:avLst/>
            </a:prstGeom>
            <a:solidFill>
              <a:schemeClr val="bg1"/>
            </a:solidFill>
            <a:ln>
              <a:solidFill>
                <a:srgbClr val="00FF00"/>
              </a:solidFill>
              <a:prstDash val="sysDot"/>
            </a:ln>
          </p:spPr>
          <p:txBody>
            <a:bodyPr wrap="square" rtlCol="0">
              <a:spAutoFit/>
            </a:bodyPr>
            <a:lstStyle/>
            <a:p>
              <a:r>
                <a:rPr lang="zh-CN" altLang="en-US" dirty="0" smtClean="0">
                  <a:solidFill>
                    <a:srgbClr val="FF0000"/>
                  </a:solidFill>
                  <a:latin typeface="仿宋_GB2312" pitchFamily="49" charset="-122"/>
                  <a:ea typeface="仿宋_GB2312" pitchFamily="49" charset="-122"/>
                </a:rPr>
                <a:t>优先发展重工业的政策未变，农轻重比例失调；农、轻落后局面未改，人民生活水平低下；政治高度集权，民主法制被破坏；科教文化损失严重；</a:t>
              </a:r>
              <a:endParaRPr lang="zh-CN" altLang="en-US" dirty="0">
                <a:solidFill>
                  <a:srgbClr val="FF0000"/>
                </a:solidFill>
                <a:latin typeface="仿宋_GB2312" pitchFamily="49" charset="-122"/>
                <a:ea typeface="仿宋_GB2312" pitchFamily="49" charset="-122"/>
              </a:endParaRPr>
            </a:p>
          </p:txBody>
        </p:sp>
      </p:grpSp>
      <p:sp>
        <p:nvSpPr>
          <p:cNvPr id="20" name="文本框 8"/>
          <p:cNvSpPr txBox="1">
            <a:spLocks noChangeArrowheads="1"/>
          </p:cNvSpPr>
          <p:nvPr/>
        </p:nvSpPr>
        <p:spPr bwMode="auto">
          <a:xfrm>
            <a:off x="175090" y="0"/>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dirty="0" smtClean="0">
                <a:solidFill>
                  <a:srgbClr val="990033"/>
                </a:solidFill>
                <a:latin typeface="黑体" panose="02010609060101010101" pitchFamily="49" charset="-122"/>
                <a:ea typeface="黑体" panose="02010609060101010101" pitchFamily="49" charset="-122"/>
              </a:rPr>
              <a:t>苏联的发展、改革与解体</a:t>
            </a:r>
            <a:endParaRPr lang="zh-CN" altLang="en-US" sz="2600" dirty="0">
              <a:solidFill>
                <a:srgbClr val="990033"/>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708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18604" y="416792"/>
            <a:ext cx="7438831" cy="623248"/>
          </a:xfrm>
          <a:prstGeom prst="rect">
            <a:avLst/>
          </a:prstGeom>
          <a:noFill/>
        </p:spPr>
        <p:txBody>
          <a:bodyPr wrap="square" lIns="68580" tIns="34290" rIns="68580" bIns="34290" rtlCol="0">
            <a:spAutoFit/>
          </a:bodyPr>
          <a:lstStyle/>
          <a:p>
            <a:r>
              <a:rPr lang="zh-CN" altLang="en-US" b="1" dirty="0" smtClean="0"/>
              <a:t>          根 据</a:t>
            </a:r>
            <a:r>
              <a:rPr lang="zh-CN" altLang="en-US" b="1" dirty="0"/>
              <a:t>初中所学知识以及阅读</a:t>
            </a:r>
            <a:r>
              <a:rPr lang="en-US" altLang="zh-CN" b="1" dirty="0"/>
              <a:t>《</a:t>
            </a:r>
            <a:r>
              <a:rPr lang="zh-CN" altLang="en-US" b="1" dirty="0"/>
              <a:t>中外历史纲要</a:t>
            </a:r>
            <a:r>
              <a:rPr lang="en-US" altLang="zh-CN" b="1" dirty="0"/>
              <a:t>》</a:t>
            </a:r>
            <a:r>
              <a:rPr lang="zh-CN" altLang="en-US" b="1" dirty="0"/>
              <a:t>本课教材，完成表格，列举三位苏联领导人领导期间的改革措施。</a:t>
            </a:r>
          </a:p>
        </p:txBody>
      </p:sp>
      <p:graphicFrame>
        <p:nvGraphicFramePr>
          <p:cNvPr id="8" name="表格 7"/>
          <p:cNvGraphicFramePr>
            <a:graphicFrameLocks noGrp="1"/>
          </p:cNvGraphicFramePr>
          <p:nvPr/>
        </p:nvGraphicFramePr>
        <p:xfrm>
          <a:off x="990210" y="1179871"/>
          <a:ext cx="7070578" cy="3000825"/>
        </p:xfrm>
        <a:graphic>
          <a:graphicData uri="http://schemas.openxmlformats.org/drawingml/2006/table">
            <a:tbl>
              <a:tblPr firstRow="1" bandRow="1">
                <a:tableStyleId>{5C22544A-7EE6-4342-B048-85BDC9FD1C3A}</a:tableStyleId>
              </a:tblPr>
              <a:tblGrid>
                <a:gridCol w="1105563"/>
                <a:gridCol w="2567131"/>
                <a:gridCol w="1990208"/>
                <a:gridCol w="1407676"/>
              </a:tblGrid>
              <a:tr h="618060">
                <a:tc>
                  <a:txBody>
                    <a:bodyPr/>
                    <a:lstStyle/>
                    <a:p>
                      <a:pPr algn="ctr"/>
                      <a:r>
                        <a:rPr lang="zh-CN" altLang="en-US" sz="1400" b="1" dirty="0">
                          <a:latin typeface="+mn-ea"/>
                          <a:ea typeface="+mn-ea"/>
                        </a:rPr>
                        <a:t>领导人</a:t>
                      </a:r>
                    </a:p>
                  </a:txBody>
                  <a:tcPr marL="68580" marR="68580" marT="34290" marB="34290"/>
                </a:tc>
                <a:tc>
                  <a:txBody>
                    <a:bodyPr/>
                    <a:lstStyle/>
                    <a:p>
                      <a:pPr algn="ctr"/>
                      <a:r>
                        <a:rPr lang="zh-CN" altLang="en-US" sz="1400" b="1" dirty="0">
                          <a:latin typeface="+mn-ea"/>
                          <a:ea typeface="+mn-ea"/>
                        </a:rPr>
                        <a:t>赫鲁晓夫</a:t>
                      </a:r>
                    </a:p>
                    <a:p>
                      <a:pPr algn="ctr"/>
                      <a:r>
                        <a:rPr lang="zh-CN" altLang="en-US" sz="1400" b="1" dirty="0">
                          <a:latin typeface="+mn-ea"/>
                          <a:ea typeface="+mn-ea"/>
                        </a:rPr>
                        <a:t>（</a:t>
                      </a:r>
                      <a:r>
                        <a:rPr lang="en-US" altLang="zh-CN" sz="1400" b="1" dirty="0">
                          <a:latin typeface="+mn-ea"/>
                          <a:ea typeface="+mn-ea"/>
                        </a:rPr>
                        <a:t>1953-1964</a:t>
                      </a:r>
                      <a:r>
                        <a:rPr lang="zh-CN" altLang="en-US" sz="1400" b="1" dirty="0">
                          <a:latin typeface="+mn-ea"/>
                          <a:ea typeface="+mn-ea"/>
                        </a:rPr>
                        <a:t>）</a:t>
                      </a:r>
                    </a:p>
                  </a:txBody>
                  <a:tcPr marL="68580" marR="68580" marT="34290" marB="34290"/>
                </a:tc>
                <a:tc>
                  <a:txBody>
                    <a:bodyPr/>
                    <a:lstStyle/>
                    <a:p>
                      <a:pPr algn="ctr"/>
                      <a:r>
                        <a:rPr lang="zh-CN" altLang="en-US" sz="1400" b="1" dirty="0">
                          <a:latin typeface="+mn-ea"/>
                          <a:ea typeface="+mn-ea"/>
                        </a:rPr>
                        <a:t>勃列日涅夫</a:t>
                      </a:r>
                    </a:p>
                    <a:p>
                      <a:pPr algn="ctr"/>
                      <a:r>
                        <a:rPr lang="zh-CN" altLang="en-US" sz="1400" b="1" dirty="0">
                          <a:latin typeface="+mn-ea"/>
                          <a:ea typeface="+mn-ea"/>
                        </a:rPr>
                        <a:t>（</a:t>
                      </a:r>
                      <a:r>
                        <a:rPr lang="en-US" altLang="zh-CN" sz="1400" b="1" dirty="0">
                          <a:latin typeface="+mn-ea"/>
                          <a:ea typeface="+mn-ea"/>
                        </a:rPr>
                        <a:t>1964-1982</a:t>
                      </a:r>
                      <a:r>
                        <a:rPr lang="zh-CN" altLang="en-US" sz="1400" b="1" dirty="0">
                          <a:latin typeface="+mn-ea"/>
                          <a:ea typeface="+mn-ea"/>
                        </a:rPr>
                        <a:t>）</a:t>
                      </a:r>
                    </a:p>
                  </a:txBody>
                  <a:tcPr marL="68580" marR="68580" marT="34290" marB="34290"/>
                </a:tc>
                <a:tc>
                  <a:txBody>
                    <a:bodyPr/>
                    <a:lstStyle/>
                    <a:p>
                      <a:pPr algn="ctr"/>
                      <a:r>
                        <a:rPr lang="zh-CN" altLang="en-US" sz="1400" b="1" dirty="0">
                          <a:latin typeface="+mn-ea"/>
                          <a:ea typeface="+mn-ea"/>
                        </a:rPr>
                        <a:t>戈尔巴乔夫</a:t>
                      </a:r>
                    </a:p>
                    <a:p>
                      <a:pPr algn="ctr"/>
                      <a:r>
                        <a:rPr lang="zh-CN" altLang="en-US" sz="1400" b="1" dirty="0">
                          <a:latin typeface="+mn-ea"/>
                          <a:ea typeface="+mn-ea"/>
                        </a:rPr>
                        <a:t>（</a:t>
                      </a:r>
                      <a:r>
                        <a:rPr lang="en-US" altLang="zh-CN" sz="1400" b="1" dirty="0">
                          <a:latin typeface="+mn-ea"/>
                          <a:ea typeface="+mn-ea"/>
                        </a:rPr>
                        <a:t>1985-1991</a:t>
                      </a:r>
                      <a:r>
                        <a:rPr lang="zh-CN" altLang="en-US" sz="1400" b="1" dirty="0">
                          <a:latin typeface="+mn-ea"/>
                          <a:ea typeface="+mn-ea"/>
                        </a:rPr>
                        <a:t>）</a:t>
                      </a:r>
                    </a:p>
                  </a:txBody>
                  <a:tcPr marL="68580" marR="68580" marT="34290" marB="34290"/>
                </a:tc>
              </a:tr>
              <a:tr h="1247385">
                <a:tc>
                  <a:txBody>
                    <a:bodyPr/>
                    <a:lstStyle/>
                    <a:p>
                      <a:pPr algn="l"/>
                      <a:endParaRPr lang="en-US" altLang="zh-CN" sz="1400" b="1" dirty="0">
                        <a:solidFill>
                          <a:schemeClr val="tx1"/>
                        </a:solidFill>
                      </a:endParaRPr>
                    </a:p>
                    <a:p>
                      <a:pPr algn="l"/>
                      <a:endParaRPr lang="en-US" altLang="zh-CN" sz="1400" b="1" dirty="0">
                        <a:solidFill>
                          <a:schemeClr val="tx1"/>
                        </a:solidFill>
                      </a:endParaRPr>
                    </a:p>
                    <a:p>
                      <a:pPr algn="l"/>
                      <a:r>
                        <a:rPr lang="zh-CN" altLang="en-US" sz="1400" b="1" dirty="0">
                          <a:solidFill>
                            <a:schemeClr val="tx1"/>
                          </a:solidFill>
                        </a:rPr>
                        <a:t>       </a:t>
                      </a:r>
                      <a:r>
                        <a:rPr lang="zh-CN" altLang="en-US" sz="1400" b="1" dirty="0">
                          <a:solidFill>
                            <a:srgbClr val="0000FF"/>
                          </a:solidFill>
                        </a:rPr>
                        <a:t>经济</a:t>
                      </a:r>
                      <a:endParaRPr lang="en-US" altLang="zh-CN" sz="1400" b="1" dirty="0">
                        <a:solidFill>
                          <a:srgbClr val="0000FF"/>
                        </a:solidFill>
                      </a:endParaRPr>
                    </a:p>
                    <a:p>
                      <a:pPr algn="l"/>
                      <a:endParaRPr lang="en-US" altLang="zh-CN" sz="1400" b="1" dirty="0">
                        <a:solidFill>
                          <a:schemeClr val="tx1"/>
                        </a:solidFill>
                      </a:endParaRPr>
                    </a:p>
                    <a:p>
                      <a:pPr algn="l"/>
                      <a:endParaRPr lang="zh-CN" altLang="en-US" sz="1400" b="1" dirty="0">
                        <a:solidFill>
                          <a:schemeClr val="tx1"/>
                        </a:solidFill>
                      </a:endParaRPr>
                    </a:p>
                  </a:txBody>
                  <a:tcPr marL="68580" marR="68580" marT="34290" marB="34290"/>
                </a:tc>
                <a:tc>
                  <a:txBody>
                    <a:bodyPr/>
                    <a:lstStyle/>
                    <a:p>
                      <a:endParaRPr lang="zh-CN" altLang="en-US" sz="1400" dirty="0"/>
                    </a:p>
                  </a:txBody>
                  <a:tcPr marL="68580" marR="68580" marT="34290" marB="34290"/>
                </a:tc>
                <a:tc>
                  <a:txBody>
                    <a:bodyPr/>
                    <a:lstStyle/>
                    <a:p>
                      <a:endParaRPr lang="zh-CN" altLang="en-US" sz="1400"/>
                    </a:p>
                  </a:txBody>
                  <a:tcPr marL="68580" marR="68580" marT="34290" marB="34290"/>
                </a:tc>
                <a:tc>
                  <a:txBody>
                    <a:bodyPr/>
                    <a:lstStyle/>
                    <a:p>
                      <a:endParaRPr lang="zh-CN" altLang="en-US" sz="1400" dirty="0"/>
                    </a:p>
                  </a:txBody>
                  <a:tcPr marL="68580" marR="68580" marT="34290" marB="34290"/>
                </a:tc>
              </a:tr>
              <a:tr h="1097280">
                <a:tc>
                  <a:txBody>
                    <a:bodyPr/>
                    <a:lstStyle/>
                    <a:p>
                      <a:pPr algn="l"/>
                      <a:endParaRPr lang="en-US" altLang="zh-CN" sz="1400" b="1" dirty="0">
                        <a:solidFill>
                          <a:schemeClr val="tx1"/>
                        </a:solidFill>
                      </a:endParaRPr>
                    </a:p>
                    <a:p>
                      <a:pPr algn="l"/>
                      <a:r>
                        <a:rPr lang="en-US" altLang="zh-CN" sz="1400" b="1" dirty="0">
                          <a:solidFill>
                            <a:schemeClr val="tx1"/>
                          </a:solidFill>
                        </a:rPr>
                        <a:t>      </a:t>
                      </a:r>
                      <a:r>
                        <a:rPr lang="zh-CN" altLang="en-US" sz="1400" b="1" dirty="0">
                          <a:solidFill>
                            <a:schemeClr val="tx1"/>
                          </a:solidFill>
                        </a:rPr>
                        <a:t>政治</a:t>
                      </a:r>
                      <a:endParaRPr lang="en-US" altLang="zh-CN" sz="1400" b="1" dirty="0">
                        <a:solidFill>
                          <a:schemeClr val="tx1"/>
                        </a:solidFill>
                      </a:endParaRPr>
                    </a:p>
                    <a:p>
                      <a:pPr algn="l"/>
                      <a:r>
                        <a:rPr lang="zh-CN" altLang="en-US" sz="1400" b="1" dirty="0">
                          <a:solidFill>
                            <a:schemeClr val="tx1"/>
                          </a:solidFill>
                        </a:rPr>
                        <a:t>     军事</a:t>
                      </a:r>
                      <a:endParaRPr lang="en-US" altLang="zh-CN" sz="1400" b="1" dirty="0">
                        <a:solidFill>
                          <a:schemeClr val="tx1"/>
                        </a:solidFill>
                      </a:endParaRPr>
                    </a:p>
                    <a:p>
                      <a:pPr algn="l"/>
                      <a:endParaRPr lang="en-US" altLang="zh-CN" sz="1400" b="1" dirty="0">
                        <a:solidFill>
                          <a:schemeClr val="tx1"/>
                        </a:solidFill>
                      </a:endParaRPr>
                    </a:p>
                    <a:p>
                      <a:pPr algn="l"/>
                      <a:endParaRPr lang="zh-CN" altLang="en-US" sz="1400" b="1" dirty="0">
                        <a:solidFill>
                          <a:schemeClr val="tx1"/>
                        </a:solidFill>
                      </a:endParaRPr>
                    </a:p>
                  </a:txBody>
                  <a:tcPr marL="68580" marR="68580" marT="34290" marB="34290"/>
                </a:tc>
                <a:tc>
                  <a:txBody>
                    <a:bodyPr/>
                    <a:lstStyle/>
                    <a:p>
                      <a:endParaRPr lang="zh-CN" altLang="en-US" sz="1400" dirty="0"/>
                    </a:p>
                  </a:txBody>
                  <a:tcPr marL="68580" marR="68580" marT="34290" marB="34290"/>
                </a:tc>
                <a:tc>
                  <a:txBody>
                    <a:bodyPr/>
                    <a:lstStyle/>
                    <a:p>
                      <a:endParaRPr lang="zh-CN" altLang="en-US" sz="1400" dirty="0"/>
                    </a:p>
                  </a:txBody>
                  <a:tcPr marL="68580" marR="68580" marT="34290" marB="34290"/>
                </a:tc>
                <a:tc>
                  <a:txBody>
                    <a:bodyPr/>
                    <a:lstStyle/>
                    <a:p>
                      <a:endParaRPr lang="zh-CN" altLang="en-US" sz="1400" dirty="0"/>
                    </a:p>
                  </a:txBody>
                  <a:tcPr marL="68580" marR="68580" marT="34290" marB="34290"/>
                </a:tc>
              </a:tr>
            </a:tbl>
          </a:graphicData>
        </a:graphic>
      </p:graphicFrame>
      <p:sp>
        <p:nvSpPr>
          <p:cNvPr id="9" name="文本框 8"/>
          <p:cNvSpPr txBox="1"/>
          <p:nvPr/>
        </p:nvSpPr>
        <p:spPr>
          <a:xfrm>
            <a:off x="2003203" y="3180372"/>
            <a:ext cx="2540661" cy="900246"/>
          </a:xfrm>
          <a:prstGeom prst="rect">
            <a:avLst/>
          </a:prstGeom>
          <a:noFill/>
        </p:spPr>
        <p:txBody>
          <a:bodyPr wrap="square" lIns="68580" tIns="34290" rIns="68580" bIns="34290" rtlCol="0">
            <a:spAutoFit/>
          </a:bodyPr>
          <a:lstStyle/>
          <a:p>
            <a:r>
              <a:rPr lang="zh-CN" altLang="en-US" b="1" dirty="0"/>
              <a:t>平反冤假错案；强调集体领导；改革干部制度；苏共二十大</a:t>
            </a:r>
          </a:p>
        </p:txBody>
      </p:sp>
      <p:sp>
        <p:nvSpPr>
          <p:cNvPr id="10" name="文本框 9"/>
          <p:cNvSpPr txBox="1"/>
          <p:nvPr/>
        </p:nvSpPr>
        <p:spPr>
          <a:xfrm>
            <a:off x="2062258" y="1886431"/>
            <a:ext cx="2432369" cy="1054135"/>
          </a:xfrm>
          <a:prstGeom prst="rect">
            <a:avLst/>
          </a:prstGeom>
          <a:noFill/>
        </p:spPr>
        <p:txBody>
          <a:bodyPr wrap="square" lIns="68580" tIns="34290" rIns="68580" bIns="34290" rtlCol="0">
            <a:spAutoFit/>
          </a:bodyPr>
          <a:lstStyle/>
          <a:p>
            <a:r>
              <a:rPr lang="zh-CN" altLang="en-US" sz="1600" b="1" dirty="0">
                <a:solidFill>
                  <a:srgbClr val="0000FF"/>
                </a:solidFill>
              </a:rPr>
              <a:t>加大农产品投入；农产品收购制；改革工业管理体制；发动垦荒运动；发展饲料生产、广种玉米</a:t>
            </a:r>
          </a:p>
        </p:txBody>
      </p:sp>
      <p:sp>
        <p:nvSpPr>
          <p:cNvPr id="11" name="文本框 10"/>
          <p:cNvSpPr txBox="1"/>
          <p:nvPr/>
        </p:nvSpPr>
        <p:spPr>
          <a:xfrm>
            <a:off x="4823254" y="1880069"/>
            <a:ext cx="1707930" cy="1177245"/>
          </a:xfrm>
          <a:prstGeom prst="rect">
            <a:avLst/>
          </a:prstGeom>
          <a:noFill/>
        </p:spPr>
        <p:txBody>
          <a:bodyPr wrap="square" lIns="68580" tIns="34290" rIns="68580" bIns="34290" rtlCol="0">
            <a:spAutoFit/>
          </a:bodyPr>
          <a:lstStyle/>
          <a:p>
            <a:r>
              <a:rPr lang="zh-CN" altLang="en-US" b="1" dirty="0">
                <a:solidFill>
                  <a:srgbClr val="0000FF"/>
                </a:solidFill>
              </a:rPr>
              <a:t>加速科技进步；完善经济管理体制；扩大企业自主权</a:t>
            </a:r>
          </a:p>
        </p:txBody>
      </p:sp>
      <p:sp>
        <p:nvSpPr>
          <p:cNvPr id="12" name="文本框 11"/>
          <p:cNvSpPr txBox="1"/>
          <p:nvPr/>
        </p:nvSpPr>
        <p:spPr>
          <a:xfrm>
            <a:off x="4774085" y="3272735"/>
            <a:ext cx="1637522" cy="623248"/>
          </a:xfrm>
          <a:prstGeom prst="rect">
            <a:avLst/>
          </a:prstGeom>
          <a:noFill/>
        </p:spPr>
        <p:txBody>
          <a:bodyPr wrap="square" lIns="68580" tIns="34290" rIns="68580" bIns="34290" rtlCol="0">
            <a:spAutoFit/>
          </a:bodyPr>
          <a:lstStyle/>
          <a:p>
            <a:r>
              <a:rPr lang="zh-CN" altLang="en-US" b="1" dirty="0"/>
              <a:t>与美国军备竞赛</a:t>
            </a:r>
          </a:p>
        </p:txBody>
      </p:sp>
      <p:sp>
        <p:nvSpPr>
          <p:cNvPr id="14" name="文本框 13"/>
          <p:cNvSpPr txBox="1"/>
          <p:nvPr/>
        </p:nvSpPr>
        <p:spPr>
          <a:xfrm>
            <a:off x="6641576" y="2061316"/>
            <a:ext cx="1301621" cy="623248"/>
          </a:xfrm>
          <a:prstGeom prst="rect">
            <a:avLst/>
          </a:prstGeom>
          <a:noFill/>
        </p:spPr>
        <p:txBody>
          <a:bodyPr wrap="square" lIns="68580" tIns="34290" rIns="68580" bIns="34290" rtlCol="0">
            <a:spAutoFit/>
          </a:bodyPr>
          <a:lstStyle/>
          <a:p>
            <a:r>
              <a:rPr lang="zh-CN" altLang="en-US" b="1" dirty="0">
                <a:solidFill>
                  <a:srgbClr val="0000FF"/>
                </a:solidFill>
              </a:rPr>
              <a:t>承认市场经济调节作用</a:t>
            </a:r>
          </a:p>
        </p:txBody>
      </p:sp>
      <p:sp>
        <p:nvSpPr>
          <p:cNvPr id="15" name="文本框 14"/>
          <p:cNvSpPr txBox="1"/>
          <p:nvPr/>
        </p:nvSpPr>
        <p:spPr>
          <a:xfrm>
            <a:off x="6461772" y="2923087"/>
            <a:ext cx="1924439" cy="1146468"/>
          </a:xfrm>
          <a:prstGeom prst="rect">
            <a:avLst/>
          </a:prstGeom>
          <a:noFill/>
        </p:spPr>
        <p:txBody>
          <a:bodyPr wrap="square" lIns="68580" tIns="34290" rIns="68580" bIns="34290" rtlCol="0">
            <a:spAutoFit/>
          </a:bodyPr>
          <a:lstStyle/>
          <a:p>
            <a:r>
              <a:rPr lang="zh-CN" altLang="en-US" sz="1400" b="1" dirty="0"/>
              <a:t>取消苏共领导地位；实行议会制、总统制、多党制；抛弃马克思主义指导思想，实行政治“多元化”</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down)">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6" name="矩形 5"/>
          <p:cNvSpPr/>
          <p:nvPr/>
        </p:nvSpPr>
        <p:spPr>
          <a:xfrm>
            <a:off x="611188" y="1027113"/>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dirty="0" smtClean="0">
                <a:solidFill>
                  <a:prstClr val="white"/>
                </a:solidFill>
                <a:latin typeface="黑体" panose="02010609060101010101" pitchFamily="49" charset="-122"/>
                <a:ea typeface="黑体" panose="02010609060101010101" pitchFamily="49" charset="-122"/>
              </a:rPr>
              <a:t>合作探究</a:t>
            </a:r>
            <a:endParaRPr lang="zh-CN" altLang="en-US" sz="2400" dirty="0">
              <a:solidFill>
                <a:prstClr val="white"/>
              </a:solidFill>
              <a:latin typeface="黑体" panose="02010609060101010101" pitchFamily="49" charset="-122"/>
              <a:ea typeface="黑体" panose="02010609060101010101" pitchFamily="49" charset="-122"/>
            </a:endParaRPr>
          </a:p>
        </p:txBody>
      </p:sp>
      <p:sp>
        <p:nvSpPr>
          <p:cNvPr id="7" name="矩形 6"/>
          <p:cNvSpPr/>
          <p:nvPr/>
        </p:nvSpPr>
        <p:spPr>
          <a:xfrm>
            <a:off x="592138" y="1027113"/>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solidFill>
                <a:prstClr val="white"/>
              </a:solidFill>
              <a:latin typeface="微软雅黑" panose="020B0503020204020204" pitchFamily="34" charset="-122"/>
            </a:endParaRPr>
          </a:p>
        </p:txBody>
      </p:sp>
      <p:sp>
        <p:nvSpPr>
          <p:cNvPr id="86020" name="文本框 8"/>
          <p:cNvSpPr txBox="1">
            <a:spLocks noChangeArrowheads="1"/>
          </p:cNvSpPr>
          <p:nvPr/>
        </p:nvSpPr>
        <p:spPr bwMode="auto">
          <a:xfrm>
            <a:off x="611188" y="534988"/>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dirty="0" smtClean="0">
                <a:solidFill>
                  <a:srgbClr val="990033"/>
                </a:solidFill>
                <a:latin typeface="黑体" panose="02010609060101010101" pitchFamily="49" charset="-122"/>
                <a:ea typeface="黑体" panose="02010609060101010101" pitchFamily="49" charset="-122"/>
              </a:rPr>
              <a:t>苏联的发展、改革与解体</a:t>
            </a:r>
            <a:endParaRPr lang="zh-CN" altLang="en-US" sz="2600" dirty="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nvSpPr>
        <p:spPr bwMode="auto">
          <a:xfrm>
            <a:off x="999634" y="1017545"/>
            <a:ext cx="76581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dirty="0">
                <a:solidFill>
                  <a:srgbClr val="FF0000"/>
                </a:solidFill>
                <a:latin typeface="黑体" panose="02010609060101010101" pitchFamily="49" charset="-122"/>
                <a:ea typeface="黑体" panose="02010609060101010101" pitchFamily="49" charset="-122"/>
              </a:rPr>
              <a:t>二战后苏联经济改革的不足及教训</a:t>
            </a:r>
          </a:p>
          <a:p>
            <a:pPr>
              <a:lnSpc>
                <a:spcPct val="150000"/>
              </a:lnSpc>
            </a:pPr>
            <a:r>
              <a:rPr lang="zh-CN" altLang="en-US" dirty="0" smtClean="0">
                <a:solidFill>
                  <a:srgbClr val="000000"/>
                </a:solidFill>
                <a:latin typeface="黑体" panose="02010609060101010101" pitchFamily="49" charset="-122"/>
                <a:ea typeface="黑体" panose="02010609060101010101" pitchFamily="49" charset="-122"/>
              </a:rPr>
              <a:t>    </a:t>
            </a:r>
            <a:r>
              <a:rPr lang="zh-CN" altLang="en-US" dirty="0" smtClean="0">
                <a:solidFill>
                  <a:srgbClr val="000000"/>
                </a:solidFill>
                <a:latin typeface="黑体" panose="02010609060101010101" pitchFamily="49" charset="-122"/>
                <a:ea typeface="黑体" panose="02010609060101010101" pitchFamily="49" charset="-122"/>
              </a:rPr>
              <a:t>材料三</a:t>
            </a:r>
            <a:r>
              <a:rPr lang="zh-CN" altLang="en-US" dirty="0">
                <a:solidFill>
                  <a:srgbClr val="000000"/>
                </a:solidFill>
                <a:latin typeface="黑体" panose="02010609060101010101" pitchFamily="49" charset="-122"/>
                <a:ea typeface="黑体" panose="02010609060101010101" pitchFamily="49" charset="-122"/>
              </a:rPr>
              <a:t>　赫鲁晓夫所进行的经济管理体制改组作为战后苏联经济体制改革的开端，对后来的苏联经济体制改革和整个国民经济的发展有着重要的影响。应该承认赫鲁晓夫是一位社会主义经济体制改革的开拓者。他勇于突破旧的模式，探索新的道路本身就是一种难能可贵的精神。但是，他毕竟受到历史局限性的束缚，对社会主义传统经济模式的弊病和社会主义经济规律还缺乏全面的、深刻的认识，因此也就不可能产生成熟的改革理论和思想。</a:t>
            </a:r>
          </a:p>
          <a:p>
            <a:pPr>
              <a:lnSpc>
                <a:spcPct val="150000"/>
              </a:lnSpc>
            </a:pPr>
            <a:r>
              <a:rPr lang="en-US" altLang="zh-CN" dirty="0" smtClean="0">
                <a:solidFill>
                  <a:srgbClr val="000000"/>
                </a:solidFill>
                <a:latin typeface="黑体" panose="02010609060101010101" pitchFamily="49" charset="-122"/>
                <a:ea typeface="黑体" panose="02010609060101010101" pitchFamily="49" charset="-122"/>
              </a:rPr>
              <a:t>                        </a:t>
            </a:r>
            <a:r>
              <a:rPr lang="en-US" altLang="zh-CN" dirty="0" smtClean="0">
                <a:solidFill>
                  <a:srgbClr val="000000"/>
                </a:solidFill>
                <a:latin typeface="黑体" panose="02010609060101010101" pitchFamily="49" charset="-122"/>
                <a:ea typeface="黑体" panose="02010609060101010101" pitchFamily="49" charset="-122"/>
              </a:rPr>
              <a:t>               </a:t>
            </a:r>
            <a:r>
              <a:rPr lang="en-US" altLang="zh-CN" dirty="0" smtClean="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苏联经济体制改革史</a:t>
            </a:r>
            <a:r>
              <a:rPr lang="en-US" altLang="zh-CN" dirty="0" smtClean="0">
                <a:solidFill>
                  <a:srgbClr val="000000"/>
                </a:solidFill>
                <a:latin typeface="黑体" panose="02010609060101010101" pitchFamily="49" charset="-122"/>
                <a:ea typeface="黑体" panose="02010609060101010101" pitchFamily="49" charset="-122"/>
              </a:rPr>
              <a:t>》</a:t>
            </a:r>
            <a:endParaRPr lang="en-US" altLang="zh-CN" dirty="0">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6" name="矩形 5"/>
          <p:cNvSpPr/>
          <p:nvPr/>
        </p:nvSpPr>
        <p:spPr>
          <a:xfrm>
            <a:off x="611188" y="1027113"/>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dirty="0" smtClean="0">
                <a:solidFill>
                  <a:prstClr val="white"/>
                </a:solidFill>
                <a:latin typeface="黑体" panose="02010609060101010101" pitchFamily="49" charset="-122"/>
                <a:ea typeface="黑体" panose="02010609060101010101" pitchFamily="49" charset="-122"/>
              </a:rPr>
              <a:t>合作探究</a:t>
            </a:r>
            <a:endParaRPr lang="zh-CN" altLang="en-US" sz="2400" dirty="0">
              <a:solidFill>
                <a:prstClr val="white"/>
              </a:solidFill>
              <a:latin typeface="黑体" panose="02010609060101010101" pitchFamily="49" charset="-122"/>
              <a:ea typeface="黑体" panose="02010609060101010101" pitchFamily="49" charset="-122"/>
            </a:endParaRPr>
          </a:p>
        </p:txBody>
      </p:sp>
      <p:sp>
        <p:nvSpPr>
          <p:cNvPr id="7" name="矩形 6"/>
          <p:cNvSpPr/>
          <p:nvPr/>
        </p:nvSpPr>
        <p:spPr>
          <a:xfrm>
            <a:off x="592138" y="1027113"/>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solidFill>
                <a:prstClr val="white"/>
              </a:solidFill>
              <a:latin typeface="微软雅黑" panose="020B0503020204020204" pitchFamily="34" charset="-122"/>
            </a:endParaRPr>
          </a:p>
        </p:txBody>
      </p:sp>
      <p:sp>
        <p:nvSpPr>
          <p:cNvPr id="86020" name="文本框 8"/>
          <p:cNvSpPr txBox="1">
            <a:spLocks noChangeArrowheads="1"/>
          </p:cNvSpPr>
          <p:nvPr/>
        </p:nvSpPr>
        <p:spPr bwMode="auto">
          <a:xfrm>
            <a:off x="806450" y="302918"/>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dirty="0" smtClean="0">
                <a:solidFill>
                  <a:srgbClr val="990033"/>
                </a:solidFill>
                <a:latin typeface="黑体" panose="02010609060101010101" pitchFamily="49" charset="-122"/>
                <a:ea typeface="黑体" panose="02010609060101010101" pitchFamily="49" charset="-122"/>
              </a:rPr>
              <a:t>苏联的发展、改革与解体</a:t>
            </a:r>
            <a:endParaRPr lang="zh-CN" altLang="en-US" sz="2600" dirty="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nvSpPr>
        <p:spPr bwMode="auto">
          <a:xfrm>
            <a:off x="1001713" y="1186646"/>
            <a:ext cx="76581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dirty="0" smtClean="0">
                <a:latin typeface="黑体" panose="02010609060101010101" pitchFamily="49" charset="-122"/>
                <a:ea typeface="黑体" panose="02010609060101010101" pitchFamily="49" charset="-122"/>
              </a:rPr>
              <a:t>    材料四</a:t>
            </a:r>
            <a:r>
              <a:rPr lang="zh-CN" altLang="en-US" dirty="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  他</a:t>
            </a:r>
            <a:r>
              <a:rPr lang="zh-CN" altLang="en-US" dirty="0">
                <a:latin typeface="黑体" panose="02010609060101010101" pitchFamily="49" charset="-122"/>
                <a:ea typeface="黑体" panose="02010609060101010101" pitchFamily="49" charset="-122"/>
              </a:rPr>
              <a:t>摆弄这个国家，就像家庭主妇摆弄卷心菜一样。他认为只要把外面的烂叶子剥掉，就会有里边的好心子，他不停地剥</a:t>
            </a:r>
            <a:r>
              <a:rPr lang="zh-CN" altLang="en-US" dirty="0" smtClean="0">
                <a:latin typeface="黑体" panose="02010609060101010101" pitchFamily="49" charset="-122"/>
                <a:ea typeface="黑体" panose="02010609060101010101" pitchFamily="49" charset="-122"/>
              </a:rPr>
              <a:t>下去，一直到剥光</a:t>
            </a:r>
            <a:r>
              <a:rPr lang="zh-CN" altLang="en-US" dirty="0" smtClean="0">
                <a:latin typeface="黑体" panose="02010609060101010101" pitchFamily="49" charset="-122"/>
                <a:ea typeface="黑体" panose="02010609060101010101" pitchFamily="49" charset="-122"/>
              </a:rPr>
              <a:t>为止。</a:t>
            </a:r>
            <a:endParaRPr lang="en-US" altLang="zh-CN" dirty="0" smtClean="0">
              <a:latin typeface="黑体" panose="02010609060101010101" pitchFamily="49" charset="-122"/>
              <a:ea typeface="黑体" panose="02010609060101010101" pitchFamily="49" charset="-122"/>
            </a:endParaRPr>
          </a:p>
          <a:p>
            <a:pPr>
              <a:lnSpc>
                <a:spcPct val="150000"/>
              </a:lnSpc>
            </a:pPr>
            <a:r>
              <a:rPr lang="en-US" altLang="zh-CN" dirty="0">
                <a:latin typeface="黑体" panose="02010609060101010101" pitchFamily="49" charset="-122"/>
                <a:ea typeface="黑体" panose="02010609060101010101" pitchFamily="49" charset="-122"/>
              </a:rPr>
              <a:t> </a:t>
            </a:r>
            <a:r>
              <a:rPr lang="en-US" altLang="zh-CN"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前</a:t>
            </a:r>
            <a:r>
              <a:rPr lang="zh-CN" altLang="en-US" dirty="0" smtClean="0">
                <a:latin typeface="黑体" panose="02010609060101010101" pitchFamily="49" charset="-122"/>
                <a:ea typeface="黑体" panose="02010609060101010101" pitchFamily="49" charset="-122"/>
              </a:rPr>
              <a:t>苏联</a:t>
            </a:r>
            <a:r>
              <a:rPr lang="zh-CN" altLang="en-US" dirty="0" smtClean="0">
                <a:latin typeface="黑体" panose="02010609060101010101" pitchFamily="49" charset="-122"/>
                <a:ea typeface="黑体" panose="02010609060101010101" pitchFamily="49" charset="-122"/>
              </a:rPr>
              <a:t>杂志主编讽刺戈尔巴乔夫</a:t>
            </a:r>
          </a:p>
          <a:p>
            <a:pPr>
              <a:lnSpc>
                <a:spcPct val="150000"/>
              </a:lnSpc>
            </a:pPr>
            <a:r>
              <a:rPr lang="zh-CN" altLang="en-US" dirty="0" smtClean="0">
                <a:latin typeface="黑体" panose="02010609060101010101" pitchFamily="49" charset="-122"/>
                <a:ea typeface="黑体" panose="02010609060101010101" pitchFamily="49" charset="-122"/>
              </a:rPr>
              <a:t>   有人</a:t>
            </a:r>
            <a:r>
              <a:rPr lang="zh-CN" altLang="en-US" dirty="0">
                <a:latin typeface="黑体" panose="02010609060101010101" pitchFamily="49" charset="-122"/>
                <a:ea typeface="黑体" panose="02010609060101010101" pitchFamily="49" charset="-122"/>
              </a:rPr>
              <a:t>曾形象地说：“戈氏改革的手术刀不是挥向党身上的肿瘤，而是挥向了党的脖子。”</a:t>
            </a:r>
          </a:p>
          <a:p>
            <a:pPr>
              <a:lnSpc>
                <a:spcPct val="150000"/>
              </a:lnSpc>
            </a:pPr>
            <a:r>
              <a:rPr lang="zh-CN" altLang="en-US" dirty="0" smtClean="0">
                <a:latin typeface="黑体" panose="02010609060101010101" pitchFamily="49" charset="-122"/>
                <a:ea typeface="黑体" panose="02010609060101010101" pitchFamily="49" charset="-122"/>
              </a:rPr>
              <a:t>    思考</a:t>
            </a:r>
            <a:r>
              <a:rPr lang="zh-CN" altLang="en-US" dirty="0" smtClean="0">
                <a:latin typeface="黑体" panose="02010609060101010101" pitchFamily="49" charset="-122"/>
                <a:ea typeface="黑体" panose="02010609060101010101" pitchFamily="49" charset="-122"/>
              </a:rPr>
              <a:t>：   </a:t>
            </a:r>
            <a:r>
              <a:rPr lang="en-US" altLang="zh-CN" dirty="0" smtClean="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1)</a:t>
            </a:r>
            <a:r>
              <a:rPr lang="zh-CN" altLang="en-US" dirty="0" smtClean="0">
                <a:latin typeface="黑体" panose="02010609060101010101" pitchFamily="49" charset="-122"/>
                <a:ea typeface="黑体" panose="02010609060101010101" pitchFamily="49" charset="-122"/>
              </a:rPr>
              <a:t>史料三是</a:t>
            </a:r>
            <a:r>
              <a:rPr lang="zh-CN" altLang="en-US" dirty="0">
                <a:latin typeface="黑体" panose="02010609060101010101" pitchFamily="49" charset="-122"/>
                <a:ea typeface="黑体" panose="02010609060101010101" pitchFamily="49" charset="-122"/>
              </a:rPr>
              <a:t>如何看待赫鲁晓夫改革的？</a:t>
            </a:r>
          </a:p>
          <a:p>
            <a:pPr>
              <a:lnSpc>
                <a:spcPct val="150000"/>
              </a:lnSpc>
            </a:pPr>
            <a:r>
              <a:rPr lang="en-US" altLang="zh-CN" dirty="0" smtClean="0">
                <a:latin typeface="黑体" panose="02010609060101010101" pitchFamily="49" charset="-122"/>
                <a:ea typeface="黑体" panose="02010609060101010101" pitchFamily="49" charset="-122"/>
              </a:rPr>
              <a:t>        </a:t>
            </a:r>
            <a:r>
              <a:rPr lang="en-US" altLang="zh-CN" dirty="0" smtClean="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2)</a:t>
            </a:r>
            <a:r>
              <a:rPr lang="zh-CN" altLang="en-US" dirty="0" smtClean="0">
                <a:latin typeface="黑体" panose="02010609060101010101" pitchFamily="49" charset="-122"/>
                <a:ea typeface="黑体" panose="02010609060101010101" pitchFamily="49" charset="-122"/>
              </a:rPr>
              <a:t>史料四是</a:t>
            </a:r>
            <a:r>
              <a:rPr lang="zh-CN" altLang="en-US" dirty="0">
                <a:latin typeface="黑体" panose="02010609060101010101" pitchFamily="49" charset="-122"/>
                <a:ea typeface="黑体" panose="02010609060101010101" pitchFamily="49" charset="-122"/>
              </a:rPr>
              <a:t>如何看待戈尔巴乔夫改革的</a:t>
            </a:r>
            <a:r>
              <a:rPr lang="zh-CN" altLang="en-US"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6" name="矩形 5"/>
          <p:cNvSpPr/>
          <p:nvPr/>
        </p:nvSpPr>
        <p:spPr>
          <a:xfrm>
            <a:off x="611187" y="867579"/>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dirty="0" smtClean="0">
                <a:solidFill>
                  <a:prstClr val="white"/>
                </a:solidFill>
                <a:latin typeface="黑体" panose="02010609060101010101" pitchFamily="49" charset="-122"/>
                <a:ea typeface="黑体" panose="02010609060101010101" pitchFamily="49" charset="-122"/>
              </a:rPr>
              <a:t>合作探究</a:t>
            </a:r>
            <a:endParaRPr lang="zh-CN" altLang="en-US" sz="2400" dirty="0">
              <a:solidFill>
                <a:prstClr val="white"/>
              </a:solidFill>
              <a:latin typeface="黑体" panose="02010609060101010101" pitchFamily="49" charset="-122"/>
              <a:ea typeface="黑体" panose="02010609060101010101" pitchFamily="49" charset="-122"/>
            </a:endParaRPr>
          </a:p>
        </p:txBody>
      </p:sp>
      <p:sp>
        <p:nvSpPr>
          <p:cNvPr id="86020" name="文本框 8"/>
          <p:cNvSpPr txBox="1">
            <a:spLocks noChangeArrowheads="1"/>
          </p:cNvSpPr>
          <p:nvPr/>
        </p:nvSpPr>
        <p:spPr bwMode="auto">
          <a:xfrm>
            <a:off x="806450" y="171966"/>
            <a:ext cx="423338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dirty="0" smtClean="0">
                <a:solidFill>
                  <a:srgbClr val="990033"/>
                </a:solidFill>
                <a:latin typeface="黑体" panose="02010609060101010101" pitchFamily="49" charset="-122"/>
                <a:ea typeface="黑体" panose="02010609060101010101" pitchFamily="49" charset="-122"/>
              </a:rPr>
              <a:t>苏联的发展、改革与解体</a:t>
            </a:r>
            <a:endParaRPr lang="zh-CN" altLang="en-US" sz="2600" dirty="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nvSpPr>
        <p:spPr bwMode="auto">
          <a:xfrm>
            <a:off x="1001713" y="1027113"/>
            <a:ext cx="76581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dirty="0" smtClean="0">
                <a:latin typeface="黑体" panose="02010609060101010101" pitchFamily="49" charset="-122"/>
                <a:ea typeface="黑体" panose="02010609060101010101" pitchFamily="49" charset="-122"/>
              </a:rPr>
              <a:t>    提示</a:t>
            </a: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赫鲁晓夫的经济改革一定程度上冲破了传统观念的束缚，并取得了一定成效；但是</a:t>
            </a:r>
            <a:r>
              <a:rPr lang="zh-CN" altLang="en-US" dirty="0" smtClean="0">
                <a:latin typeface="黑体" panose="02010609060101010101" pitchFamily="49" charset="-122"/>
                <a:ea typeface="黑体" panose="02010609060101010101" pitchFamily="49" charset="-122"/>
              </a:rPr>
              <a:t>，在</a:t>
            </a:r>
            <a:r>
              <a:rPr lang="zh-CN" altLang="en-US" dirty="0">
                <a:latin typeface="黑体" panose="02010609060101010101" pitchFamily="49" charset="-122"/>
                <a:ea typeface="黑体" panose="02010609060101010101" pitchFamily="49" charset="-122"/>
              </a:rPr>
              <a:t>理论上没有突破“斯大林模式”，只是在维持原有经济体制的基础上进行局部改革，改革不会成功。</a:t>
            </a:r>
          </a:p>
          <a:p>
            <a:pPr>
              <a:lnSpc>
                <a:spcPct val="150000"/>
              </a:lnSpc>
            </a:pPr>
            <a:r>
              <a:rPr lang="en-US" altLang="zh-CN" dirty="0" smtClean="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戈尔巴乔夫剥卷心菜的过程就是其改革的过程，先改革经济，未取得成效后转向政治改革。在政治上，倡导“民主化”“公开性”，实行多党制，最后把问题全都暴露，导致苏联</a:t>
            </a:r>
            <a:r>
              <a:rPr lang="zh-CN" altLang="en-US" dirty="0" smtClean="0">
                <a:latin typeface="黑体" panose="02010609060101010101" pitchFamily="49" charset="-122"/>
                <a:ea typeface="黑体" panose="02010609060101010101" pitchFamily="49" charset="-122"/>
              </a:rPr>
              <a:t>解体</a:t>
            </a:r>
            <a:r>
              <a:rPr lang="zh-CN" altLang="en-US" dirty="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“肿瘤”</a:t>
            </a:r>
            <a:r>
              <a:rPr lang="zh-CN" altLang="en-US" dirty="0">
                <a:latin typeface="黑体" panose="02010609060101010101" pitchFamily="49" charset="-122"/>
                <a:ea typeface="黑体" panose="02010609060101010101" pitchFamily="49" charset="-122"/>
              </a:rPr>
              <a:t>指高度集中的政治经济体制的弊端</a:t>
            </a:r>
            <a:r>
              <a:rPr lang="zh-CN" altLang="en-US" dirty="0" smtClean="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挥向了党的脖子”，体现了戈尔巴乔夫否定了党的领导，否定了社会主义方向，从而造成苏联解体</a:t>
            </a:r>
            <a:r>
              <a:rPr lang="zh-CN" altLang="en-US"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ca25356e95ac6646b9d4b8ee8e6381b54db5c7"/>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7d342c5-9175-4ef9-a4dc-3313e072d7fc}"/>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TotalTime>
  <Words>1606</Words>
  <Application>Microsoft Office PowerPoint</Application>
  <PresentationFormat>全屏显示(16:9)</PresentationFormat>
  <Paragraphs>134</Paragraphs>
  <Slides>19</Slides>
  <Notes>4</Notes>
  <HiddenSlides>0</HiddenSlides>
  <MMClips>1</MMClips>
  <ScaleCrop>false</ScaleCrop>
  <HeadingPairs>
    <vt:vector size="4" baseType="variant">
      <vt:variant>
        <vt:lpstr>主题</vt:lpstr>
      </vt:variant>
      <vt:variant>
        <vt:i4>3</vt:i4>
      </vt:variant>
      <vt:variant>
        <vt:lpstr>幻灯片标题</vt:lpstr>
      </vt:variant>
      <vt:variant>
        <vt:i4>19</vt:i4>
      </vt:variant>
    </vt:vector>
  </HeadingPairs>
  <TitlesOfParts>
    <vt:vector size="22" baseType="lpstr">
      <vt:lpstr>Office 主题</vt:lpstr>
      <vt:lpstr>3_Office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东欧的社会主义建设、改革和剧变 </vt:lpstr>
      <vt:lpstr>PowerPoint 演示文稿</vt:lpstr>
      <vt:lpstr>【思考】引起苏联解体、东欧剧变的原因有哪些？ </vt:lpstr>
      <vt:lpstr>PowerPoint 演示文稿</vt:lpstr>
      <vt:lpstr>二战后的中国</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user</cp:lastModifiedBy>
  <cp:revision>881</cp:revision>
  <dcterms:created xsi:type="dcterms:W3CDTF">2015-05-29T09:35:00Z</dcterms:created>
  <dcterms:modified xsi:type="dcterms:W3CDTF">2020-05-07T04:01:18Z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