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92" r:id="rId4"/>
    <p:sldId id="316" r:id="rId5"/>
    <p:sldId id="456" r:id="rId6"/>
    <p:sldId id="295" r:id="rId7"/>
    <p:sldId id="297" r:id="rId8"/>
    <p:sldId id="300" r:id="rId9"/>
    <p:sldId id="5785" r:id="rId10"/>
    <p:sldId id="5786" r:id="rId11"/>
    <p:sldId id="5804" r:id="rId12"/>
    <p:sldId id="5805" r:id="rId13"/>
    <p:sldId id="5789" r:id="rId14"/>
    <p:sldId id="5792" r:id="rId15"/>
    <p:sldId id="5793" r:id="rId16"/>
    <p:sldId id="5795" r:id="rId17"/>
    <p:sldId id="5796" r:id="rId18"/>
    <p:sldId id="5797" r:id="rId19"/>
    <p:sldId id="312" r:id="rId20"/>
    <p:sldId id="5799" r:id="rId21"/>
    <p:sldId id="5803" r:id="rId22"/>
    <p:sldId id="5800" r:id="rId23"/>
    <p:sldId id="5802" r:id="rId24"/>
    <p:sldId id="5801" r:id="rId25"/>
    <p:sldId id="282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5113F-F8E7-4AA8-A88B-4373A2EC670F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3E74-A426-442E-94A1-9D2830516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317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3E74-A426-442E-94A1-9D2830516BD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6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wrap="square" anchor="t"/>
          <a:lstStyle/>
          <a:p>
            <a:pPr lvl="0"/>
            <a:endParaRPr lang="zh-CN" altLang="en-US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latinLnBrk="0" hangingPunct="1"/>
            <a:fld id="{9A0DB2DC-4C9A-4742-B13C-FB6460FD3503}" type="slidenum"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rPr>
              <a:t>9</a:t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8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86249" y="900101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6740" y="3577306"/>
            <a:ext cx="539118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北京化工大学附属中学  </a:t>
            </a: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高焱  孟雪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</a:t>
            </a:r>
          </a:p>
        </p:txBody>
      </p:sp>
      <p:sp>
        <p:nvSpPr>
          <p:cNvPr id="12" name="标题 14"/>
          <p:cNvSpPr txBox="1">
            <a:spLocks/>
          </p:cNvSpPr>
          <p:nvPr/>
        </p:nvSpPr>
        <p:spPr>
          <a:xfrm>
            <a:off x="3500430" y="1571618"/>
            <a:ext cx="5429256" cy="20056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 algn="ctr">
              <a:spcBef>
                <a:spcPct val="0"/>
              </a:spcBef>
              <a:buSzPts val="5400"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《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政治与法治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》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第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13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课时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>
              <a:spcBef>
                <a:spcPct val="0"/>
              </a:spcBef>
              <a:buSzPts val="5400"/>
            </a:pP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第六课  我国的基本政治制度</a:t>
            </a:r>
            <a:endParaRPr lang="en-US" altLang="zh-CN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spcBef>
                <a:spcPct val="0"/>
              </a:spcBef>
              <a:buSzPts val="5400"/>
            </a:pP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第二框  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民族区域自治制度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84524" y="800100"/>
            <a:ext cx="9023979" cy="16677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在我国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56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个民族中</a:t>
            </a:r>
            <a:r>
              <a:rPr lang="zh-CN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与汉族相比</a:t>
            </a:r>
            <a:r>
              <a:rPr lang="zh-CN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55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个民族人口相对较少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习惯上被称为少数民族。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各民族都是中华民族大家庭的成员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2AA1E4-DBEC-4670-98BE-CF85633CD6A2}"/>
              </a:ext>
            </a:extLst>
          </p:cNvPr>
          <p:cNvSpPr/>
          <p:nvPr/>
        </p:nvSpPr>
        <p:spPr>
          <a:xfrm>
            <a:off x="88962" y="43762"/>
            <a:ext cx="9019541" cy="5770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1</a:t>
            </a:r>
            <a:r>
              <a:rPr lang="en-US" altLang="zh-CN" sz="2400" b="1" spc="200" noProof="1"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中国特色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民族理论和实践  社会主义民族关系</a:t>
            </a:r>
          </a:p>
        </p:txBody>
      </p:sp>
    </p:spTree>
    <p:extLst>
      <p:ext uri="{BB962C8B-B14F-4D97-AF65-F5344CB8AC3E}">
        <p14:creationId xmlns:p14="http://schemas.microsoft.com/office/powerpoint/2010/main" val="231151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60010" y="106013"/>
            <a:ext cx="9023979" cy="45935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中国共产党把马克思主义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民族理论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与中国的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具体实际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创造性地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了中国特色民族理论和实践的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新民主主义革命时期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民族平等的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旗帜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铲除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民族压迫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民族歧视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阶级根源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了各族人民的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信赖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新中国成立后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，全国各族人民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国家和社会的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，真正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了自己的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命运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了各族人民在</a:t>
            </a:r>
            <a:r>
              <a:rPr lang="zh-CN" altLang="en-US" sz="2400" b="1" dirty="0">
                <a:latin typeface="宋体" panose="02010600030101010101" pitchFamily="2" charset="-122"/>
              </a:rPr>
              <a:t>根本利益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，为建设和发展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平等团结互助和谐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社会主义民族关系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了坚实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75817" y="716210"/>
            <a:ext cx="8992364" cy="436850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民族平等   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我国宪法规定：“中华人民共和国各民族一律平等。”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各民族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人口多少和发展程度上的区别，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绝无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高低优劣之分；</a:t>
            </a:r>
            <a:endParaRPr lang="en-US" altLang="zh-CN" sz="2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我国各族人民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对祖国的文明了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依法平等地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享有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政治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经济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文化和社会等方面的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依法平等地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履行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75817" y="38945"/>
            <a:ext cx="8992363" cy="5770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2</a:t>
            </a:r>
            <a:r>
              <a:rPr lang="en-US" altLang="zh-CN" sz="2400" b="1" spc="200" noProof="1"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民族平等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民族团结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各民族共同繁荣</a:t>
            </a:r>
            <a:r>
              <a:rPr lang="zh-CN" altLang="en-US" sz="2400" b="1" dirty="0">
                <a:latin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方针</a:t>
            </a:r>
          </a:p>
        </p:txBody>
      </p:sp>
    </p:spTree>
    <p:extLst>
      <p:ext uri="{BB962C8B-B14F-4D97-AF65-F5344CB8AC3E}">
        <p14:creationId xmlns:p14="http://schemas.microsoft.com/office/powerpoint/2010/main" val="418790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32018" y="51470"/>
            <a:ext cx="8879963" cy="48936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民族团结   </a:t>
            </a:r>
            <a:endParaRPr lang="en-US" altLang="zh-CN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    在民族平等基础上，我国形成了各族人民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和谐相处、友好往来、互相合作、共同奋斗</a:t>
            </a:r>
            <a:r>
              <a:rPr lang="zh-CN" altLang="en-US" sz="2600" b="1" dirty="0">
                <a:latin typeface="宋体" panose="02010600030101010101" pitchFamily="2" charset="-122"/>
              </a:rPr>
              <a:t>、谁也离不开谁的大团结局面。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宋体" panose="02010600030101010101" pitchFamily="2" charset="-122"/>
              </a:rPr>
              <a:t>民族的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大团结</a:t>
            </a:r>
            <a:r>
              <a:rPr lang="zh-CN" altLang="en-US" sz="2600" b="1" dirty="0">
                <a:latin typeface="宋体" panose="02010600030101010101" pitchFamily="2" charset="-122"/>
              </a:rPr>
              <a:t>和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凝聚力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微软雅黑" panose="020B0503020204020204" pitchFamily="34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latin typeface="宋体" panose="02010600030101010101" pitchFamily="2" charset="-122"/>
              </a:rPr>
              <a:t>衡量一个国家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综合国力</a:t>
            </a:r>
            <a:r>
              <a:rPr lang="zh-CN" altLang="en-US" sz="2600" b="1" dirty="0">
                <a:latin typeface="宋体" panose="02010600030101010101" pitchFamily="2" charset="-122"/>
              </a:rPr>
              <a:t>的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重要标志</a:t>
            </a:r>
            <a:r>
              <a:rPr lang="zh-CN" altLang="en-US" sz="2600" b="1" dirty="0">
                <a:latin typeface="宋体" panose="02010600030101010101" pitchFamily="2" charset="-122"/>
              </a:rPr>
              <a:t>之一，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微软雅黑" panose="020B0503020204020204" pitchFamily="34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社会稳定</a:t>
            </a:r>
            <a:r>
              <a:rPr lang="zh-CN" altLang="en-US" sz="2600" b="1" dirty="0">
                <a:latin typeface="宋体" panose="02010600030101010101" pitchFamily="2" charset="-122"/>
              </a:rPr>
              <a:t>的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  <a:r>
              <a:rPr lang="zh-CN" altLang="en-US" sz="2600" b="1" dirty="0">
                <a:latin typeface="宋体" panose="02010600030101010101" pitchFamily="2" charset="-122"/>
              </a:rPr>
              <a:t>，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微软雅黑" panose="020B0503020204020204" pitchFamily="34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</a:t>
            </a:r>
            <a:r>
              <a:rPr lang="zh-CN" altLang="en-US" sz="2600" b="1" dirty="0">
                <a:latin typeface="宋体" panose="02010600030101010101" pitchFamily="2" charset="-122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社会进步</a:t>
            </a:r>
            <a:r>
              <a:rPr lang="zh-CN" altLang="en-US" sz="2600" b="1" dirty="0">
                <a:latin typeface="宋体" panose="02010600030101010101" pitchFamily="2" charset="-122"/>
              </a:rPr>
              <a:t>的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r>
              <a:rPr lang="zh-CN" altLang="en-US" sz="2600" b="1" dirty="0">
                <a:latin typeface="宋体" panose="02010600030101010101" pitchFamily="2" charset="-122"/>
              </a:rPr>
              <a:t>，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微软雅黑" panose="020B0503020204020204" pitchFamily="34" charset="-122"/>
              </a:rPr>
              <a:t>  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国家统一</a:t>
            </a:r>
            <a:r>
              <a:rPr lang="zh-CN" altLang="en-US" sz="2600" b="1" dirty="0">
                <a:latin typeface="宋体" panose="02010600030101010101" pitchFamily="2" charset="-122"/>
              </a:rPr>
              <a:t>的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600" b="1" dirty="0">
                <a:latin typeface="宋体" panose="02010600030101010101" pitchFamily="2" charset="-122"/>
              </a:rPr>
              <a:t>。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 algn="ctr"/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各民族共同繁荣</a:t>
            </a:r>
            <a:endParaRPr lang="en-US" altLang="zh-CN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    在民族平等、民族团结的前提下，实现各民族共同发展、共同繁荣，这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latin typeface="宋体" panose="02010600030101010101" pitchFamily="2" charset="-122"/>
              </a:rPr>
              <a:t>由社会主义本质决定的，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600" b="1" dirty="0">
                <a:latin typeface="宋体" panose="02010600030101010101" pitchFamily="2" charset="-122"/>
              </a:rPr>
              <a:t>国家实现现代化和中华民族实现伟大复兴的必然要求。</a:t>
            </a:r>
            <a:endParaRPr lang="en-US" altLang="zh-CN" sz="2600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51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84524" y="616026"/>
            <a:ext cx="8974952" cy="44654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）根据统一的多民族国家的历史传统、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“大杂居、小聚居、    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相互交错”</a:t>
            </a:r>
            <a:r>
              <a:rPr lang="zh-CN" altLang="en-US" sz="2400" b="1" dirty="0">
                <a:latin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民族分布特点</a:t>
            </a:r>
            <a:r>
              <a:rPr lang="zh-CN" altLang="en-US" sz="2400" b="1" dirty="0">
                <a:latin typeface="宋体" panose="02010600030101010101" pitchFamily="2" charset="-122"/>
              </a:rPr>
              <a:t>以及各民族在长期奋斗中形成的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相互依存的民族关系，我国实行民族区域自治制度。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民族区域自治制度</a:t>
            </a:r>
            <a:r>
              <a:rPr lang="zh-CN" altLang="en-US" sz="2400" b="1" dirty="0">
                <a:latin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在国家统一领导下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在各少数民族聚居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的地方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设立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自治机关</a:t>
            </a:r>
            <a:r>
              <a:rPr lang="zh-CN" altLang="en-US" sz="2400" b="1" dirty="0">
                <a:latin typeface="宋体" panose="02010600030101010101" pitchFamily="2" charset="-122"/>
              </a:rPr>
              <a:t>、依法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行使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自治权</a:t>
            </a:r>
            <a:r>
              <a:rPr lang="zh-CN" altLang="en-US" sz="2400" b="1" dirty="0">
                <a:latin typeface="宋体" panose="02010600030101010101" pitchFamily="2" charset="-122"/>
              </a:rPr>
              <a:t>的制度。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）我国的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民族自治地方</a:t>
            </a:r>
            <a:r>
              <a:rPr lang="zh-CN" altLang="en-US" sz="2400" b="1" dirty="0">
                <a:latin typeface="宋体" panose="02010600030101010101" pitchFamily="2" charset="-122"/>
              </a:rPr>
              <a:t>分为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自治区、自治州、自治县</a:t>
            </a:r>
            <a:r>
              <a:rPr lang="zh-CN" altLang="en-US" sz="2400" b="1" dirty="0">
                <a:latin typeface="宋体" panose="02010600030101010101" pitchFamily="2" charset="-122"/>
              </a:rPr>
              <a:t>三级。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民族乡不属于民族自治地方，不享有自治权。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自治机关</a:t>
            </a:r>
            <a:r>
              <a:rPr lang="zh-CN" altLang="en-US" sz="2400" b="1" dirty="0">
                <a:latin typeface="宋体" panose="02010600030101010101" pitchFamily="2" charset="-122"/>
              </a:rPr>
              <a:t>是民族自治地方的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人民代表大会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人民政府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在行使一般行政地方国家机关职权的同时</a:t>
            </a:r>
            <a:r>
              <a:rPr lang="zh-CN" altLang="en-US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</a:rPr>
              <a:t>依法行使自治权</a:t>
            </a:r>
            <a:r>
              <a:rPr lang="zh-CN" altLang="en-US" b="1" dirty="0">
                <a:latin typeface="宋体" panose="02010600030101010101" pitchFamily="2" charset="-122"/>
              </a:rPr>
              <a:t>。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（自治机关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不包括</a:t>
            </a:r>
            <a:r>
              <a:rPr lang="zh-CN" altLang="en-US" sz="2400" b="1" dirty="0">
                <a:latin typeface="宋体" panose="02010600030101010101" pitchFamily="2" charset="-122"/>
              </a:rPr>
              <a:t>人民法院和人民检察院）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84524" y="38945"/>
            <a:ext cx="8974952" cy="5770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3</a:t>
            </a:r>
            <a:r>
              <a:rPr lang="en-US" altLang="zh-CN" sz="2400" b="1" spc="200" noProof="1"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民族区域自治制度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自治地方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自治机关</a:t>
            </a:r>
            <a:r>
              <a:rPr lang="zh-CN" altLang="en-US" sz="2400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自治权</a:t>
            </a:r>
          </a:p>
        </p:txBody>
      </p:sp>
    </p:spTree>
    <p:extLst>
      <p:ext uri="{BB962C8B-B14F-4D97-AF65-F5344CB8AC3E}">
        <p14:creationId xmlns:p14="http://schemas.microsoft.com/office/powerpoint/2010/main" val="160040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32018" y="123478"/>
            <a:ext cx="8879963" cy="390106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自治权   </a:t>
            </a:r>
            <a:endParaRPr lang="en-US" altLang="zh-CN" sz="2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民族自治地方的自治机关主要有以下权力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①依法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自治条例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单行条例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②依法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地方财政</a:t>
            </a:r>
            <a:r>
              <a:rPr lang="zh-CN" altLang="en-US" sz="2400" b="1" dirty="0">
                <a:latin typeface="宋体" panose="02010600030101010101" pitchFamily="2" charset="-122"/>
              </a:rPr>
              <a:t>的自治权。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③依法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宋体" panose="02010600030101010101" pitchFamily="2" charset="-122"/>
              </a:rPr>
              <a:t>地方性的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经济建设事业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④依法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本地方</a:t>
            </a:r>
            <a:r>
              <a:rPr lang="zh-CN" altLang="en-US" sz="2400" b="1" dirty="0">
                <a:latin typeface="宋体" panose="02010600030101010101" pitchFamily="2" charset="-122"/>
              </a:rPr>
              <a:t>的教育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科学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文化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卫生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体育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r>
              <a:rPr lang="zh-CN" altLang="en-US" sz="2400" b="1" dirty="0">
                <a:latin typeface="宋体" panose="02010600030101010101" pitchFamily="2" charset="-122"/>
              </a:rPr>
              <a:t>民族的文化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遗产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民族文化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860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84524" y="800100"/>
            <a:ext cx="8879963" cy="38695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   我国的民族区域自治制度以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国家统一</a:t>
            </a:r>
            <a:r>
              <a:rPr lang="zh-CN" altLang="en-US" sz="2600" b="1" dirty="0">
                <a:latin typeface="宋体" panose="02010600030101010101" pitchFamily="2" charset="-122"/>
              </a:rPr>
              <a:t>为前提和基础， 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是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国家的集中统一领导</a:t>
            </a:r>
            <a:r>
              <a:rPr lang="zh-CN" altLang="en-US" sz="2600" b="1" dirty="0">
                <a:latin typeface="宋体" panose="02010600030101010101" pitchFamily="2" charset="-122"/>
              </a:rPr>
              <a:t>与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</a:t>
            </a:r>
            <a:r>
              <a:rPr lang="zh-CN" altLang="en-US" sz="2600" b="1" dirty="0">
                <a:latin typeface="宋体" panose="02010600030101010101" pitchFamily="2" charset="-122"/>
              </a:rPr>
              <a:t>的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有机结合</a:t>
            </a:r>
            <a:r>
              <a:rPr lang="zh-CN" altLang="en-US" sz="2600" b="1" dirty="0">
                <a:latin typeface="宋体" panose="02010600030101010101" pitchFamily="2" charset="-122"/>
              </a:rPr>
              <a:t>。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宋体" panose="02010600030101010101" pitchFamily="2" charset="-122"/>
              </a:rPr>
              <a:t>我国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宪法规定</a:t>
            </a:r>
            <a:r>
              <a:rPr lang="zh-CN" altLang="en-US" sz="2600" b="1" dirty="0">
                <a:latin typeface="宋体" panose="02010600030101010101" pitchFamily="2" charset="-122"/>
              </a:rPr>
              <a:t>：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  </a:t>
            </a:r>
            <a:r>
              <a:rPr lang="zh-CN" altLang="en-US" sz="2600" b="1" dirty="0">
                <a:latin typeface="宋体" panose="02010600030101010101" pitchFamily="2" charset="-122"/>
              </a:rPr>
              <a:t>“各民族自治地方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600" b="1" dirty="0">
                <a:latin typeface="宋体" panose="02010600030101010101" pitchFamily="2" charset="-122"/>
              </a:rPr>
              <a:t>中华人民共和国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不可分离</a:t>
            </a:r>
            <a:r>
              <a:rPr lang="zh-CN" altLang="en-US" sz="2600" b="1" dirty="0">
                <a:latin typeface="宋体" panose="02010600030101010101" pitchFamily="2" charset="-122"/>
              </a:rPr>
              <a:t>的部分。”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  </a:t>
            </a:r>
            <a:r>
              <a:rPr lang="zh-CN" altLang="en-US" sz="2600" b="1" dirty="0">
                <a:latin typeface="宋体" panose="02010600030101010101" pitchFamily="2" charset="-122"/>
              </a:rPr>
              <a:t>“国家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en-US" sz="2600" b="1" dirty="0">
                <a:latin typeface="宋体" panose="02010600030101010101" pitchFamily="2" charset="-122"/>
              </a:rPr>
              <a:t>各少数民族的合法的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  <a:r>
              <a:rPr lang="zh-CN" altLang="en-US" sz="2600" b="1" dirty="0">
                <a:latin typeface="宋体" panose="02010600030101010101" pitchFamily="2" charset="-122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利益</a:t>
            </a:r>
            <a:r>
              <a:rPr lang="zh-CN" altLang="en-US" sz="2600" b="1" dirty="0">
                <a:latin typeface="宋体" panose="02010600030101010101" pitchFamily="2" charset="-122"/>
              </a:rPr>
              <a:t>，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2600" b="1" dirty="0">
                <a:latin typeface="宋体" panose="02010600030101010101" pitchFamily="2" charset="-122"/>
              </a:rPr>
              <a:t>和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600" b="1" dirty="0">
                <a:latin typeface="宋体" panose="02010600030101010101" pitchFamily="2" charset="-122"/>
              </a:rPr>
              <a:t>各民族的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平等团结互助和谐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zh-CN" altLang="en-US" sz="2600" b="1" dirty="0">
                <a:latin typeface="宋体" panose="02010600030101010101" pitchFamily="2" charset="-122"/>
              </a:rPr>
              <a:t>。”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  </a:t>
            </a:r>
            <a:r>
              <a:rPr lang="zh-CN" altLang="en-US" sz="2600" b="1" dirty="0">
                <a:latin typeface="宋体" panose="02010600030101010101" pitchFamily="2" charset="-122"/>
              </a:rPr>
              <a:t>“国家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600" b="1" dirty="0">
                <a:latin typeface="宋体" panose="02010600030101010101" pitchFamily="2" charset="-122"/>
              </a:rPr>
              <a:t>各少数民族的特点和需要， 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r>
              <a:rPr lang="zh-CN" altLang="en-US" sz="2600" b="1" dirty="0">
                <a:latin typeface="宋体" panose="02010600030101010101" pitchFamily="2" charset="-122"/>
              </a:rPr>
              <a:t>各少数民族地区加速经济和文化的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600" b="1" dirty="0">
                <a:latin typeface="宋体" panose="02010600030101010101" pitchFamily="2" charset="-122"/>
              </a:rPr>
              <a:t>。”</a:t>
            </a:r>
            <a:endParaRPr lang="en-US" altLang="zh-CN" sz="2600" b="1" dirty="0"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84524" y="38945"/>
            <a:ext cx="8879963" cy="5770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民族区域自治制度以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国家统一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</p:spTree>
    <p:extLst>
      <p:ext uri="{BB962C8B-B14F-4D97-AF65-F5344CB8AC3E}">
        <p14:creationId xmlns:p14="http://schemas.microsoft.com/office/powerpoint/2010/main" val="375845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84524" y="800100"/>
            <a:ext cx="8951972" cy="38967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    民族区域自治制度是我国的一项基本政治制度，是中国共产党团结带领各族人民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3000" b="1" dirty="0">
                <a:latin typeface="宋体" panose="02010600030101010101" pitchFamily="2" charset="-122"/>
              </a:rPr>
              <a:t>中国特色社会主义、实现中华民族伟大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3000" b="1" dirty="0">
                <a:latin typeface="宋体" panose="02010600030101010101" pitchFamily="2" charset="-122"/>
              </a:rPr>
              <a:t>的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重要保证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en-US" altLang="zh-CN" sz="30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</a:rPr>
              <a:t>它</a:t>
            </a:r>
            <a:r>
              <a:rPr lang="zh-CN" altLang="en-US" sz="3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3000" b="1" dirty="0">
                <a:latin typeface="宋体" panose="02010600030101010101" pitchFamily="2" charset="-122"/>
              </a:rPr>
              <a:t>了中华民族的凝聚力，</a:t>
            </a:r>
            <a:r>
              <a:rPr lang="zh-CN" altLang="en-US" sz="3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3000" b="1" dirty="0">
                <a:latin typeface="宋体" panose="02010600030101010101" pitchFamily="2" charset="-122"/>
              </a:rPr>
              <a:t>各族人民特别是少数民族人民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热爱本民族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热爱祖国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的深厚感情结合起来</a:t>
            </a:r>
            <a:r>
              <a:rPr lang="zh-CN" altLang="en-US" sz="3000" b="1" dirty="0">
                <a:latin typeface="宋体" panose="02010600030101010101" pitchFamily="2" charset="-122"/>
              </a:rPr>
              <a:t>，更加自觉地</a:t>
            </a:r>
            <a:r>
              <a:rPr lang="zh-CN" altLang="en-US" sz="3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担负</a:t>
            </a:r>
            <a:r>
              <a:rPr lang="zh-CN" altLang="en-US" sz="3000" b="1" dirty="0">
                <a:latin typeface="宋体" panose="02010600030101010101" pitchFamily="2" charset="-122"/>
              </a:rPr>
              <a:t>起捍卫祖国统一、保卫边疆的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光荣职责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en-US" altLang="zh-CN" sz="3000" b="1" dirty="0"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84524" y="38945"/>
            <a:ext cx="887996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民族区域自治制度是我国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一项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基本政治制度</a:t>
            </a:r>
          </a:p>
        </p:txBody>
      </p:sp>
    </p:spTree>
    <p:extLst>
      <p:ext uri="{BB962C8B-B14F-4D97-AF65-F5344CB8AC3E}">
        <p14:creationId xmlns:p14="http://schemas.microsoft.com/office/powerpoint/2010/main" val="204891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35413" y="843558"/>
            <a:ext cx="9070084" cy="415498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    坚定不移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走中国特色解决民族问题的正确道路。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一方面，</a:t>
            </a:r>
            <a:r>
              <a:rPr lang="zh-CN" altLang="en-US" sz="2400" b="1" dirty="0">
                <a:latin typeface="宋体" panose="02010600030101010101" pitchFamily="2" charset="-122"/>
              </a:rPr>
              <a:t>要充分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r>
              <a:rPr lang="zh-CN" altLang="en-US" sz="2400" b="1" dirty="0">
                <a:latin typeface="宋体" panose="02010600030101010101" pitchFamily="2" charset="-122"/>
              </a:rPr>
              <a:t>民族自治地方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行使</a:t>
            </a:r>
            <a:r>
              <a:rPr lang="zh-CN" altLang="en-US" sz="2400" b="1" dirty="0">
                <a:latin typeface="宋体" panose="02010600030101010101" pitchFamily="2" charset="-122"/>
              </a:rPr>
              <a:t>自治权，切实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en-US" sz="2400" b="1" dirty="0">
                <a:latin typeface="宋体" panose="02010600030101010101" pitchFamily="2" charset="-122"/>
              </a:rPr>
              <a:t>少数民族的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权益</a:t>
            </a:r>
            <a:r>
              <a:rPr lang="zh-CN" altLang="en-US" sz="2400" b="1" dirty="0">
                <a:latin typeface="宋体" panose="02010600030101010101" pitchFamily="2" charset="-122"/>
              </a:rPr>
              <a:t>，因地制宜采取措施，积极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2400" b="1" dirty="0">
                <a:latin typeface="宋体" panose="02010600030101010101" pitchFamily="2" charset="-122"/>
              </a:rPr>
              <a:t>民族自治地方的经济社会文化发展；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另一方面，必须</a:t>
            </a:r>
            <a:r>
              <a:rPr lang="zh-CN" altLang="en-US" sz="2400" b="1" dirty="0">
                <a:latin typeface="宋体" panose="02010600030101010101" pitchFamily="2" charset="-122"/>
              </a:rPr>
              <a:t>坚定不移地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2400" b="1" dirty="0">
                <a:latin typeface="宋体" panose="02010600030101010101" pitchFamily="2" charset="-122"/>
              </a:rPr>
              <a:t>国家尊严，依法妥善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r>
              <a:rPr lang="zh-CN" altLang="en-US" sz="2400" b="1" dirty="0">
                <a:latin typeface="宋体" panose="02010600030101010101" pitchFamily="2" charset="-122"/>
              </a:rPr>
              <a:t>影响民族关系的各种矛盾和问题，依法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打击</a:t>
            </a:r>
            <a:r>
              <a:rPr lang="zh-CN" altLang="en-US" sz="2400" b="1" dirty="0">
                <a:latin typeface="宋体" panose="02010600030101010101" pitchFamily="2" charset="-122"/>
              </a:rPr>
              <a:t>民族分裂势力及其活动，坚决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400" b="1" dirty="0">
                <a:latin typeface="宋体" panose="02010600030101010101" pitchFamily="2" charset="-122"/>
              </a:rPr>
              <a:t>和有力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回击</a:t>
            </a:r>
            <a:r>
              <a:rPr lang="zh-CN" altLang="en-US" sz="2400" b="1" dirty="0">
                <a:latin typeface="宋体" panose="02010600030101010101" pitchFamily="2" charset="-122"/>
              </a:rPr>
              <a:t>境内外敌对势力利用民族问题进行的渗透、破坏活动。</a:t>
            </a: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  <a:r>
              <a:rPr lang="zh-CN" altLang="en-US" sz="2400" b="1" dirty="0">
                <a:latin typeface="宋体" panose="02010600030101010101" pitchFamily="2" charset="-122"/>
              </a:rPr>
              <a:t>民族团结进步教育，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400" b="1" dirty="0">
                <a:latin typeface="宋体" panose="02010600030101010101" pitchFamily="2" charset="-122"/>
              </a:rPr>
              <a:t>各民族交往交流交融，不断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增进</a:t>
            </a:r>
            <a:r>
              <a:rPr lang="zh-CN" altLang="en-US" sz="2400" b="1" dirty="0">
                <a:latin typeface="宋体" panose="02010600030101010101" pitchFamily="2" charset="-122"/>
              </a:rPr>
              <a:t>各族群众对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伟大祖国、中华民族、中华文化、中国共产党、 中国特色社会主义</a:t>
            </a:r>
            <a:r>
              <a:rPr lang="zh-CN" altLang="en-US" sz="2400" b="1" dirty="0">
                <a:latin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认同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铸牢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中华民族共同体意识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sz="2400" b="1" dirty="0">
                <a:latin typeface="宋体" panose="02010600030101010101" pitchFamily="2" charset="-122"/>
              </a:rPr>
              <a:t>各民族像石榴籽一样紧紧抱在一起，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共同团结奋斗，共同繁荣发展。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38420" y="38945"/>
            <a:ext cx="9070084" cy="6578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800" b="1" dirty="0">
                <a:latin typeface="宋体" panose="02010600030101010101" pitchFamily="2" charset="-122"/>
              </a:rPr>
              <a:t>民族区域自治制度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8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8" y="771550"/>
            <a:ext cx="8716846" cy="39050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，讲两个问题：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妥善处理宗教问题具有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重要意义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党的宗教工作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基本方针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宗教信仰自由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宗教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独立自主自办的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积极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宗教与社会主义社会相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8" y="44590"/>
            <a:ext cx="8716846" cy="5979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第三目     我国的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宗教政策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4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071552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KHK--GBK1-0"/>
              </a:rPr>
              <a:t>第六课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  <a:cs typeface="FZLTKHK--GBK1-0"/>
              </a:rPr>
              <a:t>   </a:t>
            </a: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ZHUNHK--GBK1-0"/>
              </a:rPr>
              <a:t>我国的基本政治制度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928808"/>
            <a:ext cx="70009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ZHUNHK--GBK1-0" charset="-122"/>
              </a:rPr>
              <a:t>第一框 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ZHUNHK--GBK1-0" charset="-122"/>
              </a:rPr>
              <a:t> </a:t>
            </a:r>
            <a:r>
              <a:rPr kumimoji="0" 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ZHUNHK--GBK1-0" charset="-122"/>
              </a:rPr>
              <a:t>中国共产党领导的多党合作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FZLTZHUNHK--GBK1-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FZLTZHUNHK--GBK1-0" charset="-122"/>
              </a:rPr>
              <a:t>        </a:t>
            </a:r>
            <a:r>
              <a:rPr kumimoji="0" 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FZLTZHUNHK--GBK1-0" charset="-122"/>
              </a:rPr>
              <a:t>和政治协商制度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FZLTZHUNHK--GBK1-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zh-C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FZLTZHUNHK--GBK1-0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第二框  民族区域自治制度</a:t>
            </a:r>
            <a:endParaRPr lang="en-US" altLang="zh-CN" sz="3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FangSong"/>
              </a:rPr>
              <a:t>第三框  基层群众自治制度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0364" y="192865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政治与法治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84524" y="1635646"/>
            <a:ext cx="8879963" cy="317279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2.</a:t>
            </a:r>
            <a:r>
              <a:rPr lang="zh-CN" altLang="en-US" sz="2600" b="1" dirty="0">
                <a:latin typeface="宋体" panose="02010600030101010101" pitchFamily="2" charset="-122"/>
              </a:rPr>
              <a:t>党的宗教工作基本方针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400" b="1" dirty="0">
                <a:latin typeface="宋体" panose="02010600030101010101" pitchFamily="2" charset="-122"/>
              </a:rPr>
              <a:t>宗教信仰自由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宋体" panose="02010600030101010101" pitchFamily="2" charset="-122"/>
              </a:rPr>
              <a:t>宗教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</a:rPr>
              <a:t>独立自主自办的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400" b="1" dirty="0">
                <a:latin typeface="宋体" panose="02010600030101010101" pitchFamily="2" charset="-122"/>
              </a:rPr>
              <a:t>宗教与社会主义社会相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前三句是重大政策和原则，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后一句是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根本方向、目的、工作重点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02836F-8077-4B06-A202-747D0E02D4BA}"/>
              </a:ext>
            </a:extLst>
          </p:cNvPr>
          <p:cNvSpPr/>
          <p:nvPr/>
        </p:nvSpPr>
        <p:spPr>
          <a:xfrm>
            <a:off x="84524" y="38945"/>
            <a:ext cx="8879963" cy="14542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妥善处理宗教问题具有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重要意义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  我国有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多种宗教</a:t>
            </a:r>
            <a:r>
              <a:rPr lang="zh-CN" altLang="en-US" sz="2400" b="1" dirty="0">
                <a:latin typeface="宋体" panose="02010600030101010101" pitchFamily="2" charset="-122"/>
              </a:rPr>
              <a:t>，妥善处理宗教问题，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</a:rPr>
              <a:t>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维护国家的统一和稳定</a:t>
            </a:r>
            <a:r>
              <a:rPr lang="zh-CN" altLang="en-US" sz="2400" b="1" dirty="0">
                <a:latin typeface="宋体" panose="02010600030101010101" pitchFamily="2" charset="-122"/>
              </a:rPr>
              <a:t>具有重要意义。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3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32018" y="123478"/>
            <a:ext cx="8879963" cy="402225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）实行</a:t>
            </a:r>
            <a:r>
              <a:rPr lang="zh-CN" altLang="en-US" sz="2400" b="1" dirty="0">
                <a:latin typeface="宋体" panose="02010600030101010101" pitchFamily="2" charset="-122"/>
              </a:rPr>
              <a:t>宗教信仰自由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    我国宪法规定：“中华人民共和国公民有宗教信仰自由。”   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公民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信仰</a:t>
            </a:r>
            <a:r>
              <a:rPr lang="zh-CN" altLang="en-US" sz="2400" b="1" dirty="0">
                <a:latin typeface="+mn-ea"/>
              </a:rPr>
              <a:t>宗教的自由，也有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不信仰</a:t>
            </a:r>
            <a:r>
              <a:rPr lang="zh-CN" altLang="en-US" sz="2400" b="1" dirty="0">
                <a:latin typeface="+mn-ea"/>
              </a:rPr>
              <a:t>宗教的自由；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有信仰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这种宗教</a:t>
            </a:r>
            <a:r>
              <a:rPr lang="zh-CN" altLang="en-US" sz="2400" b="1" dirty="0">
                <a:latin typeface="+mn-ea"/>
              </a:rPr>
              <a:t>的自由，也有信仰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那种宗教</a:t>
            </a:r>
            <a:r>
              <a:rPr lang="zh-CN" altLang="en-US" sz="2400" b="1" dirty="0">
                <a:latin typeface="+mn-ea"/>
              </a:rPr>
              <a:t>的自由；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在同一宗教里，有信仰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这个教派</a:t>
            </a:r>
            <a:r>
              <a:rPr lang="zh-CN" altLang="en-US" sz="2400" b="1" dirty="0">
                <a:latin typeface="+mn-ea"/>
              </a:rPr>
              <a:t>的自由，也有信仰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那个教派</a:t>
            </a:r>
            <a:r>
              <a:rPr lang="zh-CN" altLang="en-US" sz="2400" b="1" dirty="0">
                <a:latin typeface="+mn-ea"/>
              </a:rPr>
              <a:t>的自由；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过去不信教</a:t>
            </a:r>
            <a:r>
              <a:rPr lang="zh-CN" altLang="en-US" sz="2400" b="1" dirty="0">
                <a:latin typeface="+mn-ea"/>
              </a:rPr>
              <a:t>而现在信教的自由，也有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过去信教</a:t>
            </a:r>
            <a:r>
              <a:rPr lang="zh-CN" altLang="en-US" sz="2400" b="1" dirty="0">
                <a:latin typeface="+mn-ea"/>
              </a:rPr>
              <a:t>而现在不信教的自由。</a:t>
            </a:r>
          </a:p>
        </p:txBody>
      </p:sp>
    </p:spTree>
    <p:extLst>
      <p:ext uri="{BB962C8B-B14F-4D97-AF65-F5344CB8AC3E}">
        <p14:creationId xmlns:p14="http://schemas.microsoft.com/office/powerpoint/2010/main" val="389559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32018" y="123478"/>
            <a:ext cx="8879963" cy="49086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宋体" panose="02010600030101010101" pitchFamily="2" charset="-122"/>
              </a:rPr>
              <a:t>宗教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宗教信仰自由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不等于</a:t>
            </a:r>
            <a:r>
              <a:rPr lang="zh-CN" altLang="en-US" sz="2400" b="1" dirty="0">
                <a:latin typeface="宋体" panose="02010600030101010101" pitchFamily="2" charset="-122"/>
              </a:rPr>
              <a:t>宗教活动可以不受任何约束。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宗教界人士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信教群众</a:t>
            </a:r>
            <a:r>
              <a:rPr lang="zh-CN" altLang="en-US" sz="2400" b="1" dirty="0">
                <a:latin typeface="宋体" panose="02010600030101010101" pitchFamily="2" charset="-122"/>
              </a:rPr>
              <a:t>首先是中华人民共和国的公民，在享有宗教信仰自由的同时，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latin typeface="宋体" panose="02010600030101010101" pitchFamily="2" charset="-122"/>
              </a:rPr>
              <a:t>履行法律规定的义务。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宗教活动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latin typeface="宋体" panose="02010600030101010101" pitchFamily="2" charset="-122"/>
              </a:rPr>
              <a:t>在宪法和法律允许的范围内进行。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任何宗教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都没有</a:t>
            </a:r>
            <a:r>
              <a:rPr lang="zh-CN" altLang="en-US" sz="2400" b="1" dirty="0">
                <a:latin typeface="宋体" panose="02010600030101010101" pitchFamily="2" charset="-122"/>
              </a:rPr>
              <a:t>超越宪法和法律的特权，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都不能</a:t>
            </a:r>
            <a:r>
              <a:rPr lang="zh-CN" altLang="en-US" sz="2400" b="1" dirty="0">
                <a:latin typeface="宋体" panose="02010600030101010101" pitchFamily="2" charset="-122"/>
              </a:rPr>
              <a:t>干预国家行政和司法。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教育与宗教相分离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任何组织和个人</a:t>
            </a:r>
            <a:r>
              <a:rPr lang="zh-CN" altLang="en-US" sz="2400" b="1" dirty="0">
                <a:latin typeface="宋体" panose="02010600030101010101" pitchFamily="2" charset="-122"/>
              </a:rPr>
              <a:t>不得利用宗教进行妨碍国家教育制度的活动。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我国的宗教事务管理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保护合法、制止非法、遏制极端、抵御渗透、打击犯罪</a:t>
            </a:r>
            <a:r>
              <a:rPr lang="zh-CN" altLang="en-US" sz="2400" b="1" dirty="0">
                <a:latin typeface="宋体" panose="02010600030101010101" pitchFamily="2" charset="-122"/>
              </a:rPr>
              <a:t>”的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3120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32018" y="123478"/>
            <a:ext cx="8879963" cy="432695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）坚持</a:t>
            </a:r>
            <a:r>
              <a:rPr lang="zh-CN" altLang="en-US" sz="2400" b="1" dirty="0">
                <a:latin typeface="宋体" panose="02010600030101010101" pitchFamily="2" charset="-122"/>
              </a:rPr>
              <a:t>独立自主自办的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我国宪法</a:t>
            </a:r>
            <a:r>
              <a:rPr lang="zh-CN" altLang="en-US" sz="2400" b="1" dirty="0">
                <a:latin typeface="宋体" panose="02010600030101010101" pitchFamily="2" charset="-122"/>
              </a:rPr>
              <a:t>规定：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</a:rPr>
              <a:t>“宗教团体和宗教事务不受外国势力的支配。”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任何境外组织</a:t>
            </a:r>
            <a:r>
              <a:rPr lang="zh-CN" altLang="en-US" sz="2400" b="1" dirty="0">
                <a:latin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400" b="1" dirty="0">
                <a:latin typeface="宋体" panose="02010600030101010101" pitchFamily="2" charset="-122"/>
              </a:rPr>
              <a:t>不得干预我国的宗教事务。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我国政府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2400" b="1" dirty="0">
                <a:latin typeface="宋体" panose="02010600030101010101" pitchFamily="2" charset="-122"/>
              </a:rPr>
              <a:t>宗教界在平等友好的基础上开展对外交往，严格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境外宗教</a:t>
            </a:r>
            <a:r>
              <a:rPr lang="zh-CN" altLang="en-US" sz="2400" b="1" dirty="0">
                <a:latin typeface="宋体" panose="02010600030101010101" pitchFamily="2" charset="-122"/>
              </a:rPr>
              <a:t>的渗透和发展，坚决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宗教极端思想</a:t>
            </a:r>
            <a:r>
              <a:rPr lang="zh-CN" altLang="en-US" sz="2400" b="1" dirty="0">
                <a:latin typeface="宋体" panose="02010600030101010101" pitchFamily="2" charset="-122"/>
              </a:rPr>
              <a:t>的传播，严密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防范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宗教极端行为</a:t>
            </a:r>
            <a:r>
              <a:rPr lang="zh-CN" altLang="en-US" sz="2400" b="1" dirty="0">
                <a:latin typeface="宋体" panose="02010600030101010101" pitchFamily="2" charset="-122"/>
              </a:rPr>
              <a:t>的发生。  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57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"/>
          <p:cNvSpPr/>
          <p:nvPr/>
        </p:nvSpPr>
        <p:spPr>
          <a:xfrm>
            <a:off x="119761" y="103382"/>
            <a:ext cx="8904477" cy="49367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</a:rPr>
              <a:t>积极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400" b="1" dirty="0">
                <a:latin typeface="宋体" panose="02010600030101010101" pitchFamily="2" charset="-122"/>
              </a:rPr>
              <a:t>宗教与社会主义社会相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r>
              <a:rPr lang="zh-CN" altLang="en-US" sz="2200" b="1" dirty="0">
                <a:latin typeface="宋体" panose="02010600030101010101" pitchFamily="2" charset="-122"/>
              </a:rPr>
              <a:t>    支持我国宗教坚持中国化方向是引导宗教与社会主义社会相适应的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重要任务</a:t>
            </a:r>
            <a:r>
              <a:rPr lang="zh-CN" altLang="en-US" sz="2200" b="1" dirty="0">
                <a:latin typeface="宋体" panose="02010600030101010101" pitchFamily="2" charset="-122"/>
              </a:rPr>
              <a:t>，要用社会主义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r>
              <a:rPr lang="zh-CN" altLang="en-US" sz="2200" b="1" dirty="0">
                <a:latin typeface="宋体" panose="02010600030101010101" pitchFamily="2" charset="-122"/>
              </a:rPr>
              <a:t>引领宗教，用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中华优秀文化</a:t>
            </a:r>
            <a:r>
              <a:rPr lang="zh-CN" altLang="en-US" sz="2200" b="1" dirty="0">
                <a:latin typeface="宋体" panose="02010600030101010101" pitchFamily="2" charset="-122"/>
              </a:rPr>
              <a:t>浸润宗教，不断推动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我国宗教的中国化</a:t>
            </a:r>
            <a:r>
              <a:rPr lang="zh-CN" altLang="en-US" sz="2200" b="1" dirty="0">
                <a:latin typeface="宋体" panose="02010600030101010101" pitchFamily="2" charset="-122"/>
              </a:rPr>
              <a:t>。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</a:rPr>
              <a:t>积极引导宗教与社会主义社会相适应，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</a:rPr>
              <a:t>不是要求宗教界人士和信教群众放弃宗教信仰，而是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要求他们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</a:t>
            </a:r>
            <a:r>
              <a:rPr lang="zh-CN" altLang="en-US" sz="2200" b="1" dirty="0">
                <a:latin typeface="宋体" panose="02010600030101010101" pitchFamily="2" charset="-122"/>
              </a:rPr>
              <a:t>祖国、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拥护</a:t>
            </a:r>
            <a:r>
              <a:rPr lang="zh-CN" altLang="en-US" sz="2200" b="1" dirty="0">
                <a:latin typeface="宋体" panose="02010600030101010101" pitchFamily="2" charset="-122"/>
              </a:rPr>
              <a:t>社会主义制度、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拥护</a:t>
            </a:r>
            <a:r>
              <a:rPr lang="zh-CN" altLang="en-US" sz="2200" b="1" dirty="0">
                <a:latin typeface="宋体" panose="02010600030101010101" pitchFamily="2" charset="-122"/>
              </a:rPr>
              <a:t>中国共产党的领导，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</a:t>
            </a:r>
            <a:r>
              <a:rPr lang="zh-CN" altLang="en-US" sz="2200" b="1" dirty="0">
                <a:latin typeface="宋体" panose="02010600030101010101" pitchFamily="2" charset="-122"/>
              </a:rPr>
              <a:t>国家的法律、法规和方针政策；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要求他们</a:t>
            </a:r>
            <a:r>
              <a:rPr lang="zh-CN" altLang="en-US" sz="2200" b="1" dirty="0">
                <a:latin typeface="宋体" panose="02010600030101010101" pitchFamily="2" charset="-122"/>
              </a:rPr>
              <a:t>从事宗教活动要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服从</a:t>
            </a:r>
            <a:r>
              <a:rPr lang="zh-CN" altLang="en-US" sz="2200" b="1" dirty="0">
                <a:latin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2200" b="1" dirty="0">
                <a:latin typeface="宋体" panose="02010600030101010101" pitchFamily="2" charset="-122"/>
              </a:rPr>
              <a:t>于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国家的最高利益</a:t>
            </a:r>
            <a:r>
              <a:rPr lang="zh-CN" altLang="en-US" sz="2200" b="1" dirty="0">
                <a:latin typeface="宋体" panose="02010600030101010101" pitchFamily="2" charset="-122"/>
              </a:rPr>
              <a:t>与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中华民族的整体利益</a:t>
            </a:r>
            <a:r>
              <a:rPr lang="zh-CN" altLang="en-US" sz="2200" b="1" dirty="0">
                <a:latin typeface="宋体" panose="02010600030101010101" pitchFamily="2" charset="-122"/>
              </a:rPr>
              <a:t>；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支持他们</a:t>
            </a:r>
            <a:r>
              <a:rPr lang="zh-CN" altLang="en-US" sz="2200" b="1" dirty="0">
                <a:latin typeface="宋体" panose="02010600030101010101" pitchFamily="2" charset="-122"/>
              </a:rPr>
              <a:t>努力对宗教教义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作出</a:t>
            </a:r>
            <a:r>
              <a:rPr lang="zh-CN" altLang="en-US" sz="2200" b="1" dirty="0">
                <a:latin typeface="宋体" panose="02010600030101010101" pitchFamily="2" charset="-122"/>
              </a:rPr>
              <a:t>符合社会进步要求的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阐释</a:t>
            </a:r>
            <a:r>
              <a:rPr lang="zh-CN" altLang="en-US" sz="2200" b="1" dirty="0">
                <a:latin typeface="宋体" panose="02010600030101010101" pitchFamily="2" charset="-122"/>
              </a:rPr>
              <a:t>；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支持他们</a:t>
            </a:r>
            <a:r>
              <a:rPr lang="zh-CN" altLang="en-US" sz="2200" b="1" dirty="0">
                <a:latin typeface="宋体" panose="02010600030101010101" pitchFamily="2" charset="-122"/>
              </a:rPr>
              <a:t>与各族人民一道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200" b="1" dirty="0">
                <a:latin typeface="宋体" panose="02010600030101010101" pitchFamily="2" charset="-122"/>
              </a:rPr>
              <a:t>一切利用宗教进行危害社会主义祖国和人民利益的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非法活动</a:t>
            </a:r>
            <a:r>
              <a:rPr lang="zh-CN" altLang="en-US" sz="2200" b="1" dirty="0">
                <a:latin typeface="宋体" panose="02010600030101010101" pitchFamily="2" charset="-122"/>
              </a:rPr>
              <a:t>，为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民族团结、经济发展、社会和谐和祖国统一</a:t>
            </a:r>
            <a:r>
              <a:rPr lang="zh-CN" altLang="en-US" sz="2200" b="1" dirty="0">
                <a:latin typeface="宋体" panose="02010600030101010101" pitchFamily="2" charset="-122"/>
              </a:rPr>
              <a:t>多作贡献。</a:t>
            </a:r>
          </a:p>
        </p:txBody>
      </p:sp>
    </p:spTree>
    <p:extLst>
      <p:ext uri="{BB962C8B-B14F-4D97-AF65-F5344CB8AC3E}">
        <p14:creationId xmlns:p14="http://schemas.microsoft.com/office/powerpoint/2010/main" val="201317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00048"/>
            <a:ext cx="8482946" cy="35763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 我国的民族区域自治制度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本框分三目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框题下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FangSong"/>
              </a:rPr>
              <a:t>中华民族和各民族的关系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一、我国是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统一的多民族国家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二、符合国情的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三、我国的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宗教政策与法律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第二框  知识结构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99" y="810973"/>
            <a:ext cx="655970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民族区域自治制度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195195" y="480180"/>
            <a:ext cx="189094" cy="60117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08" y="359939"/>
            <a:ext cx="5487252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多元一体格局 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896593" y="783771"/>
            <a:ext cx="183736" cy="3470725"/>
          </a:xfrm>
          <a:prstGeom prst="leftBrac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59" y="497895"/>
            <a:ext cx="200186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我国是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统一的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多民族国家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07" y="1948150"/>
            <a:ext cx="2001865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符合国情的</a:t>
            </a:r>
            <a:endParaRPr lang="en-US" altLang="zh-CN" dirty="0"/>
          </a:p>
          <a:p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08" y="3869776"/>
            <a:ext cx="200186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我国的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政策与法律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07" y="730209"/>
            <a:ext cx="54872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/>
              <a:t>中国的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主权统一和领土完整不可分割</a:t>
            </a:r>
            <a:endParaRPr lang="zh-CN" altLang="en-US" dirty="0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81" y="4461241"/>
            <a:ext cx="2638422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积极引导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宗教与社会主义社会相适应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3207452" y="1267336"/>
            <a:ext cx="183736" cy="207313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75F181F-705B-457C-AB68-C9D7C448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81" y="3913415"/>
            <a:ext cx="2638425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1200" dirty="0"/>
              <a:t>宗教信仰自由政策</a:t>
            </a: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7CE8625D-4410-476E-B906-3DFD7D94B1DF}"/>
              </a:ext>
            </a:extLst>
          </p:cNvPr>
          <p:cNvSpPr/>
          <p:nvPr/>
        </p:nvSpPr>
        <p:spPr>
          <a:xfrm>
            <a:off x="3207452" y="3672968"/>
            <a:ext cx="176845" cy="1200328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AC72C755-94F0-4498-8C72-860E43B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81" y="4738324"/>
            <a:ext cx="2638422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1200" dirty="0"/>
              <a:t>独立自主自办的原则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89" y="1208078"/>
            <a:ext cx="54872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</a:t>
            </a:r>
            <a:r>
              <a:rPr lang="zh-CN" altLang="en-US" sz="1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民族理论和实践  社会主义民族关系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95" y="1578818"/>
            <a:ext cx="54872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民族平等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民族团结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各民族共同繁荣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方针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301" y="1948619"/>
            <a:ext cx="54872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民族区域自治制度、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自治地方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自治机关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自治权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1329B64E-C7F0-4246-AEA3-96A2758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81" y="4187328"/>
            <a:ext cx="2638422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依法管理</a:t>
            </a:r>
            <a:r>
              <a:rPr lang="zh-CN" altLang="en-US" sz="1200" dirty="0"/>
              <a:t>宗教事务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7A18E0A-01D5-4A07-BF83-C634597D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96" y="2318420"/>
            <a:ext cx="548725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4.</a:t>
            </a:r>
            <a:r>
              <a:rPr lang="zh-CN" altLang="en-US" dirty="0"/>
              <a:t>民族区域自治制度以国家统一为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前提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97" y="2688691"/>
            <a:ext cx="548725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5.</a:t>
            </a:r>
            <a:r>
              <a:rPr lang="zh-CN" altLang="en-US" dirty="0"/>
              <a:t>民族区域自治制度是我国一项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基本政治制度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96" y="3058492"/>
            <a:ext cx="548725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6.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r>
              <a:rPr lang="zh-CN" altLang="en-US" dirty="0"/>
              <a:t>民族区域自治制度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66155F17-5193-4366-BDB8-7C29BB2B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300" y="3541271"/>
            <a:ext cx="549510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1.</a:t>
            </a:r>
            <a:r>
              <a:rPr lang="zh-CN" altLang="en-US" dirty="0"/>
              <a:t>妥善处理宗教问题具有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重要意义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31501398-875F-445B-8F3A-F620FBC9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301" y="3910687"/>
            <a:ext cx="5495102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dirty="0"/>
              <a:t>2.</a:t>
            </a:r>
            <a:r>
              <a:rPr lang="zh-CN" altLang="en-US" sz="1800" dirty="0"/>
              <a:t>党的宗教工作</a:t>
            </a: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基本方针</a:t>
            </a:r>
            <a:endParaRPr lang="en-US" altLang="zh-CN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23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456567"/>
              </p:ext>
            </p:extLst>
          </p:nvPr>
        </p:nvGraphicFramePr>
        <p:xfrm>
          <a:off x="107504" y="107747"/>
          <a:ext cx="8952356" cy="4523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活动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66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kern="120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</a:rPr>
                        <a:t>3.2</a:t>
                      </a:r>
                    </a:p>
                    <a:p>
                      <a:pPr>
                        <a:buNone/>
                      </a:pPr>
                      <a:endParaRPr lang="en-US" altLang="zh-CN" sz="2000" b="1" kern="120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阐述</a:t>
                      </a:r>
                      <a:r>
                        <a:rPr lang="zh-CN" altLang="en-US" sz="2000" b="1" kern="100" dirty="0"/>
                        <a:t>民族区域自治制度是符合我国国情的基本政治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</a:rPr>
                        <a:t>制度</a:t>
                      </a:r>
                      <a:r>
                        <a:rPr lang="zh-CN" altLang="en-US" sz="2000" b="1" kern="100" dirty="0"/>
                        <a:t>；</a:t>
                      </a:r>
                      <a:endParaRPr lang="en-US" altLang="zh-CN" sz="2000" b="1" kern="1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altLang="en-US" sz="2000" b="1" kern="1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解释</a:t>
                      </a:r>
                      <a:r>
                        <a:rPr lang="zh-CN" altLang="en-US" sz="2000" b="1" kern="100" dirty="0"/>
                        <a:t>公民享有宗教信仰自由的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</a:rPr>
                        <a:t>含义</a:t>
                      </a:r>
                      <a:r>
                        <a:rPr lang="zh-CN" altLang="en-US" sz="2000" b="1" kern="100" dirty="0"/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以“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我国各族人民怎样和睦相处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”为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charset="-122"/>
                        </a:rPr>
                        <a:t>议题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，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探究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我国处理民族关系的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基本原则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，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认同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我国是统一的多民族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微软雅黑" panose="020B0503020204020204" charset="-122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参观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民族区域自治地方的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建设</a:t>
                      </a: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成就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展览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搜集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材料，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制作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反映民族平等、民族团结和各民族共同繁荣的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展板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阅读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民族文学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作品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观赏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民族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歌舞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领略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各民族文化的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魅力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查阅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资料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了解</a:t>
                      </a: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各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民族杰出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人物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故事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buNone/>
                      </a:pP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10" y="1071552"/>
            <a:ext cx="8645408" cy="25200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，讲两个问题：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中华民族的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多元一体格局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主权统一和领土完整不可分割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652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我国是统一的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多民族国家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135799" y="778951"/>
            <a:ext cx="887240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中华民族是我国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所有民族凝聚形成的命运共同体</a:t>
            </a:r>
            <a:r>
              <a:rPr lang="zh-CN" altLang="en-US" sz="2400" b="1" dirty="0">
                <a:latin typeface="+mn-ea"/>
              </a:rPr>
              <a:t>。</a:t>
            </a:r>
          </a:p>
          <a:p>
            <a:pPr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作为统一的多民族国家，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多元一体</a:t>
            </a:r>
            <a:r>
              <a:rPr lang="zh-CN" altLang="en-US" sz="2400" b="1" dirty="0">
                <a:latin typeface="+mn-ea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我国民族格局的最重要特点</a:t>
            </a:r>
            <a:r>
              <a:rPr lang="zh-CN" altLang="en-US" sz="2400" b="1" dirty="0">
                <a:latin typeface="+mn-ea"/>
              </a:rPr>
              <a:t>。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一方面</a:t>
            </a:r>
            <a:r>
              <a:rPr lang="zh-CN" altLang="en-US" sz="2400" b="1" dirty="0">
                <a:latin typeface="+mn-ea"/>
              </a:rPr>
              <a:t>，各民族有自己的历史和文化；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另一方面</a:t>
            </a:r>
            <a:r>
              <a:rPr lang="zh-CN" altLang="en-US" sz="2400" b="1" dirty="0">
                <a:latin typeface="+mn-ea"/>
              </a:rPr>
              <a:t>，各民族又都凝聚在一个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统一的命运共同体</a:t>
            </a:r>
            <a:r>
              <a:rPr lang="zh-CN" altLang="en-US" sz="2400" b="1" dirty="0">
                <a:latin typeface="+mn-ea"/>
              </a:rPr>
              <a:t>中。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汉族离不开少数民族，少数民族离不开汉族，各少数民族之间也相互离不开</a:t>
            </a:r>
            <a:r>
              <a:rPr lang="zh-CN" altLang="en-US" sz="2400" b="1" dirty="0">
                <a:latin typeface="+mn-ea"/>
              </a:rPr>
              <a:t>。</a:t>
            </a:r>
          </a:p>
          <a:p>
            <a:pPr>
              <a:defRPr/>
            </a:pPr>
            <a:endParaRPr lang="en-US" altLang="zh-CN" sz="2400" b="1" dirty="0">
              <a:latin typeface="+mn-ea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我国各族人民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共同开拓</a:t>
            </a:r>
            <a:r>
              <a:rPr lang="zh-CN" altLang="en-US" sz="2400" b="1" dirty="0">
                <a:latin typeface="+mn-ea"/>
              </a:rPr>
              <a:t>了我们伟大祖国的疆域，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共同创造</a:t>
            </a:r>
            <a:r>
              <a:rPr lang="zh-CN" altLang="en-US" sz="2400" b="1" dirty="0">
                <a:latin typeface="+mn-ea"/>
              </a:rPr>
              <a:t>了灿烂的中华文化。</a:t>
            </a:r>
            <a:endParaRPr lang="en-US" altLang="zh-CN" sz="2400" b="1" dirty="0">
              <a:latin typeface="+mn-ea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我国宪法规定</a:t>
            </a:r>
            <a:r>
              <a:rPr lang="zh-CN" altLang="en-US" sz="2400" b="1" dirty="0">
                <a:latin typeface="+mn-ea"/>
              </a:rPr>
              <a:t>：“中华人民共和国是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全国各族人民共同缔造的统一的多民族国家</a:t>
            </a:r>
            <a:r>
              <a:rPr lang="zh-CN" altLang="en-US" sz="2400" b="1" dirty="0">
                <a:latin typeface="+mn-ea"/>
              </a:rPr>
              <a:t>。”</a:t>
            </a:r>
            <a:endParaRPr lang="en-US" altLang="zh-CN" sz="24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011722BD-767E-4228-8492-3D75E8A47986}"/>
              </a:ext>
            </a:extLst>
          </p:cNvPr>
          <p:cNvSpPr/>
          <p:nvPr/>
        </p:nvSpPr>
        <p:spPr>
          <a:xfrm>
            <a:off x="168275" y="36513"/>
            <a:ext cx="8859838" cy="5770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1.</a:t>
            </a:r>
            <a:r>
              <a:rPr lang="zh-CN" altLang="en-US" sz="2400" b="1" dirty="0">
                <a:latin typeface="宋体" panose="02010600030101010101" pitchFamily="2" charset="-122"/>
              </a:rPr>
              <a:t>中华民族的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多元一体格局 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142844" y="1059582"/>
            <a:ext cx="889365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我国的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行政区域划分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一般行政地方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民族自治地方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特别行政区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民族自治地方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比一般行政地方拥有更多处理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本区域经济社会文化发展事务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中国的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主权统一和领土完整不可分割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中华人民共和国只有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一部宪法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一个中央政府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一般行政地方、民族自治地方和特别行政区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都必须接受中央政府统辖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202BB2F-8686-4885-9B7C-F73E80822EE6}"/>
              </a:ext>
            </a:extLst>
          </p:cNvPr>
          <p:cNvSpPr/>
          <p:nvPr/>
        </p:nvSpPr>
        <p:spPr>
          <a:xfrm>
            <a:off x="168275" y="36513"/>
            <a:ext cx="8859838" cy="5770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 2.</a:t>
            </a:r>
            <a:r>
              <a:rPr lang="zh-CN" altLang="en-US" sz="2400" b="1" dirty="0">
                <a:latin typeface="宋体" panose="02010600030101010101" pitchFamily="2" charset="-122"/>
              </a:rPr>
              <a:t>中国的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主权统一和领土完整不可分割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>
            <a:extLst>
              <a:ext uri="{FF2B5EF4-FFF2-40B4-BE49-F238E27FC236}">
                <a16:creationId xmlns:a16="http://schemas.microsoft.com/office/drawing/2014/main" id="{5E9D19DC-88C6-47D0-BED2-7B37B5C45597}"/>
              </a:ext>
            </a:extLst>
          </p:cNvPr>
          <p:cNvSpPr/>
          <p:nvPr/>
        </p:nvSpPr>
        <p:spPr>
          <a:xfrm>
            <a:off x="168275" y="36513"/>
            <a:ext cx="8859838" cy="5979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第二目    符合国情的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民族区域自治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6">
            <a:extLst>
              <a:ext uri="{FF2B5EF4-FFF2-40B4-BE49-F238E27FC236}">
                <a16:creationId xmlns:a16="http://schemas.microsoft.com/office/drawing/2014/main" id="{F322AD1C-286D-46B2-A1AE-D4537DF6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703590"/>
            <a:ext cx="8859838" cy="4085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       结合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探究与分享</a:t>
            </a: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，讲</a:t>
            </a: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6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个问题：</a:t>
            </a:r>
            <a:endParaRPr kumimoji="0" lang="en-US" altLang="zh-CN" sz="24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hangingPunct="0"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民族理论和实践  社会主义民族关系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民族平等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民族团结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各民族共同繁荣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方针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民族区域自治制度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自治地方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自治权</a:t>
            </a:r>
          </a:p>
          <a:p>
            <a:pPr fontAlgn="auto" hangingPunct="0">
              <a:lnSpc>
                <a:spcPct val="150000"/>
              </a:lnSpc>
              <a:defRPr/>
            </a:pP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民族区域自治制度以国家统一为</a:t>
            </a: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前提</a:t>
            </a:r>
            <a:r>
              <a:rPr lang="zh-CN" altLang="en-US" sz="2400" b="1" spc="20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</a:t>
            </a:r>
            <a:endParaRPr lang="en-US" altLang="zh-CN" sz="24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 hangingPunct="0">
              <a:lnSpc>
                <a:spcPct val="150000"/>
              </a:lnSpc>
              <a:defRPr/>
            </a:pP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sz="2400" b="1" spc="200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民族区域自治制度是我国</a:t>
            </a: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一项基本政治制度</a:t>
            </a:r>
            <a:endParaRPr lang="en-US" altLang="zh-CN" sz="24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hangingPunct="0">
              <a:lnSpc>
                <a:spcPct val="150000"/>
              </a:lnSpc>
              <a:defRPr/>
            </a:pPr>
            <a:r>
              <a:rPr lang="en-US" altLang="zh-CN" sz="2400" b="1" spc="200" noProof="1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民族区域自治制度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2208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364d8eb-d31a-4f22-984b-0cfa9f84e99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2272</Words>
  <Application>Microsoft Office PowerPoint</Application>
  <PresentationFormat>全屏显示(16:9)</PresentationFormat>
  <Paragraphs>197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仿宋</vt:lpstr>
      <vt:lpstr>黑体</vt:lpstr>
      <vt:lpstr>楷体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阐述民族区域自治制 度是符合我国国情的基本政治制度；</dc:title>
  <dc:creator>PC</dc:creator>
  <cp:lastModifiedBy>lsg</cp:lastModifiedBy>
  <cp:revision>313</cp:revision>
  <dcterms:created xsi:type="dcterms:W3CDTF">2020-03-18T02:20:08Z</dcterms:created>
  <dcterms:modified xsi:type="dcterms:W3CDTF">2020-05-18T03:03:00Z</dcterms:modified>
</cp:coreProperties>
</file>