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84" r:id="rId2"/>
    <p:sldId id="381" r:id="rId3"/>
    <p:sldId id="362" r:id="rId4"/>
    <p:sldId id="367" r:id="rId5"/>
    <p:sldId id="263" r:id="rId6"/>
    <p:sldId id="369" r:id="rId7"/>
    <p:sldId id="269" r:id="rId8"/>
    <p:sldId id="311" r:id="rId9"/>
    <p:sldId id="341" r:id="rId10"/>
    <p:sldId id="314" r:id="rId11"/>
    <p:sldId id="370" r:id="rId12"/>
    <p:sldId id="382" r:id="rId13"/>
    <p:sldId id="373" r:id="rId14"/>
    <p:sldId id="383" r:id="rId15"/>
    <p:sldId id="371" r:id="rId16"/>
    <p:sldId id="375" r:id="rId17"/>
    <p:sldId id="374" r:id="rId18"/>
    <p:sldId id="377" r:id="rId19"/>
    <p:sldId id="275" r:id="rId20"/>
    <p:sldId id="278" r:id="rId21"/>
    <p:sldId id="378" r:id="rId22"/>
    <p:sldId id="327" r:id="rId23"/>
    <p:sldId id="380" r:id="rId24"/>
    <p:sldId id="361" r:id="rId25"/>
  </p:sldIdLst>
  <p:sldSz cx="12190413" cy="685800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996" y="-132"/>
      </p:cViewPr>
      <p:guideLst>
        <p:guide orient="horz" pos="2160"/>
        <p:guide pos="3839"/>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076412-834A-47A7-A4EC-403BA084C501}" type="datetimeFigureOut">
              <a:rPr lang="zh-CN" altLang="en-US"/>
              <a:pPr>
                <a:defRPr/>
              </a:pPr>
              <a:t>2020/5/18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C767BE9-7223-4467-AD31-6D2D2A948079}" type="slidenum">
              <a:rPr lang="zh-CN" altLang="en-US"/>
              <a:pPr>
                <a:defRPr/>
              </a:pPr>
              <a:t>‹#›</a:t>
            </a:fld>
            <a:endParaRPr lang="zh-CN" altLang="en-US"/>
          </a:p>
        </p:txBody>
      </p:sp>
    </p:spTree>
    <p:extLst>
      <p:ext uri="{BB962C8B-B14F-4D97-AF65-F5344CB8AC3E}">
        <p14:creationId xmlns:p14="http://schemas.microsoft.com/office/powerpoint/2010/main" val="2718494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CA081B1-9BBA-4ABF-B563-897E56C81D90}" type="datetimeFigureOut">
              <a:rPr lang="zh-CN" altLang="en-US"/>
              <a:pPr>
                <a:defRPr/>
              </a:pPr>
              <a:t>2020/5/18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5962134-0952-4629-B209-21C7C1419BC9}" type="slidenum">
              <a:rPr lang="zh-CN" altLang="en-US"/>
              <a:pPr>
                <a:defRPr/>
              </a:pPr>
              <a:t>‹#›</a:t>
            </a:fld>
            <a:endParaRPr lang="zh-CN" altLang="en-US"/>
          </a:p>
        </p:txBody>
      </p:sp>
    </p:spTree>
    <p:extLst>
      <p:ext uri="{BB962C8B-B14F-4D97-AF65-F5344CB8AC3E}">
        <p14:creationId xmlns:p14="http://schemas.microsoft.com/office/powerpoint/2010/main" val="2610191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50179"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51203"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52227"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53251"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CA1C3C71-BF08-4448-A8EA-72248F87FA5B}" type="slidenum">
              <a:rPr lang="zh-CN" altLang="en-US" smtClean="0"/>
              <a:pPr>
                <a:defRPr/>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787CE372-0DC1-4540-8719-02D4804A5456}" type="slidenum">
              <a:rPr lang="zh-CN" altLang="en-US" smtClean="0"/>
              <a:pPr>
                <a:defRPr/>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45059"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46083"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47107"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47107"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49155"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idx="2"/>
          </p:nvPr>
        </p:nvSpPr>
        <p:spPr bwMode="auto">
          <a:noFill/>
          <a:ln>
            <a:solidFill>
              <a:srgbClr val="000000"/>
            </a:solidFill>
            <a:miter lim="800000"/>
            <a:headEnd/>
            <a:tailEnd/>
          </a:ln>
        </p:spPr>
      </p:sp>
      <p:sp>
        <p:nvSpPr>
          <p:cNvPr id="49155" name="文本占位符 2"/>
          <p:cNvSpPr>
            <a:spLocks noGrp="1"/>
          </p:cNvSpPr>
          <p:nvPr>
            <p:ph type="body" idx="3"/>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B950319-90BE-48DB-A138-5F64EC196792}" type="datetimeFigureOut">
              <a:rPr lang="zh-CN" altLang="en-US"/>
              <a:pPr>
                <a:defRPr/>
              </a:pPr>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3053DA1-776C-4C49-9A70-45F4C3A4D4D1}"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C581D33-BC4B-42F6-BF42-A3DE06A02DB5}" type="datetimeFigureOut">
              <a:rPr lang="zh-CN" altLang="en-US"/>
              <a:pPr>
                <a:defRPr/>
              </a:pPr>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F3C298-7499-4FD6-90F6-6D3A8C89D7B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42BF05F-6FB2-463D-BF50-7A58FB585DB1}" type="datetimeFigureOut">
              <a:rPr lang="zh-CN" altLang="en-US"/>
              <a:pPr>
                <a:defRPr/>
              </a:pPr>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6C94379-5D33-460A-BDA3-0E47A5BC7FEA}"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2" name="直接连接符 1"/>
          <p:cNvCxnSpPr/>
          <p:nvPr userDrawn="1"/>
        </p:nvCxnSpPr>
        <p:spPr>
          <a:xfrm flipV="1">
            <a:off x="1060450" y="819150"/>
            <a:ext cx="11129963"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文本框 5"/>
          <p:cNvSpPr txBox="1"/>
          <p:nvPr userDrawn="1"/>
        </p:nvSpPr>
        <p:spPr>
          <a:xfrm>
            <a:off x="10602913" y="301625"/>
            <a:ext cx="927100" cy="584200"/>
          </a:xfrm>
          <a:prstGeom prst="rect">
            <a:avLst/>
          </a:prstGeom>
          <a:noFill/>
        </p:spPr>
        <p:txBody>
          <a:bodyPr wrap="none" anchor="ctr">
            <a:spAutoFit/>
          </a:bodyPr>
          <a:lstStyle>
            <a:defPPr>
              <a:defRPr lang="zh-CN"/>
            </a:defPPr>
            <a:lvl1pPr>
              <a:defRPr sz="3200" i="0" spc="-150">
                <a:solidFill>
                  <a:schemeClr val="accent1"/>
                </a:solidFill>
                <a:effectLst>
                  <a:outerShdw dist="63500" dir="5400000" algn="tl" rotWithShape="0">
                    <a:prstClr val="black">
                      <a:alpha val="10000"/>
                    </a:prstClr>
                  </a:outerShdw>
                </a:effectLst>
                <a:latin typeface="DINPro-Medium" panose="02000503030000020004" pitchFamily="2" charset="0"/>
                <a:ea typeface="+mj-ea"/>
              </a:defRPr>
            </a:lvl1pPr>
          </a:lstStyle>
          <a:p>
            <a:pPr>
              <a:defRPr/>
            </a:pPr>
            <a:r>
              <a:rPr lang="en-US" altLang="zh-CN" dirty="0" smtClean="0"/>
              <a:t>LOGO</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cxnSp>
        <p:nvCxnSpPr>
          <p:cNvPr id="2" name="直接连接符 1"/>
          <p:cNvCxnSpPr/>
          <p:nvPr userDrawn="1"/>
        </p:nvCxnSpPr>
        <p:spPr>
          <a:xfrm flipV="1">
            <a:off x="1060450" y="819150"/>
            <a:ext cx="11129963"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文本框 5"/>
          <p:cNvSpPr txBox="1"/>
          <p:nvPr userDrawn="1"/>
        </p:nvSpPr>
        <p:spPr>
          <a:xfrm>
            <a:off x="10602913" y="301625"/>
            <a:ext cx="927100" cy="584200"/>
          </a:xfrm>
          <a:prstGeom prst="rect">
            <a:avLst/>
          </a:prstGeom>
          <a:noFill/>
        </p:spPr>
        <p:txBody>
          <a:bodyPr wrap="none" anchor="ctr">
            <a:spAutoFit/>
          </a:bodyPr>
          <a:lstStyle>
            <a:defPPr>
              <a:defRPr lang="zh-CN"/>
            </a:defPPr>
            <a:lvl1pPr>
              <a:defRPr sz="3200" i="0" spc="-150">
                <a:solidFill>
                  <a:schemeClr val="accent1"/>
                </a:solidFill>
                <a:effectLst>
                  <a:outerShdw dist="63500" dir="5400000" algn="tl" rotWithShape="0">
                    <a:prstClr val="black">
                      <a:alpha val="10000"/>
                    </a:prstClr>
                  </a:outerShdw>
                </a:effectLst>
                <a:latin typeface="DINPro-Medium" panose="02000503030000020004" pitchFamily="2" charset="0"/>
                <a:ea typeface="+mj-ea"/>
              </a:defRPr>
            </a:lvl1pPr>
          </a:lstStyle>
          <a:p>
            <a:pPr>
              <a:defRPr/>
            </a:pPr>
            <a:r>
              <a:rPr lang="en-US" altLang="zh-CN" dirty="0" smtClean="0"/>
              <a:t>LOGO</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cxnSp>
        <p:nvCxnSpPr>
          <p:cNvPr id="2" name="直接连接符 1"/>
          <p:cNvCxnSpPr/>
          <p:nvPr userDrawn="1"/>
        </p:nvCxnSpPr>
        <p:spPr>
          <a:xfrm flipV="1">
            <a:off x="1060450" y="819150"/>
            <a:ext cx="11129963"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文本框 5"/>
          <p:cNvSpPr txBox="1"/>
          <p:nvPr userDrawn="1"/>
        </p:nvSpPr>
        <p:spPr>
          <a:xfrm>
            <a:off x="10602913" y="301625"/>
            <a:ext cx="927100" cy="584200"/>
          </a:xfrm>
          <a:prstGeom prst="rect">
            <a:avLst/>
          </a:prstGeom>
          <a:noFill/>
        </p:spPr>
        <p:txBody>
          <a:bodyPr wrap="none" anchor="ctr">
            <a:spAutoFit/>
          </a:bodyPr>
          <a:lstStyle>
            <a:defPPr>
              <a:defRPr lang="zh-CN"/>
            </a:defPPr>
            <a:lvl1pPr>
              <a:defRPr sz="3200" i="0" spc="-150">
                <a:solidFill>
                  <a:schemeClr val="accent1"/>
                </a:solidFill>
                <a:effectLst>
                  <a:outerShdw dist="63500" dir="5400000" algn="tl" rotWithShape="0">
                    <a:prstClr val="black">
                      <a:alpha val="10000"/>
                    </a:prstClr>
                  </a:outerShdw>
                </a:effectLst>
                <a:latin typeface="DINPro-Medium" panose="02000503030000020004" pitchFamily="2" charset="0"/>
                <a:ea typeface="+mj-ea"/>
              </a:defRPr>
            </a:lvl1pPr>
          </a:lstStyle>
          <a:p>
            <a:pPr>
              <a:defRPr/>
            </a:pPr>
            <a:r>
              <a:rPr lang="en-US" altLang="zh-CN" dirty="0" smtClean="0"/>
              <a:t>LOGO</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cxnSp>
        <p:nvCxnSpPr>
          <p:cNvPr id="2" name="直接连接符 1"/>
          <p:cNvCxnSpPr/>
          <p:nvPr userDrawn="1"/>
        </p:nvCxnSpPr>
        <p:spPr>
          <a:xfrm flipV="1">
            <a:off x="1060450" y="819150"/>
            <a:ext cx="11129963"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文本框 5"/>
          <p:cNvSpPr txBox="1"/>
          <p:nvPr userDrawn="1"/>
        </p:nvSpPr>
        <p:spPr>
          <a:xfrm>
            <a:off x="10602913" y="301625"/>
            <a:ext cx="927100" cy="584200"/>
          </a:xfrm>
          <a:prstGeom prst="rect">
            <a:avLst/>
          </a:prstGeom>
          <a:noFill/>
        </p:spPr>
        <p:txBody>
          <a:bodyPr wrap="none" anchor="ctr">
            <a:spAutoFit/>
          </a:bodyPr>
          <a:lstStyle>
            <a:defPPr>
              <a:defRPr lang="zh-CN"/>
            </a:defPPr>
            <a:lvl1pPr>
              <a:defRPr sz="3200" i="0" spc="-150">
                <a:solidFill>
                  <a:schemeClr val="accent1"/>
                </a:solidFill>
                <a:effectLst>
                  <a:outerShdw dist="63500" dir="5400000" algn="tl" rotWithShape="0">
                    <a:prstClr val="black">
                      <a:alpha val="10000"/>
                    </a:prstClr>
                  </a:outerShdw>
                </a:effectLst>
                <a:latin typeface="DINPro-Medium" panose="02000503030000020004" pitchFamily="2" charset="0"/>
                <a:ea typeface="+mj-ea"/>
              </a:defRPr>
            </a:lvl1pPr>
          </a:lstStyle>
          <a:p>
            <a:pPr>
              <a:defRPr/>
            </a:pPr>
            <a:r>
              <a:rPr lang="en-US" altLang="zh-CN" dirty="0" smtClean="0"/>
              <a:t>LOGO</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矩形 1"/>
          <p:cNvSpPr>
            <a:spLocks noChangeArrowheads="1"/>
          </p:cNvSpPr>
          <p:nvPr/>
        </p:nvSpPr>
        <p:spPr bwMode="auto">
          <a:xfrm>
            <a:off x="6094413" y="0"/>
            <a:ext cx="6096000" cy="6867525"/>
          </a:xfrm>
          <a:prstGeom prst="rect">
            <a:avLst/>
          </a:prstGeom>
          <a:solidFill>
            <a:srgbClr val="C00000">
              <a:alpha val="85097"/>
            </a:srgbClr>
          </a:solidFill>
          <a:ln>
            <a:noFill/>
          </a:ln>
          <a:extLst/>
        </p:spPr>
        <p:txBody>
          <a:bodyPr anchor="ctr"/>
          <a:lstStyle>
            <a:lvl1pPr defTabSz="457200">
              <a:defRPr>
                <a:solidFill>
                  <a:schemeClr val="tx1"/>
                </a:solidFill>
                <a:latin typeface="等线" pitchFamily="2" charset="-122"/>
                <a:ea typeface="等线" pitchFamily="2" charset="-122"/>
              </a:defRPr>
            </a:lvl1pPr>
            <a:lvl2pPr marL="742950" indent="-285750" defTabSz="457200">
              <a:defRPr>
                <a:solidFill>
                  <a:schemeClr val="tx1"/>
                </a:solidFill>
                <a:latin typeface="等线" pitchFamily="2" charset="-122"/>
                <a:ea typeface="等线" pitchFamily="2" charset="-122"/>
              </a:defRPr>
            </a:lvl2pPr>
            <a:lvl3pPr marL="1143000" indent="-228600" defTabSz="457200">
              <a:defRPr>
                <a:solidFill>
                  <a:schemeClr val="tx1"/>
                </a:solidFill>
                <a:latin typeface="等线" pitchFamily="2" charset="-122"/>
                <a:ea typeface="等线" pitchFamily="2" charset="-122"/>
              </a:defRPr>
            </a:lvl3pPr>
            <a:lvl4pPr marL="1600200" indent="-228600" defTabSz="457200">
              <a:defRPr>
                <a:solidFill>
                  <a:schemeClr val="tx1"/>
                </a:solidFill>
                <a:latin typeface="等线" pitchFamily="2" charset="-122"/>
                <a:ea typeface="等线" pitchFamily="2" charset="-122"/>
              </a:defRPr>
            </a:lvl4pPr>
            <a:lvl5pPr marL="2057400" indent="-228600" defTabSz="457200">
              <a:defRPr>
                <a:solidFill>
                  <a:schemeClr val="tx1"/>
                </a:solidFill>
                <a:latin typeface="等线" pitchFamily="2" charset="-122"/>
                <a:ea typeface="等线" pitchFamily="2" charset="-122"/>
              </a:defRPr>
            </a:lvl5pPr>
            <a:lvl6pPr marL="2514600" indent="-228600" defTabSz="457200" fontAlgn="base">
              <a:spcBef>
                <a:spcPct val="0"/>
              </a:spcBef>
              <a:spcAft>
                <a:spcPct val="0"/>
              </a:spcAft>
              <a:defRPr>
                <a:solidFill>
                  <a:schemeClr val="tx1"/>
                </a:solidFill>
                <a:latin typeface="等线" pitchFamily="2" charset="-122"/>
                <a:ea typeface="等线" pitchFamily="2" charset="-122"/>
              </a:defRPr>
            </a:lvl6pPr>
            <a:lvl7pPr marL="2971800" indent="-228600" defTabSz="457200" fontAlgn="base">
              <a:spcBef>
                <a:spcPct val="0"/>
              </a:spcBef>
              <a:spcAft>
                <a:spcPct val="0"/>
              </a:spcAft>
              <a:defRPr>
                <a:solidFill>
                  <a:schemeClr val="tx1"/>
                </a:solidFill>
                <a:latin typeface="等线" pitchFamily="2" charset="-122"/>
                <a:ea typeface="等线" pitchFamily="2" charset="-122"/>
              </a:defRPr>
            </a:lvl7pPr>
            <a:lvl8pPr marL="3429000" indent="-228600" defTabSz="457200" fontAlgn="base">
              <a:spcBef>
                <a:spcPct val="0"/>
              </a:spcBef>
              <a:spcAft>
                <a:spcPct val="0"/>
              </a:spcAft>
              <a:defRPr>
                <a:solidFill>
                  <a:schemeClr val="tx1"/>
                </a:solidFill>
                <a:latin typeface="等线" pitchFamily="2" charset="-122"/>
                <a:ea typeface="等线" pitchFamily="2" charset="-122"/>
              </a:defRPr>
            </a:lvl8pPr>
            <a:lvl9pPr marL="3886200" indent="-228600" defTabSz="457200" fontAlgn="base">
              <a:spcBef>
                <a:spcPct val="0"/>
              </a:spcBef>
              <a:spcAft>
                <a:spcPct val="0"/>
              </a:spcAft>
              <a:defRPr>
                <a:solidFill>
                  <a:schemeClr val="tx1"/>
                </a:solidFill>
                <a:latin typeface="等线" pitchFamily="2" charset="-122"/>
                <a:ea typeface="等线" pitchFamily="2" charset="-122"/>
              </a:defRPr>
            </a:lvl9pPr>
          </a:lstStyle>
          <a:p>
            <a:pPr algn="ctr">
              <a:defRPr/>
            </a:pPr>
            <a:endParaRPr lang="zh-CN" altLang="en-US" smtClean="0">
              <a:solidFill>
                <a:srgbClr val="FFFFFF"/>
              </a:solidFill>
              <a:latin typeface="Arial" panose="020B0604020202020204" pitchFamily="34" charset="0"/>
              <a:ea typeface="微软雅黑" panose="020B0503020204020204" pitchFamily="34" charset="-122"/>
            </a:endParaRPr>
          </a:p>
        </p:txBody>
      </p:sp>
      <p:sp>
        <p:nvSpPr>
          <p:cNvPr id="3" name="矩形 2"/>
          <p:cNvSpPr>
            <a:spLocks noChangeArrowheads="1"/>
          </p:cNvSpPr>
          <p:nvPr/>
        </p:nvSpPr>
        <p:spPr bwMode="auto">
          <a:xfrm>
            <a:off x="0" y="0"/>
            <a:ext cx="6096000" cy="6858000"/>
          </a:xfrm>
          <a:prstGeom prst="rect">
            <a:avLst/>
          </a:prstGeom>
          <a:solidFill>
            <a:srgbClr val="005390"/>
          </a:solidFill>
          <a:ln>
            <a:noFill/>
          </a:ln>
          <a:extLst/>
        </p:spPr>
        <p:txBody>
          <a:bodyPr anchor="ctr"/>
          <a:lstStyle>
            <a:lvl1pPr defTabSz="457200">
              <a:defRPr>
                <a:solidFill>
                  <a:schemeClr val="tx1"/>
                </a:solidFill>
                <a:latin typeface="等线" pitchFamily="2" charset="-122"/>
                <a:ea typeface="等线" pitchFamily="2" charset="-122"/>
              </a:defRPr>
            </a:lvl1pPr>
            <a:lvl2pPr marL="742950" indent="-285750" defTabSz="457200">
              <a:defRPr>
                <a:solidFill>
                  <a:schemeClr val="tx1"/>
                </a:solidFill>
                <a:latin typeface="等线" pitchFamily="2" charset="-122"/>
                <a:ea typeface="等线" pitchFamily="2" charset="-122"/>
              </a:defRPr>
            </a:lvl2pPr>
            <a:lvl3pPr marL="1143000" indent="-228600" defTabSz="457200">
              <a:defRPr>
                <a:solidFill>
                  <a:schemeClr val="tx1"/>
                </a:solidFill>
                <a:latin typeface="等线" pitchFamily="2" charset="-122"/>
                <a:ea typeface="等线" pitchFamily="2" charset="-122"/>
              </a:defRPr>
            </a:lvl3pPr>
            <a:lvl4pPr marL="1600200" indent="-228600" defTabSz="457200">
              <a:defRPr>
                <a:solidFill>
                  <a:schemeClr val="tx1"/>
                </a:solidFill>
                <a:latin typeface="等线" pitchFamily="2" charset="-122"/>
                <a:ea typeface="等线" pitchFamily="2" charset="-122"/>
              </a:defRPr>
            </a:lvl4pPr>
            <a:lvl5pPr marL="2057400" indent="-228600" defTabSz="457200">
              <a:defRPr>
                <a:solidFill>
                  <a:schemeClr val="tx1"/>
                </a:solidFill>
                <a:latin typeface="等线" pitchFamily="2" charset="-122"/>
                <a:ea typeface="等线" pitchFamily="2" charset="-122"/>
              </a:defRPr>
            </a:lvl5pPr>
            <a:lvl6pPr marL="2514600" indent="-228600" defTabSz="457200" fontAlgn="base">
              <a:spcBef>
                <a:spcPct val="0"/>
              </a:spcBef>
              <a:spcAft>
                <a:spcPct val="0"/>
              </a:spcAft>
              <a:defRPr>
                <a:solidFill>
                  <a:schemeClr val="tx1"/>
                </a:solidFill>
                <a:latin typeface="等线" pitchFamily="2" charset="-122"/>
                <a:ea typeface="等线" pitchFamily="2" charset="-122"/>
              </a:defRPr>
            </a:lvl6pPr>
            <a:lvl7pPr marL="2971800" indent="-228600" defTabSz="457200" fontAlgn="base">
              <a:spcBef>
                <a:spcPct val="0"/>
              </a:spcBef>
              <a:spcAft>
                <a:spcPct val="0"/>
              </a:spcAft>
              <a:defRPr>
                <a:solidFill>
                  <a:schemeClr val="tx1"/>
                </a:solidFill>
                <a:latin typeface="等线" pitchFamily="2" charset="-122"/>
                <a:ea typeface="等线" pitchFamily="2" charset="-122"/>
              </a:defRPr>
            </a:lvl7pPr>
            <a:lvl8pPr marL="3429000" indent="-228600" defTabSz="457200" fontAlgn="base">
              <a:spcBef>
                <a:spcPct val="0"/>
              </a:spcBef>
              <a:spcAft>
                <a:spcPct val="0"/>
              </a:spcAft>
              <a:defRPr>
                <a:solidFill>
                  <a:schemeClr val="tx1"/>
                </a:solidFill>
                <a:latin typeface="等线" pitchFamily="2" charset="-122"/>
                <a:ea typeface="等线" pitchFamily="2" charset="-122"/>
              </a:defRPr>
            </a:lvl8pPr>
            <a:lvl9pPr marL="3886200" indent="-228600" defTabSz="457200" fontAlgn="base">
              <a:spcBef>
                <a:spcPct val="0"/>
              </a:spcBef>
              <a:spcAft>
                <a:spcPct val="0"/>
              </a:spcAft>
              <a:defRPr>
                <a:solidFill>
                  <a:schemeClr val="tx1"/>
                </a:solidFill>
                <a:latin typeface="等线" pitchFamily="2" charset="-122"/>
                <a:ea typeface="等线" pitchFamily="2" charset="-122"/>
              </a:defRPr>
            </a:lvl9pPr>
          </a:lstStyle>
          <a:p>
            <a:pPr algn="ctr">
              <a:defRPr/>
            </a:pPr>
            <a:endParaRPr lang="zh-CN" altLang="en-US" smtClean="0">
              <a:solidFill>
                <a:srgbClr val="FFFFFF"/>
              </a:solidFill>
              <a:latin typeface="Arial" panose="020B0604020202020204" pitchFamily="34" charset="0"/>
              <a:ea typeface="微软雅黑" panose="020B0503020204020204" pitchFamily="34" charset="-122"/>
            </a:endParaRPr>
          </a:p>
        </p:txBody>
      </p:sp>
      <p:grpSp>
        <p:nvGrpSpPr>
          <p:cNvPr id="4" name="组合 8"/>
          <p:cNvGrpSpPr>
            <a:grpSpLocks/>
          </p:cNvGrpSpPr>
          <p:nvPr userDrawn="1"/>
        </p:nvGrpSpPr>
        <p:grpSpPr bwMode="auto">
          <a:xfrm>
            <a:off x="266700" y="285750"/>
            <a:ext cx="11657013" cy="6286500"/>
            <a:chOff x="252902" y="285134"/>
            <a:chExt cx="11658601" cy="6286500"/>
          </a:xfrm>
        </p:grpSpPr>
        <p:pic>
          <p:nvPicPr>
            <p:cNvPr id="5" name="图片 9"/>
            <p:cNvPicPr>
              <a:picLocks noChangeAspect="1"/>
            </p:cNvPicPr>
            <p:nvPr/>
          </p:nvPicPr>
          <p:blipFill>
            <a:blip r:embed="rId2" cstate="print"/>
            <a:srcRect/>
            <a:stretch>
              <a:fillRect/>
            </a:stretch>
          </p:blipFill>
          <p:spPr bwMode="auto">
            <a:xfrm>
              <a:off x="252902" y="285134"/>
              <a:ext cx="11658600" cy="6286500"/>
            </a:xfrm>
            <a:prstGeom prst="rect">
              <a:avLst/>
            </a:prstGeom>
            <a:noFill/>
            <a:ln w="9525">
              <a:noFill/>
              <a:miter lim="800000"/>
              <a:headEnd/>
              <a:tailEnd/>
            </a:ln>
          </p:spPr>
        </p:pic>
        <p:sp>
          <p:nvSpPr>
            <p:cNvPr id="6" name="矩形 5"/>
            <p:cNvSpPr/>
            <p:nvPr/>
          </p:nvSpPr>
          <p:spPr>
            <a:xfrm>
              <a:off x="252902" y="285134"/>
              <a:ext cx="11658601" cy="6286500"/>
            </a:xfrm>
            <a:prstGeom prst="rect">
              <a:avLst/>
            </a:prstGeom>
            <a:solidFill>
              <a:schemeClr val="bg1">
                <a:alpha val="91000"/>
              </a:schemeClr>
            </a:solidFill>
            <a:ln>
              <a:noFill/>
            </a:ln>
            <a:effectLst>
              <a:outerShdw blurRad="1079500" sx="102000" sy="10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 name="日期占位符 1"/>
          <p:cNvSpPr>
            <a:spLocks noGrp="1"/>
          </p:cNvSpPr>
          <p:nvPr>
            <p:ph type="dt" sz="half" idx="10"/>
          </p:nvPr>
        </p:nvSpPr>
        <p:spPr/>
        <p:txBody>
          <a:bodyPr/>
          <a:lstStyle>
            <a:lvl1pPr>
              <a:defRPr/>
            </a:lvl1pPr>
          </a:lstStyle>
          <a:p>
            <a:pPr>
              <a:defRPr/>
            </a:pPr>
            <a:fld id="{007DF98B-742B-4C8C-A976-EDF6E01EF1F5}" type="datetimeFigureOut">
              <a:rPr lang="zh-CN" altLang="en-US"/>
              <a:pPr>
                <a:defRPr/>
              </a:pPr>
              <a:t>2020/5/18</a:t>
            </a:fld>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E01F583E-1F14-4B74-BD47-168D91752332}"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628" y="6350619"/>
            <a:ext cx="2699649"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2020/5/18</a:t>
            </a:fld>
            <a:endParaRPr lang="zh-CN" altLang="en-US"/>
          </a:p>
        </p:txBody>
      </p:sp>
      <p:sp>
        <p:nvSpPr>
          <p:cNvPr id="17" name="页脚占位符 16"/>
          <p:cNvSpPr>
            <a:spLocks noGrp="1"/>
          </p:cNvSpPr>
          <p:nvPr>
            <p:ph type="ftr" sz="quarter" idx="11"/>
            <p:custDataLst>
              <p:tags r:id="rId2"/>
            </p:custDataLst>
          </p:nvPr>
        </p:nvSpPr>
        <p:spPr>
          <a:xfrm>
            <a:off x="4115464" y="6350619"/>
            <a:ext cx="3959485"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09479" y="6350619"/>
            <a:ext cx="2699649"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1720" y="4663915"/>
            <a:ext cx="191046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1720" y="5138954"/>
            <a:ext cx="191046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1719" y="3188625"/>
            <a:ext cx="4825372"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1720" y="2013097"/>
            <a:ext cx="4824737"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13704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65CC13-0CFD-4BE0-AAEE-E2C7E6C88126}" type="datetimeFigureOut">
              <a:rPr lang="zh-CN" altLang="en-US"/>
              <a:pPr>
                <a:defRPr/>
              </a:pPr>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6185A1-D5CA-420B-8A32-51B4CD57495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0B016D8-7CD9-48F9-BB6E-FB69065F5578}" type="datetimeFigureOut">
              <a:rPr lang="zh-CN" altLang="en-US"/>
              <a:pPr>
                <a:defRPr/>
              </a:pPr>
              <a:t>2020/5/18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9CB928-ED0F-4FC6-B052-B2AEB179648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8113AF0-6197-4A63-A0A7-22B3CBFBFD9B}" type="datetimeFigureOut">
              <a:rPr lang="zh-CN" altLang="en-US"/>
              <a:pPr>
                <a:defRPr/>
              </a:pPr>
              <a:t>2020/5/18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039A63-29EF-4661-BDBD-130E067CAF9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59D5AD8-6260-48C1-B33B-AE261B83886C}" type="datetimeFigureOut">
              <a:rPr lang="zh-CN" altLang="en-US"/>
              <a:pPr>
                <a:defRPr/>
              </a:pPr>
              <a:t>2020/5/18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109E67C-B855-4470-974F-B649BF7D71D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03416F8-9BEA-43CD-B6AA-871D1CEECFEB}" type="datetimeFigureOut">
              <a:rPr lang="zh-CN" altLang="en-US"/>
              <a:pPr>
                <a:defRPr/>
              </a:pPr>
              <a:t>2020/5/18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8687612-3025-4E80-8F16-6EEDF89944B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D18CA9-4727-454B-93FB-30680D1BAF6F}" type="datetimeFigureOut">
              <a:rPr lang="zh-CN" altLang="en-US"/>
              <a:pPr>
                <a:defRPr/>
              </a:pPr>
              <a:t>2020/5/18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62A32F3-F48E-484F-BD86-090DE06B189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06DB135-ABED-4CEF-8614-A1E4C739DDAE}" type="datetimeFigureOut">
              <a:rPr lang="zh-CN" altLang="en-US"/>
              <a:pPr>
                <a:defRPr/>
              </a:pPr>
              <a:t>2020/5/18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BFD5E31-877B-4576-AA43-26CA3D22DE5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FFE31F9-8FC7-4FF7-83F9-CBD1BB7D9A16}" type="datetimeFigureOut">
              <a:rPr lang="zh-CN" altLang="en-US"/>
              <a:pPr>
                <a:defRPr/>
              </a:pPr>
              <a:t>2020/5/18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547642-228B-45F6-B166-696E0C5A4FF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12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0"/>
            <a:ext cx="109712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B32859F-F803-49BC-A9B5-F96C50124187}" type="datetimeFigureOut">
              <a:rPr lang="zh-CN" altLang="en-US"/>
              <a:pPr>
                <a:defRPr/>
              </a:pPr>
              <a:t>2020/5/18</a:t>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C7BC4901-FFF4-4686-8D0E-276B59FCA9B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file:///I:\&#21271;&#20140;&#25968;&#23383;&#23398;&#26657;&#31354;&#20013;&#35838;&#22530;\&#31532;21&#35838;\&#38750;&#27954;&#27665;&#26063;&#35299;&#25918;&#36816;&#21160;.mp4"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ideo" Target="file:///I:\&#21271;&#20140;&#25968;&#23383;&#23398;&#26657;&#31354;&#20013;&#35838;&#22530;\&#31532;21&#35838;\&#25289;&#32654;&#30340;&#27665;&#26063;&#35299;&#25918;&#36816;&#21160;.mp4"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12190413" cy="6858000"/>
          </a:xfrm>
          <a:prstGeom prst="rect">
            <a:avLst/>
          </a:prstGeom>
        </p:spPr>
      </p:pic>
      <p:sp>
        <p:nvSpPr>
          <p:cNvPr id="15" name="标题 14"/>
          <p:cNvSpPr>
            <a:spLocks noGrp="1"/>
          </p:cNvSpPr>
          <p:nvPr>
            <p:ph type="ctrTitle" idx="13"/>
          </p:nvPr>
        </p:nvSpPr>
        <p:spPr>
          <a:xfrm>
            <a:off x="4583038" y="1844824"/>
            <a:ext cx="7215201" cy="1800200"/>
          </a:xfrm>
        </p:spPr>
        <p:txBody>
          <a:bodyPr>
            <a:normAutofit fontScale="90000"/>
          </a:bodyPr>
          <a:lstStyle/>
          <a:p>
            <a:pPr algn="ctr"/>
            <a:r>
              <a:rPr lang="en-US" altLang="zh-CN" b="1" dirty="0" smtClean="0"/>
              <a:t/>
            </a:r>
            <a:br>
              <a:rPr lang="en-US" altLang="zh-CN" b="1" dirty="0" smtClean="0"/>
            </a:br>
            <a:r>
              <a:rPr lang="zh-CN" altLang="en-US" b="1" dirty="0" smtClean="0">
                <a:solidFill>
                  <a:srgbClr val="1F0FBB"/>
                </a:solidFill>
              </a:rPr>
              <a:t>第</a:t>
            </a:r>
            <a:r>
              <a:rPr lang="en-US" altLang="zh-CN" b="1" dirty="0" smtClean="0">
                <a:solidFill>
                  <a:srgbClr val="1F0FBB"/>
                </a:solidFill>
              </a:rPr>
              <a:t>21</a:t>
            </a:r>
            <a:r>
              <a:rPr lang="zh-CN" altLang="en-US" b="1" dirty="0" smtClean="0">
                <a:solidFill>
                  <a:srgbClr val="1F0FBB"/>
                </a:solidFill>
              </a:rPr>
              <a:t>课   世界</a:t>
            </a:r>
            <a:r>
              <a:rPr lang="zh-CN" altLang="en-US" b="1" dirty="0">
                <a:solidFill>
                  <a:srgbClr val="1F0FBB"/>
                </a:solidFill>
              </a:rPr>
              <a:t>殖民体系的瓦解与新兴国家的发展</a:t>
            </a:r>
            <a:br>
              <a:rPr lang="zh-CN" altLang="en-US" b="1" dirty="0">
                <a:solidFill>
                  <a:srgbClr val="1F0FBB"/>
                </a:solidFill>
              </a:rPr>
            </a:br>
            <a:r>
              <a:rPr lang="en-US" altLang="zh-CN" sz="3200" b="1" dirty="0" smtClean="0">
                <a:solidFill>
                  <a:srgbClr val="1F0FBB"/>
                </a:solidFill>
              </a:rPr>
              <a:t/>
            </a:r>
            <a:br>
              <a:rPr lang="en-US" altLang="zh-CN" sz="3200" b="1" dirty="0" smtClean="0">
                <a:solidFill>
                  <a:srgbClr val="1F0FBB"/>
                </a:solidFill>
              </a:rPr>
            </a:br>
            <a:endParaRPr lang="zh-CN" altLang="en-US" dirty="0">
              <a:solidFill>
                <a:srgbClr val="1F0FBB"/>
              </a:solidFill>
            </a:endParaRPr>
          </a:p>
        </p:txBody>
      </p:sp>
      <p:sp>
        <p:nvSpPr>
          <p:cNvPr id="10" name="矩形 9"/>
          <p:cNvSpPr/>
          <p:nvPr/>
        </p:nvSpPr>
        <p:spPr>
          <a:xfrm>
            <a:off x="6493935" y="4847167"/>
            <a:ext cx="4801668" cy="553998"/>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6077919" y="260648"/>
            <a:ext cx="5457749"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高一历史</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5583052" y="4293169"/>
            <a:ext cx="6447481"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学校</a:t>
            </a:r>
            <a:r>
              <a:rPr lang="zh-CN" altLang="en-US" sz="2000" spc="226" dirty="0" smtClean="0">
                <a:solidFill>
                  <a:schemeClr val="bg2">
                    <a:lumMod val="10000"/>
                  </a:schemeClr>
                </a:solidFill>
                <a:latin typeface="微软雅黑" panose="020B0503020204020204" charset="-122"/>
                <a:ea typeface="微软雅黑" panose="020B0503020204020204" charset="-122"/>
              </a:rPr>
              <a:t>：北工大附中    教师：李以学</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25477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34963" y="332358"/>
            <a:ext cx="6262687" cy="1785938"/>
          </a:xfrm>
          <a:prstGeom prst="rect">
            <a:avLst/>
          </a:prstGeom>
        </p:spPr>
        <p:txBody>
          <a:bodyPr>
            <a:spAutoFit/>
          </a:bodyPr>
          <a:lstStyle/>
          <a:p>
            <a:pPr indent="200660">
              <a:lnSpc>
                <a:spcPts val="4400"/>
              </a:lnSpc>
              <a:spcAft>
                <a:spcPts val="0"/>
              </a:spcAft>
              <a:defRPr/>
            </a:pP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非洲</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47113" name="Picture 9"/>
          <p:cNvPicPr>
            <a:picLocks noChangeAspect="1" noChangeArrowheads="1"/>
          </p:cNvPicPr>
          <p:nvPr/>
        </p:nvPicPr>
        <p:blipFill>
          <a:blip r:embed="rId3" cstate="print"/>
          <a:srcRect/>
          <a:stretch>
            <a:fillRect/>
          </a:stretch>
        </p:blipFill>
        <p:spPr bwMode="auto">
          <a:xfrm>
            <a:off x="406400" y="2060129"/>
            <a:ext cx="4386263" cy="4393207"/>
          </a:xfrm>
          <a:prstGeom prst="rect">
            <a:avLst/>
          </a:prstGeom>
          <a:ln>
            <a:noFill/>
          </a:ln>
          <a:effectLst>
            <a:outerShdw blurRad="292100" dist="139700" dir="2700000" algn="tl" rotWithShape="0">
              <a:srgbClr val="333333">
                <a:alpha val="65000"/>
              </a:srgbClr>
            </a:outerShdw>
          </a:effectLst>
        </p:spPr>
      </p:pic>
      <p:sp>
        <p:nvSpPr>
          <p:cNvPr id="13" name="TextBox 12"/>
          <p:cNvSpPr txBox="1">
            <a:spLocks noChangeArrowheads="1"/>
          </p:cNvSpPr>
          <p:nvPr/>
        </p:nvSpPr>
        <p:spPr bwMode="auto">
          <a:xfrm>
            <a:off x="2206625" y="875283"/>
            <a:ext cx="3384550" cy="1112838"/>
          </a:xfrm>
          <a:prstGeom prst="rect">
            <a:avLst/>
          </a:prstGeom>
          <a:noFill/>
          <a:ln w="9525">
            <a:noFill/>
            <a:miter lim="800000"/>
            <a:headEnd/>
            <a:tailEnd/>
          </a:ln>
        </p:spPr>
        <p:txBody>
          <a:bodyPr>
            <a:spAutoFit/>
          </a:bodyPr>
          <a:lstStyle/>
          <a:p>
            <a:pPr>
              <a:lnSpc>
                <a:spcPct val="150000"/>
              </a:lnSpc>
            </a:pPr>
            <a:r>
              <a:rPr lang="zh-CN" altLang="zh-CN" sz="2400" b="1" dirty="0">
                <a:latin typeface="黑体" pitchFamily="49" charset="-122"/>
                <a:ea typeface="黑体" pitchFamily="49" charset="-122"/>
              </a:rPr>
              <a:t>数量</a:t>
            </a:r>
            <a:r>
              <a:rPr lang="en-US" altLang="zh-CN" sz="2400" b="1" dirty="0">
                <a:latin typeface="黑体" pitchFamily="49" charset="-122"/>
                <a:ea typeface="黑体" pitchFamily="49" charset="-122"/>
              </a:rPr>
              <a:t>:</a:t>
            </a:r>
            <a:r>
              <a:rPr lang="zh-CN" altLang="zh-CN" sz="2400" b="1" dirty="0">
                <a:latin typeface="黑体" pitchFamily="49" charset="-122"/>
                <a:ea typeface="黑体" pitchFamily="49" charset="-122"/>
              </a:rPr>
              <a:t>国家增多</a:t>
            </a:r>
            <a:endParaRPr lang="en-US" altLang="zh-CN" sz="2400" b="1" dirty="0">
              <a:latin typeface="黑体" pitchFamily="49" charset="-122"/>
              <a:ea typeface="黑体" pitchFamily="49" charset="-122"/>
            </a:endParaRPr>
          </a:p>
          <a:p>
            <a:pPr>
              <a:lnSpc>
                <a:spcPct val="150000"/>
              </a:lnSpc>
            </a:pPr>
            <a:r>
              <a:rPr lang="zh-CN" altLang="zh-CN" sz="2400" b="1" dirty="0">
                <a:latin typeface="黑体" pitchFamily="49" charset="-122"/>
                <a:ea typeface="黑体" pitchFamily="49" charset="-122"/>
              </a:rPr>
              <a:t>性质</a:t>
            </a:r>
            <a:r>
              <a:rPr lang="en-US" altLang="zh-CN" sz="2400" b="1" dirty="0">
                <a:latin typeface="黑体" pitchFamily="49" charset="-122"/>
                <a:ea typeface="黑体" pitchFamily="49" charset="-122"/>
              </a:rPr>
              <a:t>:</a:t>
            </a:r>
            <a:r>
              <a:rPr lang="zh-CN" altLang="zh-CN" sz="2400" b="1" dirty="0">
                <a:latin typeface="黑体" pitchFamily="49" charset="-122"/>
                <a:ea typeface="黑体" pitchFamily="49" charset="-122"/>
              </a:rPr>
              <a:t>从殖民到独立</a:t>
            </a:r>
            <a:endParaRPr lang="zh-CN" altLang="en-US" sz="2400" b="1" dirty="0">
              <a:latin typeface="黑体" pitchFamily="49" charset="-122"/>
              <a:ea typeface="黑体" pitchFamily="49" charset="-122"/>
            </a:endParaRPr>
          </a:p>
        </p:txBody>
      </p:sp>
      <p:pic>
        <p:nvPicPr>
          <p:cNvPr id="14" name="图片 4" descr="非洲的民族独立（1946-1990年）"/>
          <p:cNvPicPr>
            <a:picLocks noChangeAspect="1"/>
          </p:cNvPicPr>
          <p:nvPr/>
        </p:nvPicPr>
        <p:blipFill>
          <a:blip r:embed="rId4" cstate="print"/>
          <a:srcRect/>
          <a:stretch>
            <a:fillRect/>
          </a:stretch>
        </p:blipFill>
        <p:spPr bwMode="auto">
          <a:xfrm>
            <a:off x="5591150" y="548258"/>
            <a:ext cx="6188100" cy="583307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8" name="TextBox 7"/>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box(in)">
                                      <p:cBhvr>
                                        <p:cTn id="7" dur="1000"/>
                                        <p:tgtEl>
                                          <p:spTgt spid="471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694606" y="476672"/>
            <a:ext cx="677108" cy="5976664"/>
          </a:xfrm>
          <a:prstGeom prst="rect">
            <a:avLst/>
          </a:prstGeom>
          <a:noFill/>
        </p:spPr>
        <p:txBody>
          <a:bodyPr vert="eaVert" wrap="square" rtlCol="0">
            <a:spAutoFit/>
          </a:bodyPr>
          <a:lstStyle/>
          <a:p>
            <a:pPr algn="ctr"/>
            <a:r>
              <a:rPr lang="zh-CN" altLang="en-US" sz="3200" b="1" dirty="0" smtClean="0">
                <a:latin typeface="黑体" pitchFamily="49" charset="-122"/>
                <a:ea typeface="黑体" pitchFamily="49" charset="-122"/>
              </a:rPr>
              <a:t>二战后非洲独立进程有哪些特点？</a:t>
            </a:r>
            <a:endParaRPr lang="zh-CN" altLang="en-US" sz="3200" b="1" dirty="0">
              <a:latin typeface="黑体" pitchFamily="49" charset="-122"/>
              <a:ea typeface="黑体" pitchFamily="49" charset="-122"/>
            </a:endParaRPr>
          </a:p>
        </p:txBody>
      </p:sp>
      <p:pic>
        <p:nvPicPr>
          <p:cNvPr id="11" name="非洲民族解放运动.mp4">
            <a:hlinkClick r:id="" action="ppaction://media"/>
          </p:cNvPr>
          <p:cNvPicPr>
            <a:picLocks noRot="1" noChangeAspect="1"/>
          </p:cNvPicPr>
          <p:nvPr>
            <a:videoFile r:link="rId1"/>
          </p:nvPr>
        </p:nvPicPr>
        <p:blipFill>
          <a:blip r:embed="rId4" cstate="print"/>
          <a:stretch>
            <a:fillRect/>
          </a:stretch>
        </p:blipFill>
        <p:spPr>
          <a:xfrm>
            <a:off x="1774726" y="548680"/>
            <a:ext cx="9649072" cy="5832648"/>
          </a:xfrm>
          <a:prstGeom prst="rect">
            <a:avLst/>
          </a:prstGeom>
        </p:spPr>
      </p:pic>
      <p:sp>
        <p:nvSpPr>
          <p:cNvPr id="12" name="TextBox 11"/>
          <p:cNvSpPr txBox="1"/>
          <p:nvPr/>
        </p:nvSpPr>
        <p:spPr>
          <a:xfrm>
            <a:off x="-1" y="6488668"/>
            <a:ext cx="12190413"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3" name="TextBox 12"/>
          <p:cNvSpPr txBox="1"/>
          <p:nvPr/>
        </p:nvSpPr>
        <p:spPr>
          <a:xfrm>
            <a:off x="-1" y="0"/>
            <a:ext cx="12190413"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4" name="TextBox 13"/>
          <p:cNvSpPr txBox="1"/>
          <p:nvPr/>
        </p:nvSpPr>
        <p:spPr>
          <a:xfrm rot="16200000">
            <a:off x="-3258026" y="3258026"/>
            <a:ext cx="6885384"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5" name="TextBox 14"/>
          <p:cNvSpPr txBox="1"/>
          <p:nvPr/>
        </p:nvSpPr>
        <p:spPr>
          <a:xfrm rot="16200000">
            <a:off x="8563055" y="3258026"/>
            <a:ext cx="6885384"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270670" y="3597586"/>
            <a:ext cx="4176464" cy="6424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p:spPr>
        <p:txBody>
          <a:bodyPr wrap="square" anchor="ctr" anchorCtr="0">
            <a:spAutoFit/>
          </a:bodyPr>
          <a:lstStyle/>
          <a:p>
            <a:pPr>
              <a:lnSpc>
                <a:spcPts val="5000"/>
              </a:lnSpc>
            </a:pPr>
            <a:r>
              <a:rPr lang="en-US" altLang="zh-CN" sz="3200" b="1" dirty="0" smtClean="0">
                <a:latin typeface="黑体" pitchFamily="49" charset="-122"/>
                <a:ea typeface="黑体" pitchFamily="49" charset="-122"/>
              </a:rPr>
              <a:t> </a:t>
            </a:r>
            <a:r>
              <a:rPr lang="zh-CN" altLang="zh-CN" sz="3200" b="1" dirty="0" smtClean="0">
                <a:latin typeface="黑体" pitchFamily="49" charset="-122"/>
                <a:ea typeface="黑体" pitchFamily="49" charset="-122"/>
              </a:rPr>
              <a:t>区域</a:t>
            </a:r>
            <a:r>
              <a:rPr lang="en-US" altLang="zh-CN" sz="3200" b="1" dirty="0">
                <a:latin typeface="黑体" pitchFamily="49" charset="-122"/>
                <a:ea typeface="黑体" pitchFamily="49" charset="-122"/>
              </a:rPr>
              <a:t>:</a:t>
            </a:r>
            <a:r>
              <a:rPr lang="zh-CN" altLang="zh-CN" sz="3200" b="1" dirty="0">
                <a:latin typeface="黑体" pitchFamily="49" charset="-122"/>
                <a:ea typeface="黑体" pitchFamily="49" charset="-122"/>
              </a:rPr>
              <a:t>由北向南推进</a:t>
            </a:r>
            <a:r>
              <a:rPr lang="zh-CN" altLang="zh-CN" sz="3200" b="1" dirty="0" smtClean="0">
                <a:latin typeface="黑体" pitchFamily="49" charset="-122"/>
                <a:ea typeface="黑体" pitchFamily="49" charset="-122"/>
              </a:rPr>
              <a:t>；</a:t>
            </a:r>
            <a:endParaRPr lang="en-US" altLang="zh-CN" sz="3200" b="1" dirty="0" smtClean="0">
              <a:latin typeface="黑体" pitchFamily="49" charset="-122"/>
              <a:ea typeface="黑体" pitchFamily="49" charset="-122"/>
            </a:endParaRPr>
          </a:p>
        </p:txBody>
      </p:sp>
      <p:sp>
        <p:nvSpPr>
          <p:cNvPr id="13" name="TextBox 12"/>
          <p:cNvSpPr txBox="1">
            <a:spLocks noChangeArrowheads="1"/>
          </p:cNvSpPr>
          <p:nvPr/>
        </p:nvSpPr>
        <p:spPr bwMode="auto">
          <a:xfrm>
            <a:off x="1270670" y="4821722"/>
            <a:ext cx="4176464" cy="6424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p:spPr>
        <p:txBody>
          <a:bodyPr wrap="square" anchor="ctr" anchorCtr="0">
            <a:spAutoFit/>
          </a:bodyPr>
          <a:lstStyle/>
          <a:p>
            <a:pPr>
              <a:lnSpc>
                <a:spcPts val="5000"/>
              </a:lnSpc>
            </a:pPr>
            <a:r>
              <a:rPr lang="en-US" altLang="zh-CN" sz="3200" b="1" dirty="0" smtClean="0">
                <a:latin typeface="黑体" pitchFamily="49" charset="-122"/>
                <a:ea typeface="黑体" pitchFamily="49" charset="-122"/>
              </a:rPr>
              <a:t> </a:t>
            </a:r>
            <a:r>
              <a:rPr lang="zh-CN" altLang="zh-CN" sz="3200" b="1" dirty="0" smtClean="0">
                <a:latin typeface="黑体" pitchFamily="49" charset="-122"/>
                <a:ea typeface="黑体" pitchFamily="49" charset="-122"/>
              </a:rPr>
              <a:t>速度</a:t>
            </a:r>
            <a:r>
              <a:rPr lang="en-US" altLang="zh-CN" sz="3200" b="1" dirty="0">
                <a:latin typeface="黑体" pitchFamily="49" charset="-122"/>
                <a:ea typeface="黑体" pitchFamily="49" charset="-122"/>
              </a:rPr>
              <a:t>:</a:t>
            </a:r>
            <a:r>
              <a:rPr lang="zh-CN" altLang="zh-CN" sz="3200" b="1" dirty="0">
                <a:latin typeface="黑体" pitchFamily="49" charset="-122"/>
                <a:ea typeface="黑体" pitchFamily="49" charset="-122"/>
              </a:rPr>
              <a:t>由慢到快。</a:t>
            </a:r>
            <a:endParaRPr lang="zh-CN" altLang="en-US" sz="3200" b="1" dirty="0">
              <a:latin typeface="黑体" pitchFamily="49" charset="-122"/>
              <a:ea typeface="黑体" pitchFamily="49" charset="-122"/>
            </a:endParaRPr>
          </a:p>
        </p:txBody>
      </p:sp>
      <p:sp>
        <p:nvSpPr>
          <p:cNvPr id="27650" name="Rectangle 1"/>
          <p:cNvSpPr>
            <a:spLocks noChangeArrowheads="1"/>
          </p:cNvSpPr>
          <p:nvPr/>
        </p:nvSpPr>
        <p:spPr bwMode="auto">
          <a:xfrm>
            <a:off x="1342678" y="692696"/>
            <a:ext cx="9839919" cy="584775"/>
          </a:xfrm>
          <a:prstGeom prst="rect">
            <a:avLst/>
          </a:prstGeom>
          <a:noFill/>
          <a:ln w="9525">
            <a:noFill/>
            <a:miter lim="800000"/>
            <a:headEnd/>
            <a:tailEnd/>
          </a:ln>
        </p:spPr>
        <p:txBody>
          <a:bodyPr wrap="square" anchor="ctr">
            <a:spAutoFit/>
          </a:bodyPr>
          <a:lstStyle/>
          <a:p>
            <a:pPr indent="266700" algn="ctr" eaLnBrk="0" hangingPunct="0">
              <a:tabLst>
                <a:tab pos="2971800" algn="l"/>
                <a:tab pos="5829300" algn="l"/>
              </a:tabLst>
            </a:pPr>
            <a:r>
              <a:rPr lang="zh-CN" sz="3200" b="1" dirty="0">
                <a:latin typeface="黑体" pitchFamily="49" charset="-122"/>
                <a:ea typeface="黑体" pitchFamily="49" charset="-122"/>
                <a:cs typeface="Times New Roman" pitchFamily="18" charset="0"/>
              </a:rPr>
              <a:t>看视频，思考：二战后</a:t>
            </a:r>
            <a:r>
              <a:rPr lang="zh-CN" sz="3200" b="1" dirty="0">
                <a:latin typeface="黑体" pitchFamily="49" charset="-122"/>
                <a:ea typeface="黑体" pitchFamily="49" charset="-122"/>
                <a:cs typeface="Courier New" pitchFamily="49" charset="0"/>
              </a:rPr>
              <a:t>非洲独立进程有哪些特点？</a:t>
            </a:r>
            <a:endParaRPr lang="zh-CN" sz="3200" b="1" dirty="0">
              <a:latin typeface="黑体" pitchFamily="49" charset="-122"/>
              <a:ea typeface="黑体" pitchFamily="49" charset="-122"/>
            </a:endParaRPr>
          </a:p>
        </p:txBody>
      </p:sp>
      <p:sp>
        <p:nvSpPr>
          <p:cNvPr id="5" name="TextBox 4"/>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6" name="TextBox 5"/>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8" name="TextBox 7"/>
          <p:cNvSpPr txBox="1">
            <a:spLocks noChangeArrowheads="1"/>
          </p:cNvSpPr>
          <p:nvPr/>
        </p:nvSpPr>
        <p:spPr bwMode="auto">
          <a:xfrm>
            <a:off x="1270670" y="2338024"/>
            <a:ext cx="4176464" cy="6424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p:spPr>
        <p:txBody>
          <a:bodyPr wrap="square" anchor="ctr" anchorCtr="0">
            <a:spAutoFit/>
          </a:bodyPr>
          <a:lstStyle/>
          <a:p>
            <a:pPr>
              <a:lnSpc>
                <a:spcPts val="5000"/>
              </a:lnSpc>
            </a:pPr>
            <a:r>
              <a:rPr lang="en-US" altLang="zh-CN" sz="3200" b="1" dirty="0" smtClean="0">
                <a:latin typeface="黑体" pitchFamily="49" charset="-122"/>
                <a:ea typeface="黑体" pitchFamily="49" charset="-122"/>
              </a:rPr>
              <a:t> </a:t>
            </a:r>
            <a:r>
              <a:rPr lang="zh-CN" altLang="zh-CN" sz="3200" b="1" dirty="0" smtClean="0">
                <a:latin typeface="黑体" pitchFamily="49" charset="-122"/>
                <a:ea typeface="黑体" pitchFamily="49" charset="-122"/>
              </a:rPr>
              <a:t>时间</a:t>
            </a:r>
            <a:r>
              <a:rPr lang="en-US" altLang="zh-CN" sz="3200" b="1" dirty="0">
                <a:latin typeface="黑体" pitchFamily="49" charset="-122"/>
                <a:ea typeface="黑体" pitchFamily="49" charset="-122"/>
              </a:rPr>
              <a:t>:</a:t>
            </a:r>
            <a:r>
              <a:rPr lang="zh-CN" altLang="zh-CN" sz="3200" b="1" dirty="0">
                <a:latin typeface="黑体" pitchFamily="49" charset="-122"/>
                <a:ea typeface="黑体" pitchFamily="49" charset="-122"/>
              </a:rPr>
              <a:t>集中于二战后</a:t>
            </a:r>
            <a:r>
              <a:rPr lang="zh-CN" altLang="zh-CN" sz="3200" b="1" dirty="0" smtClean="0">
                <a:latin typeface="黑体" pitchFamily="49" charset="-122"/>
                <a:ea typeface="黑体" pitchFamily="49" charset="-122"/>
              </a:rPr>
              <a:t>；</a:t>
            </a:r>
            <a:endParaRPr lang="en-US" altLang="zh-CN" sz="3200" b="1" dirty="0" smtClean="0">
              <a:latin typeface="黑体" pitchFamily="49" charset="-122"/>
              <a:ea typeface="黑体" pitchFamily="49" charset="-122"/>
            </a:endParaRPr>
          </a:p>
        </p:txBody>
      </p:sp>
      <p:pic>
        <p:nvPicPr>
          <p:cNvPr id="9" name="图片 4" descr="非洲的民族独立（1946-1990年）"/>
          <p:cNvPicPr>
            <a:picLocks noChangeAspect="1"/>
          </p:cNvPicPr>
          <p:nvPr/>
        </p:nvPicPr>
        <p:blipFill>
          <a:blip r:embed="rId3" cstate="print"/>
          <a:srcRect/>
          <a:stretch>
            <a:fillRect/>
          </a:stretch>
        </p:blipFill>
        <p:spPr bwMode="auto">
          <a:xfrm>
            <a:off x="6311230" y="1484784"/>
            <a:ext cx="4896544" cy="4723929"/>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srcRect/>
          <a:stretch>
            <a:fillRect/>
          </a:stretch>
        </p:blipFill>
        <p:spPr bwMode="auto">
          <a:xfrm>
            <a:off x="1060871" y="1556792"/>
            <a:ext cx="4386263" cy="4653409"/>
          </a:xfrm>
          <a:prstGeom prst="rect">
            <a:avLst/>
          </a:prstGeom>
          <a:noFill/>
          <a:ln w="9525">
            <a:noFill/>
            <a:miter lim="800000"/>
            <a:headEnd/>
            <a:tailEnd/>
          </a:ln>
        </p:spPr>
      </p:pic>
      <p:sp>
        <p:nvSpPr>
          <p:cNvPr id="11" name="TextBox 10"/>
          <p:cNvSpPr txBox="1">
            <a:spLocks noChangeArrowheads="1"/>
          </p:cNvSpPr>
          <p:nvPr/>
        </p:nvSpPr>
        <p:spPr bwMode="auto">
          <a:xfrm>
            <a:off x="5518944" y="1484784"/>
            <a:ext cx="576262" cy="4939814"/>
          </a:xfrm>
          <a:prstGeom prst="rect">
            <a:avLst/>
          </a:prstGeom>
          <a:noFill/>
          <a:ln w="9525">
            <a:noFill/>
            <a:miter lim="800000"/>
            <a:headEnd/>
            <a:tailEnd/>
          </a:ln>
        </p:spPr>
        <p:txBody>
          <a:bodyPr>
            <a:spAutoFit/>
          </a:bodyPr>
          <a:lstStyle/>
          <a:p>
            <a:pPr algn="ctr">
              <a:lnSpc>
                <a:spcPts val="2700"/>
              </a:lnSpc>
            </a:pPr>
            <a:r>
              <a:rPr lang="zh-CN" altLang="zh-CN" sz="2400" b="1" dirty="0">
                <a:solidFill>
                  <a:srgbClr val="FF0000"/>
                </a:solidFill>
                <a:latin typeface="黑体" pitchFamily="49" charset="-122"/>
                <a:ea typeface="黑体" pitchFamily="49" charset="-122"/>
              </a:rPr>
              <a:t>帝国主义</a:t>
            </a:r>
            <a:r>
              <a:rPr lang="zh-CN" altLang="zh-CN" sz="2400" b="1" dirty="0" smtClean="0">
                <a:solidFill>
                  <a:srgbClr val="FF0000"/>
                </a:solidFill>
                <a:latin typeface="黑体" pitchFamily="49" charset="-122"/>
                <a:ea typeface="黑体" pitchFamily="49" charset="-122"/>
              </a:rPr>
              <a:t>在</a:t>
            </a:r>
            <a:r>
              <a:rPr lang="zh-CN" altLang="en-US" sz="2400" b="1" dirty="0" smtClean="0">
                <a:solidFill>
                  <a:srgbClr val="FF0000"/>
                </a:solidFill>
                <a:latin typeface="黑体" pitchFamily="49" charset="-122"/>
                <a:ea typeface="黑体" pitchFamily="49" charset="-122"/>
              </a:rPr>
              <a:t>非</a:t>
            </a:r>
            <a:r>
              <a:rPr lang="zh-CN" altLang="zh-CN" sz="2400" b="1" dirty="0" smtClean="0">
                <a:solidFill>
                  <a:srgbClr val="FF0000"/>
                </a:solidFill>
                <a:latin typeface="黑体" pitchFamily="49" charset="-122"/>
                <a:ea typeface="黑体" pitchFamily="49" charset="-122"/>
              </a:rPr>
              <a:t>洲</a:t>
            </a:r>
            <a:r>
              <a:rPr lang="zh-CN" altLang="zh-CN" sz="2400" b="1" dirty="0">
                <a:solidFill>
                  <a:srgbClr val="FF0000"/>
                </a:solidFill>
                <a:latin typeface="黑体" pitchFamily="49" charset="-122"/>
                <a:ea typeface="黑体" pitchFamily="49" charset="-122"/>
              </a:rPr>
              <a:t>的殖民体系瓦解</a:t>
            </a:r>
            <a:endParaRPr lang="zh-CN" altLang="en-US" sz="2400" b="1" dirty="0">
              <a:solidFill>
                <a:srgbClr val="FF0000"/>
              </a:solidFill>
              <a:latin typeface="黑体" pitchFamily="49" charset="-122"/>
              <a:ea typeface="黑体" pitchFamily="49" charset="-122"/>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34963" y="490934"/>
            <a:ext cx="6262687" cy="2145139"/>
          </a:xfrm>
          <a:prstGeom prst="rect">
            <a:avLst/>
          </a:prstGeom>
        </p:spPr>
        <p:txBody>
          <a:bodyPr>
            <a:spAutoFit/>
          </a:bodyPr>
          <a:lstStyle/>
          <a:p>
            <a:pPr indent="200660">
              <a:lnSpc>
                <a:spcPts val="5600"/>
              </a:lnSpc>
              <a:spcAft>
                <a:spcPts val="0"/>
              </a:spcAft>
              <a:defRPr/>
            </a:pP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5600"/>
              </a:lnSpc>
              <a:spcAft>
                <a:spcPts val="0"/>
              </a:spcAft>
              <a:defRPr/>
            </a:pP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p>
          <a:p>
            <a:pPr indent="200660">
              <a:lnSpc>
                <a:spcPts val="5600"/>
              </a:lnSpc>
              <a:spcAft>
                <a:spcPts val="0"/>
              </a:spcAft>
              <a:defRPr/>
            </a:pP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拉丁美洲</a:t>
            </a:r>
            <a:endParaRPr lang="zh-CN" altLang="zh-CN" sz="3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29699" name="TextBox 14"/>
          <p:cNvSpPr txBox="1">
            <a:spLocks noChangeArrowheads="1"/>
          </p:cNvSpPr>
          <p:nvPr/>
        </p:nvSpPr>
        <p:spPr bwMode="auto">
          <a:xfrm>
            <a:off x="11322050" y="3933825"/>
            <a:ext cx="461963" cy="71438"/>
          </a:xfrm>
          <a:prstGeom prst="rect">
            <a:avLst/>
          </a:prstGeom>
          <a:noFill/>
          <a:ln w="9525">
            <a:noFill/>
            <a:miter lim="800000"/>
            <a:headEnd/>
            <a:tailEnd/>
          </a:ln>
        </p:spPr>
        <p:txBody>
          <a:bodyPr vert="eaVert">
            <a:spAutoFit/>
          </a:bodyPr>
          <a:lstStyle/>
          <a:p>
            <a:endParaRPr lang="zh-CN" altLang="en-US"/>
          </a:p>
        </p:txBody>
      </p:sp>
      <p:pic>
        <p:nvPicPr>
          <p:cNvPr id="29700" name="Picture 2"/>
          <p:cNvPicPr>
            <a:picLocks noChangeAspect="1" noChangeArrowheads="1"/>
          </p:cNvPicPr>
          <p:nvPr/>
        </p:nvPicPr>
        <p:blipFill>
          <a:blip r:embed="rId3" cstate="print"/>
          <a:srcRect/>
          <a:stretch>
            <a:fillRect/>
          </a:stretch>
        </p:blipFill>
        <p:spPr bwMode="auto">
          <a:xfrm>
            <a:off x="6959600" y="620688"/>
            <a:ext cx="4968875" cy="5616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8" name="TextBox 7"/>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9" name="TextBox 8"/>
          <p:cNvSpPr txBox="1"/>
          <p:nvPr/>
        </p:nvSpPr>
        <p:spPr>
          <a:xfrm>
            <a:off x="766614" y="2780928"/>
            <a:ext cx="5328592" cy="3426579"/>
          </a:xfrm>
          <a:prstGeom prst="rect">
            <a:avLst/>
          </a:prstGeom>
          <a:noFill/>
        </p:spPr>
        <p:txBody>
          <a:bodyPr wrap="square" rtlCol="0">
            <a:spAutoFit/>
          </a:bodyPr>
          <a:lstStyle/>
          <a:p>
            <a:pPr>
              <a:lnSpc>
                <a:spcPts val="5200"/>
              </a:lnSpc>
            </a:pPr>
            <a:r>
              <a:rPr lang="zh-CN" altLang="en-US" sz="2800" b="1" dirty="0" smtClean="0">
                <a:latin typeface="黑体" pitchFamily="49" charset="-122"/>
                <a:ea typeface="黑体" pitchFamily="49" charset="-122"/>
              </a:rPr>
              <a:t>    拉丁美洲，是指</a:t>
            </a:r>
            <a:r>
              <a:rPr lang="zh-CN" altLang="en-US" sz="2800" b="1" dirty="0" smtClean="0">
                <a:solidFill>
                  <a:srgbClr val="FF0000"/>
                </a:solidFill>
                <a:latin typeface="黑体" pitchFamily="49" charset="-122"/>
                <a:ea typeface="黑体" pitchFamily="49" charset="-122"/>
              </a:rPr>
              <a:t>美国以南的美洲地区</a:t>
            </a:r>
            <a:r>
              <a:rPr lang="zh-CN" altLang="en-US" sz="2800" b="1" dirty="0" smtClean="0">
                <a:latin typeface="黑体" pitchFamily="49" charset="-122"/>
                <a:ea typeface="黑体" pitchFamily="49" charset="-122"/>
              </a:rPr>
              <a:t>，也就是地处北纬</a:t>
            </a:r>
            <a:r>
              <a:rPr lang="en-US" altLang="zh-CN" sz="2800" b="1" dirty="0" smtClean="0">
                <a:latin typeface="黑体" pitchFamily="49" charset="-122"/>
                <a:ea typeface="黑体" pitchFamily="49" charset="-122"/>
              </a:rPr>
              <a:t>32°42′</a:t>
            </a:r>
            <a:r>
              <a:rPr lang="zh-CN" altLang="en-US" sz="2800" b="1" dirty="0" smtClean="0">
                <a:latin typeface="黑体" pitchFamily="49" charset="-122"/>
                <a:ea typeface="黑体" pitchFamily="49" charset="-122"/>
              </a:rPr>
              <a:t>和南纬</a:t>
            </a:r>
            <a:r>
              <a:rPr lang="en-US" altLang="zh-CN" sz="2800" b="1" dirty="0" smtClean="0">
                <a:latin typeface="黑体" pitchFamily="49" charset="-122"/>
                <a:ea typeface="黑体" pitchFamily="49" charset="-122"/>
              </a:rPr>
              <a:t>56°54′</a:t>
            </a:r>
            <a:r>
              <a:rPr lang="zh-CN" altLang="en-US" sz="2800" b="1" dirty="0" smtClean="0">
                <a:latin typeface="黑体" pitchFamily="49" charset="-122"/>
                <a:ea typeface="黑体" pitchFamily="49" charset="-122"/>
              </a:rPr>
              <a:t>之间的大陆，</a:t>
            </a:r>
            <a:r>
              <a:rPr lang="zh-CN" altLang="en-US" sz="2800" b="1" dirty="0" smtClean="0">
                <a:solidFill>
                  <a:srgbClr val="FF0000"/>
                </a:solidFill>
                <a:latin typeface="黑体" pitchFamily="49" charset="-122"/>
                <a:ea typeface="黑体" pitchFamily="49" charset="-122"/>
              </a:rPr>
              <a:t>包括墨西哥、中美洲、西印度群岛和南美洲</a:t>
            </a:r>
            <a:r>
              <a:rPr lang="zh-CN" altLang="en-US" sz="2800" b="1" dirty="0" smtClean="0">
                <a:latin typeface="黑体" pitchFamily="49" charset="-122"/>
                <a:ea typeface="黑体" pitchFamily="49" charset="-122"/>
              </a:rPr>
              <a:t>。</a:t>
            </a:r>
            <a:endParaRPr lang="zh-CN" altLang="en-US" sz="2800" b="1" dirty="0">
              <a:latin typeface="黑体" pitchFamily="49" charset="-122"/>
              <a:ea typeface="黑体" pitchFamily="49" charset="-122"/>
            </a:endParaRPr>
          </a:p>
        </p:txBody>
      </p:sp>
      <p:sp>
        <p:nvSpPr>
          <p:cNvPr id="10" name="椭圆 9"/>
          <p:cNvSpPr/>
          <p:nvPr/>
        </p:nvSpPr>
        <p:spPr>
          <a:xfrm rot="20714588">
            <a:off x="8503486" y="2358652"/>
            <a:ext cx="1726213" cy="3945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34963" y="490934"/>
            <a:ext cx="6262687" cy="1785938"/>
          </a:xfrm>
          <a:prstGeom prst="rect">
            <a:avLst/>
          </a:prstGeom>
        </p:spPr>
        <p:txBody>
          <a:bodyPr>
            <a:spAutoFit/>
          </a:bodyPr>
          <a:lstStyle/>
          <a:p>
            <a:pPr indent="200660">
              <a:lnSpc>
                <a:spcPts val="4400"/>
              </a:lnSpc>
              <a:spcAft>
                <a:spcPts val="0"/>
              </a:spcAft>
              <a:defRPr/>
            </a:pP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拉丁美洲</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29699" name="TextBox 14"/>
          <p:cNvSpPr txBox="1">
            <a:spLocks noChangeArrowheads="1"/>
          </p:cNvSpPr>
          <p:nvPr/>
        </p:nvSpPr>
        <p:spPr bwMode="auto">
          <a:xfrm>
            <a:off x="11322050" y="3933825"/>
            <a:ext cx="461963" cy="71438"/>
          </a:xfrm>
          <a:prstGeom prst="rect">
            <a:avLst/>
          </a:prstGeom>
          <a:noFill/>
          <a:ln w="9525">
            <a:noFill/>
            <a:miter lim="800000"/>
            <a:headEnd/>
            <a:tailEnd/>
          </a:ln>
        </p:spPr>
        <p:txBody>
          <a:bodyPr vert="eaVert">
            <a:spAutoFit/>
          </a:bodyPr>
          <a:lstStyle/>
          <a:p>
            <a:endParaRPr lang="zh-CN" altLang="en-US"/>
          </a:p>
        </p:txBody>
      </p:sp>
      <p:pic>
        <p:nvPicPr>
          <p:cNvPr id="9" name="拉美的民族解放运动.mp4">
            <a:hlinkClick r:id="" action="ppaction://media"/>
          </p:cNvPr>
          <p:cNvPicPr>
            <a:picLocks noRot="1" noChangeAspect="1"/>
          </p:cNvPicPr>
          <p:nvPr>
            <a:videoFile r:link="rId1"/>
          </p:nvPr>
        </p:nvPicPr>
        <p:blipFill>
          <a:blip r:embed="rId4" cstate="print"/>
          <a:stretch>
            <a:fillRect/>
          </a:stretch>
        </p:blipFill>
        <p:spPr>
          <a:xfrm>
            <a:off x="550590" y="566682"/>
            <a:ext cx="11017224" cy="5742638"/>
          </a:xfrm>
          <a:prstGeom prst="rect">
            <a:avLst/>
          </a:prstGeom>
        </p:spPr>
      </p:pic>
      <p:sp>
        <p:nvSpPr>
          <p:cNvPr id="14" name="TextBox 13"/>
          <p:cNvSpPr txBox="1"/>
          <p:nvPr/>
        </p:nvSpPr>
        <p:spPr>
          <a:xfrm>
            <a:off x="-1" y="6488668"/>
            <a:ext cx="12190413"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5" name="TextBox 14"/>
          <p:cNvSpPr txBox="1"/>
          <p:nvPr/>
        </p:nvSpPr>
        <p:spPr>
          <a:xfrm>
            <a:off x="-1" y="0"/>
            <a:ext cx="12190413"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6" name="TextBox 15"/>
          <p:cNvSpPr txBox="1"/>
          <p:nvPr/>
        </p:nvSpPr>
        <p:spPr>
          <a:xfrm rot="16200000">
            <a:off x="-3258026" y="3258026"/>
            <a:ext cx="6885384"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7" name="TextBox 16"/>
          <p:cNvSpPr txBox="1"/>
          <p:nvPr/>
        </p:nvSpPr>
        <p:spPr>
          <a:xfrm rot="16200000">
            <a:off x="8563055" y="3258026"/>
            <a:ext cx="6885384" cy="369332"/>
          </a:xfrm>
          <a:prstGeom prst="rect">
            <a:avLst/>
          </a:prstGeom>
          <a:solidFill>
            <a:srgbClr val="00B0F0"/>
          </a:soli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34963" y="1044575"/>
            <a:ext cx="6262687" cy="1784350"/>
          </a:xfrm>
          <a:prstGeom prst="rect">
            <a:avLst/>
          </a:prstGeom>
        </p:spPr>
        <p:txBody>
          <a:bodyPr>
            <a:spAutoFit/>
          </a:bodyPr>
          <a:lstStyle/>
          <a:p>
            <a:pPr indent="200660">
              <a:lnSpc>
                <a:spcPts val="4400"/>
              </a:lnSpc>
              <a:spcAft>
                <a:spcPts val="0"/>
              </a:spcAft>
              <a:defRPr/>
            </a:pP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拉丁美洲</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grpSp>
        <p:nvGrpSpPr>
          <p:cNvPr id="2" name="组合 11"/>
          <p:cNvGrpSpPr>
            <a:grpSpLocks/>
          </p:cNvGrpSpPr>
          <p:nvPr/>
        </p:nvGrpSpPr>
        <p:grpSpPr bwMode="auto">
          <a:xfrm>
            <a:off x="6238875" y="1414463"/>
            <a:ext cx="5400675" cy="4181475"/>
            <a:chOff x="8124" y="969"/>
            <a:chExt cx="4987" cy="3507"/>
          </a:xfrm>
        </p:grpSpPr>
        <p:pic>
          <p:nvPicPr>
            <p:cNvPr id="13" name="图片 12"/>
            <p:cNvPicPr>
              <a:picLocks noChangeAspect="1"/>
            </p:cNvPicPr>
            <p:nvPr/>
          </p:nvPicPr>
          <p:blipFill>
            <a:blip r:embed="rId3" cstate="print"/>
            <a:stretch>
              <a:fillRect/>
            </a:stretch>
          </p:blipFill>
          <p:spPr bwMode="auto">
            <a:xfrm>
              <a:off x="8124" y="989"/>
              <a:ext cx="2359" cy="2952"/>
            </a:xfrm>
            <a:prstGeom prst="ellipse">
              <a:avLst/>
            </a:prstGeom>
            <a:ln>
              <a:noFill/>
            </a:ln>
            <a:effectLst>
              <a:softEdge rad="112500"/>
            </a:effectLst>
          </p:spPr>
        </p:pic>
        <p:pic>
          <p:nvPicPr>
            <p:cNvPr id="14" name="图片 13"/>
            <p:cNvPicPr>
              <a:picLocks noChangeAspect="1"/>
            </p:cNvPicPr>
            <p:nvPr/>
          </p:nvPicPr>
          <p:blipFill>
            <a:blip r:embed="rId4" cstate="print"/>
            <a:srcRect l="2722" t="2433" r="3275" b="3665"/>
            <a:stretch>
              <a:fillRect/>
            </a:stretch>
          </p:blipFill>
          <p:spPr bwMode="auto">
            <a:xfrm>
              <a:off x="10752" y="969"/>
              <a:ext cx="2359" cy="2972"/>
            </a:xfrm>
            <a:prstGeom prst="ellipse">
              <a:avLst/>
            </a:prstGeom>
            <a:ln>
              <a:noFill/>
            </a:ln>
            <a:effectLst>
              <a:softEdge rad="112500"/>
            </a:effectLst>
          </p:spPr>
        </p:pic>
        <p:sp>
          <p:nvSpPr>
            <p:cNvPr id="15" name="文本框 12"/>
            <p:cNvSpPr txBox="1"/>
            <p:nvPr/>
          </p:nvSpPr>
          <p:spPr bwMode="auto">
            <a:xfrm>
              <a:off x="8191" y="4037"/>
              <a:ext cx="4839" cy="439"/>
            </a:xfrm>
            <a:prstGeom prst="rect">
              <a:avLst/>
            </a:prstGeom>
            <a:noFill/>
            <a:ln>
              <a:noFill/>
            </a:ln>
            <a:effectLst>
              <a:outerShdw blurRad="292100" dist="139700" dir="2700000" algn="tl" rotWithShape="0">
                <a:srgbClr val="333333">
                  <a:alpha val="65000"/>
                </a:srgbClr>
              </a:outerShdw>
            </a:effectLst>
          </p:spPr>
          <p:txBody>
            <a:bodyPr>
              <a:spAutoFit/>
            </a:bodyPr>
            <a:lstStyle/>
            <a:p>
              <a:pPr algn="ctr">
                <a:defRPr/>
              </a:pPr>
              <a:r>
                <a:rPr lang="zh-CN" altLang="en-US" sz="2800" b="1" dirty="0">
                  <a:latin typeface="黑体" pitchFamily="49" charset="-122"/>
                  <a:ea typeface="黑体" pitchFamily="49" charset="-122"/>
                  <a:cs typeface="华文中宋" panose="02010600040101010101" charset="-122"/>
                  <a:sym typeface="+mn-ea"/>
                </a:rPr>
                <a:t>卡斯特罗       切·格瓦拉</a:t>
              </a:r>
            </a:p>
          </p:txBody>
        </p:sp>
      </p:grpSp>
      <p:sp>
        <p:nvSpPr>
          <p:cNvPr id="30724" name="TextBox 15"/>
          <p:cNvSpPr txBox="1">
            <a:spLocks noChangeArrowheads="1"/>
          </p:cNvSpPr>
          <p:nvPr/>
        </p:nvSpPr>
        <p:spPr bwMode="auto">
          <a:xfrm>
            <a:off x="550863" y="2987675"/>
            <a:ext cx="4968875" cy="3033713"/>
          </a:xfrm>
          <a:prstGeom prst="rect">
            <a:avLst/>
          </a:prstGeom>
          <a:noFill/>
          <a:ln w="9525">
            <a:noFill/>
            <a:miter lim="800000"/>
            <a:headEnd/>
            <a:tailEnd/>
          </a:ln>
        </p:spPr>
        <p:txBody>
          <a:bodyPr>
            <a:spAutoFit/>
          </a:bodyPr>
          <a:lstStyle/>
          <a:p>
            <a:pPr>
              <a:lnSpc>
                <a:spcPts val="4700"/>
              </a:lnSpc>
            </a:pPr>
            <a:r>
              <a:rPr lang="en-US" altLang="zh-CN" sz="2800" b="1" dirty="0">
                <a:latin typeface="黑体" pitchFamily="49" charset="-122"/>
                <a:ea typeface="黑体" pitchFamily="49" charset="-122"/>
              </a:rPr>
              <a:t>    </a:t>
            </a:r>
            <a:r>
              <a:rPr lang="zh-CN" altLang="zh-CN" sz="2800" b="1" dirty="0">
                <a:latin typeface="黑体" pitchFamily="49" charset="-122"/>
                <a:ea typeface="黑体" pitchFamily="49" charset="-122"/>
              </a:rPr>
              <a:t>1959年，以卡斯特罗为首的古巴革命力量进行武装斗争，推翻了美国扶植的傀儡政权。</a:t>
            </a:r>
            <a:endParaRPr lang="en-US" altLang="zh-CN" sz="2800" b="1" dirty="0">
              <a:latin typeface="黑体" pitchFamily="49" charset="-122"/>
              <a:ea typeface="黑体" pitchFamily="49" charset="-122"/>
            </a:endParaRPr>
          </a:p>
          <a:p>
            <a:pPr>
              <a:lnSpc>
                <a:spcPts val="4700"/>
              </a:lnSpc>
            </a:pPr>
            <a:r>
              <a:rPr lang="en-US" altLang="zh-CN" sz="2800" b="1" dirty="0">
                <a:latin typeface="黑体" pitchFamily="49" charset="-122"/>
                <a:ea typeface="黑体" pitchFamily="49" charset="-122"/>
              </a:rPr>
              <a:t>    </a:t>
            </a:r>
            <a:r>
              <a:rPr lang="zh-CN" altLang="zh-CN" sz="2800" b="1" dirty="0">
                <a:latin typeface="黑体" pitchFamily="49" charset="-122"/>
                <a:ea typeface="黑体" pitchFamily="49" charset="-122"/>
              </a:rPr>
              <a:t>1961年，卡斯特罗宣布古巴是社会主义国家。</a:t>
            </a:r>
            <a:endParaRPr lang="zh-CN" altLang="en-US" sz="2800" b="1" dirty="0"/>
          </a:p>
        </p:txBody>
      </p:sp>
      <p:sp>
        <p:nvSpPr>
          <p:cNvPr id="8" name="TextBox 7"/>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9" name="TextBox 8"/>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left)">
                                      <p:cBhvr>
                                        <p:cTn id="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3" cstate="print"/>
          <a:srcRect/>
          <a:stretch>
            <a:fillRect/>
          </a:stretch>
        </p:blipFill>
        <p:spPr bwMode="auto">
          <a:xfrm>
            <a:off x="4968875" y="873125"/>
            <a:ext cx="6959600" cy="5327650"/>
          </a:xfrm>
          <a:prstGeom prst="rect">
            <a:avLst/>
          </a:prstGeom>
          <a:noFill/>
          <a:ln w="9525">
            <a:noFill/>
            <a:miter lim="800000"/>
            <a:headEnd/>
            <a:tailEnd/>
          </a:ln>
        </p:spPr>
      </p:pic>
      <p:sp>
        <p:nvSpPr>
          <p:cNvPr id="26" name="文本框 7"/>
          <p:cNvSpPr txBox="1">
            <a:spLocks noChangeArrowheads="1"/>
          </p:cNvSpPr>
          <p:nvPr/>
        </p:nvSpPr>
        <p:spPr bwMode="auto">
          <a:xfrm>
            <a:off x="695325" y="5930900"/>
            <a:ext cx="3975100" cy="377825"/>
          </a:xfrm>
          <a:prstGeom prst="rect">
            <a:avLst/>
          </a:prstGeom>
          <a:noFill/>
          <a:ln w="9525">
            <a:noFill/>
            <a:miter lim="800000"/>
            <a:headEnd/>
            <a:tailEnd/>
          </a:ln>
        </p:spPr>
        <p:txBody>
          <a:bodyPr>
            <a:spAutoFit/>
          </a:bodyPr>
          <a:lstStyle/>
          <a:p>
            <a:pPr algn="ctr">
              <a:lnSpc>
                <a:spcPct val="105000"/>
              </a:lnSpc>
            </a:pPr>
            <a:r>
              <a:rPr lang="zh-CN" altLang="zh-CN" sz="2000" b="1">
                <a:latin typeface="宋体" pitchFamily="2" charset="-122"/>
                <a:ea typeface="黑体" pitchFamily="49" charset="-122"/>
              </a:rPr>
              <a:t>◎</a:t>
            </a:r>
            <a:r>
              <a:rPr lang="zh-CN" sz="2000" b="1">
                <a:latin typeface="宋体" pitchFamily="2" charset="-122"/>
                <a:ea typeface="黑体" pitchFamily="49" charset="-122"/>
              </a:rPr>
              <a:t>巴拿马运河区示意图</a:t>
            </a:r>
          </a:p>
        </p:txBody>
      </p:sp>
      <p:pic>
        <p:nvPicPr>
          <p:cNvPr id="31748" name="Picture 23" descr="巴拿马运河"/>
          <p:cNvPicPr>
            <a:picLocks noChangeAspect="1" noChangeArrowheads="1"/>
          </p:cNvPicPr>
          <p:nvPr/>
        </p:nvPicPr>
        <p:blipFill>
          <a:blip r:embed="rId4" cstate="print">
            <a:lum bright="-6000" contrast="18000"/>
          </a:blip>
          <a:srcRect/>
          <a:stretch>
            <a:fillRect/>
          </a:stretch>
        </p:blipFill>
        <p:spPr bwMode="auto">
          <a:xfrm>
            <a:off x="287338" y="2384425"/>
            <a:ext cx="4752975" cy="3341688"/>
          </a:xfrm>
          <a:prstGeom prst="rect">
            <a:avLst/>
          </a:prstGeom>
          <a:ln>
            <a:noFill/>
          </a:ln>
          <a:effectLst>
            <a:outerShdw blurRad="292100" dist="139700" dir="2700000" algn="tl" rotWithShape="0">
              <a:srgbClr val="333333">
                <a:alpha val="65000"/>
              </a:srgbClr>
            </a:outerShdw>
          </a:effectLst>
        </p:spPr>
      </p:pic>
      <p:sp>
        <p:nvSpPr>
          <p:cNvPr id="28" name="矩形 27"/>
          <p:cNvSpPr/>
          <p:nvPr/>
        </p:nvSpPr>
        <p:spPr>
          <a:xfrm>
            <a:off x="215900" y="441325"/>
            <a:ext cx="6262688" cy="1784350"/>
          </a:xfrm>
          <a:prstGeom prst="rect">
            <a:avLst/>
          </a:prstGeom>
        </p:spPr>
        <p:txBody>
          <a:bodyPr>
            <a:spAutoFit/>
          </a:bodyPr>
          <a:lstStyle/>
          <a:p>
            <a:pPr indent="200660">
              <a:lnSpc>
                <a:spcPts val="4400"/>
              </a:lnSpc>
              <a:spcAft>
                <a:spcPts val="0"/>
              </a:spcAft>
              <a:defRPr/>
            </a:pP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拉丁美洲</a:t>
            </a:r>
            <a:endParaRPr lang="zh-CN" altLang="zh-CN" sz="2800" b="1"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6" name="TextBox 5"/>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7" name="TextBox 6"/>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0098"/>
                                        </p:tgtEl>
                                        <p:attrNameLst>
                                          <p:attrName>style.visibility</p:attrName>
                                        </p:attrNameLst>
                                      </p:cBhvr>
                                      <p:to>
                                        <p:strVal val="visible"/>
                                      </p:to>
                                    </p:set>
                                    <p:animEffect transition="in" filter="box(in)">
                                      <p:cBhvr>
                                        <p:cTn id="7" dur="1000"/>
                                        <p:tgtEl>
                                          <p:spTgt spid="26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190550" y="404664"/>
            <a:ext cx="5695950" cy="1418337"/>
          </a:xfrm>
          <a:prstGeom prst="rect">
            <a:avLst/>
          </a:prstGeom>
        </p:spPr>
        <p:txBody>
          <a:bodyPr>
            <a:spAutoFit/>
          </a:bodyPr>
          <a:lstStyle/>
          <a:p>
            <a:pPr indent="200660">
              <a:lnSpc>
                <a:spcPts val="5600"/>
              </a:lnSpc>
              <a:spcAft>
                <a:spcPts val="0"/>
              </a:spcAft>
              <a:defRPr/>
            </a:pPr>
            <a:r>
              <a:rPr lang="zh-CN" altLang="en-US"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5600"/>
              </a:lnSpc>
              <a:spcAft>
                <a:spcPts val="0"/>
              </a:spcAft>
              <a:defRPr/>
            </a:pPr>
            <a:r>
              <a:rPr lang="en-US"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特点</a:t>
            </a:r>
            <a:r>
              <a:rPr lang="en-US"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p>
        </p:txBody>
      </p:sp>
      <p:sp>
        <p:nvSpPr>
          <p:cNvPr id="16" name="TextBox 15"/>
          <p:cNvSpPr txBox="1">
            <a:spLocks noChangeArrowheads="1"/>
          </p:cNvSpPr>
          <p:nvPr/>
        </p:nvSpPr>
        <p:spPr bwMode="auto">
          <a:xfrm>
            <a:off x="262161" y="1916832"/>
            <a:ext cx="12025063" cy="4290918"/>
          </a:xfrm>
          <a:prstGeom prst="rect">
            <a:avLst/>
          </a:prstGeom>
          <a:noFill/>
          <a:ln w="9525">
            <a:noFill/>
            <a:miter lim="800000"/>
            <a:headEnd/>
            <a:tailEnd/>
          </a:ln>
        </p:spPr>
        <p:txBody>
          <a:bodyPr wrap="square">
            <a:spAutoFit/>
          </a:bodyPr>
          <a:lstStyle/>
          <a:p>
            <a:pPr>
              <a:lnSpc>
                <a:spcPts val="5600"/>
              </a:lnSpc>
              <a:spcAft>
                <a:spcPts val="0"/>
              </a:spcAft>
            </a:pPr>
            <a:r>
              <a:rPr lang="zh-CN" altLang="zh-CN" sz="3200" b="1" dirty="0">
                <a:latin typeface="黑体" pitchFamily="49" charset="-122"/>
                <a:ea typeface="黑体" pitchFamily="49" charset="-122"/>
              </a:rPr>
              <a:t>⑴前所未有的规模和空前的广泛性</a:t>
            </a:r>
            <a:r>
              <a:rPr lang="zh-CN" altLang="en-US" sz="3200" b="1" dirty="0">
                <a:latin typeface="黑体" pitchFamily="49" charset="-122"/>
                <a:ea typeface="黑体" pitchFamily="49" charset="-122"/>
              </a:rPr>
              <a:t>；</a:t>
            </a:r>
            <a:r>
              <a:rPr lang="zh-CN" altLang="zh-CN" sz="3200" b="1" dirty="0">
                <a:latin typeface="黑体" pitchFamily="49" charset="-122"/>
                <a:ea typeface="黑体" pitchFamily="49" charset="-122"/>
              </a:rPr>
              <a:t> </a:t>
            </a:r>
          </a:p>
          <a:p>
            <a:pPr>
              <a:lnSpc>
                <a:spcPts val="5600"/>
              </a:lnSpc>
              <a:spcAft>
                <a:spcPts val="0"/>
              </a:spcAft>
            </a:pPr>
            <a:r>
              <a:rPr lang="zh-CN" altLang="zh-CN" sz="3200" b="1" dirty="0">
                <a:latin typeface="黑体" pitchFamily="49" charset="-122"/>
                <a:ea typeface="黑体" pitchFamily="49" charset="-122"/>
              </a:rPr>
              <a:t>⑵取得了前所未有的胜利</a:t>
            </a:r>
            <a:r>
              <a:rPr lang="zh-CN" altLang="en-US" sz="3200" b="1" dirty="0">
                <a:latin typeface="黑体" pitchFamily="49" charset="-122"/>
                <a:ea typeface="黑体" pitchFamily="49" charset="-122"/>
              </a:rPr>
              <a:t>；</a:t>
            </a:r>
            <a:r>
              <a:rPr lang="zh-CN" altLang="zh-CN" sz="3200" b="1" dirty="0">
                <a:latin typeface="黑体" pitchFamily="49" charset="-122"/>
                <a:ea typeface="黑体" pitchFamily="49" charset="-122"/>
              </a:rPr>
              <a:t> </a:t>
            </a:r>
          </a:p>
          <a:p>
            <a:pPr>
              <a:lnSpc>
                <a:spcPts val="5600"/>
              </a:lnSpc>
              <a:spcAft>
                <a:spcPts val="0"/>
              </a:spcAft>
            </a:pPr>
            <a:r>
              <a:rPr lang="zh-CN" altLang="zh-CN" sz="3200" b="1" dirty="0">
                <a:latin typeface="黑体" pitchFamily="49" charset="-122"/>
                <a:ea typeface="黑体" pitchFamily="49" charset="-122"/>
              </a:rPr>
              <a:t>⑶建立社会主义和民族主义两类国家体系</a:t>
            </a:r>
            <a:r>
              <a:rPr lang="zh-CN" altLang="en-US" sz="3200" b="1" dirty="0">
                <a:latin typeface="黑体" pitchFamily="49" charset="-122"/>
                <a:ea typeface="黑体" pitchFamily="49" charset="-122"/>
              </a:rPr>
              <a:t>；</a:t>
            </a:r>
            <a:r>
              <a:rPr lang="zh-CN" altLang="zh-CN" sz="3200" b="1" dirty="0">
                <a:latin typeface="黑体" pitchFamily="49" charset="-122"/>
                <a:ea typeface="黑体" pitchFamily="49" charset="-122"/>
              </a:rPr>
              <a:t> </a:t>
            </a:r>
          </a:p>
          <a:p>
            <a:pPr>
              <a:lnSpc>
                <a:spcPts val="5600"/>
              </a:lnSpc>
              <a:spcAft>
                <a:spcPts val="0"/>
              </a:spcAft>
            </a:pPr>
            <a:r>
              <a:rPr lang="zh-CN" altLang="zh-CN" sz="3200" b="1" dirty="0">
                <a:latin typeface="黑体" pitchFamily="49" charset="-122"/>
                <a:ea typeface="黑体" pitchFamily="49" charset="-122"/>
              </a:rPr>
              <a:t>⑷大多数国家通过和平斗争方式取得独立</a:t>
            </a:r>
            <a:r>
              <a:rPr lang="zh-CN" altLang="en-US" sz="3200" b="1" dirty="0">
                <a:latin typeface="黑体" pitchFamily="49" charset="-122"/>
                <a:ea typeface="黑体" pitchFamily="49" charset="-122"/>
              </a:rPr>
              <a:t>；</a:t>
            </a:r>
            <a:r>
              <a:rPr lang="zh-CN" altLang="zh-CN" sz="3200" b="1" dirty="0">
                <a:latin typeface="黑体" pitchFamily="49" charset="-122"/>
                <a:ea typeface="黑体" pitchFamily="49" charset="-122"/>
              </a:rPr>
              <a:t> </a:t>
            </a:r>
          </a:p>
          <a:p>
            <a:pPr>
              <a:lnSpc>
                <a:spcPts val="5600"/>
              </a:lnSpc>
              <a:spcAft>
                <a:spcPts val="0"/>
              </a:spcAft>
            </a:pPr>
            <a:r>
              <a:rPr lang="zh-CN" altLang="zh-CN" sz="3200" b="1" dirty="0">
                <a:latin typeface="黑体" pitchFamily="49" charset="-122"/>
                <a:ea typeface="黑体" pitchFamily="49" charset="-122"/>
              </a:rPr>
              <a:t>⑸战后的民族解放斗争具有互相支持、互相援助的特点</a:t>
            </a:r>
            <a:r>
              <a:rPr lang="zh-CN" altLang="en-US" sz="3200" b="1" dirty="0">
                <a:latin typeface="黑体" pitchFamily="49" charset="-122"/>
                <a:ea typeface="黑体" pitchFamily="49" charset="-122"/>
              </a:rPr>
              <a:t>；</a:t>
            </a:r>
            <a:endParaRPr lang="zh-CN" altLang="zh-CN" sz="3200" b="1" dirty="0">
              <a:latin typeface="黑体" pitchFamily="49" charset="-122"/>
              <a:ea typeface="黑体" pitchFamily="49" charset="-122"/>
            </a:endParaRPr>
          </a:p>
          <a:p>
            <a:pPr>
              <a:lnSpc>
                <a:spcPts val="5600"/>
              </a:lnSpc>
              <a:spcAft>
                <a:spcPts val="0"/>
              </a:spcAft>
            </a:pPr>
            <a:r>
              <a:rPr lang="zh-CN" altLang="zh-CN" sz="3200" b="1" dirty="0">
                <a:latin typeface="黑体" pitchFamily="49" charset="-122"/>
                <a:ea typeface="黑体" pitchFamily="49" charset="-122"/>
              </a:rPr>
              <a:t>⑹多数国家独立后仍与宗主国保持密切的经济、政治</a:t>
            </a:r>
            <a:r>
              <a:rPr lang="zh-CN" altLang="en-US" sz="3200" b="1" dirty="0">
                <a:latin typeface="黑体" pitchFamily="49" charset="-122"/>
                <a:ea typeface="黑体" pitchFamily="49" charset="-122"/>
              </a:rPr>
              <a:t>、</a:t>
            </a:r>
            <a:r>
              <a:rPr lang="zh-CN" altLang="zh-CN" sz="3200" b="1" dirty="0">
                <a:latin typeface="黑体" pitchFamily="49" charset="-122"/>
                <a:ea typeface="黑体" pitchFamily="49" charset="-122"/>
              </a:rPr>
              <a:t>军事联系。 </a:t>
            </a:r>
          </a:p>
        </p:txBody>
      </p:sp>
      <p:sp>
        <p:nvSpPr>
          <p:cNvPr id="4" name="TextBox 3"/>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5" name="TextBox 4"/>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pic>
        <p:nvPicPr>
          <p:cNvPr id="6" name="图片 5"/>
          <p:cNvPicPr>
            <a:picLocks noChangeAspect="1"/>
          </p:cNvPicPr>
          <p:nvPr/>
        </p:nvPicPr>
        <p:blipFill>
          <a:blip r:embed="rId3" cstate="print"/>
          <a:stretch>
            <a:fillRect/>
          </a:stretch>
        </p:blipFill>
        <p:spPr>
          <a:xfrm flipH="1">
            <a:off x="10487694" y="2492896"/>
            <a:ext cx="1392798" cy="1391151"/>
          </a:xfrm>
          <a:prstGeom prst="ellipse">
            <a:avLst/>
          </a:prstGeom>
          <a:effectLst>
            <a:outerShdw blurRad="76200" dir="13500000" sy="23000" kx="1200000" algn="br" rotWithShape="0">
              <a:prstClr val="black">
                <a:alpha val="20000"/>
              </a:prstClr>
            </a:outerShdw>
          </a:effectLst>
        </p:spPr>
      </p:pic>
      <p:pic>
        <p:nvPicPr>
          <p:cNvPr id="7" name="图片 6"/>
          <p:cNvPicPr>
            <a:picLocks noChangeAspect="1"/>
          </p:cNvPicPr>
          <p:nvPr/>
        </p:nvPicPr>
        <p:blipFill>
          <a:blip r:embed="rId4" cstate="print"/>
          <a:stretch>
            <a:fillRect/>
          </a:stretch>
        </p:blipFill>
        <p:spPr>
          <a:xfrm flipH="1">
            <a:off x="9247477" y="1412776"/>
            <a:ext cx="1384233" cy="1391151"/>
          </a:xfrm>
          <a:prstGeom prst="ellipse">
            <a:avLst/>
          </a:prstGeom>
          <a:effectLst>
            <a:outerShdw blurRad="76200" dir="13500000" sy="23000" kx="1200000" algn="br" rotWithShape="0">
              <a:prstClr val="black">
                <a:alpha val="20000"/>
              </a:prstClr>
            </a:outerShdw>
          </a:effectLst>
        </p:spPr>
      </p:pic>
      <p:pic>
        <p:nvPicPr>
          <p:cNvPr id="8" name="图片 7"/>
          <p:cNvPicPr>
            <a:picLocks noChangeAspect="1"/>
          </p:cNvPicPr>
          <p:nvPr/>
        </p:nvPicPr>
        <p:blipFill>
          <a:blip r:embed="rId5" cstate="print"/>
          <a:stretch>
            <a:fillRect/>
          </a:stretch>
        </p:blipFill>
        <p:spPr>
          <a:xfrm flipH="1">
            <a:off x="7463358" y="1052736"/>
            <a:ext cx="1390492" cy="1390492"/>
          </a:xfrm>
          <a:prstGeom prst="ellipse">
            <a:avLst/>
          </a:prstGeom>
          <a:effectLst>
            <a:outerShdw blurRad="76200" dir="13500000" sy="23000" kx="1200000" algn="br" rotWithShape="0">
              <a:prstClr val="black">
                <a:alpha val="20000"/>
              </a:prstClr>
            </a:outerShdw>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矩形 42"/>
          <p:cNvSpPr/>
          <p:nvPr/>
        </p:nvSpPr>
        <p:spPr>
          <a:xfrm>
            <a:off x="406400" y="728663"/>
            <a:ext cx="5697538" cy="650875"/>
          </a:xfrm>
          <a:prstGeom prst="rect">
            <a:avLst/>
          </a:prstGeom>
        </p:spPr>
        <p:txBody>
          <a:bodyPr>
            <a:spAutoFit/>
          </a:bodyPr>
          <a:lstStyle/>
          <a:p>
            <a:pPr indent="200660">
              <a:lnSpc>
                <a:spcPts val="5000"/>
              </a:lnSpc>
              <a:spcAft>
                <a:spcPts val="0"/>
              </a:spcAft>
              <a:defRPr/>
            </a:pP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二、发展中国家的成就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3" name="TextBox 52"/>
          <p:cNvSpPr txBox="1">
            <a:spLocks noChangeArrowheads="1"/>
          </p:cNvSpPr>
          <p:nvPr/>
        </p:nvSpPr>
        <p:spPr bwMode="auto">
          <a:xfrm>
            <a:off x="477838" y="1746250"/>
            <a:ext cx="4537075" cy="4311650"/>
          </a:xfrm>
          <a:prstGeom prst="rect">
            <a:avLst/>
          </a:prstGeom>
          <a:noFill/>
          <a:ln w="9525">
            <a:noFill/>
            <a:miter lim="800000"/>
            <a:headEnd/>
            <a:tailEnd/>
          </a:ln>
        </p:spPr>
        <p:txBody>
          <a:bodyPr>
            <a:spAutoFit/>
          </a:bodyPr>
          <a:lstStyle/>
          <a:p>
            <a:pPr>
              <a:lnSpc>
                <a:spcPts val="5600"/>
              </a:lnSpc>
            </a:pPr>
            <a:r>
              <a:rPr lang="en-US" altLang="zh-CN" sz="3200" b="1"/>
              <a:t>        </a:t>
            </a:r>
            <a:r>
              <a:rPr lang="zh-CN" altLang="zh-CN" sz="3200" b="1"/>
              <a:t>发展中国家，又称“第三世界”，是指原来的殖民地半殖民地国家取得独立后建立的拥有完整主权的新兴民族国家。</a:t>
            </a:r>
            <a:endParaRPr lang="zh-CN" altLang="en-US" sz="3200" b="1"/>
          </a:p>
        </p:txBody>
      </p:sp>
      <p:pic>
        <p:nvPicPr>
          <p:cNvPr id="34820" name="图片 4" descr="C:/Users/ADMINI~1/AppData/Local/Temp/kaimatting/20200414140932/output_aiMatting_20200414140936.pngoutput_aiMatting_20200414140936"/>
          <p:cNvPicPr>
            <a:picLocks noChangeAspect="1"/>
          </p:cNvPicPr>
          <p:nvPr/>
        </p:nvPicPr>
        <p:blipFill>
          <a:blip r:embed="rId2" cstate="print"/>
          <a:srcRect/>
          <a:stretch>
            <a:fillRect/>
          </a:stretch>
        </p:blipFill>
        <p:spPr bwMode="auto">
          <a:xfrm>
            <a:off x="5230813" y="1449388"/>
            <a:ext cx="6600825" cy="4041775"/>
          </a:xfrm>
          <a:prstGeom prst="rect">
            <a:avLst/>
          </a:prstGeom>
          <a:ln>
            <a:noFill/>
          </a:ln>
          <a:effectLst>
            <a:outerShdw blurRad="292100" dist="139700" dir="2700000" algn="tl" rotWithShape="0">
              <a:srgbClr val="333333">
                <a:alpha val="65000"/>
              </a:srgbClr>
            </a:outerShdw>
          </a:effectLst>
        </p:spPr>
      </p:pic>
      <p:sp>
        <p:nvSpPr>
          <p:cNvPr id="34821" name="文本框 32"/>
          <p:cNvSpPr txBox="1">
            <a:spLocks noChangeArrowheads="1"/>
          </p:cNvSpPr>
          <p:nvPr/>
        </p:nvSpPr>
        <p:spPr bwMode="auto">
          <a:xfrm>
            <a:off x="6167438" y="5768975"/>
            <a:ext cx="5019675" cy="396875"/>
          </a:xfrm>
          <a:prstGeom prst="rect">
            <a:avLst/>
          </a:prstGeom>
          <a:noFill/>
          <a:ln w="9525">
            <a:noFill/>
            <a:miter lim="800000"/>
            <a:headEnd/>
            <a:tailEnd/>
          </a:ln>
        </p:spPr>
        <p:txBody>
          <a:bodyPr>
            <a:spAutoFit/>
          </a:bodyPr>
          <a:lstStyle/>
          <a:p>
            <a:pPr algn="ctr">
              <a:lnSpc>
                <a:spcPct val="105000"/>
              </a:lnSpc>
            </a:pPr>
            <a:r>
              <a:rPr lang="zh-CN" sz="2000" b="1">
                <a:latin typeface="方正清刻本悦宋简体"/>
                <a:ea typeface="方正清刻本悦宋简体"/>
                <a:cs typeface="方正清刻本悦宋简体"/>
              </a:rPr>
              <a:t>发达国家与发展中国家分布示意图</a:t>
            </a:r>
          </a:p>
        </p:txBody>
      </p:sp>
      <p:sp>
        <p:nvSpPr>
          <p:cNvPr id="6" name="TextBox 5"/>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7" name="TextBox 6"/>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ox(in)">
                                      <p:cBhvr>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66763" y="1770063"/>
          <a:ext cx="10657184" cy="4539174"/>
        </p:xfrm>
        <a:graphic>
          <a:graphicData uri="http://schemas.openxmlformats.org/drawingml/2006/table">
            <a:tbl>
              <a:tblPr/>
              <a:tblGrid>
                <a:gridCol w="936105"/>
                <a:gridCol w="3792081"/>
                <a:gridCol w="2364093"/>
                <a:gridCol w="1548682"/>
                <a:gridCol w="1116658"/>
                <a:gridCol w="899565"/>
              </a:tblGrid>
              <a:tr h="647393">
                <a:tc>
                  <a:txBody>
                    <a:bodyPr/>
                    <a:lstStyle/>
                    <a:p>
                      <a:pPr algn="ctr">
                        <a:lnSpc>
                          <a:spcPts val="2000"/>
                        </a:lnSpc>
                        <a:spcAft>
                          <a:spcPts val="0"/>
                        </a:spcAft>
                        <a:tabLst>
                          <a:tab pos="2971800" algn="l"/>
                          <a:tab pos="5829300" algn="l"/>
                        </a:tabLst>
                      </a:pPr>
                      <a:r>
                        <a:rPr lang="zh-CN" sz="2400" b="1" kern="0" dirty="0">
                          <a:latin typeface="黑体" pitchFamily="49" charset="-122"/>
                          <a:ea typeface="黑体" pitchFamily="49" charset="-122"/>
                          <a:cs typeface="Courier New"/>
                        </a:rPr>
                        <a:t>地区</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tabLst>
                          <a:tab pos="2971800" algn="l"/>
                          <a:tab pos="5829300" algn="l"/>
                        </a:tabLst>
                      </a:pPr>
                      <a:r>
                        <a:rPr lang="zh-CN" sz="2400" b="1" kern="0" dirty="0" smtClean="0">
                          <a:latin typeface="黑体" pitchFamily="49" charset="-122"/>
                          <a:ea typeface="黑体" pitchFamily="49" charset="-122"/>
                          <a:cs typeface="Courier New"/>
                        </a:rPr>
                        <a:t>措</a:t>
                      </a:r>
                      <a:r>
                        <a:rPr lang="en-US" altLang="zh-CN" sz="2400" b="1" kern="0" dirty="0" smtClean="0">
                          <a:latin typeface="黑体" pitchFamily="49" charset="-122"/>
                          <a:ea typeface="黑体" pitchFamily="49" charset="-122"/>
                          <a:cs typeface="Courier New"/>
                        </a:rPr>
                        <a:t>    </a:t>
                      </a:r>
                      <a:r>
                        <a:rPr lang="zh-CN" sz="2400" b="1" kern="0" dirty="0" smtClean="0">
                          <a:latin typeface="黑体" pitchFamily="49" charset="-122"/>
                          <a:ea typeface="黑体" pitchFamily="49" charset="-122"/>
                          <a:cs typeface="Courier New"/>
                        </a:rPr>
                        <a:t>施</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tabLst>
                          <a:tab pos="2971800" algn="l"/>
                          <a:tab pos="5829300" algn="l"/>
                        </a:tabLst>
                      </a:pPr>
                      <a:r>
                        <a:rPr lang="zh-CN" sz="2400" b="1" kern="0" dirty="0" smtClean="0">
                          <a:latin typeface="黑体" pitchFamily="49" charset="-122"/>
                          <a:ea typeface="黑体" pitchFamily="49" charset="-122"/>
                          <a:cs typeface="Courier New"/>
                        </a:rPr>
                        <a:t>成</a:t>
                      </a:r>
                      <a:r>
                        <a:rPr lang="en-US" altLang="zh-CN" sz="2400" b="1" kern="0" dirty="0" smtClean="0">
                          <a:latin typeface="黑体" pitchFamily="49" charset="-122"/>
                          <a:ea typeface="黑体" pitchFamily="49" charset="-122"/>
                          <a:cs typeface="Courier New"/>
                        </a:rPr>
                        <a:t>   </a:t>
                      </a:r>
                      <a:r>
                        <a:rPr lang="zh-CN" sz="2400" b="1" kern="0" dirty="0" smtClean="0">
                          <a:latin typeface="黑体" pitchFamily="49" charset="-122"/>
                          <a:ea typeface="黑体" pitchFamily="49" charset="-122"/>
                          <a:cs typeface="Courier New"/>
                        </a:rPr>
                        <a:t>就</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2000"/>
                        </a:lnSpc>
                        <a:spcAft>
                          <a:spcPts val="0"/>
                        </a:spcAft>
                        <a:tabLst>
                          <a:tab pos="2971800" algn="l"/>
                          <a:tab pos="5829300" algn="l"/>
                        </a:tabLst>
                      </a:pPr>
                      <a:r>
                        <a:rPr lang="zh-CN" sz="2400" b="1" kern="0" dirty="0" smtClean="0">
                          <a:latin typeface="黑体" pitchFamily="49" charset="-122"/>
                          <a:ea typeface="黑体" pitchFamily="49" charset="-122"/>
                          <a:cs typeface="Courier New"/>
                        </a:rPr>
                        <a:t>问</a:t>
                      </a:r>
                      <a:r>
                        <a:rPr lang="en-US" altLang="zh-CN" sz="2400" b="1" kern="0" dirty="0" smtClean="0">
                          <a:latin typeface="黑体" pitchFamily="49" charset="-122"/>
                          <a:ea typeface="黑体" pitchFamily="49" charset="-122"/>
                          <a:cs typeface="Courier New"/>
                        </a:rPr>
                        <a:t>   </a:t>
                      </a:r>
                      <a:r>
                        <a:rPr lang="zh-CN" sz="2400" b="1" kern="0" dirty="0" smtClean="0">
                          <a:latin typeface="黑体" pitchFamily="49" charset="-122"/>
                          <a:ea typeface="黑体" pitchFamily="49" charset="-122"/>
                          <a:cs typeface="Courier New"/>
                        </a:rPr>
                        <a:t>题</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ts val="2000"/>
                        </a:lnSpc>
                        <a:spcAft>
                          <a:spcPts val="0"/>
                        </a:spcAft>
                        <a:tabLst>
                          <a:tab pos="2971800" algn="l"/>
                          <a:tab pos="5829300" algn="l"/>
                        </a:tabLst>
                      </a:pPr>
                      <a:r>
                        <a:rPr lang="zh-CN" sz="2400" b="1" kern="0" dirty="0">
                          <a:latin typeface="黑体" pitchFamily="49" charset="-122"/>
                          <a:ea typeface="黑体" pitchFamily="49" charset="-122"/>
                          <a:cs typeface="Courier New"/>
                        </a:rPr>
                        <a:t>对策</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445">
                <a:tc rowSpan="2">
                  <a:txBody>
                    <a:bodyPr/>
                    <a:lstStyle/>
                    <a:p>
                      <a:pPr algn="ctr">
                        <a:lnSpc>
                          <a:spcPts val="2000"/>
                        </a:lnSpc>
                        <a:spcAft>
                          <a:spcPts val="0"/>
                        </a:spcAft>
                        <a:tabLst>
                          <a:tab pos="2971800" algn="l"/>
                          <a:tab pos="5829300" algn="l"/>
                        </a:tabLst>
                      </a:pPr>
                      <a:r>
                        <a:rPr lang="zh-CN" sz="2400" b="1" kern="0" dirty="0">
                          <a:latin typeface="黑体" pitchFamily="49" charset="-122"/>
                          <a:ea typeface="黑体" pitchFamily="49" charset="-122"/>
                          <a:cs typeface="Courier New"/>
                        </a:rPr>
                        <a:t>亚洲</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dirty="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000"/>
                        </a:lnSpc>
                        <a:spcAft>
                          <a:spcPts val="0"/>
                        </a:spcAft>
                        <a:tabLst>
                          <a:tab pos="2971800" algn="l"/>
                          <a:tab pos="5829300" algn="l"/>
                        </a:tabLst>
                      </a:pPr>
                      <a:endParaRPr lang="en-US" sz="2400" b="1" ker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ts val="2000"/>
                        </a:lnSpc>
                        <a:spcAft>
                          <a:spcPts val="0"/>
                        </a:spcAft>
                        <a:tabLst>
                          <a:tab pos="2971800" algn="l"/>
                          <a:tab pos="5829300" algn="l"/>
                        </a:tabLst>
                      </a:pPr>
                      <a:endParaRPr lang="en-US" sz="2400" b="1" ker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000"/>
                        </a:lnSpc>
                        <a:spcAft>
                          <a:spcPts val="0"/>
                        </a:spcAft>
                        <a:tabLst>
                          <a:tab pos="2971800" algn="l"/>
                          <a:tab pos="5829300" algn="l"/>
                        </a:tabLst>
                      </a:pPr>
                      <a:endParaRPr lang="en-US" sz="2400" b="1" ker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172">
                <a:tc vMerge="1">
                  <a:txBody>
                    <a:bodyPr/>
                    <a:lstStyle/>
                    <a:p>
                      <a:endParaRPr lang="zh-CN" altLang="en-US"/>
                    </a:p>
                  </a:txBody>
                  <a:tcPr/>
                </a:tc>
                <a:tc>
                  <a:txBody>
                    <a:bodyPr/>
                    <a:lstStyle/>
                    <a:p>
                      <a:pPr algn="just">
                        <a:lnSpc>
                          <a:spcPts val="2000"/>
                        </a:lnSpc>
                        <a:spcAft>
                          <a:spcPts val="0"/>
                        </a:spcAft>
                        <a:tabLst>
                          <a:tab pos="2971800" algn="l"/>
                          <a:tab pos="5829300" algn="l"/>
                        </a:tabLst>
                      </a:pPr>
                      <a:endParaRPr lang="en-US" sz="2400" b="1" ker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dirty="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195322">
                <a:tc>
                  <a:txBody>
                    <a:bodyPr/>
                    <a:lstStyle/>
                    <a:p>
                      <a:pPr algn="ctr">
                        <a:lnSpc>
                          <a:spcPts val="2000"/>
                        </a:lnSpc>
                        <a:spcAft>
                          <a:spcPts val="0"/>
                        </a:spcAft>
                        <a:tabLst>
                          <a:tab pos="2971800" algn="l"/>
                          <a:tab pos="5829300" algn="l"/>
                        </a:tabLst>
                      </a:pPr>
                      <a:r>
                        <a:rPr lang="zh-CN" sz="2400" b="1" kern="0" dirty="0">
                          <a:latin typeface="黑体" pitchFamily="49" charset="-122"/>
                          <a:ea typeface="黑体" pitchFamily="49" charset="-122"/>
                          <a:cs typeface="Courier New"/>
                        </a:rPr>
                        <a:t>非洲</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dirty="0" smtClean="0">
                        <a:latin typeface="黑体" pitchFamily="49" charset="-122"/>
                        <a:ea typeface="黑体" pitchFamily="49" charset="-122"/>
                        <a:cs typeface="Courier New"/>
                      </a:endParaRPr>
                    </a:p>
                    <a:p>
                      <a:pPr algn="just">
                        <a:lnSpc>
                          <a:spcPts val="2000"/>
                        </a:lnSpc>
                        <a:spcAft>
                          <a:spcPts val="0"/>
                        </a:spcAft>
                        <a:tabLst>
                          <a:tab pos="2971800" algn="l"/>
                          <a:tab pos="5829300" algn="l"/>
                        </a:tabLst>
                      </a:pPr>
                      <a:endParaRPr lang="en-US" sz="2400" b="1" kern="0" dirty="0" smtClean="0">
                        <a:latin typeface="黑体" pitchFamily="49" charset="-122"/>
                        <a:ea typeface="黑体" pitchFamily="49" charset="-122"/>
                        <a:cs typeface="Courier New"/>
                      </a:endParaRPr>
                    </a:p>
                    <a:p>
                      <a:pPr algn="just">
                        <a:lnSpc>
                          <a:spcPts val="2000"/>
                        </a:lnSpc>
                        <a:spcAft>
                          <a:spcPts val="0"/>
                        </a:spcAft>
                        <a:tabLst>
                          <a:tab pos="2971800" algn="l"/>
                          <a:tab pos="5829300" algn="l"/>
                        </a:tabLst>
                      </a:pPr>
                      <a:endParaRPr lang="en-US" sz="2400" b="1" kern="0" dirty="0" smtClean="0">
                        <a:latin typeface="黑体" pitchFamily="49" charset="-122"/>
                        <a:ea typeface="黑体" pitchFamily="49" charset="-122"/>
                        <a:cs typeface="Courier New"/>
                      </a:endParaRPr>
                    </a:p>
                    <a:p>
                      <a:pPr algn="just">
                        <a:lnSpc>
                          <a:spcPts val="2000"/>
                        </a:lnSpc>
                        <a:spcAft>
                          <a:spcPts val="0"/>
                        </a:spcAft>
                        <a:tabLst>
                          <a:tab pos="2971800" algn="l"/>
                          <a:tab pos="5829300" algn="l"/>
                        </a:tabLst>
                      </a:pPr>
                      <a:endParaRPr lang="en-US" sz="2400" b="1" kern="0" dirty="0" smtClean="0">
                        <a:latin typeface="黑体" pitchFamily="49" charset="-122"/>
                        <a:ea typeface="黑体" pitchFamily="49" charset="-122"/>
                        <a:cs typeface="Courier New"/>
                      </a:endParaRPr>
                    </a:p>
                    <a:p>
                      <a:pPr algn="just">
                        <a:lnSpc>
                          <a:spcPts val="2000"/>
                        </a:lnSpc>
                        <a:spcAft>
                          <a:spcPts val="0"/>
                        </a:spcAft>
                        <a:tabLst>
                          <a:tab pos="2971800" algn="l"/>
                          <a:tab pos="5829300" algn="l"/>
                        </a:tabLst>
                      </a:pPr>
                      <a:endParaRPr lang="en-US" sz="2400" b="1" kern="0" dirty="0" smtClea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dirty="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just">
                        <a:lnSpc>
                          <a:spcPts val="2000"/>
                        </a:lnSpc>
                        <a:spcAft>
                          <a:spcPts val="0"/>
                        </a:spcAft>
                        <a:tabLst>
                          <a:tab pos="2971800" algn="l"/>
                          <a:tab pos="5829300" algn="l"/>
                        </a:tabLst>
                      </a:pPr>
                      <a:endParaRPr lang="en-US" sz="2400" b="1" kern="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2164">
                <a:tc>
                  <a:txBody>
                    <a:bodyPr/>
                    <a:lstStyle/>
                    <a:p>
                      <a:pPr algn="ctr">
                        <a:lnSpc>
                          <a:spcPts val="3000"/>
                        </a:lnSpc>
                        <a:spcAft>
                          <a:spcPts val="0"/>
                        </a:spcAft>
                        <a:tabLst>
                          <a:tab pos="2971800" algn="l"/>
                          <a:tab pos="5829300" algn="l"/>
                        </a:tabLst>
                      </a:pPr>
                      <a:r>
                        <a:rPr lang="zh-CN" sz="2400" b="1" kern="0" dirty="0">
                          <a:latin typeface="黑体" pitchFamily="49" charset="-122"/>
                          <a:ea typeface="黑体" pitchFamily="49" charset="-122"/>
                          <a:cs typeface="Courier New"/>
                        </a:rPr>
                        <a:t>拉丁美洲</a:t>
                      </a:r>
                      <a:endParaRPr lang="zh-CN" sz="2400" b="1" kern="100" dirty="0">
                        <a:latin typeface="黑体" pitchFamily="49" charset="-122"/>
                        <a:ea typeface="黑体" pitchFamily="49" charset="-122"/>
                        <a:cs typeface="Courier New"/>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dirty="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tabLst>
                          <a:tab pos="2971800" algn="l"/>
                          <a:tab pos="5829300" algn="l"/>
                        </a:tabLst>
                      </a:pPr>
                      <a:endParaRPr lang="en-US" sz="2400" b="1" kern="0" dirty="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tabLst>
                          <a:tab pos="2971800" algn="l"/>
                          <a:tab pos="5829300" algn="l"/>
                        </a:tabLst>
                      </a:pPr>
                      <a:endParaRPr lang="en-US" sz="2400" b="1" kern="0" dirty="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just">
                        <a:lnSpc>
                          <a:spcPts val="2000"/>
                        </a:lnSpc>
                        <a:spcAft>
                          <a:spcPts val="0"/>
                        </a:spcAft>
                        <a:tabLst>
                          <a:tab pos="2971800" algn="l"/>
                          <a:tab pos="5829300" algn="l"/>
                        </a:tabLst>
                      </a:pPr>
                      <a:endParaRPr lang="en-US" sz="2400" b="1" kern="0" dirty="0">
                        <a:latin typeface="黑体" pitchFamily="49" charset="-122"/>
                        <a:ea typeface="黑体" pitchFamily="49"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469900" y="401638"/>
            <a:ext cx="5697538" cy="1374775"/>
          </a:xfrm>
          <a:prstGeom prst="rect">
            <a:avLst/>
          </a:prstGeom>
        </p:spPr>
        <p:txBody>
          <a:bodyPr>
            <a:spAutoFit/>
          </a:bodyPr>
          <a:lstStyle/>
          <a:p>
            <a:pPr indent="200660">
              <a:lnSpc>
                <a:spcPts val="5000"/>
              </a:lnSpc>
              <a:spcAft>
                <a:spcPts val="0"/>
              </a:spcAft>
              <a:defRPr/>
            </a:pP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二、发展中国家的成就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5000"/>
              </a:lnSpc>
              <a:spcAft>
                <a:spcPts val="0"/>
              </a:spcAft>
              <a:defRPr/>
            </a:pP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TextBox 3"/>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5" name="TextBox 4"/>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097"/>
          <p:cNvSpPr txBox="1"/>
          <p:nvPr/>
        </p:nvSpPr>
        <p:spPr bwMode="auto">
          <a:xfrm>
            <a:off x="271463" y="764704"/>
            <a:ext cx="11657012" cy="708025"/>
          </a:xfrm>
          <a:prstGeom prst="rect">
            <a:avLst/>
          </a:prstGeom>
          <a:noFill/>
          <a:ln>
            <a:noFill/>
          </a:ln>
          <a:effectLst>
            <a:outerShdw blurRad="292100" dist="139700" dir="2700000" algn="tl" rotWithShape="0">
              <a:srgbClr val="333333">
                <a:alpha val="65000"/>
              </a:srgbClr>
            </a:outerShdw>
          </a:effectLst>
          <a:extLst/>
        </p:spPr>
        <p:txBody>
          <a:bodyPr>
            <a:spAutoFit/>
          </a:bodyPr>
          <a:lstStyle/>
          <a:p>
            <a:pPr algn="ctr">
              <a:defRPr/>
            </a:pPr>
            <a:r>
              <a:rPr lang="zh-CN" altLang="en-US" sz="4000" b="1" noProof="1">
                <a:solidFill>
                  <a:srgbClr val="C00000"/>
                </a:solidFill>
                <a:effectLst>
                  <a:outerShdw blurRad="38100" dist="38100" dir="2700000" algn="tl">
                    <a:srgbClr val="000000">
                      <a:alpha val="43137"/>
                    </a:srgbClr>
                  </a:outerShdw>
                </a:effectLst>
                <a:latin typeface="DFKai-SB" panose="03000509000000000000" pitchFamily="1" charset="-120"/>
                <a:ea typeface="华文中宋" panose="02010600040101010101" charset="-122"/>
                <a:sym typeface="Arial" panose="020B0604020202020204" pitchFamily="34" charset="0"/>
              </a:rPr>
              <a:t>第</a:t>
            </a:r>
            <a:r>
              <a:rPr lang="en-US" sz="4000" b="1" noProof="1">
                <a:solidFill>
                  <a:srgbClr val="C00000"/>
                </a:solidFill>
                <a:effectLst>
                  <a:outerShdw blurRad="38100" dist="38100" dir="2700000" algn="tl">
                    <a:srgbClr val="000000">
                      <a:alpha val="43137"/>
                    </a:srgbClr>
                  </a:outerShdw>
                </a:effectLst>
                <a:latin typeface="DFKai-SB" panose="03000509000000000000" pitchFamily="1" charset="-120"/>
                <a:ea typeface="华文中宋" panose="02010600040101010101" charset="-122"/>
                <a:sym typeface="Arial" panose="020B0604020202020204" pitchFamily="34" charset="0"/>
              </a:rPr>
              <a:t>21</a:t>
            </a:r>
            <a:r>
              <a:rPr lang="zh-CN" altLang="en-US" sz="4000" b="1" noProof="1">
                <a:solidFill>
                  <a:srgbClr val="C00000"/>
                </a:solidFill>
                <a:effectLst>
                  <a:outerShdw blurRad="38100" dist="38100" dir="2700000" algn="tl">
                    <a:srgbClr val="000000">
                      <a:alpha val="43137"/>
                    </a:srgbClr>
                  </a:outerShdw>
                </a:effectLst>
                <a:latin typeface="DFKai-SB" panose="03000509000000000000" pitchFamily="1" charset="-120"/>
                <a:ea typeface="华文中宋" panose="02010600040101010101" charset="-122"/>
                <a:sym typeface="Arial" panose="020B0604020202020204" pitchFamily="34" charset="0"/>
              </a:rPr>
              <a:t>课 世界殖民体系的瓦解与新兴国家的发展</a:t>
            </a:r>
          </a:p>
        </p:txBody>
      </p:sp>
      <p:sp>
        <p:nvSpPr>
          <p:cNvPr id="9" name="文本框 8"/>
          <p:cNvSpPr txBox="1"/>
          <p:nvPr/>
        </p:nvSpPr>
        <p:spPr>
          <a:xfrm>
            <a:off x="695325" y="1916832"/>
            <a:ext cx="10799763" cy="1292225"/>
          </a:xfrm>
          <a:prstGeom prst="rect">
            <a:avLst/>
          </a:prstGeom>
          <a:noFill/>
          <a:effectLst>
            <a:outerShdw blurRad="50800" dir="2700000" algn="tl" rotWithShape="0">
              <a:prstClr val="black">
                <a:alpha val="40000"/>
              </a:prstClr>
            </a:outerShdw>
          </a:effectLst>
        </p:spPr>
        <p:txBody>
          <a:bodyPr>
            <a:spAutoFit/>
          </a:bodyPr>
          <a:lstStyle/>
          <a:p>
            <a:pPr>
              <a:lnSpc>
                <a:spcPts val="5000"/>
              </a:lnSpc>
              <a:defRPr/>
            </a:pPr>
            <a:r>
              <a:rPr lang="en-US" altLang="zh-CN" sz="2800" b="1" dirty="0"/>
              <a:t>        </a:t>
            </a:r>
            <a:r>
              <a:rPr lang="zh-CN" altLang="zh-CN" sz="2800" b="1" dirty="0">
                <a:solidFill>
                  <a:srgbClr val="FF0000"/>
                </a:solidFill>
              </a:rPr>
              <a:t>殖民</a:t>
            </a:r>
            <a:r>
              <a:rPr lang="zh-CN" altLang="zh-CN" sz="2800" b="1" dirty="0"/>
              <a:t>又称殖民主义，是指</a:t>
            </a:r>
            <a:r>
              <a:rPr lang="zh-CN" altLang="en-US" sz="2800" b="1" dirty="0"/>
              <a:t>资本主义</a:t>
            </a:r>
            <a:r>
              <a:rPr lang="zh-CN" altLang="zh-CN" sz="2800" b="1" dirty="0"/>
              <a:t>国家把经济政治势力扩张到不发达的国家或地区，掠夺和奴役当地的人民。</a:t>
            </a:r>
          </a:p>
        </p:txBody>
      </p:sp>
      <p:sp>
        <p:nvSpPr>
          <p:cNvPr id="10" name="文本框 8"/>
          <p:cNvSpPr txBox="1"/>
          <p:nvPr/>
        </p:nvSpPr>
        <p:spPr>
          <a:xfrm>
            <a:off x="695325" y="4872757"/>
            <a:ext cx="10801350" cy="1292225"/>
          </a:xfrm>
          <a:prstGeom prst="rect">
            <a:avLst/>
          </a:prstGeom>
          <a:noFill/>
          <a:effectLst>
            <a:outerShdw blurRad="50800" dir="2700000" algn="tl" rotWithShape="0">
              <a:prstClr val="black">
                <a:alpha val="40000"/>
              </a:prstClr>
            </a:outerShdw>
          </a:effectLst>
        </p:spPr>
        <p:txBody>
          <a:bodyPr>
            <a:spAutoFit/>
          </a:bodyPr>
          <a:lstStyle/>
          <a:p>
            <a:pPr>
              <a:lnSpc>
                <a:spcPts val="5000"/>
              </a:lnSpc>
              <a:defRPr/>
            </a:pPr>
            <a:r>
              <a:rPr lang="en-US" altLang="zh-CN" sz="2800" b="1" dirty="0"/>
              <a:t>        </a:t>
            </a:r>
            <a:r>
              <a:rPr lang="zh-CN" altLang="zh-CN" sz="2800" b="1" dirty="0">
                <a:solidFill>
                  <a:srgbClr val="FF0000"/>
                </a:solidFill>
              </a:rPr>
              <a:t>殖民体系</a:t>
            </a:r>
            <a:r>
              <a:rPr lang="zh-CN" altLang="zh-CN" sz="2800" b="1" dirty="0"/>
              <a:t>指的是，在争夺和瓜分殖民地的过程中，现代殖民帝国为了自身的政治与经济利益而结成的互相联系、互相制约的整体。</a:t>
            </a:r>
          </a:p>
        </p:txBody>
      </p:sp>
      <p:sp>
        <p:nvSpPr>
          <p:cNvPr id="6" name="文本框 8"/>
          <p:cNvSpPr txBox="1"/>
          <p:nvPr/>
        </p:nvSpPr>
        <p:spPr>
          <a:xfrm>
            <a:off x="695325" y="3428132"/>
            <a:ext cx="10801350" cy="1292225"/>
          </a:xfrm>
          <a:prstGeom prst="rect">
            <a:avLst/>
          </a:prstGeom>
          <a:noFill/>
          <a:effectLst>
            <a:outerShdw blurRad="50800" dir="2700000" algn="tl" rotWithShape="0">
              <a:prstClr val="black">
                <a:alpha val="40000"/>
              </a:prstClr>
            </a:outerShdw>
          </a:effectLst>
        </p:spPr>
        <p:txBody>
          <a:bodyPr>
            <a:spAutoFit/>
          </a:bodyPr>
          <a:lstStyle/>
          <a:p>
            <a:pPr>
              <a:lnSpc>
                <a:spcPts val="5000"/>
              </a:lnSpc>
              <a:defRPr/>
            </a:pPr>
            <a:r>
              <a:rPr lang="en-US" altLang="zh-CN" sz="2800" b="1" dirty="0"/>
              <a:t>        </a:t>
            </a:r>
            <a:r>
              <a:rPr lang="zh-CN" altLang="zh-CN" sz="2800" b="1" dirty="0">
                <a:solidFill>
                  <a:srgbClr val="FF0000"/>
                </a:solidFill>
              </a:rPr>
              <a:t>殖民地</a:t>
            </a:r>
            <a:r>
              <a:rPr lang="zh-CN" altLang="zh-CN" sz="2800" b="1" dirty="0"/>
              <a:t>是指一个国家在海外占领和掠夺、同时把本国大批居民移往该地居住和开发的地区</a:t>
            </a:r>
          </a:p>
        </p:txBody>
      </p:sp>
      <p:sp>
        <p:nvSpPr>
          <p:cNvPr id="7" name="TextBox 6"/>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8" name="TextBox 7"/>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022975" y="1918742"/>
            <a:ext cx="5832475" cy="4246562"/>
          </a:xfrm>
          <a:prstGeom prst="rect">
            <a:avLst/>
          </a:prstGeom>
          <a:noFill/>
          <a:ln w="9525">
            <a:solidFill>
              <a:srgbClr val="002060"/>
            </a:solidFill>
            <a:miter lim="800000"/>
            <a:headEnd/>
            <a:tailEnd/>
          </a:ln>
        </p:spPr>
        <p:txBody>
          <a:bodyPr>
            <a:spAutoFit/>
          </a:bodyPr>
          <a:lstStyle/>
          <a:p>
            <a:pPr>
              <a:lnSpc>
                <a:spcPts val="3600"/>
              </a:lnSpc>
            </a:pPr>
            <a:r>
              <a:rPr lang="en-US" altLang="zh-CN" sz="2800" b="1">
                <a:latin typeface="黑体" pitchFamily="49" charset="-122"/>
                <a:ea typeface="黑体" pitchFamily="49" charset="-122"/>
              </a:rPr>
              <a:t>    1959</a:t>
            </a:r>
            <a:r>
              <a:rPr lang="zh-CN" altLang="zh-CN" sz="2800" b="1">
                <a:latin typeface="黑体" pitchFamily="49" charset="-122"/>
                <a:ea typeface="黑体" pitchFamily="49" charset="-122"/>
              </a:rPr>
              <a:t>年，新加坡规定：凡投资新兴工业（劳动密集型工业）的企业可免缴</a:t>
            </a:r>
            <a:r>
              <a:rPr lang="en-US" altLang="zh-CN" sz="2800" b="1">
                <a:latin typeface="黑体" pitchFamily="49" charset="-122"/>
                <a:ea typeface="黑体" pitchFamily="49" charset="-122"/>
              </a:rPr>
              <a:t>40%</a:t>
            </a:r>
            <a:r>
              <a:rPr lang="zh-CN" altLang="zh-CN" sz="2800" b="1">
                <a:latin typeface="黑体" pitchFamily="49" charset="-122"/>
                <a:ea typeface="黑体" pitchFamily="49" charset="-122"/>
              </a:rPr>
              <a:t>的企业所得税</a:t>
            </a:r>
            <a:r>
              <a:rPr lang="en-US" altLang="zh-CN" sz="2800" b="1">
                <a:latin typeface="黑体" pitchFamily="49" charset="-122"/>
                <a:ea typeface="黑体" pitchFamily="49" charset="-122"/>
              </a:rPr>
              <a:t>2-5</a:t>
            </a:r>
            <a:r>
              <a:rPr lang="zh-CN" altLang="zh-CN" sz="2800" b="1">
                <a:latin typeface="黑体" pitchFamily="49" charset="-122"/>
                <a:ea typeface="黑体" pitchFamily="49" charset="-122"/>
              </a:rPr>
              <a:t>年。</a:t>
            </a:r>
            <a:r>
              <a:rPr lang="en-US" altLang="zh-CN" sz="2800" b="1">
                <a:latin typeface="黑体" pitchFamily="49" charset="-122"/>
                <a:ea typeface="黑体" pitchFamily="49" charset="-122"/>
              </a:rPr>
              <a:t>1962</a:t>
            </a:r>
            <a:r>
              <a:rPr lang="zh-CN" altLang="zh-CN" sz="2800" b="1">
                <a:latin typeface="黑体" pitchFamily="49" charset="-122"/>
                <a:ea typeface="黑体" pitchFamily="49" charset="-122"/>
              </a:rPr>
              <a:t>－</a:t>
            </a:r>
            <a:r>
              <a:rPr lang="en-US" altLang="zh-CN" sz="2800" b="1">
                <a:latin typeface="黑体" pitchFamily="49" charset="-122"/>
                <a:ea typeface="黑体" pitchFamily="49" charset="-122"/>
              </a:rPr>
              <a:t>1981</a:t>
            </a:r>
            <a:r>
              <a:rPr lang="zh-CN" altLang="zh-CN" sz="2800" b="1">
                <a:latin typeface="黑体" pitchFamily="49" charset="-122"/>
                <a:ea typeface="黑体" pitchFamily="49" charset="-122"/>
              </a:rPr>
              <a:t>年，韩国引进先进技术</a:t>
            </a:r>
            <a:r>
              <a:rPr lang="en-US" altLang="zh-CN" sz="2800" b="1">
                <a:latin typeface="黑体" pitchFamily="49" charset="-122"/>
                <a:ea typeface="黑体" pitchFamily="49" charset="-122"/>
              </a:rPr>
              <a:t>1973</a:t>
            </a:r>
            <a:r>
              <a:rPr lang="zh-CN" altLang="zh-CN" sz="2800" b="1">
                <a:latin typeface="黑体" pitchFamily="49" charset="-122"/>
                <a:ea typeface="黑体" pitchFamily="49" charset="-122"/>
              </a:rPr>
              <a:t>项，</a:t>
            </a:r>
            <a:r>
              <a:rPr lang="en-US" altLang="zh-CN" sz="2800" b="1">
                <a:latin typeface="黑体" pitchFamily="49" charset="-122"/>
                <a:ea typeface="黑体" pitchFamily="49" charset="-122"/>
              </a:rPr>
              <a:t>1986</a:t>
            </a:r>
            <a:r>
              <a:rPr lang="zh-CN" altLang="zh-CN" sz="2800" b="1">
                <a:latin typeface="黑体" pitchFamily="49" charset="-122"/>
                <a:ea typeface="黑体" pitchFamily="49" charset="-122"/>
              </a:rPr>
              <a:t>年又引进</a:t>
            </a:r>
            <a:r>
              <a:rPr lang="en-US" altLang="zh-CN" sz="2800" b="1">
                <a:latin typeface="黑体" pitchFamily="49" charset="-122"/>
                <a:ea typeface="黑体" pitchFamily="49" charset="-122"/>
              </a:rPr>
              <a:t>517</a:t>
            </a:r>
            <a:r>
              <a:rPr lang="zh-CN" altLang="zh-CN" sz="2800" b="1">
                <a:latin typeface="黑体" pitchFamily="49" charset="-122"/>
                <a:ea typeface="黑体" pitchFamily="49" charset="-122"/>
              </a:rPr>
              <a:t>项，</a:t>
            </a:r>
            <a:r>
              <a:rPr lang="en-US" altLang="zh-CN" sz="2800" b="1">
                <a:latin typeface="黑体" pitchFamily="49" charset="-122"/>
                <a:ea typeface="黑体" pitchFamily="49" charset="-122"/>
              </a:rPr>
              <a:t>1987</a:t>
            </a:r>
            <a:r>
              <a:rPr lang="zh-CN" altLang="zh-CN" sz="2800" b="1">
                <a:latin typeface="黑体" pitchFamily="49" charset="-122"/>
                <a:ea typeface="黑体" pitchFamily="49" charset="-122"/>
              </a:rPr>
              <a:t>年为</a:t>
            </a:r>
            <a:r>
              <a:rPr lang="en-US" altLang="zh-CN" sz="2800" b="1">
                <a:latin typeface="黑体" pitchFamily="49" charset="-122"/>
                <a:ea typeface="黑体" pitchFamily="49" charset="-122"/>
              </a:rPr>
              <a:t>637</a:t>
            </a:r>
            <a:r>
              <a:rPr lang="zh-CN" altLang="zh-CN" sz="2800" b="1">
                <a:latin typeface="黑体" pitchFamily="49" charset="-122"/>
                <a:ea typeface="黑体" pitchFamily="49" charset="-122"/>
              </a:rPr>
              <a:t>项。在</a:t>
            </a:r>
            <a:r>
              <a:rPr lang="en-US" altLang="zh-CN" sz="2800" b="1">
                <a:latin typeface="黑体" pitchFamily="49" charset="-122"/>
                <a:ea typeface="黑体" pitchFamily="49" charset="-122"/>
              </a:rPr>
              <a:t>50</a:t>
            </a:r>
            <a:r>
              <a:rPr lang="zh-CN" altLang="zh-CN" sz="2800" b="1">
                <a:latin typeface="黑体" pitchFamily="49" charset="-122"/>
                <a:ea typeface="黑体" pitchFamily="49" charset="-122"/>
              </a:rPr>
              <a:t>－</a:t>
            </a:r>
            <a:r>
              <a:rPr lang="en-US" altLang="zh-CN" sz="2800" b="1">
                <a:latin typeface="黑体" pitchFamily="49" charset="-122"/>
                <a:ea typeface="黑体" pitchFamily="49" charset="-122"/>
              </a:rPr>
              <a:t>60</a:t>
            </a:r>
            <a:r>
              <a:rPr lang="zh-CN" altLang="zh-CN" sz="2800" b="1">
                <a:latin typeface="黑体" pitchFamily="49" charset="-122"/>
                <a:ea typeface="黑体" pitchFamily="49" charset="-122"/>
              </a:rPr>
              <a:t>年代，</a:t>
            </a:r>
            <a:r>
              <a:rPr lang="en-US" altLang="zh-CN" sz="2800" b="1">
                <a:latin typeface="黑体" pitchFamily="49" charset="-122"/>
                <a:ea typeface="黑体" pitchFamily="49" charset="-122"/>
              </a:rPr>
              <a:t>“</a:t>
            </a:r>
            <a:r>
              <a:rPr lang="zh-CN" altLang="zh-CN" sz="2800" b="1">
                <a:latin typeface="黑体" pitchFamily="49" charset="-122"/>
                <a:ea typeface="黑体" pitchFamily="49" charset="-122"/>
              </a:rPr>
              <a:t>四小龙</a:t>
            </a:r>
            <a:r>
              <a:rPr lang="en-US" altLang="zh-CN" sz="2800" b="1">
                <a:latin typeface="黑体" pitchFamily="49" charset="-122"/>
                <a:ea typeface="黑体" pitchFamily="49" charset="-122"/>
              </a:rPr>
              <a:t>”</a:t>
            </a:r>
            <a:r>
              <a:rPr lang="zh-CN" altLang="zh-CN" sz="2800" b="1">
                <a:latin typeface="黑体" pitchFamily="49" charset="-122"/>
                <a:ea typeface="黑体" pitchFamily="49" charset="-122"/>
              </a:rPr>
              <a:t>大量发展了纺织、食品、木材加工等劳动密集型产业。</a:t>
            </a:r>
            <a:endParaRPr lang="en-US" altLang="zh-CN" sz="2800" b="1">
              <a:latin typeface="黑体" pitchFamily="49" charset="-122"/>
              <a:ea typeface="黑体" pitchFamily="49" charset="-122"/>
            </a:endParaRPr>
          </a:p>
          <a:p>
            <a:pPr>
              <a:lnSpc>
                <a:spcPts val="3600"/>
              </a:lnSpc>
            </a:pPr>
            <a:r>
              <a:rPr lang="en-US" altLang="zh-CN" sz="2000" b="1">
                <a:latin typeface="黑体" pitchFamily="49" charset="-122"/>
                <a:ea typeface="黑体" pitchFamily="49" charset="-122"/>
              </a:rPr>
              <a:t>  ——</a:t>
            </a:r>
            <a:r>
              <a:rPr lang="zh-CN" altLang="zh-CN" sz="2000" b="1">
                <a:latin typeface="黑体" pitchFamily="49" charset="-122"/>
                <a:ea typeface="黑体" pitchFamily="49" charset="-122"/>
              </a:rPr>
              <a:t>夏涌《亚洲</a:t>
            </a:r>
            <a:r>
              <a:rPr lang="en-US" altLang="zh-CN" sz="2000" b="1">
                <a:latin typeface="黑体" pitchFamily="49" charset="-122"/>
                <a:ea typeface="黑体" pitchFamily="49" charset="-122"/>
              </a:rPr>
              <a:t>“</a:t>
            </a:r>
            <a:r>
              <a:rPr lang="zh-CN" altLang="zh-CN" sz="2000" b="1">
                <a:latin typeface="黑体" pitchFamily="49" charset="-122"/>
                <a:ea typeface="黑体" pitchFamily="49" charset="-122"/>
              </a:rPr>
              <a:t>四小龙</a:t>
            </a:r>
            <a:r>
              <a:rPr lang="en-US" altLang="zh-CN" sz="2000" b="1">
                <a:latin typeface="黑体" pitchFamily="49" charset="-122"/>
                <a:ea typeface="黑体" pitchFamily="49" charset="-122"/>
              </a:rPr>
              <a:t>”</a:t>
            </a:r>
            <a:r>
              <a:rPr lang="zh-CN" altLang="zh-CN" sz="2000" b="1">
                <a:latin typeface="黑体" pitchFamily="49" charset="-122"/>
                <a:ea typeface="黑体" pitchFamily="49" charset="-122"/>
              </a:rPr>
              <a:t>经济发展的启示》</a:t>
            </a:r>
            <a:endParaRPr lang="zh-CN" altLang="en-US" sz="2000" b="1">
              <a:latin typeface="黑体" pitchFamily="49" charset="-122"/>
              <a:ea typeface="黑体" pitchFamily="49" charset="-122"/>
            </a:endParaRPr>
          </a:p>
        </p:txBody>
      </p:sp>
      <p:sp>
        <p:nvSpPr>
          <p:cNvPr id="2" name="矩形 1"/>
          <p:cNvSpPr/>
          <p:nvPr/>
        </p:nvSpPr>
        <p:spPr>
          <a:xfrm>
            <a:off x="190500" y="476250"/>
            <a:ext cx="5697538" cy="1374775"/>
          </a:xfrm>
          <a:prstGeom prst="rect">
            <a:avLst/>
          </a:prstGeom>
        </p:spPr>
        <p:txBody>
          <a:bodyPr>
            <a:spAutoFit/>
          </a:bodyPr>
          <a:lstStyle/>
          <a:p>
            <a:pPr indent="200660">
              <a:lnSpc>
                <a:spcPts val="5000"/>
              </a:lnSpc>
              <a:spcAft>
                <a:spcPts val="0"/>
              </a:spcAft>
              <a:defRPr/>
            </a:pP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二、发展中国家的成就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5000"/>
              </a:lnSpc>
              <a:spcAft>
                <a:spcPts val="0"/>
              </a:spcAft>
              <a:defRPr/>
            </a:pP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2" cstate="print"/>
          <a:stretch>
            <a:fillRect/>
          </a:stretch>
        </p:blipFill>
        <p:spPr>
          <a:xfrm>
            <a:off x="190500" y="2996952"/>
            <a:ext cx="5616575" cy="3148013"/>
          </a:xfrm>
          <a:prstGeom prst="rect">
            <a:avLst/>
          </a:prstGeom>
          <a:ln>
            <a:noFill/>
          </a:ln>
          <a:effectLst>
            <a:outerShdw blurRad="292100" dist="139700" dir="2700000" algn="tl" rotWithShape="0">
              <a:srgbClr val="333333">
                <a:alpha val="65000"/>
              </a:srgbClr>
            </a:outerShdw>
          </a:effectLst>
        </p:spPr>
      </p:pic>
      <p:sp>
        <p:nvSpPr>
          <p:cNvPr id="36870" name="TextBox 5"/>
          <p:cNvSpPr txBox="1">
            <a:spLocks noChangeArrowheads="1"/>
          </p:cNvSpPr>
          <p:nvPr/>
        </p:nvSpPr>
        <p:spPr bwMode="auto">
          <a:xfrm>
            <a:off x="406400" y="1990725"/>
            <a:ext cx="2160588" cy="646113"/>
          </a:xfrm>
          <a:prstGeom prst="rect">
            <a:avLst/>
          </a:prstGeom>
          <a:noFill/>
          <a:ln w="9525">
            <a:noFill/>
            <a:miter lim="800000"/>
            <a:headEnd/>
            <a:tailEnd/>
          </a:ln>
        </p:spPr>
        <p:txBody>
          <a:bodyPr>
            <a:spAutoFit/>
          </a:bodyPr>
          <a:lstStyle/>
          <a:p>
            <a:r>
              <a:rPr lang="en-US" altLang="zh-CN" sz="3600" b="1">
                <a:latin typeface="黑体" pitchFamily="49" charset="-122"/>
                <a:ea typeface="黑体" pitchFamily="49" charset="-122"/>
              </a:rPr>
              <a:t>(1)</a:t>
            </a:r>
            <a:r>
              <a:rPr lang="zh-CN" altLang="en-US" sz="3600" b="1">
                <a:latin typeface="黑体" pitchFamily="49" charset="-122"/>
                <a:ea typeface="黑体" pitchFamily="49" charset="-122"/>
              </a:rPr>
              <a:t>亚洲</a:t>
            </a:r>
          </a:p>
        </p:txBody>
      </p:sp>
      <p:sp>
        <p:nvSpPr>
          <p:cNvPr id="9" name="TextBox 8"/>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0" name="TextBox 9"/>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grpSp>
        <p:nvGrpSpPr>
          <p:cNvPr id="13" name="组合 12"/>
          <p:cNvGrpSpPr/>
          <p:nvPr/>
        </p:nvGrpSpPr>
        <p:grpSpPr>
          <a:xfrm>
            <a:off x="6023198" y="1268760"/>
            <a:ext cx="5904656" cy="4968552"/>
            <a:chOff x="6023198" y="1268760"/>
            <a:chExt cx="5904656" cy="4968552"/>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198" y="1268760"/>
              <a:ext cx="5904656" cy="4968552"/>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2" name="矩形 11"/>
            <p:cNvSpPr>
              <a:spLocks noChangeArrowheads="1"/>
            </p:cNvSpPr>
            <p:nvPr/>
          </p:nvSpPr>
          <p:spPr bwMode="auto">
            <a:xfrm>
              <a:off x="9767614" y="5805264"/>
              <a:ext cx="2098756"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b="1" dirty="0" smtClean="0">
                  <a:latin typeface="黑体" panose="02010600030101010101" pitchFamily="49" charset="-122"/>
                  <a:ea typeface="黑体" panose="02010600030101010101" pitchFamily="49" charset="-122"/>
                </a:rPr>
                <a:t>中东石油输出路线</a:t>
              </a:r>
              <a:endParaRPr lang="zh-CN" altLang="en-US" b="1" dirty="0">
                <a:latin typeface="黑体" panose="02010600030101010101" pitchFamily="49" charset="-122"/>
                <a:ea typeface="黑体" panose="02010600030101010101" pitchFamily="49" charset="-122"/>
              </a:endParaRPr>
            </a:p>
          </p:txBody>
        </p:sp>
      </p:gr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90500" y="476250"/>
            <a:ext cx="5697538" cy="1427163"/>
          </a:xfrm>
          <a:prstGeom prst="rect">
            <a:avLst/>
          </a:prstGeom>
        </p:spPr>
        <p:txBody>
          <a:bodyPr>
            <a:spAutoFit/>
          </a:bodyPr>
          <a:lstStyle/>
          <a:p>
            <a:pPr indent="200660">
              <a:lnSpc>
                <a:spcPts val="5600"/>
              </a:lnSpc>
              <a:spcAft>
                <a:spcPts val="0"/>
              </a:spcAft>
              <a:defRPr/>
            </a:pP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二、发展中国家的成就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5600"/>
              </a:lnSpc>
              <a:spcAft>
                <a:spcPts val="0"/>
              </a:spcAft>
              <a:defRPr/>
            </a:pP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7891" name="TextBox 5"/>
          <p:cNvSpPr txBox="1">
            <a:spLocks noChangeArrowheads="1"/>
          </p:cNvSpPr>
          <p:nvPr/>
        </p:nvSpPr>
        <p:spPr bwMode="auto">
          <a:xfrm>
            <a:off x="406400" y="2135188"/>
            <a:ext cx="2160588" cy="646112"/>
          </a:xfrm>
          <a:prstGeom prst="rect">
            <a:avLst/>
          </a:prstGeom>
          <a:noFill/>
          <a:ln w="9525">
            <a:noFill/>
            <a:miter lim="800000"/>
            <a:headEnd/>
            <a:tailEnd/>
          </a:ln>
        </p:spPr>
        <p:txBody>
          <a:bodyPr>
            <a:spAutoFit/>
          </a:bodyPr>
          <a:lstStyle/>
          <a:p>
            <a:r>
              <a:rPr lang="en-US" altLang="zh-CN" sz="3600" b="1">
                <a:latin typeface="黑体" pitchFamily="49" charset="-122"/>
                <a:ea typeface="黑体" pitchFamily="49" charset="-122"/>
              </a:rPr>
              <a:t>(2)</a:t>
            </a:r>
            <a:r>
              <a:rPr lang="zh-CN" altLang="en-US" sz="3600" b="1">
                <a:latin typeface="黑体" pitchFamily="49" charset="-122"/>
                <a:ea typeface="黑体" pitchFamily="49" charset="-122"/>
              </a:rPr>
              <a:t>非洲</a:t>
            </a:r>
          </a:p>
        </p:txBody>
      </p:sp>
      <p:sp>
        <p:nvSpPr>
          <p:cNvPr id="9" name="矩形 8"/>
          <p:cNvSpPr>
            <a:spLocks noChangeArrowheads="1"/>
          </p:cNvSpPr>
          <p:nvPr/>
        </p:nvSpPr>
        <p:spPr bwMode="auto">
          <a:xfrm>
            <a:off x="550863" y="2924175"/>
            <a:ext cx="4535487" cy="993775"/>
          </a:xfrm>
          <a:prstGeom prst="rect">
            <a:avLst/>
          </a:prstGeom>
          <a:noFill/>
          <a:ln w="19050">
            <a:noFill/>
            <a:miter lim="800000"/>
            <a:headEnd/>
            <a:tailEnd/>
          </a:ln>
        </p:spPr>
        <p:txBody>
          <a:bodyPr lIns="68580" tIns="34290" rIns="68580" bIns="34290">
            <a:spAutoFit/>
          </a:bodyPr>
          <a:lstStyle/>
          <a:p>
            <a:pPr>
              <a:lnSpc>
                <a:spcPts val="3600"/>
              </a:lnSpc>
            </a:pPr>
            <a:r>
              <a:rPr lang="zh-CN" altLang="en-US" sz="2400" b="1">
                <a:latin typeface="黑体" pitchFamily="49" charset="-122"/>
                <a:ea typeface="黑体" pitchFamily="49" charset="-122"/>
              </a:rPr>
              <a:t>非洲国家独立后，</a:t>
            </a:r>
            <a:endParaRPr lang="en-US" altLang="zh-CN" sz="2400" b="1">
              <a:latin typeface="黑体" pitchFamily="49" charset="-122"/>
              <a:ea typeface="黑体" pitchFamily="49" charset="-122"/>
            </a:endParaRPr>
          </a:p>
          <a:p>
            <a:pPr>
              <a:lnSpc>
                <a:spcPts val="3600"/>
              </a:lnSpc>
            </a:pPr>
            <a:r>
              <a:rPr lang="en-US" altLang="zh-CN" sz="2400" b="1">
                <a:solidFill>
                  <a:srgbClr val="FF0000"/>
                </a:solidFill>
                <a:latin typeface="黑体" pitchFamily="49" charset="-122"/>
                <a:ea typeface="黑体" pitchFamily="49" charset="-122"/>
              </a:rPr>
              <a:t>    </a:t>
            </a:r>
            <a:r>
              <a:rPr lang="zh-CN" altLang="en-US" sz="2400" b="1">
                <a:latin typeface="黑体" pitchFamily="49" charset="-122"/>
                <a:ea typeface="黑体" pitchFamily="49" charset="-122"/>
              </a:rPr>
              <a:t>经济</a:t>
            </a:r>
            <a:r>
              <a:rPr lang="zh-CN" altLang="en-US" sz="2400" b="1">
                <a:solidFill>
                  <a:srgbClr val="FF0000"/>
                </a:solidFill>
                <a:latin typeface="黑体" pitchFamily="49" charset="-122"/>
                <a:ea typeface="黑体" pitchFamily="49" charset="-122"/>
              </a:rPr>
              <a:t>一度发展较快</a:t>
            </a:r>
            <a:r>
              <a:rPr lang="zh-CN" altLang="en-US" sz="2400" b="1">
                <a:latin typeface="黑体" pitchFamily="49" charset="-122"/>
                <a:ea typeface="黑体" pitchFamily="49" charset="-122"/>
              </a:rPr>
              <a:t>；</a:t>
            </a:r>
            <a:endParaRPr lang="en-US" altLang="zh-CN" sz="2400" b="1">
              <a:latin typeface="黑体" pitchFamily="49" charset="-122"/>
              <a:ea typeface="黑体" pitchFamily="49" charset="-122"/>
            </a:endParaRPr>
          </a:p>
        </p:txBody>
      </p:sp>
      <p:sp>
        <p:nvSpPr>
          <p:cNvPr id="11" name="矩形 10"/>
          <p:cNvSpPr>
            <a:spLocks noChangeArrowheads="1"/>
          </p:cNvSpPr>
          <p:nvPr/>
        </p:nvSpPr>
        <p:spPr bwMode="auto">
          <a:xfrm>
            <a:off x="622300" y="4011613"/>
            <a:ext cx="4537075" cy="993775"/>
          </a:xfrm>
          <a:prstGeom prst="rect">
            <a:avLst/>
          </a:prstGeom>
          <a:noFill/>
          <a:ln w="19050">
            <a:noFill/>
            <a:miter lim="800000"/>
            <a:headEnd/>
            <a:tailEnd/>
          </a:ln>
        </p:spPr>
        <p:txBody>
          <a:bodyPr lIns="68580" tIns="34290" rIns="68580" bIns="34290">
            <a:spAutoFit/>
          </a:bodyPr>
          <a:lstStyle/>
          <a:p>
            <a:pPr>
              <a:lnSpc>
                <a:spcPts val="3600"/>
              </a:lnSpc>
            </a:pPr>
            <a:r>
              <a:rPr lang="en-US" altLang="zh-CN" sz="2400" b="1">
                <a:latin typeface="黑体" pitchFamily="49" charset="-122"/>
                <a:ea typeface="黑体" pitchFamily="49" charset="-122"/>
              </a:rPr>
              <a:t>20 </a:t>
            </a:r>
            <a:r>
              <a:rPr lang="zh-CN" altLang="en-US" sz="2400" b="1">
                <a:latin typeface="黑体" pitchFamily="49" charset="-122"/>
                <a:ea typeface="黑体" pitchFamily="49" charset="-122"/>
              </a:rPr>
              <a:t>世纪</a:t>
            </a:r>
            <a:r>
              <a:rPr lang="en-US" altLang="zh-CN" sz="2400" b="1">
                <a:latin typeface="黑体" pitchFamily="49" charset="-122"/>
                <a:ea typeface="黑体" pitchFamily="49" charset="-122"/>
              </a:rPr>
              <a:t>70 </a:t>
            </a:r>
            <a:r>
              <a:rPr lang="zh-CN" altLang="en-US" sz="2400" b="1">
                <a:latin typeface="黑体" pitchFamily="49" charset="-122"/>
                <a:ea typeface="黑体" pitchFamily="49" charset="-122"/>
              </a:rPr>
              <a:t>年代中期以后，</a:t>
            </a:r>
            <a:endParaRPr lang="en-US" altLang="zh-CN" sz="2400" b="1">
              <a:latin typeface="黑体" pitchFamily="49" charset="-122"/>
              <a:ea typeface="黑体" pitchFamily="49" charset="-122"/>
            </a:endParaRPr>
          </a:p>
          <a:p>
            <a:pPr>
              <a:lnSpc>
                <a:spcPts val="3600"/>
              </a:lnSpc>
            </a:pPr>
            <a:r>
              <a:rPr lang="en-US" altLang="zh-CN" sz="2400" b="1">
                <a:latin typeface="黑体" pitchFamily="49" charset="-122"/>
                <a:ea typeface="黑体" pitchFamily="49" charset="-122"/>
              </a:rPr>
              <a:t>    </a:t>
            </a:r>
            <a:r>
              <a:rPr lang="zh-CN" altLang="en-US" sz="2400" b="1">
                <a:latin typeface="黑体" pitchFamily="49" charset="-122"/>
                <a:ea typeface="黑体" pitchFamily="49" charset="-122"/>
              </a:rPr>
              <a:t>经济</a:t>
            </a:r>
            <a:r>
              <a:rPr lang="zh-CN" altLang="en-US" sz="2400" b="1">
                <a:solidFill>
                  <a:srgbClr val="FF0000"/>
                </a:solidFill>
                <a:latin typeface="黑体" pitchFamily="49" charset="-122"/>
                <a:ea typeface="黑体" pitchFamily="49" charset="-122"/>
              </a:rPr>
              <a:t>发展陷入困境</a:t>
            </a:r>
            <a:r>
              <a:rPr lang="zh-CN" altLang="en-US" sz="2400" b="1">
                <a:latin typeface="黑体" pitchFamily="49" charset="-122"/>
                <a:ea typeface="黑体" pitchFamily="49" charset="-122"/>
              </a:rPr>
              <a:t>；</a:t>
            </a:r>
            <a:endParaRPr lang="en-US" altLang="zh-CN" sz="2400" b="1">
              <a:latin typeface="黑体" pitchFamily="49" charset="-122"/>
              <a:ea typeface="黑体" pitchFamily="49" charset="-122"/>
            </a:endParaRPr>
          </a:p>
        </p:txBody>
      </p:sp>
      <p:sp>
        <p:nvSpPr>
          <p:cNvPr id="12" name="矩形 11"/>
          <p:cNvSpPr>
            <a:spLocks noChangeArrowheads="1"/>
          </p:cNvSpPr>
          <p:nvPr/>
        </p:nvSpPr>
        <p:spPr bwMode="auto">
          <a:xfrm>
            <a:off x="695325" y="5092700"/>
            <a:ext cx="4535488" cy="992188"/>
          </a:xfrm>
          <a:prstGeom prst="rect">
            <a:avLst/>
          </a:prstGeom>
          <a:noFill/>
          <a:ln w="19050">
            <a:noFill/>
            <a:miter lim="800000"/>
            <a:headEnd/>
            <a:tailEnd/>
          </a:ln>
        </p:spPr>
        <p:txBody>
          <a:bodyPr lIns="68580" tIns="34290" rIns="68580" bIns="34290">
            <a:spAutoFit/>
          </a:bodyPr>
          <a:lstStyle/>
          <a:p>
            <a:pPr>
              <a:lnSpc>
                <a:spcPts val="3600"/>
              </a:lnSpc>
            </a:pPr>
            <a:r>
              <a:rPr lang="en-US" altLang="zh-CN" sz="2400" b="1">
                <a:latin typeface="黑体" pitchFamily="49" charset="-122"/>
                <a:ea typeface="黑体" pitchFamily="49" charset="-122"/>
              </a:rPr>
              <a:t>20 </a:t>
            </a:r>
            <a:r>
              <a:rPr lang="zh-CN" altLang="en-US" sz="2400" b="1">
                <a:latin typeface="黑体" pitchFamily="49" charset="-122"/>
                <a:ea typeface="黑体" pitchFamily="49" charset="-122"/>
              </a:rPr>
              <a:t>世纪</a:t>
            </a:r>
            <a:r>
              <a:rPr lang="en-US" altLang="zh-CN" sz="2400" b="1">
                <a:latin typeface="黑体" pitchFamily="49" charset="-122"/>
                <a:ea typeface="黑体" pitchFamily="49" charset="-122"/>
              </a:rPr>
              <a:t>90</a:t>
            </a:r>
            <a:r>
              <a:rPr lang="zh-CN" altLang="en-US" sz="2400" b="1">
                <a:latin typeface="黑体" pitchFamily="49" charset="-122"/>
                <a:ea typeface="黑体" pitchFamily="49" charset="-122"/>
              </a:rPr>
              <a:t>年代中期，</a:t>
            </a:r>
            <a:endParaRPr lang="en-US" altLang="zh-CN" sz="2400" b="1">
              <a:latin typeface="黑体" pitchFamily="49" charset="-122"/>
              <a:ea typeface="黑体" pitchFamily="49" charset="-122"/>
            </a:endParaRPr>
          </a:p>
          <a:p>
            <a:pPr>
              <a:lnSpc>
                <a:spcPts val="3600"/>
              </a:lnSpc>
            </a:pPr>
            <a:r>
              <a:rPr lang="en-US" altLang="zh-CN" sz="2400" b="1">
                <a:solidFill>
                  <a:srgbClr val="FF0000"/>
                </a:solidFill>
                <a:latin typeface="黑体" pitchFamily="49" charset="-122"/>
                <a:ea typeface="黑体" pitchFamily="49" charset="-122"/>
              </a:rPr>
              <a:t>    </a:t>
            </a:r>
            <a:r>
              <a:rPr lang="zh-CN" altLang="en-US" sz="2400" b="1">
                <a:solidFill>
                  <a:srgbClr val="FF0000"/>
                </a:solidFill>
                <a:latin typeface="黑体" pitchFamily="49" charset="-122"/>
                <a:ea typeface="黑体" pitchFamily="49" charset="-122"/>
              </a:rPr>
              <a:t>经济又开始增长</a:t>
            </a:r>
            <a:r>
              <a:rPr lang="zh-CN" altLang="en-US" sz="2400" b="1">
                <a:latin typeface="黑体" pitchFamily="49" charset="-122"/>
                <a:ea typeface="黑体" pitchFamily="49" charset="-122"/>
              </a:rPr>
              <a:t>。</a:t>
            </a:r>
          </a:p>
        </p:txBody>
      </p:sp>
      <p:pic>
        <p:nvPicPr>
          <p:cNvPr id="16" name="图片 15"/>
          <p:cNvPicPr>
            <a:picLocks noChangeAspect="1"/>
          </p:cNvPicPr>
          <p:nvPr/>
        </p:nvPicPr>
        <p:blipFill>
          <a:blip r:embed="rId2" cstate="print"/>
          <a:stretch>
            <a:fillRect/>
          </a:stretch>
        </p:blipFill>
        <p:spPr>
          <a:xfrm>
            <a:off x="334963" y="2924175"/>
            <a:ext cx="4660900" cy="338455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5" name="TextBox 14"/>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9" name="TextBox 18"/>
          <p:cNvSpPr txBox="1"/>
          <p:nvPr/>
        </p:nvSpPr>
        <p:spPr>
          <a:xfrm>
            <a:off x="5663158" y="1207857"/>
            <a:ext cx="6120680" cy="5016758"/>
          </a:xfrm>
          <a:prstGeom prst="rect">
            <a:avLst/>
          </a:prstGeom>
          <a:solidFill>
            <a:schemeClr val="bg1"/>
          </a:solidFill>
          <a:ln w="3175">
            <a:solidFill>
              <a:srgbClr val="002060"/>
            </a:solidFill>
            <a:prstDash val="sysDot"/>
          </a:ln>
        </p:spPr>
        <p:txBody>
          <a:bodyPr wrap="square" rtlCol="0">
            <a:spAutoFit/>
          </a:bodyPr>
          <a:lstStyle/>
          <a:p>
            <a:pPr>
              <a:lnSpc>
                <a:spcPts val="3200"/>
              </a:lnSpc>
            </a:pPr>
            <a:r>
              <a:rPr lang="en-US" altLang="zh-CN" sz="2000" b="1" dirty="0" smtClean="0">
                <a:latin typeface="黑体" pitchFamily="49" charset="-122"/>
                <a:ea typeface="黑体" pitchFamily="49" charset="-122"/>
              </a:rPr>
              <a:t>    1960-1970</a:t>
            </a:r>
            <a:r>
              <a:rPr lang="zh-CN" altLang="en-US" sz="2000" b="1" dirty="0" smtClean="0">
                <a:latin typeface="黑体" pitchFamily="49" charset="-122"/>
                <a:ea typeface="黑体" pitchFamily="49" charset="-122"/>
              </a:rPr>
              <a:t>年，整个非洲国内生产总值年均增长率为</a:t>
            </a:r>
            <a:r>
              <a:rPr lang="en-US" altLang="zh-CN" sz="2000" b="1" dirty="0" smtClean="0">
                <a:latin typeface="Arial Unicode MS" pitchFamily="34" charset="-122"/>
                <a:ea typeface="Arial Unicode MS" pitchFamily="34" charset="-122"/>
                <a:cs typeface="Arial Unicode MS" pitchFamily="34" charset="-122"/>
              </a:rPr>
              <a:t>3.8</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。整个</a:t>
            </a:r>
            <a:r>
              <a:rPr lang="en-US" altLang="zh-CN" sz="2000" b="1" dirty="0" smtClean="0">
                <a:latin typeface="黑体" pitchFamily="49" charset="-122"/>
                <a:ea typeface="黑体" pitchFamily="49" charset="-122"/>
              </a:rPr>
              <a:t>70</a:t>
            </a:r>
            <a:r>
              <a:rPr lang="zh-CN" altLang="en-US" sz="2000" b="1" dirty="0" smtClean="0">
                <a:latin typeface="黑体" pitchFamily="49" charset="-122"/>
                <a:ea typeface="黑体" pitchFamily="49" charset="-122"/>
              </a:rPr>
              <a:t>年代非洲国内生产总值平均年增长率高达</a:t>
            </a:r>
            <a:r>
              <a:rPr lang="en-US" altLang="zh-CN" sz="2000" b="1" dirty="0" smtClean="0">
                <a:latin typeface="Arial Unicode MS" pitchFamily="34" charset="-122"/>
                <a:ea typeface="Arial Unicode MS" pitchFamily="34" charset="-122"/>
                <a:cs typeface="Arial Unicode MS" pitchFamily="34" charset="-122"/>
              </a:rPr>
              <a:t>5.2</a:t>
            </a:r>
            <a:r>
              <a:rPr lang="en-US" altLang="zh-CN" sz="2000" b="1" dirty="0" smtClean="0">
                <a:latin typeface="黑体" pitchFamily="49" charset="-122"/>
                <a:ea typeface="黑体" pitchFamily="49" charset="-122"/>
              </a:rPr>
              <a:t>﹪ </a:t>
            </a:r>
            <a:r>
              <a:rPr lang="zh-CN" altLang="en-US" sz="2000" b="1" dirty="0" smtClean="0">
                <a:latin typeface="黑体" pitchFamily="49" charset="-122"/>
                <a:ea typeface="黑体" pitchFamily="49" charset="-122"/>
              </a:rPr>
              <a:t>。</a:t>
            </a:r>
            <a:endParaRPr lang="en-US" altLang="zh-CN" sz="2000" b="1" dirty="0" smtClean="0">
              <a:latin typeface="黑体" pitchFamily="49" charset="-122"/>
              <a:ea typeface="黑体" pitchFamily="49" charset="-122"/>
            </a:endParaRPr>
          </a:p>
          <a:p>
            <a:pPr>
              <a:lnSpc>
                <a:spcPts val="3200"/>
              </a:lnSpc>
            </a:pPr>
            <a:r>
              <a:rPr lang="en-US" altLang="zh-CN" sz="2000" b="1" dirty="0" smtClean="0">
                <a:latin typeface="黑体" pitchFamily="49" charset="-122"/>
                <a:ea typeface="黑体" pitchFamily="49" charset="-122"/>
              </a:rPr>
              <a:t>    20</a:t>
            </a:r>
            <a:r>
              <a:rPr lang="zh-CN" altLang="zh-CN" sz="2000" b="1" dirty="0" smtClean="0">
                <a:latin typeface="黑体" pitchFamily="49" charset="-122"/>
                <a:ea typeface="黑体" pitchFamily="49" charset="-122"/>
              </a:rPr>
              <a:t>世纪</a:t>
            </a:r>
            <a:r>
              <a:rPr lang="en-US" altLang="zh-CN" sz="2000" b="1" dirty="0" smtClean="0">
                <a:latin typeface="黑体" pitchFamily="49" charset="-122"/>
                <a:ea typeface="黑体" pitchFamily="49" charset="-122"/>
              </a:rPr>
              <a:t>80</a:t>
            </a:r>
            <a:r>
              <a:rPr lang="zh-CN" altLang="zh-CN" sz="2000" b="1" dirty="0" smtClean="0">
                <a:latin typeface="黑体" pitchFamily="49" charset="-122"/>
                <a:ea typeface="黑体" pitchFamily="49" charset="-122"/>
              </a:rPr>
              <a:t>年代</a:t>
            </a:r>
            <a:r>
              <a:rPr lang="zh-CN" altLang="en-US" sz="2000" b="1" dirty="0" smtClean="0">
                <a:latin typeface="黑体" pitchFamily="49" charset="-122"/>
                <a:ea typeface="黑体" pitchFamily="49" charset="-122"/>
              </a:rPr>
              <a:t>，</a:t>
            </a:r>
            <a:r>
              <a:rPr lang="zh-CN" altLang="zh-CN" sz="2000" b="1" dirty="0" smtClean="0">
                <a:latin typeface="黑体" pitchFamily="49" charset="-122"/>
                <a:ea typeface="黑体" pitchFamily="49" charset="-122"/>
              </a:rPr>
              <a:t>非洲经济年均增长率仅为</a:t>
            </a:r>
            <a:r>
              <a:rPr lang="en-US" altLang="zh-CN" sz="2000" b="1" dirty="0" smtClean="0">
                <a:latin typeface="Arial Unicode MS" pitchFamily="34" charset="-122"/>
                <a:ea typeface="Arial Unicode MS" pitchFamily="34" charset="-122"/>
                <a:cs typeface="Arial Unicode MS" pitchFamily="34" charset="-122"/>
              </a:rPr>
              <a:t>1.5</a:t>
            </a:r>
            <a:r>
              <a:rPr lang="en-US" altLang="zh-CN" sz="2000" b="1" dirty="0" smtClean="0">
                <a:latin typeface="黑体" pitchFamily="49" charset="-122"/>
                <a:ea typeface="黑体" pitchFamily="49" charset="-122"/>
              </a:rPr>
              <a:t>%</a:t>
            </a:r>
            <a:r>
              <a:rPr lang="zh-CN" altLang="zh-CN" sz="2000" b="1" dirty="0" smtClean="0">
                <a:latin typeface="黑体" pitchFamily="49" charset="-122"/>
                <a:ea typeface="黑体" pitchFamily="49" charset="-122"/>
              </a:rPr>
              <a:t>，人均收入平均每年下降</a:t>
            </a:r>
            <a:r>
              <a:rPr lang="en-US" altLang="zh-CN" sz="2000" b="1" dirty="0" smtClean="0">
                <a:latin typeface="Arial Unicode MS" pitchFamily="34" charset="-122"/>
                <a:ea typeface="Arial Unicode MS" pitchFamily="34" charset="-122"/>
                <a:cs typeface="Arial Unicode MS" pitchFamily="34" charset="-122"/>
              </a:rPr>
              <a:t>1.3</a:t>
            </a:r>
            <a:r>
              <a:rPr lang="en-US" altLang="zh-CN" sz="2000" b="1" dirty="0" smtClean="0">
                <a:latin typeface="黑体" pitchFamily="49" charset="-122"/>
                <a:ea typeface="黑体" pitchFamily="49" charset="-122"/>
              </a:rPr>
              <a:t>%</a:t>
            </a:r>
            <a:r>
              <a:rPr lang="zh-CN"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非洲在世界贸易总额中的比重从</a:t>
            </a:r>
            <a:r>
              <a:rPr lang="en-US" altLang="zh-CN" sz="2000" b="1" dirty="0" smtClean="0">
                <a:latin typeface="黑体" pitchFamily="49" charset="-122"/>
                <a:ea typeface="黑体" pitchFamily="49" charset="-122"/>
              </a:rPr>
              <a:t>1979</a:t>
            </a:r>
            <a:r>
              <a:rPr lang="zh-CN" altLang="en-US" sz="2000" b="1" dirty="0" smtClean="0">
                <a:latin typeface="黑体" pitchFamily="49" charset="-122"/>
                <a:ea typeface="黑体" pitchFamily="49" charset="-122"/>
              </a:rPr>
              <a:t>年的</a:t>
            </a:r>
            <a:r>
              <a:rPr lang="en-US" altLang="zh-CN" sz="2000" b="1" dirty="0" smtClean="0">
                <a:latin typeface="Arial Unicode MS" pitchFamily="34" charset="-122"/>
                <a:ea typeface="Arial Unicode MS" pitchFamily="34" charset="-122"/>
                <a:cs typeface="Arial Unicode MS" pitchFamily="34" charset="-122"/>
              </a:rPr>
              <a:t>5.9</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降至</a:t>
            </a:r>
            <a:r>
              <a:rPr lang="en-US" altLang="zh-CN" sz="2000" b="1" dirty="0" smtClean="0">
                <a:latin typeface="黑体" pitchFamily="49" charset="-122"/>
                <a:ea typeface="黑体" pitchFamily="49" charset="-122"/>
              </a:rPr>
              <a:t>1988</a:t>
            </a:r>
            <a:r>
              <a:rPr lang="zh-CN" altLang="en-US" sz="2000" b="1" dirty="0" smtClean="0">
                <a:latin typeface="黑体" pitchFamily="49" charset="-122"/>
                <a:ea typeface="黑体" pitchFamily="49" charset="-122"/>
              </a:rPr>
              <a:t>年的</a:t>
            </a:r>
            <a:r>
              <a:rPr lang="en-US" altLang="zh-CN" sz="2000" b="1" dirty="0" smtClean="0">
                <a:latin typeface="Arial Unicode MS" pitchFamily="34" charset="-122"/>
                <a:ea typeface="Arial Unicode MS" pitchFamily="34" charset="-122"/>
                <a:cs typeface="Arial Unicode MS" pitchFamily="34" charset="-122"/>
              </a:rPr>
              <a:t>1.9</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a:t>
            </a:r>
            <a:endParaRPr lang="en-US" altLang="zh-CN" sz="2000" b="1" dirty="0" smtClean="0">
              <a:latin typeface="黑体" pitchFamily="49" charset="-122"/>
              <a:ea typeface="黑体" pitchFamily="49" charset="-122"/>
            </a:endParaRPr>
          </a:p>
          <a:p>
            <a:pPr>
              <a:lnSpc>
                <a:spcPts val="3200"/>
              </a:lnSpc>
            </a:pPr>
            <a:r>
              <a:rPr lang="en-US" altLang="zh-CN" sz="2000" b="1" dirty="0" smtClean="0">
                <a:latin typeface="黑体" pitchFamily="49" charset="-122"/>
                <a:ea typeface="黑体" pitchFamily="49" charset="-122"/>
              </a:rPr>
              <a:t>    1994</a:t>
            </a:r>
            <a:r>
              <a:rPr lang="zh-CN" altLang="en-US" sz="2000" b="1" dirty="0" smtClean="0">
                <a:latin typeface="黑体" pitchFamily="49" charset="-122"/>
                <a:ea typeface="黑体" pitchFamily="49" charset="-122"/>
              </a:rPr>
              <a:t>年非洲国内生产总值比上年增长</a:t>
            </a:r>
            <a:r>
              <a:rPr lang="en-US" altLang="zh-CN" sz="2000" b="1" dirty="0" smtClean="0">
                <a:latin typeface="黑体" pitchFamily="49" charset="-122"/>
                <a:ea typeface="黑体" pitchFamily="49" charset="-122"/>
              </a:rPr>
              <a:t>2﹪</a:t>
            </a:r>
            <a:r>
              <a:rPr lang="zh-CN" altLang="en-US" sz="2000" b="1" dirty="0" smtClean="0">
                <a:latin typeface="黑体" pitchFamily="49" charset="-122"/>
                <a:ea typeface="黑体" pitchFamily="49" charset="-122"/>
              </a:rPr>
              <a:t>。</a:t>
            </a:r>
            <a:r>
              <a:rPr lang="en-US" altLang="zh-CN" sz="2000" b="1" dirty="0" smtClean="0">
                <a:latin typeface="黑体" pitchFamily="49" charset="-122"/>
                <a:ea typeface="黑体" pitchFamily="49" charset="-122"/>
              </a:rPr>
              <a:t>1995</a:t>
            </a:r>
            <a:r>
              <a:rPr lang="zh-CN" altLang="en-US" sz="2000" b="1" dirty="0" smtClean="0">
                <a:latin typeface="黑体" pitchFamily="49" charset="-122"/>
                <a:ea typeface="黑体" pitchFamily="49" charset="-122"/>
              </a:rPr>
              <a:t>年和</a:t>
            </a:r>
            <a:r>
              <a:rPr lang="en-US" altLang="zh-CN" sz="2000" b="1" dirty="0" smtClean="0">
                <a:latin typeface="黑体" pitchFamily="49" charset="-122"/>
                <a:ea typeface="黑体" pitchFamily="49" charset="-122"/>
              </a:rPr>
              <a:t>1996</a:t>
            </a:r>
            <a:r>
              <a:rPr lang="zh-CN" altLang="en-US" sz="2000" b="1" dirty="0" smtClean="0">
                <a:latin typeface="黑体" pitchFamily="49" charset="-122"/>
                <a:ea typeface="黑体" pitchFamily="49" charset="-122"/>
              </a:rPr>
              <a:t>年增长率分别为</a:t>
            </a:r>
            <a:r>
              <a:rPr lang="en-US" altLang="zh-CN" sz="2000" b="1" dirty="0" smtClean="0">
                <a:latin typeface="Arial Unicode MS" pitchFamily="34" charset="-122"/>
                <a:ea typeface="Arial Unicode MS" pitchFamily="34" charset="-122"/>
                <a:cs typeface="Arial Unicode MS" pitchFamily="34" charset="-122"/>
              </a:rPr>
              <a:t>2.74</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和</a:t>
            </a:r>
            <a:r>
              <a:rPr lang="en-US" altLang="zh-CN" sz="2000" b="1" dirty="0" smtClean="0">
                <a:latin typeface="Arial Unicode MS" pitchFamily="34" charset="-122"/>
                <a:ea typeface="Arial Unicode MS" pitchFamily="34" charset="-122"/>
                <a:cs typeface="Arial Unicode MS" pitchFamily="34" charset="-122"/>
              </a:rPr>
              <a:t>3.96</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。其中，</a:t>
            </a:r>
            <a:r>
              <a:rPr lang="en-US" altLang="zh-CN" sz="2000" b="1" dirty="0" smtClean="0">
                <a:latin typeface="黑体" pitchFamily="49" charset="-122"/>
                <a:ea typeface="黑体" pitchFamily="49" charset="-122"/>
              </a:rPr>
              <a:t>1996</a:t>
            </a:r>
            <a:r>
              <a:rPr lang="zh-CN" altLang="en-US" sz="2000" b="1" dirty="0" smtClean="0">
                <a:latin typeface="黑体" pitchFamily="49" charset="-122"/>
                <a:ea typeface="黑体" pitchFamily="49" charset="-122"/>
              </a:rPr>
              <a:t>年是近</a:t>
            </a:r>
            <a:r>
              <a:rPr lang="en-US" altLang="zh-CN" sz="2000" b="1" dirty="0" smtClean="0">
                <a:latin typeface="黑体" pitchFamily="49" charset="-122"/>
                <a:ea typeface="黑体" pitchFamily="49" charset="-122"/>
              </a:rPr>
              <a:t>20</a:t>
            </a:r>
            <a:r>
              <a:rPr lang="zh-CN" altLang="en-US" sz="2000" b="1" dirty="0" smtClean="0">
                <a:latin typeface="黑体" pitchFamily="49" charset="-122"/>
                <a:ea typeface="黑体" pitchFamily="49" charset="-122"/>
              </a:rPr>
              <a:t>年来首次出现较大幅度的增长，不只是少数国家，而是较多国家，</a:t>
            </a:r>
            <a:r>
              <a:rPr lang="en-US" altLang="zh-CN" sz="2000" b="1" dirty="0" smtClean="0">
                <a:latin typeface="黑体" pitchFamily="49" charset="-122"/>
                <a:ea typeface="黑体" pitchFamily="49" charset="-122"/>
              </a:rPr>
              <a:t>33</a:t>
            </a:r>
            <a:r>
              <a:rPr lang="zh-CN" altLang="en-US" sz="2000" b="1" dirty="0" smtClean="0">
                <a:latin typeface="黑体" pitchFamily="49" charset="-122"/>
                <a:ea typeface="黑体" pitchFamily="49" charset="-122"/>
              </a:rPr>
              <a:t>个最不发达国家的年均增长率为</a:t>
            </a:r>
            <a:r>
              <a:rPr lang="en-US" altLang="zh-CN" sz="2000" b="1" dirty="0" smtClean="0">
                <a:latin typeface="Arial Unicode MS" pitchFamily="34" charset="-122"/>
                <a:ea typeface="Arial Unicode MS" pitchFamily="34" charset="-122"/>
                <a:cs typeface="Arial Unicode MS" pitchFamily="34" charset="-122"/>
              </a:rPr>
              <a:t>4.5</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，高于全非洲的平均增长率。</a:t>
            </a:r>
            <a:endParaRPr lang="en-US" altLang="zh-CN" sz="2000" b="1" dirty="0" smtClean="0">
              <a:latin typeface="黑体" pitchFamily="49" charset="-122"/>
              <a:ea typeface="黑体" pitchFamily="49" charset="-122"/>
            </a:endParaRPr>
          </a:p>
          <a:p>
            <a:pPr>
              <a:lnSpc>
                <a:spcPts val="3200"/>
              </a:lnSpc>
            </a:pPr>
            <a:r>
              <a:rPr lang="en-US" altLang="zh-CN" sz="2000" b="1" dirty="0" smtClean="0">
                <a:latin typeface="黑体" pitchFamily="49" charset="-122"/>
                <a:ea typeface="黑体" pitchFamily="49" charset="-122"/>
              </a:rPr>
              <a:t>               ——</a:t>
            </a:r>
            <a:r>
              <a:rPr lang="zh-CN" altLang="en-US" sz="2000" b="1" dirty="0" smtClean="0">
                <a:latin typeface="黑体" pitchFamily="49" charset="-122"/>
                <a:ea typeface="黑体" pitchFamily="49" charset="-122"/>
              </a:rPr>
              <a:t>黄海波</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非洲经济发展模式</a:t>
            </a:r>
            <a:r>
              <a:rPr lang="en-US" altLang="zh-CN" sz="2000" b="1" dirty="0" smtClean="0">
                <a:latin typeface="黑体" pitchFamily="49" charset="-122"/>
                <a:ea typeface="黑体" pitchFamily="49" charset="-122"/>
              </a:rPr>
              <a:t>》           </a:t>
            </a:r>
            <a:endParaRPr lang="zh-CN" altLang="en-US" sz="2000" b="1" dirty="0">
              <a:latin typeface="黑体" pitchFamily="49" charset="-122"/>
              <a:ea typeface="黑体" pitchFamily="49" charset="-122"/>
            </a:endParaRPr>
          </a:p>
        </p:txBody>
      </p:sp>
      <p:pic>
        <p:nvPicPr>
          <p:cNvPr id="17" name="图片 16"/>
          <p:cNvPicPr>
            <a:picLocks noChangeAspect="1"/>
          </p:cNvPicPr>
          <p:nvPr/>
        </p:nvPicPr>
        <p:blipFill>
          <a:blip r:embed="rId3" cstate="print"/>
          <a:stretch>
            <a:fillRect/>
          </a:stretch>
        </p:blipFill>
        <p:spPr>
          <a:xfrm>
            <a:off x="5447134" y="1124744"/>
            <a:ext cx="6336704" cy="51125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4)">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4)">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9" name="文本框 3"/>
          <p:cNvSpPr txBox="1">
            <a:spLocks noChangeArrowheads="1"/>
          </p:cNvSpPr>
          <p:nvPr/>
        </p:nvSpPr>
        <p:spPr bwMode="auto">
          <a:xfrm>
            <a:off x="406400" y="5229225"/>
            <a:ext cx="4708525" cy="952500"/>
          </a:xfrm>
          <a:prstGeom prst="rect">
            <a:avLst/>
          </a:prstGeom>
          <a:noFill/>
          <a:ln w="9525">
            <a:noFill/>
            <a:miter lim="800000"/>
            <a:headEnd/>
            <a:tailEnd/>
          </a:ln>
        </p:spPr>
        <p:txBody>
          <a:bodyPr>
            <a:spAutoFit/>
          </a:bodyPr>
          <a:lstStyle/>
          <a:p>
            <a:pPr algn="just">
              <a:lnSpc>
                <a:spcPct val="125000"/>
              </a:lnSpc>
            </a:pPr>
            <a:r>
              <a:rPr lang="zh-CN" altLang="en-US" sz="2400">
                <a:latin typeface="黑体" pitchFamily="49" charset="-122"/>
                <a:ea typeface="黑体" pitchFamily="49" charset="-122"/>
              </a:rPr>
              <a:t>对策：</a:t>
            </a:r>
            <a:r>
              <a:rPr lang="zh-CN" sz="2400">
                <a:latin typeface="黑体" pitchFamily="49" charset="-122"/>
                <a:ea typeface="黑体" pitchFamily="49" charset="-122"/>
                <a:sym typeface="+mn-ea"/>
              </a:rPr>
              <a:t>经过改革，</a:t>
            </a:r>
            <a:r>
              <a:rPr lang="zh-CN" altLang="zh-CN" sz="2400">
                <a:latin typeface="黑体" pitchFamily="49" charset="-122"/>
                <a:ea typeface="黑体" pitchFamily="49" charset="-122"/>
                <a:sym typeface="+mn-ea"/>
              </a:rPr>
              <a:t>20</a:t>
            </a:r>
            <a:r>
              <a:rPr lang="zh-CN" sz="2400">
                <a:latin typeface="黑体" pitchFamily="49" charset="-122"/>
                <a:ea typeface="黑体" pitchFamily="49" charset="-122"/>
                <a:sym typeface="+mn-ea"/>
              </a:rPr>
              <a:t>世纪</a:t>
            </a:r>
            <a:r>
              <a:rPr lang="zh-CN" altLang="zh-CN" sz="2400">
                <a:latin typeface="黑体" pitchFamily="49" charset="-122"/>
                <a:ea typeface="黑体" pitchFamily="49" charset="-122"/>
                <a:sym typeface="+mn-ea"/>
              </a:rPr>
              <a:t>90</a:t>
            </a:r>
            <a:r>
              <a:rPr lang="zh-CN" sz="2400">
                <a:latin typeface="黑体" pitchFamily="49" charset="-122"/>
                <a:ea typeface="黑体" pitchFamily="49" charset="-122"/>
                <a:sym typeface="+mn-ea"/>
              </a:rPr>
              <a:t>年代的拉美经济出现繁荣势头。</a:t>
            </a:r>
            <a:endParaRPr lang="zh-CN" altLang="en-US" sz="2400">
              <a:latin typeface="黑体" pitchFamily="49" charset="-122"/>
              <a:ea typeface="黑体" pitchFamily="49" charset="-122"/>
            </a:endParaRPr>
          </a:p>
        </p:txBody>
      </p:sp>
      <p:sp>
        <p:nvSpPr>
          <p:cNvPr id="38915" name="文本框 30"/>
          <p:cNvSpPr txBox="1">
            <a:spLocks noChangeArrowheads="1"/>
          </p:cNvSpPr>
          <p:nvPr/>
        </p:nvSpPr>
        <p:spPr bwMode="auto">
          <a:xfrm>
            <a:off x="5454650" y="1213073"/>
            <a:ext cx="6299200" cy="4708981"/>
          </a:xfrm>
          <a:prstGeom prst="rect">
            <a:avLst/>
          </a:prstGeom>
          <a:noFill/>
          <a:ln w="9525">
            <a:noFill/>
            <a:miter lim="800000"/>
            <a:headEnd/>
            <a:tailEnd/>
          </a:ln>
        </p:spPr>
        <p:txBody>
          <a:bodyPr>
            <a:spAutoFit/>
          </a:bodyPr>
          <a:lstStyle/>
          <a:p>
            <a:pPr algn="just">
              <a:lnSpc>
                <a:spcPct val="125000"/>
              </a:lnSpc>
            </a:pPr>
            <a:r>
              <a:rPr lang="en-US" altLang="zh-CN" sz="2400" dirty="0" smtClean="0">
                <a:latin typeface="楷体" pitchFamily="49" charset="-122"/>
                <a:ea typeface="黑体" pitchFamily="49" charset="-122"/>
                <a:cs typeface="楷体" pitchFamily="49" charset="-122"/>
              </a:rPr>
              <a:t>    </a:t>
            </a:r>
            <a:r>
              <a:rPr lang="zh-CN" altLang="zh-CN" sz="2400" dirty="0" smtClean="0">
                <a:latin typeface="楷体" pitchFamily="49" charset="-122"/>
                <a:ea typeface="黑体" pitchFamily="49" charset="-122"/>
                <a:cs typeface="楷体" pitchFamily="49" charset="-122"/>
              </a:rPr>
              <a:t>从</a:t>
            </a:r>
            <a:r>
              <a:rPr lang="en-US" altLang="zh-CN" sz="2400" dirty="0" smtClean="0">
                <a:latin typeface="楷体" pitchFamily="49" charset="-122"/>
                <a:ea typeface="黑体" pitchFamily="49" charset="-122"/>
                <a:cs typeface="楷体" pitchFamily="49" charset="-122"/>
              </a:rPr>
              <a:t>1950</a:t>
            </a:r>
            <a:r>
              <a:rPr lang="zh-CN" altLang="zh-CN" sz="2400" dirty="0" smtClean="0">
                <a:latin typeface="楷体" pitchFamily="49" charset="-122"/>
                <a:ea typeface="黑体" pitchFamily="49" charset="-122"/>
                <a:cs typeface="楷体" pitchFamily="49" charset="-122"/>
              </a:rPr>
              <a:t>年到</a:t>
            </a:r>
            <a:r>
              <a:rPr lang="en-US" altLang="zh-CN" sz="2400" dirty="0" smtClean="0">
                <a:latin typeface="楷体" pitchFamily="49" charset="-122"/>
                <a:ea typeface="黑体" pitchFamily="49" charset="-122"/>
                <a:cs typeface="楷体" pitchFamily="49" charset="-122"/>
              </a:rPr>
              <a:t>1981</a:t>
            </a:r>
            <a:r>
              <a:rPr lang="zh-CN" altLang="zh-CN" sz="2400" dirty="0" smtClean="0">
                <a:latin typeface="楷体" pitchFamily="49" charset="-122"/>
                <a:ea typeface="黑体" pitchFamily="49" charset="-122"/>
                <a:cs typeface="楷体" pitchFamily="49" charset="-122"/>
              </a:rPr>
              <a:t>年的</a:t>
            </a:r>
            <a:r>
              <a:rPr lang="en-US" altLang="zh-CN" sz="2400" dirty="0" smtClean="0">
                <a:latin typeface="楷体" pitchFamily="49" charset="-122"/>
                <a:ea typeface="黑体" pitchFamily="49" charset="-122"/>
                <a:cs typeface="楷体" pitchFamily="49" charset="-122"/>
              </a:rPr>
              <a:t>31</a:t>
            </a:r>
            <a:r>
              <a:rPr lang="zh-CN" altLang="zh-CN" sz="2400" dirty="0" smtClean="0">
                <a:latin typeface="楷体" pitchFamily="49" charset="-122"/>
                <a:ea typeface="黑体" pitchFamily="49" charset="-122"/>
                <a:cs typeface="楷体" pitchFamily="49" charset="-122"/>
              </a:rPr>
              <a:t>年间，国内生产总值增长了</a:t>
            </a:r>
            <a:r>
              <a:rPr lang="en-US" altLang="zh-CN" sz="2400" dirty="0" smtClean="0">
                <a:latin typeface="楷体" pitchFamily="49" charset="-122"/>
                <a:ea typeface="黑体" pitchFamily="49" charset="-122"/>
                <a:cs typeface="楷体" pitchFamily="49" charset="-122"/>
              </a:rPr>
              <a:t>4</a:t>
            </a:r>
            <a:r>
              <a:rPr lang="zh-CN" altLang="zh-CN" sz="2400" dirty="0" smtClean="0">
                <a:latin typeface="楷体" pitchFamily="49" charset="-122"/>
                <a:ea typeface="黑体" pitchFamily="49" charset="-122"/>
                <a:cs typeface="楷体" pitchFamily="49" charset="-122"/>
              </a:rPr>
              <a:t>倍，年均增长</a:t>
            </a:r>
            <a:r>
              <a:rPr lang="en-US" altLang="zh-CN" sz="2400" dirty="0" smtClean="0">
                <a:latin typeface="楷体" pitchFamily="49" charset="-122"/>
                <a:ea typeface="黑体" pitchFamily="49" charset="-122"/>
                <a:cs typeface="楷体" pitchFamily="49" charset="-122"/>
              </a:rPr>
              <a:t>5.3%</a:t>
            </a:r>
            <a:r>
              <a:rPr lang="zh-CN" altLang="zh-CN" sz="2400" dirty="0" smtClean="0">
                <a:latin typeface="楷体" pitchFamily="49" charset="-122"/>
                <a:ea typeface="黑体" pitchFamily="49" charset="-122"/>
                <a:cs typeface="楷体" pitchFamily="49" charset="-122"/>
              </a:rPr>
              <a:t>，人均收入年均增长</a:t>
            </a:r>
            <a:r>
              <a:rPr lang="en-US" altLang="zh-CN" sz="2400" dirty="0" smtClean="0">
                <a:latin typeface="楷体" pitchFamily="49" charset="-122"/>
                <a:ea typeface="黑体" pitchFamily="49" charset="-122"/>
                <a:cs typeface="楷体" pitchFamily="49" charset="-122"/>
              </a:rPr>
              <a:t>2.6%</a:t>
            </a:r>
            <a:r>
              <a:rPr lang="zh-CN" altLang="zh-CN" sz="2400" dirty="0" smtClean="0">
                <a:latin typeface="楷体" pitchFamily="49" charset="-122"/>
                <a:ea typeface="黑体" pitchFamily="49" charset="-122"/>
                <a:cs typeface="楷体" pitchFamily="49" charset="-122"/>
              </a:rPr>
              <a:t>，投资年均增长</a:t>
            </a:r>
            <a:r>
              <a:rPr lang="en-US" altLang="zh-CN" sz="2400" dirty="0" smtClean="0">
                <a:latin typeface="楷体" pitchFamily="49" charset="-122"/>
                <a:ea typeface="黑体" pitchFamily="49" charset="-122"/>
                <a:cs typeface="楷体" pitchFamily="49" charset="-122"/>
              </a:rPr>
              <a:t>7.4%</a:t>
            </a:r>
            <a:r>
              <a:rPr lang="zh-CN" altLang="zh-CN" sz="2400" dirty="0" smtClean="0">
                <a:latin typeface="楷体" pitchFamily="49" charset="-122"/>
                <a:ea typeface="黑体" pitchFamily="49" charset="-122"/>
                <a:cs typeface="楷体" pitchFamily="49" charset="-122"/>
              </a:rPr>
              <a:t>，制造业年均增长</a:t>
            </a:r>
            <a:r>
              <a:rPr lang="en-US" altLang="zh-CN" sz="2400" dirty="0" smtClean="0">
                <a:latin typeface="楷体" pitchFamily="49" charset="-122"/>
                <a:ea typeface="黑体" pitchFamily="49" charset="-122"/>
                <a:cs typeface="楷体" pitchFamily="49" charset="-122"/>
              </a:rPr>
              <a:t>6.5%</a:t>
            </a:r>
            <a:r>
              <a:rPr lang="zh-CN" altLang="zh-CN" sz="2400" dirty="0" smtClean="0">
                <a:latin typeface="楷体" pitchFamily="49" charset="-122"/>
                <a:ea typeface="黑体" pitchFamily="49" charset="-122"/>
                <a:cs typeface="楷体" pitchFamily="49" charset="-122"/>
              </a:rPr>
              <a:t>，产量增加</a:t>
            </a:r>
            <a:r>
              <a:rPr lang="en-US" altLang="zh-CN" sz="2400" dirty="0" smtClean="0">
                <a:latin typeface="楷体" pitchFamily="49" charset="-122"/>
                <a:ea typeface="黑体" pitchFamily="49" charset="-122"/>
                <a:cs typeface="楷体" pitchFamily="49" charset="-122"/>
              </a:rPr>
              <a:t>6</a:t>
            </a:r>
            <a:r>
              <a:rPr lang="zh-CN" altLang="zh-CN" sz="2400" dirty="0" smtClean="0">
                <a:latin typeface="楷体" pitchFamily="49" charset="-122"/>
                <a:ea typeface="黑体" pitchFamily="49" charset="-122"/>
                <a:cs typeface="楷体" pitchFamily="49" charset="-122"/>
              </a:rPr>
              <a:t>倍多。拉丁美洲经济以令人刮目相看的速度稳步增长。</a:t>
            </a:r>
            <a:endParaRPr lang="en-US" altLang="zh-CN" sz="2400" dirty="0" smtClean="0">
              <a:latin typeface="楷体" pitchFamily="49" charset="-122"/>
              <a:ea typeface="黑体" pitchFamily="49" charset="-122"/>
              <a:cs typeface="楷体" pitchFamily="49" charset="-122"/>
            </a:endParaRPr>
          </a:p>
          <a:p>
            <a:pPr algn="just">
              <a:lnSpc>
                <a:spcPct val="125000"/>
              </a:lnSpc>
            </a:pPr>
            <a:r>
              <a:rPr lang="en-US" altLang="zh-CN" sz="2400" dirty="0" smtClean="0">
                <a:latin typeface="楷体" pitchFamily="49" charset="-122"/>
                <a:ea typeface="黑体" pitchFamily="49" charset="-122"/>
                <a:cs typeface="楷体" pitchFamily="49" charset="-122"/>
              </a:rPr>
              <a:t>    </a:t>
            </a:r>
            <a:r>
              <a:rPr lang="zh-CN" altLang="zh-CN" sz="2400" dirty="0" smtClean="0">
                <a:latin typeface="楷体" pitchFamily="49" charset="-122"/>
                <a:ea typeface="黑体" pitchFamily="49" charset="-122"/>
                <a:cs typeface="楷体" pitchFamily="49" charset="-122"/>
              </a:rPr>
              <a:t>民族经济的发展和工业化的实现使拉美国家的社会经济结构发生了深刻的变化，改变了过去以农矿业初级产品出口为基础的单一制经济结构。</a:t>
            </a:r>
            <a:endParaRPr lang="en-US" altLang="zh-CN" sz="2400" dirty="0" smtClean="0">
              <a:latin typeface="楷体" pitchFamily="49" charset="-122"/>
              <a:ea typeface="黑体" pitchFamily="49" charset="-122"/>
              <a:cs typeface="楷体" pitchFamily="49" charset="-122"/>
            </a:endParaRPr>
          </a:p>
          <a:p>
            <a:pPr algn="just">
              <a:lnSpc>
                <a:spcPct val="125000"/>
              </a:lnSpc>
            </a:pPr>
            <a:r>
              <a:rPr lang="en-US" altLang="zh-CN" sz="2400" dirty="0">
                <a:latin typeface="宋体" pitchFamily="2" charset="-122"/>
                <a:ea typeface="黑体" pitchFamily="49" charset="-122"/>
                <a:cs typeface="楷体" pitchFamily="49" charset="-122"/>
              </a:rPr>
              <a:t>         </a:t>
            </a:r>
            <a:r>
              <a:rPr lang="en-US" altLang="zh-CN" sz="2000" b="1" dirty="0">
                <a:latin typeface="宋体" pitchFamily="2" charset="-122"/>
                <a:ea typeface="黑体" pitchFamily="49" charset="-122"/>
                <a:cs typeface="楷体" pitchFamily="49" charset="-122"/>
              </a:rPr>
              <a:t>——</a:t>
            </a:r>
            <a:r>
              <a:rPr lang="zh-CN" altLang="en-US" sz="2000" b="1" dirty="0">
                <a:latin typeface="宋体" pitchFamily="2" charset="-122"/>
                <a:ea typeface="黑体" pitchFamily="49" charset="-122"/>
                <a:cs typeface="楷体" pitchFamily="49" charset="-122"/>
              </a:rPr>
              <a:t>吴于廑、齐世荣《世界史·现代史》</a:t>
            </a:r>
          </a:p>
        </p:txBody>
      </p:sp>
      <p:sp>
        <p:nvSpPr>
          <p:cNvPr id="33" name="圆角矩形 32"/>
          <p:cNvSpPr/>
          <p:nvPr/>
        </p:nvSpPr>
        <p:spPr>
          <a:xfrm>
            <a:off x="5370513" y="1052736"/>
            <a:ext cx="6492875" cy="5051425"/>
          </a:xfrm>
          <a:prstGeom prst="roundRect">
            <a:avLst>
              <a:gd name="adj" fmla="val 7167"/>
            </a:avLst>
          </a:prstGeom>
          <a:noFill/>
          <a:ln w="2540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261938" y="476250"/>
            <a:ext cx="5697537" cy="1427163"/>
          </a:xfrm>
          <a:prstGeom prst="rect">
            <a:avLst/>
          </a:prstGeom>
        </p:spPr>
        <p:txBody>
          <a:bodyPr>
            <a:spAutoFit/>
          </a:bodyPr>
          <a:lstStyle/>
          <a:p>
            <a:pPr indent="200660">
              <a:lnSpc>
                <a:spcPts val="5600"/>
              </a:lnSpc>
              <a:spcAft>
                <a:spcPts val="0"/>
              </a:spcAft>
              <a:defRPr/>
            </a:pP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二、发展中国家的成就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5600"/>
              </a:lnSpc>
              <a:spcAft>
                <a:spcPts val="0"/>
              </a:spcAft>
              <a:defRPr/>
            </a:pP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8918" name="TextBox 8"/>
          <p:cNvSpPr txBox="1">
            <a:spLocks noChangeArrowheads="1"/>
          </p:cNvSpPr>
          <p:nvPr/>
        </p:nvSpPr>
        <p:spPr bwMode="auto">
          <a:xfrm>
            <a:off x="406400" y="2060575"/>
            <a:ext cx="3313113" cy="646113"/>
          </a:xfrm>
          <a:prstGeom prst="rect">
            <a:avLst/>
          </a:prstGeom>
          <a:noFill/>
          <a:ln w="9525">
            <a:noFill/>
            <a:miter lim="800000"/>
            <a:headEnd/>
            <a:tailEnd/>
          </a:ln>
        </p:spPr>
        <p:txBody>
          <a:bodyPr>
            <a:spAutoFit/>
          </a:bodyPr>
          <a:lstStyle/>
          <a:p>
            <a:r>
              <a:rPr lang="en-US" altLang="zh-CN" sz="3600" b="1">
                <a:latin typeface="黑体" pitchFamily="49" charset="-122"/>
                <a:ea typeface="黑体" pitchFamily="49" charset="-122"/>
              </a:rPr>
              <a:t>(3)</a:t>
            </a:r>
            <a:r>
              <a:rPr lang="zh-CN" altLang="en-US" sz="3600" b="1">
                <a:latin typeface="黑体" pitchFamily="49" charset="-122"/>
                <a:ea typeface="黑体" pitchFamily="49" charset="-122"/>
              </a:rPr>
              <a:t>拉丁美洲</a:t>
            </a:r>
          </a:p>
        </p:txBody>
      </p:sp>
      <p:sp>
        <p:nvSpPr>
          <p:cNvPr id="10" name="文本框 3"/>
          <p:cNvSpPr txBox="1">
            <a:spLocks noChangeArrowheads="1"/>
          </p:cNvSpPr>
          <p:nvPr/>
        </p:nvSpPr>
        <p:spPr bwMode="auto">
          <a:xfrm>
            <a:off x="406400" y="2852738"/>
            <a:ext cx="4708525" cy="1414462"/>
          </a:xfrm>
          <a:prstGeom prst="rect">
            <a:avLst/>
          </a:prstGeom>
          <a:noFill/>
          <a:ln w="9525">
            <a:noFill/>
            <a:miter lim="800000"/>
            <a:headEnd/>
            <a:tailEnd/>
          </a:ln>
        </p:spPr>
        <p:txBody>
          <a:bodyPr>
            <a:spAutoFit/>
          </a:bodyPr>
          <a:lstStyle/>
          <a:p>
            <a:pPr algn="just">
              <a:lnSpc>
                <a:spcPct val="125000"/>
              </a:lnSpc>
            </a:pPr>
            <a:r>
              <a:rPr lang="zh-CN" altLang="en-US" sz="2400">
                <a:latin typeface="黑体" pitchFamily="49" charset="-122"/>
                <a:ea typeface="黑体" pitchFamily="49" charset="-122"/>
              </a:rPr>
              <a:t>成就：</a:t>
            </a:r>
            <a:r>
              <a:rPr lang="zh-CN" sz="2400">
                <a:latin typeface="黑体" pitchFamily="49" charset="-122"/>
                <a:ea typeface="黑体" pitchFamily="49" charset="-122"/>
              </a:rPr>
              <a:t>巴西、墨西哥、阿根廷等国家基本实现了工业化。大多数拉美国家属于中等收入国家</a:t>
            </a:r>
            <a:r>
              <a:rPr lang="zh-CN" altLang="en-US" sz="2400">
                <a:latin typeface="黑体" pitchFamily="49" charset="-122"/>
                <a:ea typeface="黑体" pitchFamily="49" charset="-122"/>
              </a:rPr>
              <a:t>。</a:t>
            </a:r>
          </a:p>
        </p:txBody>
      </p:sp>
      <p:sp>
        <p:nvSpPr>
          <p:cNvPr id="11" name="文本框 3"/>
          <p:cNvSpPr txBox="1">
            <a:spLocks noChangeArrowheads="1"/>
          </p:cNvSpPr>
          <p:nvPr/>
        </p:nvSpPr>
        <p:spPr bwMode="auto">
          <a:xfrm>
            <a:off x="406400" y="4292600"/>
            <a:ext cx="4708525" cy="952500"/>
          </a:xfrm>
          <a:prstGeom prst="rect">
            <a:avLst/>
          </a:prstGeom>
          <a:noFill/>
          <a:ln w="9525">
            <a:noFill/>
            <a:miter lim="800000"/>
            <a:headEnd/>
            <a:tailEnd/>
          </a:ln>
        </p:spPr>
        <p:txBody>
          <a:bodyPr>
            <a:spAutoFit/>
          </a:bodyPr>
          <a:lstStyle/>
          <a:p>
            <a:pPr algn="just">
              <a:lnSpc>
                <a:spcPct val="125000"/>
              </a:lnSpc>
            </a:pPr>
            <a:r>
              <a:rPr lang="zh-CN" altLang="en-US" sz="2400">
                <a:latin typeface="黑体" pitchFamily="49" charset="-122"/>
                <a:ea typeface="黑体" pitchFamily="49" charset="-122"/>
              </a:rPr>
              <a:t>问题：</a:t>
            </a:r>
            <a:r>
              <a:rPr lang="zh-CN" sz="2400">
                <a:latin typeface="黑体" pitchFamily="49" charset="-122"/>
                <a:ea typeface="黑体" pitchFamily="49" charset="-122"/>
              </a:rPr>
              <a:t>过于依赖出口贸易和外资，欠下巨额外债，影响了发展。</a:t>
            </a:r>
          </a:p>
        </p:txBody>
      </p:sp>
      <p:sp>
        <p:nvSpPr>
          <p:cNvPr id="9" name="TextBox 8"/>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2" name="TextBox 11"/>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069"/>
                                        </p:tgtEl>
                                        <p:attrNameLst>
                                          <p:attrName>style.visibility</p:attrName>
                                        </p:attrNameLst>
                                      </p:cBhvr>
                                      <p:to>
                                        <p:strVal val="visible"/>
                                      </p:to>
                                    </p:set>
                                    <p:animEffect transition="in" filter="blinds(horizontal)">
                                      <p:cBhvr>
                                        <p:cTn id="17" dur="1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33"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90500" y="674688"/>
            <a:ext cx="5697538" cy="1528762"/>
          </a:xfrm>
          <a:prstGeom prst="rect">
            <a:avLst/>
          </a:prstGeom>
        </p:spPr>
        <p:txBody>
          <a:bodyPr>
            <a:spAutoFit/>
          </a:bodyPr>
          <a:lstStyle/>
          <a:p>
            <a:pPr indent="200660">
              <a:lnSpc>
                <a:spcPts val="5600"/>
              </a:lnSpc>
              <a:spcAft>
                <a:spcPts val="0"/>
              </a:spcAft>
              <a:defRPr/>
            </a:pP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二、发展中国家的成就</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5600"/>
              </a:lnSpc>
              <a:spcAft>
                <a:spcPts val="0"/>
              </a:spcAft>
              <a:defRPr/>
            </a:pPr>
            <a:r>
              <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挑战</a:t>
            </a:r>
            <a:endParaRPr lang="en-US" altLang="zh-CN" sz="3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9939" name="矩形 8"/>
          <p:cNvSpPr>
            <a:spLocks noChangeArrowheads="1"/>
          </p:cNvSpPr>
          <p:nvPr/>
        </p:nvSpPr>
        <p:spPr bwMode="auto">
          <a:xfrm>
            <a:off x="477838" y="2259013"/>
            <a:ext cx="11306175" cy="3967162"/>
          </a:xfrm>
          <a:prstGeom prst="rect">
            <a:avLst/>
          </a:prstGeom>
          <a:noFill/>
          <a:ln w="3175">
            <a:solidFill>
              <a:srgbClr val="002060"/>
            </a:solidFill>
            <a:miter lim="800000"/>
            <a:headEnd/>
            <a:tailEnd/>
          </a:ln>
        </p:spPr>
        <p:txBody>
          <a:bodyPr lIns="68580" tIns="34290" rIns="68580" bIns="34290">
            <a:spAutoFit/>
          </a:bodyPr>
          <a:lstStyle/>
          <a:p>
            <a:pPr>
              <a:lnSpc>
                <a:spcPts val="3800"/>
              </a:lnSpc>
            </a:pPr>
            <a:r>
              <a:rPr lang="zh-CN" altLang="zh-CN" sz="2800">
                <a:latin typeface="黑体" pitchFamily="49" charset="-122"/>
                <a:ea typeface="黑体" pitchFamily="49" charset="-122"/>
              </a:rPr>
              <a:t>阅读下列材料，概括二战后发展中国家面临的共同挑战有哪些？</a:t>
            </a:r>
          </a:p>
          <a:p>
            <a:pPr>
              <a:lnSpc>
                <a:spcPts val="3800"/>
              </a:lnSpc>
              <a:spcAft>
                <a:spcPts val="600"/>
              </a:spcAft>
            </a:pPr>
            <a:r>
              <a:rPr lang="en-US" altLang="zh-CN" sz="2800">
                <a:latin typeface="黑体" pitchFamily="49" charset="-122"/>
                <a:ea typeface="黑体" pitchFamily="49" charset="-122"/>
              </a:rPr>
              <a:t>    </a:t>
            </a:r>
            <a:r>
              <a:rPr lang="zh-CN" altLang="zh-CN" sz="2800">
                <a:latin typeface="黑体" pitchFamily="49" charset="-122"/>
                <a:ea typeface="黑体" pitchFamily="49" charset="-122"/>
              </a:rPr>
              <a:t>当前经济全球化的一个严酷现实是：受益者永远是那些享有特权并主宰世界经济的发达国家，而广大发展中国家尤其是最不发达国家却被甩到世界经济的边缘，贫困不断加深，与发达国家的经济差距在加大……许多发展中国家债务负担不断增加，自然灾害不断，加重了经济发展的困难；人口增长过快，甚至超过粮食的增长速度；食品缺乏，贫困化问题严重，出现生存危机；生态环境极度恶化；政局动荡、社会不稳定。</a:t>
            </a:r>
            <a:r>
              <a:rPr lang="en-US" altLang="zh-CN" sz="2800">
                <a:latin typeface="黑体" pitchFamily="49" charset="-122"/>
                <a:ea typeface="黑体" pitchFamily="49" charset="-122"/>
              </a:rPr>
              <a:t>                  </a:t>
            </a:r>
            <a:r>
              <a:rPr lang="zh-CN" altLang="zh-CN" sz="2400">
                <a:latin typeface="黑体" pitchFamily="49" charset="-122"/>
                <a:ea typeface="黑体" pitchFamily="49" charset="-122"/>
              </a:rPr>
              <a:t>——</a:t>
            </a:r>
            <a:r>
              <a:rPr lang="zh-CN" altLang="en-US" sz="2400">
                <a:latin typeface="黑体" pitchFamily="49" charset="-122"/>
                <a:ea typeface="黑体" pitchFamily="49" charset="-122"/>
              </a:rPr>
              <a:t>王慧媞、韩玉贵</a:t>
            </a:r>
            <a:r>
              <a:rPr lang="zh-CN" altLang="zh-CN" sz="2400">
                <a:latin typeface="黑体" pitchFamily="49" charset="-122"/>
                <a:ea typeface="黑体" pitchFamily="49" charset="-122"/>
              </a:rPr>
              <a:t>《当代世界政治经济概论》 </a:t>
            </a:r>
          </a:p>
        </p:txBody>
      </p:sp>
      <p:cxnSp>
        <p:nvCxnSpPr>
          <p:cNvPr id="15" name="直接连接符 14"/>
          <p:cNvCxnSpPr/>
          <p:nvPr/>
        </p:nvCxnSpPr>
        <p:spPr>
          <a:xfrm>
            <a:off x="6959600" y="3267075"/>
            <a:ext cx="45354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5735166" y="476250"/>
            <a:ext cx="4895850" cy="523875"/>
          </a:xfrm>
          <a:prstGeom prst="rect">
            <a:avLst/>
          </a:prstGeom>
          <a:noFill/>
          <a:ln w="9525">
            <a:noFill/>
            <a:miter lim="800000"/>
            <a:headEnd/>
            <a:tailEnd/>
          </a:ln>
        </p:spPr>
        <p:txBody>
          <a:bodyPr>
            <a:spAutoFit/>
          </a:bodyPr>
          <a:lstStyle/>
          <a:p>
            <a:r>
              <a:rPr lang="zh-CN" altLang="zh-CN" sz="2800" b="1" dirty="0">
                <a:solidFill>
                  <a:srgbClr val="FF0000"/>
                </a:solidFill>
                <a:latin typeface="黑体" pitchFamily="49" charset="-122"/>
                <a:ea typeface="黑体" pitchFamily="49" charset="-122"/>
              </a:rPr>
              <a:t>不平等的国际经济旧秩序</a:t>
            </a:r>
            <a:endParaRPr lang="zh-CN" altLang="en-US" sz="2800" b="1" dirty="0">
              <a:solidFill>
                <a:srgbClr val="FF0000"/>
              </a:solidFill>
              <a:latin typeface="黑体" pitchFamily="49" charset="-122"/>
              <a:ea typeface="黑体" pitchFamily="49" charset="-122"/>
            </a:endParaRPr>
          </a:p>
        </p:txBody>
      </p:sp>
      <p:sp>
        <p:nvSpPr>
          <p:cNvPr id="19" name="TextBox 18"/>
          <p:cNvSpPr txBox="1">
            <a:spLocks noChangeArrowheads="1"/>
          </p:cNvSpPr>
          <p:nvPr/>
        </p:nvSpPr>
        <p:spPr bwMode="auto">
          <a:xfrm>
            <a:off x="5735166" y="1609725"/>
            <a:ext cx="6696075" cy="523875"/>
          </a:xfrm>
          <a:prstGeom prst="rect">
            <a:avLst/>
          </a:prstGeom>
          <a:noFill/>
          <a:ln w="9525">
            <a:noFill/>
            <a:miter lim="800000"/>
            <a:headEnd/>
            <a:tailEnd/>
          </a:ln>
        </p:spPr>
        <p:txBody>
          <a:bodyPr>
            <a:spAutoFit/>
          </a:bodyPr>
          <a:lstStyle/>
          <a:p>
            <a:r>
              <a:rPr lang="zh-CN" altLang="zh-CN" sz="2800" b="1">
                <a:solidFill>
                  <a:srgbClr val="FF0000"/>
                </a:solidFill>
                <a:latin typeface="黑体" pitchFamily="49" charset="-122"/>
                <a:ea typeface="黑体" pitchFamily="49" charset="-122"/>
              </a:rPr>
              <a:t>殖民主义遗留造成地区冲突和政局动荡</a:t>
            </a:r>
            <a:endParaRPr lang="zh-CN" altLang="en-US" sz="2800" b="1">
              <a:solidFill>
                <a:srgbClr val="FF0000"/>
              </a:solidFill>
              <a:latin typeface="黑体" pitchFamily="49" charset="-122"/>
              <a:ea typeface="黑体" pitchFamily="49" charset="-122"/>
            </a:endParaRPr>
          </a:p>
        </p:txBody>
      </p:sp>
      <p:cxnSp>
        <p:nvCxnSpPr>
          <p:cNvPr id="20" name="直接连接符 19"/>
          <p:cNvCxnSpPr/>
          <p:nvPr/>
        </p:nvCxnSpPr>
        <p:spPr>
          <a:xfrm>
            <a:off x="2711450" y="5138738"/>
            <a:ext cx="2159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5735166" y="1033463"/>
            <a:ext cx="5159375" cy="523875"/>
          </a:xfrm>
          <a:prstGeom prst="rect">
            <a:avLst/>
          </a:prstGeom>
          <a:noFill/>
          <a:ln w="9525">
            <a:noFill/>
            <a:miter lim="800000"/>
            <a:headEnd/>
            <a:tailEnd/>
          </a:ln>
        </p:spPr>
        <p:txBody>
          <a:bodyPr>
            <a:spAutoFit/>
          </a:bodyPr>
          <a:lstStyle/>
          <a:p>
            <a:r>
              <a:rPr lang="zh-CN" altLang="zh-CN" sz="2800" b="1">
                <a:solidFill>
                  <a:srgbClr val="FF0000"/>
                </a:solidFill>
                <a:latin typeface="黑体" pitchFamily="49" charset="-122"/>
                <a:ea typeface="黑体" pitchFamily="49" charset="-122"/>
              </a:rPr>
              <a:t>发展中国家自身存在政策失误</a:t>
            </a:r>
            <a:endParaRPr lang="zh-CN" altLang="en-US" sz="2800" b="1">
              <a:solidFill>
                <a:srgbClr val="FF0000"/>
              </a:solidFill>
              <a:latin typeface="黑体" pitchFamily="49" charset="-122"/>
              <a:ea typeface="黑体" pitchFamily="49" charset="-122"/>
            </a:endParaRPr>
          </a:p>
        </p:txBody>
      </p:sp>
      <p:cxnSp>
        <p:nvCxnSpPr>
          <p:cNvPr id="25" name="直接连接符 24"/>
          <p:cNvCxnSpPr/>
          <p:nvPr/>
        </p:nvCxnSpPr>
        <p:spPr>
          <a:xfrm>
            <a:off x="550863" y="3770313"/>
            <a:ext cx="38877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591175" y="5643563"/>
            <a:ext cx="25923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759825" y="5643563"/>
            <a:ext cx="27352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77838" y="6146800"/>
            <a:ext cx="7921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4" name="TextBox 13"/>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4" descr="19XLS-46.TIF"/>
          <p:cNvPicPr>
            <a:picLocks noChangeAspect="1"/>
          </p:cNvPicPr>
          <p:nvPr/>
        </p:nvPicPr>
        <p:blipFill>
          <a:blip r:embed="rId2" cstate="print"/>
          <a:srcRect l="4869" t="23952" r="688" b="46443"/>
          <a:stretch>
            <a:fillRect/>
          </a:stretch>
        </p:blipFill>
        <p:spPr bwMode="auto">
          <a:xfrm>
            <a:off x="1460400" y="730250"/>
            <a:ext cx="9315450" cy="2124075"/>
          </a:xfrm>
          <a:prstGeom prst="rect">
            <a:avLst/>
          </a:prstGeom>
          <a:noFill/>
          <a:ln w="9525">
            <a:noFill/>
            <a:miter lim="800000"/>
            <a:headEnd/>
            <a:tailEnd/>
          </a:ln>
        </p:spPr>
      </p:pic>
      <p:sp>
        <p:nvSpPr>
          <p:cNvPr id="40963" name="TextBox 2"/>
          <p:cNvSpPr txBox="1">
            <a:spLocks noChangeArrowheads="1"/>
          </p:cNvSpPr>
          <p:nvPr/>
        </p:nvSpPr>
        <p:spPr bwMode="auto">
          <a:xfrm>
            <a:off x="1415950" y="478631"/>
            <a:ext cx="3240087" cy="646113"/>
          </a:xfrm>
          <a:prstGeom prst="rect">
            <a:avLst/>
          </a:prstGeom>
          <a:noFill/>
          <a:ln w="9525">
            <a:noFill/>
            <a:miter lim="800000"/>
            <a:headEnd/>
            <a:tailEnd/>
          </a:ln>
        </p:spPr>
        <p:txBody>
          <a:bodyPr>
            <a:spAutoFit/>
          </a:bodyPr>
          <a:lstStyle/>
          <a:p>
            <a:r>
              <a:rPr lang="zh-CN" altLang="en-US" sz="3600" b="1" dirty="0">
                <a:latin typeface="黑体" pitchFamily="49" charset="-122"/>
                <a:ea typeface="黑体" pitchFamily="49" charset="-122"/>
              </a:rPr>
              <a:t>课堂小结</a:t>
            </a:r>
          </a:p>
        </p:txBody>
      </p:sp>
      <p:pic>
        <p:nvPicPr>
          <p:cNvPr id="30" name="Picture 24"/>
          <p:cNvPicPr>
            <a:picLocks noChangeAspect="1" noChangeArrowheads="1"/>
          </p:cNvPicPr>
          <p:nvPr/>
        </p:nvPicPr>
        <p:blipFill>
          <a:blip r:embed="rId3" cstate="print"/>
          <a:srcRect l="33707" t="39920" r="22351" b="23540"/>
          <a:stretch>
            <a:fillRect/>
          </a:stretch>
        </p:blipFill>
        <p:spPr bwMode="auto">
          <a:xfrm>
            <a:off x="1198462" y="3068960"/>
            <a:ext cx="9793288" cy="3454400"/>
          </a:xfrm>
          <a:prstGeom prst="rect">
            <a:avLst/>
          </a:prstGeom>
          <a:noFill/>
          <a:ln w="9525">
            <a:noFill/>
            <a:miter lim="800000"/>
            <a:headEnd/>
            <a:tailEnd/>
          </a:ln>
        </p:spPr>
      </p:pic>
      <p:sp>
        <p:nvSpPr>
          <p:cNvPr id="5" name="TextBox 4"/>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6" name="TextBox 5"/>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left)">
                                      <p:cBhvr>
                                        <p:cTn id="7" dur="10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097"/>
          <p:cNvSpPr txBox="1"/>
          <p:nvPr/>
        </p:nvSpPr>
        <p:spPr bwMode="auto">
          <a:xfrm>
            <a:off x="271463" y="920750"/>
            <a:ext cx="11657012" cy="708025"/>
          </a:xfrm>
          <a:prstGeom prst="rect">
            <a:avLst/>
          </a:prstGeom>
          <a:noFill/>
          <a:ln>
            <a:noFill/>
          </a:ln>
          <a:effectLst>
            <a:outerShdw blurRad="292100" dist="139700" dir="2700000" algn="tl" rotWithShape="0">
              <a:srgbClr val="333333">
                <a:alpha val="65000"/>
              </a:srgbClr>
            </a:outerShdw>
          </a:effectLst>
          <a:extLst/>
        </p:spPr>
        <p:txBody>
          <a:bodyPr>
            <a:spAutoFit/>
          </a:bodyPr>
          <a:lstStyle/>
          <a:p>
            <a:pPr algn="ctr">
              <a:defRPr/>
            </a:pPr>
            <a:r>
              <a:rPr lang="zh-CN" altLang="en-US" sz="4000" b="1" noProof="1">
                <a:solidFill>
                  <a:srgbClr val="C00000"/>
                </a:solidFill>
                <a:effectLst>
                  <a:outerShdw blurRad="38100" dist="38100" dir="2700000" algn="tl">
                    <a:srgbClr val="000000">
                      <a:alpha val="43137"/>
                    </a:srgbClr>
                  </a:outerShdw>
                </a:effectLst>
                <a:latin typeface="DFKai-SB" panose="03000509000000000000" pitchFamily="1" charset="-120"/>
                <a:ea typeface="华文中宋" panose="02010600040101010101" charset="-122"/>
                <a:sym typeface="Arial" panose="020B0604020202020204" pitchFamily="34" charset="0"/>
              </a:rPr>
              <a:t>第</a:t>
            </a:r>
            <a:r>
              <a:rPr lang="en-US" sz="4000" b="1" noProof="1">
                <a:solidFill>
                  <a:srgbClr val="C00000"/>
                </a:solidFill>
                <a:effectLst>
                  <a:outerShdw blurRad="38100" dist="38100" dir="2700000" algn="tl">
                    <a:srgbClr val="000000">
                      <a:alpha val="43137"/>
                    </a:srgbClr>
                  </a:outerShdw>
                </a:effectLst>
                <a:latin typeface="DFKai-SB" panose="03000509000000000000" pitchFamily="1" charset="-120"/>
                <a:ea typeface="华文中宋" panose="02010600040101010101" charset="-122"/>
                <a:sym typeface="Arial" panose="020B0604020202020204" pitchFamily="34" charset="0"/>
              </a:rPr>
              <a:t>21</a:t>
            </a:r>
            <a:r>
              <a:rPr lang="zh-CN" altLang="en-US" sz="4000" b="1" noProof="1">
                <a:solidFill>
                  <a:srgbClr val="C00000"/>
                </a:solidFill>
                <a:effectLst>
                  <a:outerShdw blurRad="38100" dist="38100" dir="2700000" algn="tl">
                    <a:srgbClr val="000000">
                      <a:alpha val="43137"/>
                    </a:srgbClr>
                  </a:outerShdw>
                </a:effectLst>
                <a:latin typeface="DFKai-SB" panose="03000509000000000000" pitchFamily="1" charset="-120"/>
                <a:ea typeface="华文中宋" panose="02010600040101010101" charset="-122"/>
                <a:sym typeface="Arial" panose="020B0604020202020204" pitchFamily="34" charset="0"/>
              </a:rPr>
              <a:t>课 世界殖民体系的瓦解与新兴国家的发展</a:t>
            </a:r>
          </a:p>
        </p:txBody>
      </p:sp>
      <p:sp>
        <p:nvSpPr>
          <p:cNvPr id="9" name="文本框 8"/>
          <p:cNvSpPr txBox="1"/>
          <p:nvPr/>
        </p:nvSpPr>
        <p:spPr>
          <a:xfrm>
            <a:off x="695325" y="2289175"/>
            <a:ext cx="10799763" cy="1284288"/>
          </a:xfrm>
          <a:prstGeom prst="rect">
            <a:avLst/>
          </a:prstGeom>
          <a:noFill/>
          <a:effectLst>
            <a:outerShdw blurRad="50800" dir="2700000" algn="tl" rotWithShape="0">
              <a:prstClr val="black">
                <a:alpha val="40000"/>
              </a:prstClr>
            </a:outerShdw>
          </a:effectLst>
        </p:spPr>
        <p:txBody>
          <a:bodyPr>
            <a:spAutoFit/>
          </a:bodyPr>
          <a:lstStyle/>
          <a:p>
            <a:pPr marL="285750" indent="-285750">
              <a:lnSpc>
                <a:spcPct val="150000"/>
              </a:lnSpc>
              <a:buClr>
                <a:srgbClr val="FF0000"/>
              </a:buClr>
              <a:defRPr/>
            </a:pP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rPr>
              <a:t>课程标准：通过了解第二次世界大战后第三世界国家的变化，认识</a:t>
            </a:r>
            <a:endParaRPr lang="en-US" altLang="zh-CN" sz="2800" b="1" dirty="0">
              <a:solidFill>
                <a:srgbClr val="002060"/>
              </a:solidFill>
              <a:effectLst>
                <a:outerShdw blurRad="38100" dist="38100" dir="2700000" algn="tl">
                  <a:srgbClr val="C0C0C0"/>
                </a:outerShdw>
              </a:effectLst>
              <a:latin typeface="宋体" pitchFamily="2" charset="-122"/>
              <a:ea typeface="汉仪文黑-55简"/>
              <a:cs typeface="汉仪文黑-55简"/>
            </a:endParaRPr>
          </a:p>
          <a:p>
            <a:pPr marL="285750" indent="-285750">
              <a:lnSpc>
                <a:spcPct val="150000"/>
              </a:lnSpc>
              <a:buClr>
                <a:srgbClr val="FF0000"/>
              </a:buClr>
              <a:defRPr/>
            </a:pP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rPr>
              <a:t>其发展中的成就与问题。</a:t>
            </a:r>
          </a:p>
        </p:txBody>
      </p:sp>
      <p:sp>
        <p:nvSpPr>
          <p:cNvPr id="10" name="文本框 8"/>
          <p:cNvSpPr txBox="1"/>
          <p:nvPr/>
        </p:nvSpPr>
        <p:spPr>
          <a:xfrm>
            <a:off x="766763" y="4005263"/>
            <a:ext cx="10801350" cy="1930400"/>
          </a:xfrm>
          <a:prstGeom prst="rect">
            <a:avLst/>
          </a:prstGeom>
          <a:noFill/>
          <a:effectLst>
            <a:outerShdw blurRad="50800" dir="2700000" algn="tl" rotWithShape="0">
              <a:prstClr val="black">
                <a:alpha val="40000"/>
              </a:prstClr>
            </a:outerShdw>
          </a:effectLst>
        </p:spPr>
        <p:txBody>
          <a:bodyPr>
            <a:spAutoFit/>
          </a:bodyPr>
          <a:lstStyle/>
          <a:p>
            <a:pPr marL="285750" indent="-285750">
              <a:lnSpc>
                <a:spcPct val="150000"/>
              </a:lnSpc>
              <a:buClr>
                <a:srgbClr val="FF0000"/>
              </a:buClr>
              <a:defRPr/>
            </a:pP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rPr>
              <a:t>重点问题：</a:t>
            </a: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a:t>
            </a:r>
            <a:r>
              <a:rPr lang="en-US" altLang="zh-CN"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1</a:t>
            </a: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）世界殖民体系走向瓦解的原因与表现。（</a:t>
            </a:r>
            <a:r>
              <a:rPr lang="en-US" altLang="zh-CN"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2</a:t>
            </a: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）亚非</a:t>
            </a:r>
            <a:endParaRPr lang="en-US" altLang="zh-CN"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endParaRPr>
          </a:p>
          <a:p>
            <a:pPr marL="285750" indent="-285750">
              <a:lnSpc>
                <a:spcPct val="150000"/>
              </a:lnSpc>
              <a:buClr>
                <a:srgbClr val="FF0000"/>
              </a:buClr>
              <a:defRPr/>
            </a:pP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拉发展中国家发展的成就与问题。（</a:t>
            </a:r>
            <a:r>
              <a:rPr lang="en-US" altLang="zh-CN"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3</a:t>
            </a: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）独立后的发展中国家面临的</a:t>
            </a:r>
            <a:endParaRPr lang="en-US" altLang="zh-CN"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endParaRPr>
          </a:p>
          <a:p>
            <a:pPr marL="285750" indent="-285750">
              <a:lnSpc>
                <a:spcPct val="150000"/>
              </a:lnSpc>
              <a:buClr>
                <a:srgbClr val="FF0000"/>
              </a:buClr>
              <a:defRPr/>
            </a:pPr>
            <a:r>
              <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sym typeface="Wingdings" pitchFamily="2" charset="2"/>
              </a:rPr>
              <a:t>发展与挑战。</a:t>
            </a:r>
            <a:endParaRPr lang="zh-CN" altLang="en-US" sz="2800" b="1" dirty="0">
              <a:solidFill>
                <a:srgbClr val="002060"/>
              </a:solidFill>
              <a:effectLst>
                <a:outerShdw blurRad="38100" dist="38100" dir="2700000" algn="tl">
                  <a:srgbClr val="C0C0C0"/>
                </a:outerShdw>
              </a:effectLst>
              <a:latin typeface="宋体" pitchFamily="2" charset="-122"/>
              <a:ea typeface="汉仪文黑-55简"/>
              <a:cs typeface="汉仪文黑-55简"/>
            </a:endParaRPr>
          </a:p>
        </p:txBody>
      </p:sp>
      <p:sp>
        <p:nvSpPr>
          <p:cNvPr id="6" name="TextBox 5"/>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7" name="TextBox 6"/>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Line 6"/>
          <p:cNvSpPr>
            <a:spLocks noChangeShapeType="1"/>
          </p:cNvSpPr>
          <p:nvPr/>
        </p:nvSpPr>
        <p:spPr bwMode="auto">
          <a:xfrm flipV="1">
            <a:off x="261938" y="3573463"/>
            <a:ext cx="10748962" cy="71437"/>
          </a:xfrm>
          <a:prstGeom prst="line">
            <a:avLst/>
          </a:prstGeom>
          <a:noFill/>
          <a:ln w="155575">
            <a:solidFill>
              <a:srgbClr val="00B0F0"/>
            </a:solidFill>
            <a:round/>
            <a:headEnd/>
            <a:tailEnd type="triangle" w="med" len="med"/>
          </a:ln>
        </p:spPr>
        <p:txBody>
          <a:bodyPr/>
          <a:lstStyle/>
          <a:p>
            <a:endParaRPr lang="zh-CN" altLang="en-US"/>
          </a:p>
        </p:txBody>
      </p:sp>
      <p:sp>
        <p:nvSpPr>
          <p:cNvPr id="77832" name="Line 13"/>
          <p:cNvSpPr>
            <a:spLocks noChangeShapeType="1"/>
          </p:cNvSpPr>
          <p:nvPr/>
        </p:nvSpPr>
        <p:spPr bwMode="auto">
          <a:xfrm flipV="1">
            <a:off x="4094163" y="1176338"/>
            <a:ext cx="0" cy="2392362"/>
          </a:xfrm>
          <a:prstGeom prst="line">
            <a:avLst/>
          </a:prstGeom>
          <a:noFill/>
          <a:ln w="101600">
            <a:solidFill>
              <a:srgbClr val="00B0F0"/>
            </a:solidFill>
            <a:prstDash val="sysDot"/>
            <a:round/>
            <a:headEnd/>
            <a:tailEnd/>
          </a:ln>
        </p:spPr>
        <p:txBody>
          <a:bodyPr/>
          <a:lstStyle/>
          <a:p>
            <a:endParaRPr lang="zh-CN" altLang="en-US"/>
          </a:p>
        </p:txBody>
      </p:sp>
      <p:sp>
        <p:nvSpPr>
          <p:cNvPr id="77851" name="Line 22"/>
          <p:cNvSpPr>
            <a:spLocks noChangeShapeType="1"/>
          </p:cNvSpPr>
          <p:nvPr/>
        </p:nvSpPr>
        <p:spPr bwMode="auto">
          <a:xfrm flipV="1">
            <a:off x="725488" y="3460750"/>
            <a:ext cx="1587" cy="184150"/>
          </a:xfrm>
          <a:prstGeom prst="line">
            <a:avLst/>
          </a:prstGeom>
          <a:noFill/>
          <a:ln w="101600">
            <a:solidFill>
              <a:srgbClr val="00B0F0"/>
            </a:solidFill>
            <a:round/>
            <a:headEnd/>
            <a:tailEnd/>
          </a:ln>
        </p:spPr>
        <p:txBody>
          <a:bodyPr/>
          <a:lstStyle/>
          <a:p>
            <a:endParaRPr lang="zh-CN" altLang="en-US"/>
          </a:p>
        </p:txBody>
      </p:sp>
      <p:sp>
        <p:nvSpPr>
          <p:cNvPr id="77852" name="Line 22"/>
          <p:cNvSpPr>
            <a:spLocks noChangeShapeType="1"/>
          </p:cNvSpPr>
          <p:nvPr/>
        </p:nvSpPr>
        <p:spPr bwMode="auto">
          <a:xfrm flipV="1">
            <a:off x="3162300" y="3451225"/>
            <a:ext cx="1588" cy="184150"/>
          </a:xfrm>
          <a:prstGeom prst="line">
            <a:avLst/>
          </a:prstGeom>
          <a:noFill/>
          <a:ln w="101600">
            <a:solidFill>
              <a:srgbClr val="00B0F0"/>
            </a:solidFill>
            <a:round/>
            <a:headEnd/>
            <a:tailEnd/>
          </a:ln>
        </p:spPr>
        <p:txBody>
          <a:bodyPr/>
          <a:lstStyle/>
          <a:p>
            <a:endParaRPr lang="zh-CN" altLang="en-US"/>
          </a:p>
        </p:txBody>
      </p:sp>
      <p:sp>
        <p:nvSpPr>
          <p:cNvPr id="77853" name="Line 22"/>
          <p:cNvSpPr>
            <a:spLocks noChangeShapeType="1"/>
          </p:cNvSpPr>
          <p:nvPr/>
        </p:nvSpPr>
        <p:spPr bwMode="auto">
          <a:xfrm flipV="1">
            <a:off x="5160963" y="3386138"/>
            <a:ext cx="1587" cy="184150"/>
          </a:xfrm>
          <a:prstGeom prst="line">
            <a:avLst/>
          </a:prstGeom>
          <a:noFill/>
          <a:ln w="101600">
            <a:solidFill>
              <a:srgbClr val="00B0F0"/>
            </a:solidFill>
            <a:round/>
            <a:headEnd/>
            <a:tailEnd/>
          </a:ln>
        </p:spPr>
        <p:txBody>
          <a:bodyPr/>
          <a:lstStyle/>
          <a:p>
            <a:endParaRPr lang="zh-CN" altLang="en-US"/>
          </a:p>
        </p:txBody>
      </p:sp>
      <p:sp>
        <p:nvSpPr>
          <p:cNvPr id="77854" name="Line 22"/>
          <p:cNvSpPr>
            <a:spLocks noChangeShapeType="1"/>
          </p:cNvSpPr>
          <p:nvPr/>
        </p:nvSpPr>
        <p:spPr bwMode="auto">
          <a:xfrm flipV="1">
            <a:off x="7521575" y="3386138"/>
            <a:ext cx="1588" cy="184150"/>
          </a:xfrm>
          <a:prstGeom prst="line">
            <a:avLst/>
          </a:prstGeom>
          <a:noFill/>
          <a:ln w="101600">
            <a:solidFill>
              <a:srgbClr val="00B0F0"/>
            </a:solidFill>
            <a:round/>
            <a:headEnd/>
            <a:tailEnd/>
          </a:ln>
        </p:spPr>
        <p:txBody>
          <a:bodyPr/>
          <a:lstStyle/>
          <a:p>
            <a:endParaRPr lang="zh-CN" altLang="en-US"/>
          </a:p>
        </p:txBody>
      </p:sp>
      <p:sp>
        <p:nvSpPr>
          <p:cNvPr id="77855" name="Line 22"/>
          <p:cNvSpPr>
            <a:spLocks noChangeShapeType="1"/>
          </p:cNvSpPr>
          <p:nvPr/>
        </p:nvSpPr>
        <p:spPr bwMode="auto">
          <a:xfrm flipV="1">
            <a:off x="8909050" y="3406775"/>
            <a:ext cx="1588" cy="184150"/>
          </a:xfrm>
          <a:prstGeom prst="line">
            <a:avLst/>
          </a:prstGeom>
          <a:noFill/>
          <a:ln w="101600">
            <a:solidFill>
              <a:srgbClr val="00B0F0"/>
            </a:solidFill>
            <a:round/>
            <a:headEnd/>
            <a:tailEnd/>
          </a:ln>
        </p:spPr>
        <p:txBody>
          <a:bodyPr/>
          <a:lstStyle/>
          <a:p>
            <a:endParaRPr lang="zh-CN" altLang="en-US"/>
          </a:p>
        </p:txBody>
      </p:sp>
      <p:sp>
        <p:nvSpPr>
          <p:cNvPr id="2" name="Text Box 9"/>
          <p:cNvSpPr txBox="1">
            <a:spLocks noChangeArrowheads="1"/>
          </p:cNvSpPr>
          <p:nvPr/>
        </p:nvSpPr>
        <p:spPr bwMode="auto">
          <a:xfrm>
            <a:off x="466725" y="3736975"/>
            <a:ext cx="854075" cy="398463"/>
          </a:xfrm>
          <a:prstGeom prst="rect">
            <a:avLst/>
          </a:prstGeom>
          <a:noFill/>
          <a:ln w="9525">
            <a:noFill/>
            <a:miter lim="800000"/>
            <a:headEnd/>
            <a:tailEnd/>
          </a:ln>
        </p:spPr>
        <p:txBody>
          <a:bodyPr>
            <a:spAutoFit/>
          </a:bodyPr>
          <a:lstStyle/>
          <a:p>
            <a:pPr>
              <a:spcBef>
                <a:spcPct val="50000"/>
              </a:spcBef>
            </a:pPr>
            <a:r>
              <a:rPr lang="en-US" altLang="zh-CN" sz="2000" b="1">
                <a:solidFill>
                  <a:srgbClr val="FF3300"/>
                </a:solidFill>
                <a:latin typeface="黑体" pitchFamily="49" charset="-122"/>
                <a:ea typeface="黑体" pitchFamily="49" charset="-122"/>
              </a:rPr>
              <a:t>1500</a:t>
            </a:r>
          </a:p>
        </p:txBody>
      </p:sp>
      <p:sp>
        <p:nvSpPr>
          <p:cNvPr id="3" name="Text Box 9"/>
          <p:cNvSpPr txBox="1">
            <a:spLocks noChangeArrowheads="1"/>
          </p:cNvSpPr>
          <p:nvPr/>
        </p:nvSpPr>
        <p:spPr bwMode="auto">
          <a:xfrm>
            <a:off x="2722563" y="3690938"/>
            <a:ext cx="854075" cy="396875"/>
          </a:xfrm>
          <a:prstGeom prst="rect">
            <a:avLst/>
          </a:prstGeom>
          <a:noFill/>
          <a:ln w="9525">
            <a:noFill/>
            <a:miter lim="800000"/>
            <a:headEnd/>
            <a:tailEnd/>
          </a:ln>
        </p:spPr>
        <p:txBody>
          <a:bodyPr>
            <a:spAutoFit/>
          </a:bodyPr>
          <a:lstStyle/>
          <a:p>
            <a:pPr>
              <a:spcBef>
                <a:spcPct val="50000"/>
              </a:spcBef>
            </a:pPr>
            <a:r>
              <a:rPr lang="en-US" altLang="zh-CN" sz="2000" b="1">
                <a:solidFill>
                  <a:srgbClr val="FF3300"/>
                </a:solidFill>
                <a:latin typeface="黑体" pitchFamily="49" charset="-122"/>
                <a:ea typeface="黑体" pitchFamily="49" charset="-122"/>
              </a:rPr>
              <a:t>1700</a:t>
            </a:r>
          </a:p>
        </p:txBody>
      </p:sp>
      <p:sp>
        <p:nvSpPr>
          <p:cNvPr id="4" name="Text Box 9"/>
          <p:cNvSpPr txBox="1">
            <a:spLocks noChangeArrowheads="1"/>
          </p:cNvSpPr>
          <p:nvPr/>
        </p:nvSpPr>
        <p:spPr bwMode="auto">
          <a:xfrm>
            <a:off x="4703763" y="3690938"/>
            <a:ext cx="852487" cy="396875"/>
          </a:xfrm>
          <a:prstGeom prst="rect">
            <a:avLst/>
          </a:prstGeom>
          <a:noFill/>
          <a:ln w="9525">
            <a:noFill/>
            <a:miter lim="800000"/>
            <a:headEnd/>
            <a:tailEnd/>
          </a:ln>
        </p:spPr>
        <p:txBody>
          <a:bodyPr>
            <a:spAutoFit/>
          </a:bodyPr>
          <a:lstStyle/>
          <a:p>
            <a:pPr>
              <a:spcBef>
                <a:spcPct val="50000"/>
              </a:spcBef>
            </a:pPr>
            <a:r>
              <a:rPr lang="en-US" altLang="zh-CN" sz="2000" b="1">
                <a:solidFill>
                  <a:srgbClr val="FF3300"/>
                </a:solidFill>
                <a:latin typeface="黑体" pitchFamily="49" charset="-122"/>
                <a:ea typeface="黑体" pitchFamily="49" charset="-122"/>
              </a:rPr>
              <a:t>1800</a:t>
            </a:r>
          </a:p>
        </p:txBody>
      </p:sp>
      <p:sp>
        <p:nvSpPr>
          <p:cNvPr id="5" name="Text Box 9"/>
          <p:cNvSpPr txBox="1">
            <a:spLocks noChangeArrowheads="1"/>
          </p:cNvSpPr>
          <p:nvPr/>
        </p:nvSpPr>
        <p:spPr bwMode="auto">
          <a:xfrm>
            <a:off x="7140575" y="3690938"/>
            <a:ext cx="854075" cy="396875"/>
          </a:xfrm>
          <a:prstGeom prst="rect">
            <a:avLst/>
          </a:prstGeom>
          <a:noFill/>
          <a:ln w="9525">
            <a:noFill/>
            <a:miter lim="800000"/>
            <a:headEnd/>
            <a:tailEnd/>
          </a:ln>
        </p:spPr>
        <p:txBody>
          <a:bodyPr>
            <a:spAutoFit/>
          </a:bodyPr>
          <a:lstStyle/>
          <a:p>
            <a:pPr>
              <a:spcBef>
                <a:spcPct val="50000"/>
              </a:spcBef>
            </a:pPr>
            <a:r>
              <a:rPr lang="en-US" altLang="zh-CN" sz="2000" b="1">
                <a:solidFill>
                  <a:srgbClr val="FF3300"/>
                </a:solidFill>
                <a:latin typeface="黑体" pitchFamily="49" charset="-122"/>
                <a:ea typeface="黑体" pitchFamily="49" charset="-122"/>
              </a:rPr>
              <a:t>1900</a:t>
            </a:r>
          </a:p>
        </p:txBody>
      </p:sp>
      <p:sp>
        <p:nvSpPr>
          <p:cNvPr id="6" name="Text Box 9"/>
          <p:cNvSpPr txBox="1">
            <a:spLocks noChangeArrowheads="1"/>
          </p:cNvSpPr>
          <p:nvPr/>
        </p:nvSpPr>
        <p:spPr bwMode="auto">
          <a:xfrm>
            <a:off x="8572500" y="3690938"/>
            <a:ext cx="854075" cy="396875"/>
          </a:xfrm>
          <a:prstGeom prst="rect">
            <a:avLst/>
          </a:prstGeom>
          <a:noFill/>
          <a:ln w="9525">
            <a:noFill/>
            <a:miter lim="800000"/>
            <a:headEnd/>
            <a:tailEnd/>
          </a:ln>
        </p:spPr>
        <p:txBody>
          <a:bodyPr>
            <a:spAutoFit/>
          </a:bodyPr>
          <a:lstStyle/>
          <a:p>
            <a:pPr>
              <a:spcBef>
                <a:spcPct val="50000"/>
              </a:spcBef>
            </a:pPr>
            <a:r>
              <a:rPr lang="en-US" altLang="zh-CN" sz="2000" b="1">
                <a:solidFill>
                  <a:srgbClr val="FF3300"/>
                </a:solidFill>
                <a:latin typeface="黑体" pitchFamily="49" charset="-122"/>
                <a:ea typeface="黑体" pitchFamily="49" charset="-122"/>
              </a:rPr>
              <a:t>1945</a:t>
            </a:r>
          </a:p>
        </p:txBody>
      </p:sp>
      <p:sp>
        <p:nvSpPr>
          <p:cNvPr id="15382" name="Text Box 23"/>
          <p:cNvSpPr txBox="1">
            <a:spLocks noChangeArrowheads="1"/>
          </p:cNvSpPr>
          <p:nvPr/>
        </p:nvSpPr>
        <p:spPr bwMode="auto">
          <a:xfrm>
            <a:off x="1052513" y="1150938"/>
            <a:ext cx="2808287" cy="461962"/>
          </a:xfrm>
          <a:prstGeom prst="rect">
            <a:avLst/>
          </a:prstGeom>
          <a:solidFill>
            <a:srgbClr val="FFFFCC"/>
          </a:solidFill>
          <a:ln w="9525">
            <a:noFill/>
            <a:miter lim="800000"/>
            <a:headEnd/>
            <a:tailEnd/>
          </a:ln>
        </p:spPr>
        <p:txBody>
          <a:bodyPr>
            <a:spAutoFit/>
          </a:bodyPr>
          <a:lstStyle/>
          <a:p>
            <a:pPr algn="ctr">
              <a:spcBef>
                <a:spcPct val="50000"/>
              </a:spcBef>
            </a:pPr>
            <a:r>
              <a:rPr lang="zh-CN" altLang="en-US" sz="2400" dirty="0">
                <a:latin typeface="Tahoma" pitchFamily="34" charset="0"/>
                <a:ea typeface="黑体" pitchFamily="49" charset="-122"/>
              </a:rPr>
              <a:t> 工场手工业时期  </a:t>
            </a:r>
          </a:p>
        </p:txBody>
      </p:sp>
      <p:sp>
        <p:nvSpPr>
          <p:cNvPr id="77870" name="Line 13"/>
          <p:cNvSpPr>
            <a:spLocks noChangeShapeType="1"/>
          </p:cNvSpPr>
          <p:nvPr/>
        </p:nvSpPr>
        <p:spPr bwMode="auto">
          <a:xfrm flipV="1">
            <a:off x="6378575" y="1252538"/>
            <a:ext cx="0" cy="2316162"/>
          </a:xfrm>
          <a:prstGeom prst="line">
            <a:avLst/>
          </a:prstGeom>
          <a:noFill/>
          <a:ln w="101600">
            <a:solidFill>
              <a:srgbClr val="00B0F0"/>
            </a:solidFill>
            <a:prstDash val="sysDot"/>
            <a:round/>
            <a:headEnd/>
            <a:tailEnd/>
          </a:ln>
        </p:spPr>
        <p:txBody>
          <a:bodyPr/>
          <a:lstStyle/>
          <a:p>
            <a:endParaRPr lang="zh-CN" altLang="en-US"/>
          </a:p>
        </p:txBody>
      </p:sp>
      <p:sp>
        <p:nvSpPr>
          <p:cNvPr id="77871" name="Line 13"/>
          <p:cNvSpPr>
            <a:spLocks noChangeShapeType="1"/>
          </p:cNvSpPr>
          <p:nvPr/>
        </p:nvSpPr>
        <p:spPr bwMode="auto">
          <a:xfrm flipV="1">
            <a:off x="8894763" y="1214438"/>
            <a:ext cx="0" cy="2316162"/>
          </a:xfrm>
          <a:prstGeom prst="line">
            <a:avLst/>
          </a:prstGeom>
          <a:noFill/>
          <a:ln w="101600">
            <a:solidFill>
              <a:srgbClr val="00B0F0"/>
            </a:solidFill>
            <a:prstDash val="sysDot"/>
            <a:round/>
            <a:headEnd/>
            <a:tailEnd/>
          </a:ln>
        </p:spPr>
        <p:txBody>
          <a:bodyPr/>
          <a:lstStyle/>
          <a:p>
            <a:endParaRPr lang="zh-CN" altLang="en-US"/>
          </a:p>
        </p:txBody>
      </p:sp>
      <p:sp>
        <p:nvSpPr>
          <p:cNvPr id="15388" name="Text Box 15"/>
          <p:cNvSpPr txBox="1">
            <a:spLocks noChangeArrowheads="1"/>
          </p:cNvSpPr>
          <p:nvPr/>
        </p:nvSpPr>
        <p:spPr bwMode="auto">
          <a:xfrm>
            <a:off x="1425575" y="1838325"/>
            <a:ext cx="2438400" cy="457200"/>
          </a:xfrm>
          <a:prstGeom prst="rect">
            <a:avLst/>
          </a:prstGeom>
          <a:noFill/>
          <a:ln w="9525">
            <a:noFill/>
            <a:miter lim="800000"/>
            <a:headEnd/>
            <a:tailEnd/>
          </a:ln>
        </p:spPr>
        <p:txBody>
          <a:bodyPr>
            <a:spAutoFit/>
          </a:bodyPr>
          <a:lstStyle/>
          <a:p>
            <a:pPr>
              <a:spcBef>
                <a:spcPct val="50000"/>
              </a:spcBef>
            </a:pPr>
            <a:r>
              <a:rPr lang="zh-CN" altLang="en-US" sz="2400" dirty="0">
                <a:latin typeface="Tahoma" pitchFamily="34" charset="0"/>
                <a:ea typeface="黑体" pitchFamily="49" charset="-122"/>
              </a:rPr>
              <a:t>商业资本殖民</a:t>
            </a:r>
          </a:p>
        </p:txBody>
      </p:sp>
      <p:sp>
        <p:nvSpPr>
          <p:cNvPr id="17429" name="Line 26"/>
          <p:cNvSpPr>
            <a:spLocks noChangeShapeType="1"/>
          </p:cNvSpPr>
          <p:nvPr/>
        </p:nvSpPr>
        <p:spPr bwMode="auto">
          <a:xfrm>
            <a:off x="5389563" y="3767138"/>
            <a:ext cx="0" cy="685800"/>
          </a:xfrm>
          <a:prstGeom prst="line">
            <a:avLst/>
          </a:prstGeom>
          <a:noFill/>
          <a:ln w="79375" cap="rnd">
            <a:solidFill>
              <a:srgbClr val="00B0F0"/>
            </a:solidFill>
            <a:round/>
            <a:headEnd/>
            <a:tailEnd type="triangle" w="med" len="med"/>
          </a:ln>
        </p:spPr>
        <p:txBody>
          <a:bodyPr/>
          <a:lstStyle/>
          <a:p>
            <a:endParaRPr lang="zh-CN" altLang="en-US"/>
          </a:p>
        </p:txBody>
      </p:sp>
      <p:sp>
        <p:nvSpPr>
          <p:cNvPr id="77882" name="Rectangle 63"/>
          <p:cNvSpPr>
            <a:spLocks noChangeArrowheads="1"/>
          </p:cNvSpPr>
          <p:nvPr/>
        </p:nvSpPr>
        <p:spPr bwMode="auto">
          <a:xfrm>
            <a:off x="5160963" y="4377804"/>
            <a:ext cx="531812" cy="1938337"/>
          </a:xfrm>
          <a:prstGeom prst="rect">
            <a:avLst/>
          </a:prstGeom>
          <a:noFill/>
          <a:ln w="9525">
            <a:noFill/>
            <a:miter lim="800000"/>
            <a:headEnd/>
            <a:tailEnd/>
          </a:ln>
        </p:spPr>
        <p:txBody>
          <a:bodyPr lIns="90303" tIns="45152" rIns="90303" bIns="45152">
            <a:spAutoFit/>
          </a:bodyPr>
          <a:lstStyle/>
          <a:p>
            <a:pPr defTabSz="1090613"/>
            <a:r>
              <a:rPr lang="zh-CN" altLang="en-US" sz="2000" b="1" dirty="0">
                <a:ea typeface="黑体" pitchFamily="49" charset="-122"/>
              </a:rPr>
              <a:t>海地抗法独立</a:t>
            </a:r>
          </a:p>
        </p:txBody>
      </p:sp>
      <p:sp>
        <p:nvSpPr>
          <p:cNvPr id="15406" name="Text Box 18"/>
          <p:cNvSpPr txBox="1">
            <a:spLocks noChangeArrowheads="1"/>
          </p:cNvSpPr>
          <p:nvPr/>
        </p:nvSpPr>
        <p:spPr bwMode="auto">
          <a:xfrm>
            <a:off x="1038225" y="2432050"/>
            <a:ext cx="2168525" cy="954088"/>
          </a:xfrm>
          <a:prstGeom prst="rect">
            <a:avLst/>
          </a:prstGeom>
          <a:solidFill>
            <a:srgbClr val="FFFFCC"/>
          </a:solidFill>
          <a:ln w="9525">
            <a:noFill/>
            <a:miter lim="800000"/>
            <a:headEnd/>
            <a:tailEnd/>
          </a:ln>
        </p:spPr>
        <p:txBody>
          <a:bodyPr>
            <a:spAutoFit/>
          </a:bodyPr>
          <a:lstStyle/>
          <a:p>
            <a:pPr algn="ctr"/>
            <a:r>
              <a:rPr lang="zh-CN" altLang="en-US" sz="2800" dirty="0">
                <a:latin typeface="Tahoma" pitchFamily="34" charset="0"/>
                <a:ea typeface="黑体" pitchFamily="49" charset="-122"/>
              </a:rPr>
              <a:t>野蛮掠夺</a:t>
            </a:r>
          </a:p>
          <a:p>
            <a:pPr algn="ctr"/>
            <a:r>
              <a:rPr lang="zh-CN" altLang="en-US" sz="2800" dirty="0">
                <a:latin typeface="Tahoma" pitchFamily="34" charset="0"/>
                <a:ea typeface="黑体" pitchFamily="49" charset="-122"/>
              </a:rPr>
              <a:t>奴隶贸易</a:t>
            </a:r>
          </a:p>
        </p:txBody>
      </p:sp>
      <p:sp>
        <p:nvSpPr>
          <p:cNvPr id="15417" name="Text Box 15"/>
          <p:cNvSpPr txBox="1">
            <a:spLocks noChangeArrowheads="1"/>
          </p:cNvSpPr>
          <p:nvPr/>
        </p:nvSpPr>
        <p:spPr bwMode="auto">
          <a:xfrm>
            <a:off x="4170363" y="1838325"/>
            <a:ext cx="2436812" cy="457200"/>
          </a:xfrm>
          <a:prstGeom prst="rect">
            <a:avLst/>
          </a:prstGeom>
          <a:noFill/>
          <a:ln w="9525">
            <a:noFill/>
            <a:miter lim="800000"/>
            <a:headEnd/>
            <a:tailEnd/>
          </a:ln>
        </p:spPr>
        <p:txBody>
          <a:bodyPr>
            <a:spAutoFit/>
          </a:bodyPr>
          <a:lstStyle/>
          <a:p>
            <a:pPr>
              <a:spcBef>
                <a:spcPct val="50000"/>
              </a:spcBef>
            </a:pPr>
            <a:r>
              <a:rPr lang="zh-CN" altLang="en-US" sz="2400">
                <a:latin typeface="Tahoma" pitchFamily="34" charset="0"/>
                <a:ea typeface="黑体" pitchFamily="49" charset="-122"/>
              </a:rPr>
              <a:t>工业资本殖民</a:t>
            </a:r>
          </a:p>
        </p:txBody>
      </p:sp>
      <p:sp>
        <p:nvSpPr>
          <p:cNvPr id="15418" name="Text Box 15"/>
          <p:cNvSpPr txBox="1">
            <a:spLocks noChangeArrowheads="1"/>
          </p:cNvSpPr>
          <p:nvPr/>
        </p:nvSpPr>
        <p:spPr bwMode="auto">
          <a:xfrm>
            <a:off x="6454775" y="1736725"/>
            <a:ext cx="2286000" cy="846138"/>
          </a:xfrm>
          <a:prstGeom prst="rect">
            <a:avLst/>
          </a:prstGeom>
          <a:noFill/>
          <a:ln w="9525">
            <a:noFill/>
            <a:miter lim="800000"/>
            <a:headEnd/>
            <a:tailEnd/>
          </a:ln>
        </p:spPr>
        <p:txBody>
          <a:bodyPr>
            <a:spAutoFit/>
          </a:bodyPr>
          <a:lstStyle/>
          <a:p>
            <a:pPr algn="ctr">
              <a:spcBef>
                <a:spcPts val="600"/>
              </a:spcBef>
            </a:pPr>
            <a:r>
              <a:rPr lang="zh-CN" altLang="en-US" sz="2400">
                <a:latin typeface="Tahoma" pitchFamily="34" charset="0"/>
                <a:ea typeface="黑体" pitchFamily="49" charset="-122"/>
              </a:rPr>
              <a:t>垄断资本殖民</a:t>
            </a:r>
          </a:p>
          <a:p>
            <a:pPr algn="ctr">
              <a:spcBef>
                <a:spcPts val="600"/>
              </a:spcBef>
            </a:pPr>
            <a:r>
              <a:rPr lang="zh-CN" altLang="en-US" sz="2000">
                <a:latin typeface="Tahoma" pitchFamily="34" charset="0"/>
                <a:ea typeface="黑体" pitchFamily="49" charset="-122"/>
              </a:rPr>
              <a:t>殖民体系最终形成</a:t>
            </a:r>
          </a:p>
        </p:txBody>
      </p:sp>
      <p:sp>
        <p:nvSpPr>
          <p:cNvPr id="15419" name="Text Box 15"/>
          <p:cNvSpPr txBox="1">
            <a:spLocks noChangeArrowheads="1"/>
          </p:cNvSpPr>
          <p:nvPr/>
        </p:nvSpPr>
        <p:spPr bwMode="auto">
          <a:xfrm>
            <a:off x="9128125" y="1719263"/>
            <a:ext cx="1450975" cy="830262"/>
          </a:xfrm>
          <a:prstGeom prst="rect">
            <a:avLst/>
          </a:prstGeom>
          <a:noFill/>
          <a:ln w="9525">
            <a:noFill/>
            <a:miter lim="800000"/>
            <a:headEnd/>
            <a:tailEnd/>
          </a:ln>
        </p:spPr>
        <p:txBody>
          <a:bodyPr>
            <a:spAutoFit/>
          </a:bodyPr>
          <a:lstStyle/>
          <a:p>
            <a:pPr algn="ctr">
              <a:spcBef>
                <a:spcPct val="50000"/>
              </a:spcBef>
            </a:pPr>
            <a:r>
              <a:rPr lang="zh-CN" altLang="en-US" sz="2400">
                <a:latin typeface="Tahoma" pitchFamily="34" charset="0"/>
                <a:ea typeface="黑体" pitchFamily="49" charset="-122"/>
              </a:rPr>
              <a:t>殖民体系走向瓦解</a:t>
            </a:r>
          </a:p>
        </p:txBody>
      </p:sp>
      <p:sp>
        <p:nvSpPr>
          <p:cNvPr id="15420" name="Text Box 18"/>
          <p:cNvSpPr txBox="1">
            <a:spLocks noChangeArrowheads="1"/>
          </p:cNvSpPr>
          <p:nvPr/>
        </p:nvSpPr>
        <p:spPr bwMode="auto">
          <a:xfrm>
            <a:off x="4286250" y="2493963"/>
            <a:ext cx="1871663" cy="954087"/>
          </a:xfrm>
          <a:prstGeom prst="rect">
            <a:avLst/>
          </a:prstGeom>
          <a:solidFill>
            <a:srgbClr val="FFFFCC"/>
          </a:solidFill>
          <a:ln w="9525">
            <a:noFill/>
            <a:miter lim="800000"/>
            <a:headEnd/>
            <a:tailEnd/>
          </a:ln>
        </p:spPr>
        <p:txBody>
          <a:bodyPr>
            <a:spAutoFit/>
          </a:bodyPr>
          <a:lstStyle/>
          <a:p>
            <a:pPr algn="ctr"/>
            <a:r>
              <a:rPr lang="zh-CN" altLang="en-US" sz="2800">
                <a:latin typeface="Tahoma" pitchFamily="34" charset="0"/>
                <a:ea typeface="黑体" pitchFamily="49" charset="-122"/>
              </a:rPr>
              <a:t>炮舰威胁</a:t>
            </a:r>
          </a:p>
          <a:p>
            <a:pPr algn="ctr"/>
            <a:r>
              <a:rPr lang="zh-CN" altLang="en-US" sz="2800">
                <a:latin typeface="Tahoma" pitchFamily="34" charset="0"/>
                <a:ea typeface="黑体" pitchFamily="49" charset="-122"/>
              </a:rPr>
              <a:t>商品输出</a:t>
            </a:r>
          </a:p>
        </p:txBody>
      </p:sp>
      <p:sp>
        <p:nvSpPr>
          <p:cNvPr id="15421" name="Text Box 18"/>
          <p:cNvSpPr txBox="1">
            <a:spLocks noChangeArrowheads="1"/>
          </p:cNvSpPr>
          <p:nvPr/>
        </p:nvSpPr>
        <p:spPr bwMode="auto">
          <a:xfrm>
            <a:off x="6621463" y="2776538"/>
            <a:ext cx="2057400" cy="523875"/>
          </a:xfrm>
          <a:prstGeom prst="rect">
            <a:avLst/>
          </a:prstGeom>
          <a:solidFill>
            <a:srgbClr val="FFFFCC"/>
          </a:solidFill>
          <a:ln w="9525">
            <a:noFill/>
            <a:miter lim="800000"/>
            <a:headEnd/>
            <a:tailEnd/>
          </a:ln>
        </p:spPr>
        <p:txBody>
          <a:bodyPr>
            <a:spAutoFit/>
          </a:bodyPr>
          <a:lstStyle/>
          <a:p>
            <a:pPr algn="ctr">
              <a:spcBef>
                <a:spcPts val="600"/>
              </a:spcBef>
            </a:pPr>
            <a:r>
              <a:rPr lang="zh-CN" altLang="en-US" sz="2800">
                <a:latin typeface="Tahoma" pitchFamily="34" charset="0"/>
                <a:ea typeface="黑体" pitchFamily="49" charset="-122"/>
              </a:rPr>
              <a:t>资本输出</a:t>
            </a:r>
          </a:p>
        </p:txBody>
      </p:sp>
      <p:sp>
        <p:nvSpPr>
          <p:cNvPr id="15423" name="Text Box 23"/>
          <p:cNvSpPr txBox="1">
            <a:spLocks noChangeArrowheads="1"/>
          </p:cNvSpPr>
          <p:nvPr/>
        </p:nvSpPr>
        <p:spPr bwMode="auto">
          <a:xfrm>
            <a:off x="4365625" y="1144588"/>
            <a:ext cx="1747838" cy="461962"/>
          </a:xfrm>
          <a:prstGeom prst="rect">
            <a:avLst/>
          </a:prstGeom>
          <a:solidFill>
            <a:srgbClr val="FFFFCC"/>
          </a:solidFill>
          <a:ln w="9525">
            <a:noFill/>
            <a:miter lim="800000"/>
            <a:headEnd/>
            <a:tailEnd/>
          </a:ln>
        </p:spPr>
        <p:txBody>
          <a:bodyPr>
            <a:spAutoFit/>
          </a:bodyPr>
          <a:lstStyle/>
          <a:p>
            <a:pPr algn="ctr">
              <a:spcBef>
                <a:spcPct val="50000"/>
              </a:spcBef>
            </a:pPr>
            <a:r>
              <a:rPr lang="zh-CN" altLang="en-US" sz="2400" dirty="0">
                <a:latin typeface="Tahoma" pitchFamily="34" charset="0"/>
                <a:ea typeface="黑体" pitchFamily="49" charset="-122"/>
              </a:rPr>
              <a:t>工业革命</a:t>
            </a:r>
          </a:p>
        </p:txBody>
      </p:sp>
      <p:sp>
        <p:nvSpPr>
          <p:cNvPr id="15425" name="Text Box 23"/>
          <p:cNvSpPr txBox="1">
            <a:spLocks noChangeArrowheads="1"/>
          </p:cNvSpPr>
          <p:nvPr/>
        </p:nvSpPr>
        <p:spPr bwMode="auto">
          <a:xfrm>
            <a:off x="6445250" y="1133475"/>
            <a:ext cx="2362200" cy="460375"/>
          </a:xfrm>
          <a:prstGeom prst="rect">
            <a:avLst/>
          </a:prstGeom>
          <a:solidFill>
            <a:srgbClr val="FFFFCC"/>
          </a:solidFill>
          <a:ln w="9525">
            <a:noFill/>
            <a:miter lim="800000"/>
            <a:headEnd/>
            <a:tailEnd/>
          </a:ln>
        </p:spPr>
        <p:txBody>
          <a:bodyPr>
            <a:spAutoFit/>
          </a:bodyPr>
          <a:lstStyle/>
          <a:p>
            <a:pPr algn="ctr">
              <a:spcBef>
                <a:spcPct val="50000"/>
              </a:spcBef>
            </a:pPr>
            <a:r>
              <a:rPr lang="zh-CN" altLang="en-US" sz="2400" dirty="0">
                <a:latin typeface="Tahoma" pitchFamily="34" charset="0"/>
                <a:ea typeface="黑体" pitchFamily="49" charset="-122"/>
              </a:rPr>
              <a:t>第二次工业革命</a:t>
            </a:r>
          </a:p>
        </p:txBody>
      </p:sp>
      <p:sp>
        <p:nvSpPr>
          <p:cNvPr id="15427" name="Text Box 23"/>
          <p:cNvSpPr txBox="1">
            <a:spLocks noChangeArrowheads="1"/>
          </p:cNvSpPr>
          <p:nvPr/>
        </p:nvSpPr>
        <p:spPr bwMode="auto">
          <a:xfrm>
            <a:off x="9045575" y="1166813"/>
            <a:ext cx="1873250" cy="461962"/>
          </a:xfrm>
          <a:prstGeom prst="rect">
            <a:avLst/>
          </a:prstGeom>
          <a:solidFill>
            <a:srgbClr val="FFFFCC"/>
          </a:solidFill>
          <a:ln w="9525">
            <a:noFill/>
            <a:miter lim="800000"/>
            <a:headEnd/>
            <a:tailEnd/>
          </a:ln>
        </p:spPr>
        <p:txBody>
          <a:bodyPr>
            <a:spAutoFit/>
          </a:bodyPr>
          <a:lstStyle/>
          <a:p>
            <a:pPr algn="ctr">
              <a:spcBef>
                <a:spcPct val="50000"/>
              </a:spcBef>
            </a:pPr>
            <a:r>
              <a:rPr lang="zh-CN" altLang="en-US" sz="2400">
                <a:latin typeface="Tahoma" pitchFamily="34" charset="0"/>
                <a:ea typeface="黑体" pitchFamily="49" charset="-122"/>
              </a:rPr>
              <a:t>  二战后   </a:t>
            </a:r>
          </a:p>
        </p:txBody>
      </p:sp>
      <p:sp>
        <p:nvSpPr>
          <p:cNvPr id="7" name="Line 26"/>
          <p:cNvSpPr>
            <a:spLocks noChangeShapeType="1"/>
          </p:cNvSpPr>
          <p:nvPr/>
        </p:nvSpPr>
        <p:spPr bwMode="auto">
          <a:xfrm>
            <a:off x="7994650" y="3778250"/>
            <a:ext cx="0" cy="674688"/>
          </a:xfrm>
          <a:prstGeom prst="line">
            <a:avLst/>
          </a:prstGeom>
          <a:noFill/>
          <a:ln w="79375" cap="rnd">
            <a:solidFill>
              <a:srgbClr val="00B0F0"/>
            </a:solidFill>
            <a:round/>
            <a:headEnd/>
            <a:tailEnd type="triangle" w="med" len="med"/>
          </a:ln>
        </p:spPr>
        <p:txBody>
          <a:bodyPr/>
          <a:lstStyle/>
          <a:p>
            <a:endParaRPr lang="zh-CN" altLang="en-US"/>
          </a:p>
        </p:txBody>
      </p:sp>
      <p:sp>
        <p:nvSpPr>
          <p:cNvPr id="8" name="Rectangle 63"/>
          <p:cNvSpPr>
            <a:spLocks noChangeArrowheads="1"/>
          </p:cNvSpPr>
          <p:nvPr/>
        </p:nvSpPr>
        <p:spPr bwMode="auto">
          <a:xfrm>
            <a:off x="7764463" y="4368279"/>
            <a:ext cx="396875" cy="1752600"/>
          </a:xfrm>
          <a:prstGeom prst="rect">
            <a:avLst/>
          </a:prstGeom>
          <a:noFill/>
          <a:ln w="9525">
            <a:noFill/>
            <a:miter lim="800000"/>
            <a:headEnd/>
            <a:tailEnd/>
          </a:ln>
        </p:spPr>
        <p:txBody>
          <a:bodyPr lIns="90303" tIns="45152" rIns="90303" bIns="45152">
            <a:spAutoFit/>
          </a:bodyPr>
          <a:lstStyle/>
          <a:p>
            <a:pPr algn="ctr" defTabSz="1090613"/>
            <a:r>
              <a:rPr lang="zh-CN" altLang="en-US" b="1">
                <a:ea typeface="黑体" pitchFamily="49" charset="-122"/>
              </a:rPr>
              <a:t>尼加拉瓜抗美</a:t>
            </a:r>
          </a:p>
        </p:txBody>
      </p:sp>
      <p:sp>
        <p:nvSpPr>
          <p:cNvPr id="9" name="Line 26"/>
          <p:cNvSpPr>
            <a:spLocks noChangeShapeType="1"/>
          </p:cNvSpPr>
          <p:nvPr/>
        </p:nvSpPr>
        <p:spPr bwMode="auto">
          <a:xfrm>
            <a:off x="7216775" y="3767138"/>
            <a:ext cx="0" cy="685800"/>
          </a:xfrm>
          <a:prstGeom prst="line">
            <a:avLst/>
          </a:prstGeom>
          <a:noFill/>
          <a:ln w="79375" cap="rnd">
            <a:solidFill>
              <a:srgbClr val="00B0F0"/>
            </a:solidFill>
            <a:round/>
            <a:headEnd/>
            <a:tailEnd type="triangle" w="med" len="med"/>
          </a:ln>
        </p:spPr>
        <p:txBody>
          <a:bodyPr/>
          <a:lstStyle/>
          <a:p>
            <a:endParaRPr lang="zh-CN" altLang="en-US"/>
          </a:p>
        </p:txBody>
      </p:sp>
      <p:sp>
        <p:nvSpPr>
          <p:cNvPr id="10" name="Rectangle 63"/>
          <p:cNvSpPr>
            <a:spLocks noChangeArrowheads="1"/>
          </p:cNvSpPr>
          <p:nvPr/>
        </p:nvSpPr>
        <p:spPr bwMode="auto">
          <a:xfrm>
            <a:off x="6927850" y="4365104"/>
            <a:ext cx="533400" cy="2246312"/>
          </a:xfrm>
          <a:prstGeom prst="rect">
            <a:avLst/>
          </a:prstGeom>
          <a:noFill/>
          <a:ln w="9525">
            <a:noFill/>
            <a:miter lim="800000"/>
            <a:headEnd/>
            <a:tailEnd/>
          </a:ln>
        </p:spPr>
        <p:txBody>
          <a:bodyPr lIns="90303" tIns="45152" rIns="90303" bIns="45152">
            <a:spAutoFit/>
          </a:bodyPr>
          <a:lstStyle/>
          <a:p>
            <a:pPr algn="ctr" defTabSz="1090613"/>
            <a:r>
              <a:rPr lang="zh-CN" altLang="en-US" sz="2000" b="1">
                <a:ea typeface="黑体" pitchFamily="49" charset="-122"/>
              </a:rPr>
              <a:t>埃塞俄比亚独立</a:t>
            </a:r>
          </a:p>
        </p:txBody>
      </p:sp>
      <p:sp>
        <p:nvSpPr>
          <p:cNvPr id="11" name="Line 26"/>
          <p:cNvSpPr>
            <a:spLocks noChangeShapeType="1"/>
          </p:cNvSpPr>
          <p:nvPr/>
        </p:nvSpPr>
        <p:spPr bwMode="auto">
          <a:xfrm>
            <a:off x="8493125" y="3751263"/>
            <a:ext cx="0" cy="674687"/>
          </a:xfrm>
          <a:prstGeom prst="line">
            <a:avLst/>
          </a:prstGeom>
          <a:noFill/>
          <a:ln w="79375" cap="rnd">
            <a:solidFill>
              <a:srgbClr val="00B0F0"/>
            </a:solidFill>
            <a:round/>
            <a:headEnd/>
            <a:tailEnd type="triangle" w="med" len="med"/>
          </a:ln>
        </p:spPr>
        <p:txBody>
          <a:bodyPr/>
          <a:lstStyle/>
          <a:p>
            <a:endParaRPr lang="zh-CN" altLang="en-US"/>
          </a:p>
        </p:txBody>
      </p:sp>
      <p:sp>
        <p:nvSpPr>
          <p:cNvPr id="12" name="Rectangle 63"/>
          <p:cNvSpPr>
            <a:spLocks noChangeArrowheads="1"/>
          </p:cNvSpPr>
          <p:nvPr/>
        </p:nvSpPr>
        <p:spPr bwMode="auto">
          <a:xfrm>
            <a:off x="8289925" y="4365104"/>
            <a:ext cx="533400" cy="2308225"/>
          </a:xfrm>
          <a:prstGeom prst="rect">
            <a:avLst/>
          </a:prstGeom>
          <a:noFill/>
          <a:ln w="9525">
            <a:noFill/>
            <a:miter lim="800000"/>
            <a:headEnd/>
            <a:tailEnd/>
          </a:ln>
        </p:spPr>
        <p:txBody>
          <a:bodyPr lIns="90303" tIns="45152" rIns="90303" bIns="45152">
            <a:spAutoFit/>
          </a:bodyPr>
          <a:lstStyle/>
          <a:p>
            <a:pPr defTabSz="1090613"/>
            <a:r>
              <a:rPr lang="zh-CN" altLang="en-US" b="1" dirty="0">
                <a:ea typeface="黑体" pitchFamily="49" charset="-122"/>
              </a:rPr>
              <a:t>印度非暴力不合作</a:t>
            </a:r>
          </a:p>
        </p:txBody>
      </p:sp>
      <p:sp>
        <p:nvSpPr>
          <p:cNvPr id="13" name="Line 26"/>
          <p:cNvSpPr>
            <a:spLocks noChangeShapeType="1"/>
          </p:cNvSpPr>
          <p:nvPr/>
        </p:nvSpPr>
        <p:spPr bwMode="auto">
          <a:xfrm>
            <a:off x="6607175" y="3767138"/>
            <a:ext cx="0" cy="685800"/>
          </a:xfrm>
          <a:prstGeom prst="line">
            <a:avLst/>
          </a:prstGeom>
          <a:noFill/>
          <a:ln w="79375" cap="rnd">
            <a:solidFill>
              <a:srgbClr val="00B0F0"/>
            </a:solidFill>
            <a:round/>
            <a:headEnd/>
            <a:tailEnd type="triangle" w="med" len="med"/>
          </a:ln>
        </p:spPr>
        <p:txBody>
          <a:bodyPr/>
          <a:lstStyle/>
          <a:p>
            <a:endParaRPr lang="zh-CN" altLang="en-US"/>
          </a:p>
        </p:txBody>
      </p:sp>
      <p:sp>
        <p:nvSpPr>
          <p:cNvPr id="14" name="Rectangle 63"/>
          <p:cNvSpPr>
            <a:spLocks noChangeArrowheads="1"/>
          </p:cNvSpPr>
          <p:nvPr/>
        </p:nvSpPr>
        <p:spPr bwMode="auto">
          <a:xfrm>
            <a:off x="6302375" y="4377804"/>
            <a:ext cx="533400" cy="1938337"/>
          </a:xfrm>
          <a:prstGeom prst="rect">
            <a:avLst/>
          </a:prstGeom>
          <a:noFill/>
          <a:ln w="9525">
            <a:noFill/>
            <a:miter lim="800000"/>
            <a:headEnd/>
            <a:tailEnd/>
          </a:ln>
        </p:spPr>
        <p:txBody>
          <a:bodyPr lIns="90303" tIns="45152" rIns="90303" bIns="45152">
            <a:spAutoFit/>
          </a:bodyPr>
          <a:lstStyle/>
          <a:p>
            <a:pPr algn="ctr" defTabSz="1090613"/>
            <a:r>
              <a:rPr lang="zh-CN" altLang="en-US" sz="2000" b="1">
                <a:ea typeface="黑体" pitchFamily="49" charset="-122"/>
              </a:rPr>
              <a:t>埃及苏丹抗英</a:t>
            </a:r>
          </a:p>
        </p:txBody>
      </p:sp>
      <p:sp>
        <p:nvSpPr>
          <p:cNvPr id="43" name="文本框 42">
            <a:extLst>
              <a:ext uri="{FF2B5EF4-FFF2-40B4-BE49-F238E27FC236}"/>
            </a:extLst>
          </p:cNvPr>
          <p:cNvSpPr txBox="1"/>
          <p:nvPr/>
        </p:nvSpPr>
        <p:spPr>
          <a:xfrm>
            <a:off x="836985" y="249029"/>
            <a:ext cx="7920880" cy="3323987"/>
          </a:xfrm>
          <a:prstGeom prst="rect">
            <a:avLst/>
          </a:prstGeom>
          <a:noFill/>
          <a:ln>
            <a:solidFill>
              <a:srgbClr val="002060"/>
            </a:solidFill>
          </a:ln>
        </p:spPr>
        <p:txBody>
          <a:bodyPr>
            <a:spAutoFit/>
            <a:scene3d>
              <a:camera prst="orthographicFront"/>
              <a:lightRig rig="threePt" dir="t"/>
            </a:scene3d>
          </a:bodyPr>
          <a:lstStyle>
            <a:defPPr>
              <a:defRPr lang="zh-CN"/>
            </a:defPPr>
            <a:lvl1pPr algn="ctr">
              <a:lnSpc>
                <a:spcPct val="150000"/>
              </a:lnSpc>
              <a:defRPr sz="4000" b="1">
                <a:ln/>
                <a:effectLst>
                  <a:outerShdw blurRad="38100" dist="19050" dir="2700000" algn="tl" rotWithShape="0">
                    <a:schemeClr val="dk1">
                      <a:alpha val="40000"/>
                    </a:schemeClr>
                  </a:outerShdw>
                </a:effectLst>
              </a:defRPr>
            </a:lvl1pPr>
          </a:lstStyle>
          <a:p>
            <a:pPr>
              <a:lnSpc>
                <a:spcPts val="2800"/>
              </a:lnSpc>
              <a:defRPr/>
            </a:pPr>
            <a:r>
              <a:rPr lang="zh-CN" altLang="en-US" sz="2400" dirty="0"/>
              <a:t>第 1</a:t>
            </a:r>
            <a:r>
              <a:rPr lang="en-US" altLang="zh-CN" sz="2400" dirty="0"/>
              <a:t>2</a:t>
            </a:r>
            <a:r>
              <a:rPr lang="zh-CN" altLang="en-US" sz="2400" dirty="0"/>
              <a:t> 课  资本主义世界殖民体系的形成</a:t>
            </a:r>
            <a:endParaRPr lang="en-US" altLang="zh-CN" sz="2400" dirty="0"/>
          </a:p>
          <a:p>
            <a:pPr>
              <a:lnSpc>
                <a:spcPts val="2800"/>
              </a:lnSpc>
              <a:defRPr/>
            </a:pPr>
            <a:r>
              <a:rPr lang="zh-CN" altLang="en-US" sz="2400" dirty="0"/>
              <a:t>（</a:t>
            </a:r>
            <a:r>
              <a:rPr lang="en-US" altLang="zh-CN" sz="2400" dirty="0"/>
              <a:t>15</a:t>
            </a:r>
            <a:r>
              <a:rPr lang="zh-CN" altLang="en-US" sz="2400" dirty="0"/>
              <a:t>世纪</a:t>
            </a:r>
            <a:r>
              <a:rPr lang="en-US" altLang="zh-CN" sz="2400" dirty="0"/>
              <a:t>-19</a:t>
            </a:r>
            <a:r>
              <a:rPr lang="zh-CN" altLang="en-US" sz="2400" dirty="0"/>
              <a:t>世纪末</a:t>
            </a:r>
            <a:r>
              <a:rPr lang="en-US" altLang="zh-CN" sz="2400" dirty="0"/>
              <a:t>20</a:t>
            </a:r>
            <a:r>
              <a:rPr lang="zh-CN" altLang="en-US" sz="2400" dirty="0"/>
              <a:t>世纪初</a:t>
            </a:r>
            <a:r>
              <a:rPr lang="zh-CN" altLang="en-US" sz="2400" dirty="0" smtClean="0"/>
              <a:t>）</a:t>
            </a:r>
            <a:endParaRPr lang="en-US" altLang="zh-CN" sz="2400" dirty="0" smtClean="0"/>
          </a:p>
          <a:p>
            <a:pPr>
              <a:lnSpc>
                <a:spcPts val="2800"/>
              </a:lnSpc>
              <a:defRPr/>
            </a:pPr>
            <a:endParaRPr lang="en-US" altLang="zh-CN" sz="2400" dirty="0" smtClean="0"/>
          </a:p>
          <a:p>
            <a:pPr>
              <a:lnSpc>
                <a:spcPts val="2800"/>
              </a:lnSpc>
              <a:defRPr/>
            </a:pPr>
            <a:endParaRPr lang="en-US" altLang="zh-CN" sz="2400" dirty="0" smtClean="0"/>
          </a:p>
          <a:p>
            <a:pPr>
              <a:lnSpc>
                <a:spcPts val="2800"/>
              </a:lnSpc>
              <a:defRPr/>
            </a:pPr>
            <a:endParaRPr lang="en-US" altLang="zh-CN" sz="2400" dirty="0" smtClean="0"/>
          </a:p>
          <a:p>
            <a:pPr>
              <a:lnSpc>
                <a:spcPts val="2800"/>
              </a:lnSpc>
              <a:defRPr/>
            </a:pPr>
            <a:endParaRPr lang="en-US" altLang="zh-CN" sz="2400" dirty="0" smtClean="0"/>
          </a:p>
          <a:p>
            <a:pPr>
              <a:lnSpc>
                <a:spcPts val="2800"/>
              </a:lnSpc>
              <a:defRPr/>
            </a:pPr>
            <a:endParaRPr lang="en-US" altLang="zh-CN" sz="2400" dirty="0" smtClean="0"/>
          </a:p>
          <a:p>
            <a:pPr>
              <a:lnSpc>
                <a:spcPts val="2800"/>
              </a:lnSpc>
              <a:defRPr/>
            </a:pPr>
            <a:endParaRPr lang="en-US" altLang="zh-CN" sz="2400" dirty="0" smtClean="0"/>
          </a:p>
          <a:p>
            <a:pPr>
              <a:lnSpc>
                <a:spcPts val="2800"/>
              </a:lnSpc>
              <a:defRPr/>
            </a:pPr>
            <a:endParaRPr lang="zh-CN" altLang="en-US" sz="2400" dirty="0"/>
          </a:p>
        </p:txBody>
      </p:sp>
      <p:sp>
        <p:nvSpPr>
          <p:cNvPr id="44" name="文本框 43">
            <a:extLst>
              <a:ext uri="{FF2B5EF4-FFF2-40B4-BE49-F238E27FC236}"/>
            </a:extLst>
          </p:cNvPr>
          <p:cNvSpPr txBox="1"/>
          <p:nvPr/>
        </p:nvSpPr>
        <p:spPr>
          <a:xfrm>
            <a:off x="836985" y="4427527"/>
            <a:ext cx="6631903" cy="2169825"/>
          </a:xfrm>
          <a:prstGeom prst="rect">
            <a:avLst/>
          </a:prstGeom>
          <a:noFill/>
          <a:ln>
            <a:solidFill>
              <a:srgbClr val="002060"/>
            </a:solidFill>
          </a:ln>
        </p:spPr>
        <p:txBody>
          <a:bodyPr>
            <a:spAutoFit/>
            <a:scene3d>
              <a:camera prst="orthographicFront"/>
              <a:lightRig rig="threePt" dir="t"/>
            </a:scene3d>
          </a:bodyPr>
          <a:lstStyle>
            <a:defPPr>
              <a:defRPr lang="zh-CN"/>
            </a:defPPr>
            <a:lvl1pPr algn="ctr">
              <a:lnSpc>
                <a:spcPct val="150000"/>
              </a:lnSpc>
              <a:defRPr sz="4000" b="1">
                <a:ln/>
                <a:effectLst>
                  <a:outerShdw blurRad="38100" dist="19050" dir="2700000" algn="tl" rotWithShape="0">
                    <a:schemeClr val="dk1">
                      <a:alpha val="40000"/>
                    </a:schemeClr>
                  </a:outerShdw>
                </a:effectLst>
              </a:defRPr>
            </a:lvl1pPr>
          </a:lstStyle>
          <a:p>
            <a:pPr algn="l">
              <a:lnSpc>
                <a:spcPts val="2700"/>
              </a:lnSpc>
              <a:defRPr/>
            </a:pPr>
            <a:endParaRPr lang="en-US" altLang="zh-CN" sz="2400" dirty="0" smtClean="0"/>
          </a:p>
          <a:p>
            <a:pPr algn="l">
              <a:lnSpc>
                <a:spcPts val="2700"/>
              </a:lnSpc>
              <a:defRPr/>
            </a:pPr>
            <a:endParaRPr lang="en-US" altLang="zh-CN" sz="2400" dirty="0" smtClean="0"/>
          </a:p>
          <a:p>
            <a:pPr algn="l">
              <a:lnSpc>
                <a:spcPts val="2700"/>
              </a:lnSpc>
              <a:defRPr/>
            </a:pPr>
            <a:r>
              <a:rPr lang="zh-CN" altLang="en-US" sz="2400" dirty="0" smtClean="0"/>
              <a:t>第 </a:t>
            </a:r>
            <a:r>
              <a:rPr lang="zh-CN" altLang="en-US" sz="2400" dirty="0"/>
              <a:t>1</a:t>
            </a:r>
            <a:r>
              <a:rPr lang="en-US" altLang="zh-CN" sz="2400" dirty="0"/>
              <a:t>3</a:t>
            </a:r>
            <a:r>
              <a:rPr lang="zh-CN" altLang="en-US" sz="2400" dirty="0"/>
              <a:t> 课  亚非拉民族独立运动</a:t>
            </a:r>
            <a:endParaRPr lang="en-US" altLang="zh-CN" sz="2400" dirty="0"/>
          </a:p>
          <a:p>
            <a:pPr algn="l">
              <a:lnSpc>
                <a:spcPts val="2700"/>
              </a:lnSpc>
              <a:defRPr/>
            </a:pPr>
            <a:r>
              <a:rPr lang="zh-CN" altLang="en-US" sz="2400" dirty="0" smtClean="0"/>
              <a:t>     （</a:t>
            </a:r>
            <a:r>
              <a:rPr lang="en-US" altLang="zh-CN" sz="2400" dirty="0"/>
              <a:t>19</a:t>
            </a:r>
            <a:r>
              <a:rPr lang="zh-CN" altLang="en-US" sz="2400" dirty="0"/>
              <a:t>世纪末</a:t>
            </a:r>
            <a:r>
              <a:rPr lang="en-US" altLang="zh-CN" sz="2400" dirty="0"/>
              <a:t>20</a:t>
            </a:r>
            <a:r>
              <a:rPr lang="zh-CN" altLang="en-US" sz="2400" dirty="0"/>
              <a:t>世纪初</a:t>
            </a:r>
            <a:r>
              <a:rPr lang="zh-CN" altLang="en-US" sz="2400" dirty="0" smtClean="0"/>
              <a:t>）</a:t>
            </a:r>
            <a:endParaRPr lang="en-US" altLang="zh-CN" sz="2400" dirty="0" smtClean="0"/>
          </a:p>
          <a:p>
            <a:pPr algn="l">
              <a:lnSpc>
                <a:spcPts val="2700"/>
              </a:lnSpc>
              <a:defRPr/>
            </a:pPr>
            <a:endParaRPr lang="en-US" altLang="zh-CN" sz="2400" dirty="0" smtClean="0"/>
          </a:p>
          <a:p>
            <a:pPr algn="l">
              <a:lnSpc>
                <a:spcPts val="2700"/>
              </a:lnSpc>
              <a:defRPr/>
            </a:pPr>
            <a:endParaRPr lang="zh-CN" altLang="en-US" sz="2400" dirty="0"/>
          </a:p>
        </p:txBody>
      </p:sp>
      <p:sp>
        <p:nvSpPr>
          <p:cNvPr id="45" name="文本框 44">
            <a:extLst>
              <a:ext uri="{FF2B5EF4-FFF2-40B4-BE49-F238E27FC236}"/>
            </a:extLst>
          </p:cNvPr>
          <p:cNvSpPr txBox="1"/>
          <p:nvPr/>
        </p:nvSpPr>
        <p:spPr>
          <a:xfrm>
            <a:off x="7749752" y="4427526"/>
            <a:ext cx="4150991" cy="2169825"/>
          </a:xfrm>
          <a:prstGeom prst="rect">
            <a:avLst/>
          </a:prstGeom>
          <a:noFill/>
          <a:ln>
            <a:solidFill>
              <a:srgbClr val="002060"/>
            </a:solidFill>
          </a:ln>
        </p:spPr>
        <p:txBody>
          <a:bodyPr>
            <a:spAutoFit/>
            <a:scene3d>
              <a:camera prst="orthographicFront"/>
              <a:lightRig rig="threePt" dir="t"/>
            </a:scene3d>
          </a:bodyPr>
          <a:lstStyle>
            <a:defPPr>
              <a:defRPr lang="zh-CN"/>
            </a:defPPr>
            <a:lvl1pPr algn="ctr">
              <a:lnSpc>
                <a:spcPct val="150000"/>
              </a:lnSpc>
              <a:defRPr sz="4000" b="1">
                <a:ln/>
                <a:effectLst>
                  <a:outerShdw blurRad="38100" dist="19050" dir="2700000" algn="tl" rotWithShape="0">
                    <a:schemeClr val="dk1">
                      <a:alpha val="40000"/>
                    </a:schemeClr>
                  </a:outerShdw>
                </a:effectLst>
              </a:defRPr>
            </a:lvl1pPr>
          </a:lstStyle>
          <a:p>
            <a:pPr algn="r">
              <a:lnSpc>
                <a:spcPts val="2700"/>
              </a:lnSpc>
              <a:defRPr/>
            </a:pPr>
            <a:endParaRPr lang="en-US" altLang="zh-CN" sz="2400" dirty="0" smtClean="0"/>
          </a:p>
          <a:p>
            <a:pPr algn="l">
              <a:lnSpc>
                <a:spcPts val="2700"/>
              </a:lnSpc>
              <a:defRPr/>
            </a:pPr>
            <a:r>
              <a:rPr lang="zh-CN" altLang="en-US" sz="2400" dirty="0" smtClean="0"/>
              <a:t>           </a:t>
            </a:r>
            <a:endParaRPr lang="en-US" altLang="zh-CN" sz="2400" dirty="0" smtClean="0"/>
          </a:p>
          <a:p>
            <a:pPr algn="l">
              <a:lnSpc>
                <a:spcPts val="2700"/>
              </a:lnSpc>
              <a:defRPr/>
            </a:pPr>
            <a:r>
              <a:rPr lang="en-US" altLang="zh-CN" sz="2400" dirty="0" smtClean="0"/>
              <a:t>          </a:t>
            </a:r>
            <a:r>
              <a:rPr lang="zh-CN" altLang="en-US" sz="2400" dirty="0" smtClean="0"/>
              <a:t> 第 </a:t>
            </a:r>
            <a:r>
              <a:rPr lang="zh-CN" altLang="en-US" sz="2400" dirty="0"/>
              <a:t>1</a:t>
            </a:r>
            <a:r>
              <a:rPr lang="en-US" altLang="zh-CN" sz="2400" dirty="0"/>
              <a:t>6</a:t>
            </a:r>
            <a:r>
              <a:rPr lang="zh-CN" altLang="en-US" sz="2400" dirty="0"/>
              <a:t> 课  亚非拉</a:t>
            </a:r>
            <a:r>
              <a:rPr lang="zh-CN" altLang="en-US" sz="2400" dirty="0" smtClean="0"/>
              <a:t>民族</a:t>
            </a:r>
            <a:endParaRPr lang="en-US" altLang="zh-CN" sz="2400" dirty="0" smtClean="0"/>
          </a:p>
          <a:p>
            <a:pPr algn="l">
              <a:lnSpc>
                <a:spcPts val="2700"/>
              </a:lnSpc>
              <a:defRPr/>
            </a:pPr>
            <a:r>
              <a:rPr lang="zh-CN" altLang="en-US" sz="2400" dirty="0" smtClean="0"/>
              <a:t>                民主</a:t>
            </a:r>
            <a:r>
              <a:rPr lang="zh-CN" altLang="en-US" sz="2400" dirty="0"/>
              <a:t>运动的高涨</a:t>
            </a:r>
            <a:endParaRPr lang="en-US" altLang="zh-CN" sz="2400" dirty="0"/>
          </a:p>
          <a:p>
            <a:pPr algn="l">
              <a:lnSpc>
                <a:spcPts val="2700"/>
              </a:lnSpc>
              <a:defRPr/>
            </a:pPr>
            <a:r>
              <a:rPr lang="zh-CN" altLang="en-US" sz="2400" dirty="0" smtClean="0"/>
              <a:t>             （</a:t>
            </a:r>
            <a:r>
              <a:rPr lang="zh-CN" altLang="en-US" sz="2400" dirty="0"/>
              <a:t>一战后到二战前</a:t>
            </a:r>
            <a:r>
              <a:rPr lang="zh-CN" altLang="en-US" sz="2400" dirty="0" smtClean="0"/>
              <a:t>）</a:t>
            </a:r>
            <a:endParaRPr lang="en-US" altLang="zh-CN" sz="2400" dirty="0" smtClean="0"/>
          </a:p>
          <a:p>
            <a:pPr algn="r">
              <a:lnSpc>
                <a:spcPts val="2700"/>
              </a:lnSpc>
              <a:defRPr/>
            </a:pPr>
            <a:endParaRPr lang="zh-CN" altLang="en-US" sz="2400" dirty="0"/>
          </a:p>
        </p:txBody>
      </p:sp>
      <p:sp>
        <p:nvSpPr>
          <p:cNvPr id="46" name="文本框 44">
            <a:extLst>
              <a:ext uri="{FF2B5EF4-FFF2-40B4-BE49-F238E27FC236}"/>
            </a:extLst>
          </p:cNvPr>
          <p:cNvSpPr txBox="1"/>
          <p:nvPr/>
        </p:nvSpPr>
        <p:spPr>
          <a:xfrm>
            <a:off x="9020425" y="1110223"/>
            <a:ext cx="2833784" cy="2246769"/>
          </a:xfrm>
          <a:prstGeom prst="rect">
            <a:avLst/>
          </a:prstGeom>
          <a:noFill/>
          <a:ln w="19050">
            <a:solidFill>
              <a:srgbClr val="00B0F0"/>
            </a:solidFill>
          </a:ln>
        </p:spPr>
        <p:txBody>
          <a:bodyPr>
            <a:spAutoFit/>
            <a:scene3d>
              <a:camera prst="orthographicFront"/>
              <a:lightRig rig="threePt" dir="t"/>
            </a:scene3d>
          </a:bodyPr>
          <a:lstStyle>
            <a:defPPr>
              <a:defRPr lang="zh-CN"/>
            </a:defPPr>
            <a:lvl1pPr algn="ctr">
              <a:lnSpc>
                <a:spcPct val="150000"/>
              </a:lnSpc>
              <a:defRPr sz="4000" b="1">
                <a:ln/>
                <a:effectLst>
                  <a:outerShdw blurRad="38100" dist="19050" dir="2700000" algn="tl" rotWithShape="0">
                    <a:schemeClr val="dk1">
                      <a:alpha val="40000"/>
                    </a:schemeClr>
                  </a:outerShdw>
                </a:effectLst>
              </a:defRPr>
            </a:lvl1pPr>
          </a:lstStyle>
          <a:p>
            <a:pPr>
              <a:lnSpc>
                <a:spcPts val="2400"/>
              </a:lnSpc>
              <a:defRPr/>
            </a:pPr>
            <a:endParaRPr lang="en-US" altLang="zh-CN" sz="2000" dirty="0" smtClean="0"/>
          </a:p>
          <a:p>
            <a:pPr>
              <a:lnSpc>
                <a:spcPts val="2400"/>
              </a:lnSpc>
              <a:defRPr/>
            </a:pPr>
            <a:endParaRPr lang="en-US" altLang="zh-CN" sz="2000" dirty="0" smtClean="0"/>
          </a:p>
          <a:p>
            <a:pPr>
              <a:lnSpc>
                <a:spcPts val="2400"/>
              </a:lnSpc>
              <a:defRPr/>
            </a:pPr>
            <a:endParaRPr lang="en-US" altLang="zh-CN" sz="2000" dirty="0" smtClean="0"/>
          </a:p>
          <a:p>
            <a:pPr>
              <a:lnSpc>
                <a:spcPts val="2400"/>
              </a:lnSpc>
              <a:defRPr/>
            </a:pPr>
            <a:endParaRPr lang="en-US" altLang="zh-CN" sz="2000" dirty="0" smtClean="0"/>
          </a:p>
          <a:p>
            <a:pPr>
              <a:lnSpc>
                <a:spcPts val="2400"/>
              </a:lnSpc>
              <a:defRPr/>
            </a:pPr>
            <a:endParaRPr lang="en-US" altLang="zh-CN" sz="2000" dirty="0" smtClean="0"/>
          </a:p>
          <a:p>
            <a:pPr>
              <a:lnSpc>
                <a:spcPts val="2400"/>
              </a:lnSpc>
              <a:defRPr/>
            </a:pPr>
            <a:r>
              <a:rPr lang="zh-CN" altLang="en-US" sz="2000" dirty="0" smtClean="0">
                <a:solidFill>
                  <a:srgbClr val="FF0000"/>
                </a:solidFill>
              </a:rPr>
              <a:t>第 </a:t>
            </a:r>
            <a:r>
              <a:rPr lang="en-US" altLang="zh-CN" sz="2000" dirty="0" smtClean="0">
                <a:solidFill>
                  <a:srgbClr val="FF0000"/>
                </a:solidFill>
              </a:rPr>
              <a:t>21</a:t>
            </a:r>
            <a:r>
              <a:rPr lang="zh-CN" altLang="en-US" sz="2000" dirty="0" smtClean="0">
                <a:solidFill>
                  <a:srgbClr val="FF0000"/>
                </a:solidFill>
              </a:rPr>
              <a:t> </a:t>
            </a:r>
            <a:r>
              <a:rPr lang="zh-CN" altLang="en-US" sz="2000" dirty="0">
                <a:solidFill>
                  <a:srgbClr val="FF0000"/>
                </a:solidFill>
              </a:rPr>
              <a:t>课  </a:t>
            </a:r>
            <a:r>
              <a:rPr lang="zh-CN" altLang="en-US" sz="2000" dirty="0" smtClean="0">
                <a:solidFill>
                  <a:srgbClr val="FF0000"/>
                </a:solidFill>
              </a:rPr>
              <a:t>殖民体系瓦解与新兴国家发展</a:t>
            </a:r>
            <a:r>
              <a:rPr lang="en-US" altLang="zh-CN" sz="2000" dirty="0" smtClean="0">
                <a:solidFill>
                  <a:srgbClr val="FF0000"/>
                </a:solidFill>
              </a:rPr>
              <a:t>(</a:t>
            </a:r>
            <a:r>
              <a:rPr lang="zh-CN" altLang="en-US" sz="2000" dirty="0" smtClean="0">
                <a:solidFill>
                  <a:srgbClr val="FF0000"/>
                </a:solidFill>
              </a:rPr>
              <a:t>二战后</a:t>
            </a:r>
            <a:r>
              <a:rPr lang="en-US" altLang="zh-CN" sz="2000" dirty="0" smtClean="0">
                <a:solidFill>
                  <a:srgbClr val="FF0000"/>
                </a:solidFill>
              </a:rPr>
              <a:t>)</a:t>
            </a:r>
            <a:endParaRPr lang="zh-CN" altLang="en-US" sz="2000" dirty="0">
              <a:solidFill>
                <a:srgbClr val="FF0000"/>
              </a:solidFill>
            </a:endParaRPr>
          </a:p>
        </p:txBody>
      </p:sp>
      <p:cxnSp>
        <p:nvCxnSpPr>
          <p:cNvPr id="42" name="直接连接符 41"/>
          <p:cNvCxnSpPr/>
          <p:nvPr/>
        </p:nvCxnSpPr>
        <p:spPr>
          <a:xfrm>
            <a:off x="0" y="44624"/>
            <a:ext cx="12190413" cy="0"/>
          </a:xfrm>
          <a:prstGeom prst="line">
            <a:avLst/>
          </a:prstGeom>
          <a:ln w="38100" cmpd="thickThi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0" y="6813376"/>
            <a:ext cx="12190413" cy="0"/>
          </a:xfrm>
          <a:prstGeom prst="line">
            <a:avLst/>
          </a:prstGeom>
          <a:ln w="38100" cmpd="thickThi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0800000">
            <a:off x="0" y="6813377"/>
            <a:ext cx="12190413" cy="0"/>
          </a:xfrm>
          <a:prstGeom prst="line">
            <a:avLst/>
          </a:prstGeom>
          <a:ln w="76200" cmpd="thickThi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0800000">
            <a:off x="0" y="44625"/>
            <a:ext cx="12190413" cy="0"/>
          </a:xfrm>
          <a:prstGeom prst="line">
            <a:avLst/>
          </a:prstGeom>
          <a:ln w="76200" cmpd="thickThi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strVal val="#ppt_h"/>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7851"/>
                                        </p:tgtEl>
                                        <p:attrNameLst>
                                          <p:attrName>style.visibility</p:attrName>
                                        </p:attrNameLst>
                                      </p:cBhvr>
                                      <p:to>
                                        <p:strVal val="visible"/>
                                      </p:to>
                                    </p:set>
                                    <p:animEffect transition="in" filter="wipe(left)">
                                      <p:cBhvr>
                                        <p:cTn id="11" dur="500"/>
                                        <p:tgtEl>
                                          <p:spTgt spid="7785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7852"/>
                                        </p:tgtEl>
                                        <p:attrNameLst>
                                          <p:attrName>style.visibility</p:attrName>
                                        </p:attrNameLst>
                                      </p:cBhvr>
                                      <p:to>
                                        <p:strVal val="visible"/>
                                      </p:to>
                                    </p:set>
                                    <p:animEffect transition="in" filter="wipe(left)">
                                      <p:cBhvr>
                                        <p:cTn id="14" dur="500"/>
                                        <p:tgtEl>
                                          <p:spTgt spid="7785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7853"/>
                                        </p:tgtEl>
                                        <p:attrNameLst>
                                          <p:attrName>style.visibility</p:attrName>
                                        </p:attrNameLst>
                                      </p:cBhvr>
                                      <p:to>
                                        <p:strVal val="visible"/>
                                      </p:to>
                                    </p:set>
                                    <p:animEffect transition="in" filter="wipe(left)">
                                      <p:cBhvr>
                                        <p:cTn id="17" dur="500"/>
                                        <p:tgtEl>
                                          <p:spTgt spid="7785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7854"/>
                                        </p:tgtEl>
                                        <p:attrNameLst>
                                          <p:attrName>style.visibility</p:attrName>
                                        </p:attrNameLst>
                                      </p:cBhvr>
                                      <p:to>
                                        <p:strVal val="visible"/>
                                      </p:to>
                                    </p:set>
                                    <p:animEffect transition="in" filter="wipe(left)">
                                      <p:cBhvr>
                                        <p:cTn id="20" dur="500"/>
                                        <p:tgtEl>
                                          <p:spTgt spid="7785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7855"/>
                                        </p:tgtEl>
                                        <p:attrNameLst>
                                          <p:attrName>style.visibility</p:attrName>
                                        </p:attrNameLst>
                                      </p:cBhvr>
                                      <p:to>
                                        <p:strVal val="visible"/>
                                      </p:to>
                                    </p:set>
                                    <p:animEffect transition="in" filter="wipe(left)">
                                      <p:cBhvr>
                                        <p:cTn id="23" dur="500"/>
                                        <p:tgtEl>
                                          <p:spTgt spid="77855"/>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nodeType="afterGroup">
                            <p:stCondLst>
                              <p:cond delay="500"/>
                            </p:stCondLst>
                            <p:childTnLst>
                              <p:par>
                                <p:cTn id="35" presetID="2" presetClass="entr" presetSubtype="1" fill="hold" grpId="0" nodeType="afterEffect">
                                  <p:stCondLst>
                                    <p:cond delay="0"/>
                                  </p:stCondLst>
                                  <p:childTnLst>
                                    <p:set>
                                      <p:cBhvr>
                                        <p:cTn id="36" dur="1" fill="hold">
                                          <p:stCondLst>
                                            <p:cond delay="0"/>
                                          </p:stCondLst>
                                        </p:cTn>
                                        <p:tgtEl>
                                          <p:spTgt spid="77832"/>
                                        </p:tgtEl>
                                        <p:attrNameLst>
                                          <p:attrName>style.visibility</p:attrName>
                                        </p:attrNameLst>
                                      </p:cBhvr>
                                      <p:to>
                                        <p:strVal val="visible"/>
                                      </p:to>
                                    </p:set>
                                    <p:anim calcmode="lin" valueType="num">
                                      <p:cBhvr additive="base">
                                        <p:cTn id="37" dur="500" fill="hold"/>
                                        <p:tgtEl>
                                          <p:spTgt spid="77832"/>
                                        </p:tgtEl>
                                        <p:attrNameLst>
                                          <p:attrName>ppt_x</p:attrName>
                                        </p:attrNameLst>
                                      </p:cBhvr>
                                      <p:tavLst>
                                        <p:tav tm="0">
                                          <p:val>
                                            <p:strVal val="#ppt_x"/>
                                          </p:val>
                                        </p:tav>
                                        <p:tav tm="100000">
                                          <p:val>
                                            <p:strVal val="#ppt_x"/>
                                          </p:val>
                                        </p:tav>
                                      </p:tavLst>
                                    </p:anim>
                                    <p:anim calcmode="lin" valueType="num">
                                      <p:cBhvr additive="base">
                                        <p:cTn id="38" dur="500" fill="hold"/>
                                        <p:tgtEl>
                                          <p:spTgt spid="77832"/>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77870"/>
                                        </p:tgtEl>
                                        <p:attrNameLst>
                                          <p:attrName>style.visibility</p:attrName>
                                        </p:attrNameLst>
                                      </p:cBhvr>
                                      <p:to>
                                        <p:strVal val="visible"/>
                                      </p:to>
                                    </p:set>
                                    <p:anim calcmode="lin" valueType="num">
                                      <p:cBhvr additive="base">
                                        <p:cTn id="41" dur="500" fill="hold"/>
                                        <p:tgtEl>
                                          <p:spTgt spid="77870"/>
                                        </p:tgtEl>
                                        <p:attrNameLst>
                                          <p:attrName>ppt_x</p:attrName>
                                        </p:attrNameLst>
                                      </p:cBhvr>
                                      <p:tavLst>
                                        <p:tav tm="0">
                                          <p:val>
                                            <p:strVal val="#ppt_x"/>
                                          </p:val>
                                        </p:tav>
                                        <p:tav tm="100000">
                                          <p:val>
                                            <p:strVal val="#ppt_x"/>
                                          </p:val>
                                        </p:tav>
                                      </p:tavLst>
                                    </p:anim>
                                    <p:anim calcmode="lin" valueType="num">
                                      <p:cBhvr additive="base">
                                        <p:cTn id="42" dur="500" fill="hold"/>
                                        <p:tgtEl>
                                          <p:spTgt spid="77870"/>
                                        </p:tgtEl>
                                        <p:attrNameLst>
                                          <p:attrName>ppt_y</p:attrName>
                                        </p:attrNameLst>
                                      </p:cBhvr>
                                      <p:tavLst>
                                        <p:tav tm="0">
                                          <p:val>
                                            <p:strVal val="0-#ppt_h/2"/>
                                          </p:val>
                                        </p:tav>
                                        <p:tav tm="100000">
                                          <p:val>
                                            <p:strVal val="#ppt_y"/>
                                          </p:val>
                                        </p:tav>
                                      </p:tavLst>
                                    </p:anim>
                                  </p:childTnLst>
                                </p:cTn>
                              </p:par>
                              <p:par>
                                <p:cTn id="43" presetID="50" presetClass="entr" presetSubtype="0" decel="100000" fill="hold" grpId="0" nodeType="withEffect">
                                  <p:stCondLst>
                                    <p:cond delay="0"/>
                                  </p:stCondLst>
                                  <p:childTnLst>
                                    <p:set>
                                      <p:cBhvr>
                                        <p:cTn id="44" dur="1" fill="hold">
                                          <p:stCondLst>
                                            <p:cond delay="0"/>
                                          </p:stCondLst>
                                        </p:cTn>
                                        <p:tgtEl>
                                          <p:spTgt spid="15388"/>
                                        </p:tgtEl>
                                        <p:attrNameLst>
                                          <p:attrName>style.visibility</p:attrName>
                                        </p:attrNameLst>
                                      </p:cBhvr>
                                      <p:to>
                                        <p:strVal val="visible"/>
                                      </p:to>
                                    </p:set>
                                    <p:anim calcmode="lin" valueType="num">
                                      <p:cBhvr>
                                        <p:cTn id="45" dur="1000" fill="hold"/>
                                        <p:tgtEl>
                                          <p:spTgt spid="15388"/>
                                        </p:tgtEl>
                                        <p:attrNameLst>
                                          <p:attrName>ppt_w</p:attrName>
                                        </p:attrNameLst>
                                      </p:cBhvr>
                                      <p:tavLst>
                                        <p:tav tm="0">
                                          <p:val>
                                            <p:strVal val="#ppt_w+.3"/>
                                          </p:val>
                                        </p:tav>
                                        <p:tav tm="100000">
                                          <p:val>
                                            <p:strVal val="#ppt_w"/>
                                          </p:val>
                                        </p:tav>
                                      </p:tavLst>
                                    </p:anim>
                                    <p:anim calcmode="lin" valueType="num">
                                      <p:cBhvr>
                                        <p:cTn id="46" dur="1000" fill="hold"/>
                                        <p:tgtEl>
                                          <p:spTgt spid="15388"/>
                                        </p:tgtEl>
                                        <p:attrNameLst>
                                          <p:attrName>ppt_h</p:attrName>
                                        </p:attrNameLst>
                                      </p:cBhvr>
                                      <p:tavLst>
                                        <p:tav tm="0">
                                          <p:val>
                                            <p:strVal val="#ppt_h"/>
                                          </p:val>
                                        </p:tav>
                                        <p:tav tm="100000">
                                          <p:val>
                                            <p:strVal val="#ppt_h"/>
                                          </p:val>
                                        </p:tav>
                                      </p:tavLst>
                                    </p:anim>
                                    <p:animEffect transition="in" filter="fade">
                                      <p:cBhvr>
                                        <p:cTn id="47" dur="1000"/>
                                        <p:tgtEl>
                                          <p:spTgt spid="15388"/>
                                        </p:tgtEl>
                                      </p:cBhvr>
                                    </p:animEffect>
                                  </p:childTnLst>
                                </p:cTn>
                              </p:par>
                              <p:par>
                                <p:cTn id="48" presetID="2" presetClass="entr" presetSubtype="1" fill="hold" grpId="0" nodeType="withEffect">
                                  <p:stCondLst>
                                    <p:cond delay="0"/>
                                  </p:stCondLst>
                                  <p:childTnLst>
                                    <p:set>
                                      <p:cBhvr>
                                        <p:cTn id="49" dur="1" fill="hold">
                                          <p:stCondLst>
                                            <p:cond delay="0"/>
                                          </p:stCondLst>
                                        </p:cTn>
                                        <p:tgtEl>
                                          <p:spTgt spid="77871"/>
                                        </p:tgtEl>
                                        <p:attrNameLst>
                                          <p:attrName>style.visibility</p:attrName>
                                        </p:attrNameLst>
                                      </p:cBhvr>
                                      <p:to>
                                        <p:strVal val="visible"/>
                                      </p:to>
                                    </p:set>
                                    <p:anim calcmode="lin" valueType="num">
                                      <p:cBhvr additive="base">
                                        <p:cTn id="50" dur="500" fill="hold"/>
                                        <p:tgtEl>
                                          <p:spTgt spid="77871"/>
                                        </p:tgtEl>
                                        <p:attrNameLst>
                                          <p:attrName>ppt_x</p:attrName>
                                        </p:attrNameLst>
                                      </p:cBhvr>
                                      <p:tavLst>
                                        <p:tav tm="0">
                                          <p:val>
                                            <p:strVal val="#ppt_x"/>
                                          </p:val>
                                        </p:tav>
                                        <p:tav tm="100000">
                                          <p:val>
                                            <p:strVal val="#ppt_x"/>
                                          </p:val>
                                        </p:tav>
                                      </p:tavLst>
                                    </p:anim>
                                    <p:anim calcmode="lin" valueType="num">
                                      <p:cBhvr additive="base">
                                        <p:cTn id="51" dur="500" fill="hold"/>
                                        <p:tgtEl>
                                          <p:spTgt spid="77871"/>
                                        </p:tgtEl>
                                        <p:attrNameLst>
                                          <p:attrName>ppt_y</p:attrName>
                                        </p:attrNameLst>
                                      </p:cBhvr>
                                      <p:tavLst>
                                        <p:tav tm="0">
                                          <p:val>
                                            <p:strVal val="0-#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382"/>
                                        </p:tgtEl>
                                        <p:attrNameLst>
                                          <p:attrName>style.visibility</p:attrName>
                                        </p:attrNameLst>
                                      </p:cBhvr>
                                      <p:to>
                                        <p:strVal val="visible"/>
                                      </p:to>
                                    </p:set>
                                    <p:anim calcmode="lin" valueType="num">
                                      <p:cBhvr additive="base">
                                        <p:cTn id="54" dur="500" fill="hold"/>
                                        <p:tgtEl>
                                          <p:spTgt spid="15382"/>
                                        </p:tgtEl>
                                        <p:attrNameLst>
                                          <p:attrName>ppt_x</p:attrName>
                                        </p:attrNameLst>
                                      </p:cBhvr>
                                      <p:tavLst>
                                        <p:tav tm="0">
                                          <p:val>
                                            <p:strVal val="#ppt_x"/>
                                          </p:val>
                                        </p:tav>
                                        <p:tav tm="100000">
                                          <p:val>
                                            <p:strVal val="#ppt_x"/>
                                          </p:val>
                                        </p:tav>
                                      </p:tavLst>
                                    </p:anim>
                                    <p:anim calcmode="lin" valueType="num">
                                      <p:cBhvr additive="base">
                                        <p:cTn id="55" dur="500" fill="hold"/>
                                        <p:tgtEl>
                                          <p:spTgt spid="15382"/>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1500"/>
                            </p:stCondLst>
                            <p:childTnLst>
                              <p:par>
                                <p:cTn id="57" presetID="17" presetClass="entr" presetSubtype="10" fill="hold" grpId="0" nodeType="afterEffect">
                                  <p:stCondLst>
                                    <p:cond delay="0"/>
                                  </p:stCondLst>
                                  <p:childTnLst>
                                    <p:set>
                                      <p:cBhvr>
                                        <p:cTn id="58" dur="1" fill="hold">
                                          <p:stCondLst>
                                            <p:cond delay="0"/>
                                          </p:stCondLst>
                                        </p:cTn>
                                        <p:tgtEl>
                                          <p:spTgt spid="15406"/>
                                        </p:tgtEl>
                                        <p:attrNameLst>
                                          <p:attrName>style.visibility</p:attrName>
                                        </p:attrNameLst>
                                      </p:cBhvr>
                                      <p:to>
                                        <p:strVal val="visible"/>
                                      </p:to>
                                    </p:set>
                                    <p:anim calcmode="lin" valueType="num">
                                      <p:cBhvr>
                                        <p:cTn id="59" dur="500" fill="hold"/>
                                        <p:tgtEl>
                                          <p:spTgt spid="15406"/>
                                        </p:tgtEl>
                                        <p:attrNameLst>
                                          <p:attrName>ppt_w</p:attrName>
                                        </p:attrNameLst>
                                      </p:cBhvr>
                                      <p:tavLst>
                                        <p:tav tm="0">
                                          <p:val>
                                            <p:fltVal val="0"/>
                                          </p:val>
                                        </p:tav>
                                        <p:tav tm="100000">
                                          <p:val>
                                            <p:strVal val="#ppt_w"/>
                                          </p:val>
                                        </p:tav>
                                      </p:tavLst>
                                    </p:anim>
                                    <p:anim calcmode="lin" valueType="num">
                                      <p:cBhvr>
                                        <p:cTn id="60" dur="500" fill="hold"/>
                                        <p:tgtEl>
                                          <p:spTgt spid="15406"/>
                                        </p:tgtEl>
                                        <p:attrNameLst>
                                          <p:attrName>ppt_h</p:attrName>
                                        </p:attrNameLst>
                                      </p:cBhvr>
                                      <p:tavLst>
                                        <p:tav tm="0">
                                          <p:val>
                                            <p:strVal val="#ppt_h"/>
                                          </p:val>
                                        </p:tav>
                                        <p:tav tm="100000">
                                          <p:val>
                                            <p:strVal val="#ppt_h"/>
                                          </p:val>
                                        </p:tav>
                                      </p:tavLst>
                                    </p:anim>
                                  </p:childTnLst>
                                </p:cTn>
                              </p:par>
                              <p:par>
                                <p:cTn id="61" presetID="50" presetClass="entr" presetSubtype="0" decel="100000" fill="hold" grpId="0" nodeType="withEffect">
                                  <p:stCondLst>
                                    <p:cond delay="0"/>
                                  </p:stCondLst>
                                  <p:childTnLst>
                                    <p:set>
                                      <p:cBhvr>
                                        <p:cTn id="62" dur="1" fill="hold">
                                          <p:stCondLst>
                                            <p:cond delay="0"/>
                                          </p:stCondLst>
                                        </p:cTn>
                                        <p:tgtEl>
                                          <p:spTgt spid="15417"/>
                                        </p:tgtEl>
                                        <p:attrNameLst>
                                          <p:attrName>style.visibility</p:attrName>
                                        </p:attrNameLst>
                                      </p:cBhvr>
                                      <p:to>
                                        <p:strVal val="visible"/>
                                      </p:to>
                                    </p:set>
                                    <p:anim calcmode="lin" valueType="num">
                                      <p:cBhvr>
                                        <p:cTn id="63" dur="1000" fill="hold"/>
                                        <p:tgtEl>
                                          <p:spTgt spid="15417"/>
                                        </p:tgtEl>
                                        <p:attrNameLst>
                                          <p:attrName>ppt_w</p:attrName>
                                        </p:attrNameLst>
                                      </p:cBhvr>
                                      <p:tavLst>
                                        <p:tav tm="0">
                                          <p:val>
                                            <p:strVal val="#ppt_w+.3"/>
                                          </p:val>
                                        </p:tav>
                                        <p:tav tm="100000">
                                          <p:val>
                                            <p:strVal val="#ppt_w"/>
                                          </p:val>
                                        </p:tav>
                                      </p:tavLst>
                                    </p:anim>
                                    <p:anim calcmode="lin" valueType="num">
                                      <p:cBhvr>
                                        <p:cTn id="64" dur="1000" fill="hold"/>
                                        <p:tgtEl>
                                          <p:spTgt spid="15417"/>
                                        </p:tgtEl>
                                        <p:attrNameLst>
                                          <p:attrName>ppt_h</p:attrName>
                                        </p:attrNameLst>
                                      </p:cBhvr>
                                      <p:tavLst>
                                        <p:tav tm="0">
                                          <p:val>
                                            <p:strVal val="#ppt_h"/>
                                          </p:val>
                                        </p:tav>
                                        <p:tav tm="100000">
                                          <p:val>
                                            <p:strVal val="#ppt_h"/>
                                          </p:val>
                                        </p:tav>
                                      </p:tavLst>
                                    </p:anim>
                                    <p:animEffect transition="in" filter="fade">
                                      <p:cBhvr>
                                        <p:cTn id="65" dur="1000"/>
                                        <p:tgtEl>
                                          <p:spTgt spid="15417"/>
                                        </p:tgtEl>
                                      </p:cBhvr>
                                    </p:animEffect>
                                  </p:childTnLst>
                                </p:cTn>
                              </p:par>
                              <p:par>
                                <p:cTn id="66" presetID="50" presetClass="entr" presetSubtype="0" decel="100000" fill="hold" grpId="0" nodeType="withEffect">
                                  <p:stCondLst>
                                    <p:cond delay="0"/>
                                  </p:stCondLst>
                                  <p:childTnLst>
                                    <p:set>
                                      <p:cBhvr>
                                        <p:cTn id="67" dur="1" fill="hold">
                                          <p:stCondLst>
                                            <p:cond delay="0"/>
                                          </p:stCondLst>
                                        </p:cTn>
                                        <p:tgtEl>
                                          <p:spTgt spid="15418"/>
                                        </p:tgtEl>
                                        <p:attrNameLst>
                                          <p:attrName>style.visibility</p:attrName>
                                        </p:attrNameLst>
                                      </p:cBhvr>
                                      <p:to>
                                        <p:strVal val="visible"/>
                                      </p:to>
                                    </p:set>
                                    <p:anim calcmode="lin" valueType="num">
                                      <p:cBhvr>
                                        <p:cTn id="68" dur="1000" fill="hold"/>
                                        <p:tgtEl>
                                          <p:spTgt spid="15418"/>
                                        </p:tgtEl>
                                        <p:attrNameLst>
                                          <p:attrName>ppt_w</p:attrName>
                                        </p:attrNameLst>
                                      </p:cBhvr>
                                      <p:tavLst>
                                        <p:tav tm="0">
                                          <p:val>
                                            <p:strVal val="#ppt_w+.3"/>
                                          </p:val>
                                        </p:tav>
                                        <p:tav tm="100000">
                                          <p:val>
                                            <p:strVal val="#ppt_w"/>
                                          </p:val>
                                        </p:tav>
                                      </p:tavLst>
                                    </p:anim>
                                    <p:anim calcmode="lin" valueType="num">
                                      <p:cBhvr>
                                        <p:cTn id="69" dur="1000" fill="hold"/>
                                        <p:tgtEl>
                                          <p:spTgt spid="15418"/>
                                        </p:tgtEl>
                                        <p:attrNameLst>
                                          <p:attrName>ppt_h</p:attrName>
                                        </p:attrNameLst>
                                      </p:cBhvr>
                                      <p:tavLst>
                                        <p:tav tm="0">
                                          <p:val>
                                            <p:strVal val="#ppt_h"/>
                                          </p:val>
                                        </p:tav>
                                        <p:tav tm="100000">
                                          <p:val>
                                            <p:strVal val="#ppt_h"/>
                                          </p:val>
                                        </p:tav>
                                      </p:tavLst>
                                    </p:anim>
                                    <p:animEffect transition="in" filter="fade">
                                      <p:cBhvr>
                                        <p:cTn id="70" dur="1000"/>
                                        <p:tgtEl>
                                          <p:spTgt spid="15418"/>
                                        </p:tgtEl>
                                      </p:cBhvr>
                                    </p:animEffect>
                                  </p:childTnLst>
                                </p:cTn>
                              </p:par>
                            </p:childTnLst>
                          </p:cTn>
                        </p:par>
                        <p:par>
                          <p:cTn id="71" fill="hold" nodeType="afterGroup">
                            <p:stCondLst>
                              <p:cond delay="2500"/>
                            </p:stCondLst>
                            <p:childTnLst>
                              <p:par>
                                <p:cTn id="72" presetID="17" presetClass="entr" presetSubtype="10" fill="hold" grpId="0" nodeType="afterEffect">
                                  <p:stCondLst>
                                    <p:cond delay="0"/>
                                  </p:stCondLst>
                                  <p:childTnLst>
                                    <p:set>
                                      <p:cBhvr>
                                        <p:cTn id="73" dur="1" fill="hold">
                                          <p:stCondLst>
                                            <p:cond delay="0"/>
                                          </p:stCondLst>
                                        </p:cTn>
                                        <p:tgtEl>
                                          <p:spTgt spid="15420"/>
                                        </p:tgtEl>
                                        <p:attrNameLst>
                                          <p:attrName>style.visibility</p:attrName>
                                        </p:attrNameLst>
                                      </p:cBhvr>
                                      <p:to>
                                        <p:strVal val="visible"/>
                                      </p:to>
                                    </p:set>
                                    <p:anim calcmode="lin" valueType="num">
                                      <p:cBhvr>
                                        <p:cTn id="74" dur="500" fill="hold"/>
                                        <p:tgtEl>
                                          <p:spTgt spid="15420"/>
                                        </p:tgtEl>
                                        <p:attrNameLst>
                                          <p:attrName>ppt_w</p:attrName>
                                        </p:attrNameLst>
                                      </p:cBhvr>
                                      <p:tavLst>
                                        <p:tav tm="0">
                                          <p:val>
                                            <p:fltVal val="0"/>
                                          </p:val>
                                        </p:tav>
                                        <p:tav tm="100000">
                                          <p:val>
                                            <p:strVal val="#ppt_w"/>
                                          </p:val>
                                        </p:tav>
                                      </p:tavLst>
                                    </p:anim>
                                    <p:anim calcmode="lin" valueType="num">
                                      <p:cBhvr>
                                        <p:cTn id="75" dur="500" fill="hold"/>
                                        <p:tgtEl>
                                          <p:spTgt spid="15420"/>
                                        </p:tgtEl>
                                        <p:attrNameLst>
                                          <p:attrName>ppt_h</p:attrName>
                                        </p:attrNameLst>
                                      </p:cBhvr>
                                      <p:tavLst>
                                        <p:tav tm="0">
                                          <p:val>
                                            <p:strVal val="#ppt_h"/>
                                          </p:val>
                                        </p:tav>
                                        <p:tav tm="100000">
                                          <p:val>
                                            <p:strVal val="#ppt_h"/>
                                          </p:val>
                                        </p:tav>
                                      </p:tavLst>
                                    </p:anim>
                                  </p:childTnLst>
                                </p:cTn>
                              </p:par>
                            </p:childTnLst>
                          </p:cTn>
                        </p:par>
                        <p:par>
                          <p:cTn id="76" fill="hold" nodeType="afterGroup">
                            <p:stCondLst>
                              <p:cond delay="3000"/>
                            </p:stCondLst>
                            <p:childTnLst>
                              <p:par>
                                <p:cTn id="77" presetID="17" presetClass="entr" presetSubtype="10" fill="hold" grpId="0" nodeType="afterEffect">
                                  <p:stCondLst>
                                    <p:cond delay="0"/>
                                  </p:stCondLst>
                                  <p:childTnLst>
                                    <p:set>
                                      <p:cBhvr>
                                        <p:cTn id="78" dur="1" fill="hold">
                                          <p:stCondLst>
                                            <p:cond delay="0"/>
                                          </p:stCondLst>
                                        </p:cTn>
                                        <p:tgtEl>
                                          <p:spTgt spid="15421"/>
                                        </p:tgtEl>
                                        <p:attrNameLst>
                                          <p:attrName>style.visibility</p:attrName>
                                        </p:attrNameLst>
                                      </p:cBhvr>
                                      <p:to>
                                        <p:strVal val="visible"/>
                                      </p:to>
                                    </p:set>
                                    <p:anim calcmode="lin" valueType="num">
                                      <p:cBhvr>
                                        <p:cTn id="79" dur="500" fill="hold"/>
                                        <p:tgtEl>
                                          <p:spTgt spid="15421"/>
                                        </p:tgtEl>
                                        <p:attrNameLst>
                                          <p:attrName>ppt_w</p:attrName>
                                        </p:attrNameLst>
                                      </p:cBhvr>
                                      <p:tavLst>
                                        <p:tav tm="0">
                                          <p:val>
                                            <p:fltVal val="0"/>
                                          </p:val>
                                        </p:tav>
                                        <p:tav tm="100000">
                                          <p:val>
                                            <p:strVal val="#ppt_w"/>
                                          </p:val>
                                        </p:tav>
                                      </p:tavLst>
                                    </p:anim>
                                    <p:anim calcmode="lin" valueType="num">
                                      <p:cBhvr>
                                        <p:cTn id="80" dur="500" fill="hold"/>
                                        <p:tgtEl>
                                          <p:spTgt spid="15421"/>
                                        </p:tgtEl>
                                        <p:attrNameLst>
                                          <p:attrName>ppt_h</p:attrName>
                                        </p:attrNameLst>
                                      </p:cBhvr>
                                      <p:tavLst>
                                        <p:tav tm="0">
                                          <p:val>
                                            <p:strVal val="#ppt_h"/>
                                          </p:val>
                                        </p:tav>
                                        <p:tav tm="100000">
                                          <p:val>
                                            <p:strVal val="#ppt_h"/>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423"/>
                                        </p:tgtEl>
                                        <p:attrNameLst>
                                          <p:attrName>style.visibility</p:attrName>
                                        </p:attrNameLst>
                                      </p:cBhvr>
                                      <p:to>
                                        <p:strVal val="visible"/>
                                      </p:to>
                                    </p:set>
                                    <p:anim calcmode="lin" valueType="num">
                                      <p:cBhvr additive="base">
                                        <p:cTn id="83" dur="500" fill="hold"/>
                                        <p:tgtEl>
                                          <p:spTgt spid="15423"/>
                                        </p:tgtEl>
                                        <p:attrNameLst>
                                          <p:attrName>ppt_x</p:attrName>
                                        </p:attrNameLst>
                                      </p:cBhvr>
                                      <p:tavLst>
                                        <p:tav tm="0">
                                          <p:val>
                                            <p:strVal val="#ppt_x"/>
                                          </p:val>
                                        </p:tav>
                                        <p:tav tm="100000">
                                          <p:val>
                                            <p:strVal val="#ppt_x"/>
                                          </p:val>
                                        </p:tav>
                                      </p:tavLst>
                                    </p:anim>
                                    <p:anim calcmode="lin" valueType="num">
                                      <p:cBhvr additive="base">
                                        <p:cTn id="84" dur="500" fill="hold"/>
                                        <p:tgtEl>
                                          <p:spTgt spid="154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425"/>
                                        </p:tgtEl>
                                        <p:attrNameLst>
                                          <p:attrName>style.visibility</p:attrName>
                                        </p:attrNameLst>
                                      </p:cBhvr>
                                      <p:to>
                                        <p:strVal val="visible"/>
                                      </p:to>
                                    </p:set>
                                    <p:anim calcmode="lin" valueType="num">
                                      <p:cBhvr additive="base">
                                        <p:cTn id="87" dur="500" fill="hold"/>
                                        <p:tgtEl>
                                          <p:spTgt spid="15425"/>
                                        </p:tgtEl>
                                        <p:attrNameLst>
                                          <p:attrName>ppt_x</p:attrName>
                                        </p:attrNameLst>
                                      </p:cBhvr>
                                      <p:tavLst>
                                        <p:tav tm="0">
                                          <p:val>
                                            <p:strVal val="#ppt_x"/>
                                          </p:val>
                                        </p:tav>
                                        <p:tav tm="100000">
                                          <p:val>
                                            <p:strVal val="#ppt_x"/>
                                          </p:val>
                                        </p:tav>
                                      </p:tavLst>
                                    </p:anim>
                                    <p:anim calcmode="lin" valueType="num">
                                      <p:cBhvr additive="base">
                                        <p:cTn id="88" dur="500" fill="hold"/>
                                        <p:tgtEl>
                                          <p:spTgt spid="1542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742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788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542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41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77832" grpId="0" animBg="1"/>
      <p:bldP spid="77851" grpId="0" animBg="1"/>
      <p:bldP spid="77852" grpId="0" animBg="1"/>
      <p:bldP spid="77853" grpId="0" animBg="1"/>
      <p:bldP spid="77854" grpId="0" animBg="1"/>
      <p:bldP spid="77855" grpId="0" animBg="1"/>
      <p:bldP spid="2" grpId="0"/>
      <p:bldP spid="3" grpId="0"/>
      <p:bldP spid="4" grpId="0"/>
      <p:bldP spid="5" grpId="0"/>
      <p:bldP spid="6" grpId="0"/>
      <p:bldP spid="15382" grpId="0" animBg="1"/>
      <p:bldP spid="77870" grpId="0" animBg="1"/>
      <p:bldP spid="77871" grpId="0" animBg="1"/>
      <p:bldP spid="15388" grpId="0"/>
      <p:bldP spid="17429" grpId="0" animBg="1"/>
      <p:bldP spid="77882" grpId="0"/>
      <p:bldP spid="15406" grpId="0" bldLvl="0" animBg="1"/>
      <p:bldP spid="15417" grpId="0"/>
      <p:bldP spid="15418" grpId="0"/>
      <p:bldP spid="15419" grpId="0"/>
      <p:bldP spid="15420" grpId="0" bldLvl="0" animBg="1"/>
      <p:bldP spid="15421" grpId="0" bldLvl="0" animBg="1"/>
      <p:bldP spid="15423" grpId="0" animBg="1"/>
      <p:bldP spid="15425" grpId="0" animBg="1"/>
      <p:bldP spid="15427" grpId="0" animBg="1"/>
      <p:bldP spid="7" grpId="0" animBg="1"/>
      <p:bldP spid="8" grpId="0"/>
      <p:bldP spid="9" grpId="0" animBg="1"/>
      <p:bldP spid="10" grpId="0"/>
      <p:bldP spid="11" grpId="0" animBg="1"/>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334963" y="1800225"/>
            <a:ext cx="11522075" cy="4581525"/>
          </a:xfrm>
          <a:prstGeom prst="rect">
            <a:avLst/>
          </a:prstGeom>
          <a:noFill/>
          <a:ln w="3175">
            <a:noFill/>
            <a:miter lim="800000"/>
            <a:headEnd/>
            <a:tailEnd/>
          </a:ln>
        </p:spPr>
        <p:txBody>
          <a:bodyPr>
            <a:spAutoFit/>
          </a:bodyPr>
          <a:lstStyle/>
          <a:p>
            <a:pPr>
              <a:lnSpc>
                <a:spcPts val="5000"/>
              </a:lnSpc>
            </a:pPr>
            <a:r>
              <a:rPr lang="en-US" altLang="zh-CN" sz="3200" b="1">
                <a:latin typeface="黑体" pitchFamily="49" charset="-122"/>
                <a:ea typeface="黑体" pitchFamily="49" charset="-122"/>
              </a:rPr>
              <a:t>    </a:t>
            </a:r>
            <a:r>
              <a:rPr lang="en-US" altLang="zh-CN" sz="2800" b="1">
                <a:latin typeface="黑体" pitchFamily="49" charset="-122"/>
                <a:ea typeface="黑体" pitchFamily="49" charset="-122"/>
              </a:rPr>
              <a:t>1945</a:t>
            </a:r>
            <a:r>
              <a:rPr lang="zh-CN" altLang="zh-CN" sz="2800" b="1">
                <a:latin typeface="黑体" pitchFamily="49" charset="-122"/>
                <a:ea typeface="黑体" pitchFamily="49" charset="-122"/>
              </a:rPr>
              <a:t>年</a:t>
            </a:r>
            <a:r>
              <a:rPr lang="en-US" altLang="zh-CN" sz="2800" b="1">
                <a:latin typeface="黑体" pitchFamily="49" charset="-122"/>
                <a:ea typeface="黑体" pitchFamily="49" charset="-122"/>
              </a:rPr>
              <a:t>6</a:t>
            </a:r>
            <a:r>
              <a:rPr lang="zh-CN" altLang="zh-CN" sz="2800" b="1">
                <a:latin typeface="黑体" pitchFamily="49" charset="-122"/>
                <a:ea typeface="黑体" pitchFamily="49" charset="-122"/>
              </a:rPr>
              <a:t>月通过的《联合国宪章》强调“促成国际合作，以解决国际间属于经济、社会、文化及人类福利性质之国际问题，且不分种族、性别、语言或宗教，增进并激励对于全体人类之人权及基本自由之尊重。</a:t>
            </a:r>
            <a:endParaRPr lang="en-US" altLang="zh-CN" sz="2800" b="1">
              <a:latin typeface="黑体" pitchFamily="49" charset="-122"/>
              <a:ea typeface="黑体" pitchFamily="49" charset="-122"/>
            </a:endParaRPr>
          </a:p>
          <a:p>
            <a:pPr>
              <a:lnSpc>
                <a:spcPts val="5000"/>
              </a:lnSpc>
            </a:pPr>
            <a:r>
              <a:rPr lang="en-US" altLang="zh-CN" sz="2800" b="1">
                <a:latin typeface="黑体" pitchFamily="49" charset="-122"/>
                <a:ea typeface="黑体" pitchFamily="49" charset="-122"/>
              </a:rPr>
              <a:t>    1955</a:t>
            </a:r>
            <a:r>
              <a:rPr lang="zh-CN" altLang="zh-CN" sz="2800" b="1">
                <a:latin typeface="黑体" pitchFamily="49" charset="-122"/>
                <a:ea typeface="黑体" pitchFamily="49" charset="-122"/>
              </a:rPr>
              <a:t>年万隆亚非会议隆重举行，通过《关于促进世界和平和合作的宣言》，引申和发展了和平共处五项原则，提出了各国和平相处友好合作的十项原则。</a:t>
            </a:r>
            <a:r>
              <a:rPr lang="en-US" altLang="zh-CN" sz="2800" b="1">
                <a:latin typeface="黑体" pitchFamily="49" charset="-122"/>
                <a:ea typeface="黑体" pitchFamily="49" charset="-122"/>
              </a:rPr>
              <a:t>   </a:t>
            </a:r>
          </a:p>
          <a:p>
            <a:pPr>
              <a:lnSpc>
                <a:spcPts val="5000"/>
              </a:lnSpc>
            </a:pPr>
            <a:r>
              <a:rPr lang="en-US" altLang="zh-CN" sz="3200" b="1">
                <a:latin typeface="黑体" pitchFamily="49" charset="-122"/>
                <a:ea typeface="黑体" pitchFamily="49" charset="-122"/>
              </a:rPr>
              <a:t>               </a:t>
            </a:r>
            <a:r>
              <a:rPr lang="zh-CN" altLang="zh-CN" sz="2800" b="1">
                <a:latin typeface="黑体" pitchFamily="49" charset="-122"/>
                <a:ea typeface="黑体" pitchFamily="49" charset="-122"/>
              </a:rPr>
              <a:t>——吴于廑、齐世荣《世界史•现代史编下》</a:t>
            </a:r>
            <a:endParaRPr lang="zh-CN" altLang="en-US" sz="2800" b="1">
              <a:latin typeface="黑体" pitchFamily="49" charset="-122"/>
              <a:ea typeface="黑体" pitchFamily="49" charset="-122"/>
            </a:endParaRPr>
          </a:p>
        </p:txBody>
      </p:sp>
      <p:cxnSp>
        <p:nvCxnSpPr>
          <p:cNvPr id="6" name="直接连接符 5"/>
          <p:cNvCxnSpPr/>
          <p:nvPr/>
        </p:nvCxnSpPr>
        <p:spPr>
          <a:xfrm>
            <a:off x="3646934" y="3744913"/>
            <a:ext cx="77767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18742" y="4941888"/>
            <a:ext cx="9504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6286500" y="1125538"/>
            <a:ext cx="4992688" cy="522287"/>
          </a:xfrm>
          <a:prstGeom prst="rect">
            <a:avLst/>
          </a:prstGeom>
          <a:noFill/>
          <a:ln w="9525">
            <a:noFill/>
            <a:miter lim="800000"/>
            <a:headEnd/>
            <a:tailEnd/>
          </a:ln>
        </p:spPr>
        <p:txBody>
          <a:bodyPr>
            <a:spAutoFit/>
          </a:bodyPr>
          <a:lstStyle/>
          <a:p>
            <a:r>
              <a:rPr lang="zh-CN" altLang="zh-CN" sz="2800" b="1">
                <a:solidFill>
                  <a:srgbClr val="FF0000"/>
                </a:solidFill>
                <a:latin typeface="黑体" pitchFamily="49" charset="-122"/>
                <a:ea typeface="黑体" pitchFamily="49" charset="-122"/>
              </a:rPr>
              <a:t>联合国等国际组织的推动</a:t>
            </a:r>
            <a:endParaRPr lang="zh-CN" altLang="en-US" sz="2800" b="1">
              <a:solidFill>
                <a:srgbClr val="FF0000"/>
              </a:solidFill>
              <a:latin typeface="黑体" pitchFamily="49" charset="-122"/>
              <a:ea typeface="黑体" pitchFamily="49" charset="-122"/>
            </a:endParaRPr>
          </a:p>
        </p:txBody>
      </p:sp>
      <p:sp>
        <p:nvSpPr>
          <p:cNvPr id="12" name="TextBox 11"/>
          <p:cNvSpPr txBox="1">
            <a:spLocks noChangeArrowheads="1"/>
          </p:cNvSpPr>
          <p:nvPr/>
        </p:nvSpPr>
        <p:spPr bwMode="auto">
          <a:xfrm>
            <a:off x="6286500" y="5084763"/>
            <a:ext cx="4776788" cy="523875"/>
          </a:xfrm>
          <a:prstGeom prst="rect">
            <a:avLst/>
          </a:prstGeom>
          <a:noFill/>
          <a:ln w="9525">
            <a:noFill/>
            <a:miter lim="800000"/>
            <a:headEnd/>
            <a:tailEnd/>
          </a:ln>
        </p:spPr>
        <p:txBody>
          <a:bodyPr>
            <a:spAutoFit/>
          </a:bodyPr>
          <a:lstStyle/>
          <a:p>
            <a:r>
              <a:rPr lang="zh-CN" altLang="zh-CN" sz="2800" b="1" dirty="0">
                <a:solidFill>
                  <a:srgbClr val="FF0000"/>
                </a:solidFill>
                <a:latin typeface="黑体" pitchFamily="49" charset="-122"/>
                <a:ea typeface="黑体" pitchFamily="49" charset="-122"/>
              </a:rPr>
              <a:t>第三世界国家的联合斗争</a:t>
            </a:r>
            <a:endParaRPr lang="zh-CN" altLang="en-US" sz="2800" b="1" dirty="0">
              <a:solidFill>
                <a:srgbClr val="FF0000"/>
              </a:solidFill>
              <a:latin typeface="黑体" pitchFamily="49" charset="-122"/>
              <a:ea typeface="黑体" pitchFamily="49" charset="-122"/>
            </a:endParaRPr>
          </a:p>
        </p:txBody>
      </p:sp>
      <p:sp>
        <p:nvSpPr>
          <p:cNvPr id="21511" name="矩形 12"/>
          <p:cNvSpPr>
            <a:spLocks noChangeArrowheads="1"/>
          </p:cNvSpPr>
          <p:nvPr/>
        </p:nvSpPr>
        <p:spPr bwMode="auto">
          <a:xfrm>
            <a:off x="363538" y="418108"/>
            <a:ext cx="7748587" cy="1282700"/>
          </a:xfrm>
          <a:prstGeom prst="rect">
            <a:avLst/>
          </a:prstGeom>
          <a:noFill/>
          <a:ln w="19050">
            <a:noFill/>
            <a:miter lim="800000"/>
            <a:headEnd/>
            <a:tailEnd/>
          </a:ln>
        </p:spPr>
        <p:txBody>
          <a:bodyPr>
            <a:spAutoFit/>
          </a:bodyPr>
          <a:lstStyle/>
          <a:p>
            <a:pPr>
              <a:lnSpc>
                <a:spcPts val="5000"/>
              </a:lnSpc>
            </a:pPr>
            <a:r>
              <a:rPr lang="zh-CN" altLang="zh-CN" sz="3200" b="1" dirty="0">
                <a:latin typeface="黑体" pitchFamily="49" charset="-122"/>
                <a:ea typeface="黑体" pitchFamily="49" charset="-122"/>
                <a:cs typeface="Times New Roman" pitchFamily="18" charset="0"/>
              </a:rPr>
              <a:t>一、世界殖民体系的崩溃</a:t>
            </a:r>
            <a:endParaRPr lang="en-US" altLang="zh-CN" sz="3200" b="1" dirty="0">
              <a:latin typeface="黑体" pitchFamily="49" charset="-122"/>
              <a:ea typeface="黑体" pitchFamily="49" charset="-122"/>
              <a:cs typeface="Times New Roman" pitchFamily="18" charset="0"/>
            </a:endParaRPr>
          </a:p>
          <a:p>
            <a:pPr>
              <a:lnSpc>
                <a:spcPts val="5000"/>
              </a:lnSpc>
            </a:pPr>
            <a:r>
              <a:rPr lang="en-US" altLang="zh-CN" sz="3200" b="1" dirty="0">
                <a:latin typeface="黑体" pitchFamily="49" charset="-122"/>
                <a:ea typeface="黑体" pitchFamily="49" charset="-122"/>
                <a:cs typeface="Times New Roman" pitchFamily="18" charset="0"/>
              </a:rPr>
              <a:t>1.</a:t>
            </a:r>
            <a:r>
              <a:rPr lang="zh-CN" altLang="zh-CN" sz="3200" b="1" dirty="0">
                <a:latin typeface="黑体" pitchFamily="49" charset="-122"/>
                <a:ea typeface="黑体" pitchFamily="49" charset="-122"/>
                <a:cs typeface="Times New Roman" pitchFamily="18" charset="0"/>
              </a:rPr>
              <a:t>背景</a:t>
            </a:r>
          </a:p>
        </p:txBody>
      </p:sp>
      <p:sp>
        <p:nvSpPr>
          <p:cNvPr id="8" name="TextBox 7"/>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9" name="TextBox 8"/>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334963" y="1516459"/>
            <a:ext cx="11522075" cy="4865756"/>
          </a:xfrm>
          <a:prstGeom prst="rect">
            <a:avLst/>
          </a:prstGeom>
          <a:noFill/>
          <a:ln w="3175">
            <a:noFill/>
            <a:miter lim="800000"/>
            <a:headEnd/>
            <a:tailEnd/>
          </a:ln>
        </p:spPr>
        <p:txBody>
          <a:bodyPr>
            <a:spAutoFit/>
          </a:bodyPr>
          <a:lstStyle/>
          <a:p>
            <a:pPr>
              <a:lnSpc>
                <a:spcPts val="4200"/>
              </a:lnSpc>
            </a:pPr>
            <a:r>
              <a:rPr lang="en-US" altLang="zh-CN" sz="2800" b="1" dirty="0">
                <a:latin typeface="黑体" pitchFamily="49" charset="-122"/>
                <a:ea typeface="黑体" pitchFamily="49" charset="-122"/>
              </a:rPr>
              <a:t>    </a:t>
            </a:r>
            <a:r>
              <a:rPr lang="zh-CN" altLang="zh-CN" sz="2800" b="1" dirty="0">
                <a:latin typeface="黑体" pitchFamily="49" charset="-122"/>
                <a:ea typeface="黑体" pitchFamily="49" charset="-122"/>
              </a:rPr>
              <a:t>在反法西斯侵略的斗争中，极大地増强了殖民地人民的民族主义意识，这种觉醒了的民族主义在打败法西斯后自然地转化为争取民族独立的思想武器。经过</a:t>
            </a:r>
            <a:r>
              <a:rPr lang="en-US" altLang="zh-CN" sz="2800" b="1" dirty="0">
                <a:latin typeface="黑体" pitchFamily="49" charset="-122"/>
                <a:ea typeface="黑体" pitchFamily="49" charset="-122"/>
              </a:rPr>
              <a:t>20</a:t>
            </a:r>
            <a:r>
              <a:rPr lang="zh-CN" altLang="zh-CN" sz="2800" b="1" dirty="0">
                <a:latin typeface="黑体" pitchFamily="49" charset="-122"/>
                <a:ea typeface="黑体" pitchFamily="49" charset="-122"/>
              </a:rPr>
              <a:t>世纪上半叶的严重危机和两次世界大战的消耗，原来作为资本主义中心区域的西欧创伤累累，实力大为削弱，在原有基础上不可能继续主导世界体系，也无力继续维持庞大的海外殖民帝国。</a:t>
            </a:r>
            <a:endParaRPr lang="en-US" altLang="zh-CN" sz="2800" b="1" dirty="0">
              <a:latin typeface="黑体" pitchFamily="49" charset="-122"/>
              <a:ea typeface="黑体" pitchFamily="49" charset="-122"/>
            </a:endParaRPr>
          </a:p>
          <a:p>
            <a:pPr>
              <a:lnSpc>
                <a:spcPts val="4200"/>
              </a:lnSpc>
            </a:pPr>
            <a:r>
              <a:rPr lang="en-US" altLang="zh-CN" sz="2800" b="1" dirty="0">
                <a:latin typeface="黑体" pitchFamily="49" charset="-122"/>
                <a:ea typeface="黑体" pitchFamily="49" charset="-122"/>
              </a:rPr>
              <a:t>    </a:t>
            </a:r>
            <a:r>
              <a:rPr lang="zh-CN" altLang="zh-CN" sz="2800" b="1" dirty="0">
                <a:latin typeface="黑体" pitchFamily="49" charset="-122"/>
                <a:ea typeface="黑体" pitchFamily="49" charset="-122"/>
              </a:rPr>
              <a:t>为了把民族解放运动纳入世界革命运动，组成世界范围的反帝统一战线，苏联为首的社会主义阵营在巩固自身安全的前提下，对殖民地的民族独立斗争给予了积极支持和大力援助。</a:t>
            </a:r>
            <a:r>
              <a:rPr lang="en-US" altLang="zh-CN" sz="2800" b="1" dirty="0">
                <a:latin typeface="黑体" pitchFamily="49" charset="-122"/>
                <a:ea typeface="黑体" pitchFamily="49" charset="-122"/>
              </a:rPr>
              <a:t>              </a:t>
            </a:r>
          </a:p>
          <a:p>
            <a:pPr>
              <a:lnSpc>
                <a:spcPts val="4200"/>
              </a:lnSpc>
            </a:pPr>
            <a:r>
              <a:rPr lang="en-US" altLang="zh-CN" sz="2800" b="1" dirty="0">
                <a:latin typeface="黑体" pitchFamily="49" charset="-122"/>
                <a:ea typeface="黑体" pitchFamily="49" charset="-122"/>
              </a:rPr>
              <a:t>                               </a:t>
            </a:r>
            <a:r>
              <a:rPr lang="zh-CN" altLang="zh-CN" sz="2800" b="1" dirty="0">
                <a:latin typeface="黑体" pitchFamily="49" charset="-122"/>
                <a:ea typeface="黑体" pitchFamily="49" charset="-122"/>
              </a:rPr>
              <a:t>——王斯德《世界通史》（第三编）</a:t>
            </a:r>
            <a:endParaRPr lang="zh-CN" altLang="en-US" sz="2800" b="1" dirty="0">
              <a:latin typeface="黑体" pitchFamily="49" charset="-122"/>
              <a:ea typeface="黑体" pitchFamily="49" charset="-122"/>
            </a:endParaRPr>
          </a:p>
        </p:txBody>
      </p:sp>
      <p:cxnSp>
        <p:nvCxnSpPr>
          <p:cNvPr id="3" name="直接连接符 2"/>
          <p:cNvCxnSpPr/>
          <p:nvPr/>
        </p:nvCxnSpPr>
        <p:spPr>
          <a:xfrm>
            <a:off x="6599238" y="2016224"/>
            <a:ext cx="48244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799013" y="3600400"/>
            <a:ext cx="45370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7031038" y="1061888"/>
            <a:ext cx="4897437" cy="522288"/>
          </a:xfrm>
          <a:prstGeom prst="rect">
            <a:avLst/>
          </a:prstGeom>
          <a:noFill/>
          <a:ln w="9525">
            <a:noFill/>
            <a:miter lim="800000"/>
            <a:headEnd/>
            <a:tailEnd/>
          </a:ln>
        </p:spPr>
        <p:txBody>
          <a:bodyPr>
            <a:spAutoFit/>
          </a:bodyPr>
          <a:lstStyle/>
          <a:p>
            <a:r>
              <a:rPr lang="zh-CN" altLang="en-US" sz="2800" b="1" dirty="0">
                <a:solidFill>
                  <a:srgbClr val="FF0000"/>
                </a:solidFill>
                <a:latin typeface="黑体" pitchFamily="49" charset="-122"/>
                <a:ea typeface="黑体" pitchFamily="49" charset="-122"/>
              </a:rPr>
              <a:t>亚非拉民族民主意识增强</a:t>
            </a:r>
          </a:p>
        </p:txBody>
      </p:sp>
      <p:sp>
        <p:nvSpPr>
          <p:cNvPr id="6" name="TextBox 5"/>
          <p:cNvSpPr txBox="1">
            <a:spLocks noChangeArrowheads="1"/>
          </p:cNvSpPr>
          <p:nvPr/>
        </p:nvSpPr>
        <p:spPr bwMode="auto">
          <a:xfrm>
            <a:off x="7031038" y="2880320"/>
            <a:ext cx="4706937" cy="523875"/>
          </a:xfrm>
          <a:prstGeom prst="rect">
            <a:avLst/>
          </a:prstGeom>
          <a:noFill/>
          <a:ln w="9525">
            <a:noFill/>
            <a:miter lim="800000"/>
            <a:headEnd/>
            <a:tailEnd/>
          </a:ln>
        </p:spPr>
        <p:txBody>
          <a:bodyPr>
            <a:spAutoFit/>
          </a:bodyPr>
          <a:lstStyle/>
          <a:p>
            <a:r>
              <a:rPr lang="zh-CN" altLang="en-US" sz="2800" b="1" dirty="0">
                <a:solidFill>
                  <a:srgbClr val="FF0000"/>
                </a:solidFill>
                <a:latin typeface="黑体" pitchFamily="49" charset="-122"/>
                <a:ea typeface="黑体" pitchFamily="49" charset="-122"/>
              </a:rPr>
              <a:t>西方资本主义国家衰落</a:t>
            </a:r>
          </a:p>
        </p:txBody>
      </p:sp>
      <p:cxnSp>
        <p:nvCxnSpPr>
          <p:cNvPr id="9" name="直接连接符 8"/>
          <p:cNvCxnSpPr/>
          <p:nvPr/>
        </p:nvCxnSpPr>
        <p:spPr>
          <a:xfrm>
            <a:off x="2520950" y="5760640"/>
            <a:ext cx="45354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7031038" y="5256584"/>
            <a:ext cx="5159375" cy="523875"/>
          </a:xfrm>
          <a:prstGeom prst="rect">
            <a:avLst/>
          </a:prstGeom>
          <a:noFill/>
          <a:ln w="9525">
            <a:noFill/>
            <a:miter lim="800000"/>
            <a:headEnd/>
            <a:tailEnd/>
          </a:ln>
        </p:spPr>
        <p:txBody>
          <a:bodyPr>
            <a:spAutoFit/>
          </a:bodyPr>
          <a:lstStyle/>
          <a:p>
            <a:r>
              <a:rPr lang="zh-CN" altLang="en-US" sz="2800" b="1" dirty="0">
                <a:solidFill>
                  <a:srgbClr val="FF0000"/>
                </a:solidFill>
                <a:latin typeface="黑体" pitchFamily="49" charset="-122"/>
                <a:ea typeface="黑体" pitchFamily="49" charset="-122"/>
              </a:rPr>
              <a:t>苏联为首的社会主义阵营支持</a:t>
            </a:r>
          </a:p>
        </p:txBody>
      </p:sp>
      <p:sp>
        <p:nvSpPr>
          <p:cNvPr id="22537" name="矩形 10"/>
          <p:cNvSpPr>
            <a:spLocks noChangeArrowheads="1"/>
          </p:cNvSpPr>
          <p:nvPr/>
        </p:nvSpPr>
        <p:spPr bwMode="auto">
          <a:xfrm>
            <a:off x="363538" y="432048"/>
            <a:ext cx="7748587" cy="1103313"/>
          </a:xfrm>
          <a:prstGeom prst="rect">
            <a:avLst/>
          </a:prstGeom>
          <a:noFill/>
          <a:ln w="19050">
            <a:noFill/>
            <a:miter lim="800000"/>
            <a:headEnd/>
            <a:tailEnd/>
          </a:ln>
        </p:spPr>
        <p:txBody>
          <a:bodyPr>
            <a:spAutoFit/>
          </a:bodyPr>
          <a:lstStyle/>
          <a:p>
            <a:pPr>
              <a:lnSpc>
                <a:spcPts val="4200"/>
              </a:lnSpc>
            </a:pPr>
            <a:r>
              <a:rPr lang="zh-CN" altLang="zh-CN" sz="3200" b="1" dirty="0">
                <a:latin typeface="黑体" pitchFamily="49" charset="-122"/>
                <a:ea typeface="黑体" pitchFamily="49" charset="-122"/>
                <a:cs typeface="Times New Roman" pitchFamily="18" charset="0"/>
              </a:rPr>
              <a:t>一、世界殖民体系的崩溃</a:t>
            </a:r>
            <a:endParaRPr lang="en-US" altLang="zh-CN" sz="3200" b="1" dirty="0">
              <a:latin typeface="黑体" pitchFamily="49" charset="-122"/>
              <a:ea typeface="黑体" pitchFamily="49" charset="-122"/>
              <a:cs typeface="Times New Roman" pitchFamily="18" charset="0"/>
            </a:endParaRPr>
          </a:p>
          <a:p>
            <a:pPr>
              <a:lnSpc>
                <a:spcPts val="4200"/>
              </a:lnSpc>
            </a:pPr>
            <a:r>
              <a:rPr lang="en-US" altLang="zh-CN" sz="3200" b="1" dirty="0">
                <a:latin typeface="黑体" pitchFamily="49" charset="-122"/>
                <a:ea typeface="黑体" pitchFamily="49" charset="-122"/>
                <a:cs typeface="Times New Roman" pitchFamily="18" charset="0"/>
              </a:rPr>
              <a:t>1.</a:t>
            </a:r>
            <a:r>
              <a:rPr lang="zh-CN" altLang="zh-CN" sz="3200" b="1" dirty="0">
                <a:latin typeface="黑体" pitchFamily="49" charset="-122"/>
                <a:ea typeface="黑体" pitchFamily="49" charset="-122"/>
                <a:cs typeface="Times New Roman" pitchFamily="18" charset="0"/>
              </a:rPr>
              <a:t>背景</a:t>
            </a:r>
          </a:p>
        </p:txBody>
      </p:sp>
      <p:sp>
        <p:nvSpPr>
          <p:cNvPr id="11" name="TextBox 10"/>
          <p:cNvSpPr txBox="1"/>
          <p:nvPr/>
        </p:nvSpPr>
        <p:spPr>
          <a:xfrm>
            <a:off x="-1" y="6516052"/>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2" name="TextBox 11"/>
          <p:cNvSpPr txBox="1"/>
          <p:nvPr/>
        </p:nvSpPr>
        <p:spPr>
          <a:xfrm>
            <a:off x="-1" y="-27384"/>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50863" y="1341438"/>
          <a:ext cx="11017225" cy="5184572"/>
        </p:xfrm>
        <a:graphic>
          <a:graphicData uri="http://schemas.openxmlformats.org/drawingml/2006/table">
            <a:tbl>
              <a:tblPr/>
              <a:tblGrid>
                <a:gridCol w="864097"/>
                <a:gridCol w="2160240"/>
                <a:gridCol w="6142356"/>
                <a:gridCol w="1850532"/>
              </a:tblGrid>
              <a:tr h="520749">
                <a:tc>
                  <a:txBody>
                    <a:bodyPr/>
                    <a:lstStyle/>
                    <a:p>
                      <a:pPr algn="ctr">
                        <a:lnSpc>
                          <a:spcPts val="2000"/>
                        </a:lnSpc>
                        <a:spcAft>
                          <a:spcPts val="0"/>
                        </a:spcAft>
                      </a:pPr>
                      <a:r>
                        <a:rPr lang="zh-CN" sz="2400" b="1" kern="100" dirty="0">
                          <a:latin typeface="黑体" pitchFamily="49" charset="-122"/>
                          <a:ea typeface="黑体" pitchFamily="49" charset="-122"/>
                          <a:cs typeface="Times New Roman"/>
                        </a:rPr>
                        <a:t>地区</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400" b="1" kern="100" dirty="0">
                          <a:latin typeface="黑体" pitchFamily="49" charset="-122"/>
                          <a:ea typeface="黑体" pitchFamily="49" charset="-122"/>
                          <a:cs typeface="Times New Roman"/>
                        </a:rPr>
                        <a:t>国</a:t>
                      </a:r>
                      <a:r>
                        <a:rPr lang="en-US" sz="2400" b="1" kern="100" dirty="0">
                          <a:latin typeface="黑体" pitchFamily="49" charset="-122"/>
                          <a:ea typeface="黑体" pitchFamily="49" charset="-122"/>
                          <a:cs typeface="Times New Roman"/>
                        </a:rPr>
                        <a:t>    </a:t>
                      </a:r>
                      <a:r>
                        <a:rPr lang="zh-CN" sz="2400" b="1" kern="100" dirty="0">
                          <a:latin typeface="黑体" pitchFamily="49" charset="-122"/>
                          <a:ea typeface="黑体" pitchFamily="49" charset="-122"/>
                          <a:cs typeface="Times New Roman"/>
                        </a:rPr>
                        <a:t>家</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400" b="1" kern="100" dirty="0">
                          <a:latin typeface="黑体" pitchFamily="49" charset="-122"/>
                          <a:ea typeface="黑体" pitchFamily="49" charset="-122"/>
                          <a:cs typeface="Times New Roman"/>
                        </a:rPr>
                        <a:t>概</a:t>
                      </a:r>
                      <a:r>
                        <a:rPr lang="en-US" sz="2400" b="1" kern="100" dirty="0">
                          <a:latin typeface="黑体" pitchFamily="49" charset="-122"/>
                          <a:ea typeface="黑体" pitchFamily="49" charset="-122"/>
                          <a:cs typeface="Times New Roman"/>
                        </a:rPr>
                        <a:t>    </a:t>
                      </a:r>
                      <a:r>
                        <a:rPr lang="zh-CN" sz="2400" b="1" kern="100" dirty="0">
                          <a:latin typeface="黑体" pitchFamily="49" charset="-122"/>
                          <a:ea typeface="黑体" pitchFamily="49" charset="-122"/>
                          <a:cs typeface="Times New Roman"/>
                        </a:rPr>
                        <a:t>况</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400" b="1" kern="100" dirty="0">
                          <a:latin typeface="黑体" pitchFamily="49" charset="-122"/>
                          <a:ea typeface="黑体" pitchFamily="49" charset="-122"/>
                          <a:cs typeface="Times New Roman"/>
                        </a:rPr>
                        <a:t>结</a:t>
                      </a:r>
                      <a:r>
                        <a:rPr lang="en-US" sz="2400" b="1" kern="100" dirty="0">
                          <a:latin typeface="黑体" pitchFamily="49" charset="-122"/>
                          <a:ea typeface="黑体" pitchFamily="49" charset="-122"/>
                          <a:cs typeface="Times New Roman"/>
                        </a:rPr>
                        <a:t>    </a:t>
                      </a:r>
                      <a:r>
                        <a:rPr lang="zh-CN" sz="2400" b="1" kern="100" dirty="0">
                          <a:latin typeface="黑体" pitchFamily="49" charset="-122"/>
                          <a:ea typeface="黑体" pitchFamily="49" charset="-122"/>
                          <a:cs typeface="Times New Roman"/>
                        </a:rPr>
                        <a:t>果</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49">
                <a:tc rowSpan="2">
                  <a:txBody>
                    <a:bodyPr/>
                    <a:lstStyle/>
                    <a:p>
                      <a:pPr algn="ctr">
                        <a:lnSpc>
                          <a:spcPts val="2000"/>
                        </a:lnSpc>
                        <a:spcAft>
                          <a:spcPts val="0"/>
                        </a:spcAft>
                      </a:pPr>
                      <a:r>
                        <a:rPr lang="zh-CN" sz="2400" b="1" kern="100">
                          <a:latin typeface="黑体" pitchFamily="49" charset="-122"/>
                          <a:ea typeface="黑体" pitchFamily="49" charset="-122"/>
                          <a:cs typeface="Times New Roman"/>
                        </a:rPr>
                        <a:t>亚洲</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400" b="1" kern="100" dirty="0" smtClean="0">
                          <a:latin typeface="黑体" pitchFamily="49" charset="-122"/>
                          <a:ea typeface="黑体" pitchFamily="49" charset="-122"/>
                          <a:cs typeface="Times New Roman"/>
                        </a:rPr>
                        <a:t>印</a:t>
                      </a:r>
                      <a:r>
                        <a:rPr lang="en-US" altLang="zh-CN" sz="2400" b="1" kern="100" dirty="0" smtClean="0">
                          <a:latin typeface="黑体" pitchFamily="49" charset="-122"/>
                          <a:ea typeface="黑体" pitchFamily="49" charset="-122"/>
                          <a:cs typeface="Times New Roman"/>
                        </a:rPr>
                        <a:t>    </a:t>
                      </a:r>
                      <a:r>
                        <a:rPr lang="zh-CN" sz="2400" b="1" kern="100" dirty="0" smtClean="0">
                          <a:latin typeface="黑体" pitchFamily="49" charset="-122"/>
                          <a:ea typeface="黑体" pitchFamily="49" charset="-122"/>
                          <a:cs typeface="Times New Roman"/>
                        </a:rPr>
                        <a:t>度</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49">
                <a:tc vMerge="1">
                  <a:txBody>
                    <a:bodyPr/>
                    <a:lstStyle/>
                    <a:p>
                      <a:endParaRPr lang="zh-CN" altLang="en-US"/>
                    </a:p>
                  </a:txBody>
                  <a:tcPr/>
                </a:tc>
                <a:tc>
                  <a:txBody>
                    <a:bodyPr/>
                    <a:lstStyle/>
                    <a:p>
                      <a:pPr algn="ctr">
                        <a:lnSpc>
                          <a:spcPts val="2000"/>
                        </a:lnSpc>
                        <a:spcAft>
                          <a:spcPts val="0"/>
                        </a:spcAft>
                      </a:pPr>
                      <a:r>
                        <a:rPr lang="zh-CN" sz="2400" b="1" kern="100" dirty="0">
                          <a:latin typeface="黑体" pitchFamily="49" charset="-122"/>
                          <a:ea typeface="黑体" pitchFamily="49" charset="-122"/>
                          <a:cs typeface="Times New Roman"/>
                        </a:rPr>
                        <a:t>其它国家</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520749">
                <a:tc rowSpan="3">
                  <a:txBody>
                    <a:bodyPr/>
                    <a:lstStyle/>
                    <a:p>
                      <a:pPr algn="ctr">
                        <a:lnSpc>
                          <a:spcPts val="2000"/>
                        </a:lnSpc>
                        <a:spcAft>
                          <a:spcPts val="0"/>
                        </a:spcAft>
                      </a:pPr>
                      <a:endParaRPr lang="en-US" sz="2400" b="1" kern="0">
                        <a:latin typeface="黑体" pitchFamily="49" charset="-122"/>
                        <a:ea typeface="黑体" pitchFamily="49" charset="-122"/>
                        <a:cs typeface="Times New Roman"/>
                      </a:endParaRPr>
                    </a:p>
                    <a:p>
                      <a:pPr algn="ctr">
                        <a:lnSpc>
                          <a:spcPts val="2000"/>
                        </a:lnSpc>
                        <a:spcAft>
                          <a:spcPts val="0"/>
                        </a:spcAft>
                      </a:pPr>
                      <a:r>
                        <a:rPr lang="zh-CN" sz="2400" b="1" kern="100">
                          <a:latin typeface="黑体" pitchFamily="49" charset="-122"/>
                          <a:ea typeface="黑体" pitchFamily="49" charset="-122"/>
                          <a:cs typeface="Times New Roman"/>
                        </a:rPr>
                        <a:t>非洲</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400" b="1" kern="100" dirty="0" smtClean="0">
                          <a:latin typeface="黑体" pitchFamily="49" charset="-122"/>
                          <a:ea typeface="黑体" pitchFamily="49" charset="-122"/>
                          <a:cs typeface="Times New Roman"/>
                        </a:rPr>
                        <a:t>埃</a:t>
                      </a:r>
                      <a:r>
                        <a:rPr lang="en-US" altLang="zh-CN" sz="2400" b="1" kern="100" dirty="0" smtClean="0">
                          <a:latin typeface="黑体" pitchFamily="49" charset="-122"/>
                          <a:ea typeface="黑体" pitchFamily="49" charset="-122"/>
                          <a:cs typeface="Times New Roman"/>
                        </a:rPr>
                        <a:t>    </a:t>
                      </a:r>
                      <a:r>
                        <a:rPr lang="zh-CN" sz="2400" b="1" kern="100" dirty="0" smtClean="0">
                          <a:latin typeface="黑体" pitchFamily="49" charset="-122"/>
                          <a:ea typeface="黑体" pitchFamily="49" charset="-122"/>
                          <a:cs typeface="Times New Roman"/>
                        </a:rPr>
                        <a:t>及</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ts val="2000"/>
                        </a:lnSpc>
                        <a:spcAft>
                          <a:spcPts val="0"/>
                        </a:spcAft>
                      </a:pPr>
                      <a:r>
                        <a:rPr lang="en-US" sz="2400" b="1" kern="100">
                          <a:latin typeface="黑体" pitchFamily="49" charset="-122"/>
                          <a:ea typeface="黑体" pitchFamily="49" charset="-122"/>
                          <a:cs typeface="Times New Roman"/>
                        </a:rPr>
                        <a:t>  </a:t>
                      </a:r>
                      <a:endParaRPr lang="zh-CN" sz="2400" b="1" kern="10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49">
                <a:tc vMerge="1">
                  <a:txBody>
                    <a:bodyPr/>
                    <a:lstStyle/>
                    <a:p>
                      <a:endParaRPr lang="zh-CN" altLang="en-US"/>
                    </a:p>
                  </a:txBody>
                  <a:tcPr/>
                </a:tc>
                <a:tc>
                  <a:txBody>
                    <a:bodyPr/>
                    <a:lstStyle/>
                    <a:p>
                      <a:pPr algn="ctr">
                        <a:lnSpc>
                          <a:spcPts val="2000"/>
                        </a:lnSpc>
                        <a:spcAft>
                          <a:spcPts val="0"/>
                        </a:spcAft>
                      </a:pPr>
                      <a:r>
                        <a:rPr lang="zh-CN" sz="2400" b="1" kern="100" dirty="0">
                          <a:latin typeface="黑体" pitchFamily="49" charset="-122"/>
                          <a:ea typeface="黑体" pitchFamily="49" charset="-122"/>
                          <a:cs typeface="Times New Roman"/>
                        </a:rPr>
                        <a:t>阿尔及利亚</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030039">
                <a:tc vMerge="1">
                  <a:txBody>
                    <a:bodyPr/>
                    <a:lstStyle/>
                    <a:p>
                      <a:endParaRPr lang="zh-CN" altLang="en-US"/>
                    </a:p>
                  </a:txBody>
                  <a:tcPr/>
                </a:tc>
                <a:tc>
                  <a:txBody>
                    <a:bodyPr/>
                    <a:lstStyle/>
                    <a:p>
                      <a:pPr algn="ctr">
                        <a:lnSpc>
                          <a:spcPts val="3200"/>
                        </a:lnSpc>
                        <a:spcAft>
                          <a:spcPts val="0"/>
                        </a:spcAft>
                      </a:pPr>
                      <a:r>
                        <a:rPr lang="zh-CN" sz="2400" b="1" kern="100" dirty="0">
                          <a:latin typeface="黑体" pitchFamily="49" charset="-122"/>
                          <a:ea typeface="黑体" pitchFamily="49" charset="-122"/>
                          <a:cs typeface="Times New Roman"/>
                        </a:rPr>
                        <a:t>撒哈拉沙漠</a:t>
                      </a:r>
                    </a:p>
                    <a:p>
                      <a:pPr algn="ctr">
                        <a:lnSpc>
                          <a:spcPts val="3200"/>
                        </a:lnSpc>
                        <a:spcAft>
                          <a:spcPts val="0"/>
                        </a:spcAft>
                      </a:pPr>
                      <a:r>
                        <a:rPr lang="zh-CN" sz="2400" b="1" kern="100" dirty="0">
                          <a:latin typeface="黑体" pitchFamily="49" charset="-122"/>
                          <a:ea typeface="黑体" pitchFamily="49" charset="-122"/>
                          <a:cs typeface="Times New Roman"/>
                        </a:rPr>
                        <a:t>以南非洲诸国</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520749">
                <a:tc rowSpan="2">
                  <a:txBody>
                    <a:bodyPr/>
                    <a:lstStyle/>
                    <a:p>
                      <a:pPr algn="ctr">
                        <a:lnSpc>
                          <a:spcPts val="3200"/>
                        </a:lnSpc>
                        <a:spcAft>
                          <a:spcPts val="0"/>
                        </a:spcAft>
                      </a:pPr>
                      <a:r>
                        <a:rPr lang="zh-CN" sz="2400" b="1" kern="100" dirty="0">
                          <a:latin typeface="黑体" pitchFamily="49" charset="-122"/>
                          <a:ea typeface="黑体" pitchFamily="49" charset="-122"/>
                          <a:cs typeface="Times New Roman"/>
                        </a:rPr>
                        <a:t>拉丁美洲</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400" b="1" kern="100" dirty="0" smtClean="0">
                          <a:latin typeface="黑体" pitchFamily="49" charset="-122"/>
                          <a:ea typeface="黑体" pitchFamily="49" charset="-122"/>
                          <a:cs typeface="Times New Roman"/>
                        </a:rPr>
                        <a:t>古</a:t>
                      </a:r>
                      <a:r>
                        <a:rPr lang="en-US" altLang="zh-CN" sz="2400" b="1" kern="100" dirty="0" smtClean="0">
                          <a:latin typeface="黑体" pitchFamily="49" charset="-122"/>
                          <a:ea typeface="黑体" pitchFamily="49" charset="-122"/>
                          <a:cs typeface="Times New Roman"/>
                        </a:rPr>
                        <a:t>  </a:t>
                      </a:r>
                      <a:r>
                        <a:rPr lang="zh-CN" sz="2400" b="1" kern="100" dirty="0" smtClean="0">
                          <a:latin typeface="黑体" pitchFamily="49" charset="-122"/>
                          <a:ea typeface="黑体" pitchFamily="49" charset="-122"/>
                          <a:cs typeface="Times New Roman"/>
                        </a:rPr>
                        <a:t>巴</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2400" b="1" kern="100">
                          <a:latin typeface="黑体" pitchFamily="49" charset="-122"/>
                          <a:ea typeface="黑体" pitchFamily="49" charset="-122"/>
                          <a:cs typeface="Times New Roman"/>
                        </a:rPr>
                        <a:t>  </a:t>
                      </a:r>
                      <a:endParaRPr lang="zh-CN" sz="2400" b="1" kern="10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49">
                <a:tc vMerge="1">
                  <a:txBody>
                    <a:bodyPr/>
                    <a:lstStyle/>
                    <a:p>
                      <a:endParaRPr lang="zh-CN" altLang="en-US"/>
                    </a:p>
                  </a:txBody>
                  <a:tcPr/>
                </a:tc>
                <a:tc>
                  <a:txBody>
                    <a:bodyPr/>
                    <a:lstStyle/>
                    <a:p>
                      <a:pPr algn="ctr">
                        <a:lnSpc>
                          <a:spcPts val="2000"/>
                        </a:lnSpc>
                        <a:spcAft>
                          <a:spcPts val="0"/>
                        </a:spcAft>
                      </a:pPr>
                      <a:r>
                        <a:rPr lang="zh-CN" sz="2400" b="1" kern="100" dirty="0">
                          <a:latin typeface="黑体" pitchFamily="49" charset="-122"/>
                          <a:ea typeface="黑体" pitchFamily="49" charset="-122"/>
                          <a:cs typeface="Times New Roman"/>
                        </a:rPr>
                        <a:t>巴拿马</a:t>
                      </a: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2400" b="1" kern="100" dirty="0">
                          <a:latin typeface="黑体" pitchFamily="49" charset="-122"/>
                          <a:ea typeface="黑体" pitchFamily="49" charset="-122"/>
                          <a:cs typeface="Times New Roman"/>
                        </a:rPr>
                        <a:t>  </a:t>
                      </a:r>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509290">
                <a:tc>
                  <a:txBody>
                    <a:bodyPr/>
                    <a:lstStyle/>
                    <a:p>
                      <a:pPr algn="ctr">
                        <a:lnSpc>
                          <a:spcPts val="2000"/>
                        </a:lnSpc>
                        <a:spcAft>
                          <a:spcPts val="0"/>
                        </a:spcAft>
                      </a:pPr>
                      <a:r>
                        <a:rPr lang="zh-CN" sz="2400" b="1" kern="0">
                          <a:latin typeface="黑体" pitchFamily="49" charset="-122"/>
                          <a:ea typeface="黑体" pitchFamily="49" charset="-122"/>
                          <a:cs typeface="Times New Roman"/>
                        </a:rPr>
                        <a:t>总体</a:t>
                      </a:r>
                      <a:endParaRPr lang="zh-CN" sz="2400" b="1" kern="100">
                        <a:latin typeface="黑体" pitchFamily="49" charset="-122"/>
                        <a:ea typeface="黑体" pitchFamily="49" charset="-122"/>
                        <a:cs typeface="Times New Roman"/>
                      </a:endParaRP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zh-CN" sz="2400" b="1" kern="100" dirty="0">
                        <a:latin typeface="黑体" pitchFamily="49" charset="-122"/>
                        <a:ea typeface="黑体" pitchFamily="49" charset="-122"/>
                        <a:cs typeface="Times New Roman"/>
                      </a:endParaRPr>
                    </a:p>
                  </a:txBody>
                  <a:tcPr marL="68580" marR="68580" marT="571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p:sp>
        <p:nvSpPr>
          <p:cNvPr id="3" name="矩形 2"/>
          <p:cNvSpPr/>
          <p:nvPr/>
        </p:nvSpPr>
        <p:spPr>
          <a:xfrm>
            <a:off x="336550" y="115888"/>
            <a:ext cx="6262688" cy="1149350"/>
          </a:xfrm>
          <a:prstGeom prst="rect">
            <a:avLst/>
          </a:prstGeom>
        </p:spPr>
        <p:txBody>
          <a:bodyPr>
            <a:spAutoFit/>
          </a:bodyPr>
          <a:lstStyle/>
          <a:p>
            <a:pPr indent="200660">
              <a:lnSpc>
                <a:spcPts val="4400"/>
              </a:lnSpc>
              <a:spcAft>
                <a:spcPts val="0"/>
              </a:spcAft>
              <a:defRPr/>
            </a:pPr>
            <a:r>
              <a:rPr lang="zh-CN" altLang="en-US"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4400"/>
              </a:lnSpc>
              <a:spcAft>
                <a:spcPts val="0"/>
              </a:spcAft>
              <a:defRPr/>
            </a:pPr>
            <a:r>
              <a:rPr lang="en-US"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32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endParaRPr lang="zh-CN" altLang="zh-CN" sz="3200" kern="100" dirty="0">
              <a:latin typeface="黑体" panose="02010609060101010101" pitchFamily="49" charset="-122"/>
              <a:ea typeface="黑体" panose="02010609060101010101" pitchFamily="49" charset="-122"/>
              <a:cs typeface="Times New Roman" panose="02020603050405020304" pitchFamily="18" charset="0"/>
            </a:endParaRPr>
          </a:p>
        </p:txBody>
      </p:sp>
      <p:cxnSp>
        <p:nvCxnSpPr>
          <p:cNvPr id="4" name="直接连接符 3"/>
          <p:cNvCxnSpPr/>
          <p:nvPr/>
        </p:nvCxnSpPr>
        <p:spPr>
          <a:xfrm rot="10800000">
            <a:off x="0" y="44625"/>
            <a:ext cx="12190413" cy="0"/>
          </a:xfrm>
          <a:prstGeom prst="line">
            <a:avLst/>
          </a:prstGeom>
          <a:ln w="76200" cmpd="thickThi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0800000">
            <a:off x="0" y="6813377"/>
            <a:ext cx="12190413" cy="0"/>
          </a:xfrm>
          <a:prstGeom prst="line">
            <a:avLst/>
          </a:prstGeom>
          <a:ln w="76200" cmpd="thickThi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1" name="文本框 3"/>
          <p:cNvSpPr txBox="1">
            <a:spLocks noChangeArrowheads="1"/>
          </p:cNvSpPr>
          <p:nvPr/>
        </p:nvSpPr>
        <p:spPr bwMode="auto">
          <a:xfrm>
            <a:off x="190500" y="1484784"/>
            <a:ext cx="11795125" cy="1477963"/>
          </a:xfrm>
          <a:prstGeom prst="rect">
            <a:avLst/>
          </a:prstGeom>
          <a:noFill/>
          <a:ln w="9525">
            <a:noFill/>
            <a:miter lim="800000"/>
            <a:headEnd/>
            <a:tailEnd/>
          </a:ln>
        </p:spPr>
        <p:txBody>
          <a:bodyPr>
            <a:spAutoFit/>
          </a:bodyPr>
          <a:lstStyle/>
          <a:p>
            <a:pPr>
              <a:lnSpc>
                <a:spcPct val="125000"/>
              </a:lnSpc>
            </a:pPr>
            <a:r>
              <a:rPr lang="zh-CN" altLang="en-US" sz="2400" dirty="0">
                <a:latin typeface="黑体" pitchFamily="49" charset="-122"/>
                <a:ea typeface="黑体" pitchFamily="49" charset="-122"/>
              </a:rPr>
              <a:t>    印度人民在国大党领袖甘地、尼赫鲁和穆斯林联盟领袖真纳等人的领导下，积极争取独立。在印度人民反抗斗争的压力下，英国被迫同意印度独立。</a:t>
            </a:r>
            <a:r>
              <a:rPr lang="en-US" altLang="zh-CN" sz="2400" dirty="0">
                <a:latin typeface="黑体" pitchFamily="49" charset="-122"/>
                <a:ea typeface="黑体" pitchFamily="49" charset="-122"/>
              </a:rPr>
              <a:t>1947</a:t>
            </a:r>
            <a:r>
              <a:rPr lang="zh-CN" altLang="en-US" sz="2400" dirty="0">
                <a:latin typeface="黑体" pitchFamily="49" charset="-122"/>
                <a:ea typeface="黑体" pitchFamily="49" charset="-122"/>
              </a:rPr>
              <a:t>年，印度和巴基斯坦分别称为独立的</a:t>
            </a:r>
            <a:r>
              <a:rPr lang="zh-CN" altLang="en-US" sz="2400" dirty="0">
                <a:solidFill>
                  <a:srgbClr val="FF0000"/>
                </a:solidFill>
                <a:latin typeface="黑体" pitchFamily="49" charset="-122"/>
                <a:ea typeface="黑体" pitchFamily="49" charset="-122"/>
              </a:rPr>
              <a:t>自治领</a:t>
            </a:r>
            <a:r>
              <a:rPr lang="zh-CN" altLang="en-US" sz="2400" dirty="0">
                <a:latin typeface="黑体" pitchFamily="49" charset="-122"/>
                <a:ea typeface="黑体" pitchFamily="49" charset="-122"/>
              </a:rPr>
              <a:t>。</a:t>
            </a:r>
            <a:r>
              <a:rPr lang="en-US" altLang="zh-CN" sz="2400" dirty="0">
                <a:latin typeface="黑体" pitchFamily="49" charset="-122"/>
                <a:ea typeface="黑体" pitchFamily="49" charset="-122"/>
              </a:rPr>
              <a:t>20</a:t>
            </a:r>
            <a:r>
              <a:rPr lang="zh-CN" altLang="en-US" sz="2400" dirty="0">
                <a:latin typeface="黑体" pitchFamily="49" charset="-122"/>
                <a:ea typeface="黑体" pitchFamily="49" charset="-122"/>
              </a:rPr>
              <a:t>世纪</a:t>
            </a:r>
            <a:r>
              <a:rPr lang="en-US" altLang="zh-CN" sz="2400" dirty="0">
                <a:latin typeface="黑体" pitchFamily="49" charset="-122"/>
                <a:ea typeface="黑体" pitchFamily="49" charset="-122"/>
              </a:rPr>
              <a:t>50</a:t>
            </a:r>
            <a:r>
              <a:rPr lang="zh-CN" altLang="en-US" sz="2400" dirty="0">
                <a:latin typeface="黑体" pitchFamily="49" charset="-122"/>
                <a:ea typeface="黑体" pitchFamily="49" charset="-122"/>
              </a:rPr>
              <a:t>年代，印度和巴基斯坦都成为共和国。</a:t>
            </a:r>
          </a:p>
        </p:txBody>
      </p:sp>
      <p:grpSp>
        <p:nvGrpSpPr>
          <p:cNvPr id="2" name="组合 16"/>
          <p:cNvGrpSpPr>
            <a:grpSpLocks/>
          </p:cNvGrpSpPr>
          <p:nvPr/>
        </p:nvGrpSpPr>
        <p:grpSpPr bwMode="auto">
          <a:xfrm>
            <a:off x="406400" y="3068960"/>
            <a:ext cx="3340100" cy="3322638"/>
            <a:chOff x="1026" y="4965"/>
            <a:chExt cx="5259" cy="5231"/>
          </a:xfrm>
        </p:grpSpPr>
        <p:pic>
          <p:nvPicPr>
            <p:cNvPr id="24590" name="图片 8" descr="C:/Users/ADMINI~1/AppData/Local/Temp/kaimatting/20200413143007/output_aiMatting_20200413143027.pngoutput_aiMatting_20200413143027"/>
            <p:cNvPicPr>
              <a:picLocks noChangeAspect="1"/>
            </p:cNvPicPr>
            <p:nvPr/>
          </p:nvPicPr>
          <p:blipFill>
            <a:blip r:embed="rId3" cstate="print"/>
            <a:srcRect/>
            <a:stretch>
              <a:fillRect/>
            </a:stretch>
          </p:blipFill>
          <p:spPr bwMode="auto">
            <a:xfrm>
              <a:off x="1027" y="4965"/>
              <a:ext cx="5257" cy="4535"/>
            </a:xfrm>
            <a:prstGeom prst="rect">
              <a:avLst/>
            </a:prstGeom>
            <a:noFill/>
            <a:ln w="9525">
              <a:noFill/>
              <a:miter lim="800000"/>
              <a:headEnd/>
              <a:tailEnd/>
            </a:ln>
          </p:spPr>
        </p:pic>
        <p:sp>
          <p:nvSpPr>
            <p:cNvPr id="24591" name="文本框 13"/>
            <p:cNvSpPr txBox="1">
              <a:spLocks noChangeArrowheads="1"/>
            </p:cNvSpPr>
            <p:nvPr/>
          </p:nvSpPr>
          <p:spPr bwMode="auto">
            <a:xfrm>
              <a:off x="1026" y="9500"/>
              <a:ext cx="5259" cy="696"/>
            </a:xfrm>
            <a:prstGeom prst="rect">
              <a:avLst/>
            </a:prstGeom>
            <a:noFill/>
            <a:ln w="9525">
              <a:noFill/>
              <a:miter lim="800000"/>
              <a:headEnd/>
              <a:tailEnd/>
            </a:ln>
          </p:spPr>
          <p:txBody>
            <a:bodyPr>
              <a:spAutoFit/>
            </a:bodyPr>
            <a:lstStyle/>
            <a:p>
              <a:pPr algn="ctr">
                <a:lnSpc>
                  <a:spcPct val="125000"/>
                </a:lnSpc>
              </a:pPr>
              <a:r>
                <a:rPr lang="en-US" altLang="zh-CN" sz="2000" b="1">
                  <a:latin typeface="方正清刻本悦宋简体"/>
                  <a:ea typeface="方正清刻本悦宋简体"/>
                  <a:cs typeface="方正清刻本悦宋简体"/>
                </a:rPr>
                <a:t>1947</a:t>
              </a:r>
              <a:r>
                <a:rPr lang="zh-CN" altLang="en-US" sz="2000" b="1">
                  <a:latin typeface="方正清刻本悦宋简体"/>
                  <a:ea typeface="方正清刻本悦宋简体"/>
                  <a:cs typeface="方正清刻本悦宋简体"/>
                </a:rPr>
                <a:t>年前</a:t>
              </a:r>
            </a:p>
          </p:txBody>
        </p:sp>
      </p:grpSp>
      <p:grpSp>
        <p:nvGrpSpPr>
          <p:cNvPr id="3" name="组合 17"/>
          <p:cNvGrpSpPr>
            <a:grpSpLocks/>
          </p:cNvGrpSpPr>
          <p:nvPr/>
        </p:nvGrpSpPr>
        <p:grpSpPr bwMode="auto">
          <a:xfrm>
            <a:off x="4151313" y="3068960"/>
            <a:ext cx="4064000" cy="3322638"/>
            <a:chOff x="6970" y="4965"/>
            <a:chExt cx="6401" cy="5231"/>
          </a:xfrm>
        </p:grpSpPr>
        <p:pic>
          <p:nvPicPr>
            <p:cNvPr id="24587" name="图片 9" descr="C:/Users/ADMINI~1/AppData/Local/Temp/kaimatting/20200413143148/output_aiMatting_20200413143152.pngoutput_aiMatting_20200413143152"/>
            <p:cNvPicPr>
              <a:picLocks noChangeAspect="1"/>
            </p:cNvPicPr>
            <p:nvPr/>
          </p:nvPicPr>
          <p:blipFill>
            <a:blip r:embed="rId4" cstate="print"/>
            <a:srcRect l="11295" t="42699" r="53345" b="2824"/>
            <a:stretch>
              <a:fillRect/>
            </a:stretch>
          </p:blipFill>
          <p:spPr bwMode="auto">
            <a:xfrm>
              <a:off x="7073" y="4965"/>
              <a:ext cx="5233" cy="4535"/>
            </a:xfrm>
            <a:prstGeom prst="rect">
              <a:avLst/>
            </a:prstGeom>
            <a:noFill/>
            <a:ln w="9525">
              <a:noFill/>
              <a:miter lim="800000"/>
              <a:headEnd/>
              <a:tailEnd/>
            </a:ln>
          </p:spPr>
        </p:pic>
        <p:sp>
          <p:nvSpPr>
            <p:cNvPr id="24588" name="文本框 11"/>
            <p:cNvSpPr txBox="1">
              <a:spLocks noChangeArrowheads="1"/>
            </p:cNvSpPr>
            <p:nvPr/>
          </p:nvSpPr>
          <p:spPr bwMode="auto">
            <a:xfrm>
              <a:off x="10846" y="7471"/>
              <a:ext cx="2525" cy="531"/>
            </a:xfrm>
            <a:prstGeom prst="rect">
              <a:avLst/>
            </a:prstGeom>
            <a:solidFill>
              <a:srgbClr val="F5F5F5"/>
            </a:solidFill>
            <a:ln w="9525">
              <a:noFill/>
              <a:miter lim="800000"/>
              <a:headEnd/>
              <a:tailEnd/>
            </a:ln>
          </p:spPr>
          <p:txBody>
            <a:bodyPr>
              <a:spAutoFit/>
            </a:bodyPr>
            <a:lstStyle/>
            <a:p>
              <a:r>
                <a:rPr lang="zh-CN" altLang="en-US" sz="1600" b="1">
                  <a:latin typeface="方正祥隶_GBK"/>
                  <a:ea typeface="方正祥隶_GBK"/>
                  <a:cs typeface="方正祥隶_GBK"/>
                </a:rPr>
                <a:t>东巴基斯坦</a:t>
              </a:r>
            </a:p>
          </p:txBody>
        </p:sp>
        <p:sp>
          <p:nvSpPr>
            <p:cNvPr id="24589" name="文本框 14"/>
            <p:cNvSpPr txBox="1">
              <a:spLocks noChangeArrowheads="1"/>
            </p:cNvSpPr>
            <p:nvPr/>
          </p:nvSpPr>
          <p:spPr bwMode="auto">
            <a:xfrm>
              <a:off x="6970" y="9500"/>
              <a:ext cx="5259" cy="696"/>
            </a:xfrm>
            <a:prstGeom prst="rect">
              <a:avLst/>
            </a:prstGeom>
            <a:noFill/>
            <a:ln w="9525">
              <a:noFill/>
              <a:miter lim="800000"/>
              <a:headEnd/>
              <a:tailEnd/>
            </a:ln>
          </p:spPr>
          <p:txBody>
            <a:bodyPr>
              <a:spAutoFit/>
            </a:bodyPr>
            <a:lstStyle/>
            <a:p>
              <a:pPr algn="ctr">
                <a:lnSpc>
                  <a:spcPct val="125000"/>
                </a:lnSpc>
              </a:pPr>
              <a:r>
                <a:rPr lang="en-US" altLang="zh-CN" sz="2000" b="1">
                  <a:latin typeface="方正清刻本悦宋简体"/>
                  <a:ea typeface="方正清刻本悦宋简体"/>
                  <a:cs typeface="方正清刻本悦宋简体"/>
                </a:rPr>
                <a:t>1947</a:t>
              </a:r>
              <a:r>
                <a:rPr lang="zh-CN" altLang="en-US" sz="2000" b="1">
                  <a:latin typeface="方正清刻本悦宋简体"/>
                  <a:ea typeface="方正清刻本悦宋简体"/>
                  <a:cs typeface="方正清刻本悦宋简体"/>
                </a:rPr>
                <a:t>年</a:t>
              </a:r>
            </a:p>
          </p:txBody>
        </p:sp>
      </p:grpSp>
      <p:grpSp>
        <p:nvGrpSpPr>
          <p:cNvPr id="4" name="组合 18"/>
          <p:cNvGrpSpPr>
            <a:grpSpLocks/>
          </p:cNvGrpSpPr>
          <p:nvPr/>
        </p:nvGrpSpPr>
        <p:grpSpPr bwMode="auto">
          <a:xfrm>
            <a:off x="8243888" y="3068960"/>
            <a:ext cx="3824287" cy="3322638"/>
            <a:chOff x="13083" y="4965"/>
            <a:chExt cx="6025" cy="5231"/>
          </a:xfrm>
        </p:grpSpPr>
        <p:pic>
          <p:nvPicPr>
            <p:cNvPr id="24584" name="图片 10" descr="C:/Users/ADMINI~1/AppData/Local/Temp/kaimatting/20200413143234/output_aiMatting_20200413143237.pngoutput_aiMatting_20200413143237"/>
            <p:cNvPicPr>
              <a:picLocks noChangeAspect="1"/>
            </p:cNvPicPr>
            <p:nvPr/>
          </p:nvPicPr>
          <p:blipFill>
            <a:blip r:embed="rId5" cstate="print"/>
            <a:srcRect l="11383" t="43036" r="52846" b="2547"/>
            <a:stretch>
              <a:fillRect/>
            </a:stretch>
          </p:blipFill>
          <p:spPr bwMode="auto">
            <a:xfrm>
              <a:off x="13083" y="4965"/>
              <a:ext cx="5300" cy="4535"/>
            </a:xfrm>
            <a:prstGeom prst="rect">
              <a:avLst/>
            </a:prstGeom>
            <a:noFill/>
            <a:ln w="9525">
              <a:noFill/>
              <a:miter lim="800000"/>
              <a:headEnd/>
              <a:tailEnd/>
            </a:ln>
          </p:spPr>
        </p:pic>
        <p:sp>
          <p:nvSpPr>
            <p:cNvPr id="24585" name="文本框 12"/>
            <p:cNvSpPr txBox="1">
              <a:spLocks noChangeArrowheads="1"/>
            </p:cNvSpPr>
            <p:nvPr/>
          </p:nvSpPr>
          <p:spPr bwMode="auto">
            <a:xfrm>
              <a:off x="16912" y="7471"/>
              <a:ext cx="2196" cy="531"/>
            </a:xfrm>
            <a:prstGeom prst="rect">
              <a:avLst/>
            </a:prstGeom>
            <a:solidFill>
              <a:srgbClr val="F5F5F5"/>
            </a:solidFill>
            <a:ln w="9525">
              <a:noFill/>
              <a:miter lim="800000"/>
              <a:headEnd/>
              <a:tailEnd/>
            </a:ln>
          </p:spPr>
          <p:txBody>
            <a:bodyPr>
              <a:spAutoFit/>
            </a:bodyPr>
            <a:lstStyle/>
            <a:p>
              <a:r>
                <a:rPr lang="zh-CN" altLang="en-US" sz="1600" b="1">
                  <a:latin typeface="方正祥隶_GBK"/>
                  <a:ea typeface="方正祥隶_GBK"/>
                  <a:cs typeface="方正祥隶_GBK"/>
                </a:rPr>
                <a:t>孟加拉国</a:t>
              </a:r>
            </a:p>
          </p:txBody>
        </p:sp>
        <p:sp>
          <p:nvSpPr>
            <p:cNvPr id="24586" name="文本框 15"/>
            <p:cNvSpPr txBox="1">
              <a:spLocks noChangeArrowheads="1"/>
            </p:cNvSpPr>
            <p:nvPr/>
          </p:nvSpPr>
          <p:spPr bwMode="auto">
            <a:xfrm>
              <a:off x="13103" y="9500"/>
              <a:ext cx="5259" cy="696"/>
            </a:xfrm>
            <a:prstGeom prst="rect">
              <a:avLst/>
            </a:prstGeom>
            <a:noFill/>
            <a:ln w="9525">
              <a:noFill/>
              <a:miter lim="800000"/>
              <a:headEnd/>
              <a:tailEnd/>
            </a:ln>
          </p:spPr>
          <p:txBody>
            <a:bodyPr>
              <a:spAutoFit/>
            </a:bodyPr>
            <a:lstStyle/>
            <a:p>
              <a:pPr algn="ctr">
                <a:lnSpc>
                  <a:spcPct val="125000"/>
                </a:lnSpc>
              </a:pPr>
              <a:r>
                <a:rPr lang="en-US" altLang="zh-CN" sz="2000" b="1">
                  <a:latin typeface="方正清刻本悦宋简体"/>
                  <a:ea typeface="方正清刻本悦宋简体"/>
                  <a:cs typeface="方正清刻本悦宋简体"/>
                </a:rPr>
                <a:t>1971</a:t>
              </a:r>
              <a:r>
                <a:rPr lang="zh-CN" altLang="en-US" sz="2000" b="1">
                  <a:latin typeface="方正清刻本悦宋简体"/>
                  <a:ea typeface="方正清刻本悦宋简体"/>
                  <a:cs typeface="方正清刻本悦宋简体"/>
                </a:rPr>
                <a:t>年</a:t>
              </a:r>
            </a:p>
          </p:txBody>
        </p:sp>
      </p:grpSp>
      <p:sp>
        <p:nvSpPr>
          <p:cNvPr id="17" name="矩形 16"/>
          <p:cNvSpPr/>
          <p:nvPr/>
        </p:nvSpPr>
        <p:spPr>
          <a:xfrm>
            <a:off x="334963" y="404664"/>
            <a:ext cx="6262687" cy="1117935"/>
          </a:xfrm>
          <a:prstGeom prst="rect">
            <a:avLst/>
          </a:prstGeom>
        </p:spPr>
        <p:txBody>
          <a:bodyPr>
            <a:spAutoFit/>
          </a:bodyPr>
          <a:lstStyle/>
          <a:p>
            <a:pPr indent="200660">
              <a:lnSpc>
                <a:spcPts val="4300"/>
              </a:lnSpc>
              <a:spcAft>
                <a:spcPts val="0"/>
              </a:spcAft>
              <a:defRPr/>
            </a:pP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43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(1)</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亚洲</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18" name="图片 17"/>
          <p:cNvPicPr>
            <a:picLocks noChangeAspect="1"/>
          </p:cNvPicPr>
          <p:nvPr/>
        </p:nvPicPr>
        <p:blipFill>
          <a:blip r:embed="rId6" cstate="print"/>
          <a:srcRect t="2050" b="7409"/>
          <a:stretch>
            <a:fillRect/>
          </a:stretch>
        </p:blipFill>
        <p:spPr bwMode="auto">
          <a:xfrm>
            <a:off x="334566" y="3068960"/>
            <a:ext cx="3600574" cy="3252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9" name="TextBox 18"/>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linds(horizontal)">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extLst>
          </p:cNvPr>
          <p:cNvPicPr>
            <a:picLocks noChangeAspect="1"/>
          </p:cNvPicPr>
          <p:nvPr/>
        </p:nvPicPr>
        <p:blipFill>
          <a:blip r:embed="rId2" cstate="print">
            <a:extLst/>
          </a:blip>
          <a:stretch>
            <a:fillRect/>
          </a:stretch>
        </p:blipFill>
        <p:spPr>
          <a:xfrm>
            <a:off x="4938414" y="548681"/>
            <a:ext cx="7069058" cy="5832648"/>
          </a:xfrm>
          <a:prstGeom prst="rect">
            <a:avLst/>
          </a:prstGeom>
          <a:effectLst>
            <a:glow>
              <a:srgbClr val="FFFF00">
                <a:alpha val="59000"/>
              </a:srgbClr>
            </a:glow>
          </a:effectLst>
        </p:spPr>
      </p:pic>
      <p:sp>
        <p:nvSpPr>
          <p:cNvPr id="25603" name="矩形 18"/>
          <p:cNvSpPr>
            <a:spLocks noChangeArrowheads="1"/>
          </p:cNvSpPr>
          <p:nvPr/>
        </p:nvSpPr>
        <p:spPr bwMode="auto">
          <a:xfrm>
            <a:off x="471488" y="2276872"/>
            <a:ext cx="3824287" cy="4130675"/>
          </a:xfrm>
          <a:prstGeom prst="rect">
            <a:avLst/>
          </a:prstGeom>
          <a:noFill/>
          <a:ln w="9525">
            <a:noFill/>
            <a:miter lim="800000"/>
            <a:headEnd/>
            <a:tailEnd/>
          </a:ln>
        </p:spPr>
        <p:txBody>
          <a:bodyPr>
            <a:spAutoFit/>
          </a:bodyPr>
          <a:lstStyle/>
          <a:p>
            <a:pPr>
              <a:lnSpc>
                <a:spcPts val="4500"/>
              </a:lnSpc>
            </a:pPr>
            <a:r>
              <a:rPr lang="zh-CN" altLang="en-US" sz="2800" dirty="0">
                <a:latin typeface="华文中宋" pitchFamily="2" charset="-122"/>
                <a:ea typeface="华文中宋" pitchFamily="2" charset="-122"/>
                <a:cs typeface="Times New Roman" pitchFamily="18" charset="0"/>
              </a:rPr>
              <a:t>     印度独立前后，印度尼西亚、老挝、菲律宾、缅甸、锡兰、柬埔寨、马来亚、新加坡等也纷纷独立。</a:t>
            </a:r>
            <a:endParaRPr lang="en-US" altLang="zh-CN" sz="2800" dirty="0">
              <a:latin typeface="华文中宋" pitchFamily="2" charset="-122"/>
              <a:ea typeface="华文中宋" pitchFamily="2" charset="-122"/>
              <a:cs typeface="Times New Roman" pitchFamily="18" charset="0"/>
            </a:endParaRPr>
          </a:p>
          <a:p>
            <a:pPr>
              <a:lnSpc>
                <a:spcPts val="4500"/>
              </a:lnSpc>
            </a:pPr>
            <a:r>
              <a:rPr lang="zh-CN" altLang="en-US" sz="2800" dirty="0">
                <a:solidFill>
                  <a:srgbClr val="FF0000"/>
                </a:solidFill>
                <a:latin typeface="华文中宋" pitchFamily="2" charset="-122"/>
                <a:ea typeface="华文中宋" pitchFamily="2" charset="-122"/>
                <a:cs typeface="Times New Roman" pitchFamily="18" charset="0"/>
              </a:rPr>
              <a:t>    帝国主义在亚洲的殖民体系瓦解。</a:t>
            </a:r>
            <a:endParaRPr lang="zh-CN" altLang="zh-CN" sz="2800" dirty="0">
              <a:solidFill>
                <a:srgbClr val="FF0000"/>
              </a:solidFill>
              <a:latin typeface="华文中宋" pitchFamily="2" charset="-122"/>
              <a:ea typeface="华文中宋" pitchFamily="2" charset="-122"/>
              <a:cs typeface="Times New Roman" pitchFamily="18" charset="0"/>
            </a:endParaRPr>
          </a:p>
        </p:txBody>
      </p:sp>
      <p:sp>
        <p:nvSpPr>
          <p:cNvPr id="12" name="椭圆 11">
            <a:extLst>
              <a:ext uri="{FF2B5EF4-FFF2-40B4-BE49-F238E27FC236}"/>
            </a:extLst>
          </p:cNvPr>
          <p:cNvSpPr/>
          <p:nvPr/>
        </p:nvSpPr>
        <p:spPr>
          <a:xfrm>
            <a:off x="7466013" y="3054350"/>
            <a:ext cx="4465637" cy="2727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25605" name="文本框 12"/>
          <p:cNvSpPr txBox="1">
            <a:spLocks noChangeArrowheads="1"/>
          </p:cNvSpPr>
          <p:nvPr/>
        </p:nvSpPr>
        <p:spPr bwMode="auto">
          <a:xfrm>
            <a:off x="9077325" y="4191000"/>
            <a:ext cx="646113" cy="277813"/>
          </a:xfrm>
          <a:prstGeom prst="rect">
            <a:avLst/>
          </a:prstGeom>
          <a:noFill/>
          <a:ln w="9525">
            <a:noFill/>
            <a:miter lim="800000"/>
            <a:headEnd/>
            <a:tailEnd/>
          </a:ln>
        </p:spPr>
        <p:txBody>
          <a:bodyPr wrap="none">
            <a:spAutoFit/>
          </a:bodyPr>
          <a:lstStyle/>
          <a:p>
            <a:r>
              <a:rPr lang="zh-CN" altLang="en-US" sz="1200"/>
              <a:t>柬埔寨</a:t>
            </a:r>
          </a:p>
        </p:txBody>
      </p:sp>
      <p:sp>
        <p:nvSpPr>
          <p:cNvPr id="25606" name="文本框 13"/>
          <p:cNvSpPr txBox="1">
            <a:spLocks noChangeArrowheads="1"/>
          </p:cNvSpPr>
          <p:nvPr/>
        </p:nvSpPr>
        <p:spPr bwMode="auto">
          <a:xfrm>
            <a:off x="8785225" y="4587875"/>
            <a:ext cx="646113" cy="276225"/>
          </a:xfrm>
          <a:prstGeom prst="rect">
            <a:avLst/>
          </a:prstGeom>
          <a:noFill/>
          <a:ln w="9525">
            <a:noFill/>
            <a:miter lim="800000"/>
            <a:headEnd/>
            <a:tailEnd/>
          </a:ln>
        </p:spPr>
        <p:txBody>
          <a:bodyPr wrap="none">
            <a:spAutoFit/>
          </a:bodyPr>
          <a:lstStyle/>
          <a:p>
            <a:r>
              <a:rPr lang="zh-CN" altLang="en-US" sz="1200"/>
              <a:t>新加坡</a:t>
            </a:r>
          </a:p>
        </p:txBody>
      </p:sp>
      <p:sp>
        <p:nvSpPr>
          <p:cNvPr id="25607" name="文本框 19"/>
          <p:cNvSpPr txBox="1">
            <a:spLocks noChangeArrowheads="1"/>
          </p:cNvSpPr>
          <p:nvPr/>
        </p:nvSpPr>
        <p:spPr bwMode="auto">
          <a:xfrm>
            <a:off x="9248775" y="4705350"/>
            <a:ext cx="950913" cy="277813"/>
          </a:xfrm>
          <a:prstGeom prst="rect">
            <a:avLst/>
          </a:prstGeom>
          <a:noFill/>
          <a:ln w="9525">
            <a:noFill/>
            <a:miter lim="800000"/>
            <a:headEnd/>
            <a:tailEnd/>
          </a:ln>
        </p:spPr>
        <p:txBody>
          <a:bodyPr>
            <a:spAutoFit/>
          </a:bodyPr>
          <a:lstStyle/>
          <a:p>
            <a:r>
              <a:rPr lang="zh-CN" altLang="en-US" sz="1200"/>
              <a:t>马来亚</a:t>
            </a:r>
          </a:p>
        </p:txBody>
      </p:sp>
      <p:sp>
        <p:nvSpPr>
          <p:cNvPr id="15" name="矩形 14"/>
          <p:cNvSpPr/>
          <p:nvPr/>
        </p:nvSpPr>
        <p:spPr>
          <a:xfrm>
            <a:off x="334963" y="476250"/>
            <a:ext cx="6262687" cy="1785938"/>
          </a:xfrm>
          <a:prstGeom prst="rect">
            <a:avLst/>
          </a:prstGeom>
        </p:spPr>
        <p:txBody>
          <a:bodyPr>
            <a:spAutoFit/>
          </a:bodyPr>
          <a:lstStyle/>
          <a:p>
            <a:pPr indent="200660">
              <a:lnSpc>
                <a:spcPts val="4400"/>
              </a:lnSpc>
              <a:spcAft>
                <a:spcPts val="0"/>
              </a:spcAft>
              <a:defRPr/>
            </a:pP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世界殖民体系的崩溃</a:t>
            </a:r>
            <a:endPar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a:t>
            </a: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p>
          <a:p>
            <a:pPr indent="200660">
              <a:lnSpc>
                <a:spcPts val="4400"/>
              </a:lnSpc>
              <a:spcAft>
                <a:spcPts val="0"/>
              </a:spcAft>
              <a:defRPr/>
            </a:pPr>
            <a:r>
              <a:rPr lang="en-US" altLang="zh-CN"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28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亚洲</a:t>
            </a:r>
            <a:endParaRPr lang="zh-CN" altLang="zh-CN" sz="28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7" name="椭圆 16">
            <a:extLst>
              <a:ext uri="{FF2B5EF4-FFF2-40B4-BE49-F238E27FC236}"/>
            </a:extLst>
          </p:cNvPr>
          <p:cNvSpPr/>
          <p:nvPr/>
        </p:nvSpPr>
        <p:spPr>
          <a:xfrm>
            <a:off x="5014614" y="1196752"/>
            <a:ext cx="792560" cy="7204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8" name="椭圆 17">
            <a:extLst>
              <a:ext uri="{FF2B5EF4-FFF2-40B4-BE49-F238E27FC236}"/>
            </a:extLst>
          </p:cNvPr>
          <p:cNvSpPr/>
          <p:nvPr/>
        </p:nvSpPr>
        <p:spPr>
          <a:xfrm>
            <a:off x="10128250" y="1484313"/>
            <a:ext cx="935038" cy="7207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pic>
        <p:nvPicPr>
          <p:cNvPr id="21" name="图片 20"/>
          <p:cNvPicPr>
            <a:picLocks noChangeAspect="1" noChangeArrowheads="1"/>
          </p:cNvPicPr>
          <p:nvPr/>
        </p:nvPicPr>
        <p:blipFill>
          <a:blip r:embed="rId3" cstate="print"/>
          <a:srcRect/>
          <a:stretch>
            <a:fillRect/>
          </a:stretch>
        </p:blipFill>
        <p:spPr bwMode="auto">
          <a:xfrm>
            <a:off x="5015086" y="656346"/>
            <a:ext cx="6913389" cy="5724982"/>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 y="6488668"/>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
        <p:nvSpPr>
          <p:cNvPr id="14" name="TextBox 13"/>
          <p:cNvSpPr txBox="1"/>
          <p:nvPr/>
        </p:nvSpPr>
        <p:spPr>
          <a:xfrm>
            <a:off x="-1" y="0"/>
            <a:ext cx="12190413"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4)">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1196</TotalTime>
  <Words>1734</Words>
  <Application>Microsoft Office PowerPoint</Application>
  <PresentationFormat>自定义</PresentationFormat>
  <Paragraphs>211</Paragraphs>
  <Slides>24</Slides>
  <Notes>13</Notes>
  <HiddenSlides>0</HiddenSlides>
  <MMClips>2</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 第21课   世界殖民体系的瓦解与新兴国家的发展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user</cp:lastModifiedBy>
  <cp:revision>141</cp:revision>
  <dcterms:created xsi:type="dcterms:W3CDTF">2020-05-01T12:15:43Z</dcterms:created>
  <dcterms:modified xsi:type="dcterms:W3CDTF">2020-05-18T01:40:38Z</dcterms:modified>
</cp:coreProperties>
</file>