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heme/theme3.xml" ContentType="application/vnd.openxmlformats-officedocument.theme+xml"/>
  <Override PartName="/ppt/tags/tag24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35"/>
  </p:notesMasterIdLst>
  <p:sldIdLst>
    <p:sldId id="265" r:id="rId3"/>
    <p:sldId id="5687" r:id="rId4"/>
    <p:sldId id="5641" r:id="rId5"/>
    <p:sldId id="5665" r:id="rId6"/>
    <p:sldId id="416" r:id="rId7"/>
    <p:sldId id="455" r:id="rId8"/>
    <p:sldId id="5757" r:id="rId9"/>
    <p:sldId id="5645" r:id="rId10"/>
    <p:sldId id="5646" r:id="rId11"/>
    <p:sldId id="440" r:id="rId12"/>
    <p:sldId id="5736" r:id="rId13"/>
    <p:sldId id="5797" r:id="rId14"/>
    <p:sldId id="5798" r:id="rId15"/>
    <p:sldId id="5799" r:id="rId16"/>
    <p:sldId id="5800" r:id="rId17"/>
    <p:sldId id="5801" r:id="rId18"/>
    <p:sldId id="5802" r:id="rId19"/>
    <p:sldId id="5803" r:id="rId20"/>
    <p:sldId id="5644" r:id="rId21"/>
    <p:sldId id="5668" r:id="rId22"/>
    <p:sldId id="5667" r:id="rId23"/>
    <p:sldId id="5669" r:id="rId24"/>
    <p:sldId id="5804" r:id="rId25"/>
    <p:sldId id="5805" r:id="rId26"/>
    <p:sldId id="5643" r:id="rId27"/>
    <p:sldId id="5648" r:id="rId28"/>
    <p:sldId id="5806" r:id="rId29"/>
    <p:sldId id="5809" r:id="rId30"/>
    <p:sldId id="5810" r:id="rId31"/>
    <p:sldId id="5807" r:id="rId32"/>
    <p:sldId id="5808" r:id="rId33"/>
    <p:sldId id="271" r:id="rId34"/>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11" autoAdjust="0"/>
    <p:restoredTop sz="94660"/>
  </p:normalViewPr>
  <p:slideViewPr>
    <p:cSldViewPr snapToGrid="0">
      <p:cViewPr varScale="1">
        <p:scale>
          <a:sx n="43" d="100"/>
          <a:sy n="43" d="100"/>
        </p:scale>
        <p:origin x="64"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a:extLst>
              <a:ext uri="{FF2B5EF4-FFF2-40B4-BE49-F238E27FC236}">
                <a16:creationId xmlns:a16="http://schemas.microsoft.com/office/drawing/2014/main" id="{BFB5A1A2-97BC-44C2-B1C8-198B95974AD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a:extLst>
              <a:ext uri="{FF2B5EF4-FFF2-40B4-BE49-F238E27FC236}">
                <a16:creationId xmlns:a16="http://schemas.microsoft.com/office/drawing/2014/main" id="{1FA7FB0E-B066-41DF-9C0F-761FAD4F76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9220" name="灯片编号占位符 3">
            <a:extLst>
              <a:ext uri="{FF2B5EF4-FFF2-40B4-BE49-F238E27FC236}">
                <a16:creationId xmlns:a16="http://schemas.microsoft.com/office/drawing/2014/main" id="{DA66870F-CF98-4740-BF97-B3577DF132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fld id="{CD457123-1F3F-4326-AF5B-5291879CFB75}" type="slidenum">
              <a:rPr lang="zh-CN" altLang="en-US" sz="1200" smtClean="0"/>
              <a:pPr/>
              <a:t>4</a:t>
            </a:fld>
            <a:endParaRPr lang="zh-CN" altLang="en-US" sz="1200"/>
          </a:p>
        </p:txBody>
      </p:sp>
    </p:spTree>
    <p:extLst>
      <p:ext uri="{BB962C8B-B14F-4D97-AF65-F5344CB8AC3E}">
        <p14:creationId xmlns:p14="http://schemas.microsoft.com/office/powerpoint/2010/main" val="2853173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a:xfrm>
            <a:off x="381000" y="685800"/>
            <a:ext cx="6096000" cy="3429000"/>
          </a:xfrm>
          <a:ln>
            <a:solidFill>
              <a:srgbClr val="000000"/>
            </a:solidFill>
            <a:miter/>
          </a:ln>
        </p:spPr>
      </p:sp>
      <p:sp>
        <p:nvSpPr>
          <p:cNvPr id="49154" name="备注占位符 2"/>
          <p:cNvSpPr>
            <a:spLocks noGrp="1"/>
          </p:cNvSpPr>
          <p:nvPr>
            <p:ph type="body"/>
          </p:nvPr>
        </p:nvSpPr>
        <p:spPr/>
        <p:txBody>
          <a:bodyPr wrap="square" anchor="t"/>
          <a:lstStyle/>
          <a:p>
            <a:pPr lvl="0"/>
            <a:endParaRPr lang="zh-CN" altLang="en-US"/>
          </a:p>
        </p:txBody>
      </p:sp>
      <p:sp>
        <p:nvSpPr>
          <p:cNvPr id="49155" name="灯片编号占位符 3"/>
          <p:cNvSpPr>
            <a:spLocks noGrp="1"/>
          </p:cNvSpPr>
          <p:nvPr>
            <p:ph type="sldNum" sz="quarter"/>
          </p:nvPr>
        </p:nvSpPr>
        <p:spPr>
          <a:xfrm>
            <a:off x="0" y="0"/>
            <a:ext cx="0" cy="0"/>
          </a:xfrm>
          <a:prstGeom prst="rect">
            <a:avLst/>
          </a:prstGeom>
          <a:noFill/>
          <a:ln w="9525">
            <a:noFill/>
          </a:ln>
        </p:spPr>
        <p:txBody>
          <a:bodyPr anchor="t"/>
          <a:lstStyle/>
          <a:p>
            <a:pPr lvl="0" latinLnBrk="0" hangingPunct="1"/>
            <a:fld id="{9A0DB2DC-4C9A-4742-B13C-FB6460FD3503}" type="slidenum">
              <a:rPr lang="zh-CN" altLang="en-US" sz="1200">
                <a:solidFill>
                  <a:schemeClr val="tx1"/>
                </a:solidFill>
                <a:latin typeface="Arial" panose="020B0604020202020204" pitchFamily="34" charset="0"/>
                <a:ea typeface="仿宋_GB2312" pitchFamily="49" charset="-122"/>
              </a:rPr>
              <a:t>16</a:t>
            </a:fld>
            <a:endParaRPr lang="zh-CN" altLang="en-US" sz="1200">
              <a:solidFill>
                <a:schemeClr val="tx1"/>
              </a:solidFill>
              <a:latin typeface="Arial" panose="020B0604020202020204" pitchFamily="34" charset="0"/>
              <a:ea typeface="仿宋_GB2312" pitchFamily="49" charset="-122"/>
            </a:endParaRPr>
          </a:p>
        </p:txBody>
      </p:sp>
    </p:spTree>
    <p:extLst>
      <p:ext uri="{BB962C8B-B14F-4D97-AF65-F5344CB8AC3E}">
        <p14:creationId xmlns:p14="http://schemas.microsoft.com/office/powerpoint/2010/main" val="42124031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5" Type="http://schemas.openxmlformats.org/officeDocument/2006/relationships/image" Target="../media/image1.png"/><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162.xml"/><Relationship Id="rId7" Type="http://schemas.openxmlformats.org/officeDocument/2006/relationships/image" Target="../media/image2.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slideMaster" Target="../slideMasters/slideMaster2.xml"/><Relationship Id="rId5" Type="http://schemas.openxmlformats.org/officeDocument/2006/relationships/tags" Target="../tags/tag164.xml"/><Relationship Id="rId4" Type="http://schemas.openxmlformats.org/officeDocument/2006/relationships/tags" Target="../tags/tag163.xml"/><Relationship Id="rId9"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67.xml"/><Relationship Id="rId7" Type="http://schemas.openxmlformats.org/officeDocument/2006/relationships/image" Target="NULL" TargetMode="Externa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168.xml"/></Relationships>
</file>

<file path=ppt/slideLayouts/_rels/slideLayout23.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171.xml"/><Relationship Id="rId7" Type="http://schemas.openxmlformats.org/officeDocument/2006/relationships/image" Target="../media/image2.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Master" Target="../slideMasters/slideMaster2.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176.xml"/><Relationship Id="rId7" Type="http://schemas.openxmlformats.org/officeDocument/2006/relationships/image" Target="../media/image2.pn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slideMaster" Target="../slideMasters/slideMaster2.xml"/><Relationship Id="rId5" Type="http://schemas.openxmlformats.org/officeDocument/2006/relationships/tags" Target="../tags/tag178.xml"/><Relationship Id="rId4" Type="http://schemas.openxmlformats.org/officeDocument/2006/relationships/tags" Target="../tags/tag177.xml"/><Relationship Id="rId9"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181.xml"/><Relationship Id="rId7" Type="http://schemas.openxmlformats.org/officeDocument/2006/relationships/image" Target="../media/image5.pn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slideMaster" Target="../slideMasters/slideMaster2.xml"/><Relationship Id="rId5" Type="http://schemas.openxmlformats.org/officeDocument/2006/relationships/tags" Target="../tags/tag183.xml"/><Relationship Id="rId4" Type="http://schemas.openxmlformats.org/officeDocument/2006/relationships/tags" Target="../tags/tag182.xml"/><Relationship Id="rId9"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189.xml"/><Relationship Id="rId7" Type="http://schemas.openxmlformats.org/officeDocument/2006/relationships/image" Target="../media/image2.pn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Master" Target="../slideMasters/slideMaster2.xml"/><Relationship Id="rId5" Type="http://schemas.openxmlformats.org/officeDocument/2006/relationships/tags" Target="../tags/tag191.xml"/><Relationship Id="rId4" Type="http://schemas.openxmlformats.org/officeDocument/2006/relationships/tags" Target="../tags/tag190.xml"/><Relationship Id="rId9"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194.xml"/><Relationship Id="rId7" Type="http://schemas.openxmlformats.org/officeDocument/2006/relationships/image" Target="../media/image2.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Master" Target="../slideMasters/slideMaster2.xml"/><Relationship Id="rId5" Type="http://schemas.openxmlformats.org/officeDocument/2006/relationships/tags" Target="../tags/tag196.xml"/><Relationship Id="rId4" Type="http://schemas.openxmlformats.org/officeDocument/2006/relationships/tags" Target="../tags/tag195.xml"/><Relationship Id="rId9"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199.xml"/><Relationship Id="rId7" Type="http://schemas.openxmlformats.org/officeDocument/2006/relationships/image" Target="../media/image2.pn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Master" Target="../slideMasters/slideMaster2.xml"/><Relationship Id="rId5" Type="http://schemas.openxmlformats.org/officeDocument/2006/relationships/tags" Target="../tags/tag201.xml"/><Relationship Id="rId4" Type="http://schemas.openxmlformats.org/officeDocument/2006/relationships/tags" Target="../tags/tag200.xml"/><Relationship Id="rId9"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04.xml"/><Relationship Id="rId7" Type="http://schemas.openxmlformats.org/officeDocument/2006/relationships/image" Target="NULL" TargetMode="Externa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image" Target="../media/image6.png"/><Relationship Id="rId5" Type="http://schemas.openxmlformats.org/officeDocument/2006/relationships/slideMaster" Target="../slideMasters/slideMaster2.xml"/><Relationship Id="rId4" Type="http://schemas.openxmlformats.org/officeDocument/2006/relationships/tags" Target="../tags/tag205.xml"/></Relationships>
</file>

<file path=ppt/slideLayouts/_rels/slideLayout31.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208.xml"/><Relationship Id="rId7" Type="http://schemas.openxmlformats.org/officeDocument/2006/relationships/image" Target="../media/image2.png"/><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slideMaster" Target="../slideMasters/slideMaster2.xml"/><Relationship Id="rId5" Type="http://schemas.openxmlformats.org/officeDocument/2006/relationships/tags" Target="../tags/tag210.xml"/><Relationship Id="rId4" Type="http://schemas.openxmlformats.org/officeDocument/2006/relationships/tags" Target="../tags/tag209.xml"/><Relationship Id="rId9"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13.xml"/><Relationship Id="rId7" Type="http://schemas.openxmlformats.org/officeDocument/2006/relationships/slideMaster" Target="../slideMasters/slideMaster2.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10" Type="http://schemas.openxmlformats.org/officeDocument/2006/relationships/image" Target="../media/image3.png"/><Relationship Id="rId4" Type="http://schemas.openxmlformats.org/officeDocument/2006/relationships/tags" Target="../tags/tag214.xml"/><Relationship Id="rId9" Type="http://schemas.openxmlformats.org/officeDocument/2006/relationships/image" Target="NULL" TargetMode="External"/></Relationships>
</file>

<file path=ppt/slideLayouts/_rels/slideLayout33.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219.xml"/><Relationship Id="rId7" Type="http://schemas.openxmlformats.org/officeDocument/2006/relationships/image" Target="../media/image2.pn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slideMaster" Target="../slideMasters/slideMaster2.xml"/><Relationship Id="rId5" Type="http://schemas.openxmlformats.org/officeDocument/2006/relationships/tags" Target="../tags/tag221.xml"/><Relationship Id="rId4" Type="http://schemas.openxmlformats.org/officeDocument/2006/relationships/tags" Target="../tags/tag220.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4.xml"/><Relationship Id="rId7" Type="http://schemas.openxmlformats.org/officeDocument/2006/relationships/slideMaster" Target="../slideMasters/slideMaster2.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5" Type="http://schemas.openxmlformats.org/officeDocument/2006/relationships/tags" Target="../tags/tag226.xml"/><Relationship Id="rId10" Type="http://schemas.openxmlformats.org/officeDocument/2006/relationships/image" Target="../media/image3.png"/><Relationship Id="rId4" Type="http://schemas.openxmlformats.org/officeDocument/2006/relationships/tags" Target="../tags/tag225.xml"/><Relationship Id="rId9" Type="http://schemas.openxmlformats.org/officeDocument/2006/relationships/image" Target="NULL" TargetMode="Externa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30.xml"/><Relationship Id="rId7" Type="http://schemas.openxmlformats.org/officeDocument/2006/relationships/slideMaster" Target="../slideMasters/slideMaster2.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5" Type="http://schemas.openxmlformats.org/officeDocument/2006/relationships/tags" Target="../tags/tag232.xml"/><Relationship Id="rId10" Type="http://schemas.openxmlformats.org/officeDocument/2006/relationships/image" Target="../media/image3.png"/><Relationship Id="rId4" Type="http://schemas.openxmlformats.org/officeDocument/2006/relationships/tags" Target="../tags/tag231.xml"/><Relationship Id="rId9" Type="http://schemas.openxmlformats.org/officeDocument/2006/relationships/image" Target="NULL" TargetMode="Externa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36.xml"/><Relationship Id="rId7" Type="http://schemas.openxmlformats.org/officeDocument/2006/relationships/slideMaster" Target="../slideMasters/slideMaster2.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5" Type="http://schemas.openxmlformats.org/officeDocument/2006/relationships/tags" Target="../tags/tag238.xml"/><Relationship Id="rId10" Type="http://schemas.openxmlformats.org/officeDocument/2006/relationships/image" Target="../media/image3.png"/><Relationship Id="rId4" Type="http://schemas.openxmlformats.org/officeDocument/2006/relationships/tags" Target="../tags/tag237.xml"/><Relationship Id="rId9" Type="http://schemas.openxmlformats.org/officeDocument/2006/relationships/image" Target="NULL" TargetMode="Externa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42.xml"/><Relationship Id="rId7" Type="http://schemas.openxmlformats.org/officeDocument/2006/relationships/slideMaster" Target="../slideMasters/slideMaster2.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5" Type="http://schemas.openxmlformats.org/officeDocument/2006/relationships/tags" Target="../tags/tag244.xml"/><Relationship Id="rId10" Type="http://schemas.openxmlformats.org/officeDocument/2006/relationships/image" Target="../media/image7.png"/><Relationship Id="rId4" Type="http://schemas.openxmlformats.org/officeDocument/2006/relationships/tags" Target="../tags/tag243.xml"/><Relationship Id="rId9" Type="http://schemas.openxmlformats.org/officeDocument/2006/relationships/image" Target="NULL"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2020/5/17</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2020/5/17</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2020/5/17</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2020/5/17</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2020/5/17</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2020/5/17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2020/5/17</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5"/>
          <a:stretch>
            <a:fillRect l="-11000" t="-21000"/>
          </a:stretch>
        </a:blipFill>
        <a:effectLst/>
      </p:bgPr>
    </p:bg>
    <p:spTree>
      <p:nvGrpSpPr>
        <p:cNvPr id="1" name=""/>
        <p:cNvGrpSpPr/>
        <p:nvPr/>
      </p:nvGrpSpPr>
      <p:grpSpPr>
        <a:xfrm>
          <a:off x="0" y="0"/>
          <a:ext cx="0" cy="0"/>
          <a:chOff x="0" y="0"/>
          <a:chExt cx="0" cy="0"/>
        </a:xfrm>
      </p:grpSpPr>
      <p:sp>
        <p:nvSpPr>
          <p:cNvPr id="6" name="文本占位符 5"/>
          <p:cNvSpPr>
            <a:spLocks noGrp="1"/>
          </p:cNvSpPr>
          <p:nvPr>
            <p:ph type="body" sz="quarter" idx="16" hasCustomPrompt="1"/>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strike="noStrike" noProof="1"/>
              <a:t>编辑文本</a:t>
            </a:r>
          </a:p>
        </p:txBody>
      </p:sp>
      <p:sp>
        <p:nvSpPr>
          <p:cNvPr id="4" name="文本占位符 3"/>
          <p:cNvSpPr>
            <a:spLocks noGrp="1"/>
          </p:cNvSpPr>
          <p:nvPr>
            <p:ph type="body" sz="quarter" idx="15" hasCustomPrompt="1"/>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strike="noStrike" noProof="1"/>
              <a:t>编辑文本</a:t>
            </a:r>
          </a:p>
        </p:txBody>
      </p:sp>
      <p:sp>
        <p:nvSpPr>
          <p:cNvPr id="3" name="副标题 2"/>
          <p:cNvSpPr>
            <a:spLocks noGrp="1"/>
          </p:cNvSpPr>
          <p:nvPr>
            <p:ph type="subTitle" idx="14" hasCustomPrompt="1"/>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pPr fontAlgn="auto"/>
            <a:r>
              <a:rPr lang="zh-CN" altLang="en-US" sz="1350" strike="noStrike" noProof="1"/>
              <a:t>单击此处编辑副标题</a:t>
            </a:r>
            <a:endParaRPr lang="zh-CN" altLang="en-US" strike="noStrike" noProof="1"/>
          </a:p>
        </p:txBody>
      </p:sp>
      <p:sp>
        <p:nvSpPr>
          <p:cNvPr id="2" name="标题 1"/>
          <p:cNvSpPr>
            <a:spLocks noGrp="1"/>
          </p:cNvSpPr>
          <p:nvPr>
            <p:ph type="ctrTitle" idx="13" hasCustomPrompt="1"/>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itchFamily="18" charset="-122"/>
              </a:defRPr>
            </a:lvl1pPr>
          </a:lstStyle>
          <a:p>
            <a:pPr fontAlgn="auto"/>
            <a:r>
              <a:rPr lang="zh-CN" altLang="en-US" sz="4050" strike="noStrike" noProof="1"/>
              <a:t>编辑标题</a:t>
            </a:r>
            <a:endParaRPr lang="zh-CN" altLang="en-US" strike="noStrike" noProof="1"/>
          </a:p>
        </p:txBody>
      </p:sp>
      <p:sp>
        <p:nvSpPr>
          <p:cNvPr id="16" name="日期占位符 15"/>
          <p:cNvSpPr>
            <a:spLocks noGrp="1"/>
          </p:cNvSpPr>
          <p:nvPr>
            <p:ph type="dt" sz="half" idx="10"/>
            <p:custDataLst>
              <p:tags r:id="rId1"/>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17" name="页脚占位符 16"/>
          <p:cNvSpPr>
            <a:spLocks noGrp="1"/>
          </p:cNvSpPr>
          <p:nvPr>
            <p:ph type="ftr" sz="quarter" idx="11"/>
            <p:custDataLst>
              <p:tags r:id="rId2"/>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18" name="灯片编号占位符 17"/>
          <p:cNvSpPr>
            <a:spLocks noGrp="1"/>
          </p:cNvSpPr>
          <p:nvPr>
            <p:ph type="sldNum" sz="quarter" idx="12"/>
            <p:custDataLst>
              <p:tags r:id="rId3"/>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extLst>
      <p:ext uri="{BB962C8B-B14F-4D97-AF65-F5344CB8AC3E}">
        <p14:creationId xmlns:p14="http://schemas.microsoft.com/office/powerpoint/2010/main" val="3569736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100" name="组合 8"/>
          <p:cNvGrpSpPr/>
          <p:nvPr/>
        </p:nvGrpSpPr>
        <p:grpSpPr>
          <a:xfrm>
            <a:off x="0" y="0"/>
            <a:ext cx="9144000" cy="441325"/>
            <a:chOff x="0" y="0"/>
            <a:chExt cx="12192000" cy="588767"/>
          </a:xfrm>
        </p:grpSpPr>
        <p:pic>
          <p:nvPicPr>
            <p:cNvPr id="4101" name="图片 7" descr="F:/2020寒假/网上教研/上交任务/file:/C:/Users/1V994W2/PycharmProjects/PPT_Background_Generation/pic_temp/0_pic_quater_left_up.png"/>
            <p:cNvPicPr/>
            <p:nvPr userDrawn="1">
              <p:custDataLst>
                <p:tags r:id="rId4"/>
              </p:custDataLst>
            </p:nvPr>
          </p:nvPicPr>
          <p:blipFill>
            <a:blip r:embed="rId7" r:link="rId8"/>
            <a:stretch>
              <a:fillRect/>
            </a:stretch>
          </p:blipFill>
          <p:spPr>
            <a:xfrm>
              <a:off x="0" y="0"/>
              <a:ext cx="720090" cy="588767"/>
            </a:xfrm>
            <a:prstGeom prst="rect">
              <a:avLst/>
            </a:prstGeom>
            <a:noFill/>
            <a:ln w="9525">
              <a:noFill/>
            </a:ln>
          </p:spPr>
        </p:pic>
        <p:pic>
          <p:nvPicPr>
            <p:cNvPr id="4102" name="图片 6" descr="F:/2020寒假/网上教研/上交任务/file:/C:/Users/1V994W2/PycharmProjects/PPT_Background_Generation/pic_temp/1_pic_quater_right_up.png"/>
            <p:cNvPicPr/>
            <p:nvPr userDrawn="1">
              <p:custDataLst>
                <p:tags r:id="rId5"/>
              </p:custDataLst>
            </p:nvPr>
          </p:nvPicPr>
          <p:blipFill>
            <a:blip r:embed="rId9" r:link="rId8"/>
            <a:stretch>
              <a:fillRect/>
            </a:stretch>
          </p:blipFill>
          <p:spPr>
            <a:xfrm>
              <a:off x="11471910" y="0"/>
              <a:ext cx="720090" cy="588767"/>
            </a:xfrm>
            <a:prstGeom prst="rect">
              <a:avLst/>
            </a:prstGeom>
            <a:noFill/>
            <a:ln w="9525">
              <a:noFill/>
            </a:ln>
          </p:spPr>
        </p:pic>
      </p:grpSp>
      <p:sp>
        <p:nvSpPr>
          <p:cNvPr id="2" name="标题 1"/>
          <p:cNvSpPr>
            <a:spLocks noGrp="1"/>
          </p:cNvSpPr>
          <p:nvPr>
            <p:ph type="title"/>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idx="1"/>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日期占位符 3"/>
          <p:cNvSpPr>
            <a:spLocks noGrp="1"/>
          </p:cNvSpPr>
          <p:nvPr>
            <p:ph type="dt" sz="half" idx="10"/>
            <p:custDataLst>
              <p:tags r:id="rId1"/>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5" name="页脚占位符 4"/>
          <p:cNvSpPr>
            <a:spLocks noGrp="1"/>
          </p:cNvSpPr>
          <p:nvPr>
            <p:ph type="ftr" sz="quarter" idx="11"/>
            <p:custDataLst>
              <p:tags r:id="rId2"/>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6" name="灯片编号占位符 5"/>
          <p:cNvSpPr>
            <a:spLocks noGrp="1"/>
          </p:cNvSpPr>
          <p:nvPr>
            <p:ph type="sldNum" sz="quarter" idx="12"/>
            <p:custDataLst>
              <p:tags r:id="rId3"/>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extLst>
      <p:ext uri="{BB962C8B-B14F-4D97-AF65-F5344CB8AC3E}">
        <p14:creationId xmlns:p14="http://schemas.microsoft.com/office/powerpoint/2010/main" val="2726773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5124" name="图片 6" descr="F:/2020寒假/网上教研/上交任务/file:/C:/Users/1V994W2/PycharmProjects/PPT_Background_Generation/pic_temp/pic_half_top.png"/>
          <p:cNvPicPr/>
          <p:nvPr>
            <p:custDataLst>
              <p:tags r:id="rId1"/>
            </p:custDataLst>
          </p:nvPr>
        </p:nvPicPr>
        <p:blipFill>
          <a:blip r:embed="rId6" r:link="rId7"/>
          <a:stretch>
            <a:fillRect/>
          </a:stretch>
        </p:blipFill>
        <p:spPr>
          <a:xfrm>
            <a:off x="3048000" y="4287838"/>
            <a:ext cx="3048000" cy="855662"/>
          </a:xfrm>
          <a:prstGeom prst="rect">
            <a:avLst/>
          </a:prstGeom>
          <a:noFill/>
          <a:ln w="9525">
            <a:noFill/>
          </a:ln>
        </p:spPr>
      </p:pic>
      <p:sp>
        <p:nvSpPr>
          <p:cNvPr id="2" name="标题 1"/>
          <p:cNvSpPr>
            <a:spLocks noGrp="1"/>
          </p:cNvSpPr>
          <p:nvPr>
            <p:ph type="ctrTitle" idx="13" hasCustomPrompt="1"/>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itchFamily="18" charset="-122"/>
              </a:defRPr>
            </a:lvl1pPr>
          </a:lstStyle>
          <a:p>
            <a:pPr fontAlgn="auto"/>
            <a:r>
              <a:rPr lang="zh-CN" altLang="en-US" strike="noStrike" noProof="1"/>
              <a:t>编辑标题</a:t>
            </a:r>
          </a:p>
        </p:txBody>
      </p:sp>
      <p:sp>
        <p:nvSpPr>
          <p:cNvPr id="4" name="日期占位符 3"/>
          <p:cNvSpPr>
            <a:spLocks noGrp="1"/>
          </p:cNvSpPr>
          <p:nvPr>
            <p:ph type="dt" sz="half" idx="10"/>
            <p:custDataLst>
              <p:tags r:id="rId2"/>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5" name="页脚占位符 4"/>
          <p:cNvSpPr>
            <a:spLocks noGrp="1"/>
          </p:cNvSpPr>
          <p:nvPr>
            <p:ph type="ftr" sz="quarter" idx="11"/>
            <p:custDataLst>
              <p:tags r:id="rId3"/>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6" name="灯片编号占位符 5"/>
          <p:cNvSpPr>
            <a:spLocks noGrp="1"/>
          </p:cNvSpPr>
          <p:nvPr>
            <p:ph type="sldNum" sz="quarter" idx="12"/>
            <p:custDataLst>
              <p:tags r:id="rId4"/>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extLst>
      <p:ext uri="{BB962C8B-B14F-4D97-AF65-F5344CB8AC3E}">
        <p14:creationId xmlns:p14="http://schemas.microsoft.com/office/powerpoint/2010/main" val="3441157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8" name="组合 9"/>
          <p:cNvGrpSpPr/>
          <p:nvPr/>
        </p:nvGrpSpPr>
        <p:grpSpPr>
          <a:xfrm>
            <a:off x="0" y="0"/>
            <a:ext cx="9144000" cy="441325"/>
            <a:chOff x="0" y="0"/>
            <a:chExt cx="12192000" cy="588767"/>
          </a:xfrm>
        </p:grpSpPr>
        <p:pic>
          <p:nvPicPr>
            <p:cNvPr id="6149" name="图片 8" descr="F:/2020寒假/网上教研/上交任务/file:/C:/Users/1V994W2/PycharmProjects/PPT_Background_Generation/pic_temp/0_pic_quater_left_up.png"/>
            <p:cNvPicPr/>
            <p:nvPr userDrawn="1">
              <p:custDataLst>
                <p:tags r:id="rId4"/>
              </p:custDataLst>
            </p:nvPr>
          </p:nvPicPr>
          <p:blipFill>
            <a:blip r:embed="rId7" r:link="rId8"/>
            <a:stretch>
              <a:fillRect/>
            </a:stretch>
          </p:blipFill>
          <p:spPr>
            <a:xfrm>
              <a:off x="0" y="0"/>
              <a:ext cx="720090" cy="588767"/>
            </a:xfrm>
            <a:prstGeom prst="rect">
              <a:avLst/>
            </a:prstGeom>
            <a:noFill/>
            <a:ln w="9525">
              <a:noFill/>
            </a:ln>
          </p:spPr>
        </p:pic>
        <p:pic>
          <p:nvPicPr>
            <p:cNvPr id="6150" name="图片 7" descr="F:/2020寒假/网上教研/上交任务/file:/C:/Users/1V994W2/PycharmProjects/PPT_Background_Generation/pic_temp/1_pic_quater_right_up.png"/>
            <p:cNvPicPr/>
            <p:nvPr userDrawn="1">
              <p:custDataLst>
                <p:tags r:id="rId5"/>
              </p:custDataLst>
            </p:nvPr>
          </p:nvPicPr>
          <p:blipFill>
            <a:blip r:embed="rId9" r:link="rId8"/>
            <a:stretch>
              <a:fillRect/>
            </a:stretch>
          </p:blipFill>
          <p:spPr>
            <a:xfrm>
              <a:off x="11471910" y="0"/>
              <a:ext cx="720090" cy="588767"/>
            </a:xfrm>
            <a:prstGeom prst="rect">
              <a:avLst/>
            </a:prstGeom>
            <a:noFill/>
            <a:ln w="9525">
              <a:noFill/>
            </a:ln>
          </p:spPr>
        </p:pic>
      </p:grpSp>
      <p:sp>
        <p:nvSpPr>
          <p:cNvPr id="2" name="标题 1"/>
          <p:cNvSpPr>
            <a:spLocks noGrp="1"/>
          </p:cNvSpPr>
          <p:nvPr>
            <p:ph type="title"/>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sz="half" idx="1"/>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内容占位符 3"/>
          <p:cNvSpPr>
            <a:spLocks noGrp="1"/>
          </p:cNvSpPr>
          <p:nvPr>
            <p:ph sz="half" idx="2"/>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custDataLst>
              <p:tags r:id="rId1"/>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6" name="页脚占位符 5"/>
          <p:cNvSpPr>
            <a:spLocks noGrp="1"/>
          </p:cNvSpPr>
          <p:nvPr>
            <p:ph type="ftr" sz="quarter" idx="11"/>
            <p:custDataLst>
              <p:tags r:id="rId2"/>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7" name="灯片编号占位符 6"/>
          <p:cNvSpPr>
            <a:spLocks noGrp="1"/>
          </p:cNvSpPr>
          <p:nvPr>
            <p:ph type="sldNum" sz="quarter" idx="12"/>
            <p:custDataLst>
              <p:tags r:id="rId3"/>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extLst>
      <p:ext uri="{BB962C8B-B14F-4D97-AF65-F5344CB8AC3E}">
        <p14:creationId xmlns:p14="http://schemas.microsoft.com/office/powerpoint/2010/main" val="1352809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2" name="组合 11"/>
          <p:cNvGrpSpPr/>
          <p:nvPr/>
        </p:nvGrpSpPr>
        <p:grpSpPr>
          <a:xfrm>
            <a:off x="0" y="0"/>
            <a:ext cx="9144000" cy="441325"/>
            <a:chOff x="0" y="0"/>
            <a:chExt cx="12192000" cy="588767"/>
          </a:xfrm>
        </p:grpSpPr>
        <p:pic>
          <p:nvPicPr>
            <p:cNvPr id="7173" name="图片 10" descr="F:/2020寒假/网上教研/上交任务/file:/C:/Users/1V994W2/PycharmProjects/PPT_Background_Generation/pic_temp/0_pic_quater_left_up.png"/>
            <p:cNvPicPr/>
            <p:nvPr userDrawn="1">
              <p:custDataLst>
                <p:tags r:id="rId4"/>
              </p:custDataLst>
            </p:nvPr>
          </p:nvPicPr>
          <p:blipFill>
            <a:blip r:embed="rId7" r:link="rId8"/>
            <a:stretch>
              <a:fillRect/>
            </a:stretch>
          </p:blipFill>
          <p:spPr>
            <a:xfrm>
              <a:off x="0" y="0"/>
              <a:ext cx="720090" cy="588767"/>
            </a:xfrm>
            <a:prstGeom prst="rect">
              <a:avLst/>
            </a:prstGeom>
            <a:noFill/>
            <a:ln w="9525">
              <a:noFill/>
            </a:ln>
          </p:spPr>
        </p:pic>
        <p:pic>
          <p:nvPicPr>
            <p:cNvPr id="7174" name="图片 9" descr="F:/2020寒假/网上教研/上交任务/file:/C:/Users/1V994W2/PycharmProjects/PPT_Background_Generation/pic_temp/1_pic_quater_right_up.png"/>
            <p:cNvPicPr/>
            <p:nvPr userDrawn="1">
              <p:custDataLst>
                <p:tags r:id="rId5"/>
              </p:custDataLst>
            </p:nvPr>
          </p:nvPicPr>
          <p:blipFill>
            <a:blip r:embed="rId9" r:link="rId8"/>
            <a:stretch>
              <a:fillRect/>
            </a:stretch>
          </p:blipFill>
          <p:spPr>
            <a:xfrm>
              <a:off x="11471910" y="0"/>
              <a:ext cx="720090" cy="588767"/>
            </a:xfrm>
            <a:prstGeom prst="rect">
              <a:avLst/>
            </a:prstGeom>
            <a:noFill/>
            <a:ln w="9525">
              <a:noFill/>
            </a:ln>
          </p:spPr>
        </p:pic>
      </p:grpSp>
      <p:sp>
        <p:nvSpPr>
          <p:cNvPr id="2" name="标题 1"/>
          <p:cNvSpPr>
            <a:spLocks noGrp="1"/>
          </p:cNvSpPr>
          <p:nvPr>
            <p:ph type="title"/>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文本占位符 2"/>
          <p:cNvSpPr>
            <a:spLocks noGrp="1"/>
          </p:cNvSpPr>
          <p:nvPr>
            <p:ph type="body" idx="1" hasCustomPrompt="1"/>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单击此处编辑文本</a:t>
            </a:r>
          </a:p>
        </p:txBody>
      </p:sp>
      <p:sp>
        <p:nvSpPr>
          <p:cNvPr id="4" name="内容占位符 3"/>
          <p:cNvSpPr>
            <a:spLocks noGrp="1"/>
          </p:cNvSpPr>
          <p:nvPr>
            <p:ph sz="half" idx="2"/>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5" name="文本占位符 4"/>
          <p:cNvSpPr>
            <a:spLocks noGrp="1"/>
          </p:cNvSpPr>
          <p:nvPr>
            <p:ph type="body" sz="quarter" idx="3" hasCustomPrompt="1"/>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p>
        </p:txBody>
      </p:sp>
      <p:sp>
        <p:nvSpPr>
          <p:cNvPr id="6" name="内容占位符 5"/>
          <p:cNvSpPr>
            <a:spLocks noGrp="1"/>
          </p:cNvSpPr>
          <p:nvPr>
            <p:ph sz="quarter" idx="4"/>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7" name="日期占位符 6"/>
          <p:cNvSpPr>
            <a:spLocks noGrp="1"/>
          </p:cNvSpPr>
          <p:nvPr>
            <p:ph type="dt" sz="half" idx="10"/>
            <p:custDataLst>
              <p:tags r:id="rId1"/>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8" name="页脚占位符 7"/>
          <p:cNvSpPr>
            <a:spLocks noGrp="1"/>
          </p:cNvSpPr>
          <p:nvPr>
            <p:ph type="ftr" sz="quarter" idx="11"/>
            <p:custDataLst>
              <p:tags r:id="rId2"/>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9" name="灯片编号占位符 8"/>
          <p:cNvSpPr>
            <a:spLocks noGrp="1"/>
          </p:cNvSpPr>
          <p:nvPr>
            <p:ph type="sldNum" sz="quarter" idx="12"/>
            <p:custDataLst>
              <p:tags r:id="rId3"/>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extLst>
      <p:ext uri="{BB962C8B-B14F-4D97-AF65-F5344CB8AC3E}">
        <p14:creationId xmlns:p14="http://schemas.microsoft.com/office/powerpoint/2010/main" val="2466766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196" name="图片 6" descr="F:/2020寒假/网上教研/上交任务/file:/C:/Users/1V994W2/Documents/Tencent%20Files/574576071/FileRecv/拼装素材/forright/06/subject_holdleft_84,125,158_0_staid_full_0.png"/>
          <p:cNvPicPr/>
          <p:nvPr>
            <p:custDataLst>
              <p:tags r:id="rId1"/>
            </p:custDataLst>
          </p:nvPr>
        </p:nvPicPr>
        <p:blipFill>
          <a:blip r:embed="rId7" r:link="rId8"/>
          <a:stretch>
            <a:fillRect/>
          </a:stretch>
        </p:blipFill>
        <p:spPr>
          <a:xfrm>
            <a:off x="5622925" y="1646238"/>
            <a:ext cx="3292475" cy="1851025"/>
          </a:xfrm>
          <a:prstGeom prst="rect">
            <a:avLst/>
          </a:prstGeom>
          <a:noFill/>
          <a:ln w="9525">
            <a:noFill/>
          </a:ln>
        </p:spPr>
      </p:pic>
      <p:pic>
        <p:nvPicPr>
          <p:cNvPr id="8197" name="图片 5" descr="F:/2020寒假/网上教研/上交任务/file:/C:/Users/1V994W2/PycharmProjects/PPT_Background_Generation/pic_temp/1_pic_quater_right_up.png"/>
          <p:cNvPicPr/>
          <p:nvPr>
            <p:custDataLst>
              <p:tags r:id="rId2"/>
            </p:custDataLst>
          </p:nvPr>
        </p:nvPicPr>
        <p:blipFill>
          <a:blip r:embed="rId9" r:link="rId8"/>
          <a:stretch>
            <a:fillRect/>
          </a:stretch>
        </p:blipFill>
        <p:spPr>
          <a:xfrm>
            <a:off x="0" y="4702175"/>
            <a:ext cx="539750" cy="441325"/>
          </a:xfrm>
          <a:prstGeom prst="rect">
            <a:avLst/>
          </a:prstGeom>
          <a:noFill/>
          <a:ln w="9525">
            <a:noFill/>
          </a:ln>
        </p:spPr>
      </p:pic>
      <p:sp>
        <p:nvSpPr>
          <p:cNvPr id="2" name="标题 1"/>
          <p:cNvSpPr>
            <a:spLocks noGrp="1"/>
          </p:cNvSpPr>
          <p:nvPr>
            <p:ph type="title"/>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日期占位符 2"/>
          <p:cNvSpPr>
            <a:spLocks noGrp="1"/>
          </p:cNvSpPr>
          <p:nvPr>
            <p:ph type="dt" sz="half" idx="10"/>
            <p:custDataLst>
              <p:tags r:id="rId3"/>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4" name="页脚占位符 3"/>
          <p:cNvSpPr>
            <a:spLocks noGrp="1"/>
          </p:cNvSpPr>
          <p:nvPr>
            <p:ph type="ftr" sz="quarter" idx="11"/>
            <p:custDataLst>
              <p:tags r:id="rId4"/>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5"/>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extLst>
      <p:ext uri="{BB962C8B-B14F-4D97-AF65-F5344CB8AC3E}">
        <p14:creationId xmlns:p14="http://schemas.microsoft.com/office/powerpoint/2010/main" val="507725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3" name="页脚占位符 2"/>
          <p:cNvSpPr>
            <a:spLocks noGrp="1"/>
          </p:cNvSpPr>
          <p:nvPr>
            <p:ph type="ftr" sz="quarter" idx="11"/>
            <p:custDataLst>
              <p:tags r:id="rId2"/>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4" name="灯片编号占位符 3"/>
          <p:cNvSpPr>
            <a:spLocks noGrp="1"/>
          </p:cNvSpPr>
          <p:nvPr>
            <p:ph type="sldNum" sz="quarter" idx="12"/>
            <p:custDataLst>
              <p:tags r:id="rId3"/>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extLst>
      <p:ext uri="{BB962C8B-B14F-4D97-AF65-F5344CB8AC3E}">
        <p14:creationId xmlns:p14="http://schemas.microsoft.com/office/powerpoint/2010/main" val="2243877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244" name="组合 9"/>
          <p:cNvGrpSpPr/>
          <p:nvPr/>
        </p:nvGrpSpPr>
        <p:grpSpPr>
          <a:xfrm>
            <a:off x="0" y="0"/>
            <a:ext cx="9144000" cy="441325"/>
            <a:chOff x="0" y="0"/>
            <a:chExt cx="12192000" cy="588767"/>
          </a:xfrm>
        </p:grpSpPr>
        <p:pic>
          <p:nvPicPr>
            <p:cNvPr id="10245" name="图片 8" descr="F:/2020寒假/网上教研/上交任务/file:/C:/Users/1V994W2/PycharmProjects/PPT_Background_Generation/pic_temp/0_pic_quater_left_up.png"/>
            <p:cNvPicPr/>
            <p:nvPr userDrawn="1">
              <p:custDataLst>
                <p:tags r:id="rId4"/>
              </p:custDataLst>
            </p:nvPr>
          </p:nvPicPr>
          <p:blipFill>
            <a:blip r:embed="rId7" r:link="rId8"/>
            <a:stretch>
              <a:fillRect/>
            </a:stretch>
          </p:blipFill>
          <p:spPr>
            <a:xfrm>
              <a:off x="0" y="0"/>
              <a:ext cx="720090" cy="588767"/>
            </a:xfrm>
            <a:prstGeom prst="rect">
              <a:avLst/>
            </a:prstGeom>
            <a:noFill/>
            <a:ln w="9525">
              <a:noFill/>
            </a:ln>
          </p:spPr>
        </p:pic>
        <p:pic>
          <p:nvPicPr>
            <p:cNvPr id="10246" name="图片 7" descr="F:/2020寒假/网上教研/上交任务/file:/C:/Users/1V994W2/PycharmProjects/PPT_Background_Generation/pic_temp/1_pic_quater_right_up.png"/>
            <p:cNvPicPr/>
            <p:nvPr userDrawn="1">
              <p:custDataLst>
                <p:tags r:id="rId5"/>
              </p:custDataLst>
            </p:nvPr>
          </p:nvPicPr>
          <p:blipFill>
            <a:blip r:embed="rId9" r:link="rId8"/>
            <a:stretch>
              <a:fillRect/>
            </a:stretch>
          </p:blipFill>
          <p:spPr>
            <a:xfrm>
              <a:off x="11471910" y="0"/>
              <a:ext cx="720090" cy="588767"/>
            </a:xfrm>
            <a:prstGeom prst="rect">
              <a:avLst/>
            </a:prstGeom>
            <a:noFill/>
            <a:ln w="9525">
              <a:noFill/>
            </a:ln>
          </p:spPr>
        </p:pic>
      </p:grpSp>
      <p:sp>
        <p:nvSpPr>
          <p:cNvPr id="2" name="标题 1"/>
          <p:cNvSpPr>
            <a:spLocks noGrp="1"/>
          </p:cNvSpPr>
          <p:nvPr>
            <p:ph type="title"/>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图片占位符 2"/>
          <p:cNvSpPr>
            <a:spLocks noGrp="1"/>
          </p:cNvSpPr>
          <p:nvPr>
            <p:ph type="pic" idx="1"/>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a:sym typeface="+mn-ea"/>
            </a:endParaRPr>
          </a:p>
        </p:txBody>
      </p:sp>
      <p:sp>
        <p:nvSpPr>
          <p:cNvPr id="4" name="文本占位符 3"/>
          <p:cNvSpPr>
            <a:spLocks noGrp="1"/>
          </p:cNvSpPr>
          <p:nvPr>
            <p:ph type="body" sz="half" idx="2"/>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p>
        </p:txBody>
      </p:sp>
      <p:sp>
        <p:nvSpPr>
          <p:cNvPr id="5" name="日期占位符 4"/>
          <p:cNvSpPr>
            <a:spLocks noGrp="1"/>
          </p:cNvSpPr>
          <p:nvPr>
            <p:ph type="dt" sz="half" idx="10"/>
            <p:custDataLst>
              <p:tags r:id="rId1"/>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9EFD9D74-47D9-4702-A33C-335B63B48DBF}"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6" name="页脚占位符 5"/>
          <p:cNvSpPr>
            <a:spLocks noGrp="1"/>
          </p:cNvSpPr>
          <p:nvPr>
            <p:ph type="ftr" sz="quarter" idx="11"/>
            <p:custDataLst>
              <p:tags r:id="rId2"/>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7" name="灯片编号占位符 6"/>
          <p:cNvSpPr>
            <a:spLocks noGrp="1"/>
          </p:cNvSpPr>
          <p:nvPr>
            <p:ph type="sldNum" sz="quarter" idx="12"/>
            <p:custDataLst>
              <p:tags r:id="rId3"/>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FABC47A4-756D-490B-A52F-7D9E2C9FC05F}"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extLst>
      <p:ext uri="{BB962C8B-B14F-4D97-AF65-F5344CB8AC3E}">
        <p14:creationId xmlns:p14="http://schemas.microsoft.com/office/powerpoint/2010/main" val="1492685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1268" name="组合 8"/>
          <p:cNvGrpSpPr/>
          <p:nvPr/>
        </p:nvGrpSpPr>
        <p:grpSpPr>
          <a:xfrm>
            <a:off x="0" y="0"/>
            <a:ext cx="9144000" cy="441325"/>
            <a:chOff x="0" y="0"/>
            <a:chExt cx="12192000" cy="588767"/>
          </a:xfrm>
        </p:grpSpPr>
        <p:pic>
          <p:nvPicPr>
            <p:cNvPr id="11269" name="图片 7" descr="F:/2020寒假/网上教研/上交任务/file:/C:/Users/1V994W2/PycharmProjects/PPT_Background_Generation/pic_temp/0_pic_quater_left_up.png"/>
            <p:cNvPicPr/>
            <p:nvPr userDrawn="1">
              <p:custDataLst>
                <p:tags r:id="rId4"/>
              </p:custDataLst>
            </p:nvPr>
          </p:nvPicPr>
          <p:blipFill>
            <a:blip r:embed="rId7" r:link="rId8"/>
            <a:stretch>
              <a:fillRect/>
            </a:stretch>
          </p:blipFill>
          <p:spPr>
            <a:xfrm>
              <a:off x="0" y="0"/>
              <a:ext cx="720090" cy="588767"/>
            </a:xfrm>
            <a:prstGeom prst="rect">
              <a:avLst/>
            </a:prstGeom>
            <a:noFill/>
            <a:ln w="9525">
              <a:noFill/>
            </a:ln>
          </p:spPr>
        </p:pic>
        <p:pic>
          <p:nvPicPr>
            <p:cNvPr id="11270" name="图片 6" descr="F:/2020寒假/网上教研/上交任务/file:/C:/Users/1V994W2/PycharmProjects/PPT_Background_Generation/pic_temp/1_pic_quater_right_up.png"/>
            <p:cNvPicPr/>
            <p:nvPr userDrawn="1">
              <p:custDataLst>
                <p:tags r:id="rId5"/>
              </p:custDataLst>
            </p:nvPr>
          </p:nvPicPr>
          <p:blipFill>
            <a:blip r:embed="rId9" r:link="rId8"/>
            <a:stretch>
              <a:fillRect/>
            </a:stretch>
          </p:blipFill>
          <p:spPr>
            <a:xfrm>
              <a:off x="11471910" y="0"/>
              <a:ext cx="720090" cy="588767"/>
            </a:xfrm>
            <a:prstGeom prst="rect">
              <a:avLst/>
            </a:prstGeom>
            <a:noFill/>
            <a:ln w="9525">
              <a:noFill/>
            </a:ln>
          </p:spPr>
        </p:pic>
      </p:grpSp>
      <p:sp>
        <p:nvSpPr>
          <p:cNvPr id="2" name="竖排标题 1"/>
          <p:cNvSpPr>
            <a:spLocks noGrp="1"/>
          </p:cNvSpPr>
          <p:nvPr>
            <p:ph type="title" orient="ver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竖排文字占位符 2"/>
          <p:cNvSpPr>
            <a:spLocks noGrp="1"/>
          </p:cNvSpPr>
          <p:nvPr>
            <p:ph type="body" orient="vert" idx="1"/>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custDataLst>
              <p:tags r:id="rId1"/>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5" name="页脚占位符 4"/>
          <p:cNvSpPr>
            <a:spLocks noGrp="1"/>
          </p:cNvSpPr>
          <p:nvPr>
            <p:ph type="ftr" sz="quarter" idx="11"/>
            <p:custDataLst>
              <p:tags r:id="rId2"/>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6" name="灯片编号占位符 5"/>
          <p:cNvSpPr>
            <a:spLocks noGrp="1"/>
          </p:cNvSpPr>
          <p:nvPr>
            <p:ph type="sldNum" sz="quarter" idx="12"/>
            <p:custDataLst>
              <p:tags r:id="rId3"/>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extLst>
      <p:ext uri="{BB962C8B-B14F-4D97-AF65-F5344CB8AC3E}">
        <p14:creationId xmlns:p14="http://schemas.microsoft.com/office/powerpoint/2010/main" val="1997681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2292" name="组合 1"/>
          <p:cNvGrpSpPr/>
          <p:nvPr/>
        </p:nvGrpSpPr>
        <p:grpSpPr>
          <a:xfrm>
            <a:off x="0" y="0"/>
            <a:ext cx="9144000" cy="441325"/>
            <a:chOff x="0" y="0"/>
            <a:chExt cx="12192000" cy="588767"/>
          </a:xfrm>
        </p:grpSpPr>
        <p:pic>
          <p:nvPicPr>
            <p:cNvPr id="12293" name="图片 7" descr="F:/2020寒假/网上教研/上交任务/file:/C:/Users/1V994W2/PycharmProjects/PPT_Background_Generation/pic_temp/0_pic_quater_left_up.png"/>
            <p:cNvPicPr/>
            <p:nvPr userDrawn="1">
              <p:custDataLst>
                <p:tags r:id="rId4"/>
              </p:custDataLst>
            </p:nvPr>
          </p:nvPicPr>
          <p:blipFill>
            <a:blip r:embed="rId7" r:link="rId8"/>
            <a:stretch>
              <a:fillRect/>
            </a:stretch>
          </p:blipFill>
          <p:spPr>
            <a:xfrm>
              <a:off x="0" y="0"/>
              <a:ext cx="720090" cy="588767"/>
            </a:xfrm>
            <a:prstGeom prst="rect">
              <a:avLst/>
            </a:prstGeom>
            <a:noFill/>
            <a:ln w="9525">
              <a:noFill/>
            </a:ln>
          </p:spPr>
        </p:pic>
        <p:pic>
          <p:nvPicPr>
            <p:cNvPr id="12294" name="图片 5" descr="F:/2020寒假/网上教研/上交任务/file:/C:/Users/1V994W2/PycharmProjects/PPT_Background_Generation/pic_temp/1_pic_quater_right_up.png"/>
            <p:cNvPicPr/>
            <p:nvPr userDrawn="1">
              <p:custDataLst>
                <p:tags r:id="rId5"/>
              </p:custDataLst>
            </p:nvPr>
          </p:nvPicPr>
          <p:blipFill>
            <a:blip r:embed="rId9" r:link="rId8"/>
            <a:stretch>
              <a:fillRect/>
            </a:stretch>
          </p:blipFill>
          <p:spPr>
            <a:xfrm>
              <a:off x="11471910" y="0"/>
              <a:ext cx="720090" cy="588767"/>
            </a:xfrm>
            <a:prstGeom prst="rect">
              <a:avLst/>
            </a:prstGeom>
            <a:noFill/>
            <a:ln w="9525">
              <a:noFill/>
            </a:ln>
          </p:spPr>
        </p:pic>
      </p:grpSp>
      <p:sp>
        <p:nvSpPr>
          <p:cNvPr id="7" name="内容占位符 6"/>
          <p:cNvSpPr>
            <a:spLocks noGrp="1"/>
          </p:cNvSpPr>
          <p:nvPr>
            <p:ph sz="quarter" idx="13"/>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3" name="日期占位符 2"/>
          <p:cNvSpPr>
            <a:spLocks noGrp="1"/>
          </p:cNvSpPr>
          <p:nvPr>
            <p:ph type="dt" sz="half" idx="10"/>
            <p:custDataLst>
              <p:tags r:id="rId1"/>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4" name="页脚占位符 3"/>
          <p:cNvSpPr>
            <a:spLocks noGrp="1"/>
          </p:cNvSpPr>
          <p:nvPr>
            <p:ph type="ftr" sz="quarter" idx="11"/>
            <p:custDataLst>
              <p:tags r:id="rId2"/>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3"/>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extLst>
      <p:ext uri="{BB962C8B-B14F-4D97-AF65-F5344CB8AC3E}">
        <p14:creationId xmlns:p14="http://schemas.microsoft.com/office/powerpoint/2010/main" val="24832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2020/5/17</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13316" name="图片 5" descr="F:/2020寒假/网上教研/上交任务/file:/C:/Users/1V994W2/PycharmProjects/PPT_Background_Generation/pic_temp/pic_sup.png"/>
          <p:cNvPicPr/>
          <p:nvPr>
            <p:custDataLst>
              <p:tags r:id="rId1"/>
            </p:custDataLst>
          </p:nvPr>
        </p:nvPicPr>
        <p:blipFill>
          <a:blip r:embed="rId6" r:link="rId7"/>
          <a:stretch>
            <a:fillRect/>
          </a:stretch>
        </p:blipFill>
        <p:spPr>
          <a:xfrm>
            <a:off x="0" y="0"/>
            <a:ext cx="9144000" cy="5143500"/>
          </a:xfrm>
          <a:prstGeom prst="rect">
            <a:avLst/>
          </a:prstGeom>
          <a:noFill/>
          <a:ln w="9525">
            <a:noFill/>
          </a:ln>
        </p:spPr>
      </p:pic>
      <p:sp>
        <p:nvSpPr>
          <p:cNvPr id="7" name="文本占位符 6"/>
          <p:cNvSpPr>
            <a:spLocks noGrp="1"/>
          </p:cNvSpPr>
          <p:nvPr>
            <p:ph type="body" idx="14" hasCustomPrompt="1"/>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sz="1350" strike="noStrike" noProof="1"/>
              <a:t>单击此处编辑副标题</a:t>
            </a:r>
            <a:endParaRPr lang="zh-CN" altLang="en-US" strike="noStrike" noProof="1"/>
          </a:p>
        </p:txBody>
      </p:sp>
      <p:sp>
        <p:nvSpPr>
          <p:cNvPr id="2" name="标题 1"/>
          <p:cNvSpPr>
            <a:spLocks noGrp="1"/>
          </p:cNvSpPr>
          <p:nvPr>
            <p:ph type="title" idx="13" hasCustomPrompt="1"/>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itchFamily="18" charset="-122"/>
              </a:defRPr>
            </a:lvl1pPr>
          </a:lstStyle>
          <a:p>
            <a:pPr fontAlgn="auto"/>
            <a:r>
              <a:rPr lang="zh-CN" altLang="en-US" sz="4950" strike="noStrike" noProof="1"/>
              <a:t>编辑标题</a:t>
            </a:r>
            <a:endParaRPr lang="zh-CN" altLang="en-US" strike="noStrike" noProof="1"/>
          </a:p>
        </p:txBody>
      </p:sp>
      <p:sp>
        <p:nvSpPr>
          <p:cNvPr id="3" name="日期占位符 2"/>
          <p:cNvSpPr>
            <a:spLocks noGrp="1"/>
          </p:cNvSpPr>
          <p:nvPr>
            <p:ph type="dt" sz="half" idx="10"/>
            <p:custDataLst>
              <p:tags r:id="rId2"/>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4" name="页脚占位符 3"/>
          <p:cNvSpPr>
            <a:spLocks noGrp="1"/>
          </p:cNvSpPr>
          <p:nvPr>
            <p:ph type="ftr" sz="quarter" idx="11"/>
            <p:custDataLst>
              <p:tags r:id="rId3"/>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4"/>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extLst>
      <p:ext uri="{BB962C8B-B14F-4D97-AF65-F5344CB8AC3E}">
        <p14:creationId xmlns:p14="http://schemas.microsoft.com/office/powerpoint/2010/main" val="535052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4340" name="组合 7"/>
          <p:cNvGrpSpPr/>
          <p:nvPr/>
        </p:nvGrpSpPr>
        <p:grpSpPr>
          <a:xfrm>
            <a:off x="0" y="0"/>
            <a:ext cx="9144000" cy="441325"/>
            <a:chOff x="0" y="0"/>
            <a:chExt cx="12192000" cy="588767"/>
          </a:xfrm>
        </p:grpSpPr>
        <p:pic>
          <p:nvPicPr>
            <p:cNvPr id="14341" name="图片 6" descr="F:/2020寒假/网上教研/上交任务/file:/C:/Users/1V994W2/PycharmProjects/PPT_Background_Generation/pic_temp/0_pic_quater_left_up.png"/>
            <p:cNvPicPr/>
            <p:nvPr userDrawn="1">
              <p:custDataLst>
                <p:tags r:id="rId4"/>
              </p:custDataLst>
            </p:nvPr>
          </p:nvPicPr>
          <p:blipFill>
            <a:blip r:embed="rId7" r:link="rId8"/>
            <a:stretch>
              <a:fillRect/>
            </a:stretch>
          </p:blipFill>
          <p:spPr>
            <a:xfrm>
              <a:off x="0" y="0"/>
              <a:ext cx="720090" cy="588767"/>
            </a:xfrm>
            <a:prstGeom prst="rect">
              <a:avLst/>
            </a:prstGeom>
            <a:noFill/>
            <a:ln w="9525">
              <a:noFill/>
            </a:ln>
          </p:spPr>
        </p:pic>
        <p:pic>
          <p:nvPicPr>
            <p:cNvPr id="14342" name="图片 5" descr="F:/2020寒假/网上教研/上交任务/file:/C:/Users/1V994W2/PycharmProjects/PPT_Background_Generation/pic_temp/1_pic_quater_right_up.png"/>
            <p:cNvPicPr/>
            <p:nvPr userDrawn="1">
              <p:custDataLst>
                <p:tags r:id="rId5"/>
              </p:custDataLst>
            </p:nvPr>
          </p:nvPicPr>
          <p:blipFill>
            <a:blip r:embed="rId9" r:link="rId8"/>
            <a:stretch>
              <a:fillRect/>
            </a:stretch>
          </p:blipFill>
          <p:spPr>
            <a:xfrm>
              <a:off x="11471910" y="0"/>
              <a:ext cx="720090" cy="588767"/>
            </a:xfrm>
            <a:prstGeom prst="rect">
              <a:avLst/>
            </a:prstGeom>
            <a:noFill/>
            <a:ln w="9525">
              <a:noFill/>
            </a:ln>
          </p:spPr>
        </p:pic>
      </p:grpSp>
      <p:sp>
        <p:nvSpPr>
          <p:cNvPr id="2" name="标题 1"/>
          <p:cNvSpPr>
            <a:spLocks noGrp="1"/>
          </p:cNvSpPr>
          <p:nvPr>
            <p:ph type="title"/>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p>
        </p:txBody>
      </p:sp>
      <p:sp>
        <p:nvSpPr>
          <p:cNvPr id="3" name="日期占位符 2"/>
          <p:cNvSpPr>
            <a:spLocks noGrp="1"/>
          </p:cNvSpPr>
          <p:nvPr>
            <p:ph type="dt" sz="half" idx="10"/>
            <p:custDataLst>
              <p:tags r:id="rId1"/>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4" name="页脚占位符 3"/>
          <p:cNvSpPr>
            <a:spLocks noGrp="1"/>
          </p:cNvSpPr>
          <p:nvPr>
            <p:ph type="ftr" sz="quarter" idx="11"/>
            <p:custDataLst>
              <p:tags r:id="rId2"/>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3"/>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extLst>
      <p:ext uri="{BB962C8B-B14F-4D97-AF65-F5344CB8AC3E}">
        <p14:creationId xmlns:p14="http://schemas.microsoft.com/office/powerpoint/2010/main" val="1938750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75" y="228600"/>
            <a:ext cx="8705850" cy="468788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endParaRPr lang="zh-CN" altLang="en-US" sz="1350" strike="noStrike" noProof="1"/>
          </a:p>
        </p:txBody>
      </p:sp>
      <p:grpSp>
        <p:nvGrpSpPr>
          <p:cNvPr id="15365" name="组合 5"/>
          <p:cNvGrpSpPr/>
          <p:nvPr/>
        </p:nvGrpSpPr>
        <p:grpSpPr>
          <a:xfrm>
            <a:off x="0" y="0"/>
            <a:ext cx="9144000" cy="441325"/>
            <a:chOff x="0" y="0"/>
            <a:chExt cx="12192000" cy="588767"/>
          </a:xfrm>
        </p:grpSpPr>
        <p:pic>
          <p:nvPicPr>
            <p:cNvPr id="15366" name="图片 8" descr="F:/2020寒假/网上教研/上交任务/file:/C:/Users/1V994W2/PycharmProjects/PPT_Background_Generation/pic_temp/0_pic_quater_left_up.png"/>
            <p:cNvPicPr/>
            <p:nvPr userDrawn="1">
              <p:custDataLst>
                <p:tags r:id="rId5"/>
              </p:custDataLst>
            </p:nvPr>
          </p:nvPicPr>
          <p:blipFill>
            <a:blip r:embed="rId8" r:link="rId9"/>
            <a:stretch>
              <a:fillRect/>
            </a:stretch>
          </p:blipFill>
          <p:spPr>
            <a:xfrm>
              <a:off x="0" y="0"/>
              <a:ext cx="720090" cy="588767"/>
            </a:xfrm>
            <a:prstGeom prst="rect">
              <a:avLst/>
            </a:prstGeom>
            <a:noFill/>
            <a:ln w="9525">
              <a:noFill/>
            </a:ln>
          </p:spPr>
        </p:pic>
        <p:pic>
          <p:nvPicPr>
            <p:cNvPr id="15367" name="图片 7" descr="F:/2020寒假/网上教研/上交任务/file:/C:/Users/1V994W2/PycharmProjects/PPT_Background_Generation/pic_temp/1_pic_quater_right_up.png"/>
            <p:cNvPicPr/>
            <p:nvPr userDrawn="1">
              <p:custDataLst>
                <p:tags r:id="rId6"/>
              </p:custDataLst>
            </p:nvPr>
          </p:nvPicPr>
          <p:blipFill>
            <a:blip r:embed="rId10" r:link="rId9"/>
            <a:stretch>
              <a:fillRect/>
            </a:stretch>
          </p:blipFill>
          <p:spPr>
            <a:xfrm>
              <a:off x="11471910" y="0"/>
              <a:ext cx="720090" cy="588767"/>
            </a:xfrm>
            <a:prstGeom prst="rect">
              <a:avLst/>
            </a:prstGeom>
            <a:noFill/>
            <a:ln w="9525">
              <a:noFill/>
            </a:ln>
          </p:spPr>
        </p:pic>
      </p:grpSp>
      <p:sp>
        <p:nvSpPr>
          <p:cNvPr id="2" name="标题 1"/>
          <p:cNvSpPr>
            <a:spLocks noGrp="1"/>
          </p:cNvSpPr>
          <p:nvPr>
            <p:ph type="title" hasCustomPrompt="1"/>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单击此处编辑标题</a:t>
            </a:r>
          </a:p>
        </p:txBody>
      </p:sp>
      <p:sp>
        <p:nvSpPr>
          <p:cNvPr id="7" name="内容占位符 6"/>
          <p:cNvSpPr>
            <a:spLocks noGrp="1"/>
          </p:cNvSpPr>
          <p:nvPr>
            <p:ph sz="quarter" idx="13"/>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3" name="日期占位符 2"/>
          <p:cNvSpPr>
            <a:spLocks noGrp="1"/>
          </p:cNvSpPr>
          <p:nvPr>
            <p:ph type="dt" sz="half" idx="10"/>
            <p:custDataLst>
              <p:tags r:id="rId2"/>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4" name="页脚占位符 3"/>
          <p:cNvSpPr>
            <a:spLocks noGrp="1"/>
          </p:cNvSpPr>
          <p:nvPr>
            <p:ph type="ftr" sz="quarter" idx="11"/>
            <p:custDataLst>
              <p:tags r:id="rId3"/>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4"/>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extLst>
      <p:ext uri="{BB962C8B-B14F-4D97-AF65-F5344CB8AC3E}">
        <p14:creationId xmlns:p14="http://schemas.microsoft.com/office/powerpoint/2010/main" val="1214983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7913"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endParaRPr lang="zh-CN" altLang="en-US" sz="1350" strike="noStrike" noProof="1"/>
          </a:p>
        </p:txBody>
      </p:sp>
      <p:pic>
        <p:nvPicPr>
          <p:cNvPr id="16389" name="图片 7" descr="F:/2020寒假/网上教研/上交任务/file:/C:/Users/1V994W2/PycharmProjects/PPT_Background_Generation/pic_temp/0_pic_quater_left_up.png"/>
          <p:cNvPicPr/>
          <p:nvPr>
            <p:custDataLst>
              <p:tags r:id="rId2"/>
            </p:custDataLst>
          </p:nvPr>
        </p:nvPicPr>
        <p:blipFill>
          <a:blip r:embed="rId7" r:link="rId8"/>
          <a:stretch>
            <a:fillRect/>
          </a:stretch>
        </p:blipFill>
        <p:spPr>
          <a:xfrm>
            <a:off x="8604250" y="0"/>
            <a:ext cx="539750" cy="441325"/>
          </a:xfrm>
          <a:prstGeom prst="rect">
            <a:avLst/>
          </a:prstGeom>
          <a:noFill/>
          <a:ln w="9525">
            <a:noFill/>
          </a:ln>
        </p:spPr>
      </p:pic>
      <p:sp>
        <p:nvSpPr>
          <p:cNvPr id="2" name="标题 1"/>
          <p:cNvSpPr>
            <a:spLocks noGrp="1"/>
          </p:cNvSpPr>
          <p:nvPr>
            <p:ph type="title" hasCustomPrompt="1"/>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单击编辑标题</a:t>
            </a:r>
          </a:p>
        </p:txBody>
      </p:sp>
      <p:sp>
        <p:nvSpPr>
          <p:cNvPr id="7" name="文本占位符 6"/>
          <p:cNvSpPr>
            <a:spLocks noGrp="1"/>
          </p:cNvSpPr>
          <p:nvPr>
            <p:ph type="body" sz="quarter" idx="13"/>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9" name="内容占位符 8"/>
          <p:cNvSpPr>
            <a:spLocks noGrp="1"/>
          </p:cNvSpPr>
          <p:nvPr>
            <p:ph sz="quarter" idx="14"/>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3" name="日期占位符 2"/>
          <p:cNvSpPr>
            <a:spLocks noGrp="1"/>
          </p:cNvSpPr>
          <p:nvPr>
            <p:ph type="dt" sz="half" idx="10"/>
            <p:custDataLst>
              <p:tags r:id="rId3"/>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4" name="页脚占位符 3"/>
          <p:cNvSpPr>
            <a:spLocks noGrp="1"/>
          </p:cNvSpPr>
          <p:nvPr>
            <p:ph type="ftr" sz="quarter" idx="11"/>
            <p:custDataLst>
              <p:tags r:id="rId4"/>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5"/>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extLst>
      <p:ext uri="{BB962C8B-B14F-4D97-AF65-F5344CB8AC3E}">
        <p14:creationId xmlns:p14="http://schemas.microsoft.com/office/powerpoint/2010/main" val="4042569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66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endParaRPr lang="zh-CN" altLang="en-US" sz="1350" strike="noStrike" noProof="1"/>
          </a:p>
        </p:txBody>
      </p:sp>
      <p:grpSp>
        <p:nvGrpSpPr>
          <p:cNvPr id="17413" name="组合 5"/>
          <p:cNvGrpSpPr/>
          <p:nvPr/>
        </p:nvGrpSpPr>
        <p:grpSpPr>
          <a:xfrm>
            <a:off x="0" y="0"/>
            <a:ext cx="9144000" cy="441325"/>
            <a:chOff x="0" y="0"/>
            <a:chExt cx="12192000" cy="588767"/>
          </a:xfrm>
        </p:grpSpPr>
        <p:pic>
          <p:nvPicPr>
            <p:cNvPr id="17414" name="图片 9" descr="F:/2020寒假/网上教研/上交任务/file:/C:/Users/1V994W2/PycharmProjects/PPT_Background_Generation/pic_temp/0_pic_quater_left_up.png"/>
            <p:cNvPicPr/>
            <p:nvPr userDrawn="1">
              <p:custDataLst>
                <p:tags r:id="rId5"/>
              </p:custDataLst>
            </p:nvPr>
          </p:nvPicPr>
          <p:blipFill>
            <a:blip r:embed="rId8" r:link="rId9"/>
            <a:stretch>
              <a:fillRect/>
            </a:stretch>
          </p:blipFill>
          <p:spPr>
            <a:xfrm>
              <a:off x="0" y="0"/>
              <a:ext cx="720090" cy="588767"/>
            </a:xfrm>
            <a:prstGeom prst="rect">
              <a:avLst/>
            </a:prstGeom>
            <a:noFill/>
            <a:ln w="9525">
              <a:noFill/>
            </a:ln>
          </p:spPr>
        </p:pic>
        <p:pic>
          <p:nvPicPr>
            <p:cNvPr id="17415" name="图片 7" descr="F:/2020寒假/网上教研/上交任务/file:/C:/Users/1V994W2/PycharmProjects/PPT_Background_Generation/pic_temp/1_pic_quater_right_up.png"/>
            <p:cNvPicPr/>
            <p:nvPr userDrawn="1">
              <p:custDataLst>
                <p:tags r:id="rId6"/>
              </p:custDataLst>
            </p:nvPr>
          </p:nvPicPr>
          <p:blipFill>
            <a:blip r:embed="rId10" r:link="rId9"/>
            <a:stretch>
              <a:fillRect/>
            </a:stretch>
          </p:blipFill>
          <p:spPr>
            <a:xfrm>
              <a:off x="11471910" y="0"/>
              <a:ext cx="720090" cy="588767"/>
            </a:xfrm>
            <a:prstGeom prst="rect">
              <a:avLst/>
            </a:prstGeom>
            <a:noFill/>
            <a:ln w="9525">
              <a:noFill/>
            </a:ln>
          </p:spPr>
        </p:pic>
      </p:grpSp>
      <p:sp>
        <p:nvSpPr>
          <p:cNvPr id="2" name="标题 1"/>
          <p:cNvSpPr>
            <a:spLocks noGrp="1"/>
          </p:cNvSpPr>
          <p:nvPr>
            <p:ph type="title"/>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p>
        </p:txBody>
      </p:sp>
      <p:sp>
        <p:nvSpPr>
          <p:cNvPr id="7" name="文本占位符 6"/>
          <p:cNvSpPr>
            <a:spLocks noGrp="1"/>
          </p:cNvSpPr>
          <p:nvPr>
            <p:ph type="body" sz="quarter" idx="13"/>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a:t>单击此处编辑母版文本样式</a:t>
            </a:r>
          </a:p>
        </p:txBody>
      </p:sp>
      <p:sp>
        <p:nvSpPr>
          <p:cNvPr id="9" name="内容占位符 8"/>
          <p:cNvSpPr>
            <a:spLocks noGrp="1"/>
          </p:cNvSpPr>
          <p:nvPr>
            <p:ph sz="quarter" idx="14"/>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3" name="日期占位符 2"/>
          <p:cNvSpPr>
            <a:spLocks noGrp="1"/>
          </p:cNvSpPr>
          <p:nvPr>
            <p:ph type="dt" sz="half" idx="10"/>
            <p:custDataLst>
              <p:tags r:id="rId2"/>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4" name="页脚占位符 3"/>
          <p:cNvSpPr>
            <a:spLocks noGrp="1"/>
          </p:cNvSpPr>
          <p:nvPr>
            <p:ph type="ftr" sz="quarter" idx="11"/>
            <p:custDataLst>
              <p:tags r:id="rId3"/>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4"/>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extLst>
      <p:ext uri="{BB962C8B-B14F-4D97-AF65-F5344CB8AC3E}">
        <p14:creationId xmlns:p14="http://schemas.microsoft.com/office/powerpoint/2010/main" val="2830546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1900"/>
            <a:ext cx="9144000" cy="13716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endParaRPr lang="zh-CN" altLang="en-US" sz="1350" strike="noStrike" noProof="1"/>
          </a:p>
        </p:txBody>
      </p:sp>
      <p:grpSp>
        <p:nvGrpSpPr>
          <p:cNvPr id="18437" name="组合 5"/>
          <p:cNvGrpSpPr/>
          <p:nvPr/>
        </p:nvGrpSpPr>
        <p:grpSpPr>
          <a:xfrm>
            <a:off x="0" y="0"/>
            <a:ext cx="9144000" cy="441325"/>
            <a:chOff x="0" y="0"/>
            <a:chExt cx="12192000" cy="588767"/>
          </a:xfrm>
        </p:grpSpPr>
        <p:pic>
          <p:nvPicPr>
            <p:cNvPr id="18438" name="图片 9" descr="F:/2020寒假/网上教研/上交任务/file:/C:/Users/1V994W2/PycharmProjects/PPT_Background_Generation/pic_temp/0_pic_quater_left_up.png"/>
            <p:cNvPicPr/>
            <p:nvPr userDrawn="1">
              <p:custDataLst>
                <p:tags r:id="rId5"/>
              </p:custDataLst>
            </p:nvPr>
          </p:nvPicPr>
          <p:blipFill>
            <a:blip r:embed="rId8" r:link="rId9"/>
            <a:stretch>
              <a:fillRect/>
            </a:stretch>
          </p:blipFill>
          <p:spPr>
            <a:xfrm>
              <a:off x="0" y="0"/>
              <a:ext cx="720090" cy="588767"/>
            </a:xfrm>
            <a:prstGeom prst="rect">
              <a:avLst/>
            </a:prstGeom>
            <a:noFill/>
            <a:ln w="9525">
              <a:noFill/>
            </a:ln>
          </p:spPr>
        </p:pic>
        <p:pic>
          <p:nvPicPr>
            <p:cNvPr id="18439" name="图片 7" descr="F:/2020寒假/网上教研/上交任务/file:/C:/Users/1V994W2/PycharmProjects/PPT_Background_Generation/pic_temp/1_pic_quater_right_up.png"/>
            <p:cNvPicPr/>
            <p:nvPr userDrawn="1">
              <p:custDataLst>
                <p:tags r:id="rId6"/>
              </p:custDataLst>
            </p:nvPr>
          </p:nvPicPr>
          <p:blipFill>
            <a:blip r:embed="rId10" r:link="rId9"/>
            <a:stretch>
              <a:fillRect/>
            </a:stretch>
          </p:blipFill>
          <p:spPr>
            <a:xfrm>
              <a:off x="11471910" y="0"/>
              <a:ext cx="720090" cy="588767"/>
            </a:xfrm>
            <a:prstGeom prst="rect">
              <a:avLst/>
            </a:prstGeom>
            <a:noFill/>
            <a:ln w="9525">
              <a:noFill/>
            </a:ln>
          </p:spPr>
        </p:pic>
      </p:grpSp>
      <p:sp>
        <p:nvSpPr>
          <p:cNvPr id="2" name="标题 1"/>
          <p:cNvSpPr>
            <a:spLocks noGrp="1"/>
          </p:cNvSpPr>
          <p:nvPr>
            <p:ph type="title"/>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p>
        </p:txBody>
      </p:sp>
      <p:sp>
        <p:nvSpPr>
          <p:cNvPr id="7" name="内容占位符 6"/>
          <p:cNvSpPr>
            <a:spLocks noGrp="1"/>
          </p:cNvSpPr>
          <p:nvPr>
            <p:ph sz="quarter" idx="13"/>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9" name="文本占位符 8"/>
          <p:cNvSpPr>
            <a:spLocks noGrp="1"/>
          </p:cNvSpPr>
          <p:nvPr>
            <p:ph type="body" sz="quarter" idx="14"/>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a:t>单击此处编辑母版文本样式</a:t>
            </a:r>
          </a:p>
        </p:txBody>
      </p:sp>
      <p:sp>
        <p:nvSpPr>
          <p:cNvPr id="3" name="日期占位符 2"/>
          <p:cNvSpPr>
            <a:spLocks noGrp="1"/>
          </p:cNvSpPr>
          <p:nvPr>
            <p:ph type="dt" sz="half" idx="10"/>
            <p:custDataLst>
              <p:tags r:id="rId2"/>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4" name="页脚占位符 3"/>
          <p:cNvSpPr>
            <a:spLocks noGrp="1"/>
          </p:cNvSpPr>
          <p:nvPr>
            <p:ph type="ftr" sz="quarter" idx="11"/>
            <p:custDataLst>
              <p:tags r:id="rId3"/>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4"/>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extLst>
      <p:ext uri="{BB962C8B-B14F-4D97-AF65-F5344CB8AC3E}">
        <p14:creationId xmlns:p14="http://schemas.microsoft.com/office/powerpoint/2010/main" val="783131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endParaRPr lang="zh-CN" altLang="en-US" sz="1350" strike="noStrike" noProof="1"/>
          </a:p>
        </p:txBody>
      </p:sp>
      <p:grpSp>
        <p:nvGrpSpPr>
          <p:cNvPr id="19461" name="组合 5"/>
          <p:cNvGrpSpPr/>
          <p:nvPr/>
        </p:nvGrpSpPr>
        <p:grpSpPr>
          <a:xfrm>
            <a:off x="0" y="4702175"/>
            <a:ext cx="9144000" cy="441325"/>
            <a:chOff x="0" y="6269233"/>
            <a:chExt cx="12192000" cy="588767"/>
          </a:xfrm>
        </p:grpSpPr>
        <p:pic>
          <p:nvPicPr>
            <p:cNvPr id="19462" name="图片 11" descr="F:/2020寒假/网上教研/上交任务/file:/C:/Users/1V994W2/PycharmProjects/PPT_Background_Generation/pic_temp/0_pic_quater_left_up.png"/>
            <p:cNvPicPr/>
            <p:nvPr userDrawn="1">
              <p:custDataLst>
                <p:tags r:id="rId5"/>
              </p:custDataLst>
            </p:nvPr>
          </p:nvPicPr>
          <p:blipFill>
            <a:blip r:embed="rId8" r:link="rId9"/>
            <a:stretch>
              <a:fillRect/>
            </a:stretch>
          </p:blipFill>
          <p:spPr>
            <a:xfrm>
              <a:off x="11471910" y="6269233"/>
              <a:ext cx="720090" cy="588767"/>
            </a:xfrm>
            <a:prstGeom prst="rect">
              <a:avLst/>
            </a:prstGeom>
            <a:noFill/>
            <a:ln w="9525">
              <a:noFill/>
            </a:ln>
          </p:spPr>
        </p:pic>
        <p:pic>
          <p:nvPicPr>
            <p:cNvPr id="19463" name="图片 9" descr="F:/2020寒假/网上教研/上交任务/file:/C:/Users/1V994W2/PycharmProjects/PPT_Background_Generation/pic_temp/1_pic_quater_right_up.png"/>
            <p:cNvPicPr/>
            <p:nvPr userDrawn="1">
              <p:custDataLst>
                <p:tags r:id="rId6"/>
              </p:custDataLst>
            </p:nvPr>
          </p:nvPicPr>
          <p:blipFill>
            <a:blip r:embed="rId10" r:link="rId9"/>
            <a:stretch>
              <a:fillRect/>
            </a:stretch>
          </p:blipFill>
          <p:spPr>
            <a:xfrm>
              <a:off x="0" y="6269233"/>
              <a:ext cx="720090" cy="588767"/>
            </a:xfrm>
            <a:prstGeom prst="rect">
              <a:avLst/>
            </a:prstGeom>
            <a:noFill/>
            <a:ln w="9525">
              <a:noFill/>
            </a:ln>
          </p:spPr>
        </p:pic>
      </p:grpSp>
      <p:sp>
        <p:nvSpPr>
          <p:cNvPr id="2" name="标题 1"/>
          <p:cNvSpPr>
            <a:spLocks noGrp="1"/>
          </p:cNvSpPr>
          <p:nvPr>
            <p:ph type="title"/>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p>
        </p:txBody>
      </p:sp>
      <p:sp>
        <p:nvSpPr>
          <p:cNvPr id="7" name="内容占位符 6"/>
          <p:cNvSpPr>
            <a:spLocks noGrp="1"/>
          </p:cNvSpPr>
          <p:nvPr>
            <p:ph sz="quarter" idx="13"/>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9" name="内容占位符 8"/>
          <p:cNvSpPr>
            <a:spLocks noGrp="1"/>
          </p:cNvSpPr>
          <p:nvPr>
            <p:ph sz="quarter" idx="14"/>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11" name="文本占位符 10"/>
          <p:cNvSpPr>
            <a:spLocks noGrp="1"/>
          </p:cNvSpPr>
          <p:nvPr>
            <p:ph type="body" sz="quarter" idx="15"/>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a:t>单击此处编辑母版文本样式</a:t>
            </a:r>
          </a:p>
        </p:txBody>
      </p:sp>
      <p:sp>
        <p:nvSpPr>
          <p:cNvPr id="13" name="文本占位符 12"/>
          <p:cNvSpPr>
            <a:spLocks noGrp="1"/>
          </p:cNvSpPr>
          <p:nvPr>
            <p:ph type="body" sz="quarter" idx="16"/>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a:t>单击此处编辑母版文本样式</a:t>
            </a:r>
          </a:p>
        </p:txBody>
      </p:sp>
      <p:sp>
        <p:nvSpPr>
          <p:cNvPr id="3" name="日期占位符 2"/>
          <p:cNvSpPr>
            <a:spLocks noGrp="1"/>
          </p:cNvSpPr>
          <p:nvPr>
            <p:ph type="dt" sz="half" idx="10"/>
            <p:custDataLst>
              <p:tags r:id="rId2"/>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4" name="页脚占位符 3"/>
          <p:cNvSpPr>
            <a:spLocks noGrp="1"/>
          </p:cNvSpPr>
          <p:nvPr>
            <p:ph type="ftr" sz="quarter" idx="11"/>
            <p:custDataLst>
              <p:tags r:id="rId3"/>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4"/>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extLst>
      <p:ext uri="{BB962C8B-B14F-4D97-AF65-F5344CB8AC3E}">
        <p14:creationId xmlns:p14="http://schemas.microsoft.com/office/powerpoint/2010/main" val="237249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963"/>
            <a:ext cx="9144000" cy="371316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endParaRPr lang="zh-CN" altLang="en-US" sz="1350" strike="noStrike" noProof="1"/>
          </a:p>
        </p:txBody>
      </p:sp>
      <p:grpSp>
        <p:nvGrpSpPr>
          <p:cNvPr id="20485" name="组合 5"/>
          <p:cNvGrpSpPr/>
          <p:nvPr/>
        </p:nvGrpSpPr>
        <p:grpSpPr>
          <a:xfrm>
            <a:off x="0" y="4149725"/>
            <a:ext cx="9144000" cy="993775"/>
            <a:chOff x="0" y="5533275"/>
            <a:chExt cx="12191999" cy="1324725"/>
          </a:xfrm>
        </p:grpSpPr>
        <p:pic>
          <p:nvPicPr>
            <p:cNvPr id="20486" name="图片 8" descr="F:/2020寒假/网上教研/上交任务/file:/C:/Users/1V994W2/PycharmProjects/PPT_Background_Generation/pic_temp/0_pic_quater_left_up.png"/>
            <p:cNvPicPr/>
            <p:nvPr userDrawn="1">
              <p:custDataLst>
                <p:tags r:id="rId5"/>
              </p:custDataLst>
            </p:nvPr>
          </p:nvPicPr>
          <p:blipFill>
            <a:blip r:embed="rId8" r:link="rId9"/>
            <a:stretch>
              <a:fillRect/>
            </a:stretch>
          </p:blipFill>
          <p:spPr>
            <a:xfrm>
              <a:off x="10571797" y="5533275"/>
              <a:ext cx="1620202" cy="1324725"/>
            </a:xfrm>
            <a:prstGeom prst="rect">
              <a:avLst/>
            </a:prstGeom>
            <a:noFill/>
            <a:ln w="9525">
              <a:noFill/>
            </a:ln>
          </p:spPr>
        </p:pic>
        <p:pic>
          <p:nvPicPr>
            <p:cNvPr id="20487" name="图片 7" descr="F:/2020寒假/网上教研/上交任务/file:/C:/Users/1V994W2/PycharmProjects/PPT_Background_Generation/pic_temp/1_pic_quater_left_down.png"/>
            <p:cNvPicPr/>
            <p:nvPr userDrawn="1">
              <p:custDataLst>
                <p:tags r:id="rId6"/>
              </p:custDataLst>
            </p:nvPr>
          </p:nvPicPr>
          <p:blipFill>
            <a:blip r:embed="rId10" r:link="rId9"/>
            <a:stretch>
              <a:fillRect/>
            </a:stretch>
          </p:blipFill>
          <p:spPr>
            <a:xfrm>
              <a:off x="0" y="5533275"/>
              <a:ext cx="1620202" cy="1324725"/>
            </a:xfrm>
            <a:prstGeom prst="rect">
              <a:avLst/>
            </a:prstGeom>
            <a:noFill/>
            <a:ln w="9525">
              <a:noFill/>
            </a:ln>
          </p:spPr>
        </p:pic>
      </p:grpSp>
      <p:sp>
        <p:nvSpPr>
          <p:cNvPr id="2" name="标题 1"/>
          <p:cNvSpPr>
            <a:spLocks noGrp="1"/>
          </p:cNvSpPr>
          <p:nvPr>
            <p:ph type="title" hasCustomPrompt="1"/>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单击此处编辑标题</a:t>
            </a:r>
          </a:p>
        </p:txBody>
      </p:sp>
      <p:sp>
        <p:nvSpPr>
          <p:cNvPr id="7" name="文本占位符 6"/>
          <p:cNvSpPr>
            <a:spLocks noGrp="1"/>
          </p:cNvSpPr>
          <p:nvPr>
            <p:ph type="body" sz="quarter" idx="13"/>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a:t>单击此处编辑母版文本样式</a:t>
            </a:r>
          </a:p>
        </p:txBody>
      </p:sp>
      <p:sp>
        <p:nvSpPr>
          <p:cNvPr id="3" name="日期占位符 2"/>
          <p:cNvSpPr>
            <a:spLocks noGrp="1"/>
          </p:cNvSpPr>
          <p:nvPr>
            <p:ph type="dt" sz="half" idx="10"/>
            <p:custDataLst>
              <p:tags r:id="rId2"/>
            </p:custDataLst>
          </p:nvPr>
        </p:nvSpPr>
        <p:spPr>
          <a:xfrm>
            <a:off x="660400" y="476250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4" name="页脚占位符 3"/>
          <p:cNvSpPr>
            <a:spLocks noGrp="1"/>
          </p:cNvSpPr>
          <p:nvPr>
            <p:ph type="ftr" sz="quarter" idx="11"/>
            <p:custDataLst>
              <p:tags r:id="rId3"/>
            </p:custDataLst>
          </p:nvPr>
        </p:nvSpPr>
        <p:spPr>
          <a:xfrm>
            <a:off x="3087688" y="476250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endParaRPr lang="zh-CN" altLang="en-US" strike="noStrike" noProof="1"/>
          </a:p>
        </p:txBody>
      </p:sp>
      <p:sp>
        <p:nvSpPr>
          <p:cNvPr id="5" name="灯片编号占位符 4"/>
          <p:cNvSpPr>
            <a:spLocks noGrp="1"/>
          </p:cNvSpPr>
          <p:nvPr>
            <p:ph type="sldNum" sz="quarter" idx="12"/>
            <p:custDataLst>
              <p:tags r:id="rId4"/>
            </p:custDataLst>
          </p:nvPr>
        </p:nvSpPr>
        <p:spPr>
          <a:xfrm>
            <a:off x="6457950" y="476250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extLst>
      <p:ext uri="{BB962C8B-B14F-4D97-AF65-F5344CB8AC3E}">
        <p14:creationId xmlns:p14="http://schemas.microsoft.com/office/powerpoint/2010/main" val="41240721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Tree>
    <p:extLst>
      <p:ext uri="{BB962C8B-B14F-4D97-AF65-F5344CB8AC3E}">
        <p14:creationId xmlns:p14="http://schemas.microsoft.com/office/powerpoint/2010/main" val="165681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2020/5/17</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2020/5/17</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2020/5/17</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2020/5/17</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2020/5/17</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156.xml"/><Relationship Id="rId3" Type="http://schemas.openxmlformats.org/officeDocument/2006/relationships/slideLayout" Target="../slideLayouts/slideLayout22.xml"/><Relationship Id="rId21" Type="http://schemas.openxmlformats.org/officeDocument/2006/relationships/tags" Target="../tags/tag151.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155.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154.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153.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1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2020/5/17</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21"/>
            </p:custDataLst>
          </p:nvPr>
        </p:nvSpPr>
        <p:spPr>
          <a:xfrm>
            <a:off x="501650" y="331788"/>
            <a:ext cx="8140700" cy="331787"/>
          </a:xfrm>
          <a:prstGeom prst="rect">
            <a:avLst/>
          </a:prstGeom>
          <a:noFill/>
          <a:ln w="9525">
            <a:noFill/>
          </a:ln>
        </p:spPr>
        <p:txBody>
          <a:bodyPr vert="horz" wrap="square" lIns="90170" tIns="46990" rIns="90170" bIns="46990" anchor="ctr"/>
          <a:lstStyle/>
          <a:p>
            <a:pPr lvl="0"/>
            <a:r>
              <a:rPr lang="zh-CN" altLang="en-US" dirty="0"/>
              <a:t>单击此处编辑母版标题样式</a:t>
            </a:r>
          </a:p>
        </p:txBody>
      </p:sp>
      <p:sp>
        <p:nvSpPr>
          <p:cNvPr id="1027" name="文本占位符 2"/>
          <p:cNvSpPr>
            <a:spLocks noGrp="1"/>
          </p:cNvSpPr>
          <p:nvPr>
            <p:ph type="body"/>
            <p:custDataLst>
              <p:tags r:id="rId22"/>
            </p:custDataLst>
          </p:nvPr>
        </p:nvSpPr>
        <p:spPr>
          <a:xfrm>
            <a:off x="501650" y="720725"/>
            <a:ext cx="8140700" cy="4043363"/>
          </a:xfrm>
          <a:prstGeom prst="rect">
            <a:avLst/>
          </a:prstGeom>
          <a:noFill/>
          <a:ln w="9525">
            <a:noFill/>
          </a:ln>
        </p:spPr>
        <p:txBody>
          <a:bodyPr vert="horz" wrap="square" lIns="90170" tIns="46990" rIns="90170" bIns="46990" anchor="t"/>
          <a:lstStyle/>
          <a:p>
            <a:pPr lvl="0"/>
            <a:r>
              <a:rPr lang="zh-CN" altLang="en-US" dirty="0"/>
              <a:t>单击此处编辑母版文本样式</a:t>
            </a:r>
          </a:p>
          <a:p>
            <a:pPr lvl="1" indent="-171450"/>
            <a:r>
              <a:rPr lang="zh-CN" altLang="en-US" dirty="0"/>
              <a:t>第二级</a:t>
            </a:r>
          </a:p>
          <a:p>
            <a:pPr lvl="2" indent="-171450"/>
            <a:r>
              <a:rPr lang="zh-CN" altLang="en-US" dirty="0"/>
              <a:t>第三级</a:t>
            </a:r>
          </a:p>
          <a:p>
            <a:pPr lvl="3" indent="-171450"/>
            <a:r>
              <a:rPr lang="zh-CN" altLang="en-US" dirty="0"/>
              <a:t>第四级</a:t>
            </a:r>
          </a:p>
          <a:p>
            <a:pPr lvl="4" indent="-171450"/>
            <a:r>
              <a:rPr lang="zh-CN" altLang="en-US" dirty="0"/>
              <a:t>第五级</a:t>
            </a:r>
          </a:p>
        </p:txBody>
      </p:sp>
      <p:sp>
        <p:nvSpPr>
          <p:cNvPr id="4" name="日期占位符 3"/>
          <p:cNvSpPr>
            <a:spLocks noGrp="1"/>
          </p:cNvSpPr>
          <p:nvPr>
            <p:ph type="dt" sz="half" idx="2"/>
            <p:custDataLst>
              <p:tags r:id="rId23"/>
            </p:custDataLst>
          </p:nvPr>
        </p:nvSpPr>
        <p:spPr>
          <a:xfrm>
            <a:off x="660400" y="4762500"/>
            <a:ext cx="2024063" cy="238125"/>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charset="-122"/>
                <a:cs typeface="+mj-cs"/>
              </a:rPr>
              <a:t>2020/5/17</a:t>
            </a:fld>
            <a:endParaRPr lang="zh-CN" altLang="en-US" strike="noStrike" noProof="1"/>
          </a:p>
        </p:txBody>
      </p:sp>
      <p:sp>
        <p:nvSpPr>
          <p:cNvPr id="5" name="页脚占位符 4"/>
          <p:cNvSpPr>
            <a:spLocks noGrp="1"/>
          </p:cNvSpPr>
          <p:nvPr>
            <p:ph type="ftr" sz="quarter" idx="3"/>
            <p:custDataLst>
              <p:tags r:id="rId24"/>
            </p:custDataLst>
          </p:nvPr>
        </p:nvSpPr>
        <p:spPr>
          <a:xfrm>
            <a:off x="3087688" y="4762500"/>
            <a:ext cx="2968625" cy="238125"/>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pPr fontAlgn="auto"/>
            <a:endParaRPr lang="zh-CN" altLang="en-US" strike="noStrike" noProof="1"/>
          </a:p>
        </p:txBody>
      </p:sp>
      <p:sp>
        <p:nvSpPr>
          <p:cNvPr id="6" name="灯片编号占位符 5"/>
          <p:cNvSpPr>
            <a:spLocks noGrp="1"/>
          </p:cNvSpPr>
          <p:nvPr>
            <p:ph type="sldNum" sz="quarter" idx="4"/>
            <p:custDataLst>
              <p:tags r:id="rId25"/>
            </p:custDataLst>
          </p:nvPr>
        </p:nvSpPr>
        <p:spPr>
          <a:xfrm>
            <a:off x="6457950" y="4762500"/>
            <a:ext cx="2025650" cy="238125"/>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j-cs"/>
              </a:rPr>
              <a:t>‹#›</a:t>
            </a:fld>
            <a:endParaRPr lang="zh-CN" altLang="en-US" strike="noStrike" noProof="1"/>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032" name="文本框 7"/>
          <p:cNvSpPr txBox="1"/>
          <p:nvPr userDrawn="1"/>
        </p:nvSpPr>
        <p:spPr>
          <a:xfrm>
            <a:off x="8642350" y="4678363"/>
            <a:ext cx="447675" cy="400050"/>
          </a:xfrm>
          <a:prstGeom prst="rect">
            <a:avLst/>
          </a:prstGeom>
          <a:noFill/>
          <a:ln w="9525">
            <a:noFill/>
          </a:ln>
        </p:spPr>
        <p:txBody>
          <a:bodyPr wrap="square" anchor="t">
            <a:spAutoFit/>
          </a:bodyPr>
          <a:lstStyle/>
          <a:p>
            <a:pPr lvl="0" latinLnBrk="0" hangingPunct="0"/>
            <a:r>
              <a:rPr lang="zh-CN" altLang="en-US" sz="1000" b="1" dirty="0">
                <a:solidFill>
                  <a:srgbClr val="A6A6A6"/>
                </a:solidFill>
                <a:latin typeface="微软雅黑" panose="020B0503020204020204" charset="-122"/>
                <a:ea typeface="微软雅黑" panose="020B0503020204020204" charset="-122"/>
              </a:rPr>
              <a:t>简约深刻</a:t>
            </a:r>
          </a:p>
        </p:txBody>
      </p:sp>
    </p:spTree>
    <p:extLst>
      <p:ext uri="{BB962C8B-B14F-4D97-AF65-F5344CB8AC3E}">
        <p14:creationId xmlns:p14="http://schemas.microsoft.com/office/powerpoint/2010/main" val="258107480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4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8.xml"/><Relationship Id="rId1" Type="http://schemas.openxmlformats.org/officeDocument/2006/relationships/tags" Target="../tags/tag24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207351" y="1719978"/>
            <a:ext cx="5812380" cy="1568733"/>
          </a:xfrm>
        </p:spPr>
        <p:txBody>
          <a:bodyPr>
            <a:normAutofit/>
          </a:bodyPr>
          <a:lstStyle/>
          <a:p>
            <a:r>
              <a:rPr lang="en-US" altLang="zh-CN" sz="2800" b="1" spc="300" dirty="0">
                <a:latin typeface="微软雅黑" panose="020B0503020204020204" charset="-122"/>
                <a:ea typeface="微软雅黑" panose="020B0503020204020204" charset="-122"/>
                <a:sym typeface="+mn-ea"/>
              </a:rPr>
              <a:t>    《</a:t>
            </a:r>
            <a:r>
              <a:rPr lang="zh-CN" altLang="en-US" sz="2800" b="1" spc="300" dirty="0">
                <a:latin typeface="微软雅黑" panose="020B0503020204020204" charset="-122"/>
                <a:ea typeface="微软雅黑" panose="020B0503020204020204" charset="-122"/>
                <a:sym typeface="+mn-ea"/>
              </a:rPr>
              <a:t>政治与法治</a:t>
            </a:r>
            <a:r>
              <a:rPr lang="en-US" altLang="zh-CN" sz="2800" b="1" spc="300" dirty="0">
                <a:latin typeface="微软雅黑" panose="020B0503020204020204" charset="-122"/>
                <a:ea typeface="微软雅黑" panose="020B0503020204020204" charset="-122"/>
                <a:sym typeface="+mn-ea"/>
              </a:rPr>
              <a:t>》</a:t>
            </a:r>
            <a:r>
              <a:rPr lang="zh-CN" altLang="en-US" sz="2800" b="1" spc="300" dirty="0">
                <a:latin typeface="微软雅黑" panose="020B0503020204020204" charset="-122"/>
                <a:ea typeface="微软雅黑" panose="020B0503020204020204" charset="-122"/>
                <a:sym typeface="+mn-ea"/>
              </a:rPr>
              <a:t>第</a:t>
            </a:r>
            <a:r>
              <a:rPr lang="en-US" altLang="zh-CN" sz="2800" b="1" spc="300" dirty="0">
                <a:latin typeface="微软雅黑" panose="020B0503020204020204" charset="-122"/>
                <a:ea typeface="微软雅黑" panose="020B0503020204020204" charset="-122"/>
                <a:sym typeface="+mn-ea"/>
              </a:rPr>
              <a:t>14</a:t>
            </a:r>
            <a:r>
              <a:rPr lang="zh-CN" altLang="en-US" sz="2800" b="1" spc="300" dirty="0">
                <a:latin typeface="微软雅黑" panose="020B0503020204020204" charset="-122"/>
                <a:ea typeface="微软雅黑" panose="020B0503020204020204" charset="-122"/>
                <a:sym typeface="+mn-ea"/>
              </a:rPr>
              <a:t>课时</a:t>
            </a:r>
            <a:br>
              <a:rPr lang="en-US" altLang="zh-CN" sz="2800" b="1" spc="300" dirty="0">
                <a:latin typeface="微软雅黑" panose="020B0503020204020204" charset="-122"/>
                <a:ea typeface="微软雅黑" panose="020B0503020204020204" charset="-122"/>
                <a:sym typeface="+mn-ea"/>
              </a:rPr>
            </a:br>
            <a:r>
              <a:rPr lang="en-US" altLang="zh-CN" sz="2400" b="1" spc="300" dirty="0">
                <a:latin typeface="微软雅黑" panose="020B0503020204020204" charset="-122"/>
                <a:ea typeface="微软雅黑" panose="020B0503020204020204" charset="-122"/>
                <a:sym typeface="+mn-ea"/>
              </a:rPr>
              <a:t>     </a:t>
            </a:r>
            <a:r>
              <a:rPr lang="zh-CN" altLang="en-US" sz="2400" b="1" dirty="0">
                <a:solidFill>
                  <a:srgbClr val="FF0000"/>
                </a:solidFill>
              </a:rPr>
              <a:t>第六课  我国的基本政治制度</a:t>
            </a:r>
            <a:br>
              <a:rPr lang="en-US" altLang="zh-CN" sz="2400" b="1" dirty="0">
                <a:solidFill>
                  <a:srgbClr val="FF0000"/>
                </a:solidFill>
              </a:rPr>
            </a:br>
            <a:r>
              <a:rPr lang="en-US" altLang="zh-CN" sz="2400" b="1" dirty="0">
                <a:solidFill>
                  <a:srgbClr val="FF0000"/>
                </a:solidFill>
              </a:rPr>
              <a:t>    </a:t>
            </a:r>
            <a:r>
              <a:rPr lang="zh-CN" altLang="en-US" sz="2400" b="1" dirty="0">
                <a:solidFill>
                  <a:srgbClr val="0000FF"/>
                </a:solidFill>
              </a:rPr>
              <a:t>第三框  基层群众自治制度</a:t>
            </a:r>
            <a:endParaRPr lang="zh-CN" altLang="en-US" sz="3600" b="1" spc="300" dirty="0">
              <a:solidFill>
                <a:srgbClr val="FF0000"/>
              </a:solidFill>
              <a:latin typeface="微软雅黑" panose="020B0503020204020204" charset="-122"/>
              <a:ea typeface="微软雅黑" panose="020B0503020204020204" charset="-122"/>
              <a:sym typeface="+mn-ea"/>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高一年级政治</a:t>
            </a:r>
            <a:r>
              <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9" name="文本框 8"/>
          <p:cNvSpPr txBox="1"/>
          <p:nvPr/>
        </p:nvSpPr>
        <p:spPr>
          <a:xfrm>
            <a:off x="3907710" y="3468732"/>
            <a:ext cx="4836240" cy="961289"/>
          </a:xfrm>
          <a:prstGeom prst="rect">
            <a:avLst/>
          </a:prstGeom>
          <a:noFill/>
        </p:spPr>
        <p:txBody>
          <a:bodyPr wrap="square" rtlCol="0">
            <a:spAutoFit/>
          </a:bodyPr>
          <a:lstStyle/>
          <a:p>
            <a:pP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华中师大一附中朝阳学校     杨  康</a:t>
            </a:r>
            <a:endParaRPr lang="en-US" altLang="zh-CN" sz="2000" spc="226" dirty="0">
              <a:solidFill>
                <a:schemeClr val="bg2">
                  <a:lumMod val="10000"/>
                </a:schemeClr>
              </a:solidFill>
              <a:latin typeface="微软雅黑" panose="020B0503020204020204" charset="-122"/>
              <a:ea typeface="微软雅黑" panose="020B0503020204020204" charset="-122"/>
            </a:endParaRPr>
          </a:p>
          <a:p>
            <a:pP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北京市朝阳区教育研究中心  刘曙光</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169049" y="919937"/>
            <a:ext cx="8793882" cy="3889526"/>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50000"/>
              </a:lnSpc>
              <a:defRPr/>
            </a:pPr>
            <a:r>
              <a:rPr lang="zh-CN" altLang="en-US" sz="2800" b="1" dirty="0">
                <a:solidFill>
                  <a:srgbClr val="0000FF"/>
                </a:solidFill>
                <a:latin typeface="微软雅黑" panose="020B0503020204020204" charset="-122"/>
                <a:ea typeface="微软雅黑" panose="020B0503020204020204" charset="-122"/>
              </a:rPr>
              <a:t>结合</a:t>
            </a:r>
            <a:r>
              <a:rPr lang="zh-CN" altLang="en-US" sz="2800" b="1" dirty="0">
                <a:latin typeface="微软雅黑" panose="020B0503020204020204" charset="-122"/>
                <a:ea typeface="微软雅黑" panose="020B0503020204020204" charset="-122"/>
              </a:rPr>
              <a:t>探究与分享</a:t>
            </a:r>
            <a:r>
              <a:rPr lang="en-US" altLang="zh-CN" sz="2800" b="1" dirty="0">
                <a:latin typeface="微软雅黑" panose="020B0503020204020204" charset="-122"/>
                <a:ea typeface="微软雅黑" panose="020B0503020204020204" charset="-122"/>
              </a:rPr>
              <a:t>1</a:t>
            </a:r>
            <a:r>
              <a:rPr lang="zh-CN" altLang="en-US" sz="2800" b="1" dirty="0">
                <a:latin typeface="微软雅黑" panose="020B0503020204020204" charset="-122"/>
                <a:ea typeface="微软雅黑" panose="020B0503020204020204" charset="-122"/>
              </a:rPr>
              <a:t>，讲</a:t>
            </a:r>
            <a:r>
              <a:rPr lang="en-US" altLang="zh-CN" sz="2800" b="1" dirty="0">
                <a:latin typeface="微软雅黑" panose="020B0503020204020204" charset="-122"/>
                <a:ea typeface="微软雅黑" panose="020B0503020204020204" charset="-122"/>
              </a:rPr>
              <a:t>5</a:t>
            </a:r>
            <a:r>
              <a:rPr lang="zh-CN" altLang="en-US" sz="2800" b="1" dirty="0">
                <a:latin typeface="微软雅黑" panose="020B0503020204020204" charset="-122"/>
                <a:ea typeface="微软雅黑" panose="020B0503020204020204" charset="-122"/>
              </a:rPr>
              <a:t>个问题：</a:t>
            </a:r>
            <a:r>
              <a:rPr lang="en-US" altLang="zh-CN" sz="2800" b="1" dirty="0">
                <a:latin typeface="微软雅黑" panose="020B0503020204020204" charset="-122"/>
                <a:ea typeface="微软雅黑" panose="020B0503020204020204" charset="-122"/>
              </a:rPr>
              <a:t>   </a:t>
            </a:r>
            <a:endParaRPr lang="en-US" altLang="zh-CN" sz="2800" b="1" dirty="0">
              <a:solidFill>
                <a:srgbClr val="0000FF"/>
              </a:solidFill>
              <a:latin typeface="微软雅黑" panose="020B0503020204020204" charset="-122"/>
              <a:ea typeface="微软雅黑" panose="020B0503020204020204" charset="-122"/>
            </a:endParaRPr>
          </a:p>
          <a:p>
            <a:pPr>
              <a:lnSpc>
                <a:spcPct val="150000"/>
              </a:lnSpc>
              <a:defRPr/>
            </a:pPr>
            <a:r>
              <a:rPr lang="en-US" altLang="zh-CN" sz="2800" b="1" dirty="0">
                <a:latin typeface="宋体" panose="02010600030101010101" pitchFamily="2" charset="-122"/>
                <a:ea typeface="宋体" panose="02010600030101010101" pitchFamily="2" charset="-122"/>
              </a:rPr>
              <a:t>1.</a:t>
            </a:r>
            <a:r>
              <a:rPr lang="zh-CN" altLang="en-US" sz="2800" b="1" dirty="0">
                <a:latin typeface="微软雅黑" panose="020B0503020204020204" pitchFamily="34" charset="-122"/>
                <a:ea typeface="微软雅黑" panose="020B0503020204020204" pitchFamily="34" charset="-122"/>
                <a:sym typeface="+mn-ea"/>
              </a:rPr>
              <a:t>基层群众自治</a:t>
            </a:r>
            <a:r>
              <a:rPr lang="zh-CN" altLang="en-US" sz="2800" b="1" dirty="0">
                <a:latin typeface="宋体" panose="02010600030101010101" pitchFamily="2" charset="-122"/>
                <a:ea typeface="宋体" panose="02010600030101010101" pitchFamily="2" charset="-122"/>
                <a:sym typeface="+mn-ea"/>
              </a:rPr>
              <a:t>的</a:t>
            </a:r>
            <a:r>
              <a:rPr lang="zh-CN" altLang="en-US" sz="2800" b="1" dirty="0">
                <a:solidFill>
                  <a:srgbClr val="0000FF"/>
                </a:solidFill>
                <a:latin typeface="微软雅黑" panose="020B0503020204020204" pitchFamily="34" charset="-122"/>
                <a:ea typeface="微软雅黑" panose="020B0503020204020204" pitchFamily="34" charset="-122"/>
                <a:sym typeface="+mn-ea"/>
              </a:rPr>
              <a:t>含义</a:t>
            </a:r>
            <a:endParaRPr lang="en-US" altLang="zh-CN" sz="2800" b="1" dirty="0">
              <a:solidFill>
                <a:srgbClr val="0000FF"/>
              </a:solidFill>
              <a:latin typeface="微软雅黑" panose="020B0503020204020204" pitchFamily="34" charset="-122"/>
              <a:ea typeface="微软雅黑" panose="020B0503020204020204" pitchFamily="34" charset="-122"/>
            </a:endParaRPr>
          </a:p>
          <a:p>
            <a:pPr>
              <a:lnSpc>
                <a:spcPct val="150000"/>
              </a:lnSpc>
              <a:defRPr/>
            </a:pPr>
            <a:r>
              <a:rPr lang="en-US" altLang="zh-CN" sz="2800" b="1" dirty="0">
                <a:latin typeface="宋体" panose="02010600030101010101" pitchFamily="2" charset="-122"/>
                <a:ea typeface="宋体" panose="02010600030101010101" pitchFamily="2" charset="-122"/>
              </a:rPr>
              <a:t>2.</a:t>
            </a:r>
            <a:r>
              <a:rPr lang="zh-CN" altLang="en-US" sz="2800" b="1" dirty="0">
                <a:latin typeface="微软雅黑" panose="020B0503020204020204" pitchFamily="34" charset="-122"/>
                <a:ea typeface="微软雅黑" panose="020B0503020204020204" pitchFamily="34" charset="-122"/>
              </a:rPr>
              <a:t>村民委员会</a:t>
            </a:r>
            <a:r>
              <a:rPr lang="zh-CN" altLang="en-US" sz="2800" b="1" dirty="0">
                <a:latin typeface="宋体" panose="02010600030101010101" pitchFamily="2" charset="-122"/>
                <a:ea typeface="宋体" panose="02010600030101010101" pitchFamily="2" charset="-122"/>
              </a:rPr>
              <a:t>的</a:t>
            </a:r>
            <a:r>
              <a:rPr lang="zh-CN" altLang="en-US" sz="2800" b="1" dirty="0">
                <a:solidFill>
                  <a:srgbClr val="0000FF"/>
                </a:solidFill>
                <a:latin typeface="微软雅黑" panose="020B0503020204020204" pitchFamily="34" charset="-122"/>
                <a:ea typeface="微软雅黑" panose="020B0503020204020204" pitchFamily="34" charset="-122"/>
              </a:rPr>
              <a:t>产生、性质、职能</a:t>
            </a:r>
            <a:endParaRPr lang="en-US" altLang="zh-CN" sz="2800" b="1" dirty="0">
              <a:solidFill>
                <a:srgbClr val="0000FF"/>
              </a:solidFill>
              <a:latin typeface="微软雅黑" panose="020B0503020204020204" pitchFamily="34" charset="-122"/>
              <a:ea typeface="微软雅黑" panose="020B0503020204020204" pitchFamily="34" charset="-122"/>
              <a:sym typeface="+mn-ea"/>
            </a:endParaRPr>
          </a:p>
          <a:p>
            <a:pPr lvl="0">
              <a:lnSpc>
                <a:spcPct val="150000"/>
              </a:lnSpc>
              <a:defRPr/>
            </a:pPr>
            <a:r>
              <a:rPr lang="en-US" altLang="zh-CN" sz="2800" b="1" dirty="0">
                <a:solidFill>
                  <a:srgbClr val="000000"/>
                </a:solidFill>
                <a:latin typeface="宋体" panose="02010600030101010101" pitchFamily="2" charset="-122"/>
                <a:ea typeface="宋体" panose="02010600030101010101" pitchFamily="2" charset="-122"/>
              </a:rPr>
              <a:t>3.</a:t>
            </a:r>
            <a:r>
              <a:rPr lang="zh-CN" altLang="en-US" sz="2800" b="1" dirty="0">
                <a:latin typeface="微软雅黑" panose="020B0503020204020204" pitchFamily="34" charset="-122"/>
                <a:ea typeface="微软雅黑" panose="020B0503020204020204" pitchFamily="34" charset="-122"/>
              </a:rPr>
              <a:t>农村基层治理实践</a:t>
            </a:r>
            <a:r>
              <a:rPr lang="zh-CN" altLang="en-US" sz="2800" b="1" dirty="0">
                <a:latin typeface="宋体" panose="02010600030101010101" pitchFamily="2" charset="-122"/>
                <a:ea typeface="宋体" panose="02010600030101010101" pitchFamily="2" charset="-122"/>
              </a:rPr>
              <a:t>的有效</a:t>
            </a:r>
            <a:r>
              <a:rPr lang="zh-CN" altLang="en-US" sz="2800" b="1" dirty="0">
                <a:solidFill>
                  <a:srgbClr val="0000FF"/>
                </a:solidFill>
                <a:latin typeface="微软雅黑" panose="020B0503020204020204" pitchFamily="34" charset="-122"/>
                <a:ea typeface="微软雅黑" panose="020B0503020204020204" pitchFamily="34" charset="-122"/>
              </a:rPr>
              <a:t>途径</a:t>
            </a:r>
            <a:endParaRPr lang="en-US" altLang="zh-CN" sz="2800" b="1" dirty="0">
              <a:solidFill>
                <a:srgbClr val="0000FF"/>
              </a:solidFill>
              <a:latin typeface="微软雅黑" panose="020B0503020204020204" pitchFamily="34" charset="-122"/>
              <a:ea typeface="微软雅黑" panose="020B0503020204020204" pitchFamily="34" charset="-122"/>
            </a:endParaRPr>
          </a:p>
          <a:p>
            <a:pPr lvl="0">
              <a:lnSpc>
                <a:spcPct val="150000"/>
              </a:lnSpc>
              <a:defRPr/>
            </a:pPr>
            <a:r>
              <a:rPr lang="en-US" altLang="zh-CN" sz="2800" b="1" dirty="0">
                <a:solidFill>
                  <a:srgbClr val="000000"/>
                </a:solidFill>
                <a:latin typeface="宋体" panose="02010600030101010101" pitchFamily="2" charset="-122"/>
                <a:ea typeface="宋体" panose="02010600030101010101" pitchFamily="2" charset="-122"/>
                <a:sym typeface="+mn-ea"/>
              </a:rPr>
              <a:t>4.</a:t>
            </a:r>
            <a:r>
              <a:rPr lang="zh-CN" altLang="en-US" sz="2800" b="1" dirty="0">
                <a:latin typeface="微软雅黑" panose="020B0503020204020204" pitchFamily="34" charset="-122"/>
                <a:ea typeface="微软雅黑" panose="020B0503020204020204" pitchFamily="34" charset="-122"/>
              </a:rPr>
              <a:t>居民委员会</a:t>
            </a:r>
            <a:r>
              <a:rPr lang="zh-CN" altLang="en-US" sz="2800" b="1" dirty="0">
                <a:latin typeface="宋体" panose="02010600030101010101" pitchFamily="2" charset="-122"/>
                <a:ea typeface="宋体" panose="02010600030101010101" pitchFamily="2" charset="-122"/>
              </a:rPr>
              <a:t>的</a:t>
            </a:r>
            <a:r>
              <a:rPr lang="zh-CN" altLang="en-US" sz="2800" b="1" dirty="0">
                <a:solidFill>
                  <a:srgbClr val="0000FF"/>
                </a:solidFill>
                <a:latin typeface="微软雅黑" panose="020B0503020204020204" pitchFamily="34" charset="-122"/>
                <a:ea typeface="微软雅黑" panose="020B0503020204020204" pitchFamily="34" charset="-122"/>
              </a:rPr>
              <a:t>产生、性质、任务</a:t>
            </a:r>
            <a:endParaRPr lang="en-US" altLang="zh-CN" sz="2800" b="1" dirty="0">
              <a:solidFill>
                <a:srgbClr val="0000FF"/>
              </a:solidFill>
              <a:latin typeface="微软雅黑" panose="020B0503020204020204" pitchFamily="34" charset="-122"/>
              <a:ea typeface="微软雅黑" panose="020B0503020204020204" pitchFamily="34" charset="-122"/>
              <a:sym typeface="+mn-ea"/>
            </a:endParaRPr>
          </a:p>
          <a:p>
            <a:pPr lvl="0">
              <a:lnSpc>
                <a:spcPct val="150000"/>
              </a:lnSpc>
              <a:defRPr/>
            </a:pPr>
            <a:r>
              <a:rPr lang="en-US" altLang="zh-CN" sz="2800" b="1" dirty="0">
                <a:solidFill>
                  <a:srgbClr val="000000"/>
                </a:solidFill>
                <a:latin typeface="宋体" panose="02010600030101010101" pitchFamily="2" charset="-122"/>
                <a:ea typeface="宋体" panose="02010600030101010101" pitchFamily="2" charset="-122"/>
                <a:sym typeface="+mn-ea"/>
              </a:rPr>
              <a:t>5.</a:t>
            </a:r>
            <a:r>
              <a:rPr lang="zh-CN" altLang="en-US" sz="2800" b="1" dirty="0">
                <a:latin typeface="微软雅黑" panose="020B0503020204020204" pitchFamily="34" charset="-122"/>
                <a:ea typeface="微软雅黑" panose="020B0503020204020204" pitchFamily="34" charset="-122"/>
              </a:rPr>
              <a:t>城市基层群众自治</a:t>
            </a:r>
            <a:r>
              <a:rPr lang="zh-CN" altLang="en-US" sz="2800" b="1" dirty="0">
                <a:latin typeface="宋体" panose="02010600030101010101" pitchFamily="2" charset="-122"/>
                <a:ea typeface="宋体" panose="02010600030101010101" pitchFamily="2" charset="-122"/>
              </a:rPr>
              <a:t>的</a:t>
            </a:r>
            <a:r>
              <a:rPr lang="zh-CN" altLang="en-US" sz="2800" b="1" dirty="0">
                <a:solidFill>
                  <a:srgbClr val="0000FF"/>
                </a:solidFill>
                <a:latin typeface="微软雅黑" panose="020B0503020204020204" pitchFamily="34" charset="-122"/>
                <a:ea typeface="微软雅黑" panose="020B0503020204020204" pitchFamily="34" charset="-122"/>
              </a:rPr>
              <a:t>实践</a:t>
            </a:r>
            <a:r>
              <a:rPr lang="zh-CN" altLang="en-US" sz="2800" b="1" dirty="0">
                <a:latin typeface="宋体" panose="02010600030101010101" pitchFamily="2" charset="-122"/>
                <a:ea typeface="宋体" panose="02010600030101010101" pitchFamily="2" charset="-122"/>
              </a:rPr>
              <a:t>和</a:t>
            </a:r>
            <a:r>
              <a:rPr lang="zh-CN" altLang="en-US" sz="2800" b="1" dirty="0">
                <a:solidFill>
                  <a:srgbClr val="0000FF"/>
                </a:solidFill>
                <a:latin typeface="微软雅黑" panose="020B0503020204020204" pitchFamily="34" charset="-122"/>
                <a:ea typeface="微软雅黑" panose="020B0503020204020204" pitchFamily="34" charset="-122"/>
              </a:rPr>
              <a:t>作用</a:t>
            </a:r>
            <a:endParaRPr lang="en-US" altLang="zh-CN" sz="2800" b="1" dirty="0">
              <a:solidFill>
                <a:srgbClr val="0000FF"/>
              </a:solidFill>
              <a:latin typeface="微软雅黑" panose="020B0503020204020204" pitchFamily="34" charset="-122"/>
              <a:ea typeface="微软雅黑" panose="020B0503020204020204" pitchFamily="34" charset="-122"/>
              <a:sym typeface="+mn-ea"/>
            </a:endParaRPr>
          </a:p>
        </p:txBody>
      </p:sp>
      <p:sp>
        <p:nvSpPr>
          <p:cNvPr id="4" name="矩形 6"/>
          <p:cNvSpPr>
            <a:spLocks noChangeArrowheads="1"/>
          </p:cNvSpPr>
          <p:nvPr/>
        </p:nvSpPr>
        <p:spPr bwMode="auto">
          <a:xfrm>
            <a:off x="169049" y="109415"/>
            <a:ext cx="8793882" cy="59323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eaLnBrk="1" hangingPunct="1">
              <a:lnSpc>
                <a:spcPct val="130000"/>
              </a:lnSpc>
            </a:pPr>
            <a:r>
              <a:rPr lang="zh-CN" altLang="en-US" sz="2800" b="1" dirty="0">
                <a:solidFill>
                  <a:srgbClr val="0000FF"/>
                </a:solidFill>
                <a:latin typeface="微软雅黑" panose="020B0503020204020204" charset="-122"/>
                <a:ea typeface="微软雅黑" panose="020B0503020204020204" charset="-122"/>
              </a:rPr>
              <a:t>    第一目 </a:t>
            </a:r>
            <a:r>
              <a:rPr lang="zh-CN" altLang="en-US" sz="2800" b="1" dirty="0">
                <a:latin typeface="微软雅黑" panose="020B0503020204020204" pitchFamily="34" charset="-122"/>
                <a:ea typeface="微软雅黑" panose="020B0503020204020204" pitchFamily="34" charset="-122"/>
              </a:rPr>
              <a:t>我国</a:t>
            </a:r>
            <a:r>
              <a:rPr lang="zh-CN" altLang="en-US" sz="2800" b="1" dirty="0">
                <a:solidFill>
                  <a:srgbClr val="0000FF"/>
                </a:solidFill>
                <a:latin typeface="微软雅黑" panose="020B0503020204020204" pitchFamily="34" charset="-122"/>
                <a:ea typeface="微软雅黑" panose="020B0503020204020204" pitchFamily="34" charset="-122"/>
              </a:rPr>
              <a:t>基层群众自治</a:t>
            </a:r>
            <a:r>
              <a:rPr lang="zh-CN" altLang="en-US" sz="2800" b="1" dirty="0">
                <a:solidFill>
                  <a:srgbClr val="000000"/>
                </a:solidFill>
                <a:latin typeface="微软雅黑" panose="020B0503020204020204" pitchFamily="34" charset="-122"/>
                <a:ea typeface="微软雅黑" panose="020B0503020204020204" pitchFamily="34" charset="-122"/>
              </a:rPr>
              <a:t>的</a:t>
            </a:r>
            <a:r>
              <a:rPr lang="zh-CN" altLang="en-US" sz="2800" b="1" dirty="0">
                <a:solidFill>
                  <a:srgbClr val="FF0000"/>
                </a:solidFill>
                <a:latin typeface="微软雅黑" panose="020B0503020204020204" pitchFamily="34" charset="-122"/>
                <a:ea typeface="微软雅黑" panose="020B0503020204020204" pitchFamily="34" charset="-122"/>
              </a:rPr>
              <a:t>组织形式</a:t>
            </a:r>
            <a:endParaRPr lang="en-US" altLang="zh-CN" sz="28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168275" y="800100"/>
            <a:ext cx="8668364" cy="156966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lvl="0">
              <a:defRPr/>
            </a:pPr>
            <a:r>
              <a:rPr lang="zh-CN" altLang="en-US" sz="2400" b="1" dirty="0">
                <a:solidFill>
                  <a:srgbClr val="000000"/>
                </a:solidFill>
                <a:latin typeface="宋体" panose="02010600030101010101" pitchFamily="2" charset="-122"/>
                <a:ea typeface="宋体" panose="02010600030101010101" pitchFamily="2" charset="-122"/>
              </a:rPr>
              <a:t>    我国的</a:t>
            </a:r>
            <a:r>
              <a:rPr lang="zh-CN" altLang="en-US" sz="2400" b="1" dirty="0">
                <a:latin typeface="微软雅黑"/>
                <a:ea typeface="微软雅黑"/>
              </a:rPr>
              <a:t>基层群众自治</a:t>
            </a:r>
            <a:r>
              <a:rPr lang="zh-CN" altLang="en-US" sz="2400" b="1" dirty="0">
                <a:solidFill>
                  <a:srgbClr val="000000"/>
                </a:solidFill>
                <a:latin typeface="宋体" panose="02010600030101010101" pitchFamily="2" charset="-122"/>
                <a:ea typeface="宋体" panose="02010600030101010101" pitchFamily="2" charset="-122"/>
              </a:rPr>
              <a:t>，是人民群众在城乡基层党组织领导下，在居住地范</a:t>
            </a:r>
            <a:r>
              <a:rPr lang="zh-CN" altLang="en-US" sz="2400" b="1" dirty="0">
                <a:latin typeface="宋体" panose="02010600030101010101" pitchFamily="2" charset="-122"/>
                <a:ea typeface="宋体" panose="02010600030101010101" pitchFamily="2" charset="-122"/>
              </a:rPr>
              <a:t>围</a:t>
            </a:r>
            <a:r>
              <a:rPr lang="zh-CN" altLang="en-US" sz="2400" b="1" dirty="0">
                <a:solidFill>
                  <a:srgbClr val="000000"/>
                </a:solidFill>
                <a:latin typeface="宋体" panose="02010600030101010101" pitchFamily="2" charset="-122"/>
                <a:ea typeface="宋体" panose="02010600030101010101" pitchFamily="2" charset="-122"/>
              </a:rPr>
              <a:t>内，依托</a:t>
            </a:r>
            <a:r>
              <a:rPr lang="zh-CN" altLang="en-US" sz="2400" b="1" dirty="0">
                <a:solidFill>
                  <a:srgbClr val="FF0000"/>
                </a:solidFill>
                <a:latin typeface="微软雅黑"/>
                <a:ea typeface="微软雅黑"/>
              </a:rPr>
              <a:t>基层群众自治组织</a:t>
            </a:r>
            <a:r>
              <a:rPr lang="zh-CN" altLang="en-US" sz="2400" b="1" dirty="0">
                <a:solidFill>
                  <a:srgbClr val="000000"/>
                </a:solidFill>
                <a:latin typeface="微软雅黑"/>
                <a:ea typeface="微软雅黑"/>
              </a:rPr>
              <a:t>，</a:t>
            </a:r>
            <a:r>
              <a:rPr lang="zh-CN" altLang="en-US" sz="2400" b="1" dirty="0">
                <a:solidFill>
                  <a:srgbClr val="000000"/>
                </a:solidFill>
                <a:latin typeface="宋体" panose="02010600030101010101" pitchFamily="2" charset="-122"/>
                <a:ea typeface="宋体" panose="02010600030101010101" pitchFamily="2" charset="-122"/>
              </a:rPr>
              <a:t>依法</a:t>
            </a:r>
            <a:r>
              <a:rPr lang="zh-CN" altLang="en-US" sz="2400" b="1" dirty="0">
                <a:solidFill>
                  <a:srgbClr val="0000FF"/>
                </a:solidFill>
                <a:latin typeface="微软雅黑"/>
                <a:ea typeface="微软雅黑"/>
              </a:rPr>
              <a:t>直接行使民主权利，</a:t>
            </a:r>
            <a:r>
              <a:rPr lang="zh-CN" altLang="en-US" sz="2400" b="1" dirty="0">
                <a:solidFill>
                  <a:srgbClr val="000000"/>
                </a:solidFill>
                <a:latin typeface="宋体" panose="02010600030101010101" pitchFamily="2" charset="-122"/>
                <a:ea typeface="宋体" panose="02010600030101010101" pitchFamily="2" charset="-122"/>
              </a:rPr>
              <a:t>实行</a:t>
            </a:r>
            <a:r>
              <a:rPr lang="zh-CN" altLang="en-US" sz="2400" b="1" dirty="0">
                <a:solidFill>
                  <a:srgbClr val="0000FF"/>
                </a:solidFill>
                <a:latin typeface="微软雅黑"/>
                <a:ea typeface="微软雅黑"/>
              </a:rPr>
              <a:t>自我管理、自我教育、自我服务、自我监督</a:t>
            </a:r>
            <a:r>
              <a:rPr lang="zh-CN" altLang="en-US" sz="2400" b="1" dirty="0">
                <a:solidFill>
                  <a:srgbClr val="000000"/>
                </a:solidFill>
                <a:latin typeface="宋体" panose="02010600030101010101" pitchFamily="2" charset="-122"/>
                <a:ea typeface="宋体" panose="02010600030101010101" pitchFamily="2" charset="-122"/>
              </a:rPr>
              <a:t>的</a:t>
            </a:r>
            <a:r>
              <a:rPr lang="zh-CN" altLang="en-US" sz="2400" b="1" dirty="0">
                <a:solidFill>
                  <a:srgbClr val="FF0000"/>
                </a:solidFill>
                <a:latin typeface="微软雅黑"/>
                <a:ea typeface="微软雅黑"/>
              </a:rPr>
              <a:t>民主制度</a:t>
            </a:r>
            <a:r>
              <a:rPr lang="zh-CN" altLang="en-US" sz="2400" b="1" dirty="0">
                <a:solidFill>
                  <a:srgbClr val="000000"/>
                </a:solidFill>
                <a:latin typeface="宋体" panose="02010600030101010101" pitchFamily="2" charset="-122"/>
                <a:ea typeface="宋体" panose="02010600030101010101" pitchFamily="2" charset="-122"/>
              </a:rPr>
              <a:t>和</a:t>
            </a:r>
            <a:r>
              <a:rPr lang="zh-CN" altLang="en-US" sz="2400" b="1" dirty="0">
                <a:solidFill>
                  <a:srgbClr val="FF0000"/>
                </a:solidFill>
                <a:latin typeface="微软雅黑"/>
                <a:ea typeface="微软雅黑"/>
              </a:rPr>
              <a:t>治理模式</a:t>
            </a:r>
            <a:r>
              <a:rPr lang="zh-CN" altLang="en-US" sz="2400" b="1" dirty="0">
                <a:solidFill>
                  <a:srgbClr val="000000"/>
                </a:solidFill>
                <a:latin typeface="宋体" panose="02010600030101010101" pitchFamily="2" charset="-122"/>
                <a:ea typeface="宋体" panose="02010600030101010101" pitchFamily="2" charset="-122"/>
              </a:rPr>
              <a:t>。</a:t>
            </a:r>
          </a:p>
        </p:txBody>
      </p:sp>
      <p:sp>
        <p:nvSpPr>
          <p:cNvPr id="52226" name="矩形 6"/>
          <p:cNvSpPr/>
          <p:nvPr/>
        </p:nvSpPr>
        <p:spPr>
          <a:xfrm>
            <a:off x="168275" y="36513"/>
            <a:ext cx="8668364"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800" b="1" dirty="0">
                <a:solidFill>
                  <a:schemeClr val="tx1"/>
                </a:solidFill>
                <a:latin typeface="微软雅黑" panose="020B0503020204020204" charset="-122"/>
              </a:rPr>
              <a:t>1.</a:t>
            </a:r>
            <a:r>
              <a:rPr lang="zh-CN" altLang="en-US" sz="2800" b="1" dirty="0">
                <a:latin typeface="微软雅黑" panose="020B0503020204020204" pitchFamily="34" charset="-122"/>
                <a:ea typeface="微软雅黑" panose="020B0503020204020204" pitchFamily="34" charset="-122"/>
                <a:sym typeface="+mn-ea"/>
              </a:rPr>
              <a:t>基层群众自治</a:t>
            </a:r>
            <a:r>
              <a:rPr lang="zh-CN" altLang="en-US" sz="2800" b="1" dirty="0">
                <a:latin typeface="宋体" panose="02010600030101010101" pitchFamily="2" charset="-122"/>
                <a:ea typeface="宋体" panose="02010600030101010101" pitchFamily="2" charset="-122"/>
                <a:sym typeface="+mn-ea"/>
              </a:rPr>
              <a:t>的</a:t>
            </a:r>
            <a:r>
              <a:rPr lang="zh-CN" altLang="en-US" sz="2800" b="1" dirty="0">
                <a:solidFill>
                  <a:srgbClr val="0000FF"/>
                </a:solidFill>
                <a:latin typeface="微软雅黑" panose="020B0503020204020204" pitchFamily="34" charset="-122"/>
                <a:ea typeface="微软雅黑" panose="020B0503020204020204" pitchFamily="34" charset="-122"/>
                <a:sym typeface="+mn-ea"/>
              </a:rPr>
              <a:t>含义</a:t>
            </a:r>
            <a:endParaRPr lang="zh-CN" altLang="en-US" sz="2800" b="1" dirty="0">
              <a:solidFill>
                <a:srgbClr val="FF0000"/>
              </a:solidFill>
              <a:latin typeface="微软雅黑" panose="020B0503020204020204" charset="-122"/>
              <a:ea typeface="微软雅黑" panose="020B0503020204020204" charset="-122"/>
            </a:endParaRPr>
          </a:p>
        </p:txBody>
      </p:sp>
      <p:sp>
        <p:nvSpPr>
          <p:cNvPr id="3" name="矩形 2">
            <a:extLst>
              <a:ext uri="{FF2B5EF4-FFF2-40B4-BE49-F238E27FC236}">
                <a16:creationId xmlns:a16="http://schemas.microsoft.com/office/drawing/2014/main" id="{E3AA534C-A9B8-42FB-85AF-81153DA1E10E}"/>
              </a:ext>
            </a:extLst>
          </p:cNvPr>
          <p:cNvSpPr/>
          <p:nvPr/>
        </p:nvSpPr>
        <p:spPr>
          <a:xfrm>
            <a:off x="168275" y="2910809"/>
            <a:ext cx="8775941" cy="1200329"/>
          </a:xfrm>
          <a:prstGeom prst="rect">
            <a:avLst/>
          </a:prstGeom>
          <a:ln>
            <a:solidFill>
              <a:srgbClr val="0000FF"/>
            </a:solidFill>
          </a:ln>
        </p:spPr>
        <p:txBody>
          <a:bodyPr wrap="square">
            <a:spAutoFit/>
          </a:bodyPr>
          <a:lstStyle/>
          <a:p>
            <a:pPr algn="ctr"/>
            <a:r>
              <a:rPr lang="zh-CN" altLang="en-US" sz="2400" b="1" spc="200" noProof="1">
                <a:solidFill>
                  <a:schemeClr val="tx1"/>
                </a:solidFill>
                <a:latin typeface="微软雅黑" panose="020B0503020204020204" pitchFamily="34" charset="-122"/>
                <a:ea typeface="微软雅黑" panose="020B0503020204020204" pitchFamily="34" charset="-122"/>
              </a:rPr>
              <a:t>专家点评：基层民主的特点</a:t>
            </a:r>
            <a:endParaRPr lang="zh-CN" altLang="en-US" sz="2400" dirty="0">
              <a:solidFill>
                <a:schemeClr val="tx1"/>
              </a:solidFill>
              <a:latin typeface="微软雅黑" panose="020B0503020204020204" pitchFamily="34" charset="-122"/>
              <a:ea typeface="微软雅黑" panose="020B0503020204020204" pitchFamily="34" charset="-122"/>
            </a:endParaRPr>
          </a:p>
          <a:p>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    </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与</a:t>
            </a:r>
            <a:r>
              <a:rPr lang="zh-CN" altLang="zh-CN" sz="2400" b="1" kern="100" dirty="0">
                <a:solidFill>
                  <a:srgbClr val="0000FF"/>
                </a:solidFill>
                <a:latin typeface="楷体" panose="02010609060101010101" pitchFamily="49" charset="-122"/>
                <a:ea typeface="楷体" panose="02010609060101010101" pitchFamily="49" charset="-122"/>
                <a:cs typeface="Times New Roman" panose="02020603050405020304" pitchFamily="18" charset="0"/>
              </a:rPr>
              <a:t>国家和政府层面</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的政治民主相比，</a:t>
            </a:r>
            <a:r>
              <a:rPr lang="zh-CN" altLang="zh-CN" sz="2400" b="1" kern="100" dirty="0">
                <a:solidFill>
                  <a:srgbClr val="0000FF"/>
                </a:solidFill>
                <a:latin typeface="楷体" panose="02010609060101010101" pitchFamily="49" charset="-122"/>
                <a:ea typeface="楷体" panose="02010609060101010101" pitchFamily="49" charset="-122"/>
                <a:cs typeface="Times New Roman" panose="02020603050405020304" pitchFamily="18" charset="0"/>
              </a:rPr>
              <a:t>基层民主</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具有</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发生领域</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的</a:t>
            </a:r>
            <a:r>
              <a:rPr lang="zh-CN"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基层性</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民主参与</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的</a:t>
            </a:r>
            <a:r>
              <a:rPr lang="zh-CN"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直接性</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管理活动</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的</a:t>
            </a:r>
            <a:r>
              <a:rPr lang="zh-CN"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自治性</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等特点。</a:t>
            </a:r>
            <a:endParaRPr lang="zh-CN" altLang="en-US" dirty="0">
              <a:latin typeface="楷体" panose="02010609060101010101" pitchFamily="49" charset="-122"/>
              <a:ea typeface="楷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76840" y="802035"/>
            <a:ext cx="8951273" cy="397031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lvl="0">
              <a:defRPr/>
            </a:pPr>
            <a:r>
              <a:rPr lang="zh-CN" altLang="en-US" sz="2800" b="1" dirty="0">
                <a:solidFill>
                  <a:srgbClr val="0000FF"/>
                </a:solidFill>
                <a:latin typeface="微软雅黑" panose="020B0503020204020204" pitchFamily="34" charset="-122"/>
                <a:ea typeface="微软雅黑" panose="020B0503020204020204" pitchFamily="34" charset="-122"/>
              </a:rPr>
              <a:t>产生：</a:t>
            </a:r>
            <a:r>
              <a:rPr lang="zh-CN" altLang="en-US" sz="2800" b="1" dirty="0">
                <a:latin typeface="微软雅黑" panose="020B0503020204020204" pitchFamily="34" charset="-122"/>
                <a:ea typeface="微软雅黑" panose="020B0503020204020204" pitchFamily="34" charset="-122"/>
              </a:rPr>
              <a:t>村民委员会成员</a:t>
            </a:r>
            <a:r>
              <a:rPr lang="zh-CN" altLang="en-US" sz="2800" b="1" dirty="0">
                <a:solidFill>
                  <a:srgbClr val="000000"/>
                </a:solidFill>
                <a:latin typeface="宋体" panose="02010600030101010101" pitchFamily="2" charset="-122"/>
                <a:ea typeface="宋体" panose="02010600030101010101" pitchFamily="2" charset="-122"/>
              </a:rPr>
              <a:t>由村民选举产生，</a:t>
            </a:r>
            <a:endParaRPr lang="en-US" altLang="zh-CN" sz="2800" b="1" dirty="0">
              <a:solidFill>
                <a:srgbClr val="000000"/>
              </a:solidFill>
              <a:latin typeface="宋体" panose="02010600030101010101" pitchFamily="2" charset="-122"/>
              <a:ea typeface="宋体" panose="02010600030101010101" pitchFamily="2" charset="-122"/>
            </a:endParaRPr>
          </a:p>
          <a:p>
            <a:pPr lvl="0">
              <a:defRPr/>
            </a:pPr>
            <a:r>
              <a:rPr lang="en-US" altLang="zh-CN" sz="2800" b="1" dirty="0">
                <a:solidFill>
                  <a:srgbClr val="000000"/>
                </a:solidFill>
                <a:latin typeface="宋体" panose="02010600030101010101" pitchFamily="2" charset="-122"/>
                <a:ea typeface="宋体" panose="02010600030101010101" pitchFamily="2" charset="-122"/>
              </a:rPr>
              <a:t>      </a:t>
            </a:r>
            <a:r>
              <a:rPr lang="zh-CN" altLang="en-US" sz="2800" b="1" dirty="0">
                <a:solidFill>
                  <a:srgbClr val="000000"/>
                </a:solidFill>
                <a:latin typeface="宋体" panose="02010600030101010101" pitchFamily="2" charset="-122"/>
                <a:ea typeface="宋体" panose="02010600030101010101" pitchFamily="2" charset="-122"/>
              </a:rPr>
              <a:t>向</a:t>
            </a:r>
            <a:r>
              <a:rPr lang="zh-CN" altLang="en-US" sz="2800" b="1" dirty="0">
                <a:solidFill>
                  <a:srgbClr val="FF0000"/>
                </a:solidFill>
                <a:latin typeface="微软雅黑" panose="020B0503020204020204" pitchFamily="34" charset="-122"/>
                <a:ea typeface="微软雅黑" panose="020B0503020204020204" pitchFamily="34" charset="-122"/>
              </a:rPr>
              <a:t>村民会议、村民代表会议</a:t>
            </a:r>
            <a:r>
              <a:rPr lang="zh-CN" altLang="en-US" sz="2800" b="1" dirty="0">
                <a:solidFill>
                  <a:srgbClr val="000000"/>
                </a:solidFill>
                <a:latin typeface="宋体" panose="02010600030101010101" pitchFamily="2" charset="-122"/>
                <a:ea typeface="宋体" panose="02010600030101010101" pitchFamily="2" charset="-122"/>
              </a:rPr>
              <a:t>负责并报告工作。</a:t>
            </a:r>
            <a:endParaRPr lang="en-US" altLang="zh-CN" sz="2800" b="1" dirty="0">
              <a:solidFill>
                <a:srgbClr val="000000"/>
              </a:solidFill>
              <a:latin typeface="宋体" panose="02010600030101010101" pitchFamily="2" charset="-122"/>
              <a:ea typeface="宋体" panose="02010600030101010101" pitchFamily="2" charset="-122"/>
            </a:endParaRPr>
          </a:p>
          <a:p>
            <a:pPr lvl="0">
              <a:defRPr/>
            </a:pPr>
            <a:endParaRPr lang="en-US" altLang="zh-CN" sz="2800" b="1" dirty="0">
              <a:solidFill>
                <a:srgbClr val="000000"/>
              </a:solidFill>
              <a:latin typeface="宋体" panose="02010600030101010101" pitchFamily="2" charset="-122"/>
              <a:ea typeface="宋体" panose="02010600030101010101" pitchFamily="2" charset="-122"/>
            </a:endParaRPr>
          </a:p>
          <a:p>
            <a:pPr>
              <a:defRPr/>
            </a:pPr>
            <a:r>
              <a:rPr lang="zh-CN" altLang="en-US" sz="2800" b="1" dirty="0">
                <a:solidFill>
                  <a:srgbClr val="0000FF"/>
                </a:solidFill>
                <a:latin typeface="微软雅黑" panose="020B0503020204020204" pitchFamily="34" charset="-122"/>
                <a:ea typeface="微软雅黑" panose="020B0503020204020204" pitchFamily="34" charset="-122"/>
              </a:rPr>
              <a:t>性质：</a:t>
            </a:r>
            <a:r>
              <a:rPr lang="zh-CN" altLang="en-US" sz="2800" b="1" dirty="0">
                <a:solidFill>
                  <a:srgbClr val="0000FF"/>
                </a:solidFill>
                <a:latin typeface="+mn-ea"/>
                <a:ea typeface="+mn-ea"/>
              </a:rPr>
              <a:t>按照</a:t>
            </a:r>
            <a:r>
              <a:rPr lang="zh-CN" altLang="en-US" sz="2800" b="1" dirty="0">
                <a:latin typeface="微软雅黑" panose="020B0503020204020204" pitchFamily="34" charset="-122"/>
                <a:ea typeface="微软雅黑" panose="020B0503020204020204" pitchFamily="34" charset="-122"/>
              </a:rPr>
              <a:t>村民委员会组织法</a:t>
            </a:r>
            <a:r>
              <a:rPr lang="zh-CN" altLang="en-US" sz="2800" b="1" dirty="0">
                <a:solidFill>
                  <a:srgbClr val="000000"/>
                </a:solidFill>
                <a:latin typeface="宋体" panose="02010600030101010101" pitchFamily="2" charset="-122"/>
                <a:ea typeface="宋体" panose="02010600030101010101" pitchFamily="2" charset="-122"/>
              </a:rPr>
              <a:t>，</a:t>
            </a:r>
            <a:endParaRPr lang="en-US" altLang="zh-CN" sz="2800" b="1" dirty="0">
              <a:solidFill>
                <a:srgbClr val="000000"/>
              </a:solidFill>
              <a:latin typeface="宋体" panose="02010600030101010101" pitchFamily="2" charset="-122"/>
              <a:ea typeface="宋体" panose="02010600030101010101" pitchFamily="2" charset="-122"/>
            </a:endParaRPr>
          </a:p>
          <a:p>
            <a:pPr>
              <a:defRPr/>
            </a:pPr>
            <a:r>
              <a:rPr lang="en-US" altLang="zh-CN" sz="2800" b="1" dirty="0">
                <a:solidFill>
                  <a:srgbClr val="000000"/>
                </a:solidFill>
                <a:latin typeface="宋体" panose="02010600030101010101" pitchFamily="2" charset="-122"/>
                <a:ea typeface="宋体" panose="02010600030101010101" pitchFamily="2" charset="-122"/>
              </a:rPr>
              <a:t>      </a:t>
            </a:r>
            <a:r>
              <a:rPr lang="zh-CN" altLang="en-US" sz="2800" b="1" dirty="0">
                <a:latin typeface="微软雅黑" panose="020B0503020204020204" pitchFamily="34" charset="-122"/>
                <a:ea typeface="微软雅黑" panose="020B0503020204020204" pitchFamily="34" charset="-122"/>
              </a:rPr>
              <a:t>村民委员会</a:t>
            </a:r>
            <a:r>
              <a:rPr lang="zh-CN" altLang="en-US" sz="2800" b="1" dirty="0">
                <a:solidFill>
                  <a:srgbClr val="000000"/>
                </a:solidFill>
                <a:latin typeface="宋体" panose="02010600030101010101" pitchFamily="2" charset="-122"/>
                <a:ea typeface="宋体" panose="02010600030101010101" pitchFamily="2" charset="-122"/>
              </a:rPr>
              <a:t>是</a:t>
            </a:r>
            <a:r>
              <a:rPr lang="zh-CN" altLang="en-US" sz="2800" b="1" dirty="0">
                <a:solidFill>
                  <a:srgbClr val="FF0000"/>
                </a:solidFill>
                <a:latin typeface="微软雅黑" panose="020B0503020204020204" pitchFamily="34" charset="-122"/>
                <a:ea typeface="微软雅黑" panose="020B0503020204020204" pitchFamily="34" charset="-122"/>
              </a:rPr>
              <a:t>农村基层群众性自治组织。</a:t>
            </a:r>
            <a:endParaRPr lang="en-US" altLang="zh-CN" sz="2800" b="1" dirty="0">
              <a:solidFill>
                <a:srgbClr val="FF0000"/>
              </a:solidFill>
              <a:latin typeface="微软雅黑" panose="020B0503020204020204" pitchFamily="34" charset="-122"/>
              <a:ea typeface="微软雅黑" panose="020B0503020204020204" pitchFamily="34" charset="-122"/>
            </a:endParaRPr>
          </a:p>
          <a:p>
            <a:pPr>
              <a:defRPr/>
            </a:pPr>
            <a:endParaRPr lang="en-US" altLang="zh-CN" sz="2800" b="1" dirty="0">
              <a:solidFill>
                <a:srgbClr val="FF0000"/>
              </a:solidFill>
              <a:latin typeface="微软雅黑" panose="020B0503020204020204" pitchFamily="34" charset="-122"/>
              <a:ea typeface="微软雅黑" panose="020B0503020204020204" pitchFamily="34" charset="-122"/>
            </a:endParaRPr>
          </a:p>
          <a:p>
            <a:pPr>
              <a:defRPr/>
            </a:pPr>
            <a:r>
              <a:rPr lang="zh-CN" altLang="en-US" sz="2800" b="1" dirty="0">
                <a:solidFill>
                  <a:srgbClr val="0000FF"/>
                </a:solidFill>
                <a:latin typeface="+mn-ea"/>
                <a:ea typeface="+mn-ea"/>
              </a:rPr>
              <a:t>职能：办理</a:t>
            </a:r>
            <a:r>
              <a:rPr lang="zh-CN" altLang="en-US" sz="2800" b="1" dirty="0">
                <a:solidFill>
                  <a:srgbClr val="000000"/>
                </a:solidFill>
                <a:latin typeface="宋体" panose="02010600030101010101" pitchFamily="2" charset="-122"/>
                <a:ea typeface="宋体" panose="02010600030101010101" pitchFamily="2" charset="-122"/>
              </a:rPr>
              <a:t>本村的</a:t>
            </a:r>
            <a:r>
              <a:rPr lang="zh-CN" altLang="en-US" sz="2800" b="1" dirty="0">
                <a:solidFill>
                  <a:srgbClr val="0000FF"/>
                </a:solidFill>
                <a:latin typeface="+mn-ea"/>
                <a:ea typeface="+mn-ea"/>
              </a:rPr>
              <a:t>公共事务</a:t>
            </a:r>
            <a:r>
              <a:rPr lang="zh-CN" altLang="en-US" sz="2800" b="1" dirty="0">
                <a:solidFill>
                  <a:srgbClr val="000000"/>
                </a:solidFill>
                <a:latin typeface="宋体" panose="02010600030101010101" pitchFamily="2" charset="-122"/>
                <a:ea typeface="宋体" panose="02010600030101010101" pitchFamily="2" charset="-122"/>
              </a:rPr>
              <a:t>和</a:t>
            </a:r>
            <a:r>
              <a:rPr lang="zh-CN" altLang="en-US" sz="2800" b="1" dirty="0">
                <a:solidFill>
                  <a:srgbClr val="0000FF"/>
                </a:solidFill>
                <a:latin typeface="+mn-ea"/>
                <a:ea typeface="+mn-ea"/>
              </a:rPr>
              <a:t>公益事业，</a:t>
            </a:r>
            <a:endParaRPr lang="en-US" altLang="zh-CN" sz="2800" b="1" dirty="0">
              <a:solidFill>
                <a:srgbClr val="0000FF"/>
              </a:solidFill>
              <a:latin typeface="+mn-ea"/>
              <a:ea typeface="+mn-ea"/>
            </a:endParaRPr>
          </a:p>
          <a:p>
            <a:pPr>
              <a:defRPr/>
            </a:pPr>
            <a:r>
              <a:rPr lang="en-US" altLang="zh-CN" sz="2800" b="1" dirty="0">
                <a:solidFill>
                  <a:srgbClr val="0000FF"/>
                </a:solidFill>
                <a:latin typeface="+mn-ea"/>
                <a:ea typeface="+mn-ea"/>
              </a:rPr>
              <a:t>          </a:t>
            </a:r>
            <a:r>
              <a:rPr lang="zh-CN" altLang="en-US" sz="2800" b="1" dirty="0">
                <a:solidFill>
                  <a:srgbClr val="0000FF"/>
                </a:solidFill>
                <a:latin typeface="+mn-ea"/>
                <a:ea typeface="+mn-ea"/>
              </a:rPr>
              <a:t>调解</a:t>
            </a:r>
            <a:r>
              <a:rPr lang="zh-CN" altLang="en-US" sz="2800" b="1" dirty="0">
                <a:solidFill>
                  <a:srgbClr val="000000"/>
                </a:solidFill>
                <a:latin typeface="宋体" panose="02010600030101010101" pitchFamily="2" charset="-122"/>
                <a:ea typeface="宋体" panose="02010600030101010101" pitchFamily="2" charset="-122"/>
              </a:rPr>
              <a:t>民间纠纷，</a:t>
            </a:r>
            <a:r>
              <a:rPr lang="zh-CN" altLang="en-US" sz="2800" b="1" dirty="0">
                <a:solidFill>
                  <a:srgbClr val="0000FF"/>
                </a:solidFill>
                <a:latin typeface="+mn-ea"/>
                <a:ea typeface="+mn-ea"/>
              </a:rPr>
              <a:t>协助</a:t>
            </a:r>
            <a:r>
              <a:rPr lang="zh-CN" altLang="en-US" sz="2800" b="1" dirty="0">
                <a:solidFill>
                  <a:srgbClr val="000000"/>
                </a:solidFill>
                <a:latin typeface="宋体" panose="02010600030101010101" pitchFamily="2" charset="-122"/>
                <a:ea typeface="宋体" panose="02010600030101010101" pitchFamily="2" charset="-122"/>
              </a:rPr>
              <a:t>维护社会治安，</a:t>
            </a:r>
            <a:endParaRPr lang="en-US" altLang="zh-CN" sz="2800" b="1" dirty="0">
              <a:solidFill>
                <a:srgbClr val="000000"/>
              </a:solidFill>
              <a:latin typeface="宋体" panose="02010600030101010101" pitchFamily="2" charset="-122"/>
              <a:ea typeface="宋体" panose="02010600030101010101" pitchFamily="2" charset="-122"/>
            </a:endParaRPr>
          </a:p>
          <a:p>
            <a:pPr>
              <a:defRPr/>
            </a:pPr>
            <a:r>
              <a:rPr lang="en-US" altLang="zh-CN" sz="2800" b="1" dirty="0">
                <a:solidFill>
                  <a:srgbClr val="000000"/>
                </a:solidFill>
                <a:latin typeface="宋体" panose="02010600030101010101" pitchFamily="2" charset="-122"/>
                <a:ea typeface="宋体" panose="02010600030101010101" pitchFamily="2" charset="-122"/>
              </a:rPr>
              <a:t>      </a:t>
            </a:r>
            <a:r>
              <a:rPr lang="zh-CN" altLang="en-US" sz="2800" b="1" dirty="0">
                <a:solidFill>
                  <a:srgbClr val="000000"/>
                </a:solidFill>
                <a:latin typeface="宋体" panose="02010600030101010101" pitchFamily="2" charset="-122"/>
                <a:ea typeface="宋体" panose="02010600030101010101" pitchFamily="2" charset="-122"/>
              </a:rPr>
              <a:t>向人民政府</a:t>
            </a:r>
            <a:r>
              <a:rPr lang="zh-CN" altLang="en-US" sz="2800" b="1" dirty="0">
                <a:solidFill>
                  <a:srgbClr val="0000FF"/>
                </a:solidFill>
                <a:latin typeface="+mn-ea"/>
                <a:ea typeface="+mn-ea"/>
              </a:rPr>
              <a:t>反映</a:t>
            </a:r>
            <a:r>
              <a:rPr lang="zh-CN" altLang="en-US" sz="2800" b="1" dirty="0">
                <a:solidFill>
                  <a:srgbClr val="000000"/>
                </a:solidFill>
                <a:latin typeface="宋体" panose="02010600030101010101" pitchFamily="2" charset="-122"/>
                <a:ea typeface="宋体" panose="02010600030101010101" pitchFamily="2" charset="-122"/>
              </a:rPr>
              <a:t>村民的意见</a:t>
            </a:r>
            <a:r>
              <a:rPr lang="zh-CN" altLang="en-US" b="1" dirty="0">
                <a:solidFill>
                  <a:srgbClr val="000000"/>
                </a:solidFill>
                <a:latin typeface="宋体" panose="02010600030101010101" pitchFamily="2" charset="-122"/>
                <a:ea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rPr>
              <a:t>要求和</a:t>
            </a:r>
            <a:r>
              <a:rPr lang="zh-CN" altLang="en-US" sz="2800" b="1" dirty="0">
                <a:solidFill>
                  <a:srgbClr val="0000FF"/>
                </a:solidFill>
                <a:latin typeface="+mn-ea"/>
                <a:ea typeface="+mn-ea"/>
              </a:rPr>
              <a:t>提出</a:t>
            </a:r>
            <a:r>
              <a:rPr lang="zh-CN" altLang="en-US" sz="2800" b="1" dirty="0">
                <a:solidFill>
                  <a:srgbClr val="000000"/>
                </a:solidFill>
                <a:latin typeface="宋体" panose="02010600030101010101" pitchFamily="2" charset="-122"/>
                <a:ea typeface="宋体" panose="02010600030101010101" pitchFamily="2" charset="-122"/>
              </a:rPr>
              <a:t>建议等</a:t>
            </a:r>
            <a:r>
              <a:rPr lang="zh-CN" altLang="en-US" sz="2000" b="1" dirty="0">
                <a:solidFill>
                  <a:srgbClr val="000000"/>
                </a:solidFill>
                <a:latin typeface="宋体" panose="02010600030101010101" pitchFamily="2" charset="-122"/>
                <a:ea typeface="宋体" panose="02010600030101010101" pitchFamily="2" charset="-122"/>
              </a:rPr>
              <a:t>。</a:t>
            </a:r>
            <a:endParaRPr lang="zh-CN" altLang="en-US" sz="2800" b="1" dirty="0">
              <a:solidFill>
                <a:srgbClr val="000000"/>
              </a:solidFill>
              <a:latin typeface="宋体" panose="02010600030101010101" pitchFamily="2" charset="-122"/>
              <a:ea typeface="宋体" panose="02010600030101010101" pitchFamily="2" charset="-122"/>
            </a:endParaRPr>
          </a:p>
        </p:txBody>
      </p:sp>
      <p:sp>
        <p:nvSpPr>
          <p:cNvPr id="52226" name="矩形 6"/>
          <p:cNvSpPr/>
          <p:nvPr/>
        </p:nvSpPr>
        <p:spPr>
          <a:xfrm>
            <a:off x="76840" y="36513"/>
            <a:ext cx="8951273"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800" b="1" dirty="0">
                <a:solidFill>
                  <a:schemeClr val="tx1"/>
                </a:solidFill>
                <a:latin typeface="微软雅黑" panose="020B0503020204020204" charset="-122"/>
                <a:ea typeface="微软雅黑" panose="020B0503020204020204" charset="-122"/>
              </a:rPr>
              <a:t>2</a:t>
            </a:r>
            <a:r>
              <a:rPr lang="en-US" altLang="zh-CN" sz="2800" b="1" dirty="0">
                <a:solidFill>
                  <a:schemeClr val="tx1"/>
                </a:solidFill>
                <a:latin typeface="微软雅黑" panose="020B0503020204020204" charset="-122"/>
              </a:rPr>
              <a:t>.</a:t>
            </a:r>
            <a:r>
              <a:rPr lang="zh-CN" altLang="en-US" sz="2800" b="1" dirty="0">
                <a:latin typeface="微软雅黑" panose="020B0503020204020204" pitchFamily="34" charset="-122"/>
                <a:ea typeface="微软雅黑" panose="020B0503020204020204" pitchFamily="34" charset="-122"/>
              </a:rPr>
              <a:t>村民委员会</a:t>
            </a:r>
            <a:r>
              <a:rPr lang="zh-CN" altLang="en-US" sz="2800" b="1" dirty="0">
                <a:latin typeface="宋体" panose="02010600030101010101" pitchFamily="2" charset="-122"/>
                <a:ea typeface="宋体" panose="02010600030101010101" pitchFamily="2" charset="-122"/>
              </a:rPr>
              <a:t>的</a:t>
            </a:r>
            <a:r>
              <a:rPr lang="zh-CN" altLang="en-US" sz="2800" b="1" dirty="0">
                <a:solidFill>
                  <a:srgbClr val="0000FF"/>
                </a:solidFill>
                <a:latin typeface="微软雅黑" panose="020B0503020204020204" pitchFamily="34" charset="-122"/>
                <a:ea typeface="微软雅黑" panose="020B0503020204020204" pitchFamily="34" charset="-122"/>
              </a:rPr>
              <a:t>产生、性质、</a:t>
            </a:r>
            <a:r>
              <a:rPr lang="zh-CN" altLang="en-US" sz="2800" b="1" dirty="0">
                <a:solidFill>
                  <a:srgbClr val="0000FF"/>
                </a:solidFill>
                <a:latin typeface="+mn-ea"/>
              </a:rPr>
              <a:t>主要</a:t>
            </a:r>
            <a:r>
              <a:rPr lang="zh-CN" altLang="en-US" sz="2800" b="1" dirty="0">
                <a:solidFill>
                  <a:srgbClr val="0000FF"/>
                </a:solidFill>
                <a:latin typeface="微软雅黑" panose="020B0503020204020204" pitchFamily="34" charset="-122"/>
                <a:ea typeface="微软雅黑" panose="020B0503020204020204" pitchFamily="34" charset="-122"/>
              </a:rPr>
              <a:t>职能</a:t>
            </a:r>
            <a:endParaRPr lang="zh-CN" altLang="en-US" sz="2800" b="1" dirty="0">
              <a:solidFill>
                <a:srgbClr val="FF000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40403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168275" y="800100"/>
            <a:ext cx="8859838" cy="2576667"/>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50000"/>
              </a:lnSpc>
              <a:defRPr/>
            </a:pPr>
            <a:r>
              <a:rPr lang="zh-CN" altLang="en-US" sz="2800" b="1" dirty="0">
                <a:solidFill>
                  <a:srgbClr val="000000"/>
                </a:solidFill>
                <a:latin typeface="宋体" panose="02010600030101010101" pitchFamily="2" charset="-122"/>
                <a:ea typeface="宋体" panose="02010600030101010101" pitchFamily="2" charset="-122"/>
              </a:rPr>
              <a:t>    在农村基层治理实践中，</a:t>
            </a:r>
            <a:r>
              <a:rPr lang="zh-CN" altLang="en-US" sz="2800" b="1" dirty="0">
                <a:solidFill>
                  <a:srgbClr val="0000FF"/>
                </a:solidFill>
                <a:latin typeface="微软雅黑" panose="020B0503020204020204" pitchFamily="34" charset="-122"/>
                <a:ea typeface="微软雅黑" panose="020B0503020204020204" pitchFamily="34" charset="-122"/>
              </a:rPr>
              <a:t>制定</a:t>
            </a:r>
            <a:r>
              <a:rPr lang="zh-CN" altLang="en-US" sz="2800" b="1" dirty="0">
                <a:solidFill>
                  <a:srgbClr val="FF0000"/>
                </a:solidFill>
                <a:latin typeface="+mn-ea"/>
                <a:ea typeface="仿宋_GB2312"/>
              </a:rPr>
              <a:t>村民自治章程</a:t>
            </a:r>
            <a:r>
              <a:rPr lang="zh-CN" altLang="en-US" sz="2800" b="1" dirty="0">
                <a:solidFill>
                  <a:srgbClr val="000000"/>
                </a:solidFill>
                <a:latin typeface="宋体" panose="02010600030101010101" pitchFamily="2" charset="-122"/>
                <a:ea typeface="宋体" panose="02010600030101010101" pitchFamily="2" charset="-122"/>
              </a:rPr>
              <a:t>或</a:t>
            </a:r>
            <a:r>
              <a:rPr lang="zh-CN" altLang="en-US" sz="2800" b="1" dirty="0">
                <a:solidFill>
                  <a:srgbClr val="FF0000"/>
                </a:solidFill>
                <a:latin typeface="+mn-ea"/>
                <a:ea typeface="仿宋_GB2312"/>
              </a:rPr>
              <a:t>村规民约</a:t>
            </a:r>
            <a:r>
              <a:rPr lang="zh-CN" altLang="en-US" sz="2800" b="1" dirty="0">
                <a:solidFill>
                  <a:srgbClr val="000000"/>
                </a:solidFill>
                <a:latin typeface="宋体" panose="02010600030101010101" pitchFamily="2" charset="-122"/>
                <a:ea typeface="宋体" panose="02010600030101010101" pitchFamily="2" charset="-122"/>
              </a:rPr>
              <a:t>，是村民</a:t>
            </a:r>
            <a:r>
              <a:rPr lang="zh-CN" altLang="en-US" sz="2800" b="1" dirty="0">
                <a:solidFill>
                  <a:srgbClr val="0000FF"/>
                </a:solidFill>
                <a:latin typeface="微软雅黑" panose="020B0503020204020204" pitchFamily="34" charset="-122"/>
                <a:ea typeface="微软雅黑" panose="020B0503020204020204" pitchFamily="34" charset="-122"/>
              </a:rPr>
              <a:t>规范</a:t>
            </a:r>
            <a:r>
              <a:rPr lang="zh-CN" altLang="en-US" sz="2800" b="1" dirty="0">
                <a:solidFill>
                  <a:srgbClr val="000000"/>
                </a:solidFill>
                <a:latin typeface="宋体" panose="02010600030101010101" pitchFamily="2" charset="-122"/>
                <a:ea typeface="宋体" panose="02010600030101010101" pitchFamily="2" charset="-122"/>
              </a:rPr>
              <a:t>自己和村干部的行为，运用民主的办法来</a:t>
            </a:r>
            <a:r>
              <a:rPr lang="zh-CN" altLang="en-US" sz="2800" b="1" dirty="0">
                <a:solidFill>
                  <a:srgbClr val="0000FF"/>
                </a:solidFill>
                <a:latin typeface="微软雅黑" panose="020B0503020204020204" pitchFamily="34" charset="-122"/>
                <a:ea typeface="微软雅黑" panose="020B0503020204020204" pitchFamily="34" charset="-122"/>
              </a:rPr>
              <a:t>管理</a:t>
            </a:r>
            <a:r>
              <a:rPr lang="zh-CN" altLang="en-US" sz="2800" b="1" dirty="0">
                <a:solidFill>
                  <a:srgbClr val="000000"/>
                </a:solidFill>
                <a:latin typeface="宋体" panose="02010600030101010101" pitchFamily="2" charset="-122"/>
                <a:ea typeface="宋体" panose="02010600030101010101" pitchFamily="2" charset="-122"/>
              </a:rPr>
              <a:t>本村的日常事务，</a:t>
            </a:r>
            <a:r>
              <a:rPr lang="zh-CN" altLang="en-US" sz="2800" b="1" dirty="0">
                <a:solidFill>
                  <a:srgbClr val="0000FF"/>
                </a:solidFill>
                <a:latin typeface="微软雅黑" panose="020B0503020204020204" pitchFamily="34" charset="-122"/>
                <a:ea typeface="微软雅黑" panose="020B0503020204020204" pitchFamily="34" charset="-122"/>
              </a:rPr>
              <a:t>实现</a:t>
            </a:r>
            <a:r>
              <a:rPr lang="zh-CN" altLang="en-US" sz="2800" b="1" dirty="0">
                <a:solidFill>
                  <a:srgbClr val="000000"/>
                </a:solidFill>
                <a:latin typeface="宋体" panose="02010600030101010101" pitchFamily="2" charset="-122"/>
                <a:ea typeface="宋体" panose="02010600030101010101" pitchFamily="2" charset="-122"/>
              </a:rPr>
              <a:t>自己的事情自己办、自己的难题自己解的</a:t>
            </a:r>
            <a:r>
              <a:rPr lang="zh-CN" altLang="en-US" sz="2800" b="1" dirty="0">
                <a:solidFill>
                  <a:srgbClr val="FF0000"/>
                </a:solidFill>
                <a:latin typeface="微软雅黑" panose="020B0503020204020204" pitchFamily="34" charset="-122"/>
                <a:ea typeface="微软雅黑" panose="020B0503020204020204" pitchFamily="34" charset="-122"/>
              </a:rPr>
              <a:t>有效途径</a:t>
            </a:r>
            <a:r>
              <a:rPr lang="zh-CN" altLang="en-US" sz="2800" b="1" dirty="0">
                <a:solidFill>
                  <a:srgbClr val="000000"/>
                </a:solidFill>
                <a:latin typeface="宋体" panose="02010600030101010101" pitchFamily="2" charset="-122"/>
                <a:ea typeface="宋体" panose="02010600030101010101" pitchFamily="2" charset="-122"/>
              </a:rPr>
              <a:t>。</a:t>
            </a:r>
          </a:p>
        </p:txBody>
      </p:sp>
      <p:sp>
        <p:nvSpPr>
          <p:cNvPr id="52226" name="矩形 6"/>
          <p:cNvSpPr/>
          <p:nvPr/>
        </p:nvSpPr>
        <p:spPr>
          <a:xfrm>
            <a:off x="168275" y="36513"/>
            <a:ext cx="8859838"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800" b="1" dirty="0">
                <a:solidFill>
                  <a:schemeClr val="tx1"/>
                </a:solidFill>
                <a:latin typeface="微软雅黑" panose="020B0503020204020204" charset="-122"/>
                <a:ea typeface="微软雅黑" panose="020B0503020204020204" charset="-122"/>
              </a:rPr>
              <a:t>3</a:t>
            </a:r>
            <a:r>
              <a:rPr lang="en-US" altLang="zh-CN" sz="2800" b="1" dirty="0">
                <a:solidFill>
                  <a:schemeClr val="tx1"/>
                </a:solidFill>
                <a:latin typeface="微软雅黑" panose="020B0503020204020204" charset="-122"/>
              </a:rPr>
              <a:t>.</a:t>
            </a:r>
            <a:r>
              <a:rPr lang="zh-CN" altLang="en-US" sz="2800" b="1" dirty="0">
                <a:latin typeface="微软雅黑" panose="020B0503020204020204" pitchFamily="34" charset="-122"/>
                <a:ea typeface="微软雅黑" panose="020B0503020204020204" pitchFamily="34" charset="-122"/>
              </a:rPr>
              <a:t>农村基层治理实践</a:t>
            </a:r>
            <a:r>
              <a:rPr lang="zh-CN" altLang="en-US" sz="2800" b="1" dirty="0">
                <a:latin typeface="宋体" panose="02010600030101010101" pitchFamily="2" charset="-122"/>
                <a:ea typeface="宋体" panose="02010600030101010101" pitchFamily="2" charset="-122"/>
              </a:rPr>
              <a:t>的有效</a:t>
            </a:r>
            <a:r>
              <a:rPr lang="zh-CN" altLang="en-US" sz="2800" b="1" dirty="0">
                <a:solidFill>
                  <a:srgbClr val="0000FF"/>
                </a:solidFill>
                <a:latin typeface="微软雅黑" panose="020B0503020204020204" pitchFamily="34" charset="-122"/>
                <a:ea typeface="微软雅黑" panose="020B0503020204020204" pitchFamily="34" charset="-122"/>
              </a:rPr>
              <a:t>途径</a:t>
            </a:r>
            <a:endParaRPr lang="zh-CN" altLang="en-US" sz="2800" b="1" dirty="0">
              <a:solidFill>
                <a:srgbClr val="FF000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375025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107576" y="723259"/>
            <a:ext cx="8920537" cy="4154984"/>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lvl="0">
              <a:defRPr/>
            </a:pPr>
            <a:r>
              <a:rPr lang="zh-CN" altLang="en-US" sz="2800" b="1" dirty="0">
                <a:solidFill>
                  <a:srgbClr val="0000FF"/>
                </a:solidFill>
                <a:latin typeface="微软雅黑" panose="020B0503020204020204" pitchFamily="34" charset="-122"/>
                <a:ea typeface="微软雅黑" panose="020B0503020204020204" pitchFamily="34" charset="-122"/>
              </a:rPr>
              <a:t>产生：</a:t>
            </a:r>
            <a:r>
              <a:rPr lang="zh-CN" altLang="en-US" sz="2800" b="1" dirty="0">
                <a:solidFill>
                  <a:srgbClr val="000000"/>
                </a:solidFill>
                <a:latin typeface="微软雅黑" panose="020B0503020204020204" pitchFamily="34" charset="-122"/>
                <a:ea typeface="微软雅黑" panose="020B0503020204020204" pitchFamily="34" charset="-122"/>
              </a:rPr>
              <a:t>居民委员会成员</a:t>
            </a:r>
            <a:r>
              <a:rPr lang="zh-CN" altLang="en-US" sz="2800" b="1" dirty="0">
                <a:solidFill>
                  <a:srgbClr val="000000"/>
                </a:solidFill>
                <a:latin typeface="宋体" panose="02010600030101010101" pitchFamily="2" charset="-122"/>
                <a:ea typeface="宋体" panose="02010600030101010101" pitchFamily="2" charset="-122"/>
              </a:rPr>
              <a:t>由居民</a:t>
            </a:r>
            <a:r>
              <a:rPr lang="zh-CN" altLang="en-US" sz="2800" b="1" dirty="0">
                <a:solidFill>
                  <a:srgbClr val="FF0000"/>
                </a:solidFill>
                <a:latin typeface="微软雅黑" panose="020B0503020204020204" pitchFamily="34" charset="-122"/>
                <a:ea typeface="微软雅黑" panose="020B0503020204020204" pitchFamily="34" charset="-122"/>
              </a:rPr>
              <a:t>选举</a:t>
            </a:r>
            <a:r>
              <a:rPr lang="zh-CN" altLang="en-US" sz="2800" b="1" dirty="0">
                <a:solidFill>
                  <a:srgbClr val="000000"/>
                </a:solidFill>
                <a:latin typeface="宋体" panose="02010600030101010101" pitchFamily="2" charset="-122"/>
                <a:ea typeface="宋体" panose="02010600030101010101" pitchFamily="2" charset="-122"/>
              </a:rPr>
              <a:t>产生，</a:t>
            </a:r>
            <a:endParaRPr lang="en-US" altLang="zh-CN" sz="2800" b="1" dirty="0">
              <a:solidFill>
                <a:srgbClr val="000000"/>
              </a:solidFill>
              <a:latin typeface="宋体" panose="02010600030101010101" pitchFamily="2" charset="-122"/>
              <a:ea typeface="宋体" panose="02010600030101010101" pitchFamily="2" charset="-122"/>
            </a:endParaRPr>
          </a:p>
          <a:p>
            <a:pPr lvl="0">
              <a:defRPr/>
            </a:pPr>
            <a:r>
              <a:rPr lang="en-US" altLang="zh-CN" sz="2800" b="1" dirty="0">
                <a:solidFill>
                  <a:srgbClr val="000000"/>
                </a:solidFill>
                <a:latin typeface="宋体" panose="02010600030101010101" pitchFamily="2" charset="-122"/>
                <a:ea typeface="宋体" panose="02010600030101010101" pitchFamily="2" charset="-122"/>
              </a:rPr>
              <a:t>      </a:t>
            </a:r>
            <a:r>
              <a:rPr lang="zh-CN" altLang="en-US" sz="2800" b="1" dirty="0">
                <a:solidFill>
                  <a:srgbClr val="000000"/>
                </a:solidFill>
                <a:latin typeface="宋体" panose="02010600030101010101" pitchFamily="2" charset="-122"/>
                <a:ea typeface="宋体" panose="02010600030101010101" pitchFamily="2" charset="-122"/>
              </a:rPr>
              <a:t>向</a:t>
            </a:r>
            <a:r>
              <a:rPr lang="zh-CN" altLang="en-US" sz="2800" b="1" dirty="0">
                <a:solidFill>
                  <a:srgbClr val="000000"/>
                </a:solidFill>
                <a:latin typeface="微软雅黑" panose="020B0503020204020204" pitchFamily="34" charset="-122"/>
                <a:ea typeface="微软雅黑" panose="020B0503020204020204" pitchFamily="34" charset="-122"/>
              </a:rPr>
              <a:t>居民会议</a:t>
            </a:r>
            <a:r>
              <a:rPr lang="zh-CN" altLang="en-US" sz="2800" b="1" dirty="0">
                <a:solidFill>
                  <a:srgbClr val="000000"/>
                </a:solidFill>
                <a:latin typeface="宋体" panose="02010600030101010101" pitchFamily="2" charset="-122"/>
                <a:ea typeface="宋体" panose="02010600030101010101" pitchFamily="2" charset="-122"/>
              </a:rPr>
              <a:t>负责并报告工作。 </a:t>
            </a:r>
            <a:endParaRPr lang="en-US" altLang="zh-CN" sz="1800" b="1" dirty="0">
              <a:solidFill>
                <a:srgbClr val="000000"/>
              </a:solidFill>
              <a:latin typeface="宋体" panose="02010600030101010101" pitchFamily="2" charset="-122"/>
              <a:ea typeface="宋体" panose="02010600030101010101" pitchFamily="2" charset="-122"/>
            </a:endParaRPr>
          </a:p>
          <a:p>
            <a:pPr lvl="0">
              <a:defRPr/>
            </a:pPr>
            <a:r>
              <a:rPr lang="zh-CN" altLang="en-US" sz="1800" b="1" dirty="0">
                <a:solidFill>
                  <a:srgbClr val="000000"/>
                </a:solidFill>
                <a:latin typeface="宋体" panose="02010600030101010101" pitchFamily="2" charset="-122"/>
                <a:ea typeface="宋体" panose="02010600030101010101" pitchFamily="2" charset="-122"/>
              </a:rPr>
              <a:t>      </a:t>
            </a:r>
            <a:endParaRPr lang="en-US" altLang="zh-CN" sz="1800" b="1" dirty="0">
              <a:solidFill>
                <a:srgbClr val="000000"/>
              </a:solidFill>
              <a:latin typeface="宋体" panose="02010600030101010101" pitchFamily="2" charset="-122"/>
              <a:ea typeface="宋体" panose="02010600030101010101" pitchFamily="2" charset="-122"/>
            </a:endParaRPr>
          </a:p>
          <a:p>
            <a:pPr lvl="0">
              <a:defRPr/>
            </a:pPr>
            <a:r>
              <a:rPr lang="zh-CN" altLang="en-US" sz="2800" b="1" dirty="0">
                <a:solidFill>
                  <a:srgbClr val="0000FF"/>
                </a:solidFill>
                <a:latin typeface="+mn-ea"/>
                <a:ea typeface="+mn-ea"/>
              </a:rPr>
              <a:t>性质：按照</a:t>
            </a:r>
            <a:r>
              <a:rPr lang="zh-CN" altLang="en-US" sz="2800" b="1" dirty="0">
                <a:solidFill>
                  <a:srgbClr val="000000"/>
                </a:solidFill>
                <a:latin typeface="微软雅黑" panose="020B0503020204020204" pitchFamily="34" charset="-122"/>
                <a:ea typeface="微软雅黑" panose="020B0503020204020204" pitchFamily="34" charset="-122"/>
              </a:rPr>
              <a:t>城市居民委员会组织法</a:t>
            </a:r>
            <a:r>
              <a:rPr lang="zh-CN" altLang="en-US" sz="2800" b="1" dirty="0">
                <a:solidFill>
                  <a:srgbClr val="000000"/>
                </a:solidFill>
                <a:latin typeface="宋体" panose="02010600030101010101" pitchFamily="2" charset="-122"/>
                <a:ea typeface="宋体" panose="02010600030101010101" pitchFamily="2" charset="-122"/>
              </a:rPr>
              <a:t>，</a:t>
            </a:r>
            <a:endParaRPr lang="en-US" altLang="zh-CN" sz="2800" b="1" dirty="0">
              <a:solidFill>
                <a:srgbClr val="000000"/>
              </a:solidFill>
              <a:latin typeface="宋体" panose="02010600030101010101" pitchFamily="2" charset="-122"/>
              <a:ea typeface="宋体" panose="02010600030101010101" pitchFamily="2" charset="-122"/>
            </a:endParaRPr>
          </a:p>
          <a:p>
            <a:pPr lvl="0">
              <a:defRPr/>
            </a:pPr>
            <a:r>
              <a:rPr lang="en-US" altLang="zh-CN" sz="2800" b="1" dirty="0">
                <a:solidFill>
                  <a:srgbClr val="000000"/>
                </a:solidFill>
                <a:latin typeface="宋体" panose="02010600030101010101" pitchFamily="2" charset="-122"/>
                <a:ea typeface="宋体" panose="02010600030101010101" pitchFamily="2" charset="-122"/>
              </a:rPr>
              <a:t>      </a:t>
            </a:r>
            <a:r>
              <a:rPr lang="zh-CN" altLang="en-US" sz="2800" b="1" dirty="0">
                <a:solidFill>
                  <a:srgbClr val="000000"/>
                </a:solidFill>
                <a:latin typeface="微软雅黑" panose="020B0503020204020204" pitchFamily="34" charset="-122"/>
                <a:ea typeface="微软雅黑" panose="020B0503020204020204" pitchFamily="34" charset="-122"/>
              </a:rPr>
              <a:t>居民委员会</a:t>
            </a:r>
            <a:r>
              <a:rPr lang="zh-CN" altLang="en-US" sz="2800" b="1" dirty="0">
                <a:solidFill>
                  <a:srgbClr val="000000"/>
                </a:solidFill>
                <a:latin typeface="宋体" panose="02010600030101010101" pitchFamily="2" charset="-122"/>
                <a:ea typeface="宋体" panose="02010600030101010101" pitchFamily="2" charset="-122"/>
              </a:rPr>
              <a:t>是</a:t>
            </a:r>
            <a:r>
              <a:rPr lang="zh-CN" altLang="en-US" sz="2800" b="1" dirty="0">
                <a:solidFill>
                  <a:srgbClr val="FF0000"/>
                </a:solidFill>
                <a:latin typeface="微软雅黑" panose="020B0503020204020204" pitchFamily="34" charset="-122"/>
                <a:ea typeface="微软雅黑" panose="020B0503020204020204" pitchFamily="34" charset="-122"/>
              </a:rPr>
              <a:t>城市基层群众性自治组织。</a:t>
            </a:r>
            <a:endParaRPr lang="en-US" altLang="zh-CN" sz="2800" b="1" dirty="0">
              <a:solidFill>
                <a:srgbClr val="FF0000"/>
              </a:solidFill>
              <a:latin typeface="微软雅黑" panose="020B0503020204020204" pitchFamily="34" charset="-122"/>
              <a:ea typeface="微软雅黑" panose="020B0503020204020204" pitchFamily="34" charset="-122"/>
            </a:endParaRPr>
          </a:p>
          <a:p>
            <a:pPr lvl="0">
              <a:defRPr/>
            </a:pPr>
            <a:endParaRPr lang="en-US" altLang="zh-CN" b="1" dirty="0">
              <a:solidFill>
                <a:srgbClr val="FF0000"/>
              </a:solidFill>
              <a:latin typeface="微软雅黑" panose="020B0503020204020204" pitchFamily="34" charset="-122"/>
              <a:ea typeface="微软雅黑" panose="020B0503020204020204" pitchFamily="34" charset="-122"/>
            </a:endParaRPr>
          </a:p>
          <a:p>
            <a:pPr>
              <a:defRPr/>
            </a:pPr>
            <a:r>
              <a:rPr lang="zh-CN" altLang="en-US" sz="2800" b="1" dirty="0">
                <a:solidFill>
                  <a:srgbClr val="0000FF"/>
                </a:solidFill>
                <a:latin typeface="微软雅黑" panose="020B0503020204020204" pitchFamily="34" charset="-122"/>
                <a:ea typeface="微软雅黑" panose="020B0503020204020204" pitchFamily="34" charset="-122"/>
              </a:rPr>
              <a:t>任务：</a:t>
            </a:r>
            <a:r>
              <a:rPr lang="zh-CN" altLang="en-US" sz="2800" b="1" dirty="0">
                <a:solidFill>
                  <a:srgbClr val="0000FF"/>
                </a:solidFill>
                <a:latin typeface="+mn-ea"/>
                <a:ea typeface="+mn-ea"/>
              </a:rPr>
              <a:t>维护</a:t>
            </a:r>
            <a:r>
              <a:rPr lang="zh-CN" altLang="en-US" sz="2800" b="1" dirty="0">
                <a:solidFill>
                  <a:srgbClr val="000000"/>
                </a:solidFill>
                <a:latin typeface="宋体" panose="02010600030101010101" pitchFamily="2" charset="-122"/>
                <a:ea typeface="宋体" panose="02010600030101010101" pitchFamily="2" charset="-122"/>
              </a:rPr>
              <a:t>居民的合法权益，</a:t>
            </a:r>
            <a:endParaRPr lang="en-US" altLang="zh-CN" sz="2800" b="1" dirty="0">
              <a:solidFill>
                <a:srgbClr val="000000"/>
              </a:solidFill>
              <a:latin typeface="宋体" panose="02010600030101010101" pitchFamily="2" charset="-122"/>
              <a:ea typeface="宋体" panose="02010600030101010101" pitchFamily="2" charset="-122"/>
            </a:endParaRPr>
          </a:p>
          <a:p>
            <a:pPr>
              <a:defRPr/>
            </a:pPr>
            <a:r>
              <a:rPr lang="en-US" altLang="zh-CN" sz="2800" b="1" dirty="0">
                <a:solidFill>
                  <a:srgbClr val="000000"/>
                </a:solidFill>
                <a:latin typeface="宋体" panose="02010600030101010101" pitchFamily="2" charset="-122"/>
                <a:ea typeface="宋体" panose="02010600030101010101" pitchFamily="2" charset="-122"/>
              </a:rPr>
              <a:t>      </a:t>
            </a:r>
            <a:r>
              <a:rPr lang="zh-CN" altLang="en-US" sz="2800" b="1" dirty="0">
                <a:solidFill>
                  <a:srgbClr val="0000FF"/>
                </a:solidFill>
                <a:latin typeface="+mn-ea"/>
                <a:ea typeface="+mn-ea"/>
              </a:rPr>
              <a:t>办理</a:t>
            </a:r>
            <a:r>
              <a:rPr lang="zh-CN" altLang="en-US" sz="2800" b="1" dirty="0">
                <a:solidFill>
                  <a:srgbClr val="000000"/>
                </a:solidFill>
                <a:latin typeface="宋体" panose="02010600030101010101" pitchFamily="2" charset="-122"/>
                <a:ea typeface="宋体" panose="02010600030101010101" pitchFamily="2" charset="-122"/>
              </a:rPr>
              <a:t>本居住地区居民的</a:t>
            </a:r>
            <a:r>
              <a:rPr lang="zh-CN" altLang="en-US" sz="2800" b="1" dirty="0">
                <a:solidFill>
                  <a:srgbClr val="FF0000"/>
                </a:solidFill>
                <a:latin typeface="微软雅黑" panose="020B0503020204020204" pitchFamily="34" charset="-122"/>
                <a:ea typeface="微软雅黑" panose="020B0503020204020204" pitchFamily="34" charset="-122"/>
              </a:rPr>
              <a:t>公共事务</a:t>
            </a:r>
            <a:r>
              <a:rPr lang="zh-CN" altLang="en-US" sz="2800" b="1" dirty="0">
                <a:solidFill>
                  <a:srgbClr val="000000"/>
                </a:solidFill>
                <a:latin typeface="宋体" panose="02010600030101010101" pitchFamily="2" charset="-122"/>
                <a:ea typeface="宋体" panose="02010600030101010101" pitchFamily="2" charset="-122"/>
              </a:rPr>
              <a:t>和</a:t>
            </a:r>
            <a:r>
              <a:rPr lang="zh-CN" altLang="en-US" sz="2800" b="1" dirty="0">
                <a:solidFill>
                  <a:srgbClr val="FF0000"/>
                </a:solidFill>
                <a:latin typeface="微软雅黑" panose="020B0503020204020204" pitchFamily="34" charset="-122"/>
                <a:ea typeface="微软雅黑" panose="020B0503020204020204" pitchFamily="34" charset="-122"/>
              </a:rPr>
              <a:t>公益事业</a:t>
            </a:r>
            <a:r>
              <a:rPr lang="zh-CN" altLang="en-US" sz="2800" b="1" dirty="0">
                <a:solidFill>
                  <a:srgbClr val="000000"/>
                </a:solidFill>
                <a:latin typeface="宋体" panose="02010600030101010101" pitchFamily="2" charset="-122"/>
                <a:ea typeface="宋体" panose="02010600030101010101" pitchFamily="2" charset="-122"/>
              </a:rPr>
              <a:t>，</a:t>
            </a:r>
            <a:endParaRPr lang="en-US" altLang="zh-CN" sz="2800" b="1" dirty="0">
              <a:solidFill>
                <a:srgbClr val="000000"/>
              </a:solidFill>
              <a:latin typeface="宋体" panose="02010600030101010101" pitchFamily="2" charset="-122"/>
              <a:ea typeface="宋体" panose="02010600030101010101" pitchFamily="2" charset="-122"/>
            </a:endParaRPr>
          </a:p>
          <a:p>
            <a:pPr>
              <a:defRPr/>
            </a:pPr>
            <a:r>
              <a:rPr lang="en-US" altLang="zh-CN" sz="2800" b="1" dirty="0">
                <a:solidFill>
                  <a:srgbClr val="000000"/>
                </a:solidFill>
                <a:latin typeface="宋体" panose="02010600030101010101" pitchFamily="2" charset="-122"/>
                <a:ea typeface="宋体" panose="02010600030101010101" pitchFamily="2" charset="-122"/>
              </a:rPr>
              <a:t>      </a:t>
            </a:r>
            <a:r>
              <a:rPr lang="zh-CN" altLang="en-US" sz="2800" b="1" dirty="0">
                <a:solidFill>
                  <a:srgbClr val="0000FF"/>
                </a:solidFill>
                <a:latin typeface="+mn-ea"/>
                <a:ea typeface="+mn-ea"/>
              </a:rPr>
              <a:t>调解</a:t>
            </a:r>
            <a:r>
              <a:rPr lang="zh-CN" altLang="en-US" sz="2800" b="1" dirty="0">
                <a:solidFill>
                  <a:srgbClr val="000000"/>
                </a:solidFill>
                <a:latin typeface="宋体" panose="02010600030101010101" pitchFamily="2" charset="-122"/>
                <a:ea typeface="宋体" panose="02010600030101010101" pitchFamily="2" charset="-122"/>
              </a:rPr>
              <a:t>民间纠纷，</a:t>
            </a:r>
            <a:r>
              <a:rPr lang="zh-CN" altLang="en-US" sz="2800" b="1" dirty="0">
                <a:solidFill>
                  <a:srgbClr val="0000FF"/>
                </a:solidFill>
                <a:latin typeface="+mn-ea"/>
                <a:ea typeface="+mn-ea"/>
              </a:rPr>
              <a:t>协助</a:t>
            </a:r>
            <a:r>
              <a:rPr lang="zh-CN" altLang="en-US" sz="2800" b="1" dirty="0">
                <a:solidFill>
                  <a:srgbClr val="000000"/>
                </a:solidFill>
                <a:latin typeface="宋体" panose="02010600030101010101" pitchFamily="2" charset="-122"/>
                <a:ea typeface="宋体" panose="02010600030101010101" pitchFamily="2" charset="-122"/>
              </a:rPr>
              <a:t>维护社会治安，</a:t>
            </a:r>
            <a:endParaRPr lang="en-US" altLang="zh-CN" sz="2800" b="1" dirty="0">
              <a:solidFill>
                <a:srgbClr val="000000"/>
              </a:solidFill>
              <a:latin typeface="宋体" panose="02010600030101010101" pitchFamily="2" charset="-122"/>
              <a:ea typeface="宋体" panose="02010600030101010101" pitchFamily="2" charset="-122"/>
            </a:endParaRPr>
          </a:p>
          <a:p>
            <a:pPr>
              <a:defRPr/>
            </a:pPr>
            <a:r>
              <a:rPr lang="en-US" altLang="zh-CN" sz="2800" b="1" dirty="0">
                <a:solidFill>
                  <a:srgbClr val="000000"/>
                </a:solidFill>
                <a:latin typeface="宋体" panose="02010600030101010101" pitchFamily="2" charset="-122"/>
                <a:ea typeface="宋体" panose="02010600030101010101" pitchFamily="2" charset="-122"/>
              </a:rPr>
              <a:t>      </a:t>
            </a:r>
            <a:r>
              <a:rPr lang="zh-CN" altLang="en-US" sz="2800" b="1" dirty="0">
                <a:solidFill>
                  <a:srgbClr val="000000"/>
                </a:solidFill>
                <a:latin typeface="宋体" panose="02010600030101010101" pitchFamily="2" charset="-122"/>
                <a:ea typeface="宋体" panose="02010600030101010101" pitchFamily="2" charset="-122"/>
              </a:rPr>
              <a:t>向人民政府</a:t>
            </a:r>
            <a:r>
              <a:rPr lang="zh-CN" altLang="en-US" sz="2800" b="1" dirty="0">
                <a:solidFill>
                  <a:srgbClr val="0000FF"/>
                </a:solidFill>
                <a:latin typeface="+mn-ea"/>
                <a:ea typeface="+mn-ea"/>
              </a:rPr>
              <a:t>反映</a:t>
            </a:r>
            <a:r>
              <a:rPr lang="zh-CN" altLang="en-US" sz="2800" b="1" dirty="0">
                <a:solidFill>
                  <a:srgbClr val="000000"/>
                </a:solidFill>
                <a:latin typeface="宋体" panose="02010600030101010101" pitchFamily="2" charset="-122"/>
                <a:ea typeface="宋体" panose="02010600030101010101" pitchFamily="2" charset="-122"/>
              </a:rPr>
              <a:t>居民的意见</a:t>
            </a:r>
            <a:r>
              <a:rPr lang="zh-CN" altLang="en-US" b="1" dirty="0">
                <a:solidFill>
                  <a:srgbClr val="000000"/>
                </a:solidFill>
                <a:latin typeface="宋体" panose="02010600030101010101" pitchFamily="2" charset="-122"/>
                <a:ea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rPr>
              <a:t>要求和</a:t>
            </a:r>
            <a:r>
              <a:rPr lang="zh-CN" altLang="en-US" sz="2800" b="1" dirty="0">
                <a:solidFill>
                  <a:srgbClr val="0000FF"/>
                </a:solidFill>
                <a:latin typeface="+mn-ea"/>
                <a:ea typeface="+mn-ea"/>
              </a:rPr>
              <a:t>提出</a:t>
            </a:r>
            <a:r>
              <a:rPr lang="zh-CN" altLang="en-US" sz="2800" b="1" dirty="0">
                <a:solidFill>
                  <a:srgbClr val="000000"/>
                </a:solidFill>
                <a:latin typeface="宋体" panose="02010600030101010101" pitchFamily="2" charset="-122"/>
                <a:ea typeface="宋体" panose="02010600030101010101" pitchFamily="2" charset="-122"/>
              </a:rPr>
              <a:t>建议等</a:t>
            </a:r>
            <a:r>
              <a:rPr lang="zh-CN" altLang="en-US" sz="2000" b="1" dirty="0">
                <a:solidFill>
                  <a:srgbClr val="000000"/>
                </a:solidFill>
                <a:latin typeface="宋体" panose="02010600030101010101" pitchFamily="2" charset="-122"/>
                <a:ea typeface="宋体" panose="02010600030101010101" pitchFamily="2" charset="-122"/>
              </a:rPr>
              <a:t>。</a:t>
            </a:r>
            <a:endParaRPr lang="zh-CN" altLang="en-US" sz="2800" b="1" dirty="0">
              <a:solidFill>
                <a:srgbClr val="000000"/>
              </a:solidFill>
              <a:latin typeface="宋体" panose="02010600030101010101" pitchFamily="2" charset="-122"/>
              <a:ea typeface="宋体" panose="02010600030101010101" pitchFamily="2" charset="-122"/>
            </a:endParaRPr>
          </a:p>
        </p:txBody>
      </p:sp>
      <p:sp>
        <p:nvSpPr>
          <p:cNvPr id="52226" name="矩形 6"/>
          <p:cNvSpPr/>
          <p:nvPr/>
        </p:nvSpPr>
        <p:spPr>
          <a:xfrm>
            <a:off x="107577" y="0"/>
            <a:ext cx="8920536"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800" b="1" dirty="0">
                <a:solidFill>
                  <a:schemeClr val="tx1"/>
                </a:solidFill>
                <a:latin typeface="微软雅黑" panose="020B0503020204020204" charset="-122"/>
                <a:ea typeface="微软雅黑" panose="020B0503020204020204" charset="-122"/>
              </a:rPr>
              <a:t>4</a:t>
            </a:r>
            <a:r>
              <a:rPr lang="en-US" altLang="zh-CN" sz="2800" b="1" dirty="0">
                <a:solidFill>
                  <a:schemeClr val="tx1"/>
                </a:solidFill>
                <a:latin typeface="微软雅黑" panose="020B0503020204020204" charset="-122"/>
              </a:rPr>
              <a:t>.</a:t>
            </a:r>
            <a:r>
              <a:rPr lang="zh-CN" altLang="en-US" sz="2800" b="1" dirty="0">
                <a:latin typeface="微软雅黑" panose="020B0503020204020204" pitchFamily="34" charset="-122"/>
                <a:ea typeface="微软雅黑" panose="020B0503020204020204" pitchFamily="34" charset="-122"/>
              </a:rPr>
              <a:t>居民委员会</a:t>
            </a:r>
            <a:r>
              <a:rPr lang="zh-CN" altLang="en-US" sz="2800" b="1" dirty="0">
                <a:latin typeface="宋体" panose="02010600030101010101" pitchFamily="2" charset="-122"/>
                <a:ea typeface="宋体" panose="02010600030101010101" pitchFamily="2" charset="-122"/>
              </a:rPr>
              <a:t>的</a:t>
            </a:r>
            <a:r>
              <a:rPr lang="zh-CN" altLang="en-US" sz="2800" b="1" dirty="0">
                <a:solidFill>
                  <a:srgbClr val="0000FF"/>
                </a:solidFill>
                <a:latin typeface="微软雅黑" panose="020B0503020204020204" pitchFamily="34" charset="-122"/>
                <a:ea typeface="微软雅黑" panose="020B0503020204020204" pitchFamily="34" charset="-122"/>
              </a:rPr>
              <a:t>产生、性质、任务</a:t>
            </a:r>
            <a:endParaRPr lang="zh-CN" altLang="en-US" sz="2800" b="1" dirty="0">
              <a:solidFill>
                <a:srgbClr val="FF000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369543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168275" y="800100"/>
            <a:ext cx="8622259" cy="1815882"/>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lvl="0">
              <a:defRPr/>
            </a:pPr>
            <a:r>
              <a:rPr lang="zh-CN" altLang="en-US" sz="2800" b="1" dirty="0">
                <a:solidFill>
                  <a:srgbClr val="0000FF"/>
                </a:solidFill>
                <a:latin typeface="+mn-ea"/>
                <a:ea typeface="仿宋_GB2312"/>
              </a:rPr>
              <a:t>       </a:t>
            </a:r>
            <a:r>
              <a:rPr lang="zh-CN" altLang="en-US" sz="2800" b="1" dirty="0">
                <a:solidFill>
                  <a:srgbClr val="000000"/>
                </a:solidFill>
                <a:latin typeface="宋体" panose="02010600030101010101" pitchFamily="2" charset="-122"/>
                <a:ea typeface="宋体" panose="02010600030101010101" pitchFamily="2" charset="-122"/>
              </a:rPr>
              <a:t>居委会成员居民选，社区大事居民定，日常事务居民管。</a:t>
            </a:r>
            <a:endParaRPr lang="en-US" altLang="zh-CN" sz="2800" b="1" dirty="0">
              <a:solidFill>
                <a:srgbClr val="000000"/>
              </a:solidFill>
              <a:latin typeface="宋体" panose="02010600030101010101" pitchFamily="2" charset="-122"/>
              <a:ea typeface="宋体" panose="02010600030101010101" pitchFamily="2" charset="-122"/>
            </a:endParaRPr>
          </a:p>
          <a:p>
            <a:pPr lvl="0">
              <a:defRPr/>
            </a:pPr>
            <a:r>
              <a:rPr lang="en-US" altLang="zh-CN" sz="2800" b="1" dirty="0">
                <a:solidFill>
                  <a:srgbClr val="000000"/>
                </a:solidFill>
                <a:latin typeface="宋体" panose="02010600030101010101" pitchFamily="2" charset="-122"/>
                <a:ea typeface="宋体" panose="02010600030101010101" pitchFamily="2" charset="-122"/>
              </a:rPr>
              <a:t>    </a:t>
            </a:r>
            <a:r>
              <a:rPr lang="zh-CN" altLang="en-US" sz="2800" b="1" dirty="0">
                <a:solidFill>
                  <a:srgbClr val="000000"/>
                </a:solidFill>
                <a:latin typeface="宋体" panose="02010600030101010101" pitchFamily="2" charset="-122"/>
                <a:ea typeface="宋体" panose="02010600030101010101" pitchFamily="2" charset="-122"/>
              </a:rPr>
              <a:t>这大大</a:t>
            </a:r>
            <a:r>
              <a:rPr lang="zh-CN" altLang="en-US" sz="2800" b="1" dirty="0">
                <a:solidFill>
                  <a:srgbClr val="0000FF"/>
                </a:solidFill>
                <a:latin typeface="+mn-ea"/>
                <a:ea typeface="+mn-ea"/>
              </a:rPr>
              <a:t>调动</a:t>
            </a:r>
            <a:r>
              <a:rPr lang="zh-CN" altLang="en-US" sz="2800" b="1" dirty="0">
                <a:solidFill>
                  <a:srgbClr val="000000"/>
                </a:solidFill>
                <a:latin typeface="宋体" panose="02010600030101010101" pitchFamily="2" charset="-122"/>
                <a:ea typeface="宋体" panose="02010600030101010101" pitchFamily="2" charset="-122"/>
              </a:rPr>
              <a:t>了广大居民参与社区建设的</a:t>
            </a:r>
            <a:r>
              <a:rPr lang="zh-CN" altLang="en-US" sz="2800" b="1" dirty="0">
                <a:solidFill>
                  <a:srgbClr val="FF0000"/>
                </a:solidFill>
                <a:latin typeface="+mn-ea"/>
                <a:ea typeface="+mn-ea"/>
              </a:rPr>
              <a:t>积极性</a:t>
            </a:r>
            <a:r>
              <a:rPr lang="zh-CN" altLang="en-US" sz="2800" b="1" dirty="0">
                <a:solidFill>
                  <a:srgbClr val="000000"/>
                </a:solidFill>
                <a:latin typeface="宋体" panose="02010600030101010101" pitchFamily="2" charset="-122"/>
                <a:ea typeface="宋体" panose="02010600030101010101" pitchFamily="2" charset="-122"/>
              </a:rPr>
              <a:t>，也有效</a:t>
            </a:r>
            <a:r>
              <a:rPr lang="zh-CN" altLang="en-US" sz="2800" b="1" dirty="0">
                <a:solidFill>
                  <a:srgbClr val="0000FF"/>
                </a:solidFill>
                <a:latin typeface="+mn-ea"/>
                <a:ea typeface="+mn-ea"/>
              </a:rPr>
              <a:t>提高</a:t>
            </a:r>
            <a:r>
              <a:rPr lang="zh-CN" altLang="en-US" sz="2800" b="1" dirty="0">
                <a:solidFill>
                  <a:srgbClr val="000000"/>
                </a:solidFill>
                <a:latin typeface="宋体" panose="02010600030101010101" pitchFamily="2" charset="-122"/>
                <a:ea typeface="宋体" panose="02010600030101010101" pitchFamily="2" charset="-122"/>
              </a:rPr>
              <a:t>了居民参与政治生活的</a:t>
            </a:r>
            <a:r>
              <a:rPr lang="zh-CN" altLang="en-US" sz="2800" b="1" dirty="0">
                <a:solidFill>
                  <a:srgbClr val="FF0000"/>
                </a:solidFill>
                <a:latin typeface="+mn-ea"/>
                <a:ea typeface="+mn-ea"/>
              </a:rPr>
              <a:t>素质</a:t>
            </a:r>
            <a:r>
              <a:rPr lang="zh-CN" altLang="en-US" sz="2800" b="1" dirty="0">
                <a:solidFill>
                  <a:srgbClr val="000000"/>
                </a:solidFill>
                <a:latin typeface="宋体" panose="02010600030101010101" pitchFamily="2" charset="-122"/>
                <a:ea typeface="宋体" panose="02010600030101010101" pitchFamily="2" charset="-122"/>
              </a:rPr>
              <a:t>和</a:t>
            </a:r>
            <a:r>
              <a:rPr lang="zh-CN" altLang="en-US" sz="2800" b="1" dirty="0">
                <a:solidFill>
                  <a:srgbClr val="FF0000"/>
                </a:solidFill>
                <a:latin typeface="+mn-ea"/>
                <a:ea typeface="+mn-ea"/>
              </a:rPr>
              <a:t>能力</a:t>
            </a:r>
            <a:r>
              <a:rPr lang="zh-CN" altLang="en-US" sz="2800" b="1" dirty="0">
                <a:solidFill>
                  <a:srgbClr val="000000"/>
                </a:solidFill>
                <a:latin typeface="宋体" panose="02010600030101010101" pitchFamily="2" charset="-122"/>
                <a:ea typeface="宋体" panose="02010600030101010101" pitchFamily="2" charset="-122"/>
              </a:rPr>
              <a:t>。</a:t>
            </a:r>
          </a:p>
        </p:txBody>
      </p:sp>
      <p:sp>
        <p:nvSpPr>
          <p:cNvPr id="52226" name="矩形 6"/>
          <p:cNvSpPr/>
          <p:nvPr/>
        </p:nvSpPr>
        <p:spPr>
          <a:xfrm>
            <a:off x="168275" y="36513"/>
            <a:ext cx="8622259"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800" b="1" dirty="0">
                <a:solidFill>
                  <a:schemeClr val="tx1"/>
                </a:solidFill>
                <a:latin typeface="微软雅黑" panose="020B0503020204020204" charset="-122"/>
                <a:ea typeface="微软雅黑" panose="020B0503020204020204" charset="-122"/>
              </a:rPr>
              <a:t>5</a:t>
            </a:r>
            <a:r>
              <a:rPr lang="en-US" altLang="zh-CN" sz="2800" b="1" dirty="0">
                <a:solidFill>
                  <a:schemeClr val="tx1"/>
                </a:solidFill>
                <a:latin typeface="微软雅黑" panose="020B0503020204020204" charset="-122"/>
              </a:rPr>
              <a:t>.</a:t>
            </a:r>
            <a:r>
              <a:rPr lang="zh-CN" altLang="en-US" sz="2800" b="1" dirty="0">
                <a:latin typeface="微软雅黑" panose="020B0503020204020204" pitchFamily="34" charset="-122"/>
                <a:ea typeface="微软雅黑" panose="020B0503020204020204" pitchFamily="34" charset="-122"/>
              </a:rPr>
              <a:t>城市基层群众自治</a:t>
            </a:r>
            <a:r>
              <a:rPr lang="zh-CN" altLang="en-US" sz="2800" b="1" dirty="0">
                <a:latin typeface="宋体" panose="02010600030101010101" pitchFamily="2" charset="-122"/>
                <a:ea typeface="宋体" panose="02010600030101010101" pitchFamily="2" charset="-122"/>
              </a:rPr>
              <a:t>的</a:t>
            </a:r>
            <a:r>
              <a:rPr lang="zh-CN" altLang="en-US" sz="2800" b="1" dirty="0">
                <a:solidFill>
                  <a:srgbClr val="0000FF"/>
                </a:solidFill>
                <a:latin typeface="微软雅黑" panose="020B0503020204020204" pitchFamily="34" charset="-122"/>
                <a:ea typeface="微软雅黑" panose="020B0503020204020204" pitchFamily="34" charset="-122"/>
              </a:rPr>
              <a:t>实践</a:t>
            </a:r>
            <a:r>
              <a:rPr lang="zh-CN" altLang="en-US" sz="2800" b="1" dirty="0">
                <a:latin typeface="宋体" panose="02010600030101010101" pitchFamily="2" charset="-122"/>
                <a:ea typeface="宋体" panose="02010600030101010101" pitchFamily="2" charset="-122"/>
              </a:rPr>
              <a:t>和</a:t>
            </a:r>
            <a:r>
              <a:rPr lang="zh-CN" altLang="en-US" sz="2800" b="1" dirty="0">
                <a:solidFill>
                  <a:srgbClr val="0000FF"/>
                </a:solidFill>
                <a:latin typeface="微软雅黑" panose="020B0503020204020204" pitchFamily="34" charset="-122"/>
                <a:ea typeface="微软雅黑" panose="020B0503020204020204" pitchFamily="34" charset="-122"/>
              </a:rPr>
              <a:t>作用</a:t>
            </a:r>
            <a:endParaRPr lang="zh-CN" altLang="en-US" sz="2800" b="1" dirty="0">
              <a:solidFill>
                <a:srgbClr val="FF000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4060152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6">
            <a:extLst>
              <a:ext uri="{FF2B5EF4-FFF2-40B4-BE49-F238E27FC236}">
                <a16:creationId xmlns:a16="http://schemas.microsoft.com/office/drawing/2014/main" id="{5E9D19DC-88C6-47D0-BED2-7B37B5C45597}"/>
              </a:ext>
            </a:extLst>
          </p:cNvPr>
          <p:cNvSpPr/>
          <p:nvPr/>
        </p:nvSpPr>
        <p:spPr>
          <a:xfrm>
            <a:off x="168275" y="36513"/>
            <a:ext cx="8859838"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gn="ctr">
              <a:lnSpc>
                <a:spcPct val="130000"/>
              </a:lnSpc>
            </a:pPr>
            <a:r>
              <a:rPr lang="zh-CN" altLang="en-US" sz="2800" b="1" dirty="0">
                <a:solidFill>
                  <a:srgbClr val="0000FF"/>
                </a:solidFill>
                <a:latin typeface="微软雅黑" panose="020B0503020204020204" charset="-122"/>
                <a:ea typeface="微软雅黑" panose="020B0503020204020204" charset="-122"/>
              </a:rPr>
              <a:t>第二目 </a:t>
            </a:r>
            <a:r>
              <a:rPr lang="zh-CN" altLang="en-US" sz="2800" b="1" dirty="0">
                <a:latin typeface="+mj-ea"/>
              </a:rPr>
              <a:t>人民群众</a:t>
            </a:r>
            <a:r>
              <a:rPr lang="zh-CN" altLang="en-US" sz="2800" b="1" dirty="0">
                <a:solidFill>
                  <a:srgbClr val="0000FF"/>
                </a:solidFill>
                <a:latin typeface="+mj-ea"/>
              </a:rPr>
              <a:t>直接行使</a:t>
            </a:r>
            <a:r>
              <a:rPr lang="zh-CN" altLang="en-US" sz="2800" b="1" dirty="0">
                <a:latin typeface="+mj-ea"/>
              </a:rPr>
              <a:t>民主权利的</a:t>
            </a:r>
            <a:r>
              <a:rPr lang="zh-CN" altLang="en-US" sz="2800" b="1" dirty="0">
                <a:solidFill>
                  <a:srgbClr val="FF0000"/>
                </a:solidFill>
                <a:latin typeface="+mj-ea"/>
              </a:rPr>
              <a:t>生动实践</a:t>
            </a:r>
          </a:p>
        </p:txBody>
      </p:sp>
      <p:sp>
        <p:nvSpPr>
          <p:cNvPr id="23" name="矩形 6">
            <a:extLst>
              <a:ext uri="{FF2B5EF4-FFF2-40B4-BE49-F238E27FC236}">
                <a16:creationId xmlns:a16="http://schemas.microsoft.com/office/drawing/2014/main" id="{F322AD1C-286D-46B2-A1AE-D4537DF630A3}"/>
              </a:ext>
            </a:extLst>
          </p:cNvPr>
          <p:cNvSpPr>
            <a:spLocks noChangeArrowheads="1"/>
          </p:cNvSpPr>
          <p:nvPr/>
        </p:nvSpPr>
        <p:spPr bwMode="auto">
          <a:xfrm>
            <a:off x="168275" y="703590"/>
            <a:ext cx="8859838" cy="3963457"/>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marL="0" marR="0" indent="0" algn="l" defTabSz="914400" rtl="0" eaLnBrk="1"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1">
                <a:ln>
                  <a:noFill/>
                </a:ln>
                <a:solidFill>
                  <a:srgbClr val="0000FF"/>
                </a:solidFill>
                <a:effectLst/>
                <a:uFillTx/>
                <a:latin typeface="微软雅黑" panose="020B0503020204020204" charset="-122"/>
                <a:ea typeface="微软雅黑" panose="020B0503020204020204" charset="-122"/>
                <a:cs typeface="+mj-cs"/>
              </a:rPr>
              <a:t>结合</a:t>
            </a:r>
            <a:r>
              <a:rPr kumimoji="0" lang="zh-CN" altLang="en-US" sz="24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mj-cs"/>
              </a:rPr>
              <a:t>探究与分享</a:t>
            </a:r>
            <a:r>
              <a:rPr lang="en-US" altLang="zh-CN" sz="2400" b="1" noProof="1">
                <a:latin typeface="微软雅黑" panose="020B0503020204020204" charset="-122"/>
                <a:ea typeface="微软雅黑" panose="020B0503020204020204" charset="-122"/>
              </a:rPr>
              <a:t>2</a:t>
            </a:r>
            <a:r>
              <a:rPr kumimoji="0" lang="zh-CN" altLang="en-US" sz="24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mj-cs"/>
              </a:rPr>
              <a:t>、</a:t>
            </a:r>
            <a:r>
              <a:rPr lang="en-US" altLang="zh-CN" sz="2400" b="1" noProof="1">
                <a:latin typeface="微软雅黑" panose="020B0503020204020204" charset="-122"/>
                <a:ea typeface="微软雅黑" panose="020B0503020204020204" charset="-122"/>
              </a:rPr>
              <a:t>3</a:t>
            </a:r>
            <a:r>
              <a:rPr kumimoji="0" lang="zh-CN" altLang="en-US" sz="24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mj-cs"/>
              </a:rPr>
              <a:t>，讲</a:t>
            </a:r>
            <a:r>
              <a:rPr lang="en-US" altLang="zh-CN" sz="2400" b="1" noProof="1">
                <a:latin typeface="微软雅黑" panose="020B0503020204020204" charset="-122"/>
                <a:ea typeface="微软雅黑" panose="020B0503020204020204" charset="-122"/>
              </a:rPr>
              <a:t>7</a:t>
            </a:r>
            <a:r>
              <a:rPr kumimoji="0" lang="zh-CN" altLang="en-US" sz="24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mj-cs"/>
              </a:rPr>
              <a:t>个问题：</a:t>
            </a:r>
            <a:endParaRPr kumimoji="0" lang="en-US" altLang="zh-CN" sz="24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mj-cs"/>
            </a:endParaRPr>
          </a:p>
          <a:p>
            <a:pPr marL="0" marR="0" indent="0" algn="l" defTabSz="914400" rtl="0" eaLnBrk="1" fontAlgn="auto" latinLnBrk="0" hangingPunct="0">
              <a:lnSpc>
                <a:spcPct val="100000"/>
              </a:lnSpc>
              <a:spcBef>
                <a:spcPts val="0"/>
              </a:spcBef>
              <a:spcAft>
                <a:spcPts val="0"/>
              </a:spcAft>
              <a:buClrTx/>
              <a:buSzTx/>
              <a:buFontTx/>
              <a:buNone/>
              <a:defRPr/>
            </a:pPr>
            <a:endParaRPr kumimoji="0" lang="en-US" altLang="zh-CN" sz="2400" b="1" i="0" u="none" strike="noStrike" kern="0" cap="none" spc="0" normalizeH="0" baseline="0" noProof="1">
              <a:ln>
                <a:noFill/>
              </a:ln>
              <a:solidFill>
                <a:schemeClr val="tx1"/>
              </a:solidFill>
              <a:effectLst/>
              <a:uFillTx/>
              <a:latin typeface="微软雅黑" panose="020B0503020204020204" charset="-122"/>
              <a:ea typeface="微软雅黑" panose="020B0503020204020204" charset="-122"/>
              <a:cs typeface="+mj-cs"/>
            </a:endParaRPr>
          </a:p>
          <a:p>
            <a:pPr>
              <a:lnSpc>
                <a:spcPct val="120000"/>
              </a:lnSpc>
              <a:defRPr/>
            </a:pPr>
            <a:r>
              <a:rPr lang="en-US" altLang="zh-CN" sz="2400" b="1" kern="0" noProof="1">
                <a:latin typeface="宋体" panose="02010600030101010101" pitchFamily="2" charset="-122"/>
                <a:ea typeface="宋体" panose="02010600030101010101" pitchFamily="2" charset="-122"/>
                <a:cs typeface="微软雅黑" panose="020B0503020204020204" charset="-122"/>
              </a:rPr>
              <a:t>1.</a:t>
            </a:r>
            <a:r>
              <a:rPr lang="zh-CN" altLang="en-US" sz="2400" b="1" dirty="0">
                <a:latin typeface="宋体" panose="02010600030101010101" pitchFamily="2" charset="-122"/>
                <a:ea typeface="宋体" panose="02010600030101010101" pitchFamily="2" charset="-122"/>
              </a:rPr>
              <a:t>发展基层民主是民主政治建设的</a:t>
            </a:r>
            <a:r>
              <a:rPr lang="zh-CN" altLang="en-US" sz="2400" b="1" dirty="0">
                <a:solidFill>
                  <a:srgbClr val="0000FF"/>
                </a:solidFill>
                <a:latin typeface="微软雅黑" panose="020B0503020204020204" pitchFamily="34" charset="-122"/>
                <a:ea typeface="微软雅黑" panose="020B0503020204020204" pitchFamily="34" charset="-122"/>
              </a:rPr>
              <a:t>重要内容</a:t>
            </a:r>
            <a:endParaRPr lang="en-US" altLang="zh-CN" sz="2400" b="1" noProof="1">
              <a:solidFill>
                <a:srgbClr val="0000FF"/>
              </a:solidFill>
              <a:latin typeface="微软雅黑" panose="020B0503020204020204" pitchFamily="34" charset="-122"/>
              <a:ea typeface="微软雅黑" panose="020B0503020204020204" pitchFamily="34" charset="-122"/>
              <a:sym typeface="+mn-ea"/>
            </a:endParaRPr>
          </a:p>
          <a:p>
            <a:pPr>
              <a:lnSpc>
                <a:spcPct val="120000"/>
              </a:lnSpc>
              <a:defRPr/>
            </a:pPr>
            <a:r>
              <a:rPr lang="en-US" altLang="zh-CN" sz="2400" b="1" spc="200" noProof="1">
                <a:latin typeface="宋体" panose="02010600030101010101" pitchFamily="2" charset="-122"/>
                <a:ea typeface="宋体" panose="02010600030101010101" pitchFamily="2" charset="-122"/>
              </a:rPr>
              <a:t>2.</a:t>
            </a:r>
            <a:r>
              <a:rPr lang="zh-CN" altLang="en-US" sz="2400" b="1" dirty="0">
                <a:latin typeface="宋体" panose="02010600030101010101" pitchFamily="2" charset="-122"/>
                <a:ea typeface="宋体" panose="02010600030101010101" pitchFamily="2" charset="-122"/>
              </a:rPr>
              <a:t>民主</a:t>
            </a:r>
            <a:r>
              <a:rPr lang="zh-CN" altLang="en-US" sz="2400" b="1" dirty="0">
                <a:solidFill>
                  <a:srgbClr val="0000FF"/>
                </a:solidFill>
                <a:latin typeface="微软雅黑" panose="020B0503020204020204" pitchFamily="34" charset="-122"/>
                <a:ea typeface="微软雅黑" panose="020B0503020204020204" pitchFamily="34" charset="-122"/>
              </a:rPr>
              <a:t>选举</a:t>
            </a:r>
            <a:endParaRPr lang="zh-CN" altLang="en-US" sz="2400" b="1" noProof="1">
              <a:solidFill>
                <a:srgbClr val="0000FF"/>
              </a:solidFill>
              <a:latin typeface="微软雅黑" panose="020B0503020204020204" pitchFamily="34" charset="-122"/>
              <a:ea typeface="微软雅黑" panose="020B0503020204020204" pitchFamily="34" charset="-122"/>
              <a:sym typeface="+mn-ea"/>
            </a:endParaRPr>
          </a:p>
          <a:p>
            <a:pPr>
              <a:lnSpc>
                <a:spcPct val="120000"/>
              </a:lnSpc>
              <a:defRPr/>
            </a:pPr>
            <a:r>
              <a:rPr lang="en-US" altLang="zh-CN" sz="2400" b="1" spc="200" noProof="1">
                <a:latin typeface="宋体" panose="02010600030101010101" pitchFamily="2" charset="-122"/>
                <a:ea typeface="宋体" panose="02010600030101010101" pitchFamily="2" charset="-122"/>
              </a:rPr>
              <a:t>3.</a:t>
            </a:r>
            <a:r>
              <a:rPr lang="zh-CN" altLang="en-US" sz="2400" b="1" dirty="0">
                <a:latin typeface="宋体" panose="02010600030101010101" pitchFamily="2" charset="-122"/>
                <a:ea typeface="宋体" panose="02010600030101010101" pitchFamily="2" charset="-122"/>
              </a:rPr>
              <a:t>民主</a:t>
            </a:r>
            <a:r>
              <a:rPr lang="zh-CN" altLang="en-US" sz="2400" b="1" dirty="0">
                <a:solidFill>
                  <a:srgbClr val="0000FF"/>
                </a:solidFill>
                <a:latin typeface="微软雅黑" panose="020B0503020204020204" pitchFamily="34" charset="-122"/>
                <a:ea typeface="微软雅黑" panose="020B0503020204020204" pitchFamily="34" charset="-122"/>
              </a:rPr>
              <a:t>协商</a:t>
            </a:r>
            <a:endParaRPr lang="en-US" altLang="zh-CN" sz="2400" b="1" noProof="1">
              <a:solidFill>
                <a:srgbClr val="0000FF"/>
              </a:solidFill>
              <a:latin typeface="微软雅黑" panose="020B0503020204020204" pitchFamily="34" charset="-122"/>
              <a:ea typeface="微软雅黑" panose="020B0503020204020204" pitchFamily="34" charset="-122"/>
              <a:sym typeface="+mn-ea"/>
            </a:endParaRPr>
          </a:p>
          <a:p>
            <a:pPr>
              <a:lnSpc>
                <a:spcPct val="120000"/>
              </a:lnSpc>
              <a:defRPr/>
            </a:pPr>
            <a:r>
              <a:rPr lang="en-US" altLang="zh-CN" sz="2400" b="1" spc="200" noProof="1">
                <a:latin typeface="宋体" panose="02010600030101010101" pitchFamily="2" charset="-122"/>
                <a:ea typeface="宋体" panose="02010600030101010101" pitchFamily="2" charset="-122"/>
              </a:rPr>
              <a:t>4.</a:t>
            </a:r>
            <a:r>
              <a:rPr lang="zh-CN" altLang="en-US" sz="2400" b="1" dirty="0">
                <a:latin typeface="宋体" panose="02010600030101010101" pitchFamily="2" charset="-122"/>
                <a:ea typeface="宋体" panose="02010600030101010101" pitchFamily="2" charset="-122"/>
              </a:rPr>
              <a:t>民主</a:t>
            </a:r>
            <a:r>
              <a:rPr lang="zh-CN" altLang="en-US" sz="2400" b="1" dirty="0">
                <a:solidFill>
                  <a:srgbClr val="0000FF"/>
                </a:solidFill>
                <a:latin typeface="微软雅黑" panose="020B0503020204020204" pitchFamily="34" charset="-122"/>
                <a:ea typeface="微软雅黑" panose="020B0503020204020204" pitchFamily="34" charset="-122"/>
              </a:rPr>
              <a:t>决策</a:t>
            </a:r>
            <a:endParaRPr lang="en-US" altLang="zh-CN" sz="2400" b="1" noProof="1">
              <a:solidFill>
                <a:srgbClr val="0000FF"/>
              </a:solidFill>
              <a:latin typeface="微软雅黑" panose="020B0503020204020204" pitchFamily="34" charset="-122"/>
              <a:ea typeface="微软雅黑" panose="020B0503020204020204" pitchFamily="34" charset="-122"/>
              <a:sym typeface="+mn-ea"/>
            </a:endParaRPr>
          </a:p>
          <a:p>
            <a:pPr>
              <a:lnSpc>
                <a:spcPct val="120000"/>
              </a:lnSpc>
              <a:defRPr/>
            </a:pPr>
            <a:r>
              <a:rPr lang="en-US" altLang="zh-CN" sz="2400" b="1" spc="200" noProof="1">
                <a:latin typeface="宋体" panose="02010600030101010101" pitchFamily="2" charset="-122"/>
                <a:ea typeface="宋体" panose="02010600030101010101" pitchFamily="2" charset="-122"/>
              </a:rPr>
              <a:t>5.</a:t>
            </a:r>
            <a:r>
              <a:rPr lang="zh-CN" altLang="en-US" sz="2400" b="1" dirty="0">
                <a:latin typeface="宋体" panose="02010600030101010101" pitchFamily="2" charset="-122"/>
                <a:ea typeface="宋体" panose="02010600030101010101" pitchFamily="2" charset="-122"/>
              </a:rPr>
              <a:t>民主</a:t>
            </a:r>
            <a:r>
              <a:rPr lang="zh-CN" altLang="en-US" sz="2400" b="1" dirty="0">
                <a:solidFill>
                  <a:srgbClr val="0000FF"/>
                </a:solidFill>
                <a:latin typeface="微软雅黑" panose="020B0503020204020204" pitchFamily="34" charset="-122"/>
                <a:ea typeface="微软雅黑" panose="020B0503020204020204" pitchFamily="34" charset="-122"/>
              </a:rPr>
              <a:t>管理</a:t>
            </a:r>
            <a:endParaRPr lang="en-US" altLang="zh-CN" sz="2400" b="1" noProof="1">
              <a:solidFill>
                <a:srgbClr val="0000FF"/>
              </a:solidFill>
              <a:latin typeface="微软雅黑" panose="020B0503020204020204" pitchFamily="34" charset="-122"/>
              <a:ea typeface="微软雅黑" panose="020B0503020204020204" pitchFamily="34" charset="-122"/>
              <a:sym typeface="+mn-ea"/>
            </a:endParaRPr>
          </a:p>
          <a:p>
            <a:pPr>
              <a:lnSpc>
                <a:spcPct val="120000"/>
              </a:lnSpc>
              <a:defRPr/>
            </a:pPr>
            <a:r>
              <a:rPr lang="en-US" altLang="zh-CN" sz="2400" b="1" spc="200" noProof="1">
                <a:latin typeface="宋体" panose="02010600030101010101" pitchFamily="2" charset="-122"/>
                <a:ea typeface="宋体" panose="02010600030101010101" pitchFamily="2" charset="-122"/>
              </a:rPr>
              <a:t>6.</a:t>
            </a:r>
            <a:r>
              <a:rPr lang="zh-CN" altLang="en-US" sz="2400" b="1" dirty="0">
                <a:latin typeface="宋体" panose="02010600030101010101" pitchFamily="2" charset="-122"/>
                <a:ea typeface="宋体" panose="02010600030101010101" pitchFamily="2" charset="-122"/>
              </a:rPr>
              <a:t>民主</a:t>
            </a:r>
            <a:r>
              <a:rPr lang="zh-CN" altLang="en-US" sz="2400" b="1" dirty="0">
                <a:solidFill>
                  <a:srgbClr val="0000FF"/>
                </a:solidFill>
                <a:latin typeface="微软雅黑" panose="020B0503020204020204" pitchFamily="34" charset="-122"/>
                <a:ea typeface="微软雅黑" panose="020B0503020204020204" pitchFamily="34" charset="-122"/>
              </a:rPr>
              <a:t>监督</a:t>
            </a:r>
            <a:endParaRPr lang="zh-CN" altLang="en-US" sz="2400" b="1" noProof="1">
              <a:solidFill>
                <a:srgbClr val="0000FF"/>
              </a:solidFill>
              <a:latin typeface="微软雅黑" panose="020B0503020204020204" pitchFamily="34" charset="-122"/>
              <a:ea typeface="微软雅黑" panose="020B0503020204020204" pitchFamily="34" charset="-122"/>
              <a:sym typeface="+mn-ea"/>
            </a:endParaRPr>
          </a:p>
          <a:p>
            <a:pPr>
              <a:lnSpc>
                <a:spcPct val="120000"/>
              </a:lnSpc>
              <a:defRPr/>
            </a:pPr>
            <a:r>
              <a:rPr lang="en-US" altLang="zh-CN" sz="2400" b="1" spc="200" noProof="1">
                <a:latin typeface="宋体" panose="02010600030101010101" pitchFamily="2" charset="-122"/>
                <a:ea typeface="宋体" panose="02010600030101010101" pitchFamily="2" charset="-122"/>
              </a:rPr>
              <a:t>7.</a:t>
            </a:r>
            <a:r>
              <a:rPr lang="zh-CN" altLang="en-US" sz="2400" b="1" dirty="0">
                <a:latin typeface="微软雅黑" panose="020B0503020204020204" pitchFamily="34" charset="-122"/>
                <a:ea typeface="微软雅黑" panose="020B0503020204020204" pitchFamily="34" charset="-122"/>
              </a:rPr>
              <a:t>基层群众自治制度</a:t>
            </a:r>
            <a:r>
              <a:rPr lang="zh-CN" altLang="en-US" sz="2400" b="1" dirty="0">
                <a:latin typeface="宋体" panose="02010600030101010101" pitchFamily="2" charset="-122"/>
                <a:ea typeface="宋体" panose="02010600030101010101" pitchFamily="2" charset="-122"/>
              </a:rPr>
              <a:t>是</a:t>
            </a:r>
            <a:r>
              <a:rPr lang="zh-CN" altLang="en-US" sz="2400" b="1" dirty="0">
                <a:solidFill>
                  <a:srgbClr val="FF0000"/>
                </a:solidFill>
                <a:latin typeface="微软雅黑" panose="020B0503020204020204" pitchFamily="34" charset="-122"/>
                <a:ea typeface="微软雅黑" panose="020B0503020204020204" pitchFamily="34" charset="-122"/>
              </a:rPr>
              <a:t>基本政治制度</a:t>
            </a:r>
            <a:endParaRPr lang="en-US" altLang="zh-CN" sz="2400" b="1" noProof="1">
              <a:solidFill>
                <a:srgbClr val="0000FF"/>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1922597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168275" y="800100"/>
            <a:ext cx="8745204" cy="310854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lvl="0">
              <a:lnSpc>
                <a:spcPct val="150000"/>
              </a:lnSpc>
              <a:defRPr/>
            </a:pPr>
            <a:r>
              <a:rPr lang="zh-CN" altLang="en-US" sz="2800" b="1" dirty="0">
                <a:solidFill>
                  <a:srgbClr val="000000"/>
                </a:solidFill>
                <a:latin typeface="宋体" panose="02010600030101010101" pitchFamily="2" charset="-122"/>
                <a:ea typeface="宋体" panose="02010600030101010101" pitchFamily="2" charset="-122"/>
              </a:rPr>
              <a:t>    </a:t>
            </a:r>
            <a:r>
              <a:rPr lang="zh-CN" altLang="en-US" sz="2800" b="1" dirty="0">
                <a:solidFill>
                  <a:srgbClr val="0000FF"/>
                </a:solidFill>
                <a:latin typeface="微软雅黑" panose="020B0503020204020204" pitchFamily="34" charset="-122"/>
                <a:ea typeface="微软雅黑" panose="020B0503020204020204" pitchFamily="34" charset="-122"/>
              </a:rPr>
              <a:t>发展</a:t>
            </a:r>
            <a:r>
              <a:rPr lang="zh-CN" altLang="en-US" sz="2800" b="1" dirty="0">
                <a:solidFill>
                  <a:srgbClr val="000000"/>
                </a:solidFill>
                <a:latin typeface="宋体" panose="02010600030101010101" pitchFamily="2" charset="-122"/>
                <a:ea typeface="宋体" panose="02010600030101010101" pitchFamily="2" charset="-122"/>
              </a:rPr>
              <a:t>基层民主，</a:t>
            </a:r>
            <a:r>
              <a:rPr lang="zh-CN" altLang="en-US" sz="2800" b="1" dirty="0">
                <a:solidFill>
                  <a:srgbClr val="0000FF"/>
                </a:solidFill>
                <a:latin typeface="微软雅黑" panose="020B0503020204020204" pitchFamily="34" charset="-122"/>
                <a:ea typeface="微软雅黑" panose="020B0503020204020204" pitchFamily="34" charset="-122"/>
              </a:rPr>
              <a:t>保障</a:t>
            </a:r>
            <a:r>
              <a:rPr lang="zh-CN" altLang="en-US" sz="2800" b="1" dirty="0">
                <a:solidFill>
                  <a:srgbClr val="000000"/>
                </a:solidFill>
                <a:latin typeface="宋体" panose="02010600030101010101" pitchFamily="2" charset="-122"/>
                <a:ea typeface="宋体" panose="02010600030101010101" pitchFamily="2" charset="-122"/>
              </a:rPr>
              <a:t>人民群众享有更多更切实的民主权利，是我国</a:t>
            </a:r>
            <a:r>
              <a:rPr lang="zh-CN" altLang="en-US" sz="2800" b="1" dirty="0">
                <a:solidFill>
                  <a:srgbClr val="FF0000"/>
                </a:solidFill>
                <a:latin typeface="+mn-ea"/>
                <a:ea typeface="+mn-ea"/>
              </a:rPr>
              <a:t>社会主义民主政治建设</a:t>
            </a:r>
            <a:r>
              <a:rPr lang="zh-CN" altLang="en-US" sz="2800" b="1" dirty="0">
                <a:solidFill>
                  <a:srgbClr val="000000"/>
                </a:solidFill>
                <a:latin typeface="宋体" panose="02010600030101010101" pitchFamily="2" charset="-122"/>
                <a:ea typeface="宋体" panose="02010600030101010101" pitchFamily="2" charset="-122"/>
              </a:rPr>
              <a:t>的重要内容。</a:t>
            </a:r>
          </a:p>
          <a:p>
            <a:pPr lvl="0">
              <a:lnSpc>
                <a:spcPct val="150000"/>
              </a:lnSpc>
              <a:defRPr/>
            </a:pPr>
            <a:r>
              <a:rPr lang="zh-CN" altLang="en-US" sz="2800" b="1" dirty="0">
                <a:solidFill>
                  <a:srgbClr val="000000"/>
                </a:solidFill>
                <a:latin typeface="宋体" panose="02010600030101010101" pitchFamily="2" charset="-122"/>
                <a:ea typeface="宋体" panose="02010600030101010101" pitchFamily="2" charset="-122"/>
              </a:rPr>
              <a:t>在我国农村和城市，广大人民群众</a:t>
            </a:r>
            <a:r>
              <a:rPr lang="zh-CN" altLang="en-US" sz="2800" b="1" dirty="0">
                <a:solidFill>
                  <a:srgbClr val="0000FF"/>
                </a:solidFill>
                <a:latin typeface="微软雅黑" panose="020B0503020204020204" pitchFamily="34" charset="-122"/>
                <a:ea typeface="微软雅黑" panose="020B0503020204020204" pitchFamily="34" charset="-122"/>
              </a:rPr>
              <a:t>开展</a:t>
            </a:r>
            <a:r>
              <a:rPr lang="zh-CN" altLang="en-US" sz="2800" b="1" dirty="0">
                <a:solidFill>
                  <a:srgbClr val="000000"/>
                </a:solidFill>
                <a:latin typeface="宋体" panose="02010600030101010101" pitchFamily="2" charset="-122"/>
                <a:ea typeface="宋体" panose="02010600030101010101" pitchFamily="2" charset="-122"/>
              </a:rPr>
              <a:t>了丰富多彩的</a:t>
            </a:r>
            <a:r>
              <a:rPr lang="zh-CN" altLang="en-US" sz="2800" b="1" dirty="0">
                <a:solidFill>
                  <a:srgbClr val="000000"/>
                </a:solidFill>
                <a:latin typeface="+mn-ea"/>
                <a:ea typeface="+mn-ea"/>
              </a:rPr>
              <a:t>基层民主实践</a:t>
            </a:r>
            <a:r>
              <a:rPr lang="zh-CN" altLang="en-US" sz="2800" b="1" dirty="0">
                <a:solidFill>
                  <a:srgbClr val="000000"/>
                </a:solidFill>
                <a:latin typeface="宋体" panose="02010600030101010101" pitchFamily="2" charset="-122"/>
                <a:ea typeface="宋体" panose="02010600030101010101" pitchFamily="2" charset="-122"/>
              </a:rPr>
              <a:t>。</a:t>
            </a:r>
          </a:p>
          <a:p>
            <a:pPr lvl="0">
              <a:defRPr/>
            </a:pPr>
            <a:endParaRPr lang="zh-CN" altLang="en-US" sz="2800" b="1" dirty="0">
              <a:solidFill>
                <a:srgbClr val="000000"/>
              </a:solidFill>
              <a:latin typeface="宋体" panose="02010600030101010101" pitchFamily="2" charset="-122"/>
              <a:ea typeface="宋体" panose="02010600030101010101" pitchFamily="2" charset="-122"/>
            </a:endParaRPr>
          </a:p>
        </p:txBody>
      </p:sp>
      <p:sp>
        <p:nvSpPr>
          <p:cNvPr id="52226" name="矩形 6"/>
          <p:cNvSpPr/>
          <p:nvPr/>
        </p:nvSpPr>
        <p:spPr>
          <a:xfrm>
            <a:off x="168275" y="36513"/>
            <a:ext cx="8859838"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800" b="1" dirty="0">
                <a:solidFill>
                  <a:schemeClr val="tx1"/>
                </a:solidFill>
                <a:latin typeface="微软雅黑" panose="020B0503020204020204" charset="-122"/>
              </a:rPr>
              <a:t>1.</a:t>
            </a:r>
            <a:r>
              <a:rPr lang="zh-CN" altLang="en-US" sz="2800" b="1" dirty="0">
                <a:latin typeface="宋体" panose="02010600030101010101" pitchFamily="2" charset="-122"/>
                <a:ea typeface="宋体" panose="02010600030101010101" pitchFamily="2" charset="-122"/>
              </a:rPr>
              <a:t>发展</a:t>
            </a:r>
            <a:r>
              <a:rPr lang="zh-CN" altLang="en-US" sz="2800" b="1" dirty="0">
                <a:latin typeface="微软雅黑" panose="020B0503020204020204" pitchFamily="34" charset="-122"/>
                <a:ea typeface="微软雅黑" panose="020B0503020204020204" pitchFamily="34" charset="-122"/>
                <a:sym typeface="+mn-ea"/>
              </a:rPr>
              <a:t>基层民主</a:t>
            </a:r>
            <a:r>
              <a:rPr lang="zh-CN" altLang="en-US" sz="2800" b="1" dirty="0">
                <a:latin typeface="宋体" panose="02010600030101010101" pitchFamily="2" charset="-122"/>
                <a:ea typeface="宋体" panose="02010600030101010101" pitchFamily="2" charset="-122"/>
              </a:rPr>
              <a:t>是民主政治建设的</a:t>
            </a:r>
            <a:r>
              <a:rPr lang="zh-CN" altLang="en-US" sz="2800" b="1" dirty="0">
                <a:solidFill>
                  <a:srgbClr val="0000FF"/>
                </a:solidFill>
                <a:latin typeface="微软雅黑" panose="020B0503020204020204" pitchFamily="34" charset="-122"/>
                <a:ea typeface="微软雅黑" panose="020B0503020204020204" pitchFamily="34" charset="-122"/>
              </a:rPr>
              <a:t>重要内容</a:t>
            </a:r>
            <a:endParaRPr lang="zh-CN" altLang="en-US" sz="2800" b="1" dirty="0">
              <a:solidFill>
                <a:srgbClr val="FF000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186071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168275" y="800100"/>
            <a:ext cx="8676048" cy="4039567"/>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20000"/>
              </a:lnSpc>
              <a:defRPr/>
            </a:pPr>
            <a:r>
              <a:rPr lang="zh-CN" altLang="en-US" sz="2400" b="1" dirty="0">
                <a:solidFill>
                  <a:srgbClr val="000000"/>
                </a:solidFill>
                <a:latin typeface="宋体" panose="02010600030101010101" pitchFamily="2" charset="-122"/>
                <a:ea typeface="宋体" panose="02010600030101010101" pitchFamily="2" charset="-122"/>
              </a:rPr>
              <a:t>    作为基层群众自治组织，农村的村民委员会和城市的居民委员会，按法律规定均由</a:t>
            </a:r>
            <a:r>
              <a:rPr lang="zh-CN" altLang="en-US" sz="2400" b="1" dirty="0">
                <a:solidFill>
                  <a:srgbClr val="000000"/>
                </a:solidFill>
                <a:latin typeface="+mn-ea"/>
                <a:ea typeface="+mn-ea"/>
              </a:rPr>
              <a:t>本居住地</a:t>
            </a:r>
            <a:r>
              <a:rPr lang="zh-CN" altLang="en-US" sz="2400" b="1" dirty="0">
                <a:solidFill>
                  <a:srgbClr val="000000"/>
                </a:solidFill>
                <a:latin typeface="宋体" panose="02010600030101010101" pitchFamily="2" charset="-122"/>
                <a:ea typeface="宋体" panose="02010600030101010101" pitchFamily="2" charset="-122"/>
              </a:rPr>
              <a:t>的村民或居民</a:t>
            </a:r>
            <a:r>
              <a:rPr lang="zh-CN" altLang="en-US" sz="2400" b="1" dirty="0">
                <a:solidFill>
                  <a:srgbClr val="FF0000"/>
                </a:solidFill>
                <a:latin typeface="+mn-ea"/>
                <a:ea typeface="+mn-ea"/>
              </a:rPr>
              <a:t>选举产生</a:t>
            </a:r>
            <a:r>
              <a:rPr lang="zh-CN" altLang="en-US" sz="2400" b="1" dirty="0">
                <a:solidFill>
                  <a:srgbClr val="000000"/>
                </a:solidFill>
                <a:latin typeface="宋体" panose="02010600030101010101" pitchFamily="2" charset="-122"/>
                <a:ea typeface="宋体" panose="02010600030101010101" pitchFamily="2" charset="-122"/>
              </a:rPr>
              <a:t>。</a:t>
            </a:r>
            <a:endParaRPr lang="en-US" altLang="zh-CN" sz="2400" b="1" dirty="0">
              <a:solidFill>
                <a:srgbClr val="000000"/>
              </a:solidFill>
              <a:latin typeface="宋体" panose="02010600030101010101" pitchFamily="2" charset="-122"/>
              <a:ea typeface="宋体" panose="02010600030101010101" pitchFamily="2" charset="-122"/>
            </a:endParaRPr>
          </a:p>
          <a:p>
            <a:pPr>
              <a:lnSpc>
                <a:spcPct val="120000"/>
              </a:lnSpc>
              <a:defRPr/>
            </a:pPr>
            <a:endParaRPr lang="en-US" altLang="zh-CN" sz="2400" b="1" dirty="0">
              <a:solidFill>
                <a:srgbClr val="000000"/>
              </a:solidFill>
              <a:latin typeface="宋体" panose="02010600030101010101" pitchFamily="2" charset="-122"/>
              <a:ea typeface="宋体" panose="02010600030101010101" pitchFamily="2" charset="-122"/>
            </a:endParaRPr>
          </a:p>
          <a:p>
            <a:pPr>
              <a:lnSpc>
                <a:spcPct val="120000"/>
              </a:lnSpc>
              <a:defRPr/>
            </a:pPr>
            <a:r>
              <a:rPr lang="zh-CN" altLang="en-US" sz="2400" b="1" dirty="0">
                <a:solidFill>
                  <a:srgbClr val="000000"/>
                </a:solidFill>
                <a:latin typeface="宋体" panose="02010600030101010101" pitchFamily="2" charset="-122"/>
                <a:ea typeface="宋体" panose="02010600030101010101" pitchFamily="2" charset="-122"/>
              </a:rPr>
              <a:t>    </a:t>
            </a:r>
            <a:r>
              <a:rPr lang="zh-CN" altLang="en-US" sz="2400" b="1" dirty="0">
                <a:solidFill>
                  <a:srgbClr val="000000"/>
                </a:solidFill>
                <a:latin typeface="+mn-ea"/>
                <a:ea typeface="+mn-ea"/>
              </a:rPr>
              <a:t>在农村</a:t>
            </a:r>
            <a:r>
              <a:rPr lang="zh-CN" altLang="en-US" sz="2400" b="1" dirty="0">
                <a:solidFill>
                  <a:srgbClr val="000000"/>
                </a:solidFill>
                <a:latin typeface="宋体" panose="02010600030101010101" pitchFamily="2" charset="-122"/>
                <a:ea typeface="宋体" panose="02010600030101010101" pitchFamily="2" charset="-122"/>
              </a:rPr>
              <a:t>，村委会主任、副主任和委员的产生采取</a:t>
            </a:r>
            <a:r>
              <a:rPr lang="zh-CN" altLang="en-US" sz="2400" b="1" dirty="0">
                <a:solidFill>
                  <a:srgbClr val="FF0000"/>
                </a:solidFill>
                <a:latin typeface="+mn-ea"/>
                <a:ea typeface="+mn-ea"/>
              </a:rPr>
              <a:t>村民直接选举</a:t>
            </a:r>
            <a:r>
              <a:rPr lang="zh-CN" altLang="en-US" sz="2400" b="1" dirty="0">
                <a:solidFill>
                  <a:srgbClr val="000000"/>
                </a:solidFill>
                <a:latin typeface="宋体" panose="02010600030101010101" pitchFamily="2" charset="-122"/>
                <a:ea typeface="宋体" panose="02010600030101010101" pitchFamily="2" charset="-122"/>
              </a:rPr>
              <a:t>的办法，实行无记名投票</a:t>
            </a:r>
            <a:r>
              <a:rPr lang="zh-CN" altLang="en-US" sz="2000" b="1" dirty="0">
                <a:solidFill>
                  <a:srgbClr val="000000"/>
                </a:solidFill>
                <a:latin typeface="宋体" panose="02010600030101010101" pitchFamily="2" charset="-122"/>
                <a:ea typeface="宋体" panose="02010600030101010101" pitchFamily="2" charset="-122"/>
              </a:rPr>
              <a:t>、</a:t>
            </a:r>
            <a:r>
              <a:rPr lang="zh-CN" altLang="en-US" sz="2400" b="1" dirty="0">
                <a:solidFill>
                  <a:srgbClr val="000000"/>
                </a:solidFill>
                <a:latin typeface="宋体" panose="02010600030101010101" pitchFamily="2" charset="-122"/>
                <a:ea typeface="宋体" panose="02010600030101010101" pitchFamily="2" charset="-122"/>
              </a:rPr>
              <a:t>公开计票</a:t>
            </a:r>
            <a:r>
              <a:rPr lang="zh-CN" altLang="en-US" sz="2000" b="1" dirty="0">
                <a:solidFill>
                  <a:srgbClr val="000000"/>
                </a:solidFill>
                <a:latin typeface="宋体" panose="02010600030101010101" pitchFamily="2" charset="-122"/>
                <a:ea typeface="宋体" panose="02010600030101010101" pitchFamily="2" charset="-122"/>
              </a:rPr>
              <a:t>，</a:t>
            </a:r>
            <a:r>
              <a:rPr lang="zh-CN" altLang="en-US" sz="2400" b="1" dirty="0">
                <a:solidFill>
                  <a:srgbClr val="000000"/>
                </a:solidFill>
                <a:latin typeface="宋体" panose="02010600030101010101" pitchFamily="2" charset="-122"/>
                <a:ea typeface="宋体" panose="02010600030101010101" pitchFamily="2" charset="-122"/>
              </a:rPr>
              <a:t>选举结果当场公布</a:t>
            </a:r>
            <a:r>
              <a:rPr lang="zh-CN" altLang="en-US" sz="2000" b="1" dirty="0">
                <a:solidFill>
                  <a:srgbClr val="000000"/>
                </a:solidFill>
                <a:latin typeface="宋体" panose="02010600030101010101" pitchFamily="2" charset="-122"/>
                <a:ea typeface="宋体" panose="02010600030101010101" pitchFamily="2" charset="-122"/>
              </a:rPr>
              <a:t>。</a:t>
            </a:r>
            <a:endParaRPr lang="en-US" altLang="zh-CN" sz="2400" b="1" dirty="0">
              <a:solidFill>
                <a:srgbClr val="000000"/>
              </a:solidFill>
              <a:latin typeface="宋体" panose="02010600030101010101" pitchFamily="2" charset="-122"/>
              <a:ea typeface="宋体" panose="02010600030101010101" pitchFamily="2" charset="-122"/>
            </a:endParaRPr>
          </a:p>
          <a:p>
            <a:pPr>
              <a:lnSpc>
                <a:spcPct val="120000"/>
              </a:lnSpc>
              <a:defRPr/>
            </a:pPr>
            <a:r>
              <a:rPr lang="zh-CN" altLang="en-US" sz="2400" b="1" dirty="0">
                <a:solidFill>
                  <a:srgbClr val="000000"/>
                </a:solidFill>
                <a:latin typeface="宋体" panose="02010600030101010101" pitchFamily="2" charset="-122"/>
                <a:ea typeface="宋体" panose="02010600030101010101" pitchFamily="2" charset="-122"/>
              </a:rPr>
              <a:t>    </a:t>
            </a:r>
            <a:endParaRPr lang="en-US" altLang="zh-CN" sz="2400" b="1" dirty="0">
              <a:solidFill>
                <a:srgbClr val="000000"/>
              </a:solidFill>
              <a:latin typeface="宋体" panose="02010600030101010101" pitchFamily="2" charset="-122"/>
              <a:ea typeface="宋体" panose="02010600030101010101" pitchFamily="2" charset="-122"/>
            </a:endParaRPr>
          </a:p>
          <a:p>
            <a:pPr>
              <a:lnSpc>
                <a:spcPct val="120000"/>
              </a:lnSpc>
              <a:defRPr/>
            </a:pPr>
            <a:r>
              <a:rPr lang="en-US" altLang="zh-CN" sz="2400" b="1" dirty="0">
                <a:solidFill>
                  <a:srgbClr val="000000"/>
                </a:solidFill>
                <a:latin typeface="宋体" panose="02010600030101010101" pitchFamily="2" charset="-122"/>
                <a:ea typeface="宋体" panose="02010600030101010101" pitchFamily="2" charset="-122"/>
              </a:rPr>
              <a:t>    </a:t>
            </a:r>
            <a:r>
              <a:rPr lang="zh-CN" altLang="en-US" sz="2400" b="1" dirty="0">
                <a:solidFill>
                  <a:srgbClr val="000000"/>
                </a:solidFill>
                <a:latin typeface="+mn-ea"/>
                <a:ea typeface="+mn-ea"/>
              </a:rPr>
              <a:t>在城市</a:t>
            </a:r>
            <a:r>
              <a:rPr lang="zh-CN" altLang="en-US" sz="2000" b="1" dirty="0">
                <a:solidFill>
                  <a:srgbClr val="000000"/>
                </a:solidFill>
                <a:latin typeface="宋体" panose="02010600030101010101" pitchFamily="2" charset="-122"/>
                <a:ea typeface="宋体" panose="02010600030101010101" pitchFamily="2" charset="-122"/>
              </a:rPr>
              <a:t>，</a:t>
            </a:r>
            <a:r>
              <a:rPr lang="zh-CN" altLang="en-US" sz="2400" b="1" dirty="0">
                <a:solidFill>
                  <a:srgbClr val="000000"/>
                </a:solidFill>
                <a:latin typeface="宋体" panose="02010600030101010101" pitchFamily="2" charset="-122"/>
                <a:ea typeface="宋体" panose="02010600030101010101" pitchFamily="2" charset="-122"/>
              </a:rPr>
              <a:t>社区居委会正从过去的居民代表选举，向更高比例的</a:t>
            </a:r>
            <a:r>
              <a:rPr lang="zh-CN" altLang="en-US" sz="2400" b="1" dirty="0">
                <a:solidFill>
                  <a:srgbClr val="FF0000"/>
                </a:solidFill>
                <a:latin typeface="+mn-ea"/>
                <a:ea typeface="+mn-ea"/>
              </a:rPr>
              <a:t>居民直接选举</a:t>
            </a:r>
            <a:r>
              <a:rPr lang="zh-CN" altLang="en-US" sz="2400" b="1" dirty="0">
                <a:solidFill>
                  <a:srgbClr val="000000"/>
                </a:solidFill>
                <a:latin typeface="宋体" panose="02010600030101010101" pitchFamily="2" charset="-122"/>
                <a:ea typeface="宋体" panose="02010600030101010101" pitchFamily="2" charset="-122"/>
              </a:rPr>
              <a:t>发展，</a:t>
            </a:r>
            <a:r>
              <a:rPr lang="zh-CN" altLang="en-US" sz="2400" b="1" dirty="0">
                <a:solidFill>
                  <a:srgbClr val="FF0000"/>
                </a:solidFill>
                <a:latin typeface="+mn-ea"/>
                <a:ea typeface="+mn-ea"/>
              </a:rPr>
              <a:t>选举程序</a:t>
            </a:r>
            <a:r>
              <a:rPr lang="zh-CN" altLang="en-US" sz="2400" b="1" dirty="0">
                <a:solidFill>
                  <a:srgbClr val="000000"/>
                </a:solidFill>
                <a:latin typeface="宋体" panose="02010600030101010101" pitchFamily="2" charset="-122"/>
                <a:ea typeface="宋体" panose="02010600030101010101" pitchFamily="2" charset="-122"/>
              </a:rPr>
              <a:t>更加规范，给城市基层治理带来显著变化。</a:t>
            </a:r>
            <a:endParaRPr lang="zh-CN" altLang="en-US" sz="2800" b="1" dirty="0">
              <a:solidFill>
                <a:srgbClr val="000000"/>
              </a:solidFill>
              <a:latin typeface="+mn-ea"/>
              <a:ea typeface="+mn-ea"/>
            </a:endParaRPr>
          </a:p>
        </p:txBody>
      </p:sp>
      <p:sp>
        <p:nvSpPr>
          <p:cNvPr id="52226" name="矩形 6"/>
          <p:cNvSpPr/>
          <p:nvPr/>
        </p:nvSpPr>
        <p:spPr>
          <a:xfrm>
            <a:off x="168275" y="36513"/>
            <a:ext cx="8676048"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800" b="1" dirty="0">
                <a:solidFill>
                  <a:schemeClr val="tx1"/>
                </a:solidFill>
                <a:latin typeface="微软雅黑" panose="020B0503020204020204" charset="-122"/>
                <a:ea typeface="微软雅黑" panose="020B0503020204020204" charset="-122"/>
              </a:rPr>
              <a:t>2</a:t>
            </a:r>
            <a:r>
              <a:rPr lang="en-US" altLang="zh-CN" sz="2800" b="1" dirty="0">
                <a:solidFill>
                  <a:schemeClr val="tx1"/>
                </a:solidFill>
                <a:latin typeface="微软雅黑" panose="020B0503020204020204" charset="-122"/>
              </a:rPr>
              <a:t>.</a:t>
            </a:r>
            <a:r>
              <a:rPr lang="zh-CN" altLang="en-US" sz="2800" b="1" dirty="0">
                <a:latin typeface="宋体" panose="02010600030101010101" pitchFamily="2" charset="-122"/>
                <a:ea typeface="宋体" panose="02010600030101010101" pitchFamily="2" charset="-122"/>
              </a:rPr>
              <a:t>民主</a:t>
            </a:r>
            <a:r>
              <a:rPr lang="zh-CN" altLang="en-US" sz="2800" b="1" dirty="0">
                <a:solidFill>
                  <a:srgbClr val="0000FF"/>
                </a:solidFill>
                <a:latin typeface="微软雅黑" panose="020B0503020204020204" pitchFamily="34" charset="-122"/>
                <a:ea typeface="微软雅黑" panose="020B0503020204020204" pitchFamily="34" charset="-122"/>
              </a:rPr>
              <a:t>选举</a:t>
            </a:r>
            <a:endParaRPr lang="zh-CN" altLang="en-US" sz="2800" b="1" dirty="0">
              <a:solidFill>
                <a:srgbClr val="FF000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882682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a:extLst>
              <a:ext uri="{FF2B5EF4-FFF2-40B4-BE49-F238E27FC236}">
                <a16:creationId xmlns:a16="http://schemas.microsoft.com/office/drawing/2014/main" id="{1B08B964-A87D-4DFE-8E05-7980EC3CF24F}"/>
              </a:ext>
            </a:extLst>
          </p:cNvPr>
          <p:cNvSpPr>
            <a:spLocks noChangeArrowheads="1"/>
          </p:cNvSpPr>
          <p:nvPr/>
        </p:nvSpPr>
        <p:spPr bwMode="auto">
          <a:xfrm>
            <a:off x="169049" y="36987"/>
            <a:ext cx="8859690" cy="5256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hangingPunct="1">
              <a:lnSpc>
                <a:spcPct val="130000"/>
              </a:lnSpc>
            </a:pPr>
            <a:r>
              <a:rPr lang="zh-CN" altLang="en-US" sz="2400" b="1" dirty="0">
                <a:solidFill>
                  <a:srgbClr val="0000FF"/>
                </a:solidFill>
                <a:latin typeface="微软雅黑" panose="020B0503020204020204" pitchFamily="34" charset="-122"/>
                <a:ea typeface="微软雅黑" panose="020B0503020204020204" pitchFamily="34" charset="-122"/>
              </a:rPr>
              <a:t>探究与分享：民主协商和民主决策</a:t>
            </a:r>
            <a:endParaRPr lang="en-US" altLang="zh-CN" sz="2400" b="1" dirty="0">
              <a:solidFill>
                <a:srgbClr val="0000FF"/>
              </a:solidFill>
              <a:latin typeface="微软雅黑" panose="020B0503020204020204" pitchFamily="34" charset="-122"/>
              <a:ea typeface="微软雅黑" panose="020B0503020204020204" pitchFamily="34" charset="-122"/>
            </a:endParaRPr>
          </a:p>
        </p:txBody>
      </p:sp>
      <p:sp>
        <p:nvSpPr>
          <p:cNvPr id="5" name="TextBox 2">
            <a:extLst>
              <a:ext uri="{FF2B5EF4-FFF2-40B4-BE49-F238E27FC236}">
                <a16:creationId xmlns:a16="http://schemas.microsoft.com/office/drawing/2014/main" id="{4D798583-44F9-4F97-ADCD-074C4C500571}"/>
              </a:ext>
            </a:extLst>
          </p:cNvPr>
          <p:cNvSpPr txBox="1"/>
          <p:nvPr/>
        </p:nvSpPr>
        <p:spPr>
          <a:xfrm>
            <a:off x="169049" y="792318"/>
            <a:ext cx="8859690" cy="3762568"/>
          </a:xfrm>
          <a:prstGeom prst="rect">
            <a:avLst/>
          </a:prstGeom>
          <a:noFill/>
          <a:ln>
            <a:solidFill>
              <a:schemeClr val="tx1">
                <a:lumMod val="50000"/>
                <a:lumOff val="50000"/>
              </a:schemeClr>
            </a:solidFill>
          </a:ln>
        </p:spPr>
        <p:txBody>
          <a:bodyPr wrap="square" lIns="68580" tIns="34290" rIns="68580" bIns="34290" rtlCol="0">
            <a:spAutoFit/>
          </a:bodyPr>
          <a:lstStyle/>
          <a:p>
            <a:r>
              <a:rPr lang="zh-CN" altLang="en-US" sz="24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某村的水塔、水管因年久失修，滴漏跑冒的情况很严重，村民们的生活用水受到很大影响。为解决问题，某村召开了村民会议。</a:t>
            </a:r>
            <a:endParaRPr lang="en-US" altLang="zh-CN" sz="2800" b="1" dirty="0">
              <a:latin typeface="楷体" panose="02010609060101010101" pitchFamily="49" charset="-122"/>
              <a:ea typeface="楷体" panose="02010609060101010101" pitchFamily="49" charset="-122"/>
            </a:endParaRPr>
          </a:p>
          <a:p>
            <a:r>
              <a:rPr lang="en-US" altLang="zh-CN" sz="2800" b="1" dirty="0">
                <a:latin typeface="楷体" panose="02010609060101010101" pitchFamily="49" charset="-122"/>
                <a:ea typeface="楷体" panose="02010609060101010101" pitchFamily="49" charset="-122"/>
              </a:rPr>
              <a:t>    </a:t>
            </a:r>
            <a:r>
              <a:rPr lang="zh-CN" altLang="en-US" sz="2800" b="1" dirty="0">
                <a:latin typeface="微软雅黑" panose="020B0503020204020204" pitchFamily="34" charset="-122"/>
                <a:ea typeface="微软雅黑" panose="020B0503020204020204" pitchFamily="34" charset="-122"/>
              </a:rPr>
              <a:t>有的村民</a:t>
            </a:r>
            <a:r>
              <a:rPr lang="zh-CN" altLang="en-US" sz="2800" b="1" dirty="0">
                <a:latin typeface="楷体" panose="02010609060101010101" pitchFamily="49" charset="-122"/>
                <a:ea typeface="楷体" panose="02010609060101010101" pitchFamily="49" charset="-122"/>
              </a:rPr>
              <a:t>主张向政府有关部门申请维修资金，</a:t>
            </a:r>
            <a:endParaRPr lang="en-US" altLang="zh-CN" sz="2800" b="1" dirty="0">
              <a:latin typeface="楷体" panose="02010609060101010101" pitchFamily="49" charset="-122"/>
              <a:ea typeface="楷体" panose="02010609060101010101" pitchFamily="49" charset="-122"/>
            </a:endParaRPr>
          </a:p>
          <a:p>
            <a:r>
              <a:rPr lang="en-US" altLang="zh-CN" sz="2800" b="1" dirty="0">
                <a:latin typeface="楷体" panose="02010609060101010101" pitchFamily="49" charset="-122"/>
                <a:ea typeface="楷体" panose="02010609060101010101" pitchFamily="49" charset="-122"/>
              </a:rPr>
              <a:t>    </a:t>
            </a:r>
            <a:r>
              <a:rPr lang="zh-CN" altLang="en-US" sz="2800" b="1" dirty="0">
                <a:latin typeface="微软雅黑" panose="020B0503020204020204" pitchFamily="34" charset="-122"/>
                <a:ea typeface="微软雅黑" panose="020B0503020204020204" pitchFamily="34" charset="-122"/>
              </a:rPr>
              <a:t>有的村民</a:t>
            </a:r>
            <a:r>
              <a:rPr lang="zh-CN" altLang="en-US" sz="2800" b="1" dirty="0">
                <a:latin typeface="楷体" panose="02010609060101010101" pitchFamily="49" charset="-122"/>
                <a:ea typeface="楷体" panose="02010609060101010101" pitchFamily="49" charset="-122"/>
              </a:rPr>
              <a:t>提出让村办企业承担部分维修资金，</a:t>
            </a:r>
            <a:endParaRPr lang="en-US" altLang="zh-CN" sz="2800" b="1" dirty="0">
              <a:latin typeface="楷体" panose="02010609060101010101" pitchFamily="49" charset="-122"/>
              <a:ea typeface="楷体" panose="02010609060101010101" pitchFamily="49" charset="-122"/>
            </a:endParaRPr>
          </a:p>
          <a:p>
            <a:r>
              <a:rPr lang="en-US" altLang="zh-CN" sz="2800" b="1" dirty="0">
                <a:latin typeface="楷体" panose="02010609060101010101" pitchFamily="49" charset="-122"/>
                <a:ea typeface="楷体" panose="02010609060101010101" pitchFamily="49" charset="-122"/>
              </a:rPr>
              <a:t>    </a:t>
            </a:r>
            <a:r>
              <a:rPr lang="zh-CN" altLang="en-US" sz="2800" b="1" dirty="0">
                <a:latin typeface="微软雅黑" panose="020B0503020204020204" pitchFamily="34" charset="-122"/>
                <a:ea typeface="微软雅黑" panose="020B0503020204020204" pitchFamily="34" charset="-122"/>
              </a:rPr>
              <a:t>有的村民</a:t>
            </a:r>
            <a:r>
              <a:rPr lang="zh-CN" altLang="en-US" sz="2800" b="1" dirty="0">
                <a:latin typeface="楷体" panose="02010609060101010101" pitchFamily="49" charset="-122"/>
                <a:ea typeface="楷体" panose="02010609060101010101" pitchFamily="49" charset="-122"/>
              </a:rPr>
              <a:t>建议按户分摊一部分维修资金。</a:t>
            </a:r>
            <a:endParaRPr lang="en-US" altLang="zh-CN" sz="2800" b="1" dirty="0">
              <a:latin typeface="楷体" panose="02010609060101010101" pitchFamily="49" charset="-122"/>
              <a:ea typeface="楷体" panose="02010609060101010101" pitchFamily="49" charset="-122"/>
            </a:endParaRPr>
          </a:p>
          <a:p>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经过充分协商，村民们达成了一致意见。</a:t>
            </a:r>
          </a:p>
          <a:p>
            <a:r>
              <a:rPr lang="zh-CN" altLang="en-US" sz="2000" b="1" dirty="0">
                <a:latin typeface="楷体" panose="02010609060101010101" pitchFamily="49" charset="-122"/>
                <a:ea typeface="楷体" panose="02010609060101010101" pitchFamily="49" charset="-122"/>
              </a:rPr>
              <a:t>    </a:t>
            </a:r>
          </a:p>
          <a:p>
            <a:r>
              <a:rPr lang="en-US" altLang="zh-CN" sz="2400" b="1" dirty="0">
                <a:solidFill>
                  <a:schemeClr val="tx1"/>
                </a:solidFill>
                <a:latin typeface="黑体" panose="02010609060101010101" pitchFamily="49" charset="-122"/>
                <a:ea typeface="黑体" panose="02010609060101010101" pitchFamily="49" charset="-122"/>
              </a:rPr>
              <a:t>     </a:t>
            </a:r>
            <a:r>
              <a:rPr lang="zh-CN" altLang="en-US" sz="2400" b="1" dirty="0">
                <a:solidFill>
                  <a:srgbClr val="0000FF"/>
                </a:solidFill>
                <a:latin typeface="微软雅黑" panose="020B0503020204020204" pitchFamily="34" charset="-122"/>
                <a:ea typeface="微软雅黑" panose="020B0503020204020204" pitchFamily="34" charset="-122"/>
              </a:rPr>
              <a:t>为什么</a:t>
            </a:r>
            <a:r>
              <a:rPr lang="zh-CN" altLang="en-US" sz="2400" b="1" dirty="0">
                <a:solidFill>
                  <a:schemeClr val="tx1"/>
                </a:solidFill>
                <a:latin typeface="黑体" panose="02010609060101010101" pitchFamily="49" charset="-122"/>
                <a:ea typeface="黑体" panose="02010609060101010101" pitchFamily="49" charset="-122"/>
              </a:rPr>
              <a:t>要由村民会议讨论水塔、水管维修资金问题？ </a:t>
            </a:r>
            <a:r>
              <a:rPr lang="en-US" altLang="zh-CN" sz="2400" b="1" dirty="0">
                <a:solidFill>
                  <a:schemeClr val="tx1"/>
                </a:solidFill>
                <a:latin typeface="黑体" panose="02010609060101010101" pitchFamily="49" charset="-122"/>
                <a:ea typeface="黑体" panose="02010609060101010101" pitchFamily="49" charset="-122"/>
              </a:rPr>
              <a:t>  </a:t>
            </a:r>
            <a:endParaRPr lang="zh-CN" altLang="en-US" sz="2400" b="1" dirty="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3416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矩形 3"/>
          <p:cNvSpPr/>
          <p:nvPr/>
        </p:nvSpPr>
        <p:spPr>
          <a:xfrm>
            <a:off x="323056" y="227657"/>
            <a:ext cx="8497887" cy="3901112"/>
          </a:xfrm>
          <a:prstGeom prst="rect">
            <a:avLst/>
          </a:prstGeom>
          <a:noFill/>
          <a:ln w="9525" cap="flat" cmpd="sng">
            <a:solidFill>
              <a:srgbClr val="0000FF"/>
            </a:solidFill>
            <a:prstDash val="solid"/>
            <a:miter/>
            <a:headEnd type="none" w="med" len="med"/>
            <a:tailEnd type="none" w="med" len="med"/>
          </a:ln>
        </p:spPr>
        <p:txBody>
          <a:bodyPr wrap="square" lIns="34272" tIns="17135" rIns="34272" bIns="17135" anchor="t">
            <a:spAutoFit/>
          </a:bodyPr>
          <a:lstStyle/>
          <a:p>
            <a:pPr marL="0" marR="0" lvl="0" indent="0" algn="ctr" defTabSz="914400" rtl="0" eaLnBrk="1" fontAlgn="base" latinLnBrk="0" hangingPunct="0">
              <a:lnSpc>
                <a:spcPct val="13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Calibri" panose="020F0502020204030204"/>
              </a:rPr>
              <a:t>政治与法治</a:t>
            </a:r>
          </a:p>
          <a:p>
            <a:pPr marL="0" marR="0" lvl="0" indent="0" algn="l" defTabSz="914400" rtl="0" eaLnBrk="1" fontAlgn="base" latinLnBrk="0" hangingPunct="0">
              <a:lnSpc>
                <a:spcPct val="13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Calibri" panose="020F0502020204030204"/>
              </a:rPr>
              <a:t>第六课  我国的基本政治制度</a:t>
            </a:r>
            <a:endParaRPr kumimoji="0" lang="en-US" altLang="zh-CN" sz="36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Calibri" panose="020F0502020204030204"/>
            </a:endParaRPr>
          </a:p>
          <a:p>
            <a:pPr marL="0" marR="0" lvl="0" indent="0" algn="l" defTabSz="914400" rtl="0" eaLnBrk="1" fontAlgn="base" latinLnBrk="0" hangingPunct="0">
              <a:lnSpc>
                <a:spcPct val="130000"/>
              </a:lnSpc>
              <a:spcBef>
                <a:spcPct val="0"/>
              </a:spcBef>
              <a:spcAft>
                <a:spcPct val="0"/>
              </a:spcAft>
              <a:buClrTx/>
              <a:buSzTx/>
              <a:buFontTx/>
              <a:buNone/>
              <a:tabLst/>
              <a:defRPr/>
            </a:pPr>
            <a:endParaRPr kumimoji="0" lang="zh-CN" altLang="en-US" sz="36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Calibri" panose="020F0502020204030204"/>
            </a:endParaRPr>
          </a:p>
          <a:p>
            <a:pPr marL="0" marR="0" lvl="0" indent="0" algn="l" defTabSz="914400" rtl="0" eaLnBrk="1" fontAlgn="base" latinLnBrk="0" hangingPunct="0">
              <a:lnSpc>
                <a:spcPct val="13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Calibri" panose="020F0502020204030204"/>
              </a:rPr>
              <a:t>第一框   中国共产党领导的多党合作和政治协商制度</a:t>
            </a:r>
          </a:p>
          <a:p>
            <a:pPr marL="0" marR="0" lvl="0" indent="0" algn="l" defTabSz="914400" rtl="0" eaLnBrk="1" fontAlgn="base" latinLnBrk="0" hangingPunct="0">
              <a:lnSpc>
                <a:spcPct val="13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Calibri" panose="020F0502020204030204"/>
              </a:rPr>
              <a:t>第二框   民族区域自治制度</a:t>
            </a:r>
          </a:p>
          <a:p>
            <a:pPr fontAlgn="base">
              <a:lnSpc>
                <a:spcPct val="130000"/>
              </a:lnSpc>
              <a:spcBef>
                <a:spcPct val="0"/>
              </a:spcBef>
              <a:spcAft>
                <a:spcPct val="0"/>
              </a:spcAft>
            </a:pPr>
            <a:r>
              <a:rPr lang="zh-CN" altLang="en-US" sz="2800" b="1" kern="1200" dirty="0">
                <a:solidFill>
                  <a:srgbClr val="0000FF"/>
                </a:solidFill>
                <a:latin typeface="微软雅黑" panose="020B0503020204020204" charset="-122"/>
                <a:ea typeface="微软雅黑" panose="020B0503020204020204" charset="-122"/>
              </a:rPr>
              <a:t>第三框   基层群众自治制度</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A4CBDDE5-7420-4DAB-B661-08811D659527}"/>
              </a:ext>
            </a:extLst>
          </p:cNvPr>
          <p:cNvSpPr txBox="1"/>
          <p:nvPr/>
        </p:nvSpPr>
        <p:spPr>
          <a:xfrm>
            <a:off x="145999" y="959456"/>
            <a:ext cx="8890426" cy="3586559"/>
          </a:xfrm>
          <a:prstGeom prst="rect">
            <a:avLst/>
          </a:prstGeom>
          <a:noFill/>
          <a:ln>
            <a:solidFill>
              <a:srgbClr val="FF0000"/>
            </a:solidFill>
          </a:ln>
        </p:spPr>
        <p:txBody>
          <a:bodyPr wrap="square">
            <a:spAutoFit/>
          </a:bodyPr>
          <a:lstStyle/>
          <a:p>
            <a:pPr>
              <a:lnSpc>
                <a:spcPct val="115000"/>
              </a:lnSpc>
              <a:defRPr/>
            </a:pPr>
            <a:r>
              <a:rPr lang="zh-CN" altLang="en-US" sz="2000" b="1" dirty="0">
                <a:latin typeface="+mn-ea"/>
                <a:ea typeface="+mn-ea"/>
              </a:rPr>
              <a:t>          涉及村民利益的下列事项，经村民会议讨论决定方可办理： </a:t>
            </a:r>
          </a:p>
          <a:p>
            <a:pPr>
              <a:lnSpc>
                <a:spcPct val="115000"/>
              </a:lnSpc>
              <a:defRPr/>
            </a:pPr>
            <a:r>
              <a:rPr lang="zh-CN" altLang="en-US" sz="2000" b="1" dirty="0">
                <a:latin typeface="楷体" panose="02010609060101010101" pitchFamily="49" charset="-122"/>
                <a:ea typeface="楷体" panose="02010609060101010101" pitchFamily="49" charset="-122"/>
              </a:rPr>
              <a:t>（一）本村享受误工补贴的人员及补贴标准；</a:t>
            </a:r>
            <a:endParaRPr lang="en-US" altLang="zh-CN" sz="2000" b="1" dirty="0">
              <a:latin typeface="楷体" panose="02010609060101010101" pitchFamily="49" charset="-122"/>
              <a:ea typeface="楷体" panose="02010609060101010101" pitchFamily="49" charset="-122"/>
            </a:endParaRPr>
          </a:p>
          <a:p>
            <a:pPr>
              <a:lnSpc>
                <a:spcPct val="115000"/>
              </a:lnSpc>
              <a:defRPr/>
            </a:pPr>
            <a:r>
              <a:rPr lang="zh-CN" altLang="en-US" sz="2000" b="1" dirty="0">
                <a:latin typeface="楷体" panose="02010609060101010101" pitchFamily="49" charset="-122"/>
                <a:ea typeface="楷体" panose="02010609060101010101" pitchFamily="49" charset="-122"/>
              </a:rPr>
              <a:t>（二）从村集体经济所得收益的使用；</a:t>
            </a:r>
            <a:endParaRPr lang="en-US" altLang="zh-CN" sz="2000" b="1" dirty="0">
              <a:latin typeface="楷体" panose="02010609060101010101" pitchFamily="49" charset="-122"/>
              <a:ea typeface="楷体" panose="02010609060101010101" pitchFamily="49" charset="-122"/>
            </a:endParaRPr>
          </a:p>
          <a:p>
            <a:pPr>
              <a:lnSpc>
                <a:spcPct val="115000"/>
              </a:lnSpc>
              <a:defRPr/>
            </a:pPr>
            <a:r>
              <a:rPr lang="zh-CN" altLang="en-US" sz="2000" b="1" dirty="0">
                <a:latin typeface="楷体" panose="02010609060101010101" pitchFamily="49" charset="-122"/>
                <a:ea typeface="楷体" panose="02010609060101010101" pitchFamily="49" charset="-122"/>
              </a:rPr>
              <a:t>（三）本村公益事业的兴办和筹资筹劳方案及建设承包方案；</a:t>
            </a:r>
            <a:endParaRPr lang="en-US" altLang="zh-CN" sz="2000" b="1" dirty="0">
              <a:latin typeface="楷体" panose="02010609060101010101" pitchFamily="49" charset="-122"/>
              <a:ea typeface="楷体" panose="02010609060101010101" pitchFamily="49" charset="-122"/>
            </a:endParaRPr>
          </a:p>
          <a:p>
            <a:pPr>
              <a:lnSpc>
                <a:spcPct val="115000"/>
              </a:lnSpc>
              <a:defRPr/>
            </a:pPr>
            <a:r>
              <a:rPr lang="zh-CN" altLang="en-US" sz="2000" b="1" dirty="0">
                <a:latin typeface="楷体" panose="02010609060101010101" pitchFamily="49" charset="-122"/>
                <a:ea typeface="楷体" panose="02010609060101010101" pitchFamily="49" charset="-122"/>
              </a:rPr>
              <a:t>（四）土地承包经营方案；</a:t>
            </a:r>
            <a:endParaRPr lang="en-US" altLang="zh-CN" sz="2000" b="1" dirty="0">
              <a:latin typeface="楷体" panose="02010609060101010101" pitchFamily="49" charset="-122"/>
              <a:ea typeface="楷体" panose="02010609060101010101" pitchFamily="49" charset="-122"/>
            </a:endParaRPr>
          </a:p>
          <a:p>
            <a:pPr>
              <a:lnSpc>
                <a:spcPct val="115000"/>
              </a:lnSpc>
              <a:defRPr/>
            </a:pPr>
            <a:r>
              <a:rPr lang="zh-CN" altLang="en-US" sz="2000" b="1" dirty="0">
                <a:latin typeface="楷体" panose="02010609060101010101" pitchFamily="49" charset="-122"/>
                <a:ea typeface="楷体" panose="02010609060101010101" pitchFamily="49" charset="-122"/>
              </a:rPr>
              <a:t>（五）村集体经济项目的立项、承包方案； </a:t>
            </a:r>
            <a:endParaRPr lang="en-US" altLang="zh-CN" sz="2000" b="1" dirty="0">
              <a:latin typeface="楷体" panose="02010609060101010101" pitchFamily="49" charset="-122"/>
              <a:ea typeface="楷体" panose="02010609060101010101" pitchFamily="49" charset="-122"/>
            </a:endParaRPr>
          </a:p>
          <a:p>
            <a:pPr>
              <a:lnSpc>
                <a:spcPct val="115000"/>
              </a:lnSpc>
              <a:defRPr/>
            </a:pPr>
            <a:r>
              <a:rPr lang="zh-CN" altLang="en-US" sz="2000" b="1" dirty="0">
                <a:latin typeface="楷体" panose="02010609060101010101" pitchFamily="49" charset="-122"/>
                <a:ea typeface="楷体" panose="02010609060101010101" pitchFamily="49" charset="-122"/>
              </a:rPr>
              <a:t>（六）宅基地的使用方案；</a:t>
            </a:r>
            <a:endParaRPr lang="en-US" altLang="zh-CN" sz="2000" b="1" dirty="0">
              <a:latin typeface="楷体" panose="02010609060101010101" pitchFamily="49" charset="-122"/>
              <a:ea typeface="楷体" panose="02010609060101010101" pitchFamily="49" charset="-122"/>
            </a:endParaRPr>
          </a:p>
          <a:p>
            <a:pPr>
              <a:lnSpc>
                <a:spcPct val="115000"/>
              </a:lnSpc>
              <a:defRPr/>
            </a:pPr>
            <a:r>
              <a:rPr lang="zh-CN" altLang="en-US" sz="2000" b="1" dirty="0">
                <a:latin typeface="楷体" panose="02010609060101010101" pitchFamily="49" charset="-122"/>
                <a:ea typeface="楷体" panose="02010609060101010101" pitchFamily="49" charset="-122"/>
              </a:rPr>
              <a:t>（七）征地补偿费的使用、分配方案；</a:t>
            </a:r>
            <a:endParaRPr lang="en-US" altLang="zh-CN" sz="2000" b="1" dirty="0">
              <a:latin typeface="楷体" panose="02010609060101010101" pitchFamily="49" charset="-122"/>
              <a:ea typeface="楷体" panose="02010609060101010101" pitchFamily="49" charset="-122"/>
            </a:endParaRPr>
          </a:p>
          <a:p>
            <a:pPr>
              <a:lnSpc>
                <a:spcPct val="115000"/>
              </a:lnSpc>
              <a:defRPr/>
            </a:pPr>
            <a:r>
              <a:rPr lang="zh-CN" altLang="en-US" sz="2000" b="1" dirty="0">
                <a:latin typeface="楷体" panose="02010609060101010101" pitchFamily="49" charset="-122"/>
                <a:ea typeface="楷体" panose="02010609060101010101" pitchFamily="49" charset="-122"/>
              </a:rPr>
              <a:t>（八）以借贷、租赁或者其他方式处分村集体财产；</a:t>
            </a:r>
            <a:endParaRPr lang="en-US" altLang="zh-CN" sz="2000" b="1" dirty="0">
              <a:latin typeface="楷体" panose="02010609060101010101" pitchFamily="49" charset="-122"/>
              <a:ea typeface="楷体" panose="02010609060101010101" pitchFamily="49" charset="-122"/>
            </a:endParaRPr>
          </a:p>
          <a:p>
            <a:pPr>
              <a:lnSpc>
                <a:spcPct val="115000"/>
              </a:lnSpc>
              <a:defRPr/>
            </a:pPr>
            <a:r>
              <a:rPr lang="zh-CN" altLang="en-US" sz="2000" b="1" dirty="0">
                <a:latin typeface="楷体" panose="02010609060101010101" pitchFamily="49" charset="-122"/>
                <a:ea typeface="楷体" panose="02010609060101010101" pitchFamily="49" charset="-122"/>
              </a:rPr>
              <a:t>（九）村民会议认为应当由村民会议讨论决定的涉及村民利益的其他事项。</a:t>
            </a:r>
          </a:p>
        </p:txBody>
      </p:sp>
      <p:sp>
        <p:nvSpPr>
          <p:cNvPr id="14344" name="矩形 6">
            <a:extLst>
              <a:ext uri="{FF2B5EF4-FFF2-40B4-BE49-F238E27FC236}">
                <a16:creationId xmlns:a16="http://schemas.microsoft.com/office/drawing/2014/main" id="{097C67B0-49B5-4F3F-98FD-7D55A60666D4}"/>
              </a:ext>
            </a:extLst>
          </p:cNvPr>
          <p:cNvSpPr>
            <a:spLocks noChangeArrowheads="1"/>
          </p:cNvSpPr>
          <p:nvPr/>
        </p:nvSpPr>
        <p:spPr bwMode="auto">
          <a:xfrm>
            <a:off x="145998" y="74265"/>
            <a:ext cx="889042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a:r>
              <a:rPr lang="zh-CN" altLang="en-US" sz="2800" b="1" dirty="0">
                <a:solidFill>
                  <a:srgbClr val="0000FF"/>
                </a:solidFill>
              </a:rPr>
              <a:t>村民委员会组织法的相关规定</a:t>
            </a:r>
          </a:p>
        </p:txBody>
      </p:sp>
    </p:spTree>
    <p:extLst>
      <p:ext uri="{BB962C8B-B14F-4D97-AF65-F5344CB8AC3E}">
        <p14:creationId xmlns:p14="http://schemas.microsoft.com/office/powerpoint/2010/main" val="668897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418" y="701457"/>
            <a:ext cx="8921163" cy="3071404"/>
          </a:xfrm>
          <a:ln>
            <a:solidFill>
              <a:schemeClr val="accent1"/>
            </a:solidFill>
          </a:ln>
        </p:spPr>
        <p:txBody>
          <a:bodyPr>
            <a:noAutofit/>
          </a:bodyPr>
          <a:lstStyle/>
          <a:p>
            <a:pPr marL="0" indent="0">
              <a:spcAft>
                <a:spcPct val="0"/>
              </a:spcAft>
              <a:buNone/>
            </a:pPr>
            <a:r>
              <a:rPr lang="en-US" altLang="zh-CN" sz="2400" b="1" dirty="0">
                <a:solidFill>
                  <a:srgbClr val="0000FF"/>
                </a:solidFill>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维修村里的水塔、水管，属于村里的</a:t>
            </a:r>
            <a:r>
              <a:rPr lang="zh-CN" altLang="en-US" sz="2400" b="1" dirty="0">
                <a:latin typeface="微软雅黑" panose="020B0503020204020204" pitchFamily="34" charset="-122"/>
                <a:ea typeface="微软雅黑" panose="020B0503020204020204" pitchFamily="34" charset="-122"/>
              </a:rPr>
              <a:t>公共事务</a:t>
            </a:r>
            <a:r>
              <a:rPr lang="zh-CN" altLang="en-US" sz="2400" b="1" dirty="0">
                <a:latin typeface="宋体" panose="02010600030101010101" pitchFamily="2" charset="-122"/>
                <a:ea typeface="宋体" panose="02010600030101010101" pitchFamily="2" charset="-122"/>
              </a:rPr>
              <a:t>，</a:t>
            </a:r>
            <a:endParaRPr lang="en-US" altLang="zh-CN" sz="2400" b="1" dirty="0">
              <a:latin typeface="宋体" panose="02010600030101010101" pitchFamily="2" charset="-122"/>
              <a:ea typeface="宋体" panose="02010600030101010101" pitchFamily="2" charset="-122"/>
            </a:endParaRPr>
          </a:p>
          <a:p>
            <a:pPr marL="0" indent="0">
              <a:spcAft>
                <a:spcPct val="0"/>
              </a:spcAft>
              <a:buNone/>
            </a:pPr>
            <a:r>
              <a:rPr lang="en-US" altLang="zh-CN" sz="2400"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涉及到村办企业出资和村民筹资，涉及到村民利益。</a:t>
            </a:r>
            <a:endParaRPr lang="en-US" altLang="zh-CN" sz="2400" b="1" dirty="0">
              <a:latin typeface="宋体" panose="02010600030101010101" pitchFamily="2" charset="-122"/>
              <a:ea typeface="宋体" panose="02010600030101010101" pitchFamily="2" charset="-122"/>
            </a:endParaRPr>
          </a:p>
          <a:p>
            <a:pPr marL="0" indent="0">
              <a:spcAft>
                <a:spcPct val="0"/>
              </a:spcAft>
              <a:buNone/>
            </a:pPr>
            <a:endParaRPr lang="zh-CN" altLang="en-US" sz="2400" b="1" dirty="0">
              <a:latin typeface="宋体" panose="02010600030101010101" pitchFamily="2" charset="-122"/>
              <a:ea typeface="宋体" panose="02010600030101010101" pitchFamily="2" charset="-122"/>
            </a:endParaRPr>
          </a:p>
          <a:p>
            <a:pPr marL="0" indent="0">
              <a:spcAft>
                <a:spcPct val="0"/>
              </a:spcAft>
              <a:buNone/>
            </a:pPr>
            <a:r>
              <a:rPr lang="zh-CN" altLang="en-US" sz="2400" b="1" dirty="0">
                <a:latin typeface="宋体" panose="02010600030101010101" pitchFamily="2" charset="-122"/>
                <a:ea typeface="宋体" panose="02010600030101010101" pitchFamily="2" charset="-122"/>
              </a:rPr>
              <a:t>    所以，应当召开村民会议，广泛听取村民的意见，进行充分讨论，在村民达成共识的基础上做出决定，妥善解决维修资金问题。</a:t>
            </a:r>
            <a:endParaRPr lang="en-US" altLang="zh-CN" sz="2400" b="1" dirty="0">
              <a:latin typeface="宋体" panose="02010600030101010101" pitchFamily="2" charset="-122"/>
              <a:ea typeface="宋体" panose="02010600030101010101" pitchFamily="2" charset="-122"/>
            </a:endParaRPr>
          </a:p>
        </p:txBody>
      </p:sp>
      <p:sp>
        <p:nvSpPr>
          <p:cNvPr id="4" name="矩形 6">
            <a:extLst>
              <a:ext uri="{FF2B5EF4-FFF2-40B4-BE49-F238E27FC236}">
                <a16:creationId xmlns:a16="http://schemas.microsoft.com/office/drawing/2014/main" id="{B9CE57E4-EE34-401D-8DAC-897E71940736}"/>
              </a:ext>
            </a:extLst>
          </p:cNvPr>
          <p:cNvSpPr>
            <a:spLocks noChangeArrowheads="1"/>
          </p:cNvSpPr>
          <p:nvPr/>
        </p:nvSpPr>
        <p:spPr bwMode="auto">
          <a:xfrm>
            <a:off x="111418" y="80437"/>
            <a:ext cx="8921163"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400" b="1"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为什么要由村民会议讨论水塔、水管维修资金问题？ </a:t>
            </a:r>
          </a:p>
        </p:txBody>
      </p:sp>
    </p:spTree>
    <p:extLst>
      <p:ext uri="{BB962C8B-B14F-4D97-AF65-F5344CB8AC3E}">
        <p14:creationId xmlns:p14="http://schemas.microsoft.com/office/powerpoint/2010/main" val="645624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D0DEA280-4461-4043-BECE-E4D0FE10E89A}"/>
              </a:ext>
            </a:extLst>
          </p:cNvPr>
          <p:cNvSpPr txBox="1"/>
          <p:nvPr/>
        </p:nvSpPr>
        <p:spPr>
          <a:xfrm>
            <a:off x="153681" y="711710"/>
            <a:ext cx="8859690" cy="3126049"/>
          </a:xfrm>
          <a:prstGeom prst="rect">
            <a:avLst/>
          </a:prstGeom>
          <a:noFill/>
          <a:ln>
            <a:solidFill>
              <a:schemeClr val="tx1"/>
            </a:solidFill>
          </a:ln>
        </p:spPr>
        <p:txBody>
          <a:bodyPr wrap="square">
            <a:spAutoFit/>
          </a:bodyPr>
          <a:lstStyle/>
          <a:p>
            <a:pPr>
              <a:lnSpc>
                <a:spcPct val="120000"/>
              </a:lnSpc>
              <a:defRPr/>
            </a:pPr>
            <a:r>
              <a:rPr lang="zh-CN" altLang="en-US" sz="2800" b="1" dirty="0">
                <a:solidFill>
                  <a:srgbClr val="0000FF"/>
                </a:solidFill>
                <a:latin typeface="楷体" panose="02010609060101010101" pitchFamily="49" charset="-122"/>
                <a:ea typeface="楷体" panose="02010609060101010101" pitchFamily="49" charset="-122"/>
              </a:rPr>
              <a:t>    政府有关部门能否支持维修资金？</a:t>
            </a:r>
          </a:p>
          <a:p>
            <a:pPr>
              <a:lnSpc>
                <a:spcPct val="120000"/>
              </a:lnSpc>
              <a:defRPr/>
            </a:pPr>
            <a:r>
              <a:rPr lang="zh-CN" altLang="en-US" sz="2800" b="1" dirty="0">
                <a:solidFill>
                  <a:srgbClr val="0000FF"/>
                </a:solidFill>
                <a:latin typeface="楷体" panose="02010609060101010101" pitchFamily="49" charset="-122"/>
                <a:ea typeface="楷体" panose="02010609060101010101" pitchFamily="49" charset="-122"/>
              </a:rPr>
              <a:t>    村办企业能否承担部分维修资金？</a:t>
            </a:r>
          </a:p>
          <a:p>
            <a:pPr>
              <a:lnSpc>
                <a:spcPct val="120000"/>
              </a:lnSpc>
              <a:defRPr/>
            </a:pPr>
            <a:r>
              <a:rPr lang="zh-CN" altLang="en-US" sz="2800" b="1" dirty="0">
                <a:solidFill>
                  <a:srgbClr val="0000FF"/>
                </a:solidFill>
                <a:latin typeface="楷体" panose="02010609060101010101" pitchFamily="49" charset="-122"/>
                <a:ea typeface="楷体" panose="02010609060101010101" pitchFamily="49" charset="-122"/>
              </a:rPr>
              <a:t>    村民是否需要适当按户分摊维修资金？</a:t>
            </a:r>
          </a:p>
          <a:p>
            <a:pPr>
              <a:lnSpc>
                <a:spcPct val="120000"/>
              </a:lnSpc>
              <a:defRPr/>
            </a:pPr>
            <a:r>
              <a:rPr lang="zh-CN" altLang="en-US" sz="2800" b="1" dirty="0">
                <a:solidFill>
                  <a:srgbClr val="0000FF"/>
                </a:solidFill>
                <a:latin typeface="楷体" panose="02010609060101010101" pitchFamily="49" charset="-122"/>
                <a:ea typeface="楷体" panose="02010609060101010101" pitchFamily="49" charset="-122"/>
              </a:rPr>
              <a:t>    维修资金到位后能否妥善安排和使用？</a:t>
            </a:r>
            <a:endParaRPr lang="en-US" altLang="zh-CN" sz="2800" b="1" dirty="0">
              <a:solidFill>
                <a:srgbClr val="0000FF"/>
              </a:solidFill>
              <a:latin typeface="楷体" panose="02010609060101010101" pitchFamily="49" charset="-122"/>
              <a:ea typeface="楷体" panose="02010609060101010101" pitchFamily="49" charset="-122"/>
            </a:endParaRPr>
          </a:p>
          <a:p>
            <a:pPr>
              <a:lnSpc>
                <a:spcPct val="120000"/>
              </a:lnSpc>
              <a:defRPr/>
            </a:pPr>
            <a:r>
              <a:rPr lang="zh-CN" altLang="en-US" sz="2800" b="1" dirty="0">
                <a:solidFill>
                  <a:schemeClr val="tx1"/>
                </a:solidFill>
                <a:latin typeface="宋体" panose="02010600030101010101" pitchFamily="2" charset="-122"/>
                <a:ea typeface="宋体" panose="02010600030101010101" pitchFamily="2" charset="-122"/>
              </a:rPr>
              <a:t>    解决基层实际问题，需要在基层治理的实践中进行</a:t>
            </a:r>
            <a:r>
              <a:rPr lang="zh-CN" altLang="en-US" sz="2800" b="1" dirty="0">
                <a:solidFill>
                  <a:srgbClr val="FF0000"/>
                </a:solidFill>
                <a:latin typeface="宋体" panose="02010600030101010101" pitchFamily="2" charset="-122"/>
                <a:ea typeface="宋体" panose="02010600030101010101" pitchFamily="2" charset="-122"/>
              </a:rPr>
              <a:t>民主协商、民主管理、民主决策、民主监督</a:t>
            </a:r>
            <a:r>
              <a:rPr lang="zh-CN" altLang="en-US" sz="2800" b="1" dirty="0">
                <a:solidFill>
                  <a:schemeClr val="tx1"/>
                </a:solidFill>
                <a:latin typeface="宋体" panose="02010600030101010101" pitchFamily="2" charset="-122"/>
                <a:ea typeface="宋体" panose="02010600030101010101" pitchFamily="2" charset="-122"/>
              </a:rPr>
              <a:t>。 </a:t>
            </a:r>
          </a:p>
        </p:txBody>
      </p:sp>
    </p:spTree>
    <p:extLst>
      <p:ext uri="{BB962C8B-B14F-4D97-AF65-F5344CB8AC3E}">
        <p14:creationId xmlns:p14="http://schemas.microsoft.com/office/powerpoint/2010/main" val="3374612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168275" y="800100"/>
            <a:ext cx="8859838" cy="4013406"/>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15000"/>
              </a:lnSpc>
              <a:defRPr/>
            </a:pPr>
            <a:r>
              <a:rPr lang="zh-CN" altLang="en-US" sz="2800" b="1" dirty="0">
                <a:solidFill>
                  <a:srgbClr val="000000"/>
                </a:solidFill>
                <a:latin typeface="宋体" panose="02010600030101010101" pitchFamily="2" charset="-122"/>
                <a:ea typeface="宋体" panose="02010600030101010101" pitchFamily="2" charset="-122"/>
              </a:rPr>
              <a:t>    城乡基层的</a:t>
            </a:r>
            <a:r>
              <a:rPr lang="zh-CN" altLang="en-US" sz="2800" b="1" dirty="0">
                <a:solidFill>
                  <a:srgbClr val="0000FF"/>
                </a:solidFill>
                <a:latin typeface="微软雅黑" panose="020B0503020204020204" pitchFamily="34" charset="-122"/>
                <a:ea typeface="微软雅黑" panose="020B0503020204020204" pitchFamily="34" charset="-122"/>
              </a:rPr>
              <a:t>公共事务</a:t>
            </a:r>
            <a:r>
              <a:rPr lang="zh-CN" altLang="en-US" sz="2800" b="1" dirty="0">
                <a:solidFill>
                  <a:srgbClr val="000000"/>
                </a:solidFill>
                <a:latin typeface="宋体" panose="02010600030101010101" pitchFamily="2" charset="-122"/>
                <a:ea typeface="宋体" panose="02010600030101010101" pitchFamily="2" charset="-122"/>
              </a:rPr>
              <a:t>千头万绪，应该也必须由众人商量着办。</a:t>
            </a:r>
          </a:p>
          <a:p>
            <a:pPr>
              <a:lnSpc>
                <a:spcPct val="115000"/>
              </a:lnSpc>
              <a:defRPr/>
            </a:pPr>
            <a:r>
              <a:rPr lang="zh-CN" altLang="en-US" sz="2800" b="1" dirty="0">
                <a:solidFill>
                  <a:srgbClr val="000000"/>
                </a:solidFill>
                <a:latin typeface="宋体" panose="02010600030101010101" pitchFamily="2" charset="-122"/>
                <a:ea typeface="宋体" panose="02010600030101010101" pitchFamily="2" charset="-122"/>
              </a:rPr>
              <a:t>    只有本着</a:t>
            </a:r>
            <a:r>
              <a:rPr lang="zh-CN" altLang="en-US" sz="2800" b="1" dirty="0">
                <a:solidFill>
                  <a:srgbClr val="0000FF"/>
                </a:solidFill>
                <a:latin typeface="微软雅黑" panose="020B0503020204020204" pitchFamily="34" charset="-122"/>
                <a:ea typeface="微软雅黑" panose="020B0503020204020204" pitchFamily="34" charset="-122"/>
              </a:rPr>
              <a:t>有序参与</a:t>
            </a:r>
            <a:r>
              <a:rPr lang="zh-CN" altLang="en-US" sz="2800" b="1" dirty="0">
                <a:solidFill>
                  <a:srgbClr val="000000"/>
                </a:solidFill>
                <a:latin typeface="宋体" panose="02010600030101010101" pitchFamily="2" charset="-122"/>
                <a:ea typeface="宋体" panose="02010600030101010101" pitchFamily="2" charset="-122"/>
              </a:rPr>
              <a:t>的原则，让居民或村民合理表达意见和建议，求同存异，才能找出解决问题的好方案，促成基层社会的和谐。</a:t>
            </a:r>
          </a:p>
          <a:p>
            <a:pPr>
              <a:lnSpc>
                <a:spcPct val="115000"/>
              </a:lnSpc>
              <a:defRPr/>
            </a:pPr>
            <a:r>
              <a:rPr lang="zh-CN" altLang="en-US" sz="2800" b="1" dirty="0">
                <a:solidFill>
                  <a:srgbClr val="000000"/>
                </a:solidFill>
                <a:latin typeface="宋体" panose="02010600030101010101" pitchFamily="2" charset="-122"/>
                <a:ea typeface="宋体" panose="02010600030101010101" pitchFamily="2" charset="-122"/>
              </a:rPr>
              <a:t>    我国城乡的</a:t>
            </a:r>
            <a:r>
              <a:rPr lang="zh-CN" altLang="en-US" sz="2800" b="1" dirty="0">
                <a:latin typeface="微软雅黑" panose="020B0503020204020204" pitchFamily="34" charset="-122"/>
                <a:ea typeface="微软雅黑" panose="020B0503020204020204" pitchFamily="34" charset="-122"/>
              </a:rPr>
              <a:t>基层民主协商</a:t>
            </a:r>
            <a:r>
              <a:rPr lang="zh-CN" altLang="en-US" sz="2800" b="1" dirty="0">
                <a:solidFill>
                  <a:srgbClr val="000000"/>
                </a:solidFill>
                <a:latin typeface="宋体" panose="02010600030101010101" pitchFamily="2" charset="-122"/>
                <a:ea typeface="宋体" panose="02010600030101010101" pitchFamily="2" charset="-122"/>
              </a:rPr>
              <a:t>，在街道或乡镇、社区或行政村以及企事业单位等不同的</a:t>
            </a:r>
            <a:r>
              <a:rPr lang="zh-CN" altLang="en-US" sz="2800" b="1" dirty="0">
                <a:latin typeface="微软雅黑" panose="020B0503020204020204" pitchFamily="34" charset="-122"/>
                <a:ea typeface="微软雅黑" panose="020B0503020204020204" pitchFamily="34" charset="-122"/>
              </a:rPr>
              <a:t>层次</a:t>
            </a:r>
            <a:r>
              <a:rPr lang="zh-CN" altLang="en-US" sz="2800" b="1" dirty="0">
                <a:solidFill>
                  <a:srgbClr val="000000"/>
                </a:solidFill>
                <a:latin typeface="宋体" panose="02010600030101010101" pitchFamily="2" charset="-122"/>
                <a:ea typeface="宋体" panose="02010600030101010101" pitchFamily="2" charset="-122"/>
              </a:rPr>
              <a:t>展开，也贯穿基层治理的全过程。</a:t>
            </a:r>
            <a:endParaRPr lang="zh-CN" altLang="en-US" sz="2800" b="1" dirty="0">
              <a:solidFill>
                <a:srgbClr val="000000"/>
              </a:solidFill>
              <a:latin typeface="+mn-ea"/>
              <a:ea typeface="+mn-ea"/>
            </a:endParaRPr>
          </a:p>
        </p:txBody>
      </p:sp>
      <p:sp>
        <p:nvSpPr>
          <p:cNvPr id="52226" name="矩形 6"/>
          <p:cNvSpPr/>
          <p:nvPr/>
        </p:nvSpPr>
        <p:spPr>
          <a:xfrm>
            <a:off x="168275" y="36513"/>
            <a:ext cx="8859838"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800" b="1" dirty="0">
                <a:solidFill>
                  <a:schemeClr val="tx1"/>
                </a:solidFill>
                <a:latin typeface="微软雅黑" panose="020B0503020204020204" charset="-122"/>
                <a:ea typeface="微软雅黑" panose="020B0503020204020204" charset="-122"/>
              </a:rPr>
              <a:t>3</a:t>
            </a:r>
            <a:r>
              <a:rPr lang="en-US" altLang="zh-CN" sz="2800" b="1" dirty="0">
                <a:solidFill>
                  <a:schemeClr val="tx1"/>
                </a:solidFill>
                <a:latin typeface="微软雅黑" panose="020B0503020204020204" charset="-122"/>
              </a:rPr>
              <a:t>.</a:t>
            </a:r>
            <a:r>
              <a:rPr lang="zh-CN" altLang="en-US" sz="2800" b="1" dirty="0">
                <a:latin typeface="宋体" panose="02010600030101010101" pitchFamily="2" charset="-122"/>
                <a:ea typeface="宋体" panose="02010600030101010101" pitchFamily="2" charset="-122"/>
              </a:rPr>
              <a:t>民主</a:t>
            </a:r>
            <a:r>
              <a:rPr lang="zh-CN" altLang="en-US" sz="2800" b="1" dirty="0">
                <a:solidFill>
                  <a:srgbClr val="0000FF"/>
                </a:solidFill>
                <a:latin typeface="微软雅黑" panose="020B0503020204020204" pitchFamily="34" charset="-122"/>
                <a:ea typeface="微软雅黑" panose="020B0503020204020204" pitchFamily="34" charset="-122"/>
              </a:rPr>
              <a:t>协商</a:t>
            </a:r>
          </a:p>
        </p:txBody>
      </p:sp>
    </p:spTree>
    <p:extLst>
      <p:ext uri="{BB962C8B-B14F-4D97-AF65-F5344CB8AC3E}">
        <p14:creationId xmlns:p14="http://schemas.microsoft.com/office/powerpoint/2010/main" val="1180854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168275" y="800100"/>
            <a:ext cx="8859838" cy="260379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15000"/>
              </a:lnSpc>
              <a:defRPr/>
            </a:pPr>
            <a:r>
              <a:rPr lang="zh-CN" altLang="en-US" sz="2400" b="1" dirty="0">
                <a:solidFill>
                  <a:srgbClr val="FF0000"/>
                </a:solidFill>
                <a:latin typeface="+mn-ea"/>
                <a:ea typeface="仿宋_GB2312"/>
              </a:rPr>
              <a:t>       </a:t>
            </a:r>
            <a:r>
              <a:rPr lang="zh-CN" altLang="en-US" sz="2400" b="1" dirty="0">
                <a:solidFill>
                  <a:srgbClr val="000000"/>
                </a:solidFill>
                <a:latin typeface="宋体" panose="02010600030101010101" pitchFamily="2" charset="-122"/>
                <a:ea typeface="宋体" panose="02010600030101010101" pitchFamily="2" charset="-122"/>
              </a:rPr>
              <a:t>城乡基层的</a:t>
            </a:r>
            <a:r>
              <a:rPr lang="zh-CN" altLang="en-US" sz="2400" b="1" dirty="0">
                <a:solidFill>
                  <a:srgbClr val="0000FF"/>
                </a:solidFill>
                <a:latin typeface="微软雅黑" panose="020B0503020204020204" pitchFamily="34" charset="-122"/>
                <a:ea typeface="微软雅黑" panose="020B0503020204020204" pitchFamily="34" charset="-122"/>
              </a:rPr>
              <a:t>公共决策</a:t>
            </a:r>
            <a:r>
              <a:rPr lang="zh-CN" altLang="en-US" sz="2400" b="1" dirty="0">
                <a:solidFill>
                  <a:srgbClr val="000000"/>
                </a:solidFill>
                <a:latin typeface="宋体" panose="02010600030101010101" pitchFamily="2" charset="-122"/>
                <a:ea typeface="宋体" panose="02010600030101010101" pitchFamily="2" charset="-122"/>
              </a:rPr>
              <a:t>与每家每户的利益直接相关。</a:t>
            </a:r>
            <a:endParaRPr lang="en-US" altLang="zh-CN" sz="2400" b="1" dirty="0">
              <a:solidFill>
                <a:srgbClr val="000000"/>
              </a:solidFill>
              <a:latin typeface="宋体" panose="02010600030101010101" pitchFamily="2" charset="-122"/>
              <a:ea typeface="宋体" panose="02010600030101010101" pitchFamily="2" charset="-122"/>
            </a:endParaRPr>
          </a:p>
          <a:p>
            <a:pPr>
              <a:lnSpc>
                <a:spcPct val="115000"/>
              </a:lnSpc>
              <a:defRPr/>
            </a:pPr>
            <a:endParaRPr lang="zh-CN" altLang="en-US" sz="2400" b="1" dirty="0">
              <a:solidFill>
                <a:srgbClr val="000000"/>
              </a:solidFill>
              <a:latin typeface="宋体" panose="02010600030101010101" pitchFamily="2" charset="-122"/>
              <a:ea typeface="宋体" panose="02010600030101010101" pitchFamily="2" charset="-122"/>
            </a:endParaRPr>
          </a:p>
          <a:p>
            <a:pPr>
              <a:lnSpc>
                <a:spcPct val="115000"/>
              </a:lnSpc>
              <a:defRPr/>
            </a:pPr>
            <a:r>
              <a:rPr lang="zh-CN" altLang="en-US" sz="2400" b="1" dirty="0">
                <a:latin typeface="+mn-ea"/>
                <a:ea typeface="仿宋_GB2312"/>
              </a:rPr>
              <a:t>       </a:t>
            </a:r>
            <a:r>
              <a:rPr lang="zh-CN" altLang="en-US" sz="2400" b="1" dirty="0">
                <a:solidFill>
                  <a:srgbClr val="000000"/>
                </a:solidFill>
                <a:latin typeface="宋体" panose="02010600030101010101" pitchFamily="2" charset="-122"/>
                <a:ea typeface="宋体" panose="02010600030101010101" pitchFamily="2" charset="-122"/>
              </a:rPr>
              <a:t>按民主决策要求，</a:t>
            </a:r>
          </a:p>
          <a:p>
            <a:pPr>
              <a:lnSpc>
                <a:spcPct val="115000"/>
              </a:lnSpc>
              <a:defRPr/>
            </a:pPr>
            <a:r>
              <a:rPr lang="zh-CN" altLang="en-US" sz="2400" b="1" dirty="0">
                <a:latin typeface="+mn-ea"/>
                <a:ea typeface="仿宋_GB2312"/>
              </a:rPr>
              <a:t>       在</a:t>
            </a:r>
            <a:r>
              <a:rPr lang="zh-CN" altLang="en-US" sz="2400" b="1" dirty="0">
                <a:solidFill>
                  <a:srgbClr val="0000FF"/>
                </a:solidFill>
                <a:latin typeface="+mn-ea"/>
                <a:ea typeface="仿宋_GB2312"/>
              </a:rPr>
              <a:t>农村</a:t>
            </a:r>
            <a:r>
              <a:rPr lang="zh-CN" altLang="en-US" sz="2400" b="1" dirty="0">
                <a:latin typeface="+mn-ea"/>
                <a:ea typeface="仿宋_GB2312"/>
              </a:rPr>
              <a:t>，</a:t>
            </a:r>
            <a:r>
              <a:rPr lang="zh-CN" altLang="en-US" sz="2400" b="1" dirty="0">
                <a:solidFill>
                  <a:srgbClr val="000000"/>
                </a:solidFill>
                <a:latin typeface="宋体" panose="02010600030101010101" pitchFamily="2" charset="-122"/>
                <a:ea typeface="宋体" panose="02010600030101010101" pitchFamily="2" charset="-122"/>
              </a:rPr>
              <a:t>凡关系村民</a:t>
            </a:r>
            <a:r>
              <a:rPr lang="zh-CN" altLang="en-US" sz="2400" b="1" dirty="0">
                <a:latin typeface="+mn-ea"/>
                <a:ea typeface="仿宋_GB2312"/>
              </a:rPr>
              <a:t>公共利益</a:t>
            </a:r>
            <a:r>
              <a:rPr lang="zh-CN" altLang="en-US" sz="2400" b="1" dirty="0">
                <a:solidFill>
                  <a:srgbClr val="000000"/>
                </a:solidFill>
                <a:latin typeface="宋体" panose="02010600030101010101" pitchFamily="2" charset="-122"/>
                <a:ea typeface="宋体" panose="02010600030101010101" pitchFamily="2" charset="-122"/>
              </a:rPr>
              <a:t>的事项都要由村民以直接或间接参与的方式集体作出决定。</a:t>
            </a:r>
            <a:endParaRPr lang="en-US" altLang="zh-CN" sz="2400" b="1" dirty="0">
              <a:solidFill>
                <a:srgbClr val="000000"/>
              </a:solidFill>
              <a:latin typeface="宋体" panose="02010600030101010101" pitchFamily="2" charset="-122"/>
              <a:ea typeface="宋体" panose="02010600030101010101" pitchFamily="2" charset="-122"/>
            </a:endParaRPr>
          </a:p>
          <a:p>
            <a:pPr>
              <a:lnSpc>
                <a:spcPct val="115000"/>
              </a:lnSpc>
              <a:defRPr/>
            </a:pPr>
            <a:r>
              <a:rPr lang="zh-CN" altLang="en-US" sz="2400" b="1" dirty="0">
                <a:latin typeface="+mn-ea"/>
                <a:ea typeface="仿宋_GB2312"/>
              </a:rPr>
              <a:t>       在</a:t>
            </a:r>
            <a:r>
              <a:rPr lang="zh-CN" altLang="en-US" sz="2400" b="1" dirty="0">
                <a:solidFill>
                  <a:srgbClr val="0000FF"/>
                </a:solidFill>
                <a:latin typeface="+mn-ea"/>
                <a:ea typeface="仿宋_GB2312"/>
              </a:rPr>
              <a:t>城市</a:t>
            </a:r>
            <a:r>
              <a:rPr lang="zh-CN" altLang="en-US" sz="2400" b="1" dirty="0">
                <a:latin typeface="+mn-ea"/>
                <a:ea typeface="仿宋_GB2312"/>
              </a:rPr>
              <a:t>，</a:t>
            </a:r>
            <a:r>
              <a:rPr lang="zh-CN" altLang="en-US" sz="2400" b="1" dirty="0">
                <a:solidFill>
                  <a:srgbClr val="000000"/>
                </a:solidFill>
                <a:latin typeface="宋体" panose="02010600030101010101" pitchFamily="2" charset="-122"/>
                <a:ea typeface="宋体" panose="02010600030101010101" pitchFamily="2" charset="-122"/>
              </a:rPr>
              <a:t>社区</a:t>
            </a:r>
            <a:r>
              <a:rPr lang="zh-CN" altLang="en-US" sz="2400" b="1" dirty="0">
                <a:latin typeface="+mn-ea"/>
                <a:ea typeface="仿宋_GB2312"/>
              </a:rPr>
              <a:t>公共事务</a:t>
            </a:r>
            <a:r>
              <a:rPr lang="zh-CN" altLang="en-US" sz="2400" b="1" dirty="0">
                <a:solidFill>
                  <a:srgbClr val="000000"/>
                </a:solidFill>
                <a:latin typeface="宋体" panose="02010600030101010101" pitchFamily="2" charset="-122"/>
                <a:ea typeface="宋体" panose="02010600030101010101" pitchFamily="2" charset="-122"/>
              </a:rPr>
              <a:t>的民主决策通过召开居民会议进行。</a:t>
            </a:r>
          </a:p>
        </p:txBody>
      </p:sp>
      <p:sp>
        <p:nvSpPr>
          <p:cNvPr id="52226" name="矩形 6"/>
          <p:cNvSpPr/>
          <p:nvPr/>
        </p:nvSpPr>
        <p:spPr>
          <a:xfrm>
            <a:off x="168275" y="36513"/>
            <a:ext cx="8859838"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800" b="1" dirty="0">
                <a:solidFill>
                  <a:schemeClr val="tx1"/>
                </a:solidFill>
                <a:latin typeface="微软雅黑" panose="020B0503020204020204" charset="-122"/>
                <a:ea typeface="微软雅黑" panose="020B0503020204020204" charset="-122"/>
              </a:rPr>
              <a:t>4</a:t>
            </a:r>
            <a:r>
              <a:rPr lang="en-US" altLang="zh-CN" sz="2800" b="1" dirty="0">
                <a:solidFill>
                  <a:schemeClr val="tx1"/>
                </a:solidFill>
                <a:latin typeface="微软雅黑" panose="020B0503020204020204" charset="-122"/>
              </a:rPr>
              <a:t>.</a:t>
            </a:r>
            <a:r>
              <a:rPr lang="zh-CN" altLang="en-US" sz="2800" b="1" dirty="0">
                <a:latin typeface="宋体" panose="02010600030101010101" pitchFamily="2" charset="-122"/>
                <a:ea typeface="宋体" panose="02010600030101010101" pitchFamily="2" charset="-122"/>
              </a:rPr>
              <a:t>民主</a:t>
            </a:r>
            <a:r>
              <a:rPr lang="zh-CN" altLang="en-US" sz="2800" b="1" dirty="0">
                <a:solidFill>
                  <a:srgbClr val="0000FF"/>
                </a:solidFill>
                <a:latin typeface="微软雅黑" panose="020B0503020204020204" pitchFamily="34" charset="-122"/>
                <a:ea typeface="微软雅黑" panose="020B0503020204020204" pitchFamily="34" charset="-122"/>
              </a:rPr>
              <a:t>决策</a:t>
            </a:r>
          </a:p>
        </p:txBody>
      </p:sp>
    </p:spTree>
    <p:extLst>
      <p:ext uri="{BB962C8B-B14F-4D97-AF65-F5344CB8AC3E}">
        <p14:creationId xmlns:p14="http://schemas.microsoft.com/office/powerpoint/2010/main" val="1030471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a:extLst>
              <a:ext uri="{FF2B5EF4-FFF2-40B4-BE49-F238E27FC236}">
                <a16:creationId xmlns:a16="http://schemas.microsoft.com/office/drawing/2014/main" id="{1B08B964-A87D-4DFE-8E05-7980EC3CF24F}"/>
              </a:ext>
            </a:extLst>
          </p:cNvPr>
          <p:cNvSpPr>
            <a:spLocks noChangeArrowheads="1"/>
          </p:cNvSpPr>
          <p:nvPr/>
        </p:nvSpPr>
        <p:spPr bwMode="auto">
          <a:xfrm>
            <a:off x="169049" y="36987"/>
            <a:ext cx="8859690" cy="5256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hangingPunct="1">
              <a:lnSpc>
                <a:spcPct val="130000"/>
              </a:lnSpc>
            </a:pPr>
            <a:r>
              <a:rPr lang="zh-CN" altLang="en-US" sz="2400" b="1" dirty="0">
                <a:latin typeface="微软雅黑" panose="020B0503020204020204" pitchFamily="34" charset="-122"/>
                <a:ea typeface="微软雅黑" panose="020B0503020204020204" pitchFamily="34" charset="-122"/>
              </a:rPr>
              <a:t>教材第</a:t>
            </a:r>
            <a:r>
              <a:rPr lang="en-US" altLang="zh-CN" sz="2400" b="1" dirty="0">
                <a:latin typeface="微软雅黑" panose="020B0503020204020204" pitchFamily="34" charset="-122"/>
                <a:ea typeface="微软雅黑" panose="020B0503020204020204" pitchFamily="34" charset="-122"/>
              </a:rPr>
              <a:t>67</a:t>
            </a:r>
            <a:r>
              <a:rPr lang="zh-CN" altLang="en-US" sz="2400" b="1" dirty="0">
                <a:latin typeface="微软雅黑" panose="020B0503020204020204" pitchFamily="34" charset="-122"/>
                <a:ea typeface="微软雅黑" panose="020B0503020204020204" pitchFamily="34" charset="-122"/>
              </a:rPr>
              <a:t>页   </a:t>
            </a:r>
            <a:r>
              <a:rPr lang="zh-CN" altLang="en-US" sz="2400" b="1" dirty="0">
                <a:solidFill>
                  <a:srgbClr val="0000FF"/>
                </a:solidFill>
                <a:latin typeface="微软雅黑" panose="020B0503020204020204" pitchFamily="34" charset="-122"/>
                <a:ea typeface="微软雅黑" panose="020B0503020204020204" pitchFamily="34" charset="-122"/>
              </a:rPr>
              <a:t>探究与分享</a:t>
            </a:r>
            <a:r>
              <a:rPr lang="en-US" altLang="zh-CN" sz="2400" b="1" dirty="0">
                <a:solidFill>
                  <a:srgbClr val="0000FF"/>
                </a:solidFill>
                <a:latin typeface="微软雅黑" panose="020B0503020204020204" pitchFamily="34" charset="-122"/>
                <a:ea typeface="微软雅黑" panose="020B0503020204020204" pitchFamily="34" charset="-122"/>
              </a:rPr>
              <a:t>3</a:t>
            </a:r>
            <a:r>
              <a:rPr lang="zh-CN" altLang="en-US" sz="2400" b="1" dirty="0">
                <a:solidFill>
                  <a:srgbClr val="0000FF"/>
                </a:solidFill>
                <a:latin typeface="微软雅黑" panose="020B0503020204020204" pitchFamily="34" charset="-122"/>
                <a:ea typeface="微软雅黑" panose="020B0503020204020204" pitchFamily="34" charset="-122"/>
              </a:rPr>
              <a:t>：制定村规民约</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5" name="TextBox 2">
            <a:extLst>
              <a:ext uri="{FF2B5EF4-FFF2-40B4-BE49-F238E27FC236}">
                <a16:creationId xmlns:a16="http://schemas.microsoft.com/office/drawing/2014/main" id="{4D798583-44F9-4F97-ADCD-074C4C500571}"/>
              </a:ext>
            </a:extLst>
          </p:cNvPr>
          <p:cNvSpPr txBox="1"/>
          <p:nvPr/>
        </p:nvSpPr>
        <p:spPr>
          <a:xfrm>
            <a:off x="169049" y="819480"/>
            <a:ext cx="8859690" cy="3393237"/>
          </a:xfrm>
          <a:prstGeom prst="rect">
            <a:avLst/>
          </a:prstGeom>
          <a:noFill/>
          <a:ln>
            <a:solidFill>
              <a:schemeClr val="tx1">
                <a:lumMod val="50000"/>
                <a:lumOff val="50000"/>
              </a:schemeClr>
            </a:solidFill>
          </a:ln>
        </p:spPr>
        <p:txBody>
          <a:bodyPr wrap="square" lIns="68580" tIns="34290" rIns="68580" bIns="34290" rtlCol="0">
            <a:spAutoFit/>
          </a:bodyPr>
          <a:lstStyle/>
          <a:p>
            <a:pPr>
              <a:lnSpc>
                <a:spcPct val="150000"/>
              </a:lnSpc>
            </a:pPr>
            <a:r>
              <a:rPr lang="zh-CN" altLang="en-US" sz="2400" b="1" dirty="0">
                <a:latin typeface="楷体" panose="02010609060101010101" pitchFamily="49" charset="-122"/>
                <a:ea typeface="楷体" panose="02010609060101010101" pitchFamily="49" charset="-122"/>
              </a:rPr>
              <a:t>    某村要制定村规民约，村民们畅所欲言。</a:t>
            </a:r>
            <a:endParaRPr lang="en-US" altLang="zh-CN" sz="2400" b="1" dirty="0">
              <a:latin typeface="楷体" panose="02010609060101010101" pitchFamily="49" charset="-122"/>
              <a:ea typeface="楷体" panose="02010609060101010101" pitchFamily="49" charset="-122"/>
            </a:endParaRPr>
          </a:p>
          <a:p>
            <a:pPr>
              <a:lnSpc>
                <a:spcPct val="150000"/>
              </a:lnSpc>
            </a:pPr>
            <a:r>
              <a:rPr lang="zh-CN" altLang="en-US" sz="2400" b="1" dirty="0">
                <a:latin typeface="楷体" panose="02010609060101010101" pitchFamily="49" charset="-122"/>
                <a:ea typeface="楷体" panose="02010609060101010101" pitchFamily="49" charset="-122"/>
              </a:rPr>
              <a:t>    村民甲：“村里的重要事项要定期张榜公布。”</a:t>
            </a:r>
          </a:p>
          <a:p>
            <a:pPr>
              <a:lnSpc>
                <a:spcPct val="150000"/>
              </a:lnSpc>
            </a:pPr>
            <a:r>
              <a:rPr lang="zh-CN" altLang="en-US" sz="2400" b="1" dirty="0">
                <a:latin typeface="楷体" panose="02010609060101010101" pitchFamily="49" charset="-122"/>
                <a:ea typeface="楷体" panose="02010609060101010101" pitchFamily="49" charset="-122"/>
              </a:rPr>
              <a:t>    村民乙：“牲畜毁坏他人庄稼被打死不赔偿。”</a:t>
            </a:r>
          </a:p>
          <a:p>
            <a:pPr>
              <a:lnSpc>
                <a:spcPct val="150000"/>
              </a:lnSpc>
            </a:pPr>
            <a:r>
              <a:rPr lang="zh-CN" altLang="en-US" sz="2400" b="1" dirty="0">
                <a:latin typeface="楷体" panose="02010609060101010101" pitchFamily="49" charset="-122"/>
                <a:ea typeface="楷体" panose="02010609060101010101" pitchFamily="49" charset="-122"/>
              </a:rPr>
              <a:t>    村民丙：“村规民约让村委会主任制定就行了。”</a:t>
            </a:r>
          </a:p>
          <a:p>
            <a:r>
              <a:rPr lang="zh-CN" altLang="en-US" sz="2400" b="1" dirty="0">
                <a:latin typeface="黑体" panose="02010609060101010101" pitchFamily="49" charset="-122"/>
                <a:ea typeface="黑体" panose="02010609060101010101" pitchFamily="49" charset="-122"/>
              </a:rPr>
              <a:t>    上述意见中，哪些可以采纳？哪些不应该采纳？</a:t>
            </a:r>
            <a:endParaRPr lang="en-US" altLang="zh-CN" sz="2400" b="1" dirty="0">
              <a:latin typeface="黑体" panose="02010609060101010101" pitchFamily="49" charset="-122"/>
              <a:ea typeface="黑体" panose="02010609060101010101" pitchFamily="49" charset="-122"/>
            </a:endParaRPr>
          </a:p>
          <a:p>
            <a:endParaRPr lang="en-US" altLang="zh-CN" sz="2400" b="1" dirty="0">
              <a:latin typeface="黑体" panose="02010609060101010101" pitchFamily="49" charset="-122"/>
              <a:ea typeface="黑体" panose="02010609060101010101" pitchFamily="49" charset="-122"/>
            </a:endParaRPr>
          </a:p>
          <a:p>
            <a:endParaRPr lang="en-US" altLang="zh-CN"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94458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418" y="122046"/>
            <a:ext cx="8921163" cy="4857208"/>
          </a:xfrm>
          <a:ln>
            <a:solidFill>
              <a:schemeClr val="accent1"/>
            </a:solidFill>
          </a:ln>
        </p:spPr>
        <p:txBody>
          <a:bodyPr>
            <a:noAutofit/>
          </a:bodyPr>
          <a:lstStyle/>
          <a:p>
            <a:pPr marL="0" indent="0">
              <a:spcAft>
                <a:spcPct val="0"/>
              </a:spcAft>
              <a:buNone/>
            </a:pPr>
            <a:r>
              <a:rPr lang="zh-CN" altLang="en-US" sz="2000" b="1" dirty="0">
                <a:solidFill>
                  <a:srgbClr val="FF0000"/>
                </a:solidFill>
                <a:latin typeface="宋体" panose="02010600030101010101" pitchFamily="2" charset="-122"/>
                <a:ea typeface="宋体" panose="02010600030101010101" pitchFamily="2" charset="-122"/>
              </a:rPr>
              <a:t>    </a:t>
            </a:r>
            <a:r>
              <a:rPr lang="zh-CN" altLang="en-US" sz="2000" b="1" dirty="0">
                <a:latin typeface="微软雅黑" panose="020B0503020204020204" pitchFamily="34" charset="-122"/>
                <a:ea typeface="微软雅黑" panose="020B0503020204020204" pitchFamily="34" charset="-122"/>
              </a:rPr>
              <a:t>村民甲</a:t>
            </a:r>
            <a:r>
              <a:rPr lang="zh-CN" altLang="en-US" sz="2000" b="1" dirty="0">
                <a:latin typeface="宋体" panose="02010600030101010101" pitchFamily="2" charset="-122"/>
                <a:ea typeface="宋体" panose="02010600030101010101" pitchFamily="2" charset="-122"/>
              </a:rPr>
              <a:t>的“村里重要事项要定期张榜公布”的意见</a:t>
            </a:r>
            <a:r>
              <a:rPr lang="zh-CN" altLang="en-US" sz="2000" b="1" dirty="0">
                <a:solidFill>
                  <a:srgbClr val="0000FF"/>
                </a:solidFill>
                <a:latin typeface="微软雅黑" panose="020B0503020204020204" pitchFamily="34" charset="-122"/>
                <a:ea typeface="微软雅黑" panose="020B0503020204020204" pitchFamily="34" charset="-122"/>
              </a:rPr>
              <a:t>可以采纳</a:t>
            </a:r>
            <a:r>
              <a:rPr lang="zh-CN" altLang="en-US" sz="2000" b="1" dirty="0">
                <a:latin typeface="宋体" panose="02010600030101010101" pitchFamily="2" charset="-122"/>
                <a:ea typeface="宋体" panose="02010600030101010101" pitchFamily="2" charset="-122"/>
              </a:rPr>
              <a:t>。</a:t>
            </a:r>
            <a:endParaRPr lang="en-US" altLang="zh-CN" sz="2000" b="1" dirty="0">
              <a:latin typeface="宋体" panose="02010600030101010101" pitchFamily="2" charset="-122"/>
              <a:ea typeface="宋体" panose="02010600030101010101" pitchFamily="2" charset="-122"/>
            </a:endParaRPr>
          </a:p>
          <a:p>
            <a:pPr marL="0" indent="0">
              <a:spcAft>
                <a:spcPct val="0"/>
              </a:spcAft>
              <a:buNone/>
            </a:pPr>
            <a:r>
              <a:rPr lang="en-US" altLang="zh-CN" sz="2000" b="1" dirty="0">
                <a:latin typeface="宋体" panose="02010600030101010101" pitchFamily="2" charset="-122"/>
                <a:ea typeface="宋体" panose="02010600030101010101" pitchFamily="2" charset="-122"/>
              </a:rPr>
              <a:t>    </a:t>
            </a:r>
            <a:r>
              <a:rPr lang="zh-CN" altLang="en-US" sz="2000" b="1" dirty="0">
                <a:latin typeface="宋体" panose="02010600030101010101" pitchFamily="2" charset="-122"/>
                <a:ea typeface="宋体" panose="02010600030101010101" pitchFamily="2" charset="-122"/>
              </a:rPr>
              <a:t>因为实行村务公开制度</a:t>
            </a:r>
            <a:r>
              <a:rPr lang="zh-CN" altLang="en-US" sz="1600" b="1"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有利于落实群众的</a:t>
            </a:r>
            <a:r>
              <a:rPr lang="zh-CN" altLang="en-US" sz="2000" b="1" dirty="0">
                <a:latin typeface="微软雅黑" panose="020B0503020204020204" pitchFamily="34" charset="-122"/>
                <a:ea typeface="微软雅黑" panose="020B0503020204020204" pitchFamily="34" charset="-122"/>
              </a:rPr>
              <a:t>知情权</a:t>
            </a:r>
            <a:r>
              <a:rPr lang="zh-CN" altLang="en-US" sz="1600" b="1"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加强对村级党务、村务、财务的</a:t>
            </a:r>
            <a:r>
              <a:rPr lang="zh-CN" altLang="en-US" sz="2000" b="1" dirty="0">
                <a:latin typeface="微软雅黑" panose="020B0503020204020204" pitchFamily="34" charset="-122"/>
                <a:ea typeface="微软雅黑" panose="020B0503020204020204" pitchFamily="34" charset="-122"/>
              </a:rPr>
              <a:t>监督</a:t>
            </a:r>
            <a:r>
              <a:rPr lang="zh-CN" altLang="en-US" sz="2000" b="1" dirty="0">
                <a:latin typeface="宋体" panose="02010600030101010101" pitchFamily="2" charset="-122"/>
                <a:ea typeface="宋体" panose="02010600030101010101" pitchFamily="2" charset="-122"/>
              </a:rPr>
              <a:t>，维护村民的合法权益。</a:t>
            </a:r>
            <a:endParaRPr lang="en-US" altLang="zh-CN" sz="2000" b="1" dirty="0">
              <a:latin typeface="宋体" panose="02010600030101010101" pitchFamily="2" charset="-122"/>
              <a:ea typeface="宋体" panose="02010600030101010101" pitchFamily="2" charset="-122"/>
            </a:endParaRPr>
          </a:p>
          <a:p>
            <a:pPr marL="0" indent="0">
              <a:spcAft>
                <a:spcPct val="0"/>
              </a:spcAft>
              <a:buNone/>
            </a:pPr>
            <a:r>
              <a:rPr lang="en-US" altLang="zh-CN" sz="2000" b="1" dirty="0">
                <a:latin typeface="宋体" panose="02010600030101010101" pitchFamily="2" charset="-122"/>
                <a:ea typeface="宋体" panose="02010600030101010101" pitchFamily="2" charset="-122"/>
              </a:rPr>
              <a:t>    </a:t>
            </a:r>
            <a:r>
              <a:rPr lang="zh-CN" altLang="en-US" sz="2000" b="1" dirty="0">
                <a:latin typeface="宋体" panose="02010600030101010101" pitchFamily="2" charset="-122"/>
                <a:ea typeface="宋体" panose="02010600030101010101" pitchFamily="2" charset="-122"/>
              </a:rPr>
              <a:t>所以，涉及村民利益的重大事项应当定期公布。</a:t>
            </a:r>
            <a:endParaRPr lang="en-US" altLang="zh-CN" sz="2000" b="1" dirty="0">
              <a:latin typeface="宋体" panose="02010600030101010101" pitchFamily="2" charset="-122"/>
              <a:ea typeface="宋体" panose="02010600030101010101" pitchFamily="2" charset="-122"/>
            </a:endParaRPr>
          </a:p>
          <a:p>
            <a:pPr marL="0" indent="0">
              <a:spcAft>
                <a:spcPct val="0"/>
              </a:spcAft>
              <a:buNone/>
            </a:pPr>
            <a:endParaRPr lang="en-US" altLang="zh-CN" sz="2000" b="1" dirty="0">
              <a:latin typeface="宋体" panose="02010600030101010101" pitchFamily="2" charset="-122"/>
              <a:ea typeface="宋体" panose="02010600030101010101" pitchFamily="2" charset="-122"/>
            </a:endParaRPr>
          </a:p>
          <a:p>
            <a:pPr marL="0" indent="0">
              <a:spcAft>
                <a:spcPct val="0"/>
              </a:spcAft>
              <a:buNone/>
            </a:pPr>
            <a:r>
              <a:rPr lang="zh-CN" altLang="en-US" sz="2000" b="1" dirty="0">
                <a:solidFill>
                  <a:srgbClr val="FF0000"/>
                </a:solidFill>
                <a:latin typeface="宋体" panose="02010600030101010101" pitchFamily="2" charset="-122"/>
                <a:ea typeface="宋体" panose="02010600030101010101" pitchFamily="2" charset="-122"/>
              </a:rPr>
              <a:t>    </a:t>
            </a:r>
            <a:r>
              <a:rPr lang="zh-CN" altLang="en-US" sz="2000" b="1" dirty="0">
                <a:latin typeface="微软雅黑" panose="020B0503020204020204" pitchFamily="34" charset="-122"/>
                <a:ea typeface="微软雅黑" panose="020B0503020204020204" pitchFamily="34" charset="-122"/>
              </a:rPr>
              <a:t>村民乙</a:t>
            </a:r>
            <a:r>
              <a:rPr lang="zh-CN" altLang="en-US" sz="2000" b="1" dirty="0">
                <a:latin typeface="宋体" panose="02010600030101010101" pitchFamily="2" charset="-122"/>
                <a:ea typeface="宋体" panose="02010600030101010101" pitchFamily="2" charset="-122"/>
              </a:rPr>
              <a:t>的“牲畜毁坏他人庄稼被打死不赔偿”的意见</a:t>
            </a:r>
            <a:r>
              <a:rPr lang="zh-CN" altLang="en-US" sz="2000" b="1" dirty="0">
                <a:solidFill>
                  <a:srgbClr val="0000FF"/>
                </a:solidFill>
                <a:latin typeface="微软雅黑" panose="020B0503020204020204" pitchFamily="34" charset="-122"/>
                <a:ea typeface="微软雅黑" panose="020B0503020204020204" pitchFamily="34" charset="-122"/>
              </a:rPr>
              <a:t>不应采纳</a:t>
            </a:r>
            <a:r>
              <a:rPr lang="zh-CN" altLang="en-US" sz="2000" b="1" dirty="0">
                <a:latin typeface="宋体" panose="02010600030101010101" pitchFamily="2" charset="-122"/>
                <a:ea typeface="宋体" panose="02010600030101010101" pitchFamily="2" charset="-122"/>
              </a:rPr>
              <a:t>。</a:t>
            </a:r>
            <a:endParaRPr lang="en-US" altLang="zh-CN" sz="2000" b="1" dirty="0">
              <a:latin typeface="宋体" panose="02010600030101010101" pitchFamily="2" charset="-122"/>
              <a:ea typeface="宋体" panose="02010600030101010101" pitchFamily="2" charset="-122"/>
            </a:endParaRPr>
          </a:p>
          <a:p>
            <a:pPr marL="0" indent="0">
              <a:spcAft>
                <a:spcPct val="0"/>
              </a:spcAft>
              <a:buNone/>
            </a:pPr>
            <a:r>
              <a:rPr lang="en-US" altLang="zh-CN" sz="2000" b="1" dirty="0">
                <a:latin typeface="宋体" panose="02010600030101010101" pitchFamily="2" charset="-122"/>
                <a:ea typeface="宋体" panose="02010600030101010101" pitchFamily="2" charset="-122"/>
              </a:rPr>
              <a:t>    </a:t>
            </a:r>
            <a:r>
              <a:rPr lang="zh-CN" altLang="en-US" sz="2000" b="1" dirty="0">
                <a:latin typeface="宋体" panose="02010600030101010101" pitchFamily="2" charset="-122"/>
                <a:ea typeface="宋体" panose="02010600030101010101" pitchFamily="2" charset="-122"/>
              </a:rPr>
              <a:t>因为把他人的牲畜打死不赔偿有可能属于</a:t>
            </a:r>
            <a:r>
              <a:rPr lang="zh-CN" altLang="en-US" sz="2000" b="1" dirty="0">
                <a:latin typeface="微软雅黑" panose="020B0503020204020204" pitchFamily="34" charset="-122"/>
                <a:ea typeface="微软雅黑" panose="020B0503020204020204" pitchFamily="34" charset="-122"/>
              </a:rPr>
              <a:t>违法行为</a:t>
            </a:r>
            <a:r>
              <a:rPr lang="zh-CN" altLang="en-US" sz="2000" b="1" dirty="0">
                <a:latin typeface="宋体" panose="02010600030101010101" pitchFamily="2" charset="-122"/>
                <a:ea typeface="宋体" panose="02010600030101010101" pitchFamily="2" charset="-122"/>
              </a:rPr>
              <a:t>。</a:t>
            </a:r>
            <a:endParaRPr lang="en-US" altLang="zh-CN" sz="2000" b="1" dirty="0">
              <a:latin typeface="宋体" panose="02010600030101010101" pitchFamily="2" charset="-122"/>
              <a:ea typeface="宋体" panose="02010600030101010101" pitchFamily="2" charset="-122"/>
            </a:endParaRPr>
          </a:p>
          <a:p>
            <a:pPr marL="0" indent="0">
              <a:spcAft>
                <a:spcPct val="0"/>
              </a:spcAft>
              <a:buNone/>
            </a:pPr>
            <a:r>
              <a:rPr lang="en-US" altLang="zh-CN" sz="2000" b="1" dirty="0">
                <a:latin typeface="宋体" panose="02010600030101010101" pitchFamily="2" charset="-122"/>
                <a:ea typeface="宋体" panose="02010600030101010101" pitchFamily="2" charset="-122"/>
              </a:rPr>
              <a:t>   《</a:t>
            </a:r>
            <a:r>
              <a:rPr lang="zh-CN" altLang="en-US" sz="2000" b="1" dirty="0">
                <a:latin typeface="宋体" panose="02010600030101010101" pitchFamily="2" charset="-122"/>
                <a:ea typeface="宋体" panose="02010600030101010101" pitchFamily="2" charset="-122"/>
              </a:rPr>
              <a:t>中华人民共和国村民委员会组织法</a:t>
            </a:r>
            <a:r>
              <a:rPr lang="en-US" altLang="zh-CN" sz="2000" b="1"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规定，村规民约的内容不得与宪法、法律、法规和国家的政策相抵触。</a:t>
            </a:r>
            <a:endParaRPr lang="en-US" altLang="zh-CN" sz="2000" b="1" dirty="0">
              <a:latin typeface="宋体" panose="02010600030101010101" pitchFamily="2" charset="-122"/>
              <a:ea typeface="宋体" panose="02010600030101010101" pitchFamily="2" charset="-122"/>
            </a:endParaRPr>
          </a:p>
          <a:p>
            <a:pPr marL="0" indent="0">
              <a:spcAft>
                <a:spcPct val="0"/>
              </a:spcAft>
              <a:buNone/>
            </a:pPr>
            <a:endParaRPr lang="en-US" altLang="zh-CN" sz="2000" b="1" dirty="0">
              <a:latin typeface="宋体" panose="02010600030101010101" pitchFamily="2" charset="-122"/>
              <a:ea typeface="宋体" panose="02010600030101010101" pitchFamily="2" charset="-122"/>
            </a:endParaRPr>
          </a:p>
          <a:p>
            <a:pPr marL="0" indent="0">
              <a:spcAft>
                <a:spcPct val="0"/>
              </a:spcAft>
              <a:buNone/>
            </a:pPr>
            <a:r>
              <a:rPr lang="zh-CN" altLang="en-US" sz="2000" b="1" dirty="0">
                <a:solidFill>
                  <a:srgbClr val="FF0000"/>
                </a:solidFill>
                <a:latin typeface="宋体" panose="02010600030101010101" pitchFamily="2" charset="-122"/>
                <a:ea typeface="宋体" panose="02010600030101010101" pitchFamily="2" charset="-122"/>
              </a:rPr>
              <a:t>    </a:t>
            </a:r>
            <a:r>
              <a:rPr lang="zh-CN" altLang="en-US" sz="2000" b="1" dirty="0">
                <a:latin typeface="微软雅黑" panose="020B0503020204020204" pitchFamily="34" charset="-122"/>
                <a:ea typeface="微软雅黑" panose="020B0503020204020204" pitchFamily="34" charset="-122"/>
              </a:rPr>
              <a:t>村民丙</a:t>
            </a:r>
            <a:r>
              <a:rPr lang="zh-CN" altLang="en-US" sz="2000" b="1" dirty="0">
                <a:latin typeface="宋体" panose="02010600030101010101" pitchFamily="2" charset="-122"/>
                <a:ea typeface="宋体" panose="02010600030101010101" pitchFamily="2" charset="-122"/>
              </a:rPr>
              <a:t>的“村规民约让村委会主任制定”的意见</a:t>
            </a:r>
            <a:r>
              <a:rPr lang="zh-CN" altLang="en-US" sz="2000" b="1" dirty="0">
                <a:solidFill>
                  <a:srgbClr val="0000FF"/>
                </a:solidFill>
                <a:latin typeface="微软雅黑" panose="020B0503020204020204" pitchFamily="34" charset="-122"/>
                <a:ea typeface="微软雅黑" panose="020B0503020204020204" pitchFamily="34" charset="-122"/>
              </a:rPr>
              <a:t>不应采纳</a:t>
            </a:r>
            <a:r>
              <a:rPr lang="zh-CN" altLang="en-US" sz="2000" b="1" dirty="0">
                <a:latin typeface="宋体" panose="02010600030101010101" pitchFamily="2" charset="-122"/>
                <a:ea typeface="宋体" panose="02010600030101010101" pitchFamily="2" charset="-122"/>
              </a:rPr>
              <a:t>。</a:t>
            </a:r>
            <a:endParaRPr lang="en-US" altLang="zh-CN" sz="2000" b="1" dirty="0">
              <a:latin typeface="宋体" panose="02010600030101010101" pitchFamily="2" charset="-122"/>
              <a:ea typeface="宋体" panose="02010600030101010101" pitchFamily="2" charset="-122"/>
            </a:endParaRPr>
          </a:p>
          <a:p>
            <a:pPr marL="0" indent="0">
              <a:spcAft>
                <a:spcPct val="0"/>
              </a:spcAft>
              <a:buNone/>
            </a:pPr>
            <a:r>
              <a:rPr lang="en-US" altLang="zh-CN" sz="2000" b="1" dirty="0">
                <a:latin typeface="宋体" panose="02010600030101010101" pitchFamily="2" charset="-122"/>
                <a:ea typeface="宋体" panose="02010600030101010101" pitchFamily="2" charset="-122"/>
              </a:rPr>
              <a:t>    </a:t>
            </a:r>
            <a:r>
              <a:rPr lang="zh-CN" altLang="en-US" sz="2000" b="1" dirty="0">
                <a:latin typeface="宋体" panose="02010600030101010101" pitchFamily="2" charset="-122"/>
                <a:ea typeface="宋体" panose="02010600030101010101" pitchFamily="2" charset="-122"/>
              </a:rPr>
              <a:t>因为该村村民是民主管理</a:t>
            </a:r>
            <a:r>
              <a:rPr lang="zh-CN" altLang="en-US" sz="2000" b="1" dirty="0">
                <a:latin typeface="微软雅黑" panose="020B0503020204020204" pitchFamily="34" charset="-122"/>
                <a:ea typeface="微软雅黑" panose="020B0503020204020204" pitchFamily="34" charset="-122"/>
              </a:rPr>
              <a:t>主体</a:t>
            </a:r>
            <a:r>
              <a:rPr lang="zh-CN" altLang="en-US" sz="2000" b="1" dirty="0">
                <a:latin typeface="宋体" panose="02010600030101010101" pitchFamily="2" charset="-122"/>
                <a:ea typeface="宋体" panose="02010600030101010101" pitchFamily="2" charset="-122"/>
              </a:rPr>
              <a:t>，村规民约应经过全体村民讨论通过。</a:t>
            </a:r>
          </a:p>
          <a:p>
            <a:pPr marL="0" indent="0">
              <a:spcAft>
                <a:spcPct val="0"/>
              </a:spcAft>
              <a:buNone/>
            </a:pPr>
            <a:endParaRPr lang="en-US" altLang="zh-CN" sz="2000" b="1" dirty="0">
              <a:latin typeface="宋体" panose="02010600030101010101" pitchFamily="2" charset="-122"/>
              <a:ea typeface="宋体" panose="02010600030101010101" pitchFamily="2" charset="-122"/>
            </a:endParaRPr>
          </a:p>
          <a:p>
            <a:pPr marL="0" indent="0">
              <a:spcAft>
                <a:spcPct val="0"/>
              </a:spcAft>
              <a:buNone/>
            </a:pPr>
            <a:endParaRPr lang="en-US" altLang="zh-CN" sz="20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268570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168275" y="800100"/>
            <a:ext cx="8859838" cy="260776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15000"/>
              </a:lnSpc>
              <a:defRPr/>
            </a:pPr>
            <a:r>
              <a:rPr lang="zh-CN" altLang="en-US" sz="2400" b="1" dirty="0">
                <a:solidFill>
                  <a:srgbClr val="000000"/>
                </a:solidFill>
                <a:latin typeface="宋体" panose="02010600030101010101" pitchFamily="2" charset="-122"/>
                <a:ea typeface="宋体" panose="02010600030101010101" pitchFamily="2" charset="-122"/>
              </a:rPr>
              <a:t>    在法律上，基层</a:t>
            </a:r>
            <a:r>
              <a:rPr lang="zh-CN" altLang="en-US" sz="2400" b="1" dirty="0">
                <a:latin typeface="+mn-ea"/>
                <a:ea typeface="+mn-ea"/>
              </a:rPr>
              <a:t>公共事务</a:t>
            </a:r>
            <a:r>
              <a:rPr lang="zh-CN" altLang="en-US" sz="2400" b="1" dirty="0">
                <a:solidFill>
                  <a:srgbClr val="000000"/>
                </a:solidFill>
                <a:latin typeface="宋体" panose="02010600030101010101" pitchFamily="2" charset="-122"/>
                <a:ea typeface="宋体" panose="02010600030101010101" pitchFamily="2" charset="-122"/>
              </a:rPr>
              <a:t>的管理属于本村的</a:t>
            </a:r>
            <a:r>
              <a:rPr lang="zh-CN" altLang="en-US" sz="2400" b="1" dirty="0">
                <a:latin typeface="+mn-ea"/>
                <a:ea typeface="+mn-ea"/>
              </a:rPr>
              <a:t>全体村民</a:t>
            </a:r>
            <a:r>
              <a:rPr lang="zh-CN" altLang="en-US" sz="2400" b="1" dirty="0">
                <a:solidFill>
                  <a:srgbClr val="000000"/>
                </a:solidFill>
                <a:latin typeface="宋体" panose="02010600030101010101" pitchFamily="2" charset="-122"/>
                <a:ea typeface="宋体" panose="02010600030101010101" pitchFamily="2" charset="-122"/>
              </a:rPr>
              <a:t>或本区的</a:t>
            </a:r>
            <a:r>
              <a:rPr lang="zh-CN" altLang="en-US" sz="2400" b="1" dirty="0">
                <a:latin typeface="+mn-ea"/>
                <a:ea typeface="+mn-ea"/>
              </a:rPr>
              <a:t>全体居民</a:t>
            </a:r>
            <a:r>
              <a:rPr lang="zh-CN" altLang="en-US" sz="2400" b="1" dirty="0">
                <a:solidFill>
                  <a:srgbClr val="000000"/>
                </a:solidFill>
                <a:latin typeface="宋体" panose="02010600030101010101" pitchFamily="2" charset="-122"/>
                <a:ea typeface="宋体" panose="02010600030101010101" pitchFamily="2" charset="-122"/>
              </a:rPr>
              <a:t>；</a:t>
            </a:r>
          </a:p>
          <a:p>
            <a:pPr>
              <a:lnSpc>
                <a:spcPct val="115000"/>
              </a:lnSpc>
              <a:defRPr/>
            </a:pPr>
            <a:r>
              <a:rPr lang="zh-CN" altLang="en-US" sz="2400" b="1" dirty="0">
                <a:latin typeface="+mn-ea"/>
                <a:ea typeface="仿宋_GB2312"/>
              </a:rPr>
              <a:t>       </a:t>
            </a:r>
            <a:r>
              <a:rPr lang="zh-CN" altLang="en-US" sz="2400" b="1" dirty="0">
                <a:solidFill>
                  <a:srgbClr val="000000"/>
                </a:solidFill>
                <a:latin typeface="宋体" panose="02010600030101010101" pitchFamily="2" charset="-122"/>
                <a:ea typeface="宋体" panose="02010600030101010101" pitchFamily="2" charset="-122"/>
              </a:rPr>
              <a:t>在现实运作中，一般要通过一定的</a:t>
            </a:r>
            <a:r>
              <a:rPr lang="zh-CN" altLang="en-US" sz="2400" b="1" dirty="0">
                <a:solidFill>
                  <a:srgbClr val="0000FF"/>
                </a:solidFill>
                <a:latin typeface="+mn-ea"/>
                <a:ea typeface="+mn-ea"/>
              </a:rPr>
              <a:t>程序</a:t>
            </a:r>
            <a:r>
              <a:rPr lang="zh-CN" altLang="en-US" sz="2400" b="1" dirty="0">
                <a:solidFill>
                  <a:srgbClr val="000000"/>
                </a:solidFill>
                <a:latin typeface="宋体" panose="02010600030101010101" pitchFamily="2" charset="-122"/>
                <a:ea typeface="宋体" panose="02010600030101010101" pitchFamily="2" charset="-122"/>
              </a:rPr>
              <a:t>，授权给</a:t>
            </a:r>
            <a:r>
              <a:rPr lang="zh-CN" altLang="en-US" sz="2400" b="1" dirty="0">
                <a:latin typeface="+mn-ea"/>
                <a:ea typeface="+mn-ea"/>
              </a:rPr>
              <a:t>基层群众自治组织</a:t>
            </a:r>
            <a:r>
              <a:rPr lang="zh-CN" altLang="en-US" sz="2400" b="1" dirty="0">
                <a:solidFill>
                  <a:srgbClr val="000000"/>
                </a:solidFill>
                <a:latin typeface="宋体" panose="02010600030101010101" pitchFamily="2" charset="-122"/>
                <a:ea typeface="宋体" panose="02010600030101010101" pitchFamily="2" charset="-122"/>
              </a:rPr>
              <a:t>来进行。</a:t>
            </a:r>
          </a:p>
          <a:p>
            <a:pPr>
              <a:lnSpc>
                <a:spcPct val="115000"/>
              </a:lnSpc>
              <a:defRPr/>
            </a:pPr>
            <a:r>
              <a:rPr lang="zh-CN" altLang="en-US" sz="2400" b="1" dirty="0">
                <a:solidFill>
                  <a:srgbClr val="000000"/>
                </a:solidFill>
                <a:latin typeface="宋体" panose="02010600030101010101" pitchFamily="2" charset="-122"/>
                <a:ea typeface="宋体" panose="02010600030101010101" pitchFamily="2" charset="-122"/>
              </a:rPr>
              <a:t>    依法制定</a:t>
            </a:r>
            <a:r>
              <a:rPr lang="zh-CN" altLang="en-US" sz="2400" b="1" dirty="0">
                <a:latin typeface="+mn-ea"/>
                <a:ea typeface="+mn-ea"/>
              </a:rPr>
              <a:t>自治章程</a:t>
            </a:r>
            <a:r>
              <a:rPr lang="zh-CN" altLang="en-US" sz="2400" b="1" dirty="0">
                <a:solidFill>
                  <a:srgbClr val="000000"/>
                </a:solidFill>
                <a:latin typeface="宋体" panose="02010600030101010101" pitchFamily="2" charset="-122"/>
                <a:ea typeface="宋体" panose="02010600030101010101" pitchFamily="2" charset="-122"/>
              </a:rPr>
              <a:t>和</a:t>
            </a:r>
            <a:r>
              <a:rPr lang="zh-CN" altLang="en-US" sz="2400" b="1" dirty="0">
                <a:latin typeface="+mn-ea"/>
                <a:ea typeface="+mn-ea"/>
              </a:rPr>
              <a:t>议事规则</a:t>
            </a:r>
            <a:r>
              <a:rPr lang="zh-CN" altLang="en-US" sz="2400" b="1" dirty="0">
                <a:solidFill>
                  <a:srgbClr val="000000"/>
                </a:solidFill>
                <a:latin typeface="宋体" panose="02010600030101010101" pitchFamily="2" charset="-122"/>
                <a:ea typeface="宋体" panose="02010600030101010101" pitchFamily="2" charset="-122"/>
              </a:rPr>
              <a:t>，推动日常管理工作的制度化、规范化和程序化，是做好基层民主管理工作的</a:t>
            </a:r>
            <a:r>
              <a:rPr lang="zh-CN" altLang="en-US" sz="2400" b="1" dirty="0">
                <a:solidFill>
                  <a:srgbClr val="FF0000"/>
                </a:solidFill>
                <a:latin typeface="+mn-ea"/>
                <a:ea typeface="仿宋_GB2312"/>
              </a:rPr>
              <a:t>关键</a:t>
            </a:r>
            <a:r>
              <a:rPr lang="zh-CN" altLang="en-US" sz="2400" b="1" dirty="0">
                <a:latin typeface="+mn-ea"/>
                <a:ea typeface="仿宋_GB2312"/>
              </a:rPr>
              <a:t>。</a:t>
            </a:r>
          </a:p>
        </p:txBody>
      </p:sp>
      <p:sp>
        <p:nvSpPr>
          <p:cNvPr id="52226" name="矩形 6"/>
          <p:cNvSpPr/>
          <p:nvPr/>
        </p:nvSpPr>
        <p:spPr>
          <a:xfrm>
            <a:off x="168275" y="36513"/>
            <a:ext cx="8859838"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800" b="1" dirty="0">
                <a:solidFill>
                  <a:schemeClr val="tx1"/>
                </a:solidFill>
                <a:latin typeface="微软雅黑" panose="020B0503020204020204" charset="-122"/>
                <a:ea typeface="微软雅黑" panose="020B0503020204020204" charset="-122"/>
              </a:rPr>
              <a:t>5</a:t>
            </a:r>
            <a:r>
              <a:rPr lang="en-US" altLang="zh-CN" sz="2800" b="1" dirty="0">
                <a:solidFill>
                  <a:schemeClr val="tx1"/>
                </a:solidFill>
                <a:latin typeface="微软雅黑" panose="020B0503020204020204" charset="-122"/>
              </a:rPr>
              <a:t>.</a:t>
            </a:r>
            <a:r>
              <a:rPr lang="zh-CN" altLang="en-US" sz="2800" b="1" dirty="0">
                <a:latin typeface="宋体" panose="02010600030101010101" pitchFamily="2" charset="-122"/>
                <a:ea typeface="宋体" panose="02010600030101010101" pitchFamily="2" charset="-122"/>
              </a:rPr>
              <a:t>民主</a:t>
            </a:r>
            <a:r>
              <a:rPr lang="zh-CN" altLang="en-US" sz="2800" b="1" dirty="0">
                <a:solidFill>
                  <a:srgbClr val="0000FF"/>
                </a:solidFill>
                <a:latin typeface="微软雅黑" panose="020B0503020204020204" pitchFamily="34" charset="-122"/>
                <a:ea typeface="微软雅黑" panose="020B0503020204020204" pitchFamily="34" charset="-122"/>
              </a:rPr>
              <a:t>管理</a:t>
            </a:r>
          </a:p>
        </p:txBody>
      </p:sp>
    </p:spTree>
    <p:extLst>
      <p:ext uri="{BB962C8B-B14F-4D97-AF65-F5344CB8AC3E}">
        <p14:creationId xmlns:p14="http://schemas.microsoft.com/office/powerpoint/2010/main" val="1726915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a:extLst>
              <a:ext uri="{FF2B5EF4-FFF2-40B4-BE49-F238E27FC236}">
                <a16:creationId xmlns:a16="http://schemas.microsoft.com/office/drawing/2014/main" id="{1B08B964-A87D-4DFE-8E05-7980EC3CF24F}"/>
              </a:ext>
            </a:extLst>
          </p:cNvPr>
          <p:cNvSpPr>
            <a:spLocks noChangeArrowheads="1"/>
          </p:cNvSpPr>
          <p:nvPr/>
        </p:nvSpPr>
        <p:spPr bwMode="auto">
          <a:xfrm>
            <a:off x="169049" y="100362"/>
            <a:ext cx="8836638" cy="5216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hangingPunct="1">
              <a:lnSpc>
                <a:spcPct val="130000"/>
              </a:lnSpc>
            </a:pPr>
            <a:r>
              <a:rPr lang="zh-CN" altLang="en-US" sz="2400" b="1" dirty="0">
                <a:latin typeface="微软雅黑" panose="020B0503020204020204" pitchFamily="34" charset="-122"/>
                <a:ea typeface="微软雅黑" panose="020B0503020204020204" pitchFamily="34" charset="-122"/>
              </a:rPr>
              <a:t>   相关链接</a:t>
            </a:r>
            <a:r>
              <a:rPr lang="zh-CN" altLang="en-US" sz="2400" b="1" dirty="0">
                <a:solidFill>
                  <a:srgbClr val="0000FF"/>
                </a:solidFill>
                <a:latin typeface="微软雅黑" panose="020B0503020204020204" pitchFamily="34" charset="-122"/>
                <a:ea typeface="微软雅黑" panose="020B0503020204020204" pitchFamily="34" charset="-122"/>
              </a:rPr>
              <a:t>：城乡基层公共事务管理</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5" name="TextBox 2">
            <a:extLst>
              <a:ext uri="{FF2B5EF4-FFF2-40B4-BE49-F238E27FC236}">
                <a16:creationId xmlns:a16="http://schemas.microsoft.com/office/drawing/2014/main" id="{4D798583-44F9-4F97-ADCD-074C4C500571}"/>
              </a:ext>
            </a:extLst>
          </p:cNvPr>
          <p:cNvSpPr txBox="1"/>
          <p:nvPr/>
        </p:nvSpPr>
        <p:spPr>
          <a:xfrm>
            <a:off x="169049" y="819480"/>
            <a:ext cx="8836638" cy="3555973"/>
          </a:xfrm>
          <a:prstGeom prst="rect">
            <a:avLst/>
          </a:prstGeom>
          <a:noFill/>
          <a:ln>
            <a:solidFill>
              <a:schemeClr val="tx1">
                <a:lumMod val="50000"/>
                <a:lumOff val="50000"/>
              </a:schemeClr>
            </a:solidFill>
          </a:ln>
        </p:spPr>
        <p:txBody>
          <a:bodyPr wrap="square" lIns="68580" tIns="34290" rIns="68580" bIns="34290" rtlCol="0">
            <a:spAutoFit/>
          </a:bodyPr>
          <a:lstStyle/>
          <a:p>
            <a:pPr>
              <a:lnSpc>
                <a:spcPct val="120000"/>
              </a:lnSpc>
            </a:pPr>
            <a:r>
              <a:rPr lang="zh-CN" altLang="en-US" sz="2400" b="1" dirty="0">
                <a:latin typeface="宋体" panose="02010600030101010101" pitchFamily="2" charset="-122"/>
                <a:ea typeface="宋体" panose="02010600030101010101" pitchFamily="2" charset="-122"/>
              </a:rPr>
              <a:t>    </a:t>
            </a:r>
            <a:r>
              <a:rPr lang="zh-CN" altLang="en-US" sz="2400" b="1" dirty="0">
                <a:latin typeface="楷体" panose="02010609060101010101" pitchFamily="49" charset="-122"/>
                <a:ea typeface="楷体" panose="02010609060101010101" pitchFamily="49" charset="-122"/>
              </a:rPr>
              <a:t>城乡基层公共事务管理涉及面广，包括</a:t>
            </a:r>
            <a:endParaRPr lang="en-US" altLang="zh-CN" sz="2400" b="1" dirty="0">
              <a:latin typeface="楷体" panose="02010609060101010101" pitchFamily="49" charset="-122"/>
              <a:ea typeface="楷体" panose="02010609060101010101" pitchFamily="49" charset="-122"/>
            </a:endParaRPr>
          </a:p>
          <a:p>
            <a:pPr>
              <a:lnSpc>
                <a:spcPct val="120000"/>
              </a:lnSpc>
            </a:pPr>
            <a:endParaRPr lang="en-US" altLang="zh-CN" sz="2400" b="1" dirty="0">
              <a:latin typeface="楷体" panose="02010609060101010101" pitchFamily="49" charset="-122"/>
              <a:ea typeface="楷体" panose="02010609060101010101" pitchFamily="49" charset="-122"/>
            </a:endParaRPr>
          </a:p>
          <a:p>
            <a:pPr>
              <a:lnSpc>
                <a:spcPct val="120000"/>
              </a:lnSpc>
            </a:pPr>
            <a:r>
              <a:rPr lang="en-US" altLang="zh-CN" sz="2400" b="1" dirty="0">
                <a:latin typeface="楷体" panose="02010609060101010101" pitchFamily="49" charset="-122"/>
                <a:ea typeface="楷体" panose="02010609060101010101" pitchFamily="49" charset="-122"/>
              </a:rPr>
              <a:t>    </a:t>
            </a:r>
            <a:r>
              <a:rPr lang="zh-CN" altLang="en-US" sz="2400" b="1" dirty="0">
                <a:solidFill>
                  <a:srgbClr val="0000FF"/>
                </a:solidFill>
                <a:latin typeface="微软雅黑" panose="020B0503020204020204" pitchFamily="34" charset="-122"/>
                <a:ea typeface="微软雅黑" panose="020B0503020204020204" pitchFamily="34" charset="-122"/>
              </a:rPr>
              <a:t>办理</a:t>
            </a:r>
            <a:r>
              <a:rPr lang="zh-CN" altLang="en-US" sz="2400" b="1" dirty="0">
                <a:latin typeface="楷体" panose="02010609060101010101" pitchFamily="49" charset="-122"/>
                <a:ea typeface="楷体" panose="02010609060101010101" pitchFamily="49" charset="-122"/>
              </a:rPr>
              <a:t>本区或本村的公共事务和公益事业，</a:t>
            </a:r>
            <a:endParaRPr lang="en-US" altLang="zh-CN" sz="2400" b="1" dirty="0">
              <a:latin typeface="楷体" panose="02010609060101010101" pitchFamily="49" charset="-122"/>
              <a:ea typeface="楷体" panose="02010609060101010101" pitchFamily="49" charset="-122"/>
            </a:endParaRPr>
          </a:p>
          <a:p>
            <a:pPr>
              <a:lnSpc>
                <a:spcPct val="120000"/>
              </a:lnSpc>
            </a:pPr>
            <a:r>
              <a:rPr lang="en-US" altLang="zh-CN" sz="2400" b="1" dirty="0">
                <a:latin typeface="楷体" panose="02010609060101010101" pitchFamily="49" charset="-122"/>
                <a:ea typeface="楷体" panose="02010609060101010101" pitchFamily="49" charset="-122"/>
              </a:rPr>
              <a:t>    </a:t>
            </a:r>
            <a:r>
              <a:rPr lang="zh-CN" altLang="en-US" sz="2400" b="1" dirty="0">
                <a:solidFill>
                  <a:srgbClr val="0000FF"/>
                </a:solidFill>
                <a:latin typeface="微软雅黑" panose="020B0503020204020204" pitchFamily="34" charset="-122"/>
                <a:ea typeface="微软雅黑" panose="020B0503020204020204" pitchFamily="34" charset="-122"/>
              </a:rPr>
              <a:t>调解</a:t>
            </a:r>
            <a:r>
              <a:rPr lang="zh-CN" altLang="en-US" sz="2400" b="1" dirty="0">
                <a:latin typeface="楷体" panose="02010609060101010101" pitchFamily="49" charset="-122"/>
                <a:ea typeface="楷体" panose="02010609060101010101" pitchFamily="49" charset="-122"/>
              </a:rPr>
              <a:t>民间纠纷，</a:t>
            </a:r>
            <a:r>
              <a:rPr lang="zh-CN" altLang="en-US" sz="2400" b="1" dirty="0">
                <a:solidFill>
                  <a:srgbClr val="0000FF"/>
                </a:solidFill>
                <a:latin typeface="微软雅黑" panose="020B0503020204020204" pitchFamily="34" charset="-122"/>
                <a:ea typeface="微软雅黑" panose="020B0503020204020204" pitchFamily="34" charset="-122"/>
              </a:rPr>
              <a:t>协助</a:t>
            </a:r>
            <a:r>
              <a:rPr lang="zh-CN" altLang="en-US" sz="2400" b="1" dirty="0">
                <a:latin typeface="楷体" panose="02010609060101010101" pitchFamily="49" charset="-122"/>
                <a:ea typeface="楷体" panose="02010609060101010101" pitchFamily="49" charset="-122"/>
              </a:rPr>
              <a:t>维护社会治安，</a:t>
            </a:r>
            <a:endParaRPr lang="en-US" altLang="zh-CN" sz="2400" b="1" dirty="0">
              <a:latin typeface="楷体" panose="02010609060101010101" pitchFamily="49" charset="-122"/>
              <a:ea typeface="楷体" panose="02010609060101010101" pitchFamily="49" charset="-122"/>
            </a:endParaRPr>
          </a:p>
          <a:p>
            <a:pPr>
              <a:lnSpc>
                <a:spcPct val="120000"/>
              </a:lnSpc>
            </a:pPr>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向人民政府</a:t>
            </a:r>
            <a:r>
              <a:rPr lang="zh-CN" altLang="en-US" sz="2400" b="1" dirty="0">
                <a:solidFill>
                  <a:srgbClr val="0000FF"/>
                </a:solidFill>
                <a:latin typeface="微软雅黑" panose="020B0503020204020204" pitchFamily="34" charset="-122"/>
                <a:ea typeface="微软雅黑" panose="020B0503020204020204" pitchFamily="34" charset="-122"/>
              </a:rPr>
              <a:t>反映</a:t>
            </a:r>
            <a:r>
              <a:rPr lang="zh-CN" altLang="en-US" sz="2400" b="1" dirty="0">
                <a:latin typeface="楷体" panose="02010609060101010101" pitchFamily="49" charset="-122"/>
                <a:ea typeface="楷体" panose="02010609060101010101" pitchFamily="49" charset="-122"/>
              </a:rPr>
              <a:t>居民或村民的意见、要求和</a:t>
            </a:r>
            <a:r>
              <a:rPr lang="zh-CN" altLang="en-US" sz="2400" b="1" dirty="0">
                <a:solidFill>
                  <a:srgbClr val="0000FF"/>
                </a:solidFill>
                <a:latin typeface="微软雅黑" panose="020B0503020204020204" pitchFamily="34" charset="-122"/>
                <a:ea typeface="微软雅黑" panose="020B0503020204020204" pitchFamily="34" charset="-122"/>
              </a:rPr>
              <a:t>提出</a:t>
            </a:r>
            <a:r>
              <a:rPr lang="zh-CN" altLang="en-US" sz="2400" b="1" dirty="0">
                <a:latin typeface="楷体" panose="02010609060101010101" pitchFamily="49" charset="-122"/>
                <a:ea typeface="楷体" panose="02010609060101010101" pitchFamily="49" charset="-122"/>
              </a:rPr>
              <a:t>建议，</a:t>
            </a:r>
            <a:endParaRPr lang="en-US" altLang="zh-CN" sz="2400" b="1" dirty="0">
              <a:latin typeface="楷体" panose="02010609060101010101" pitchFamily="49" charset="-122"/>
              <a:ea typeface="楷体" panose="02010609060101010101" pitchFamily="49" charset="-122"/>
            </a:endParaRPr>
          </a:p>
          <a:p>
            <a:pPr>
              <a:lnSpc>
                <a:spcPct val="120000"/>
              </a:lnSpc>
            </a:pPr>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依法</a:t>
            </a:r>
            <a:r>
              <a:rPr lang="zh-CN" altLang="en-US" sz="2400" b="1" dirty="0">
                <a:solidFill>
                  <a:srgbClr val="0000FF"/>
                </a:solidFill>
                <a:latin typeface="微软雅黑" panose="020B0503020204020204" pitchFamily="34" charset="-122"/>
                <a:ea typeface="微软雅黑" panose="020B0503020204020204" pitchFamily="34" charset="-122"/>
              </a:rPr>
              <a:t>管理</a:t>
            </a:r>
            <a:r>
              <a:rPr lang="zh-CN" altLang="en-US" sz="2400" b="1" dirty="0">
                <a:latin typeface="楷体" panose="02010609060101010101" pitchFamily="49" charset="-122"/>
                <a:ea typeface="楷体" panose="02010609060101010101" pitchFamily="49" charset="-122"/>
              </a:rPr>
              <a:t>本区或本村的公共财产，</a:t>
            </a:r>
            <a:r>
              <a:rPr lang="zh-CN" altLang="en-US" sz="2400" b="1" dirty="0">
                <a:solidFill>
                  <a:srgbClr val="0000FF"/>
                </a:solidFill>
                <a:latin typeface="微软雅黑" panose="020B0503020204020204" pitchFamily="34" charset="-122"/>
                <a:ea typeface="微软雅黑" panose="020B0503020204020204" pitchFamily="34" charset="-122"/>
              </a:rPr>
              <a:t>协助</a:t>
            </a:r>
            <a:r>
              <a:rPr lang="zh-CN" altLang="en-US" sz="2400" b="1" dirty="0">
                <a:latin typeface="楷体" panose="02010609060101010101" pitchFamily="49" charset="-122"/>
                <a:ea typeface="楷体" panose="02010609060101010101" pitchFamily="49" charset="-122"/>
              </a:rPr>
              <a:t>人民政府开展工作，</a:t>
            </a:r>
            <a:endParaRPr lang="en-US" altLang="zh-CN" sz="2400" b="1" dirty="0">
              <a:latin typeface="楷体" panose="02010609060101010101" pitchFamily="49" charset="-122"/>
              <a:ea typeface="楷体" panose="02010609060101010101" pitchFamily="49" charset="-122"/>
            </a:endParaRPr>
          </a:p>
          <a:p>
            <a:pPr>
              <a:lnSpc>
                <a:spcPct val="120000"/>
              </a:lnSpc>
            </a:pPr>
            <a:r>
              <a:rPr lang="en-US" altLang="zh-CN" sz="2400" b="1" dirty="0">
                <a:latin typeface="楷体" panose="02010609060101010101" pitchFamily="49" charset="-122"/>
                <a:ea typeface="楷体" panose="02010609060101010101" pitchFamily="49" charset="-122"/>
              </a:rPr>
              <a:t>    </a:t>
            </a:r>
            <a:r>
              <a:rPr lang="zh-CN" altLang="en-US" sz="2400" b="1" dirty="0">
                <a:solidFill>
                  <a:srgbClr val="0000FF"/>
                </a:solidFill>
                <a:latin typeface="微软雅黑" panose="020B0503020204020204" pitchFamily="34" charset="-122"/>
                <a:ea typeface="微软雅黑" panose="020B0503020204020204" pitchFamily="34" charset="-122"/>
              </a:rPr>
              <a:t>宣传</a:t>
            </a:r>
            <a:r>
              <a:rPr lang="zh-CN" altLang="en-US" sz="2400" b="1" dirty="0">
                <a:latin typeface="楷体" panose="02010609060101010101" pitchFamily="49" charset="-122"/>
                <a:ea typeface="楷体" panose="02010609060101010101" pitchFamily="49" charset="-122"/>
              </a:rPr>
              <a:t>党的路线</a:t>
            </a:r>
            <a:r>
              <a:rPr lang="zh-CN" altLang="en-US"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方针</a:t>
            </a:r>
            <a:r>
              <a:rPr lang="zh-CN" altLang="en-US"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政策</a:t>
            </a:r>
            <a:r>
              <a:rPr lang="zh-CN" altLang="en-US"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开展普法教育</a:t>
            </a:r>
            <a:r>
              <a:rPr lang="zh-CN" altLang="en-US"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普及科技知识，</a:t>
            </a:r>
            <a:endParaRPr lang="en-US" altLang="zh-CN" sz="2400" b="1" dirty="0">
              <a:latin typeface="楷体" panose="02010609060101010101" pitchFamily="49" charset="-122"/>
              <a:ea typeface="楷体" panose="02010609060101010101" pitchFamily="49" charset="-122"/>
            </a:endParaRPr>
          </a:p>
          <a:p>
            <a:pPr>
              <a:lnSpc>
                <a:spcPct val="120000"/>
              </a:lnSpc>
            </a:pPr>
            <a:r>
              <a:rPr lang="en-US" altLang="zh-CN" sz="2400" b="1" dirty="0">
                <a:latin typeface="楷体" panose="02010609060101010101" pitchFamily="49" charset="-122"/>
                <a:ea typeface="楷体" panose="02010609060101010101" pitchFamily="49" charset="-122"/>
              </a:rPr>
              <a:t>    </a:t>
            </a:r>
            <a:r>
              <a:rPr lang="zh-CN" altLang="en-US" sz="2400" b="1" dirty="0">
                <a:solidFill>
                  <a:srgbClr val="0000FF"/>
                </a:solidFill>
                <a:latin typeface="微软雅黑" panose="020B0503020204020204" pitchFamily="34" charset="-122"/>
                <a:ea typeface="微软雅黑" panose="020B0503020204020204" pitchFamily="34" charset="-122"/>
              </a:rPr>
              <a:t>开展</a:t>
            </a:r>
            <a:r>
              <a:rPr lang="zh-CN" altLang="en-US" sz="2400" b="1" dirty="0">
                <a:latin typeface="楷体" panose="02010609060101010101" pitchFamily="49" charset="-122"/>
                <a:ea typeface="楷体" panose="02010609060101010101" pitchFamily="49" charset="-122"/>
              </a:rPr>
              <a:t>多种形式的社会主义精神文明建设活动，等等。</a:t>
            </a:r>
            <a:endParaRPr lang="en-US" altLang="zh-CN" sz="24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843411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a:extLst>
              <a:ext uri="{FF2B5EF4-FFF2-40B4-BE49-F238E27FC236}">
                <a16:creationId xmlns:a16="http://schemas.microsoft.com/office/drawing/2014/main" id="{1B08B964-A87D-4DFE-8E05-7980EC3CF24F}"/>
              </a:ext>
            </a:extLst>
          </p:cNvPr>
          <p:cNvSpPr>
            <a:spLocks noChangeArrowheads="1"/>
          </p:cNvSpPr>
          <p:nvPr/>
        </p:nvSpPr>
        <p:spPr bwMode="auto">
          <a:xfrm>
            <a:off x="169049" y="100362"/>
            <a:ext cx="8757668" cy="5617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hangingPunct="1">
              <a:lnSpc>
                <a:spcPct val="130000"/>
              </a:lnSpc>
            </a:pPr>
            <a:r>
              <a:rPr lang="zh-CN" altLang="en-US" sz="2600" b="1" dirty="0">
                <a:solidFill>
                  <a:srgbClr val="0000FF"/>
                </a:solidFill>
                <a:latin typeface="微软雅黑" panose="020B0503020204020204" pitchFamily="34" charset="-122"/>
                <a:ea typeface="微软雅黑" panose="020B0503020204020204" pitchFamily="34" charset="-122"/>
              </a:rPr>
              <a:t>探究与分享：</a:t>
            </a:r>
            <a:r>
              <a:rPr lang="en-US" altLang="zh-CN" sz="2600" b="1" dirty="0">
                <a:solidFill>
                  <a:srgbClr val="0000FF"/>
                </a:solidFill>
                <a:latin typeface="微软雅黑" panose="020B0503020204020204" pitchFamily="34" charset="-122"/>
                <a:ea typeface="微软雅黑" panose="020B0503020204020204" pitchFamily="34" charset="-122"/>
              </a:rPr>
              <a:t>“</a:t>
            </a:r>
            <a:r>
              <a:rPr lang="zh-CN" altLang="en-US" sz="2600" b="1" dirty="0">
                <a:solidFill>
                  <a:srgbClr val="0000FF"/>
                </a:solidFill>
                <a:latin typeface="微软雅黑" panose="020B0503020204020204" pitchFamily="34" charset="-122"/>
                <a:ea typeface="微软雅黑" panose="020B0503020204020204" pitchFamily="34" charset="-122"/>
              </a:rPr>
              <a:t>社区公开栏</a:t>
            </a:r>
            <a:r>
              <a:rPr lang="en-US" altLang="zh-CN" sz="2600" b="1" dirty="0">
                <a:solidFill>
                  <a:srgbClr val="0000FF"/>
                </a:solidFill>
                <a:latin typeface="微软雅黑" panose="020B0503020204020204" pitchFamily="34" charset="-122"/>
                <a:ea typeface="微软雅黑" panose="020B0503020204020204" pitchFamily="34" charset="-122"/>
              </a:rPr>
              <a:t>”“</a:t>
            </a:r>
            <a:r>
              <a:rPr lang="zh-CN" altLang="en-US" sz="2600" b="1" dirty="0">
                <a:solidFill>
                  <a:srgbClr val="0000FF"/>
                </a:solidFill>
                <a:latin typeface="微软雅黑" panose="020B0503020204020204" pitchFamily="34" charset="-122"/>
                <a:ea typeface="微软雅黑" panose="020B0503020204020204" pitchFamily="34" charset="-122"/>
              </a:rPr>
              <a:t>村务公开栏</a:t>
            </a:r>
            <a:r>
              <a:rPr lang="en-US" altLang="zh-CN" sz="2600" b="1" dirty="0">
                <a:solidFill>
                  <a:srgbClr val="0000FF"/>
                </a:solidFill>
                <a:latin typeface="微软雅黑" panose="020B0503020204020204" pitchFamily="34" charset="-122"/>
                <a:ea typeface="微软雅黑" panose="020B0503020204020204" pitchFamily="34" charset="-122"/>
              </a:rPr>
              <a:t>”</a:t>
            </a:r>
            <a:endParaRPr lang="zh-CN" altLang="zh-CN" sz="2600" b="1" dirty="0">
              <a:solidFill>
                <a:srgbClr val="0000FF"/>
              </a:solidFill>
              <a:latin typeface="微软雅黑" panose="020B0503020204020204" pitchFamily="34" charset="-122"/>
              <a:ea typeface="微软雅黑" panose="020B0503020204020204" pitchFamily="34" charset="-122"/>
            </a:endParaRPr>
          </a:p>
        </p:txBody>
      </p:sp>
      <p:sp>
        <p:nvSpPr>
          <p:cNvPr id="5" name="TextBox 2">
            <a:extLst>
              <a:ext uri="{FF2B5EF4-FFF2-40B4-BE49-F238E27FC236}">
                <a16:creationId xmlns:a16="http://schemas.microsoft.com/office/drawing/2014/main" id="{4D798583-44F9-4F97-ADCD-074C4C500571}"/>
              </a:ext>
            </a:extLst>
          </p:cNvPr>
          <p:cNvSpPr txBox="1"/>
          <p:nvPr/>
        </p:nvSpPr>
        <p:spPr>
          <a:xfrm>
            <a:off x="169049" y="819480"/>
            <a:ext cx="8757668" cy="3023905"/>
          </a:xfrm>
          <a:prstGeom prst="rect">
            <a:avLst/>
          </a:prstGeom>
          <a:noFill/>
          <a:ln>
            <a:solidFill>
              <a:schemeClr val="tx1">
                <a:lumMod val="50000"/>
                <a:lumOff val="50000"/>
              </a:schemeClr>
            </a:solidFill>
          </a:ln>
        </p:spPr>
        <p:txBody>
          <a:bodyPr wrap="square" lIns="68580" tIns="34290" rIns="68580" bIns="34290" rtlCol="0">
            <a:spAutoFit/>
          </a:bodyPr>
          <a:lstStyle/>
          <a:p>
            <a:r>
              <a:rPr lang="zh-CN" altLang="en-US" sz="2400" b="1" dirty="0">
                <a:latin typeface="宋体" panose="02010600030101010101" pitchFamily="2" charset="-122"/>
                <a:ea typeface="宋体" panose="02010600030101010101" pitchFamily="2" charset="-122"/>
              </a:rPr>
              <a:t>    </a:t>
            </a:r>
            <a:r>
              <a:rPr lang="zh-CN" altLang="en-US" sz="2800" b="1" dirty="0">
                <a:latin typeface="楷体" panose="02010609060101010101" pitchFamily="49" charset="-122"/>
                <a:ea typeface="楷体" panose="02010609060101010101" pitchFamily="49" charset="-122"/>
              </a:rPr>
              <a:t>设立“社区公开栏”“村务公开栏”，是各地城乡普遍采用的公开形式，此外还有其他多种多样的形式。</a:t>
            </a:r>
          </a:p>
          <a:p>
            <a:pPr>
              <a:lnSpc>
                <a:spcPct val="150000"/>
              </a:lnSpc>
            </a:pPr>
            <a:r>
              <a:rPr lang="zh-CN" altLang="en-US" sz="2800" b="1" dirty="0">
                <a:latin typeface="宋体" panose="02010600030101010101" pitchFamily="2" charset="-122"/>
                <a:ea typeface="宋体" panose="02010600030101010101" pitchFamily="2" charset="-122"/>
              </a:rPr>
              <a:t>    </a:t>
            </a:r>
            <a:r>
              <a:rPr lang="zh-CN" altLang="en-US" sz="2800" b="1" dirty="0">
                <a:latin typeface="微软雅黑" panose="020B0503020204020204" pitchFamily="34" charset="-122"/>
                <a:ea typeface="微软雅黑" panose="020B0503020204020204" pitchFamily="34" charset="-122"/>
              </a:rPr>
              <a:t>为什么要设立“社区公开栏”“村务公开栏”？</a:t>
            </a:r>
            <a:endParaRPr lang="en-US" altLang="zh-CN" sz="2800" b="1" dirty="0">
              <a:latin typeface="微软雅黑" panose="020B0503020204020204" pitchFamily="34" charset="-122"/>
              <a:ea typeface="微软雅黑" panose="020B0503020204020204" pitchFamily="34" charset="-122"/>
            </a:endParaRPr>
          </a:p>
          <a:p>
            <a:pPr>
              <a:lnSpc>
                <a:spcPct val="150000"/>
              </a:lnSpc>
            </a:pPr>
            <a:endParaRPr lang="en-US" altLang="zh-CN" sz="2800" b="1" dirty="0">
              <a:latin typeface="微软雅黑" panose="020B0503020204020204" pitchFamily="34" charset="-122"/>
              <a:ea typeface="微软雅黑" panose="020B0503020204020204" pitchFamily="34" charset="-122"/>
            </a:endParaRPr>
          </a:p>
          <a:p>
            <a:r>
              <a:rPr lang="zh-CN" altLang="en-US" sz="2600" b="1" dirty="0">
                <a:latin typeface="宋体" panose="02010600030101010101" pitchFamily="2" charset="-122"/>
                <a:ea typeface="宋体" panose="02010600030101010101" pitchFamily="2" charset="-122"/>
              </a:rPr>
              <a:t>    设立“社区公开栏”“村务公开栏”，有利于居民、村民对居委会、村委会及其工作人员进行</a:t>
            </a:r>
            <a:r>
              <a:rPr lang="zh-CN" altLang="en-US" sz="2600" b="1" dirty="0">
                <a:solidFill>
                  <a:srgbClr val="0000FF"/>
                </a:solidFill>
                <a:latin typeface="微软雅黑" panose="020B0503020204020204" pitchFamily="34" charset="-122"/>
                <a:ea typeface="微软雅黑" panose="020B0503020204020204" pitchFamily="34" charset="-122"/>
              </a:rPr>
              <a:t>民主监督</a:t>
            </a:r>
            <a:r>
              <a:rPr lang="zh-CN" altLang="en-US" sz="2600" b="1"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354196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3"/>
          <p:cNvSpPr>
            <a:spLocks noChangeArrowheads="1"/>
          </p:cNvSpPr>
          <p:nvPr/>
        </p:nvSpPr>
        <p:spPr bwMode="auto">
          <a:xfrm>
            <a:off x="220662" y="323538"/>
            <a:ext cx="8702675" cy="3078600"/>
          </a:xfrm>
          <a:prstGeom prst="rect">
            <a:avLst/>
          </a:prstGeom>
          <a:noFill/>
          <a:ln w="9525">
            <a:solidFill>
              <a:srgbClr val="0070C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4300">
                <a:solidFill>
                  <a:schemeClr val="tx1"/>
                </a:solidFill>
                <a:latin typeface="Arial" panose="020B0604020202020204" pitchFamily="34" charset="0"/>
                <a:ea typeface="宋体" panose="02010600030101010101" pitchFamily="2" charset="-122"/>
              </a:defRPr>
            </a:lvl1pPr>
            <a:lvl2pPr marL="742950" indent="-285750" eaLnBrk="0" hangingPunct="0">
              <a:defRPr sz="4300">
                <a:solidFill>
                  <a:schemeClr val="tx1"/>
                </a:solidFill>
                <a:latin typeface="Arial" panose="020B0604020202020204" pitchFamily="34" charset="0"/>
                <a:ea typeface="宋体" panose="02010600030101010101" pitchFamily="2" charset="-122"/>
              </a:defRPr>
            </a:lvl2pPr>
            <a:lvl3pPr marL="1143000" indent="-228600" eaLnBrk="0" hangingPunct="0">
              <a:defRPr sz="4300">
                <a:solidFill>
                  <a:schemeClr val="tx1"/>
                </a:solidFill>
                <a:latin typeface="Arial" panose="020B0604020202020204" pitchFamily="34" charset="0"/>
                <a:ea typeface="宋体" panose="02010600030101010101" pitchFamily="2" charset="-122"/>
              </a:defRPr>
            </a:lvl3pPr>
            <a:lvl4pPr marL="1600200" indent="-228600" eaLnBrk="0" hangingPunct="0">
              <a:defRPr sz="4300">
                <a:solidFill>
                  <a:schemeClr val="tx1"/>
                </a:solidFill>
                <a:latin typeface="Arial" panose="020B0604020202020204" pitchFamily="34" charset="0"/>
                <a:ea typeface="宋体" panose="02010600030101010101" pitchFamily="2" charset="-122"/>
              </a:defRPr>
            </a:lvl4pPr>
            <a:lvl5pPr marL="2057400" indent="-228600" eaLnBrk="0" hangingPunct="0">
              <a:defRPr sz="4300">
                <a:solidFill>
                  <a:schemeClr val="tx1"/>
                </a:solidFill>
                <a:latin typeface="Arial" panose="020B0604020202020204" pitchFamily="34" charset="0"/>
                <a:ea typeface="宋体" panose="02010600030101010101" pitchFamily="2" charset="-122"/>
              </a:defRPr>
            </a:lvl5pPr>
            <a:lvl6pPr marL="25146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6pPr>
            <a:lvl7pPr marL="29718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7pPr>
            <a:lvl8pPr marL="34290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8pPr>
            <a:lvl9pPr marL="38862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9pPr>
          </a:lstStyle>
          <a:p>
            <a:pPr lvl="0" eaLnBrk="1" hangingPunct="1">
              <a:lnSpc>
                <a:spcPct val="130000"/>
              </a:lnSpc>
            </a:pPr>
            <a:r>
              <a:rPr lang="zh-CN" altLang="en-US" sz="3200" b="1" dirty="0">
                <a:solidFill>
                  <a:srgbClr val="0000FF"/>
                </a:solidFill>
                <a:latin typeface="微软雅黑" panose="020B0503020204020204" pitchFamily="34" charset="-122"/>
                <a:ea typeface="微软雅黑" panose="020B0503020204020204" pitchFamily="34" charset="-122"/>
              </a:rPr>
              <a:t>第三框  基层群众自治制度</a:t>
            </a:r>
            <a:endParaRPr lang="en-US" altLang="zh-CN" sz="3200" b="1" dirty="0">
              <a:solidFill>
                <a:srgbClr val="0000FF"/>
              </a:solidFill>
              <a:latin typeface="微软雅黑" panose="020B0503020204020204" pitchFamily="34" charset="-122"/>
              <a:ea typeface="微软雅黑" panose="020B0503020204020204" pitchFamily="34" charset="-122"/>
            </a:endParaRPr>
          </a:p>
          <a:p>
            <a:pPr lvl="0" eaLnBrk="1" hangingPunct="1">
              <a:lnSpc>
                <a:spcPct val="130000"/>
              </a:lnSpc>
            </a:pPr>
            <a:endParaRPr lang="en-US" altLang="zh-CN" sz="3200" b="1" dirty="0">
              <a:solidFill>
                <a:srgbClr val="00B050"/>
              </a:solidFill>
              <a:latin typeface="黑体" panose="02010609060101010101" pitchFamily="49" charset="-122"/>
              <a:ea typeface="黑体" panose="02010609060101010101" pitchFamily="49" charset="-122"/>
            </a:endParaRPr>
          </a:p>
          <a:p>
            <a:pPr lvl="0" eaLnBrk="1" hangingPunct="1">
              <a:lnSpc>
                <a:spcPct val="130000"/>
              </a:lnSpc>
            </a:pPr>
            <a:r>
              <a:rPr lang="zh-CN" altLang="en-US" sz="3200" b="1" dirty="0">
                <a:solidFill>
                  <a:srgbClr val="008000"/>
                </a:solidFill>
                <a:latin typeface="微软雅黑" panose="020B0503020204020204" pitchFamily="34" charset="-122"/>
                <a:ea typeface="微软雅黑" panose="020B0503020204020204" pitchFamily="34" charset="-122"/>
              </a:rPr>
              <a:t>本框分两目</a:t>
            </a:r>
            <a:endParaRPr lang="en-US" altLang="zh-CN" sz="3200" b="1" dirty="0">
              <a:solidFill>
                <a:srgbClr val="008000"/>
              </a:solidFill>
              <a:latin typeface="微软雅黑" panose="020B0503020204020204" pitchFamily="34" charset="-122"/>
              <a:ea typeface="微软雅黑" panose="020B0503020204020204" pitchFamily="34" charset="-122"/>
            </a:endParaRPr>
          </a:p>
          <a:p>
            <a:pPr lvl="0" eaLnBrk="1" hangingPunct="1">
              <a:lnSpc>
                <a:spcPct val="130000"/>
              </a:lnSpc>
            </a:pPr>
            <a:r>
              <a:rPr lang="zh-CN" altLang="en-US" sz="2800" b="1" dirty="0">
                <a:latin typeface="+mn-ea"/>
                <a:ea typeface="+mn-ea"/>
              </a:rPr>
              <a:t>一、我国基层群众自治的</a:t>
            </a:r>
            <a:r>
              <a:rPr lang="zh-CN" altLang="en-US" sz="2800" b="1" dirty="0">
                <a:solidFill>
                  <a:srgbClr val="FF0000"/>
                </a:solidFill>
                <a:latin typeface="+mn-ea"/>
                <a:ea typeface="+mn-ea"/>
              </a:rPr>
              <a:t>组织形式</a:t>
            </a:r>
            <a:endParaRPr lang="en-US" altLang="zh-CN" sz="2800" b="1" dirty="0">
              <a:solidFill>
                <a:srgbClr val="0000FF"/>
              </a:solidFill>
              <a:latin typeface="+mn-ea"/>
              <a:ea typeface="+mn-ea"/>
            </a:endParaRPr>
          </a:p>
          <a:p>
            <a:pPr lvl="0" eaLnBrk="1" hangingPunct="1">
              <a:lnSpc>
                <a:spcPct val="130000"/>
              </a:lnSpc>
            </a:pPr>
            <a:r>
              <a:rPr lang="zh-CN" altLang="en-US" sz="2800" b="1" dirty="0">
                <a:latin typeface="+mn-ea"/>
                <a:ea typeface="+mn-ea"/>
              </a:rPr>
              <a:t>二、人民群众直接行使民主权利的</a:t>
            </a:r>
            <a:r>
              <a:rPr lang="zh-CN" altLang="en-US" sz="2800" b="1" dirty="0">
                <a:solidFill>
                  <a:srgbClr val="FF0000"/>
                </a:solidFill>
                <a:latin typeface="+mn-ea"/>
                <a:ea typeface="+mn-ea"/>
              </a:rPr>
              <a:t>生动实践</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168275" y="800100"/>
            <a:ext cx="8859838" cy="301120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15000"/>
              </a:lnSpc>
              <a:defRPr/>
            </a:pPr>
            <a:r>
              <a:rPr lang="zh-CN" altLang="en-US" sz="2400" b="1" dirty="0">
                <a:solidFill>
                  <a:srgbClr val="000000"/>
                </a:solidFill>
                <a:latin typeface="宋体" panose="02010600030101010101" pitchFamily="2" charset="-122"/>
                <a:ea typeface="宋体" panose="02010600030101010101" pitchFamily="2" charset="-122"/>
              </a:rPr>
              <a:t>    负责城乡基层公共事务管理的居委会和村委会，事实上都掌握一定的权力。</a:t>
            </a:r>
          </a:p>
          <a:p>
            <a:pPr>
              <a:lnSpc>
                <a:spcPct val="115000"/>
              </a:lnSpc>
              <a:defRPr/>
            </a:pPr>
            <a:r>
              <a:rPr lang="zh-CN" altLang="en-US" sz="2400" b="1" dirty="0">
                <a:solidFill>
                  <a:srgbClr val="000000"/>
                </a:solidFill>
                <a:latin typeface="宋体" panose="02010600030101010101" pitchFamily="2" charset="-122"/>
                <a:ea typeface="宋体" panose="02010600030101010101" pitchFamily="2" charset="-122"/>
              </a:rPr>
              <a:t>    要防止以权谋私，尽可能避免管理工作的失误，必须实行</a:t>
            </a:r>
            <a:r>
              <a:rPr lang="zh-CN" altLang="en-US" sz="2400" b="1" dirty="0">
                <a:solidFill>
                  <a:srgbClr val="0000FF"/>
                </a:solidFill>
                <a:latin typeface="微软雅黑" panose="020B0503020204020204" pitchFamily="34" charset="-122"/>
                <a:ea typeface="微软雅黑" panose="020B0503020204020204" pitchFamily="34" charset="-122"/>
              </a:rPr>
              <a:t>民主监督</a:t>
            </a:r>
            <a:r>
              <a:rPr lang="zh-CN" altLang="en-US" sz="2400" b="1" dirty="0">
                <a:solidFill>
                  <a:srgbClr val="000000"/>
                </a:solidFill>
                <a:latin typeface="宋体" panose="02010600030101010101" pitchFamily="2" charset="-122"/>
                <a:ea typeface="宋体" panose="02010600030101010101" pitchFamily="2" charset="-122"/>
              </a:rPr>
              <a:t>。</a:t>
            </a:r>
          </a:p>
          <a:p>
            <a:pPr>
              <a:lnSpc>
                <a:spcPct val="115000"/>
              </a:lnSpc>
              <a:defRPr/>
            </a:pPr>
            <a:r>
              <a:rPr lang="zh-CN" altLang="en-US" sz="2400" b="1" dirty="0">
                <a:solidFill>
                  <a:srgbClr val="000000"/>
                </a:solidFill>
                <a:latin typeface="宋体" panose="02010600030101010101" pitchFamily="2" charset="-122"/>
                <a:ea typeface="宋体" panose="02010600030101010101" pitchFamily="2" charset="-122"/>
              </a:rPr>
              <a:t>    要求：凡是与基层群众利益密切相关和需要让基层群众知晓的事项都应</a:t>
            </a:r>
            <a:r>
              <a:rPr lang="zh-CN" altLang="en-US" sz="2400" b="1" dirty="0">
                <a:solidFill>
                  <a:srgbClr val="0000FF"/>
                </a:solidFill>
                <a:latin typeface="微软雅黑" panose="020B0503020204020204" pitchFamily="34" charset="-122"/>
                <a:ea typeface="微软雅黑" panose="020B0503020204020204" pitchFamily="34" charset="-122"/>
              </a:rPr>
              <a:t>公开</a:t>
            </a:r>
            <a:r>
              <a:rPr lang="zh-CN" altLang="en-US" sz="2400" b="1" dirty="0">
                <a:solidFill>
                  <a:srgbClr val="000000"/>
                </a:solidFill>
                <a:latin typeface="宋体" panose="02010600030101010101" pitchFamily="2" charset="-122"/>
                <a:ea typeface="宋体" panose="02010600030101010101" pitchFamily="2" charset="-122"/>
              </a:rPr>
              <a:t>，让每个居民或村民</a:t>
            </a:r>
            <a:r>
              <a:rPr lang="zh-CN" altLang="en-US" sz="2400" b="1" dirty="0">
                <a:solidFill>
                  <a:srgbClr val="0000FF"/>
                </a:solidFill>
                <a:latin typeface="微软雅黑" panose="020B0503020204020204" pitchFamily="34" charset="-122"/>
                <a:ea typeface="微软雅黑" panose="020B0503020204020204" pitchFamily="34" charset="-122"/>
              </a:rPr>
              <a:t>了解</a:t>
            </a:r>
            <a:r>
              <a:rPr lang="zh-CN" altLang="en-US" sz="2400" b="1" dirty="0">
                <a:solidFill>
                  <a:srgbClr val="000000"/>
                </a:solidFill>
                <a:latin typeface="宋体" panose="02010600030101010101" pitchFamily="2" charset="-122"/>
                <a:ea typeface="宋体" panose="02010600030101010101" pitchFamily="2" charset="-122"/>
              </a:rPr>
              <a:t>，还应对基层自治组织的实际管理工作进行</a:t>
            </a:r>
            <a:r>
              <a:rPr lang="zh-CN" altLang="en-US" sz="2400" b="1" dirty="0">
                <a:solidFill>
                  <a:srgbClr val="0000FF"/>
                </a:solidFill>
                <a:latin typeface="微软雅黑" panose="020B0503020204020204" pitchFamily="34" charset="-122"/>
                <a:ea typeface="微软雅黑" panose="020B0503020204020204" pitchFamily="34" charset="-122"/>
              </a:rPr>
              <a:t>评议</a:t>
            </a:r>
            <a:r>
              <a:rPr lang="zh-CN" altLang="en-US" sz="2400" b="1" dirty="0">
                <a:solidFill>
                  <a:srgbClr val="000000"/>
                </a:solidFill>
                <a:latin typeface="宋体" panose="02010600030101010101" pitchFamily="2" charset="-122"/>
                <a:ea typeface="宋体" panose="02010600030101010101" pitchFamily="2" charset="-122"/>
              </a:rPr>
              <a:t>。</a:t>
            </a:r>
          </a:p>
        </p:txBody>
      </p:sp>
      <p:sp>
        <p:nvSpPr>
          <p:cNvPr id="52226" name="矩形 6"/>
          <p:cNvSpPr/>
          <p:nvPr/>
        </p:nvSpPr>
        <p:spPr>
          <a:xfrm>
            <a:off x="168275" y="36513"/>
            <a:ext cx="8859838"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800" b="1" dirty="0">
                <a:solidFill>
                  <a:schemeClr val="tx1"/>
                </a:solidFill>
                <a:latin typeface="微软雅黑" panose="020B0503020204020204" charset="-122"/>
                <a:ea typeface="微软雅黑" panose="020B0503020204020204" charset="-122"/>
              </a:rPr>
              <a:t>6</a:t>
            </a:r>
            <a:r>
              <a:rPr lang="en-US" altLang="zh-CN" sz="2800" b="1" dirty="0">
                <a:solidFill>
                  <a:schemeClr val="tx1"/>
                </a:solidFill>
                <a:latin typeface="微软雅黑" panose="020B0503020204020204" charset="-122"/>
              </a:rPr>
              <a:t>.</a:t>
            </a:r>
            <a:r>
              <a:rPr lang="zh-CN" altLang="en-US" sz="2800" b="1" dirty="0">
                <a:latin typeface="宋体" panose="02010600030101010101" pitchFamily="2" charset="-122"/>
                <a:ea typeface="宋体" panose="02010600030101010101" pitchFamily="2" charset="-122"/>
              </a:rPr>
              <a:t>民主</a:t>
            </a:r>
            <a:r>
              <a:rPr lang="zh-CN" altLang="en-US" sz="2800" b="1" dirty="0">
                <a:solidFill>
                  <a:srgbClr val="0000FF"/>
                </a:solidFill>
                <a:latin typeface="微软雅黑" panose="020B0503020204020204" pitchFamily="34" charset="-122"/>
                <a:ea typeface="微软雅黑" panose="020B0503020204020204" pitchFamily="34" charset="-122"/>
              </a:rPr>
              <a:t>监督</a:t>
            </a:r>
          </a:p>
        </p:txBody>
      </p:sp>
    </p:spTree>
    <p:extLst>
      <p:ext uri="{BB962C8B-B14F-4D97-AF65-F5344CB8AC3E}">
        <p14:creationId xmlns:p14="http://schemas.microsoft.com/office/powerpoint/2010/main" val="2098575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168275" y="800100"/>
            <a:ext cx="8859838" cy="2232534"/>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15000"/>
              </a:lnSpc>
              <a:defRPr/>
            </a:pPr>
            <a:r>
              <a:rPr lang="zh-CN" altLang="en-US" sz="2400" b="1" dirty="0">
                <a:solidFill>
                  <a:srgbClr val="000000"/>
                </a:solidFill>
                <a:latin typeface="微软雅黑" panose="020B0503020204020204" pitchFamily="34" charset="-122"/>
                <a:ea typeface="微软雅黑" panose="020B0503020204020204" pitchFamily="34" charset="-122"/>
              </a:rPr>
              <a:t>       基层群众自治制度</a:t>
            </a:r>
            <a:r>
              <a:rPr lang="zh-CN" altLang="en-US" sz="2400" b="1" dirty="0">
                <a:solidFill>
                  <a:srgbClr val="000000"/>
                </a:solidFill>
                <a:latin typeface="宋体" panose="02010600030101010101" pitchFamily="2" charset="-122"/>
                <a:ea typeface="宋体" panose="02010600030101010101" pitchFamily="2" charset="-122"/>
              </a:rPr>
              <a:t>是我国的一项</a:t>
            </a:r>
            <a:r>
              <a:rPr lang="zh-CN" altLang="en-US" sz="2400" b="1" dirty="0">
                <a:solidFill>
                  <a:srgbClr val="0000FF"/>
                </a:solidFill>
                <a:latin typeface="微软雅黑" panose="020B0503020204020204" pitchFamily="34" charset="-122"/>
                <a:ea typeface="微软雅黑" panose="020B0503020204020204" pitchFamily="34" charset="-122"/>
              </a:rPr>
              <a:t>基本政治制度</a:t>
            </a:r>
            <a:r>
              <a:rPr lang="zh-CN" altLang="en-US" sz="2400" b="1" dirty="0">
                <a:solidFill>
                  <a:srgbClr val="000000"/>
                </a:solidFill>
                <a:latin typeface="宋体" panose="02010600030101010101" pitchFamily="2" charset="-122"/>
                <a:ea typeface="宋体" panose="02010600030101010101" pitchFamily="2" charset="-122"/>
              </a:rPr>
              <a:t>。</a:t>
            </a:r>
          </a:p>
          <a:p>
            <a:pPr>
              <a:lnSpc>
                <a:spcPct val="115000"/>
              </a:lnSpc>
              <a:defRPr/>
            </a:pPr>
            <a:endParaRPr lang="zh-CN" altLang="en-US" sz="2400" b="1" dirty="0">
              <a:solidFill>
                <a:srgbClr val="000000"/>
              </a:solidFill>
              <a:latin typeface="宋体" panose="02010600030101010101" pitchFamily="2" charset="-122"/>
              <a:ea typeface="宋体" panose="02010600030101010101" pitchFamily="2" charset="-122"/>
            </a:endParaRPr>
          </a:p>
          <a:p>
            <a:pPr>
              <a:lnSpc>
                <a:spcPct val="115000"/>
              </a:lnSpc>
              <a:defRPr/>
            </a:pPr>
            <a:r>
              <a:rPr lang="zh-CN" altLang="en-US" sz="2400" b="1" dirty="0">
                <a:solidFill>
                  <a:srgbClr val="0000FF"/>
                </a:solidFill>
                <a:latin typeface="微软雅黑" panose="020B0503020204020204" pitchFamily="34" charset="-122"/>
                <a:ea typeface="微软雅黑" panose="020B0503020204020204" pitchFamily="34" charset="-122"/>
              </a:rPr>
              <a:t>       扩大基层民主</a:t>
            </a:r>
            <a:r>
              <a:rPr lang="zh-CN" altLang="en-US" sz="2400" b="1" dirty="0">
                <a:solidFill>
                  <a:srgbClr val="000000"/>
                </a:solidFill>
                <a:latin typeface="宋体" panose="02010600030101010101" pitchFamily="2" charset="-122"/>
                <a:ea typeface="宋体" panose="02010600030101010101" pitchFamily="2" charset="-122"/>
              </a:rPr>
              <a:t>是社会主义民主广泛而深刻的</a:t>
            </a:r>
            <a:r>
              <a:rPr lang="zh-CN" altLang="en-US" sz="2400" b="1" dirty="0">
                <a:solidFill>
                  <a:srgbClr val="FF0000"/>
                </a:solidFill>
                <a:latin typeface="微软雅黑" panose="020B0503020204020204" pitchFamily="34" charset="-122"/>
                <a:ea typeface="微软雅黑" panose="020B0503020204020204" pitchFamily="34" charset="-122"/>
              </a:rPr>
              <a:t>实践</a:t>
            </a:r>
            <a:r>
              <a:rPr lang="zh-CN" altLang="en-US" sz="2400" b="1" dirty="0">
                <a:solidFill>
                  <a:srgbClr val="000000"/>
                </a:solidFill>
                <a:latin typeface="宋体" panose="02010600030101010101" pitchFamily="2" charset="-122"/>
                <a:ea typeface="宋体" panose="02010600030101010101" pitchFamily="2" charset="-122"/>
              </a:rPr>
              <a:t>，</a:t>
            </a:r>
          </a:p>
          <a:p>
            <a:pPr>
              <a:lnSpc>
                <a:spcPct val="115000"/>
              </a:lnSpc>
              <a:defRPr/>
            </a:pPr>
            <a:endParaRPr lang="zh-CN" altLang="en-US" sz="2400" b="1" dirty="0">
              <a:solidFill>
                <a:srgbClr val="000000"/>
              </a:solidFill>
              <a:latin typeface="宋体" panose="02010600030101010101" pitchFamily="2" charset="-122"/>
              <a:ea typeface="宋体" panose="02010600030101010101" pitchFamily="2" charset="-122"/>
            </a:endParaRPr>
          </a:p>
          <a:p>
            <a:pPr>
              <a:lnSpc>
                <a:spcPct val="115000"/>
              </a:lnSpc>
              <a:defRPr/>
            </a:pPr>
            <a:r>
              <a:rPr lang="zh-CN" altLang="en-US" sz="2400" b="1" dirty="0">
                <a:solidFill>
                  <a:srgbClr val="000000"/>
                </a:solidFill>
                <a:latin typeface="宋体" panose="02010600030101010101" pitchFamily="2" charset="-122"/>
                <a:ea typeface="宋体" panose="02010600030101010101" pitchFamily="2" charset="-122"/>
              </a:rPr>
              <a:t>    应该将其作为发展社会主义民主的</a:t>
            </a:r>
            <a:r>
              <a:rPr lang="zh-CN" altLang="en-US" sz="2400" b="1" dirty="0">
                <a:solidFill>
                  <a:srgbClr val="FF0000"/>
                </a:solidFill>
                <a:latin typeface="微软雅黑" panose="020B0503020204020204" pitchFamily="34" charset="-122"/>
                <a:ea typeface="微软雅黑" panose="020B0503020204020204" pitchFamily="34" charset="-122"/>
              </a:rPr>
              <a:t>基础性工程</a:t>
            </a:r>
            <a:r>
              <a:rPr lang="zh-CN" altLang="en-US" sz="2400" b="1" dirty="0">
                <a:solidFill>
                  <a:srgbClr val="000000"/>
                </a:solidFill>
                <a:latin typeface="宋体" panose="02010600030101010101" pitchFamily="2" charset="-122"/>
                <a:ea typeface="宋体" panose="02010600030101010101" pitchFamily="2" charset="-122"/>
              </a:rPr>
              <a:t>加以推进。</a:t>
            </a:r>
          </a:p>
        </p:txBody>
      </p:sp>
      <p:sp>
        <p:nvSpPr>
          <p:cNvPr id="52226" name="矩形 6"/>
          <p:cNvSpPr/>
          <p:nvPr/>
        </p:nvSpPr>
        <p:spPr>
          <a:xfrm>
            <a:off x="168275" y="36513"/>
            <a:ext cx="8859838" cy="597921"/>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a:lnSpc>
                <a:spcPct val="130000"/>
              </a:lnSpc>
            </a:pPr>
            <a:r>
              <a:rPr lang="zh-CN" altLang="en-US" sz="2800" b="1" dirty="0">
                <a:solidFill>
                  <a:schemeClr val="tx1"/>
                </a:solidFill>
                <a:latin typeface="微软雅黑" panose="020B0503020204020204" charset="-122"/>
                <a:ea typeface="微软雅黑" panose="020B0503020204020204" charset="-122"/>
              </a:rPr>
              <a:t>     </a:t>
            </a:r>
            <a:r>
              <a:rPr lang="en-US" altLang="zh-CN" sz="2800" b="1" dirty="0">
                <a:solidFill>
                  <a:schemeClr val="tx1"/>
                </a:solidFill>
                <a:latin typeface="微软雅黑" panose="020B0503020204020204" charset="-122"/>
                <a:ea typeface="微软雅黑" panose="020B0503020204020204" charset="-122"/>
              </a:rPr>
              <a:t>7</a:t>
            </a:r>
            <a:r>
              <a:rPr lang="en-US" altLang="zh-CN" sz="2800" b="1" dirty="0">
                <a:solidFill>
                  <a:schemeClr val="tx1"/>
                </a:solidFill>
                <a:latin typeface="微软雅黑" panose="020B0503020204020204" charset="-122"/>
              </a:rPr>
              <a:t>.</a:t>
            </a:r>
            <a:r>
              <a:rPr lang="zh-CN" altLang="en-US" sz="2800" b="1" dirty="0">
                <a:latin typeface="微软雅黑" panose="020B0503020204020204" pitchFamily="34" charset="-122"/>
                <a:ea typeface="微软雅黑" panose="020B0503020204020204" pitchFamily="34" charset="-122"/>
              </a:rPr>
              <a:t>基层群众自治制度</a:t>
            </a:r>
            <a:r>
              <a:rPr lang="zh-CN" altLang="en-US" sz="2400" b="1" dirty="0">
                <a:latin typeface="宋体" panose="02010600030101010101" pitchFamily="2" charset="-122"/>
                <a:ea typeface="宋体" panose="02010600030101010101" pitchFamily="2" charset="-122"/>
              </a:rPr>
              <a:t>是</a:t>
            </a:r>
            <a:r>
              <a:rPr lang="zh-CN" altLang="en-US" sz="2800" b="1" dirty="0">
                <a:solidFill>
                  <a:srgbClr val="FF0000"/>
                </a:solidFill>
                <a:latin typeface="微软雅黑" panose="020B0503020204020204" pitchFamily="34" charset="-122"/>
                <a:ea typeface="微软雅黑" panose="020B0503020204020204" pitchFamily="34" charset="-122"/>
              </a:rPr>
              <a:t>基本政治制度</a:t>
            </a:r>
            <a:endParaRPr lang="zh-CN" altLang="en-US" sz="2800" b="1" dirty="0">
              <a:solidFill>
                <a:srgbClr val="0000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95654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6">
            <a:extLst>
              <a:ext uri="{FF2B5EF4-FFF2-40B4-BE49-F238E27FC236}">
                <a16:creationId xmlns:a16="http://schemas.microsoft.com/office/drawing/2014/main" id="{24C23453-11A0-4377-9012-84BCA92D9988}"/>
              </a:ext>
            </a:extLst>
          </p:cNvPr>
          <p:cNvSpPr txBox="1">
            <a:spLocks noChangeArrowheads="1"/>
          </p:cNvSpPr>
          <p:nvPr/>
        </p:nvSpPr>
        <p:spPr bwMode="auto">
          <a:xfrm>
            <a:off x="395289" y="13356"/>
            <a:ext cx="29243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zh-CN" altLang="en-US" sz="2800" b="1" dirty="0">
                <a:solidFill>
                  <a:srgbClr val="0000FF"/>
                </a:solidFill>
                <a:latin typeface="微软雅黑" panose="020B0503020204020204" pitchFamily="34" charset="-122"/>
                <a:ea typeface="微软雅黑" panose="020B0503020204020204" pitchFamily="34" charset="-122"/>
              </a:rPr>
              <a:t>第三框  知识结构</a:t>
            </a:r>
          </a:p>
        </p:txBody>
      </p:sp>
      <p:sp>
        <p:nvSpPr>
          <p:cNvPr id="8198" name="TextBox 10">
            <a:extLst>
              <a:ext uri="{FF2B5EF4-FFF2-40B4-BE49-F238E27FC236}">
                <a16:creationId xmlns:a16="http://schemas.microsoft.com/office/drawing/2014/main" id="{DC4BD3EF-E0E3-4407-A765-19E50C472CC7}"/>
              </a:ext>
            </a:extLst>
          </p:cNvPr>
          <p:cNvSpPr txBox="1">
            <a:spLocks noChangeArrowheads="1"/>
          </p:cNvSpPr>
          <p:nvPr/>
        </p:nvSpPr>
        <p:spPr bwMode="auto">
          <a:xfrm>
            <a:off x="342284" y="1271371"/>
            <a:ext cx="929515" cy="2612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a:r>
              <a:rPr lang="en-US" altLang="zh-CN" sz="2400" b="1" dirty="0">
                <a:latin typeface="微软雅黑" panose="020B0503020204020204" pitchFamily="34" charset="-122"/>
                <a:ea typeface="微软雅黑" panose="020B0503020204020204" pitchFamily="34" charset="-122"/>
              </a:rPr>
              <a:t>6.3</a:t>
            </a:r>
          </a:p>
          <a:p>
            <a:pPr algn="ctr">
              <a:lnSpc>
                <a:spcPct val="150000"/>
              </a:lnSpc>
            </a:pPr>
            <a:r>
              <a:rPr lang="zh-CN" altLang="en-US" sz="2400" b="1" dirty="0">
                <a:latin typeface="微软雅黑" panose="020B0503020204020204" pitchFamily="34" charset="-122"/>
                <a:ea typeface="微软雅黑" panose="020B0503020204020204" pitchFamily="34" charset="-122"/>
              </a:rPr>
              <a:t>基层群众自治</a:t>
            </a:r>
            <a:r>
              <a:rPr lang="zh-CN" altLang="en-US" sz="2400" b="1" dirty="0">
                <a:solidFill>
                  <a:srgbClr val="FF0000"/>
                </a:solidFill>
                <a:latin typeface="微软雅黑" panose="020B0503020204020204" pitchFamily="34" charset="-122"/>
                <a:ea typeface="微软雅黑" panose="020B0503020204020204" pitchFamily="34" charset="-122"/>
              </a:rPr>
              <a:t>制度</a:t>
            </a:r>
          </a:p>
        </p:txBody>
      </p:sp>
      <p:sp>
        <p:nvSpPr>
          <p:cNvPr id="15" name="左大括号 14">
            <a:extLst>
              <a:ext uri="{FF2B5EF4-FFF2-40B4-BE49-F238E27FC236}">
                <a16:creationId xmlns:a16="http://schemas.microsoft.com/office/drawing/2014/main" id="{1B4DFC33-288D-4F23-A8D6-35F3B4CA5874}"/>
              </a:ext>
            </a:extLst>
          </p:cNvPr>
          <p:cNvSpPr/>
          <p:nvPr/>
        </p:nvSpPr>
        <p:spPr>
          <a:xfrm>
            <a:off x="3294440" y="333271"/>
            <a:ext cx="156955" cy="1688150"/>
          </a:xfrm>
          <a:prstGeom prst="leftBrace">
            <a:avLst/>
          </a:prstGeom>
        </p:spPr>
        <p:style>
          <a:lnRef idx="1">
            <a:schemeClr val="accent4"/>
          </a:lnRef>
          <a:fillRef idx="0">
            <a:schemeClr val="accent4"/>
          </a:fillRef>
          <a:effectRef idx="0">
            <a:schemeClr val="accent4"/>
          </a:effectRef>
          <a:fontRef idx="minor">
            <a:schemeClr val="tx1"/>
          </a:fontRef>
        </p:style>
        <p:txBody>
          <a:bodyPr anchor="ctr"/>
          <a:lstStyle/>
          <a:p>
            <a:pPr algn="ctr">
              <a:defRPr/>
            </a:pPr>
            <a:endParaRPr lang="zh-CN" altLang="en-US" sz="1350"/>
          </a:p>
        </p:txBody>
      </p:sp>
      <p:sp>
        <p:nvSpPr>
          <p:cNvPr id="8203" name="TextBox 15">
            <a:extLst>
              <a:ext uri="{FF2B5EF4-FFF2-40B4-BE49-F238E27FC236}">
                <a16:creationId xmlns:a16="http://schemas.microsoft.com/office/drawing/2014/main" id="{53428273-A581-4A1C-B8E8-EC12C7483B84}"/>
              </a:ext>
            </a:extLst>
          </p:cNvPr>
          <p:cNvSpPr txBox="1">
            <a:spLocks noChangeArrowheads="1"/>
          </p:cNvSpPr>
          <p:nvPr/>
        </p:nvSpPr>
        <p:spPr bwMode="auto">
          <a:xfrm>
            <a:off x="3489850" y="150436"/>
            <a:ext cx="5359845"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000" b="1" dirty="0">
                <a:latin typeface="宋体" panose="02010600030101010101" pitchFamily="2" charset="-122"/>
                <a:ea typeface="宋体" panose="02010600030101010101" pitchFamily="2" charset="-122"/>
              </a:rPr>
              <a:t>1.</a:t>
            </a:r>
            <a:r>
              <a:rPr lang="zh-CN" altLang="en-US" sz="2000" b="1" dirty="0">
                <a:latin typeface="宋体" panose="02010600030101010101" pitchFamily="2" charset="-122"/>
                <a:ea typeface="宋体" panose="02010600030101010101" pitchFamily="2" charset="-122"/>
              </a:rPr>
              <a:t>基层群众自治的</a:t>
            </a:r>
            <a:r>
              <a:rPr lang="zh-CN" altLang="en-US" sz="2000" b="1" dirty="0">
                <a:solidFill>
                  <a:srgbClr val="0000FF"/>
                </a:solidFill>
                <a:latin typeface="微软雅黑" panose="020B0503020204020204" pitchFamily="34" charset="-122"/>
                <a:ea typeface="微软雅黑" panose="020B0503020204020204" pitchFamily="34" charset="-122"/>
              </a:rPr>
              <a:t>含义</a:t>
            </a:r>
            <a:endParaRPr lang="zh-CN" altLang="en-US" sz="2000" b="1" dirty="0">
              <a:solidFill>
                <a:srgbClr val="0000FF"/>
              </a:solidFill>
              <a:latin typeface="宋体" panose="02010600030101010101" pitchFamily="2" charset="-122"/>
              <a:ea typeface="宋体" panose="02010600030101010101" pitchFamily="2" charset="-122"/>
            </a:endParaRPr>
          </a:p>
        </p:txBody>
      </p:sp>
      <p:sp>
        <p:nvSpPr>
          <p:cNvPr id="24" name="左大括号 23">
            <a:extLst>
              <a:ext uri="{FF2B5EF4-FFF2-40B4-BE49-F238E27FC236}">
                <a16:creationId xmlns:a16="http://schemas.microsoft.com/office/drawing/2014/main" id="{C0E0D23D-C760-496F-A073-37F63C74109E}"/>
              </a:ext>
            </a:extLst>
          </p:cNvPr>
          <p:cNvSpPr/>
          <p:nvPr/>
        </p:nvSpPr>
        <p:spPr>
          <a:xfrm>
            <a:off x="1296495" y="1177346"/>
            <a:ext cx="208937" cy="2788807"/>
          </a:xfrm>
          <a:prstGeom prst="leftBrace">
            <a:avLst/>
          </a:prstGeom>
          <a:ln w="9525"/>
        </p:spPr>
        <p:style>
          <a:lnRef idx="1">
            <a:schemeClr val="accent4"/>
          </a:lnRef>
          <a:fillRef idx="0">
            <a:schemeClr val="accent4"/>
          </a:fillRef>
          <a:effectRef idx="0">
            <a:schemeClr val="accent4"/>
          </a:effectRef>
          <a:fontRef idx="minor">
            <a:schemeClr val="tx1"/>
          </a:fontRef>
        </p:style>
        <p:txBody>
          <a:bodyPr anchor="ctr"/>
          <a:lstStyle/>
          <a:p>
            <a:pPr algn="ctr">
              <a:defRPr/>
            </a:pPr>
            <a:endParaRPr lang="zh-CN" altLang="en-US" sz="1350"/>
          </a:p>
        </p:txBody>
      </p:sp>
      <p:sp>
        <p:nvSpPr>
          <p:cNvPr id="8212" name="TextBox 24">
            <a:extLst>
              <a:ext uri="{FF2B5EF4-FFF2-40B4-BE49-F238E27FC236}">
                <a16:creationId xmlns:a16="http://schemas.microsoft.com/office/drawing/2014/main" id="{E9445B26-CD6B-422E-BEBE-EDE1240B1395}"/>
              </a:ext>
            </a:extLst>
          </p:cNvPr>
          <p:cNvSpPr txBox="1">
            <a:spLocks noChangeArrowheads="1"/>
          </p:cNvSpPr>
          <p:nvPr/>
        </p:nvSpPr>
        <p:spPr bwMode="auto">
          <a:xfrm>
            <a:off x="1543888" y="671207"/>
            <a:ext cx="1731324"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a:r>
              <a:rPr lang="zh-CN" altLang="en-US" sz="2400" dirty="0"/>
              <a:t>我国基层</a:t>
            </a:r>
            <a:endParaRPr lang="en-US" altLang="zh-CN" sz="2400" dirty="0"/>
          </a:p>
          <a:p>
            <a:pPr algn="ctr"/>
            <a:r>
              <a:rPr lang="zh-CN" altLang="en-US" sz="2400" dirty="0"/>
              <a:t>群众自治</a:t>
            </a:r>
            <a:endParaRPr lang="en-US" altLang="zh-CN" sz="2400" dirty="0"/>
          </a:p>
          <a:p>
            <a:pPr algn="ctr"/>
            <a:r>
              <a:rPr lang="zh-CN" altLang="en-US" sz="2400" dirty="0"/>
              <a:t>的</a:t>
            </a:r>
            <a:r>
              <a:rPr lang="zh-CN" altLang="en-US" sz="2400" b="1" dirty="0">
                <a:solidFill>
                  <a:srgbClr val="0000FF"/>
                </a:solidFill>
                <a:latin typeface="微软雅黑" panose="020B0503020204020204" pitchFamily="34" charset="-122"/>
                <a:ea typeface="微软雅黑" panose="020B0503020204020204" pitchFamily="34" charset="-122"/>
              </a:rPr>
              <a:t>组织形式</a:t>
            </a:r>
          </a:p>
        </p:txBody>
      </p:sp>
      <p:sp>
        <p:nvSpPr>
          <p:cNvPr id="31" name="TextBox 25">
            <a:extLst>
              <a:ext uri="{FF2B5EF4-FFF2-40B4-BE49-F238E27FC236}">
                <a16:creationId xmlns:a16="http://schemas.microsoft.com/office/drawing/2014/main" id="{AC7DCB14-E322-4FD9-B4BD-8565166E0A0C}"/>
              </a:ext>
            </a:extLst>
          </p:cNvPr>
          <p:cNvSpPr txBox="1">
            <a:spLocks noChangeArrowheads="1"/>
          </p:cNvSpPr>
          <p:nvPr/>
        </p:nvSpPr>
        <p:spPr bwMode="auto">
          <a:xfrm>
            <a:off x="1543888" y="2897108"/>
            <a:ext cx="1731324" cy="15696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a:r>
              <a:rPr lang="zh-CN" altLang="en-US" sz="2400" dirty="0"/>
              <a:t>人民群众</a:t>
            </a:r>
            <a:endParaRPr lang="en-US" altLang="zh-CN" sz="2400" dirty="0"/>
          </a:p>
          <a:p>
            <a:pPr algn="ctr"/>
            <a:r>
              <a:rPr lang="zh-CN" altLang="en-US" sz="2400" dirty="0"/>
              <a:t>直接行使</a:t>
            </a:r>
            <a:endParaRPr lang="en-US" altLang="zh-CN" sz="2400" dirty="0"/>
          </a:p>
          <a:p>
            <a:pPr algn="ctr"/>
            <a:r>
              <a:rPr lang="zh-CN" altLang="en-US" sz="2400" dirty="0"/>
              <a:t>民主权利</a:t>
            </a:r>
            <a:endParaRPr lang="en-US" altLang="zh-CN" sz="2400" dirty="0"/>
          </a:p>
          <a:p>
            <a:pPr algn="ctr"/>
            <a:r>
              <a:rPr lang="zh-CN" altLang="en-US" sz="2400" dirty="0"/>
              <a:t>的</a:t>
            </a:r>
            <a:r>
              <a:rPr lang="zh-CN" altLang="en-US" sz="2400" b="1" dirty="0">
                <a:solidFill>
                  <a:srgbClr val="0000FF"/>
                </a:solidFill>
                <a:latin typeface="微软雅黑" panose="020B0503020204020204" pitchFamily="34" charset="-122"/>
                <a:ea typeface="微软雅黑" panose="020B0503020204020204" pitchFamily="34" charset="-122"/>
              </a:rPr>
              <a:t>生动实践</a:t>
            </a:r>
          </a:p>
        </p:txBody>
      </p:sp>
      <p:sp>
        <p:nvSpPr>
          <p:cNvPr id="32" name="TextBox 15">
            <a:extLst>
              <a:ext uri="{FF2B5EF4-FFF2-40B4-BE49-F238E27FC236}">
                <a16:creationId xmlns:a16="http://schemas.microsoft.com/office/drawing/2014/main" id="{A5B814BF-7966-4B4B-9E60-067791D7010E}"/>
              </a:ext>
            </a:extLst>
          </p:cNvPr>
          <p:cNvSpPr txBox="1">
            <a:spLocks noChangeArrowheads="1"/>
          </p:cNvSpPr>
          <p:nvPr/>
        </p:nvSpPr>
        <p:spPr bwMode="auto">
          <a:xfrm>
            <a:off x="3489851" y="553567"/>
            <a:ext cx="5359845"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400" b="1">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000" dirty="0"/>
              <a:t>2.</a:t>
            </a:r>
            <a:r>
              <a:rPr lang="zh-CN" altLang="en-US" sz="2000" dirty="0">
                <a:latin typeface="微软雅黑" panose="020B0503020204020204" pitchFamily="34" charset="-122"/>
                <a:ea typeface="微软雅黑" panose="020B0503020204020204" pitchFamily="34" charset="-122"/>
              </a:rPr>
              <a:t>村民委员会</a:t>
            </a:r>
            <a:r>
              <a:rPr lang="zh-CN" altLang="en-US" sz="2000" dirty="0"/>
              <a:t>的</a:t>
            </a:r>
            <a:r>
              <a:rPr lang="zh-CN" altLang="en-US" sz="2000" dirty="0">
                <a:solidFill>
                  <a:srgbClr val="0000FF"/>
                </a:solidFill>
                <a:latin typeface="微软雅黑" panose="020B0503020204020204" pitchFamily="34" charset="-122"/>
                <a:ea typeface="微软雅黑" panose="020B0503020204020204" pitchFamily="34" charset="-122"/>
              </a:rPr>
              <a:t>产生、性质、职能</a:t>
            </a:r>
          </a:p>
        </p:txBody>
      </p:sp>
      <p:sp>
        <p:nvSpPr>
          <p:cNvPr id="35" name="TextBox 15">
            <a:extLst>
              <a:ext uri="{FF2B5EF4-FFF2-40B4-BE49-F238E27FC236}">
                <a16:creationId xmlns:a16="http://schemas.microsoft.com/office/drawing/2014/main" id="{7BE1360B-0F62-452D-B488-34DD08F14D52}"/>
              </a:ext>
            </a:extLst>
          </p:cNvPr>
          <p:cNvSpPr txBox="1">
            <a:spLocks noChangeArrowheads="1"/>
          </p:cNvSpPr>
          <p:nvPr/>
        </p:nvSpPr>
        <p:spPr bwMode="auto">
          <a:xfrm>
            <a:off x="3489850" y="1761632"/>
            <a:ext cx="5359845"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600" b="1">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000" dirty="0"/>
              <a:t>5.</a:t>
            </a:r>
            <a:r>
              <a:rPr lang="zh-CN" altLang="en-US" sz="2000" dirty="0">
                <a:latin typeface="微软雅黑" panose="020B0503020204020204" pitchFamily="34" charset="-122"/>
                <a:ea typeface="微软雅黑" panose="020B0503020204020204" pitchFamily="34" charset="-122"/>
              </a:rPr>
              <a:t>城市</a:t>
            </a:r>
            <a:r>
              <a:rPr lang="zh-CN" altLang="en-US" sz="2000" dirty="0"/>
              <a:t>基层群众自治的</a:t>
            </a:r>
            <a:r>
              <a:rPr lang="zh-CN" altLang="en-US" sz="2000" dirty="0">
                <a:solidFill>
                  <a:srgbClr val="0000FF"/>
                </a:solidFill>
                <a:latin typeface="微软雅黑" panose="020B0503020204020204" pitchFamily="34" charset="-122"/>
                <a:ea typeface="微软雅黑" panose="020B0503020204020204" pitchFamily="34" charset="-122"/>
              </a:rPr>
              <a:t>实践</a:t>
            </a:r>
            <a:r>
              <a:rPr lang="zh-CN" altLang="en-US" sz="2000" dirty="0"/>
              <a:t>和</a:t>
            </a:r>
            <a:r>
              <a:rPr lang="zh-CN" altLang="en-US" sz="2000" dirty="0">
                <a:solidFill>
                  <a:srgbClr val="0000FF"/>
                </a:solidFill>
                <a:latin typeface="微软雅黑" panose="020B0503020204020204" pitchFamily="34" charset="-122"/>
                <a:ea typeface="微软雅黑" panose="020B0503020204020204" pitchFamily="34" charset="-122"/>
              </a:rPr>
              <a:t>作用</a:t>
            </a:r>
          </a:p>
        </p:txBody>
      </p:sp>
      <p:sp>
        <p:nvSpPr>
          <p:cNvPr id="39" name="左大括号 38">
            <a:extLst>
              <a:ext uri="{FF2B5EF4-FFF2-40B4-BE49-F238E27FC236}">
                <a16:creationId xmlns:a16="http://schemas.microsoft.com/office/drawing/2014/main" id="{C455CBCE-CBAB-4E2B-99B9-EDCED0B4C0C8}"/>
              </a:ext>
            </a:extLst>
          </p:cNvPr>
          <p:cNvSpPr/>
          <p:nvPr/>
        </p:nvSpPr>
        <p:spPr>
          <a:xfrm>
            <a:off x="3321124" y="2532112"/>
            <a:ext cx="156955" cy="2299651"/>
          </a:xfrm>
          <a:prstGeom prst="leftBrace">
            <a:avLst/>
          </a:prstGeom>
        </p:spPr>
        <p:style>
          <a:lnRef idx="1">
            <a:schemeClr val="accent4"/>
          </a:lnRef>
          <a:fillRef idx="0">
            <a:schemeClr val="accent4"/>
          </a:fillRef>
          <a:effectRef idx="0">
            <a:schemeClr val="accent4"/>
          </a:effectRef>
          <a:fontRef idx="minor">
            <a:schemeClr val="tx1"/>
          </a:fontRef>
        </p:style>
        <p:txBody>
          <a:bodyPr anchor="ctr"/>
          <a:lstStyle/>
          <a:p>
            <a:pPr algn="ctr">
              <a:defRPr/>
            </a:pPr>
            <a:endParaRPr lang="zh-CN" altLang="en-US" sz="1350"/>
          </a:p>
        </p:txBody>
      </p:sp>
      <p:sp>
        <p:nvSpPr>
          <p:cNvPr id="43" name="TextBox 15">
            <a:extLst>
              <a:ext uri="{FF2B5EF4-FFF2-40B4-BE49-F238E27FC236}">
                <a16:creationId xmlns:a16="http://schemas.microsoft.com/office/drawing/2014/main" id="{475F181F-705B-457C-AB68-C9D7C44811DE}"/>
              </a:ext>
            </a:extLst>
          </p:cNvPr>
          <p:cNvSpPr txBox="1">
            <a:spLocks noChangeArrowheads="1"/>
          </p:cNvSpPr>
          <p:nvPr/>
        </p:nvSpPr>
        <p:spPr bwMode="auto">
          <a:xfrm>
            <a:off x="3489846" y="3877239"/>
            <a:ext cx="535984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600" b="1">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000" dirty="0"/>
              <a:t>5.</a:t>
            </a:r>
            <a:r>
              <a:rPr lang="zh-CN" altLang="en-US" sz="2000" dirty="0"/>
              <a:t>民主</a:t>
            </a:r>
            <a:r>
              <a:rPr lang="zh-CN" altLang="en-US" sz="2000" dirty="0">
                <a:solidFill>
                  <a:srgbClr val="0000FF"/>
                </a:solidFill>
                <a:latin typeface="微软雅黑" panose="020B0503020204020204" pitchFamily="34" charset="-122"/>
                <a:ea typeface="微软雅黑" panose="020B0503020204020204" pitchFamily="34" charset="-122"/>
              </a:rPr>
              <a:t>管理</a:t>
            </a:r>
          </a:p>
        </p:txBody>
      </p:sp>
      <p:sp>
        <p:nvSpPr>
          <p:cNvPr id="47" name="TextBox 15">
            <a:extLst>
              <a:ext uri="{FF2B5EF4-FFF2-40B4-BE49-F238E27FC236}">
                <a16:creationId xmlns:a16="http://schemas.microsoft.com/office/drawing/2014/main" id="{AC72C755-94F0-4498-8C72-860E43B1407E}"/>
              </a:ext>
            </a:extLst>
          </p:cNvPr>
          <p:cNvSpPr txBox="1">
            <a:spLocks noChangeArrowheads="1"/>
          </p:cNvSpPr>
          <p:nvPr/>
        </p:nvSpPr>
        <p:spPr bwMode="auto">
          <a:xfrm>
            <a:off x="3489844" y="4679347"/>
            <a:ext cx="535984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600" b="1">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000" dirty="0"/>
              <a:t>7.</a:t>
            </a:r>
            <a:r>
              <a:rPr lang="zh-CN" altLang="en-US" sz="1800" dirty="0"/>
              <a:t>基层群众自治制度是</a:t>
            </a:r>
            <a:r>
              <a:rPr lang="zh-CN" altLang="en-US" sz="2000" dirty="0">
                <a:solidFill>
                  <a:srgbClr val="FF0000"/>
                </a:solidFill>
                <a:latin typeface="微软雅黑" panose="020B0503020204020204" pitchFamily="34" charset="-122"/>
                <a:ea typeface="微软雅黑" panose="020B0503020204020204" pitchFamily="34" charset="-122"/>
              </a:rPr>
              <a:t>基本政治制度 </a:t>
            </a:r>
            <a:r>
              <a:rPr lang="zh-CN" altLang="en-US" dirty="0"/>
              <a:t>扩大基层民主</a:t>
            </a:r>
            <a:endParaRPr lang="zh-CN" altLang="en-US" sz="1800" dirty="0">
              <a:latin typeface="微软雅黑" panose="020B0503020204020204" pitchFamily="34" charset="-122"/>
              <a:ea typeface="微软雅黑" panose="020B0503020204020204" pitchFamily="34" charset="-122"/>
            </a:endParaRPr>
          </a:p>
        </p:txBody>
      </p:sp>
      <p:sp>
        <p:nvSpPr>
          <p:cNvPr id="48" name="TextBox 15">
            <a:extLst>
              <a:ext uri="{FF2B5EF4-FFF2-40B4-BE49-F238E27FC236}">
                <a16:creationId xmlns:a16="http://schemas.microsoft.com/office/drawing/2014/main" id="{B4351E21-A02E-4651-923B-5EB7D842D5F7}"/>
              </a:ext>
            </a:extLst>
          </p:cNvPr>
          <p:cNvSpPr txBox="1">
            <a:spLocks noChangeArrowheads="1"/>
          </p:cNvSpPr>
          <p:nvPr/>
        </p:nvSpPr>
        <p:spPr bwMode="auto">
          <a:xfrm>
            <a:off x="3489849" y="956554"/>
            <a:ext cx="5359847"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200">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000" b="1" dirty="0"/>
              <a:t>3.</a:t>
            </a:r>
            <a:r>
              <a:rPr lang="zh-CN" altLang="en-US" sz="2000" b="1" dirty="0">
                <a:latin typeface="微软雅黑" panose="020B0503020204020204" pitchFamily="34" charset="-122"/>
                <a:ea typeface="微软雅黑" panose="020B0503020204020204" pitchFamily="34" charset="-122"/>
              </a:rPr>
              <a:t>农村基层治理实践</a:t>
            </a:r>
            <a:r>
              <a:rPr lang="zh-CN" altLang="en-US" sz="2000" b="1" dirty="0"/>
              <a:t>的有效途径 </a:t>
            </a:r>
            <a:r>
              <a:rPr lang="zh-CN" altLang="en-US" sz="1400" b="1" dirty="0"/>
              <a:t>自治章程村规民约</a:t>
            </a:r>
            <a:endParaRPr lang="zh-CN" altLang="en-US" sz="2000" b="1" dirty="0">
              <a:latin typeface="微软雅黑" panose="020B0503020204020204" pitchFamily="34" charset="-122"/>
              <a:ea typeface="微软雅黑" panose="020B0503020204020204" pitchFamily="34" charset="-122"/>
            </a:endParaRPr>
          </a:p>
        </p:txBody>
      </p:sp>
      <p:sp>
        <p:nvSpPr>
          <p:cNvPr id="49" name="TextBox 15">
            <a:extLst>
              <a:ext uri="{FF2B5EF4-FFF2-40B4-BE49-F238E27FC236}">
                <a16:creationId xmlns:a16="http://schemas.microsoft.com/office/drawing/2014/main" id="{949A39A8-DF42-4EF6-94DC-6701A441FEEF}"/>
              </a:ext>
            </a:extLst>
          </p:cNvPr>
          <p:cNvSpPr txBox="1">
            <a:spLocks noChangeArrowheads="1"/>
          </p:cNvSpPr>
          <p:nvPr/>
        </p:nvSpPr>
        <p:spPr bwMode="auto">
          <a:xfrm>
            <a:off x="3489847" y="2275016"/>
            <a:ext cx="5359845"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000" b="1" dirty="0">
                <a:latin typeface="宋体" panose="02010600030101010101" pitchFamily="2" charset="-122"/>
                <a:ea typeface="宋体" panose="02010600030101010101" pitchFamily="2" charset="-122"/>
              </a:rPr>
              <a:t>1.</a:t>
            </a:r>
            <a:r>
              <a:rPr lang="zh-CN" altLang="en-US" sz="2000" b="1" dirty="0">
                <a:latin typeface="宋体" panose="02010600030101010101" pitchFamily="2" charset="-122"/>
                <a:ea typeface="宋体" panose="02010600030101010101" pitchFamily="2" charset="-122"/>
              </a:rPr>
              <a:t>发展基层民主是民主政治建设的</a:t>
            </a:r>
            <a:r>
              <a:rPr lang="zh-CN" altLang="en-US" sz="2000" b="1" dirty="0">
                <a:solidFill>
                  <a:srgbClr val="0000FF"/>
                </a:solidFill>
                <a:latin typeface="微软雅黑" panose="020B0503020204020204" pitchFamily="34" charset="-122"/>
                <a:ea typeface="微软雅黑" panose="020B0503020204020204" pitchFamily="34" charset="-122"/>
              </a:rPr>
              <a:t>重要内容</a:t>
            </a:r>
          </a:p>
        </p:txBody>
      </p:sp>
      <p:sp>
        <p:nvSpPr>
          <p:cNvPr id="50" name="TextBox 15">
            <a:extLst>
              <a:ext uri="{FF2B5EF4-FFF2-40B4-BE49-F238E27FC236}">
                <a16:creationId xmlns:a16="http://schemas.microsoft.com/office/drawing/2014/main" id="{4E8F8FF4-5E6A-4446-B09B-1991CA22E85E}"/>
              </a:ext>
            </a:extLst>
          </p:cNvPr>
          <p:cNvSpPr txBox="1">
            <a:spLocks noChangeArrowheads="1"/>
          </p:cNvSpPr>
          <p:nvPr/>
        </p:nvSpPr>
        <p:spPr bwMode="auto">
          <a:xfrm>
            <a:off x="3489847" y="2675126"/>
            <a:ext cx="535984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400" b="1">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000" dirty="0"/>
              <a:t>2.</a:t>
            </a:r>
            <a:r>
              <a:rPr lang="zh-CN" altLang="en-US" sz="2000" dirty="0"/>
              <a:t>民主</a:t>
            </a:r>
            <a:r>
              <a:rPr lang="zh-CN" altLang="en-US" sz="2000" dirty="0">
                <a:solidFill>
                  <a:srgbClr val="0000FF"/>
                </a:solidFill>
                <a:latin typeface="微软雅黑" panose="020B0503020204020204" pitchFamily="34" charset="-122"/>
                <a:ea typeface="微软雅黑" panose="020B0503020204020204" pitchFamily="34" charset="-122"/>
              </a:rPr>
              <a:t>选举</a:t>
            </a:r>
          </a:p>
        </p:txBody>
      </p:sp>
      <p:sp>
        <p:nvSpPr>
          <p:cNvPr id="51" name="TextBox 15">
            <a:extLst>
              <a:ext uri="{FF2B5EF4-FFF2-40B4-BE49-F238E27FC236}">
                <a16:creationId xmlns:a16="http://schemas.microsoft.com/office/drawing/2014/main" id="{5ED2C902-2BE8-4451-9B2E-1A9ED449DB18}"/>
              </a:ext>
            </a:extLst>
          </p:cNvPr>
          <p:cNvSpPr txBox="1">
            <a:spLocks noChangeArrowheads="1"/>
          </p:cNvSpPr>
          <p:nvPr/>
        </p:nvSpPr>
        <p:spPr bwMode="auto">
          <a:xfrm>
            <a:off x="3489847" y="3077124"/>
            <a:ext cx="535984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200">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000" b="1" dirty="0"/>
              <a:t>3.</a:t>
            </a:r>
            <a:r>
              <a:rPr lang="zh-CN" altLang="en-US" sz="2000" b="1" dirty="0"/>
              <a:t>民主</a:t>
            </a:r>
            <a:r>
              <a:rPr lang="zh-CN" altLang="en-US" sz="2000" b="1" dirty="0">
                <a:solidFill>
                  <a:srgbClr val="0000FF"/>
                </a:solidFill>
                <a:latin typeface="微软雅黑" panose="020B0503020204020204" pitchFamily="34" charset="-122"/>
                <a:ea typeface="微软雅黑" panose="020B0503020204020204" pitchFamily="34" charset="-122"/>
              </a:rPr>
              <a:t>协商</a:t>
            </a:r>
          </a:p>
        </p:txBody>
      </p:sp>
      <p:sp>
        <p:nvSpPr>
          <p:cNvPr id="37" name="TextBox 15">
            <a:extLst>
              <a:ext uri="{FF2B5EF4-FFF2-40B4-BE49-F238E27FC236}">
                <a16:creationId xmlns:a16="http://schemas.microsoft.com/office/drawing/2014/main" id="{1329B64E-C7F0-4246-AEA3-96A2758C36EB}"/>
              </a:ext>
            </a:extLst>
          </p:cNvPr>
          <p:cNvSpPr txBox="1">
            <a:spLocks noChangeArrowheads="1"/>
          </p:cNvSpPr>
          <p:nvPr/>
        </p:nvSpPr>
        <p:spPr bwMode="auto">
          <a:xfrm>
            <a:off x="3489845" y="4279237"/>
            <a:ext cx="535984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600" b="1">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000" dirty="0"/>
              <a:t>6.</a:t>
            </a:r>
            <a:r>
              <a:rPr lang="zh-CN" altLang="en-US" sz="2000" dirty="0"/>
              <a:t>民主</a:t>
            </a:r>
            <a:r>
              <a:rPr lang="zh-CN" altLang="en-US" sz="2000" dirty="0">
                <a:solidFill>
                  <a:srgbClr val="0000FF"/>
                </a:solidFill>
                <a:latin typeface="微软雅黑" panose="020B0503020204020204" pitchFamily="34" charset="-122"/>
                <a:ea typeface="微软雅黑" panose="020B0503020204020204" pitchFamily="34" charset="-122"/>
              </a:rPr>
              <a:t>监督</a:t>
            </a:r>
          </a:p>
        </p:txBody>
      </p:sp>
      <p:sp>
        <p:nvSpPr>
          <p:cNvPr id="22" name="TextBox 15">
            <a:extLst>
              <a:ext uri="{FF2B5EF4-FFF2-40B4-BE49-F238E27FC236}">
                <a16:creationId xmlns:a16="http://schemas.microsoft.com/office/drawing/2014/main" id="{77A18E0A-01D5-4A07-BF83-C634597DD30C}"/>
              </a:ext>
            </a:extLst>
          </p:cNvPr>
          <p:cNvSpPr txBox="1">
            <a:spLocks noChangeArrowheads="1"/>
          </p:cNvSpPr>
          <p:nvPr/>
        </p:nvSpPr>
        <p:spPr bwMode="auto">
          <a:xfrm>
            <a:off x="3489847" y="3481883"/>
            <a:ext cx="535984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200">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000" b="1" dirty="0"/>
              <a:t>4.</a:t>
            </a:r>
            <a:r>
              <a:rPr lang="zh-CN" altLang="en-US" sz="2000" b="1" dirty="0"/>
              <a:t>民主</a:t>
            </a:r>
            <a:r>
              <a:rPr lang="zh-CN" altLang="en-US" sz="2000" b="1" dirty="0">
                <a:solidFill>
                  <a:srgbClr val="0000FF"/>
                </a:solidFill>
                <a:latin typeface="微软雅黑" panose="020B0503020204020204" pitchFamily="34" charset="-122"/>
                <a:ea typeface="微软雅黑" panose="020B0503020204020204" pitchFamily="34" charset="-122"/>
              </a:rPr>
              <a:t>决策</a:t>
            </a:r>
          </a:p>
        </p:txBody>
      </p:sp>
      <p:sp>
        <p:nvSpPr>
          <p:cNvPr id="21" name="TextBox 15">
            <a:extLst>
              <a:ext uri="{FF2B5EF4-FFF2-40B4-BE49-F238E27FC236}">
                <a16:creationId xmlns:a16="http://schemas.microsoft.com/office/drawing/2014/main" id="{03FF950C-7819-406E-87CB-D12608C4081B}"/>
              </a:ext>
            </a:extLst>
          </p:cNvPr>
          <p:cNvSpPr txBox="1">
            <a:spLocks noChangeArrowheads="1"/>
          </p:cNvSpPr>
          <p:nvPr/>
        </p:nvSpPr>
        <p:spPr bwMode="auto">
          <a:xfrm>
            <a:off x="3489850" y="1359321"/>
            <a:ext cx="5359845"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400" b="1">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000" dirty="0"/>
              <a:t>4.</a:t>
            </a:r>
            <a:r>
              <a:rPr lang="zh-CN" altLang="en-US" sz="2000" dirty="0">
                <a:latin typeface="微软雅黑" panose="020B0503020204020204" pitchFamily="34" charset="-122"/>
                <a:ea typeface="微软雅黑" panose="020B0503020204020204" pitchFamily="34" charset="-122"/>
              </a:rPr>
              <a:t>居民委员会</a:t>
            </a:r>
            <a:r>
              <a:rPr lang="zh-CN" altLang="en-US" sz="2000" dirty="0"/>
              <a:t>的</a:t>
            </a:r>
            <a:r>
              <a:rPr lang="zh-CN" altLang="en-US" sz="2000" dirty="0">
                <a:solidFill>
                  <a:srgbClr val="0000FF"/>
                </a:solidFill>
                <a:latin typeface="微软雅黑" panose="020B0503020204020204" pitchFamily="34" charset="-122"/>
                <a:ea typeface="微软雅黑" panose="020B0503020204020204" pitchFamily="34" charset="-122"/>
              </a:rPr>
              <a:t>产生</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0000FF"/>
                </a:solidFill>
                <a:latin typeface="微软雅黑" panose="020B0503020204020204" pitchFamily="34" charset="-122"/>
                <a:ea typeface="微软雅黑" panose="020B0503020204020204" pitchFamily="34" charset="-122"/>
              </a:rPr>
              <a:t>性质</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0000FF"/>
                </a:solidFill>
                <a:latin typeface="微软雅黑" panose="020B0503020204020204" pitchFamily="34" charset="-122"/>
                <a:ea typeface="微软雅黑" panose="020B0503020204020204" pitchFamily="34" charset="-122"/>
              </a:rPr>
              <a:t>任务</a:t>
            </a:r>
          </a:p>
        </p:txBody>
      </p:sp>
    </p:spTree>
    <p:extLst>
      <p:ext uri="{BB962C8B-B14F-4D97-AF65-F5344CB8AC3E}">
        <p14:creationId xmlns:p14="http://schemas.microsoft.com/office/powerpoint/2010/main" val="2133982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306542407"/>
              </p:ext>
            </p:extLst>
          </p:nvPr>
        </p:nvGraphicFramePr>
        <p:xfrm>
          <a:off x="119103" y="444868"/>
          <a:ext cx="8905794" cy="4253763"/>
        </p:xfrm>
        <a:graphic>
          <a:graphicData uri="http://schemas.openxmlformats.org/drawingml/2006/table">
            <a:tbl>
              <a:tblPr firstRow="1" bandRow="1">
                <a:tableStyleId>{5940675A-B579-460E-94D1-54222C63F5DA}</a:tableStyleId>
              </a:tblPr>
              <a:tblGrid>
                <a:gridCol w="1794221">
                  <a:extLst>
                    <a:ext uri="{9D8B030D-6E8A-4147-A177-3AD203B41FA5}">
                      <a16:colId xmlns:a16="http://schemas.microsoft.com/office/drawing/2014/main" val="20000"/>
                    </a:ext>
                  </a:extLst>
                </a:gridCol>
                <a:gridCol w="7111573">
                  <a:extLst>
                    <a:ext uri="{9D8B030D-6E8A-4147-A177-3AD203B41FA5}">
                      <a16:colId xmlns:a16="http://schemas.microsoft.com/office/drawing/2014/main" val="20001"/>
                    </a:ext>
                  </a:extLst>
                </a:gridCol>
              </a:tblGrid>
              <a:tr h="362842">
                <a:tc>
                  <a:txBody>
                    <a:bodyPr/>
                    <a:lstStyle/>
                    <a:p>
                      <a:pPr algn="ctr"/>
                      <a:r>
                        <a:rPr lang="zh-CN" altLang="en-US" sz="2000" b="1" dirty="0"/>
                        <a:t>学习</a:t>
                      </a:r>
                      <a:r>
                        <a:rPr lang="zh-CN" altLang="en-US" sz="2000" b="1" kern="1200" dirty="0">
                          <a:solidFill>
                            <a:srgbClr val="0000FF"/>
                          </a:solidFill>
                          <a:latin typeface="+mn-lt"/>
                          <a:ea typeface="+mn-ea"/>
                          <a:cs typeface="+mn-cs"/>
                        </a:rPr>
                        <a:t>内容</a:t>
                      </a:r>
                      <a:r>
                        <a:rPr lang="zh-CN" altLang="en-US" sz="2000" b="1" dirty="0"/>
                        <a:t>要求</a:t>
                      </a:r>
                    </a:p>
                  </a:txBody>
                  <a:tcPr/>
                </a:tc>
                <a:tc>
                  <a:txBody>
                    <a:bodyPr/>
                    <a:lstStyle/>
                    <a:p>
                      <a:pPr algn="ctr"/>
                      <a:r>
                        <a:rPr lang="zh-CN" altLang="en-US" sz="2000" b="1" dirty="0"/>
                        <a:t>学习</a:t>
                      </a:r>
                      <a:r>
                        <a:rPr lang="zh-CN" altLang="en-US" sz="2000" b="1" kern="1200" dirty="0">
                          <a:solidFill>
                            <a:srgbClr val="0000FF"/>
                          </a:solidFill>
                          <a:latin typeface="+mn-lt"/>
                          <a:ea typeface="+mn-ea"/>
                          <a:cs typeface="+mn-cs"/>
                        </a:rPr>
                        <a:t>活动</a:t>
                      </a:r>
                      <a:r>
                        <a:rPr lang="zh-CN" altLang="en-US" sz="2000" b="1" dirty="0"/>
                        <a:t>要求</a:t>
                      </a:r>
                    </a:p>
                  </a:txBody>
                  <a:tcPr/>
                </a:tc>
                <a:extLst>
                  <a:ext uri="{0D108BD9-81ED-4DB2-BD59-A6C34878D82A}">
                    <a16:rowId xmlns:a16="http://schemas.microsoft.com/office/drawing/2014/main" val="10000"/>
                  </a:ext>
                </a:extLst>
              </a:tr>
              <a:tr h="3857523">
                <a:tc>
                  <a:txBody>
                    <a:bodyPr/>
                    <a:lstStyle/>
                    <a:p>
                      <a:pPr marL="0" algn="l" defTabSz="685800" rtl="0" eaLnBrk="1" latinLnBrk="0" hangingPunct="1">
                        <a:lnSpc>
                          <a:spcPct val="150000"/>
                        </a:lnSpc>
                        <a:buNone/>
                      </a:pPr>
                      <a:r>
                        <a:rPr lang="en-US" altLang="zh-CN" sz="2400" b="1" kern="1200" dirty="0">
                          <a:solidFill>
                            <a:srgbClr val="0000FF"/>
                          </a:solidFill>
                          <a:latin typeface="微软雅黑" panose="020B0503020204020204" pitchFamily="34" charset="-122"/>
                          <a:ea typeface="微软雅黑" panose="020B0503020204020204" pitchFamily="34" charset="-122"/>
                          <a:cs typeface="+mn-cs"/>
                        </a:rPr>
                        <a:t>2.4  </a:t>
                      </a:r>
                      <a:endParaRPr lang="zh-CN" altLang="zh-CN" sz="2400" b="1" kern="1200" dirty="0">
                        <a:solidFill>
                          <a:srgbClr val="0000FF"/>
                        </a:solidFill>
                        <a:latin typeface="微软雅黑" panose="020B0503020204020204" pitchFamily="34" charset="-122"/>
                        <a:ea typeface="微软雅黑" panose="020B0503020204020204" pitchFamily="34" charset="-122"/>
                        <a:cs typeface="+mn-cs"/>
                      </a:endParaRPr>
                    </a:p>
                    <a:p>
                      <a:pPr>
                        <a:lnSpc>
                          <a:spcPct val="150000"/>
                        </a:lnSpc>
                      </a:pPr>
                      <a:r>
                        <a:rPr lang="zh-CN" altLang="en-US" sz="2000" b="1" kern="1200" dirty="0">
                          <a:solidFill>
                            <a:srgbClr val="0000FF"/>
                          </a:solidFill>
                          <a:latin typeface="+mn-lt"/>
                          <a:ea typeface="+mn-ea"/>
                          <a:cs typeface="+mn-cs"/>
                        </a:rPr>
                        <a:t>领悟</a:t>
                      </a:r>
                      <a:r>
                        <a:rPr lang="zh-CN" altLang="en-US" sz="2000" b="1" kern="1200" dirty="0">
                          <a:solidFill>
                            <a:schemeClr val="tx1"/>
                          </a:solidFill>
                          <a:latin typeface="+mn-lt"/>
                          <a:ea typeface="+mn-ea"/>
                          <a:cs typeface="+mn-cs"/>
                        </a:rPr>
                        <a:t>基层群众自治制度</a:t>
                      </a:r>
                      <a:r>
                        <a:rPr lang="zh-CN" altLang="en-US" sz="2000" b="1" kern="1200" dirty="0">
                          <a:solidFill>
                            <a:schemeClr val="tx1"/>
                          </a:solidFill>
                          <a:latin typeface="宋体" panose="02010600030101010101" pitchFamily="2" charset="-122"/>
                          <a:ea typeface="宋体" panose="02010600030101010101" pitchFamily="2" charset="-122"/>
                          <a:cs typeface="+mn-cs"/>
                        </a:rPr>
                        <a:t>是我国人民依法直接行使民主权利的</a:t>
                      </a:r>
                      <a:r>
                        <a:rPr lang="zh-CN" altLang="en-US" sz="2000" b="1" kern="1200" dirty="0">
                          <a:solidFill>
                            <a:srgbClr val="FF0000"/>
                          </a:solidFill>
                          <a:latin typeface="+mn-lt"/>
                          <a:ea typeface="+mn-ea"/>
                          <a:cs typeface="+mn-cs"/>
                        </a:rPr>
                        <a:t>基本政治制度</a:t>
                      </a:r>
                      <a:r>
                        <a:rPr lang="zh-CN" altLang="zh-CN" sz="2000" kern="1200" dirty="0">
                          <a:solidFill>
                            <a:schemeClr val="tx1"/>
                          </a:solidFill>
                          <a:latin typeface="+mn-lt"/>
                          <a:ea typeface="+mn-ea"/>
                          <a:cs typeface="+mn-cs"/>
                        </a:rPr>
                        <a:t>。</a:t>
                      </a:r>
                    </a:p>
                    <a:p>
                      <a:pPr>
                        <a:lnSpc>
                          <a:spcPct val="200000"/>
                        </a:lnSpc>
                      </a:pPr>
                      <a:r>
                        <a:rPr lang="en-US" altLang="zh-CN" sz="1800" kern="1200" dirty="0">
                          <a:solidFill>
                            <a:schemeClr val="tx1"/>
                          </a:solidFill>
                          <a:latin typeface="+mn-lt"/>
                          <a:ea typeface="+mn-ea"/>
                          <a:cs typeface="+mn-cs"/>
                        </a:rPr>
                        <a:t> </a:t>
                      </a:r>
                      <a:endParaRPr lang="zh-CN" altLang="zh-CN" sz="1800" kern="1200" dirty="0">
                        <a:solidFill>
                          <a:schemeClr val="tx1"/>
                        </a:solidFill>
                        <a:latin typeface="+mn-lt"/>
                        <a:ea typeface="+mn-ea"/>
                        <a:cs typeface="+mn-cs"/>
                      </a:endParaRPr>
                    </a:p>
                  </a:txBody>
                  <a:tcPr/>
                </a:tc>
                <a:tc>
                  <a:txBody>
                    <a:bodyPr/>
                    <a:lstStyle/>
                    <a:p>
                      <a:pPr>
                        <a:lnSpc>
                          <a:spcPct val="100000"/>
                        </a:lnSpc>
                      </a:pPr>
                      <a:r>
                        <a:rPr lang="zh-CN" altLang="zh-CN" sz="2000" kern="1200" dirty="0">
                          <a:solidFill>
                            <a:schemeClr val="tx1"/>
                          </a:solidFill>
                          <a:latin typeface="+mn-lt"/>
                          <a:ea typeface="+mn-ea"/>
                          <a:cs typeface="+mn-cs"/>
                        </a:rPr>
                        <a:t>以“</a:t>
                      </a:r>
                      <a:r>
                        <a:rPr lang="zh-CN" altLang="en-US" sz="2000" b="1" kern="1200" dirty="0">
                          <a:solidFill>
                            <a:srgbClr val="FF0000"/>
                          </a:solidFill>
                          <a:latin typeface="+mn-lt"/>
                          <a:ea typeface="+mn-ea"/>
                          <a:cs typeface="+mn-cs"/>
                        </a:rPr>
                        <a:t>我们怎样当家作主</a:t>
                      </a:r>
                      <a:r>
                        <a:rPr lang="zh-CN" altLang="zh-CN" sz="2000" kern="1200" dirty="0">
                          <a:solidFill>
                            <a:schemeClr val="tx1"/>
                          </a:solidFill>
                          <a:latin typeface="+mn-lt"/>
                          <a:ea typeface="+mn-ea"/>
                          <a:cs typeface="+mn-cs"/>
                        </a:rPr>
                        <a:t>”为议题，</a:t>
                      </a:r>
                    </a:p>
                    <a:p>
                      <a:pPr>
                        <a:lnSpc>
                          <a:spcPct val="100000"/>
                        </a:lnSpc>
                      </a:pPr>
                      <a:r>
                        <a:rPr lang="zh-CN" altLang="zh-CN" sz="2000" b="1" kern="1200" dirty="0">
                          <a:solidFill>
                            <a:srgbClr val="0000FF"/>
                          </a:solidFill>
                          <a:latin typeface="+mn-lt"/>
                          <a:ea typeface="+mn-ea"/>
                          <a:cs typeface="+mn-cs"/>
                        </a:rPr>
                        <a:t>探究</a:t>
                      </a:r>
                      <a:r>
                        <a:rPr lang="zh-CN" altLang="en-US" sz="2000" kern="1200" dirty="0">
                          <a:solidFill>
                            <a:schemeClr val="tx1"/>
                          </a:solidFill>
                          <a:latin typeface="+mn-lt"/>
                          <a:ea typeface="+mn-ea"/>
                          <a:cs typeface="+mn-cs"/>
                        </a:rPr>
                        <a:t>公民直接行使民主权利的</a:t>
                      </a:r>
                      <a:r>
                        <a:rPr lang="zh-CN" altLang="en-US" sz="2000" b="1" kern="1200" dirty="0">
                          <a:solidFill>
                            <a:srgbClr val="FF0000"/>
                          </a:solidFill>
                          <a:latin typeface="+mn-lt"/>
                          <a:ea typeface="+mn-ea"/>
                          <a:cs typeface="+mn-cs"/>
                        </a:rPr>
                        <a:t>内容</a:t>
                      </a:r>
                      <a:r>
                        <a:rPr lang="zh-CN" altLang="en-US" sz="2000" kern="1200" dirty="0">
                          <a:solidFill>
                            <a:schemeClr val="tx1"/>
                          </a:solidFill>
                          <a:latin typeface="+mn-lt"/>
                          <a:ea typeface="+mn-ea"/>
                          <a:cs typeface="+mn-cs"/>
                        </a:rPr>
                        <a:t>和</a:t>
                      </a:r>
                      <a:r>
                        <a:rPr lang="zh-CN" altLang="en-US" sz="2000" b="1" kern="1200" dirty="0">
                          <a:solidFill>
                            <a:srgbClr val="FF0000"/>
                          </a:solidFill>
                          <a:latin typeface="+mn-lt"/>
                          <a:ea typeface="+mn-ea"/>
                          <a:cs typeface="+mn-cs"/>
                        </a:rPr>
                        <a:t>方式</a:t>
                      </a:r>
                      <a:r>
                        <a:rPr lang="zh-CN" altLang="zh-CN" sz="2000" kern="1200" dirty="0">
                          <a:solidFill>
                            <a:schemeClr val="tx1"/>
                          </a:solidFill>
                          <a:latin typeface="+mn-lt"/>
                          <a:ea typeface="+mn-ea"/>
                          <a:cs typeface="+mn-cs"/>
                        </a:rPr>
                        <a:t>。</a:t>
                      </a:r>
                      <a:endParaRPr lang="en-US" altLang="zh-CN" sz="2000" kern="1200" dirty="0">
                        <a:solidFill>
                          <a:schemeClr val="tx1"/>
                        </a:solidFill>
                        <a:latin typeface="+mn-lt"/>
                        <a:ea typeface="+mn-ea"/>
                        <a:cs typeface="+mn-cs"/>
                      </a:endParaRPr>
                    </a:p>
                    <a:p>
                      <a:pPr>
                        <a:lnSpc>
                          <a:spcPct val="100000"/>
                        </a:lnSpc>
                      </a:pPr>
                      <a:endParaRPr lang="zh-CN" altLang="zh-CN" sz="2000" kern="1200" dirty="0">
                        <a:solidFill>
                          <a:schemeClr val="tx1"/>
                        </a:solidFill>
                        <a:latin typeface="+mn-lt"/>
                        <a:ea typeface="+mn-ea"/>
                        <a:cs typeface="+mn-cs"/>
                      </a:endParaRPr>
                    </a:p>
                    <a:p>
                      <a:pPr>
                        <a:lnSpc>
                          <a:spcPct val="100000"/>
                        </a:lnSpc>
                      </a:pPr>
                      <a:r>
                        <a:rPr lang="zh-CN" altLang="en-US" sz="2000" b="1" kern="1200" dirty="0">
                          <a:solidFill>
                            <a:srgbClr val="0000FF"/>
                          </a:solidFill>
                          <a:latin typeface="+mn-lt"/>
                          <a:ea typeface="+mn-ea"/>
                          <a:cs typeface="+mn-cs"/>
                        </a:rPr>
                        <a:t>搜集</a:t>
                      </a:r>
                      <a:r>
                        <a:rPr lang="zh-CN" altLang="en-US" sz="2000" b="1" kern="1200" dirty="0">
                          <a:solidFill>
                            <a:srgbClr val="FF0000"/>
                          </a:solidFill>
                          <a:latin typeface="+mn-lt"/>
                          <a:ea typeface="+mn-ea"/>
                          <a:cs typeface="+mn-cs"/>
                        </a:rPr>
                        <a:t>校规校纪</a:t>
                      </a:r>
                      <a:r>
                        <a:rPr lang="zh-CN" altLang="en-US" sz="2000" b="0" kern="1200" dirty="0">
                          <a:solidFill>
                            <a:schemeClr val="tx1"/>
                          </a:solidFill>
                          <a:latin typeface="+mn-lt"/>
                          <a:ea typeface="+mn-ea"/>
                          <a:cs typeface="+mn-cs"/>
                        </a:rPr>
                        <a:t>、</a:t>
                      </a:r>
                      <a:r>
                        <a:rPr lang="zh-CN" altLang="en-US" sz="2000" b="1" kern="1200" dirty="0">
                          <a:solidFill>
                            <a:srgbClr val="FF0000"/>
                          </a:solidFill>
                          <a:latin typeface="+mn-lt"/>
                          <a:ea typeface="+mn-ea"/>
                          <a:cs typeface="+mn-cs"/>
                        </a:rPr>
                        <a:t>村规民约</a:t>
                      </a:r>
                      <a:r>
                        <a:rPr lang="zh-CN" altLang="en-US" sz="2000" b="1" kern="1200" dirty="0">
                          <a:solidFill>
                            <a:srgbClr val="0000FF"/>
                          </a:solidFill>
                          <a:latin typeface="+mn-lt"/>
                          <a:ea typeface="+mn-ea"/>
                          <a:cs typeface="+mn-cs"/>
                        </a:rPr>
                        <a:t>，</a:t>
                      </a:r>
                    </a:p>
                    <a:p>
                      <a:pPr>
                        <a:lnSpc>
                          <a:spcPct val="100000"/>
                        </a:lnSpc>
                      </a:pPr>
                      <a:r>
                        <a:rPr lang="zh-CN" altLang="en-US" sz="2000" b="1" kern="1200" dirty="0">
                          <a:solidFill>
                            <a:srgbClr val="0000FF"/>
                          </a:solidFill>
                          <a:latin typeface="+mn-lt"/>
                          <a:ea typeface="+mn-ea"/>
                          <a:cs typeface="+mn-cs"/>
                        </a:rPr>
                        <a:t>讨论</a:t>
                      </a:r>
                      <a:r>
                        <a:rPr lang="zh-CN" altLang="en-US" sz="2000" kern="1200" dirty="0">
                          <a:solidFill>
                            <a:schemeClr val="tx1"/>
                          </a:solidFill>
                          <a:latin typeface="+mn-lt"/>
                          <a:ea typeface="+mn-ea"/>
                          <a:cs typeface="+mn-cs"/>
                        </a:rPr>
                        <a:t>其与国家法律的</a:t>
                      </a:r>
                      <a:r>
                        <a:rPr lang="zh-CN" altLang="en-US" sz="2000" b="1" kern="1200" dirty="0">
                          <a:solidFill>
                            <a:srgbClr val="FF0000"/>
                          </a:solidFill>
                          <a:latin typeface="+mn-lt"/>
                          <a:ea typeface="+mn-ea"/>
                          <a:cs typeface="+mn-cs"/>
                        </a:rPr>
                        <a:t>关系</a:t>
                      </a:r>
                      <a:r>
                        <a:rPr lang="zh-CN" altLang="en-US" sz="2000" b="1" kern="1200" dirty="0">
                          <a:solidFill>
                            <a:srgbClr val="0000FF"/>
                          </a:solidFill>
                          <a:latin typeface="+mn-lt"/>
                          <a:ea typeface="+mn-ea"/>
                          <a:cs typeface="+mn-cs"/>
                        </a:rPr>
                        <a:t>。</a:t>
                      </a:r>
                      <a:endParaRPr lang="en-US" altLang="zh-CN" sz="2000" b="1" kern="1200" dirty="0">
                        <a:solidFill>
                          <a:srgbClr val="0000FF"/>
                        </a:solidFill>
                        <a:latin typeface="+mn-lt"/>
                        <a:ea typeface="+mn-ea"/>
                        <a:cs typeface="+mn-cs"/>
                      </a:endParaRPr>
                    </a:p>
                    <a:p>
                      <a:pPr>
                        <a:lnSpc>
                          <a:spcPct val="100000"/>
                        </a:lnSpc>
                      </a:pPr>
                      <a:endParaRPr lang="zh-CN" altLang="en-US" sz="2000" b="1" kern="1200" dirty="0">
                        <a:solidFill>
                          <a:srgbClr val="0000FF"/>
                        </a:solidFill>
                        <a:latin typeface="+mn-lt"/>
                        <a:ea typeface="+mn-ea"/>
                        <a:cs typeface="+mn-cs"/>
                      </a:endParaRPr>
                    </a:p>
                    <a:p>
                      <a:pPr>
                        <a:lnSpc>
                          <a:spcPct val="100000"/>
                        </a:lnSpc>
                      </a:pPr>
                      <a:r>
                        <a:rPr lang="zh-CN" altLang="en-US" sz="2000" b="1" kern="1200" dirty="0">
                          <a:solidFill>
                            <a:srgbClr val="0000FF"/>
                          </a:solidFill>
                          <a:latin typeface="+mn-lt"/>
                          <a:ea typeface="+mn-ea"/>
                          <a:cs typeface="+mn-cs"/>
                        </a:rPr>
                        <a:t>浏览</a:t>
                      </a:r>
                      <a:r>
                        <a:rPr lang="zh-CN" altLang="en-US" sz="2000" kern="1200" dirty="0">
                          <a:solidFill>
                            <a:schemeClr val="tx1"/>
                          </a:solidFill>
                          <a:latin typeface="+mn-lt"/>
                          <a:ea typeface="+mn-ea"/>
                          <a:cs typeface="+mn-cs"/>
                        </a:rPr>
                        <a:t>各种媒体的</a:t>
                      </a:r>
                      <a:r>
                        <a:rPr lang="zh-CN" altLang="en-US" sz="2000" b="1" kern="1200" dirty="0">
                          <a:solidFill>
                            <a:srgbClr val="0000FF"/>
                          </a:solidFill>
                          <a:latin typeface="+mn-lt"/>
                          <a:ea typeface="+mn-ea"/>
                          <a:cs typeface="+mn-cs"/>
                        </a:rPr>
                        <a:t>报道，</a:t>
                      </a:r>
                    </a:p>
                    <a:p>
                      <a:pPr>
                        <a:lnSpc>
                          <a:spcPct val="100000"/>
                        </a:lnSpc>
                      </a:pPr>
                      <a:r>
                        <a:rPr lang="zh-CN" altLang="en-US" sz="2000" b="1" kern="1200" dirty="0">
                          <a:solidFill>
                            <a:srgbClr val="0000FF"/>
                          </a:solidFill>
                          <a:latin typeface="+mn-lt"/>
                          <a:ea typeface="+mn-ea"/>
                          <a:cs typeface="+mn-cs"/>
                        </a:rPr>
                        <a:t>考察</a:t>
                      </a:r>
                      <a:r>
                        <a:rPr lang="zh-CN" altLang="en-US" sz="2000" kern="1200" dirty="0">
                          <a:solidFill>
                            <a:schemeClr val="tx1"/>
                          </a:solidFill>
                          <a:latin typeface="+mn-lt"/>
                          <a:ea typeface="+mn-ea"/>
                          <a:cs typeface="+mn-cs"/>
                        </a:rPr>
                        <a:t>所在</a:t>
                      </a:r>
                      <a:r>
                        <a:rPr lang="zh-CN" altLang="en-US" sz="2000" b="1" kern="1200" dirty="0">
                          <a:solidFill>
                            <a:srgbClr val="FF0000"/>
                          </a:solidFill>
                          <a:latin typeface="+mn-lt"/>
                          <a:ea typeface="+mn-ea"/>
                          <a:cs typeface="+mn-cs"/>
                        </a:rPr>
                        <a:t>社区</a:t>
                      </a:r>
                      <a:r>
                        <a:rPr lang="zh-CN" altLang="en-US" sz="2000" b="1" kern="1200" dirty="0">
                          <a:solidFill>
                            <a:srgbClr val="0000FF"/>
                          </a:solidFill>
                          <a:latin typeface="+mn-lt"/>
                          <a:ea typeface="+mn-ea"/>
                          <a:cs typeface="+mn-cs"/>
                        </a:rPr>
                        <a:t>，</a:t>
                      </a:r>
                    </a:p>
                    <a:p>
                      <a:pPr>
                        <a:lnSpc>
                          <a:spcPct val="100000"/>
                        </a:lnSpc>
                      </a:pPr>
                      <a:r>
                        <a:rPr lang="zh-CN" altLang="en-US" sz="2000" b="1" kern="1200" dirty="0">
                          <a:solidFill>
                            <a:srgbClr val="0000FF"/>
                          </a:solidFill>
                          <a:latin typeface="+mn-lt"/>
                          <a:ea typeface="+mn-ea"/>
                          <a:cs typeface="+mn-cs"/>
                        </a:rPr>
                        <a:t>搜集</a:t>
                      </a:r>
                      <a:r>
                        <a:rPr lang="zh-CN" altLang="en-US" sz="2000" kern="1200" dirty="0">
                          <a:solidFill>
                            <a:schemeClr val="tx1"/>
                          </a:solidFill>
                          <a:latin typeface="+mn-lt"/>
                          <a:ea typeface="+mn-ea"/>
                          <a:cs typeface="+mn-cs"/>
                        </a:rPr>
                        <a:t>公民依法直接参加民主选举、民主决策、民主管理、民主监督的</a:t>
                      </a:r>
                      <a:r>
                        <a:rPr lang="zh-CN" altLang="en-US" sz="2000" b="1" kern="1200" dirty="0">
                          <a:solidFill>
                            <a:srgbClr val="FF0000"/>
                          </a:solidFill>
                          <a:latin typeface="+mn-lt"/>
                          <a:ea typeface="+mn-ea"/>
                          <a:cs typeface="+mn-cs"/>
                        </a:rPr>
                        <a:t>积极表现</a:t>
                      </a:r>
                      <a:r>
                        <a:rPr lang="zh-CN" altLang="en-US" sz="2000" b="1" kern="1200" dirty="0">
                          <a:solidFill>
                            <a:srgbClr val="0000FF"/>
                          </a:solidFill>
                          <a:latin typeface="+mn-lt"/>
                          <a:ea typeface="+mn-ea"/>
                          <a:cs typeface="+mn-cs"/>
                        </a:rPr>
                        <a:t>，</a:t>
                      </a:r>
                    </a:p>
                    <a:p>
                      <a:pPr>
                        <a:lnSpc>
                          <a:spcPct val="100000"/>
                        </a:lnSpc>
                      </a:pPr>
                      <a:r>
                        <a:rPr lang="zh-CN" altLang="en-US" sz="2000" b="1" kern="1200" dirty="0">
                          <a:solidFill>
                            <a:srgbClr val="0000FF"/>
                          </a:solidFill>
                          <a:latin typeface="+mn-lt"/>
                          <a:ea typeface="+mn-ea"/>
                          <a:cs typeface="+mn-cs"/>
                        </a:rPr>
                        <a:t>讨论</a:t>
                      </a:r>
                      <a:r>
                        <a:rPr lang="zh-CN" altLang="en-US" sz="2000" kern="1200" dirty="0">
                          <a:solidFill>
                            <a:schemeClr val="tx1"/>
                          </a:solidFill>
                          <a:latin typeface="+mn-lt"/>
                          <a:ea typeface="+mn-ea"/>
                          <a:cs typeface="+mn-cs"/>
                        </a:rPr>
                        <a:t>有序参与的</a:t>
                      </a:r>
                      <a:r>
                        <a:rPr lang="zh-CN" altLang="en-US" sz="2000" b="1" kern="1200" dirty="0">
                          <a:solidFill>
                            <a:srgbClr val="FF0000"/>
                          </a:solidFill>
                          <a:latin typeface="+mn-lt"/>
                          <a:ea typeface="+mn-ea"/>
                          <a:cs typeface="+mn-cs"/>
                        </a:rPr>
                        <a:t>意义</a:t>
                      </a:r>
                      <a:r>
                        <a:rPr lang="zh-CN" altLang="en-US" sz="2000" kern="1200" dirty="0">
                          <a:solidFill>
                            <a:schemeClr val="tx1"/>
                          </a:solidFill>
                          <a:latin typeface="+mn-lt"/>
                          <a:ea typeface="+mn-ea"/>
                          <a:cs typeface="+mn-cs"/>
                        </a:rPr>
                        <a:t>、无序参与的</a:t>
                      </a:r>
                      <a:r>
                        <a:rPr lang="zh-CN" altLang="en-US" sz="2000" b="1" kern="1200" dirty="0">
                          <a:solidFill>
                            <a:srgbClr val="FF0000"/>
                          </a:solidFill>
                          <a:latin typeface="+mn-lt"/>
                          <a:ea typeface="+mn-ea"/>
                          <a:cs typeface="+mn-cs"/>
                        </a:rPr>
                        <a:t>后果</a:t>
                      </a:r>
                      <a:r>
                        <a:rPr lang="zh-CN" altLang="en-US" sz="2000" b="1" kern="1200" dirty="0">
                          <a:solidFill>
                            <a:srgbClr val="0000FF"/>
                          </a:solidFill>
                          <a:latin typeface="+mn-lt"/>
                          <a:ea typeface="+mn-ea"/>
                          <a:cs typeface="+mn-cs"/>
                        </a:rPr>
                        <a:t>。</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a:extLst>
              <a:ext uri="{FF2B5EF4-FFF2-40B4-BE49-F238E27FC236}">
                <a16:creationId xmlns:a16="http://schemas.microsoft.com/office/drawing/2014/main" id="{1B08B964-A87D-4DFE-8E05-7980EC3CF24F}"/>
              </a:ext>
            </a:extLst>
          </p:cNvPr>
          <p:cNvSpPr>
            <a:spLocks noChangeArrowheads="1"/>
          </p:cNvSpPr>
          <p:nvPr/>
        </p:nvSpPr>
        <p:spPr bwMode="auto">
          <a:xfrm>
            <a:off x="142155" y="118469"/>
            <a:ext cx="8859690" cy="5256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hangingPunct="1">
              <a:lnSpc>
                <a:spcPct val="130000"/>
              </a:lnSpc>
            </a:pPr>
            <a:endParaRPr lang="zh-CN" altLang="en-US" sz="2400" b="1" dirty="0">
              <a:solidFill>
                <a:srgbClr val="0000FF"/>
              </a:solidFill>
              <a:latin typeface="微软雅黑" panose="020B0503020204020204" pitchFamily="34" charset="-122"/>
              <a:ea typeface="微软雅黑" panose="020B0503020204020204" pitchFamily="34" charset="-122"/>
            </a:endParaRPr>
          </a:p>
        </p:txBody>
      </p:sp>
      <p:sp>
        <p:nvSpPr>
          <p:cNvPr id="5" name="TextBox 2">
            <a:extLst>
              <a:ext uri="{FF2B5EF4-FFF2-40B4-BE49-F238E27FC236}">
                <a16:creationId xmlns:a16="http://schemas.microsoft.com/office/drawing/2014/main" id="{4D798583-44F9-4F97-ADCD-074C4C500571}"/>
              </a:ext>
            </a:extLst>
          </p:cNvPr>
          <p:cNvSpPr txBox="1"/>
          <p:nvPr/>
        </p:nvSpPr>
        <p:spPr>
          <a:xfrm>
            <a:off x="142155" y="846640"/>
            <a:ext cx="8859690" cy="3614836"/>
          </a:xfrm>
          <a:prstGeom prst="rect">
            <a:avLst/>
          </a:prstGeom>
          <a:noFill/>
          <a:ln>
            <a:solidFill>
              <a:schemeClr val="tx1">
                <a:lumMod val="50000"/>
                <a:lumOff val="50000"/>
              </a:schemeClr>
            </a:solidFill>
          </a:ln>
        </p:spPr>
        <p:txBody>
          <a:bodyPr wrap="square" lIns="68580" tIns="34290" rIns="68580" bIns="34290" rtlCol="0">
            <a:spAutoFit/>
          </a:bodyPr>
          <a:lstStyle/>
          <a:p>
            <a:pPr lvl="0" hangingPunct="1">
              <a:lnSpc>
                <a:spcPct val="130000"/>
              </a:lnSpc>
            </a:pPr>
            <a:r>
              <a:rPr lang="zh-CN" altLang="en-US" sz="20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某班同学在社会实践中，看到某村办公楼前挂着三块牌子，分别是</a:t>
            </a:r>
            <a:r>
              <a:rPr lang="zh-CN" altLang="en-US" sz="2200" b="1" kern="1200" dirty="0">
                <a:latin typeface="微软雅黑" panose="020B0503020204020204" pitchFamily="34" charset="-122"/>
                <a:ea typeface="微软雅黑" panose="020B0503020204020204" pitchFamily="34" charset="-122"/>
                <a:cs typeface="+mn-cs"/>
              </a:rPr>
              <a:t>村党支部委员会</a:t>
            </a:r>
            <a:r>
              <a:rPr lang="zh-CN" altLang="en-US" sz="2000" b="1" dirty="0">
                <a:latin typeface="楷体" panose="02010609060101010101" pitchFamily="49" charset="-122"/>
                <a:ea typeface="楷体" panose="02010609060101010101" pitchFamily="49" charset="-122"/>
              </a:rPr>
              <a:t>、</a:t>
            </a:r>
            <a:r>
              <a:rPr lang="zh-CN" altLang="en-US" sz="2200" b="1" kern="1200" dirty="0">
                <a:latin typeface="微软雅黑" panose="020B0503020204020204" pitchFamily="34" charset="-122"/>
                <a:ea typeface="微软雅黑" panose="020B0503020204020204" pitchFamily="34" charset="-122"/>
                <a:cs typeface="+mn-cs"/>
              </a:rPr>
              <a:t>村民委员会</a:t>
            </a:r>
            <a:r>
              <a:rPr lang="zh-CN" altLang="en-US" sz="2400" b="1" dirty="0">
                <a:latin typeface="楷体" panose="02010609060101010101" pitchFamily="49" charset="-122"/>
                <a:ea typeface="楷体" panose="02010609060101010101" pitchFamily="49" charset="-122"/>
              </a:rPr>
              <a:t>和</a:t>
            </a:r>
            <a:r>
              <a:rPr lang="zh-CN" altLang="en-US" sz="2200" b="1" kern="1200" dirty="0">
                <a:latin typeface="微软雅黑" panose="020B0503020204020204" pitchFamily="34" charset="-122"/>
                <a:ea typeface="微软雅黑" panose="020B0503020204020204" pitchFamily="34" charset="-122"/>
                <a:cs typeface="+mn-cs"/>
              </a:rPr>
              <a:t>村务监督委员会</a:t>
            </a:r>
            <a:r>
              <a:rPr lang="zh-CN" altLang="en-US" sz="2400" b="1" dirty="0">
                <a:latin typeface="楷体" panose="02010609060101010101" pitchFamily="49" charset="-122"/>
                <a:ea typeface="楷体" panose="02010609060101010101" pitchFamily="49" charset="-122"/>
              </a:rPr>
              <a:t>的牌子。</a:t>
            </a:r>
          </a:p>
          <a:p>
            <a:r>
              <a:rPr lang="zh-CN" altLang="en-US" sz="2400" b="1" dirty="0">
                <a:latin typeface="楷体" panose="02010609060101010101" pitchFamily="49" charset="-122"/>
                <a:ea typeface="楷体" panose="02010609060101010101" pitchFamily="49" charset="-122"/>
              </a:rPr>
              <a:t>    围绕三块牌子，同学们提出了几个问题。</a:t>
            </a:r>
          </a:p>
          <a:p>
            <a:r>
              <a:rPr lang="zh-CN" altLang="en-US" sz="2400" b="1"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1</a:t>
            </a:r>
            <a:r>
              <a:rPr lang="zh-CN" altLang="en-US" sz="2400" b="1" dirty="0">
                <a:latin typeface="楷体" panose="02010609060101010101" pitchFamily="49" charset="-122"/>
                <a:ea typeface="楷体" panose="02010609060101010101" pitchFamily="49" charset="-122"/>
              </a:rPr>
              <a:t>）这三个机构是</a:t>
            </a:r>
            <a:r>
              <a:rPr lang="zh-CN" altLang="en-US" sz="2400" b="1" dirty="0">
                <a:solidFill>
                  <a:srgbClr val="FF0000"/>
                </a:solidFill>
                <a:latin typeface="楷体" panose="02010609060101010101" pitchFamily="49" charset="-122"/>
                <a:ea typeface="楷体" panose="02010609060101010101" pitchFamily="49" charset="-122"/>
              </a:rPr>
              <a:t>层级</a:t>
            </a:r>
            <a:r>
              <a:rPr lang="zh-CN" altLang="en-US" sz="2400" b="1" dirty="0">
                <a:latin typeface="楷体" panose="02010609060101010101" pitchFamily="49" charset="-122"/>
                <a:ea typeface="楷体" panose="02010609060101010101" pitchFamily="49" charset="-122"/>
              </a:rPr>
              <a:t>相同的村级组织吗？</a:t>
            </a:r>
          </a:p>
          <a:p>
            <a:r>
              <a:rPr lang="zh-CN" altLang="en-US" sz="2400" b="1"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2</a:t>
            </a:r>
            <a:r>
              <a:rPr lang="zh-CN" altLang="en-US" sz="2400" b="1" dirty="0">
                <a:latin typeface="楷体" panose="02010609060101010101" pitchFamily="49" charset="-122"/>
                <a:ea typeface="楷体" panose="02010609060101010101" pitchFamily="49" charset="-122"/>
              </a:rPr>
              <a:t>）村务监督委员会与另外两个机构是什么</a:t>
            </a:r>
            <a:r>
              <a:rPr lang="zh-CN" altLang="en-US" sz="2400" b="1" dirty="0">
                <a:solidFill>
                  <a:srgbClr val="FF0000"/>
                </a:solidFill>
                <a:latin typeface="楷体" panose="02010609060101010101" pitchFamily="49" charset="-122"/>
                <a:ea typeface="楷体" panose="02010609060101010101" pitchFamily="49" charset="-122"/>
              </a:rPr>
              <a:t>关系</a:t>
            </a:r>
            <a:r>
              <a:rPr lang="zh-CN" altLang="en-US" sz="2400" b="1" dirty="0">
                <a:latin typeface="楷体" panose="02010609060101010101" pitchFamily="49" charset="-122"/>
                <a:ea typeface="楷体" panose="02010609060101010101" pitchFamily="49" charset="-122"/>
              </a:rPr>
              <a:t>？</a:t>
            </a:r>
          </a:p>
          <a:p>
            <a:r>
              <a:rPr lang="zh-CN" altLang="en-US" sz="2400" b="1"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3</a:t>
            </a:r>
            <a:r>
              <a:rPr lang="zh-CN" altLang="en-US" sz="2400" b="1" dirty="0">
                <a:latin typeface="楷体" panose="02010609060101010101" pitchFamily="49" charset="-122"/>
                <a:ea typeface="楷体" panose="02010609060101010101" pitchFamily="49" charset="-122"/>
              </a:rPr>
              <a:t>）村民委员会成员可以同时在这三个机构任职吗？</a:t>
            </a:r>
          </a:p>
          <a:p>
            <a:r>
              <a:rPr lang="zh-CN" altLang="en-US" sz="2400" b="1"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4</a:t>
            </a:r>
            <a:r>
              <a:rPr lang="zh-CN" altLang="en-US" sz="2400" b="1" dirty="0">
                <a:latin typeface="楷体" panose="02010609060101010101" pitchFamily="49" charset="-122"/>
                <a:ea typeface="楷体" panose="02010609060101010101" pitchFamily="49" charset="-122"/>
              </a:rPr>
              <a:t>）村党支部委员会和村民委员会</a:t>
            </a:r>
            <a:r>
              <a:rPr lang="zh-CN" altLang="en-US" sz="2400" b="1" dirty="0">
                <a:solidFill>
                  <a:srgbClr val="FF0000"/>
                </a:solidFill>
                <a:latin typeface="楷体" panose="02010609060101010101" pitchFamily="49" charset="-122"/>
                <a:ea typeface="楷体" panose="02010609060101010101" pitchFamily="49" charset="-122"/>
              </a:rPr>
              <a:t>管的事情</a:t>
            </a:r>
            <a:r>
              <a:rPr lang="zh-CN" altLang="en-US" sz="2400" b="1" dirty="0">
                <a:latin typeface="楷体" panose="02010609060101010101" pitchFamily="49" charset="-122"/>
                <a:ea typeface="楷体" panose="02010609060101010101" pitchFamily="49" charset="-122"/>
              </a:rPr>
              <a:t>是一样的吗？    </a:t>
            </a:r>
          </a:p>
          <a:p>
            <a:r>
              <a:rPr lang="zh-CN" altLang="en-US" sz="2400" b="1" dirty="0">
                <a:latin typeface="楷体" panose="02010609060101010101" pitchFamily="49" charset="-122"/>
                <a:ea typeface="楷体" panose="02010609060101010101" pitchFamily="49" charset="-122"/>
              </a:rPr>
              <a:t>        村党支部委员会和村民委员会是什么</a:t>
            </a:r>
            <a:r>
              <a:rPr lang="zh-CN" altLang="en-US" sz="2400" b="1" dirty="0">
                <a:solidFill>
                  <a:srgbClr val="FF0000"/>
                </a:solidFill>
                <a:latin typeface="楷体" panose="02010609060101010101" pitchFamily="49" charset="-122"/>
                <a:ea typeface="楷体" panose="02010609060101010101" pitchFamily="49" charset="-122"/>
              </a:rPr>
              <a:t>关系</a:t>
            </a:r>
            <a:r>
              <a:rPr lang="zh-CN" altLang="en-US" sz="2400" b="1" dirty="0">
                <a:latin typeface="楷体" panose="02010609060101010101" pitchFamily="49" charset="-122"/>
                <a:ea typeface="楷体" panose="02010609060101010101" pitchFamily="49" charset="-122"/>
              </a:rPr>
              <a:t>？     </a:t>
            </a:r>
          </a:p>
          <a:p>
            <a:r>
              <a:rPr lang="en-US" altLang="zh-CN" sz="2400" b="1" kern="1200" dirty="0">
                <a:solidFill>
                  <a:srgbClr val="0000FF"/>
                </a:solidFill>
                <a:latin typeface="黑体" panose="02010609060101010101" pitchFamily="49" charset="-122"/>
                <a:ea typeface="黑体" panose="02010609060101010101" pitchFamily="49" charset="-122"/>
                <a:cs typeface="+mn-cs"/>
              </a:rPr>
              <a:t>   </a:t>
            </a:r>
            <a:r>
              <a:rPr lang="zh-CN" altLang="en-US" sz="2400" b="1" kern="1200" dirty="0">
                <a:solidFill>
                  <a:srgbClr val="0000FF"/>
                </a:solidFill>
                <a:latin typeface="微软雅黑" panose="020B0503020204020204" pitchFamily="34" charset="-122"/>
                <a:ea typeface="微软雅黑" panose="020B0503020204020204" pitchFamily="34" charset="-122"/>
                <a:cs typeface="+mn-cs"/>
              </a:rPr>
              <a:t>查找</a:t>
            </a:r>
            <a:r>
              <a:rPr lang="zh-CN" altLang="en-US" sz="2400" b="1" kern="1200" dirty="0">
                <a:solidFill>
                  <a:srgbClr val="FF0000"/>
                </a:solidFill>
                <a:latin typeface="微软雅黑" panose="020B0503020204020204" pitchFamily="34" charset="-122"/>
                <a:ea typeface="微软雅黑" panose="020B0503020204020204" pitchFamily="34" charset="-122"/>
                <a:cs typeface="+mn-cs"/>
              </a:rPr>
              <a:t>资料</a:t>
            </a:r>
            <a:r>
              <a:rPr lang="zh-CN" altLang="en-US" sz="2400" b="1" kern="1200" dirty="0">
                <a:solidFill>
                  <a:srgbClr val="0000FF"/>
                </a:solidFill>
                <a:latin typeface="微软雅黑" panose="020B0503020204020204" pitchFamily="34" charset="-122"/>
                <a:ea typeface="微软雅黑" panose="020B0503020204020204" pitchFamily="34" charset="-122"/>
                <a:cs typeface="+mn-cs"/>
              </a:rPr>
              <a:t>，</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为同学们</a:t>
            </a:r>
            <a:r>
              <a:rPr lang="zh-CN" altLang="en-US" sz="2400" b="1" kern="1200" dirty="0">
                <a:solidFill>
                  <a:srgbClr val="0000FF"/>
                </a:solidFill>
                <a:latin typeface="微软雅黑" panose="020B0503020204020204" pitchFamily="34" charset="-122"/>
                <a:ea typeface="微软雅黑" panose="020B0503020204020204" pitchFamily="34" charset="-122"/>
                <a:cs typeface="+mn-cs"/>
              </a:rPr>
              <a:t>答疑解惑。</a:t>
            </a:r>
          </a:p>
        </p:txBody>
      </p:sp>
      <p:sp>
        <p:nvSpPr>
          <p:cNvPr id="3" name="矩形 2">
            <a:extLst>
              <a:ext uri="{FF2B5EF4-FFF2-40B4-BE49-F238E27FC236}">
                <a16:creationId xmlns:a16="http://schemas.microsoft.com/office/drawing/2014/main" id="{BB194A6A-EC69-4DA9-8CAC-A8D0D2F55489}"/>
              </a:ext>
            </a:extLst>
          </p:cNvPr>
          <p:cNvSpPr/>
          <p:nvPr/>
        </p:nvSpPr>
        <p:spPr>
          <a:xfrm>
            <a:off x="764707" y="118469"/>
            <a:ext cx="7614585" cy="504369"/>
          </a:xfrm>
          <a:prstGeom prst="rect">
            <a:avLst/>
          </a:prstGeom>
        </p:spPr>
        <p:txBody>
          <a:bodyPr wrap="none">
            <a:spAutoFit/>
          </a:bodyPr>
          <a:lstStyle/>
          <a:p>
            <a:pPr lvl="0" eaLnBrk="1" hangingPunct="1">
              <a:lnSpc>
                <a:spcPct val="130000"/>
              </a:lnSpc>
            </a:pPr>
            <a:r>
              <a:rPr lang="zh-CN" altLang="en-US" sz="2400" b="1" dirty="0">
                <a:solidFill>
                  <a:schemeClr val="tx1"/>
                </a:solidFill>
                <a:latin typeface="黑体" panose="02010609060101010101" pitchFamily="49" charset="-122"/>
                <a:ea typeface="黑体" panose="02010609060101010101" pitchFamily="49" charset="-122"/>
              </a:rPr>
              <a:t>教材第</a:t>
            </a:r>
            <a:r>
              <a:rPr lang="en-US" altLang="zh-CN" sz="2400" b="1" dirty="0">
                <a:solidFill>
                  <a:schemeClr val="tx1"/>
                </a:solidFill>
                <a:latin typeface="黑体" panose="02010609060101010101" pitchFamily="49" charset="-122"/>
                <a:ea typeface="黑体" panose="02010609060101010101" pitchFamily="49" charset="-122"/>
              </a:rPr>
              <a:t>65</a:t>
            </a:r>
            <a:r>
              <a:rPr lang="zh-CN" altLang="en-US" sz="2400" b="1" dirty="0">
                <a:solidFill>
                  <a:schemeClr val="tx1"/>
                </a:solidFill>
                <a:latin typeface="黑体" panose="02010609060101010101" pitchFamily="49" charset="-122"/>
                <a:ea typeface="黑体" panose="02010609060101010101" pitchFamily="49" charset="-122"/>
              </a:rPr>
              <a:t>页   </a:t>
            </a:r>
            <a:r>
              <a:rPr lang="zh-CN" altLang="en-US" sz="2400" b="1" dirty="0">
                <a:solidFill>
                  <a:srgbClr val="0000FF"/>
                </a:solidFill>
                <a:latin typeface="黑体" panose="02010609060101010101" pitchFamily="49" charset="-122"/>
                <a:ea typeface="黑体" panose="02010609060101010101" pitchFamily="49" charset="-122"/>
              </a:rPr>
              <a:t>探究与分享</a:t>
            </a:r>
            <a:r>
              <a:rPr lang="en-US" altLang="zh-CN" sz="2400" b="1" dirty="0">
                <a:solidFill>
                  <a:srgbClr val="0000FF"/>
                </a:solidFill>
                <a:latin typeface="黑体" panose="02010609060101010101" pitchFamily="49" charset="-122"/>
                <a:ea typeface="黑体" panose="02010609060101010101" pitchFamily="49" charset="-122"/>
              </a:rPr>
              <a:t>1</a:t>
            </a:r>
            <a:r>
              <a:rPr lang="zh-CN" altLang="en-US" sz="2400" b="1" dirty="0">
                <a:solidFill>
                  <a:srgbClr val="0000FF"/>
                </a:solidFill>
                <a:latin typeface="黑体" panose="02010609060101010101" pitchFamily="49" charset="-122"/>
                <a:ea typeface="黑体" panose="02010609060101010101" pitchFamily="49" charset="-122"/>
              </a:rPr>
              <a:t>：基层群众自治的组织形式</a:t>
            </a:r>
          </a:p>
        </p:txBody>
      </p:sp>
    </p:spTree>
    <p:extLst>
      <p:ext uri="{BB962C8B-B14F-4D97-AF65-F5344CB8AC3E}">
        <p14:creationId xmlns:p14="http://schemas.microsoft.com/office/powerpoint/2010/main" val="2559040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矩形 6"/>
          <p:cNvSpPr/>
          <p:nvPr/>
        </p:nvSpPr>
        <p:spPr>
          <a:xfrm>
            <a:off x="176734" y="37453"/>
            <a:ext cx="8852006" cy="461665"/>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lvl="0" fontAlgn="base" latinLnBrk="1">
              <a:spcBef>
                <a:spcPct val="0"/>
              </a:spcBef>
              <a:spcAft>
                <a:spcPct val="0"/>
              </a:spcAft>
            </a:pPr>
            <a:r>
              <a:rPr lang="zh-CN" altLang="en-US" sz="2400" b="1" kern="1200" dirty="0">
                <a:solidFill>
                  <a:srgbClr val="0000FF"/>
                </a:solidFill>
                <a:latin typeface="微软雅黑" panose="020B0503020204020204" pitchFamily="34" charset="-122"/>
                <a:ea typeface="微软雅黑" panose="020B0503020204020204" pitchFamily="34" charset="-122"/>
              </a:rPr>
              <a:t>      查找</a:t>
            </a:r>
            <a:r>
              <a:rPr lang="zh-CN" altLang="en-US" sz="2400" b="1" kern="1200" dirty="0">
                <a:solidFill>
                  <a:srgbClr val="FF0000"/>
                </a:solidFill>
                <a:latin typeface="微软雅黑" panose="020B0503020204020204" pitchFamily="34" charset="-122"/>
                <a:ea typeface="微软雅黑" panose="020B0503020204020204" pitchFamily="34" charset="-122"/>
              </a:rPr>
              <a:t>资料</a:t>
            </a:r>
            <a:r>
              <a:rPr lang="zh-CN" altLang="en-US" sz="2400" b="1" kern="1200" dirty="0">
                <a:solidFill>
                  <a:srgbClr val="0000FF"/>
                </a:solidFill>
                <a:latin typeface="微软雅黑" panose="020B0503020204020204" pitchFamily="34" charset="-122"/>
                <a:ea typeface="微软雅黑" panose="020B0503020204020204" pitchFamily="34" charset="-122"/>
              </a:rPr>
              <a:t>，</a:t>
            </a:r>
            <a:r>
              <a:rPr lang="zh-CN" altLang="en-US" sz="2400" b="1" kern="1200" dirty="0">
                <a:latin typeface="微软雅黑" panose="020B0503020204020204" pitchFamily="34" charset="-122"/>
                <a:ea typeface="微软雅黑" panose="020B0503020204020204" pitchFamily="34" charset="-122"/>
              </a:rPr>
              <a:t>为同学们</a:t>
            </a:r>
            <a:r>
              <a:rPr lang="zh-CN" altLang="en-US" sz="2400" b="1" kern="1200" dirty="0">
                <a:solidFill>
                  <a:srgbClr val="0000FF"/>
                </a:solidFill>
                <a:latin typeface="微软雅黑" panose="020B0503020204020204" pitchFamily="34" charset="-122"/>
                <a:ea typeface="微软雅黑" panose="020B0503020204020204" pitchFamily="34" charset="-122"/>
              </a:rPr>
              <a:t>答疑解惑。</a:t>
            </a:r>
            <a:endParaRPr kumimoji="0" lang="zh-CN" altLang="en-US" sz="24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69634" name="矩形 6"/>
          <p:cNvSpPr/>
          <p:nvPr/>
        </p:nvSpPr>
        <p:spPr>
          <a:xfrm>
            <a:off x="176733" y="644184"/>
            <a:ext cx="8852006" cy="4154984"/>
          </a:xfrm>
          <a:prstGeom prst="rect">
            <a:avLst/>
          </a:prstGeom>
          <a:noFill/>
          <a:ln w="9525" cap="flat" cmpd="sng">
            <a:solidFill>
              <a:srgbClr val="000000"/>
            </a:solidFill>
            <a:prstDash val="solid"/>
            <a:miter/>
            <a:headEnd type="none" w="med" len="med"/>
            <a:tailEnd type="none" w="med" len="med"/>
          </a:ln>
        </p:spPr>
        <p:txBody>
          <a:bodyPr wrap="square" anchor="t">
            <a:spAutoFit/>
          </a:bodyPr>
          <a:lstStyle/>
          <a:p>
            <a:pPr lvl="0"/>
            <a:r>
              <a:rPr lang="zh-CN" altLang="en-US" sz="2400" b="1" dirty="0">
                <a:solidFill>
                  <a:schemeClr val="tx1"/>
                </a:solidFill>
                <a:latin typeface="宋体" panose="02010600030101010101" pitchFamily="2" charset="-122"/>
                <a:ea typeface="宋体" panose="02010600030101010101" pitchFamily="2" charset="-122"/>
              </a:rPr>
              <a:t>（</a:t>
            </a:r>
            <a:r>
              <a:rPr lang="en-US" altLang="zh-CN" sz="2400" b="1" dirty="0">
                <a:solidFill>
                  <a:schemeClr val="tx1"/>
                </a:solidFill>
                <a:latin typeface="宋体" panose="02010600030101010101" pitchFamily="2" charset="-122"/>
                <a:ea typeface="宋体" panose="02010600030101010101" pitchFamily="2" charset="-122"/>
              </a:rPr>
              <a:t>1</a:t>
            </a:r>
            <a:r>
              <a:rPr lang="zh-CN" altLang="en-US" sz="2400" b="1" dirty="0">
                <a:solidFill>
                  <a:schemeClr val="tx1"/>
                </a:solidFill>
                <a:latin typeface="宋体" panose="02010600030101010101" pitchFamily="2" charset="-122"/>
                <a:ea typeface="宋体" panose="02010600030101010101" pitchFamily="2" charset="-122"/>
              </a:rPr>
              <a:t>）这三个机构是</a:t>
            </a:r>
            <a:r>
              <a:rPr lang="zh-CN" altLang="en-US" sz="2400" b="1" dirty="0">
                <a:solidFill>
                  <a:srgbClr val="FF0000"/>
                </a:solidFill>
                <a:latin typeface="宋体" panose="02010600030101010101" pitchFamily="2" charset="-122"/>
                <a:ea typeface="宋体" panose="02010600030101010101" pitchFamily="2" charset="-122"/>
              </a:rPr>
              <a:t>层级</a:t>
            </a:r>
            <a:r>
              <a:rPr lang="zh-CN" altLang="en-US" sz="2400" b="1" dirty="0">
                <a:solidFill>
                  <a:schemeClr val="tx1"/>
                </a:solidFill>
                <a:latin typeface="宋体" panose="02010600030101010101" pitchFamily="2" charset="-122"/>
                <a:ea typeface="宋体" panose="02010600030101010101" pitchFamily="2" charset="-122"/>
              </a:rPr>
              <a:t>相同的村级组织吗？</a:t>
            </a:r>
            <a:endParaRPr lang="zh-CN" altLang="en-US" sz="2400" b="1" kern="1200" spc="150" noProof="1">
              <a:solidFill>
                <a:schemeClr val="tx1"/>
              </a:solidFill>
              <a:latin typeface="宋体" panose="02010600030101010101" pitchFamily="2" charset="-122"/>
              <a:ea typeface="宋体" panose="02010600030101010101" pitchFamily="2" charset="-122"/>
              <a:sym typeface="+mn-ea"/>
            </a:endParaRPr>
          </a:p>
          <a:p>
            <a:pPr lvl="0" fontAlgn="base" latinLnBrk="1">
              <a:spcBef>
                <a:spcPct val="0"/>
              </a:spcBef>
              <a:spcAft>
                <a:spcPct val="0"/>
              </a:spcAft>
            </a:pPr>
            <a:r>
              <a:rPr lang="zh-CN" altLang="en-US" sz="2400" b="1" kern="1200" dirty="0">
                <a:latin typeface="黑体" panose="02010609060101010101" pitchFamily="49" charset="-122"/>
                <a:ea typeface="黑体" panose="02010609060101010101" pitchFamily="49" charset="-122"/>
                <a:cs typeface="+mn-cs"/>
                <a:sym typeface="微软雅黑" panose="020B0503020204020204" charset="-122"/>
              </a:rPr>
              <a:t>    </a:t>
            </a:r>
            <a:r>
              <a:rPr lang="zh-CN" altLang="en-US" sz="2400" b="1" kern="1200" dirty="0">
                <a:latin typeface="微软雅黑" panose="020B0503020204020204" pitchFamily="34" charset="-122"/>
                <a:ea typeface="微软雅黑" panose="020B0503020204020204" pitchFamily="34" charset="-122"/>
                <a:cs typeface="+mn-cs"/>
                <a:sym typeface="微软雅黑" panose="020B0503020204020204" charset="-122"/>
              </a:rPr>
              <a:t>村支部委员会、村民委员会</a:t>
            </a:r>
            <a:r>
              <a:rPr lang="zh-CN" altLang="en-US" sz="2400" kern="1200" dirty="0">
                <a:latin typeface="宋体" panose="02010600030101010101" pitchFamily="2" charset="-122"/>
                <a:ea typeface="宋体" panose="02010600030101010101" pitchFamily="2" charset="-122"/>
                <a:cs typeface="+mn-cs"/>
                <a:sym typeface="微软雅黑" panose="020B0503020204020204" charset="-122"/>
              </a:rPr>
              <a:t>和</a:t>
            </a:r>
            <a:r>
              <a:rPr lang="zh-CN" altLang="en-US" sz="2400" b="1" kern="1200" dirty="0">
                <a:latin typeface="微软雅黑" panose="020B0503020204020204" pitchFamily="34" charset="-122"/>
                <a:ea typeface="微软雅黑" panose="020B0503020204020204" pitchFamily="34" charset="-122"/>
                <a:cs typeface="+mn-cs"/>
                <a:sym typeface="微软雅黑" panose="020B0503020204020204" charset="-122"/>
              </a:rPr>
              <a:t>村务监督委员会</a:t>
            </a:r>
            <a:r>
              <a:rPr lang="zh-CN" altLang="en-US" sz="2400" b="1" kern="1200" dirty="0">
                <a:solidFill>
                  <a:srgbClr val="0000FF"/>
                </a:solidFill>
                <a:latin typeface="黑体" panose="02010609060101010101" pitchFamily="49" charset="-122"/>
                <a:ea typeface="黑体" panose="02010609060101010101" pitchFamily="49" charset="-122"/>
                <a:cs typeface="+mn-cs"/>
                <a:sym typeface="微软雅黑" panose="020B0503020204020204" charset="-122"/>
              </a:rPr>
              <a:t>是</a:t>
            </a:r>
            <a:r>
              <a:rPr lang="zh-CN" altLang="en-US" sz="2400" b="1" kern="1200" dirty="0">
                <a:solidFill>
                  <a:srgbClr val="FF0000"/>
                </a:solidFill>
                <a:latin typeface="微软雅黑" panose="020B0503020204020204" pitchFamily="34" charset="-122"/>
                <a:ea typeface="微软雅黑" panose="020B0503020204020204" pitchFamily="34" charset="-122"/>
                <a:cs typeface="+mn-cs"/>
                <a:sym typeface="微软雅黑" panose="020B0503020204020204" charset="-122"/>
              </a:rPr>
              <a:t>层级相同</a:t>
            </a:r>
            <a:r>
              <a:rPr lang="zh-CN" altLang="en-US" sz="2400" kern="1200" dirty="0">
                <a:latin typeface="宋体" panose="02010600030101010101" pitchFamily="2" charset="-122"/>
                <a:ea typeface="宋体" panose="02010600030101010101" pitchFamily="2" charset="-122"/>
                <a:cs typeface="+mn-cs"/>
                <a:sym typeface="微软雅黑" panose="020B0503020204020204" charset="-122"/>
              </a:rPr>
              <a:t>的</a:t>
            </a:r>
            <a:r>
              <a:rPr lang="zh-CN" altLang="en-US" sz="2400" b="1" kern="1200" dirty="0">
                <a:latin typeface="微软雅黑" panose="020B0503020204020204" pitchFamily="34" charset="-122"/>
                <a:ea typeface="微软雅黑" panose="020B0503020204020204" pitchFamily="34" charset="-122"/>
                <a:cs typeface="+mn-cs"/>
                <a:sym typeface="微软雅黑" panose="020B0503020204020204" charset="-122"/>
              </a:rPr>
              <a:t>村级组织。</a:t>
            </a:r>
            <a:endParaRPr lang="en-US" altLang="zh-CN" sz="2400" b="1" kern="1200" dirty="0">
              <a:latin typeface="微软雅黑" panose="020B0503020204020204" pitchFamily="34" charset="-122"/>
              <a:ea typeface="微软雅黑" panose="020B0503020204020204" pitchFamily="34" charset="-122"/>
              <a:cs typeface="+mn-cs"/>
              <a:sym typeface="微软雅黑" panose="020B0503020204020204" charset="-122"/>
            </a:endParaRPr>
          </a:p>
          <a:p>
            <a:pPr lvl="0" fontAlgn="base" latinLnBrk="1">
              <a:spcBef>
                <a:spcPct val="0"/>
              </a:spcBef>
              <a:spcAft>
                <a:spcPct val="0"/>
              </a:spcAft>
            </a:pPr>
            <a:endParaRPr lang="zh-CN" altLang="en-US" sz="2400" b="1" kern="1200" dirty="0">
              <a:latin typeface="微软雅黑" panose="020B0503020204020204" pitchFamily="34" charset="-122"/>
              <a:ea typeface="微软雅黑" panose="020B0503020204020204" pitchFamily="34" charset="-122"/>
              <a:cs typeface="+mn-cs"/>
              <a:sym typeface="微软雅黑" panose="020B0503020204020204" charset="-122"/>
            </a:endParaRPr>
          </a:p>
          <a:p>
            <a:pPr lvl="0"/>
            <a:r>
              <a:rPr lang="zh-CN" altLang="en-US" sz="2400" b="1" dirty="0">
                <a:solidFill>
                  <a:schemeClr val="tx1"/>
                </a:solidFill>
                <a:latin typeface="宋体" panose="02010600030101010101" pitchFamily="2" charset="-122"/>
                <a:ea typeface="宋体" panose="02010600030101010101" pitchFamily="2" charset="-122"/>
              </a:rPr>
              <a:t>（</a:t>
            </a:r>
            <a:r>
              <a:rPr lang="en-US" altLang="zh-CN" sz="2400" b="1" dirty="0">
                <a:solidFill>
                  <a:schemeClr val="tx1"/>
                </a:solidFill>
                <a:latin typeface="宋体" panose="02010600030101010101" pitchFamily="2" charset="-122"/>
                <a:ea typeface="宋体" panose="02010600030101010101" pitchFamily="2" charset="-122"/>
              </a:rPr>
              <a:t>2</a:t>
            </a:r>
            <a:r>
              <a:rPr lang="zh-CN" altLang="en-US" sz="2400" b="1" dirty="0">
                <a:solidFill>
                  <a:schemeClr val="tx1"/>
                </a:solidFill>
                <a:latin typeface="宋体" panose="02010600030101010101" pitchFamily="2" charset="-122"/>
                <a:ea typeface="宋体" panose="02010600030101010101" pitchFamily="2" charset="-122"/>
              </a:rPr>
              <a:t>）村务监督委员会与另外两个机构是什么</a:t>
            </a:r>
            <a:r>
              <a:rPr lang="zh-CN" altLang="en-US" sz="2400" b="1" dirty="0">
                <a:solidFill>
                  <a:srgbClr val="FF0000"/>
                </a:solidFill>
                <a:latin typeface="宋体" panose="02010600030101010101" pitchFamily="2" charset="-122"/>
                <a:ea typeface="宋体" panose="02010600030101010101" pitchFamily="2" charset="-122"/>
              </a:rPr>
              <a:t>关系</a:t>
            </a:r>
            <a:r>
              <a:rPr lang="zh-CN" altLang="en-US" sz="2400" b="1" dirty="0">
                <a:solidFill>
                  <a:schemeClr val="tx1"/>
                </a:solidFill>
                <a:latin typeface="宋体" panose="02010600030101010101" pitchFamily="2" charset="-122"/>
                <a:ea typeface="宋体" panose="02010600030101010101" pitchFamily="2" charset="-122"/>
              </a:rPr>
              <a:t>？</a:t>
            </a:r>
          </a:p>
          <a:p>
            <a:pPr lvl="0" hangingPunct="1"/>
            <a:r>
              <a:rPr lang="zh-CN" altLang="en-US" sz="2400" b="1" kern="1200" spc="150" noProof="1">
                <a:latin typeface="宋体" panose="02010600030101010101" pitchFamily="2" charset="-122"/>
                <a:ea typeface="宋体" panose="02010600030101010101" pitchFamily="2" charset="-122"/>
                <a:cs typeface="+mn-cs"/>
                <a:sym typeface="+mn-ea"/>
              </a:rPr>
              <a:t>    </a:t>
            </a:r>
            <a:r>
              <a:rPr lang="zh-CN" altLang="en-US" sz="2400" b="1" kern="1200" noProof="1">
                <a:latin typeface="微软雅黑" panose="020B0503020204020204" pitchFamily="34" charset="-122"/>
                <a:ea typeface="微软雅黑" panose="020B0503020204020204" pitchFamily="34" charset="-122"/>
                <a:cs typeface="+mn-cs"/>
                <a:sym typeface="+mn-ea"/>
              </a:rPr>
              <a:t>村务监督委员会</a:t>
            </a:r>
            <a:r>
              <a:rPr lang="zh-CN" altLang="en-US" sz="2400" b="1" kern="1200" spc="150" noProof="1">
                <a:latin typeface="宋体" panose="02010600030101010101" pitchFamily="2" charset="-122"/>
                <a:ea typeface="宋体" panose="02010600030101010101" pitchFamily="2" charset="-122"/>
                <a:cs typeface="+mn-cs"/>
                <a:sym typeface="+mn-ea"/>
              </a:rPr>
              <a:t>是依法设立的</a:t>
            </a:r>
            <a:r>
              <a:rPr lang="zh-CN" altLang="en-US" sz="2400" b="1" kern="1200" noProof="1">
                <a:solidFill>
                  <a:srgbClr val="FF0000"/>
                </a:solidFill>
                <a:latin typeface="微软雅黑" panose="020B0503020204020204" pitchFamily="34" charset="-122"/>
                <a:ea typeface="微软雅黑" panose="020B0503020204020204" pitchFamily="34" charset="-122"/>
                <a:cs typeface="+mn-cs"/>
                <a:sym typeface="+mn-ea"/>
              </a:rPr>
              <a:t>村务监督机构</a:t>
            </a:r>
            <a:r>
              <a:rPr lang="zh-CN" altLang="en-US" sz="2400" b="1" kern="1200" spc="150" noProof="1">
                <a:latin typeface="宋体" panose="02010600030101010101" pitchFamily="2" charset="-122"/>
                <a:ea typeface="宋体" panose="02010600030101010101" pitchFamily="2" charset="-122"/>
                <a:cs typeface="+mn-cs"/>
                <a:sym typeface="+mn-ea"/>
              </a:rPr>
              <a:t>，</a:t>
            </a:r>
            <a:endParaRPr lang="en-US" altLang="zh-CN" sz="2400" b="1" kern="1200" spc="150" noProof="1">
              <a:latin typeface="宋体" panose="02010600030101010101" pitchFamily="2" charset="-122"/>
              <a:ea typeface="宋体" panose="02010600030101010101" pitchFamily="2" charset="-122"/>
              <a:cs typeface="+mn-cs"/>
              <a:sym typeface="+mn-ea"/>
            </a:endParaRPr>
          </a:p>
          <a:p>
            <a:pPr lvl="0" hangingPunct="1"/>
            <a:r>
              <a:rPr lang="en-US" altLang="zh-CN" sz="2400" b="1" kern="1200" spc="150" noProof="1">
                <a:latin typeface="宋体" panose="02010600030101010101" pitchFamily="2" charset="-122"/>
                <a:ea typeface="宋体" panose="02010600030101010101" pitchFamily="2" charset="-122"/>
                <a:cs typeface="+mn-cs"/>
                <a:sym typeface="+mn-ea"/>
              </a:rPr>
              <a:t>    </a:t>
            </a:r>
            <a:r>
              <a:rPr lang="zh-CN" altLang="en-US" sz="2400" b="1" kern="1200" spc="150" noProof="1">
                <a:latin typeface="宋体" panose="02010600030101010101" pitchFamily="2" charset="-122"/>
                <a:ea typeface="宋体" panose="02010600030101010101" pitchFamily="2" charset="-122"/>
                <a:cs typeface="+mn-cs"/>
                <a:sym typeface="+mn-ea"/>
              </a:rPr>
              <a:t>负责村民民主理财，监督村务公开等制度的落实，</a:t>
            </a:r>
            <a:endParaRPr lang="en-US" altLang="zh-CN" sz="2400" b="1" kern="1200" spc="150" noProof="1">
              <a:latin typeface="宋体" panose="02010600030101010101" pitchFamily="2" charset="-122"/>
              <a:ea typeface="宋体" panose="02010600030101010101" pitchFamily="2" charset="-122"/>
              <a:cs typeface="+mn-cs"/>
              <a:sym typeface="+mn-ea"/>
            </a:endParaRPr>
          </a:p>
          <a:p>
            <a:pPr lvl="0" hangingPunct="1"/>
            <a:r>
              <a:rPr lang="en-US" altLang="zh-CN" sz="2400" b="1" kern="1200" spc="150" noProof="1">
                <a:latin typeface="宋体" panose="02010600030101010101" pitchFamily="2" charset="-122"/>
                <a:ea typeface="宋体" panose="02010600030101010101" pitchFamily="2" charset="-122"/>
                <a:cs typeface="+mn-cs"/>
                <a:sym typeface="+mn-ea"/>
              </a:rPr>
              <a:t>    </a:t>
            </a:r>
            <a:r>
              <a:rPr lang="zh-CN" altLang="en-US" sz="2400" b="1" kern="1200" spc="150" noProof="1">
                <a:latin typeface="宋体" panose="02010600030101010101" pitchFamily="2" charset="-122"/>
                <a:ea typeface="宋体" panose="02010600030101010101" pitchFamily="2" charset="-122"/>
                <a:cs typeface="+mn-cs"/>
                <a:sym typeface="+mn-ea"/>
              </a:rPr>
              <a:t>它享有</a:t>
            </a:r>
            <a:r>
              <a:rPr lang="zh-CN" altLang="en-US" sz="2400" b="1" kern="1200" noProof="1">
                <a:solidFill>
                  <a:srgbClr val="0000FF"/>
                </a:solidFill>
                <a:latin typeface="微软雅黑" panose="020B0503020204020204" pitchFamily="34" charset="-122"/>
                <a:ea typeface="微软雅黑" panose="020B0503020204020204" pitchFamily="34" charset="-122"/>
                <a:cs typeface="+mn-cs"/>
                <a:sym typeface="+mn-ea"/>
              </a:rPr>
              <a:t>监督</a:t>
            </a:r>
            <a:r>
              <a:rPr lang="zh-CN" altLang="en-US" sz="2400" b="1" kern="1200" spc="150" noProof="1">
                <a:latin typeface="宋体" panose="02010600030101010101" pitchFamily="2" charset="-122"/>
                <a:ea typeface="宋体" panose="02010600030101010101" pitchFamily="2" charset="-122"/>
                <a:cs typeface="+mn-cs"/>
                <a:sym typeface="+mn-ea"/>
              </a:rPr>
              <a:t>村民委员会的</a:t>
            </a:r>
            <a:r>
              <a:rPr lang="zh-CN" altLang="en-US" sz="2400" b="1" kern="1200" noProof="1">
                <a:solidFill>
                  <a:srgbClr val="FF0000"/>
                </a:solidFill>
                <a:latin typeface="微软雅黑" panose="020B0503020204020204" pitchFamily="34" charset="-122"/>
                <a:ea typeface="微软雅黑" panose="020B0503020204020204" pitchFamily="34" charset="-122"/>
                <a:cs typeface="+mn-cs"/>
                <a:sym typeface="+mn-ea"/>
              </a:rPr>
              <a:t>职权</a:t>
            </a:r>
            <a:r>
              <a:rPr lang="zh-CN" altLang="en-US" sz="2400" b="1" kern="1200" spc="150" noProof="1">
                <a:latin typeface="宋体" panose="02010600030101010101" pitchFamily="2" charset="-122"/>
                <a:ea typeface="宋体" panose="02010600030101010101" pitchFamily="2" charset="-122"/>
                <a:cs typeface="+mn-cs"/>
                <a:sym typeface="+mn-ea"/>
              </a:rPr>
              <a:t>。</a:t>
            </a:r>
            <a:endParaRPr lang="en-US" altLang="zh-CN" sz="2400" b="1" kern="1200" spc="150" noProof="1">
              <a:latin typeface="宋体" panose="02010600030101010101" pitchFamily="2" charset="-122"/>
              <a:ea typeface="宋体" panose="02010600030101010101" pitchFamily="2" charset="-122"/>
              <a:cs typeface="+mn-cs"/>
              <a:sym typeface="+mn-ea"/>
            </a:endParaRPr>
          </a:p>
          <a:p>
            <a:pPr lvl="0" hangingPunct="1"/>
            <a:endParaRPr lang="en-US" altLang="zh-CN" sz="2400" b="1" kern="1200" spc="150" noProof="1">
              <a:latin typeface="宋体" panose="02010600030101010101" pitchFamily="2" charset="-122"/>
              <a:ea typeface="宋体" panose="02010600030101010101" pitchFamily="2" charset="-122"/>
              <a:cs typeface="+mn-cs"/>
              <a:sym typeface="+mn-ea"/>
            </a:endParaRPr>
          </a:p>
          <a:p>
            <a:pPr lvl="0" hangingPunct="1"/>
            <a:r>
              <a:rPr lang="zh-CN" altLang="en-US" sz="2400" b="1" kern="1200" noProof="1">
                <a:latin typeface="微软雅黑" panose="020B0503020204020204" pitchFamily="34" charset="-122"/>
                <a:ea typeface="微软雅黑" panose="020B0503020204020204" pitchFamily="34" charset="-122"/>
                <a:cs typeface="+mn-cs"/>
                <a:sym typeface="+mn-ea"/>
              </a:rPr>
              <a:t>        村党支部委员会</a:t>
            </a:r>
            <a:r>
              <a:rPr lang="zh-CN" altLang="en-US" sz="2400" b="1" kern="1200" spc="150" noProof="1">
                <a:latin typeface="宋体" panose="02010600030101010101" pitchFamily="2" charset="-122"/>
                <a:ea typeface="宋体" panose="02010600030101010101" pitchFamily="2" charset="-122"/>
                <a:cs typeface="+mn-cs"/>
                <a:sym typeface="+mn-ea"/>
              </a:rPr>
              <a:t>是全村各项工作的</a:t>
            </a:r>
            <a:r>
              <a:rPr lang="zh-CN" altLang="en-US" sz="2400" b="1" kern="1200" noProof="1">
                <a:solidFill>
                  <a:srgbClr val="FF0000"/>
                </a:solidFill>
                <a:latin typeface="微软雅黑" panose="020B0503020204020204" pitchFamily="34" charset="-122"/>
                <a:ea typeface="微软雅黑" panose="020B0503020204020204" pitchFamily="34" charset="-122"/>
                <a:cs typeface="+mn-cs"/>
                <a:sym typeface="+mn-ea"/>
              </a:rPr>
              <a:t>领导核心</a:t>
            </a:r>
            <a:r>
              <a:rPr lang="zh-CN" altLang="en-US" sz="2400" b="1" kern="1200" spc="150" noProof="1">
                <a:solidFill>
                  <a:srgbClr val="FF0000"/>
                </a:solidFill>
                <a:latin typeface="宋体" panose="02010600030101010101" pitchFamily="2" charset="-122"/>
                <a:ea typeface="宋体" panose="02010600030101010101" pitchFamily="2" charset="-122"/>
                <a:cs typeface="+mn-cs"/>
                <a:sym typeface="+mn-ea"/>
              </a:rPr>
              <a:t>。</a:t>
            </a:r>
            <a:endParaRPr lang="en-US" altLang="zh-CN" sz="2400" b="1" kern="1200" spc="150" noProof="1">
              <a:solidFill>
                <a:srgbClr val="FF0000"/>
              </a:solidFill>
              <a:latin typeface="宋体" panose="02010600030101010101" pitchFamily="2" charset="-122"/>
              <a:ea typeface="宋体" panose="02010600030101010101" pitchFamily="2" charset="-122"/>
              <a:cs typeface="+mn-cs"/>
              <a:sym typeface="+mn-ea"/>
            </a:endParaRPr>
          </a:p>
          <a:p>
            <a:pPr lvl="0" hangingPunct="1"/>
            <a:r>
              <a:rPr lang="zh-CN" altLang="en-US" sz="2400" b="1" kern="1200" noProof="1">
                <a:latin typeface="微软雅黑" panose="020B0503020204020204" pitchFamily="34" charset="-122"/>
                <a:ea typeface="微软雅黑" panose="020B0503020204020204" pitchFamily="34" charset="-122"/>
                <a:cs typeface="+mn-cs"/>
                <a:sym typeface="+mn-ea"/>
              </a:rPr>
              <a:t>        村务监督委员会</a:t>
            </a:r>
            <a:r>
              <a:rPr lang="zh-CN" altLang="en-US" sz="2400" b="1" kern="1200" noProof="1">
                <a:solidFill>
                  <a:srgbClr val="0000FF"/>
                </a:solidFill>
                <a:latin typeface="微软雅黑" panose="020B0503020204020204" pitchFamily="34" charset="-122"/>
                <a:ea typeface="微软雅黑" panose="020B0503020204020204" pitchFamily="34" charset="-122"/>
                <a:cs typeface="+mn-cs"/>
                <a:sym typeface="+mn-ea"/>
              </a:rPr>
              <a:t>接受</a:t>
            </a:r>
            <a:r>
              <a:rPr lang="zh-CN" altLang="en-US" sz="2400" b="1" kern="1200" spc="150" noProof="1">
                <a:latin typeface="宋体" panose="02010600030101010101" pitchFamily="2" charset="-122"/>
                <a:ea typeface="宋体" panose="02010600030101010101" pitchFamily="2" charset="-122"/>
                <a:cs typeface="+mn-cs"/>
                <a:sym typeface="+mn-ea"/>
              </a:rPr>
              <a:t>村党支部委员会的</a:t>
            </a:r>
            <a:r>
              <a:rPr lang="zh-CN" altLang="en-US" sz="2400" b="1" kern="1200" noProof="1">
                <a:solidFill>
                  <a:srgbClr val="FF0000"/>
                </a:solidFill>
                <a:latin typeface="微软雅黑" panose="020B0503020204020204" pitchFamily="34" charset="-122"/>
                <a:ea typeface="微软雅黑" panose="020B0503020204020204" pitchFamily="34" charset="-122"/>
                <a:cs typeface="+mn-cs"/>
                <a:sym typeface="+mn-ea"/>
              </a:rPr>
              <a:t>领导</a:t>
            </a:r>
            <a:r>
              <a:rPr lang="zh-CN" altLang="en-US" sz="2400" b="1" kern="1200" spc="150" noProof="1">
                <a:latin typeface="宋体" panose="02010600030101010101" pitchFamily="2" charset="-122"/>
                <a:ea typeface="宋体" panose="02010600030101010101" pitchFamily="2" charset="-122"/>
                <a:cs typeface="+mn-cs"/>
                <a:sym typeface="+mn-ea"/>
              </a:rPr>
              <a:t>。</a:t>
            </a:r>
            <a:endParaRPr lang="en-US" altLang="zh-CN" sz="2400" b="1" kern="1200" spc="150" noProof="1">
              <a:latin typeface="宋体" panose="02010600030101010101" pitchFamily="2" charset="-122"/>
              <a:ea typeface="宋体" panose="02010600030101010101" pitchFamily="2" charset="-122"/>
              <a:cs typeface="+mn-cs"/>
              <a:sym typeface="+mn-ea"/>
            </a:endParaRPr>
          </a:p>
        </p:txBody>
      </p:sp>
    </p:spTree>
    <p:extLst>
      <p:ext uri="{BB962C8B-B14F-4D97-AF65-F5344CB8AC3E}">
        <p14:creationId xmlns:p14="http://schemas.microsoft.com/office/powerpoint/2010/main" val="4845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418" y="701457"/>
            <a:ext cx="8921163" cy="4070959"/>
          </a:xfrm>
          <a:ln>
            <a:solidFill>
              <a:schemeClr val="accent1"/>
            </a:solidFill>
          </a:ln>
        </p:spPr>
        <p:txBody>
          <a:bodyPr>
            <a:noAutofit/>
          </a:bodyPr>
          <a:lstStyle/>
          <a:p>
            <a:pPr marL="0" indent="0">
              <a:spcAft>
                <a:spcPct val="0"/>
              </a:spcAft>
              <a:buNone/>
            </a:pPr>
            <a:r>
              <a:rPr lang="en-US" altLang="zh-CN" sz="2400" b="1" dirty="0">
                <a:solidFill>
                  <a:srgbClr val="0000FF"/>
                </a:solidFill>
                <a:latin typeface="宋体" panose="02010600030101010101" pitchFamily="2" charset="-122"/>
                <a:ea typeface="宋体" panose="02010600030101010101" pitchFamily="2" charset="-122"/>
              </a:rPr>
              <a:t>    </a:t>
            </a:r>
            <a:r>
              <a:rPr lang="zh-CN" altLang="en-US" sz="2400" b="1" spc="0" dirty="0">
                <a:solidFill>
                  <a:srgbClr val="000000"/>
                </a:solidFill>
                <a:latin typeface="微软雅黑" panose="020B0503020204020204" pitchFamily="34" charset="-122"/>
                <a:ea typeface="微软雅黑" panose="020B0503020204020204" pitchFamily="34" charset="-122"/>
              </a:rPr>
              <a:t>村</a:t>
            </a:r>
            <a:r>
              <a:rPr lang="zh-CN" altLang="en-US" sz="2400" b="1" spc="0" dirty="0">
                <a:solidFill>
                  <a:srgbClr val="000000"/>
                </a:solidFill>
                <a:latin typeface="微软雅黑" panose="020B0503020204020204" pitchFamily="34" charset="-122"/>
                <a:ea typeface="微软雅黑" panose="020B0503020204020204" pitchFamily="34" charset="-122"/>
                <a:sym typeface="Calibri" panose="020F0502020204030204"/>
              </a:rPr>
              <a:t>党支</a:t>
            </a:r>
            <a:r>
              <a:rPr lang="zh-CN" altLang="en-US" sz="2400" b="1" spc="0" dirty="0">
                <a:solidFill>
                  <a:srgbClr val="000000"/>
                </a:solidFill>
                <a:latin typeface="微软雅黑" panose="020B0503020204020204" pitchFamily="34" charset="-122"/>
                <a:ea typeface="微软雅黑" panose="020B0503020204020204" pitchFamily="34" charset="-122"/>
              </a:rPr>
              <a:t>部委员会</a:t>
            </a:r>
            <a:r>
              <a:rPr lang="zh-CN" altLang="en-US" sz="2400" b="1" dirty="0">
                <a:latin typeface="宋体" panose="02010600030101010101" pitchFamily="2" charset="-122"/>
                <a:ea typeface="宋体" panose="02010600030101010101" pitchFamily="2" charset="-122"/>
              </a:rPr>
              <a:t>和</a:t>
            </a:r>
            <a:r>
              <a:rPr lang="zh-CN" altLang="en-US" sz="2400" b="1" spc="0" dirty="0">
                <a:solidFill>
                  <a:srgbClr val="000000"/>
                </a:solidFill>
                <a:latin typeface="微软雅黑" panose="020B0503020204020204" pitchFamily="34" charset="-122"/>
                <a:ea typeface="微软雅黑" panose="020B0503020204020204" pitchFamily="34" charset="-122"/>
              </a:rPr>
              <a:t>村民委员会</a:t>
            </a:r>
            <a:r>
              <a:rPr lang="zh-CN" altLang="en-US" sz="2400" b="1" dirty="0">
                <a:latin typeface="宋体" panose="02010600030101010101" pitchFamily="2" charset="-122"/>
                <a:ea typeface="宋体" panose="02010600030101010101" pitchFamily="2" charset="-122"/>
              </a:rPr>
              <a:t>的组成人员</a:t>
            </a:r>
            <a:r>
              <a:rPr lang="zh-CN" altLang="en-US" sz="2400" b="1" spc="0" dirty="0">
                <a:solidFill>
                  <a:srgbClr val="0000FF"/>
                </a:solidFill>
                <a:latin typeface="微软雅黑" panose="020B0503020204020204" pitchFamily="34" charset="-122"/>
                <a:ea typeface="微软雅黑" panose="020B0503020204020204" pitchFamily="34" charset="-122"/>
              </a:rPr>
              <a:t>可以</a:t>
            </a:r>
            <a:r>
              <a:rPr lang="zh-CN" altLang="en-US" sz="2400" b="1" spc="0" dirty="0">
                <a:solidFill>
                  <a:srgbClr val="FF0000"/>
                </a:solidFill>
                <a:latin typeface="微软雅黑" panose="020B0503020204020204" pitchFamily="34" charset="-122"/>
                <a:ea typeface="微软雅黑" panose="020B0503020204020204" pitchFamily="34" charset="-122"/>
              </a:rPr>
              <a:t>交叉任职。</a:t>
            </a:r>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中国共产党农村工作条例</a:t>
            </a:r>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规定，村党组织书记应当通过法定程序担任村民委员会主任和村级集体经济组织、合作经济组织负责人，推行村“两委”班子成员交叉任职。</a:t>
            </a:r>
          </a:p>
          <a:p>
            <a:pPr marL="0" indent="0">
              <a:spcAft>
                <a:spcPct val="0"/>
              </a:spcAft>
              <a:buNone/>
            </a:pPr>
            <a:r>
              <a:rPr lang="zh-CN" altLang="en-US" sz="2400" b="1" dirty="0">
                <a:latin typeface="宋体" panose="02010600030101010101" pitchFamily="2" charset="-122"/>
                <a:ea typeface="宋体" panose="02010600030101010101" pitchFamily="2" charset="-122"/>
              </a:rPr>
              <a:t>    </a:t>
            </a:r>
            <a:r>
              <a:rPr lang="zh-CN" altLang="en-US" sz="2400" b="1" spc="0" dirty="0">
                <a:solidFill>
                  <a:srgbClr val="000000"/>
                </a:solidFill>
                <a:latin typeface="微软雅黑" panose="020B0503020204020204" pitchFamily="34" charset="-122"/>
                <a:ea typeface="微软雅黑" panose="020B0503020204020204" pitchFamily="34" charset="-122"/>
              </a:rPr>
              <a:t>村务监督委员会</a:t>
            </a:r>
            <a:r>
              <a:rPr lang="zh-CN" altLang="en-US" sz="2400" b="1" dirty="0">
                <a:latin typeface="宋体" panose="02010600030101010101" pitchFamily="2" charset="-122"/>
                <a:ea typeface="宋体" panose="02010600030101010101" pitchFamily="2" charset="-122"/>
              </a:rPr>
              <a:t>组成人员的产生应当</a:t>
            </a:r>
            <a:r>
              <a:rPr lang="zh-CN" altLang="en-US" sz="2400" b="1" spc="0" dirty="0">
                <a:solidFill>
                  <a:srgbClr val="0000FF"/>
                </a:solidFill>
                <a:latin typeface="微软雅黑" panose="020B0503020204020204" pitchFamily="34" charset="-122"/>
                <a:ea typeface="微软雅黑" panose="020B0503020204020204" pitchFamily="34" charset="-122"/>
              </a:rPr>
              <a:t>遵循</a:t>
            </a:r>
            <a:r>
              <a:rPr lang="zh-CN" altLang="en-US" sz="2400" b="1" spc="0" dirty="0">
                <a:solidFill>
                  <a:srgbClr val="FF0000"/>
                </a:solidFill>
                <a:latin typeface="微软雅黑" panose="020B0503020204020204" pitchFamily="34" charset="-122"/>
                <a:ea typeface="微软雅黑" panose="020B0503020204020204" pitchFamily="34" charset="-122"/>
              </a:rPr>
              <a:t>回避制度</a:t>
            </a:r>
            <a:r>
              <a:rPr lang="zh-CN" altLang="en-US" sz="2400" b="1" dirty="0">
                <a:latin typeface="宋体" panose="02010600030101010101" pitchFamily="2" charset="-122"/>
                <a:ea typeface="宋体" panose="02010600030101010101" pitchFamily="2" charset="-122"/>
              </a:rPr>
              <a:t>。</a:t>
            </a:r>
            <a:endParaRPr lang="en-US" altLang="zh-CN" sz="2400" b="1" dirty="0">
              <a:latin typeface="宋体" panose="02010600030101010101" pitchFamily="2" charset="-122"/>
              <a:ea typeface="宋体" panose="02010600030101010101" pitchFamily="2" charset="-122"/>
            </a:endParaRPr>
          </a:p>
          <a:p>
            <a:pPr marL="0" indent="0">
              <a:spcAft>
                <a:spcPct val="0"/>
              </a:spcAft>
              <a:buNone/>
            </a:pPr>
            <a:r>
              <a:rPr lang="zh-CN" altLang="en-US" sz="2400" b="1" dirty="0">
                <a:latin typeface="宋体" panose="02010600030101010101" pitchFamily="2" charset="-122"/>
                <a:ea typeface="宋体" panose="02010600030101010101" pitchFamily="2" charset="-122"/>
              </a:rPr>
              <a:t>   按照</a:t>
            </a:r>
            <a:r>
              <a:rPr lang="en-US" altLang="zh-CN" sz="2200" b="1" dirty="0">
                <a:latin typeface="宋体" panose="02010600030101010101" pitchFamily="2" charset="-122"/>
                <a:ea typeface="宋体" panose="02010600030101010101" pitchFamily="2" charset="-122"/>
              </a:rPr>
              <a:t>《</a:t>
            </a:r>
            <a:r>
              <a:rPr lang="zh-CN" altLang="en-US" sz="2200" b="1" dirty="0">
                <a:latin typeface="宋体" panose="02010600030101010101" pitchFamily="2" charset="-122"/>
                <a:ea typeface="宋体" panose="02010600030101010101" pitchFamily="2" charset="-122"/>
              </a:rPr>
              <a:t>中华人民共和国村民委员会组织法</a:t>
            </a:r>
            <a:r>
              <a:rPr lang="en-US" altLang="zh-CN" sz="22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第三十二条规定</a:t>
            </a:r>
            <a:r>
              <a:rPr lang="zh-CN" altLang="en-US" sz="2000" b="1" dirty="0">
                <a:latin typeface="宋体" panose="02010600030101010101" pitchFamily="2" charset="-122"/>
                <a:ea typeface="宋体" panose="02010600030101010101" pitchFamily="2" charset="-122"/>
              </a:rPr>
              <a:t>，</a:t>
            </a:r>
            <a:endParaRPr lang="en-US" altLang="zh-CN" sz="2000" b="1" dirty="0">
              <a:latin typeface="宋体" panose="02010600030101010101" pitchFamily="2" charset="-122"/>
              <a:ea typeface="宋体" panose="02010600030101010101" pitchFamily="2" charset="-122"/>
            </a:endParaRPr>
          </a:p>
          <a:p>
            <a:pPr marL="0" indent="0">
              <a:spcAft>
                <a:spcPct val="0"/>
              </a:spcAft>
              <a:buNone/>
            </a:pPr>
            <a:r>
              <a:rPr lang="zh-CN" altLang="en-US" sz="2400" b="1" dirty="0">
                <a:latin typeface="宋体" panose="02010600030101010101" pitchFamily="2" charset="-122"/>
                <a:ea typeface="宋体" panose="02010600030101010101" pitchFamily="2" charset="-122"/>
              </a:rPr>
              <a:t>   村民委员会成员及其近亲属</a:t>
            </a:r>
            <a:r>
              <a:rPr lang="zh-CN" altLang="en-US" sz="2400" b="1" spc="0" dirty="0">
                <a:solidFill>
                  <a:srgbClr val="0000FF"/>
                </a:solidFill>
                <a:latin typeface="微软雅黑" panose="020B0503020204020204" pitchFamily="34" charset="-122"/>
                <a:ea typeface="微软雅黑" panose="020B0503020204020204" pitchFamily="34" charset="-122"/>
              </a:rPr>
              <a:t>不得</a:t>
            </a:r>
            <a:r>
              <a:rPr lang="zh-CN" altLang="en-US" sz="2400" b="1" dirty="0">
                <a:latin typeface="宋体" panose="02010600030101010101" pitchFamily="2" charset="-122"/>
                <a:ea typeface="宋体" panose="02010600030101010101" pitchFamily="2" charset="-122"/>
              </a:rPr>
              <a:t>担任村务监督机构成员。</a:t>
            </a:r>
            <a:endParaRPr lang="en-US" altLang="zh-CN" sz="2400" b="1" dirty="0">
              <a:latin typeface="宋体" panose="02010600030101010101" pitchFamily="2" charset="-122"/>
              <a:ea typeface="宋体" panose="02010600030101010101" pitchFamily="2" charset="-122"/>
            </a:endParaRPr>
          </a:p>
          <a:p>
            <a:pPr marL="0" indent="0">
              <a:spcAft>
                <a:spcPct val="0"/>
              </a:spcAft>
              <a:buNone/>
            </a:pPr>
            <a:r>
              <a:rPr lang="zh-CN" altLang="en-US" sz="2400" b="1" spc="0" dirty="0">
                <a:solidFill>
                  <a:srgbClr val="000000"/>
                </a:solidFill>
                <a:latin typeface="微软雅黑" panose="020B0503020204020204" pitchFamily="34" charset="-122"/>
                <a:ea typeface="微软雅黑" panose="020B0503020204020204" pitchFamily="34" charset="-122"/>
              </a:rPr>
              <a:t>      村党支部委员会</a:t>
            </a:r>
            <a:r>
              <a:rPr lang="zh-CN" altLang="en-US" sz="2400" b="1" dirty="0">
                <a:latin typeface="宋体" panose="02010600030101010101" pitchFamily="2" charset="-122"/>
                <a:ea typeface="宋体" panose="02010600030101010101" pitchFamily="2" charset="-122"/>
              </a:rPr>
              <a:t>和</a:t>
            </a:r>
            <a:r>
              <a:rPr lang="zh-CN" altLang="en-US" sz="2400" b="1" spc="0" dirty="0">
                <a:solidFill>
                  <a:srgbClr val="000000"/>
                </a:solidFill>
                <a:latin typeface="微软雅黑" panose="020B0503020204020204" pitchFamily="34" charset="-122"/>
                <a:ea typeface="微软雅黑" panose="020B0503020204020204" pitchFamily="34" charset="-122"/>
              </a:rPr>
              <a:t>村务监督委员会</a:t>
            </a:r>
            <a:r>
              <a:rPr lang="zh-CN" altLang="en-US" sz="2200" b="1" dirty="0">
                <a:latin typeface="宋体" panose="02010600030101010101" pitchFamily="2" charset="-122"/>
                <a:ea typeface="宋体" panose="02010600030101010101" pitchFamily="2" charset="-122"/>
              </a:rPr>
              <a:t>的组成人员</a:t>
            </a:r>
            <a:r>
              <a:rPr lang="zh-CN" altLang="en-US" sz="2400" b="1" spc="0" dirty="0">
                <a:solidFill>
                  <a:srgbClr val="0000FF"/>
                </a:solidFill>
                <a:latin typeface="微软雅黑" panose="020B0503020204020204" pitchFamily="34" charset="-122"/>
                <a:ea typeface="微软雅黑" panose="020B0503020204020204" pitchFamily="34" charset="-122"/>
              </a:rPr>
              <a:t>可以</a:t>
            </a:r>
            <a:r>
              <a:rPr lang="zh-CN" altLang="en-US" sz="2400" b="1" dirty="0">
                <a:latin typeface="宋体" panose="02010600030101010101" pitchFamily="2" charset="-122"/>
                <a:ea typeface="宋体" panose="02010600030101010101" pitchFamily="2" charset="-122"/>
              </a:rPr>
              <a:t>交叉任职。</a:t>
            </a:r>
          </a:p>
        </p:txBody>
      </p:sp>
      <p:sp>
        <p:nvSpPr>
          <p:cNvPr id="4" name="矩形 6">
            <a:extLst>
              <a:ext uri="{FF2B5EF4-FFF2-40B4-BE49-F238E27FC236}">
                <a16:creationId xmlns:a16="http://schemas.microsoft.com/office/drawing/2014/main" id="{B9CE57E4-EE34-401D-8DAC-897E71940736}"/>
              </a:ext>
            </a:extLst>
          </p:cNvPr>
          <p:cNvSpPr>
            <a:spLocks noChangeArrowheads="1"/>
          </p:cNvSpPr>
          <p:nvPr/>
        </p:nvSpPr>
        <p:spPr bwMode="auto">
          <a:xfrm>
            <a:off x="111418" y="80437"/>
            <a:ext cx="8921163"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zh-CN" altLang="en-US" sz="2400" b="1" dirty="0">
                <a:latin typeface="黑体" panose="02010609060101010101" pitchFamily="49" charset="-122"/>
                <a:ea typeface="黑体" panose="02010609060101010101" pitchFamily="49" charset="-122"/>
              </a:rPr>
              <a:t>（</a:t>
            </a:r>
            <a:r>
              <a:rPr lang="en-US" altLang="zh-CN" sz="2400" b="1" dirty="0">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）村民委员会成员可以同时在这三个机构任职吗？</a:t>
            </a:r>
          </a:p>
        </p:txBody>
      </p:sp>
    </p:spTree>
    <p:extLst>
      <p:ext uri="{BB962C8B-B14F-4D97-AF65-F5344CB8AC3E}">
        <p14:creationId xmlns:p14="http://schemas.microsoft.com/office/powerpoint/2010/main" val="4210774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418" y="1057278"/>
            <a:ext cx="8921163" cy="3813685"/>
          </a:xfrm>
          <a:ln>
            <a:solidFill>
              <a:schemeClr val="accent1"/>
            </a:solidFill>
          </a:ln>
        </p:spPr>
        <p:txBody>
          <a:bodyPr>
            <a:noAutofit/>
          </a:bodyPr>
          <a:lstStyle/>
          <a:p>
            <a:pPr marL="0" lvl="0" indent="0">
              <a:spcAft>
                <a:spcPct val="0"/>
              </a:spcAft>
              <a:buNone/>
            </a:pPr>
            <a:r>
              <a:rPr lang="zh-CN" altLang="en-US" sz="2200" b="1" dirty="0">
                <a:solidFill>
                  <a:srgbClr val="000000"/>
                </a:solidFill>
                <a:latin typeface="宋体" panose="02010600030101010101" pitchFamily="2" charset="-122"/>
                <a:ea typeface="宋体" panose="02010600030101010101" pitchFamily="2" charset="-122"/>
              </a:rPr>
              <a:t>    </a:t>
            </a:r>
            <a:r>
              <a:rPr lang="zh-CN" altLang="en-US" sz="2200" b="1" dirty="0">
                <a:solidFill>
                  <a:srgbClr val="000000"/>
                </a:solidFill>
                <a:latin typeface="微软雅黑" panose="020B0503020204020204" pitchFamily="34" charset="-122"/>
                <a:ea typeface="微软雅黑" panose="020B0503020204020204" pitchFamily="34" charset="-122"/>
              </a:rPr>
              <a:t>村党支部委员会</a:t>
            </a:r>
            <a:r>
              <a:rPr lang="zh-CN" altLang="en-US" sz="2200" b="1" dirty="0">
                <a:solidFill>
                  <a:srgbClr val="000000"/>
                </a:solidFill>
                <a:latin typeface="宋体" panose="02010600030101010101" pitchFamily="2" charset="-122"/>
                <a:ea typeface="宋体" panose="02010600030101010101" pitchFamily="2" charset="-122"/>
              </a:rPr>
              <a:t>和</a:t>
            </a:r>
            <a:r>
              <a:rPr lang="zh-CN" altLang="en-US" sz="2200" b="1" dirty="0">
                <a:solidFill>
                  <a:srgbClr val="000000"/>
                </a:solidFill>
                <a:latin typeface="微软雅黑" panose="020B0503020204020204" pitchFamily="34" charset="-122"/>
                <a:ea typeface="微软雅黑" panose="020B0503020204020204" pitchFamily="34" charset="-122"/>
              </a:rPr>
              <a:t>村委会</a:t>
            </a:r>
            <a:r>
              <a:rPr lang="zh-CN" altLang="en-US" sz="2200" b="1" dirty="0">
                <a:solidFill>
                  <a:srgbClr val="FF0000"/>
                </a:solidFill>
                <a:latin typeface="微软雅黑" panose="020B0503020204020204" pitchFamily="34" charset="-122"/>
                <a:ea typeface="微软雅黑" panose="020B0503020204020204" pitchFamily="34" charset="-122"/>
              </a:rPr>
              <a:t>管的事情</a:t>
            </a:r>
            <a:r>
              <a:rPr lang="zh-CN" altLang="en-US" sz="2200" b="1" dirty="0">
                <a:solidFill>
                  <a:srgbClr val="000000"/>
                </a:solidFill>
                <a:latin typeface="宋体" panose="02010600030101010101" pitchFamily="2" charset="-122"/>
                <a:ea typeface="宋体" panose="02010600030101010101" pitchFamily="2" charset="-122"/>
              </a:rPr>
              <a:t>是不一样的。</a:t>
            </a:r>
            <a:endParaRPr lang="en-US" altLang="zh-CN" sz="2200" b="1" dirty="0">
              <a:solidFill>
                <a:srgbClr val="000000"/>
              </a:solidFill>
              <a:latin typeface="微软雅黑" panose="020B0503020204020204" pitchFamily="34" charset="-122"/>
              <a:ea typeface="微软雅黑" panose="020B0503020204020204" pitchFamily="34" charset="-122"/>
            </a:endParaRPr>
          </a:p>
          <a:p>
            <a:pPr marL="0" lvl="0" indent="0">
              <a:spcAft>
                <a:spcPct val="0"/>
              </a:spcAft>
              <a:buNone/>
            </a:pPr>
            <a:r>
              <a:rPr lang="zh-CN" altLang="en-US" sz="2200" b="1" dirty="0">
                <a:solidFill>
                  <a:srgbClr val="000000"/>
                </a:solidFill>
                <a:latin typeface="宋体" panose="02010600030101010101" pitchFamily="2" charset="-122"/>
                <a:ea typeface="宋体" panose="02010600030101010101" pitchFamily="2" charset="-122"/>
              </a:rPr>
              <a:t>    </a:t>
            </a:r>
            <a:r>
              <a:rPr lang="zh-CN" altLang="en-US" sz="2200" b="1" dirty="0">
                <a:solidFill>
                  <a:srgbClr val="000000"/>
                </a:solidFill>
                <a:latin typeface="微软雅黑" panose="020B0503020204020204" pitchFamily="34" charset="-122"/>
                <a:ea typeface="微软雅黑" panose="020B0503020204020204" pitchFamily="34" charset="-122"/>
              </a:rPr>
              <a:t>村党支部委员会</a:t>
            </a:r>
            <a:r>
              <a:rPr lang="zh-CN" altLang="en-US" sz="2200" b="1" dirty="0">
                <a:solidFill>
                  <a:srgbClr val="000000"/>
                </a:solidFill>
                <a:latin typeface="宋体" panose="02010600030101010101" pitchFamily="2" charset="-122"/>
                <a:ea typeface="宋体" panose="02010600030101010101" pitchFamily="2" charset="-122"/>
              </a:rPr>
              <a:t>是中国共产党在农村的基层组织，按照中国共产党章程进行工作，发挥领导核心作用，领导和支持村民委员会行使职权；依照宪法和法律，支持和保障村民开展自治活动、直接行使民主权利。</a:t>
            </a:r>
            <a:endParaRPr lang="en-US" altLang="zh-CN" sz="2200" b="1" dirty="0">
              <a:solidFill>
                <a:srgbClr val="000000"/>
              </a:solidFill>
              <a:latin typeface="宋体" panose="02010600030101010101" pitchFamily="2" charset="-122"/>
              <a:ea typeface="宋体" panose="02010600030101010101" pitchFamily="2" charset="-122"/>
            </a:endParaRPr>
          </a:p>
          <a:p>
            <a:pPr marL="0" lvl="0" indent="0">
              <a:spcAft>
                <a:spcPct val="0"/>
              </a:spcAft>
              <a:buNone/>
            </a:pPr>
            <a:r>
              <a:rPr lang="zh-CN" altLang="en-US" sz="2200" b="1" dirty="0">
                <a:solidFill>
                  <a:srgbClr val="000000"/>
                </a:solidFill>
                <a:latin typeface="宋体" panose="02010600030101010101" pitchFamily="2" charset="-122"/>
                <a:ea typeface="宋体" panose="02010600030101010101" pitchFamily="2" charset="-122"/>
              </a:rPr>
              <a:t>    </a:t>
            </a:r>
            <a:r>
              <a:rPr lang="zh-CN" altLang="en-US" sz="2200" b="1" dirty="0">
                <a:solidFill>
                  <a:srgbClr val="000000"/>
                </a:solidFill>
                <a:latin typeface="微软雅黑" panose="020B0503020204020204" pitchFamily="34" charset="-122"/>
                <a:ea typeface="微软雅黑" panose="020B0503020204020204" pitchFamily="34" charset="-122"/>
              </a:rPr>
              <a:t>村委会</a:t>
            </a:r>
            <a:r>
              <a:rPr lang="zh-CN" altLang="en-US" sz="2200" b="1" dirty="0">
                <a:solidFill>
                  <a:srgbClr val="000000"/>
                </a:solidFill>
                <a:latin typeface="宋体" panose="02010600030101010101" pitchFamily="2" charset="-122"/>
                <a:ea typeface="宋体" panose="02010600030101010101" pitchFamily="2" charset="-122"/>
              </a:rPr>
              <a:t>是</a:t>
            </a:r>
            <a:r>
              <a:rPr lang="zh-CN" altLang="en-US" sz="2200" b="1" dirty="0">
                <a:solidFill>
                  <a:srgbClr val="000000"/>
                </a:solidFill>
                <a:latin typeface="微软雅黑" panose="020B0503020204020204" pitchFamily="34" charset="-122"/>
                <a:ea typeface="微软雅黑" panose="020B0503020204020204" pitchFamily="34" charset="-122"/>
              </a:rPr>
              <a:t>农村基层群众性自治组织</a:t>
            </a:r>
            <a:r>
              <a:rPr lang="zh-CN" altLang="en-US" sz="2200" b="1" dirty="0">
                <a:solidFill>
                  <a:srgbClr val="000000"/>
                </a:solidFill>
                <a:latin typeface="宋体" panose="02010600030101010101" pitchFamily="2" charset="-122"/>
                <a:ea typeface="宋体" panose="02010600030101010101" pitchFamily="2" charset="-122"/>
              </a:rPr>
              <a:t>。其</a:t>
            </a:r>
            <a:r>
              <a:rPr lang="zh-CN" altLang="en-US" sz="2200" b="1" dirty="0">
                <a:solidFill>
                  <a:srgbClr val="000000"/>
                </a:solidFill>
                <a:latin typeface="微软雅黑" panose="020B0503020204020204" pitchFamily="34" charset="-122"/>
                <a:ea typeface="微软雅黑" panose="020B0503020204020204" pitchFamily="34" charset="-122"/>
              </a:rPr>
              <a:t>主要职能</a:t>
            </a:r>
            <a:r>
              <a:rPr lang="zh-CN" altLang="en-US" sz="2200" b="1" dirty="0">
                <a:solidFill>
                  <a:srgbClr val="000000"/>
                </a:solidFill>
                <a:latin typeface="宋体" panose="02010600030101010101" pitchFamily="2" charset="-122"/>
                <a:ea typeface="宋体" panose="02010600030101010101" pitchFamily="2" charset="-122"/>
              </a:rPr>
              <a:t>是办理本村的公共事务和公益事业，调解民间纠纷，协助维护社会治安，向人民政府反映村民的意见、要求和提出建议等。</a:t>
            </a:r>
            <a:endParaRPr lang="en-US" altLang="zh-CN" sz="2200" b="1" dirty="0"/>
          </a:p>
        </p:txBody>
      </p:sp>
      <p:sp>
        <p:nvSpPr>
          <p:cNvPr id="4" name="矩形 6">
            <a:extLst>
              <a:ext uri="{FF2B5EF4-FFF2-40B4-BE49-F238E27FC236}">
                <a16:creationId xmlns:a16="http://schemas.microsoft.com/office/drawing/2014/main" id="{B9CE57E4-EE34-401D-8DAC-897E71940736}"/>
              </a:ext>
            </a:extLst>
          </p:cNvPr>
          <p:cNvSpPr>
            <a:spLocks noChangeArrowheads="1"/>
          </p:cNvSpPr>
          <p:nvPr/>
        </p:nvSpPr>
        <p:spPr bwMode="auto">
          <a:xfrm>
            <a:off x="111418" y="80437"/>
            <a:ext cx="8921163"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zh-CN" altLang="en-US" sz="2400" b="1" dirty="0">
                <a:latin typeface="黑体" panose="02010609060101010101" pitchFamily="49" charset="-122"/>
                <a:ea typeface="黑体" panose="02010609060101010101" pitchFamily="49" charset="-122"/>
              </a:rPr>
              <a:t>（</a:t>
            </a:r>
            <a:r>
              <a:rPr lang="en-US" altLang="zh-CN" sz="2400" b="1" dirty="0">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）村党支部委员会和村民委员会</a:t>
            </a:r>
            <a:r>
              <a:rPr lang="zh-CN" altLang="en-US" sz="2400" b="1" dirty="0">
                <a:solidFill>
                  <a:srgbClr val="FF0000"/>
                </a:solidFill>
                <a:latin typeface="黑体" panose="02010609060101010101" pitchFamily="49" charset="-122"/>
                <a:ea typeface="黑体" panose="02010609060101010101" pitchFamily="49" charset="-122"/>
              </a:rPr>
              <a:t>管的事情</a:t>
            </a:r>
            <a:r>
              <a:rPr lang="zh-CN" altLang="en-US" sz="2400" b="1" dirty="0">
                <a:latin typeface="黑体" panose="02010609060101010101" pitchFamily="49" charset="-122"/>
                <a:ea typeface="黑体" panose="02010609060101010101" pitchFamily="49" charset="-122"/>
              </a:rPr>
              <a:t>是一样的吗？  </a:t>
            </a:r>
          </a:p>
          <a:p>
            <a:r>
              <a:rPr lang="zh-CN" altLang="en-US" sz="2400" b="1" dirty="0">
                <a:latin typeface="黑体" panose="02010609060101010101" pitchFamily="49" charset="-122"/>
                <a:ea typeface="黑体" panose="02010609060101010101" pitchFamily="49" charset="-122"/>
              </a:rPr>
              <a:t>     村党支部委员会和村民委员会是什么</a:t>
            </a:r>
            <a:r>
              <a:rPr lang="zh-CN" altLang="en-US" sz="2400" b="1" dirty="0">
                <a:solidFill>
                  <a:srgbClr val="FF0000"/>
                </a:solidFill>
                <a:latin typeface="黑体" panose="02010609060101010101" pitchFamily="49" charset="-122"/>
                <a:ea typeface="黑体" panose="02010609060101010101" pitchFamily="49" charset="-122"/>
              </a:rPr>
              <a:t>关系</a:t>
            </a:r>
            <a:r>
              <a:rPr lang="zh-CN" altLang="en-US" sz="2400" b="1" dirty="0">
                <a:latin typeface="黑体" panose="02010609060101010101" pitchFamily="49" charset="-122"/>
                <a:ea typeface="黑体" panose="02010609060101010101" pitchFamily="49" charset="-122"/>
              </a:rPr>
              <a:t>？ </a:t>
            </a:r>
            <a:endParaRPr lang="zh-CN" altLang="en-US" sz="2400" b="1" kern="1200" spc="150" noProof="1">
              <a:solidFill>
                <a:srgbClr val="0000FF"/>
              </a:solidFill>
              <a:latin typeface="微软雅黑" panose="020B0503020204020204" pitchFamily="34" charset="-122"/>
              <a:ea typeface="微软雅黑" panose="020B0503020204020204" pitchFamily="34" charset="-122"/>
              <a:cs typeface="+mn-cs"/>
              <a:sym typeface="+mn-ea"/>
            </a:endParaRPr>
          </a:p>
        </p:txBody>
      </p:sp>
    </p:spTree>
    <p:extLst>
      <p:ext uri="{BB962C8B-B14F-4D97-AF65-F5344CB8AC3E}">
        <p14:creationId xmlns:p14="http://schemas.microsoft.com/office/powerpoint/2010/main" val="37296506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2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2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24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24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9071</TotalTime>
  <Words>2684</Words>
  <Application>Microsoft Office PowerPoint</Application>
  <PresentationFormat>全屏显示(16:9)</PresentationFormat>
  <Paragraphs>228</Paragraphs>
  <Slides>32</Slides>
  <Notes>3</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32</vt:i4>
      </vt:variant>
    </vt:vector>
  </HeadingPairs>
  <TitlesOfParts>
    <vt:vector size="40" baseType="lpstr">
      <vt:lpstr>黑体</vt:lpstr>
      <vt:lpstr>楷体</vt:lpstr>
      <vt:lpstr>宋体</vt:lpstr>
      <vt:lpstr>微软雅黑</vt:lpstr>
      <vt:lpstr>Arial</vt:lpstr>
      <vt:lpstr>Calibri</vt:lpstr>
      <vt:lpstr>1_Office 主题​​</vt:lpstr>
      <vt:lpstr>2_Office 主题​​</vt:lpstr>
      <vt:lpstr>    《政治与法治》第14课时      第六课  我国的基本政治制度     第三框  基层群众自治制度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lsg</cp:lastModifiedBy>
  <cp:revision>181</cp:revision>
  <dcterms:created xsi:type="dcterms:W3CDTF">2020-02-01T11:21:51Z</dcterms:created>
  <dcterms:modified xsi:type="dcterms:W3CDTF">2020-05-17T06:46:36Z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