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heme/theme3.xml" ContentType="application/vnd.openxmlformats-officedocument.theme+xml"/>
  <Override PartName="/ppt/tags/tag247.xml" ContentType="application/vnd.openxmlformats-officedocument.presentationml.tags+xml"/>
  <Override PartName="/ppt/notesSlides/notesSlide1.xml" ContentType="application/vnd.openxmlformats-officedocument.presentationml.notesSlide+xml"/>
  <Override PartName="/ppt/tags/tag248.xml" ContentType="application/vnd.openxmlformats-officedocument.presentationml.tags+xml"/>
  <Override PartName="/ppt/notesSlides/notesSlide2.xml" ContentType="application/vnd.openxmlformats-officedocument.presentationml.notesSlid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18"/>
  </p:notesMasterIdLst>
  <p:sldIdLst>
    <p:sldId id="313" r:id="rId3"/>
    <p:sldId id="314" r:id="rId4"/>
    <p:sldId id="308" r:id="rId5"/>
    <p:sldId id="296" r:id="rId6"/>
    <p:sldId id="309" r:id="rId7"/>
    <p:sldId id="310" r:id="rId8"/>
    <p:sldId id="311" r:id="rId9"/>
    <p:sldId id="312" r:id="rId10"/>
    <p:sldId id="297" r:id="rId11"/>
    <p:sldId id="315" r:id="rId12"/>
    <p:sldId id="298" r:id="rId13"/>
    <p:sldId id="299" r:id="rId14"/>
    <p:sldId id="300" r:id="rId15"/>
    <p:sldId id="302" r:id="rId16"/>
    <p:sldId id="271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59" autoAdjust="0"/>
  </p:normalViewPr>
  <p:slideViewPr>
    <p:cSldViewPr snapToGrid="0">
      <p:cViewPr varScale="1">
        <p:scale>
          <a:sx n="64" d="100"/>
          <a:sy n="64" d="100"/>
        </p:scale>
        <p:origin x="-133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47421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同学们好，今天我们开始了解：信息系统与社会。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 panose="020F0502020204030204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7218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261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6.pn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5.png"/><Relationship Id="rId5" Type="http://schemas.openxmlformats.org/officeDocument/2006/relationships/tags" Target="../tags/tag9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9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9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4.xml"/><Relationship Id="rId10" Type="http://schemas.openxmlformats.org/officeDocument/2006/relationships/image" Target="../media/image8.png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120.xml"/><Relationship Id="rId7" Type="http://schemas.openxmlformats.org/officeDocument/2006/relationships/image" Target="../media/image10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image" Target="../media/image9.png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image" Target="../media/image8.png"/><Relationship Id="rId5" Type="http://schemas.openxmlformats.org/officeDocument/2006/relationships/tags" Target="../tags/tag12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image" Target="../media/image8.png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33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5" Type="http://schemas.openxmlformats.org/officeDocument/2006/relationships/image" Target="../media/image9.png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147.xml"/><Relationship Id="rId10" Type="http://schemas.openxmlformats.org/officeDocument/2006/relationships/image" Target="../media/image9.png"/><Relationship Id="rId4" Type="http://schemas.openxmlformats.org/officeDocument/2006/relationships/tags" Target="../tags/tag146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image" Target="../media/image9.png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image" Target="../media/image8.png"/><Relationship Id="rId5" Type="http://schemas.openxmlformats.org/officeDocument/2006/relationships/tags" Target="../tags/tag15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image" Target="../media/image9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65.xml"/><Relationship Id="rId10" Type="http://schemas.openxmlformats.org/officeDocument/2006/relationships/image" Target="../media/image8.png"/><Relationship Id="rId4" Type="http://schemas.openxmlformats.org/officeDocument/2006/relationships/tags" Target="../tags/tag164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3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2.png"/><Relationship Id="rId5" Type="http://schemas.openxmlformats.org/officeDocument/2006/relationships/tags" Target="../tags/tag1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image" Target="../media/image9.png"/><Relationship Id="rId5" Type="http://schemas.openxmlformats.org/officeDocument/2006/relationships/tags" Target="../tags/tag173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72.xml"/><Relationship Id="rId9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7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image" Target="../media/image9.png"/><Relationship Id="rId5" Type="http://schemas.openxmlformats.org/officeDocument/2006/relationships/tags" Target="../tags/tag186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85.xml"/><Relationship Id="rId9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image" Target="../media/image9.png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image" Target="../media/image8.png"/><Relationship Id="rId5" Type="http://schemas.openxmlformats.org/officeDocument/2006/relationships/tags" Target="../tags/tag19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02.xml"/><Relationship Id="rId10" Type="http://schemas.openxmlformats.org/officeDocument/2006/relationships/image" Target="../media/image8.png"/><Relationship Id="rId4" Type="http://schemas.openxmlformats.org/officeDocument/2006/relationships/tags" Target="../tags/tag201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image" Target="../media/image8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10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15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image" Target="../media/image8.pn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20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25.xml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27.xml"/><Relationship Id="rId16" Type="http://schemas.openxmlformats.org/officeDocument/2006/relationships/image" Target="../media/image9.png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5" Type="http://schemas.openxmlformats.org/officeDocument/2006/relationships/tags" Target="../tags/tag230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235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image" Target="../media/image13.png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image" Target="../media/image5.png"/><Relationship Id="rId5" Type="http://schemas.openxmlformats.org/officeDocument/2006/relationships/tags" Target="../tags/tag24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3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2.png"/><Relationship Id="rId5" Type="http://schemas.openxmlformats.org/officeDocument/2006/relationships/tags" Target="../tags/tag4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52.xml"/><Relationship Id="rId10" Type="http://schemas.openxmlformats.org/officeDocument/2006/relationships/image" Target="../media/image2.png"/><Relationship Id="rId4" Type="http://schemas.openxmlformats.org/officeDocument/2006/relationships/tags" Target="../tags/tag51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2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2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0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7.xml"/><Relationship Id="rId16" Type="http://schemas.openxmlformats.org/officeDocument/2006/relationships/image" Target="../media/image3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48719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878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809705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742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080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201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108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2020/5/11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18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09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5038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288902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4547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9651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99699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7113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34834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51734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08503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419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tags" Target="../tags/tag102.xml"/><Relationship Id="rId3" Type="http://schemas.openxmlformats.org/officeDocument/2006/relationships/slideLayout" Target="../slideLayouts/slideLayout13.xml"/><Relationship Id="rId21" Type="http://schemas.openxmlformats.org/officeDocument/2006/relationships/tags" Target="../tags/tag97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tags" Target="../tags/tag101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tags" Target="../tags/tag100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tags" Target="../tags/tag99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ags" Target="../tags/tag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72782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4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084732" y="2310876"/>
            <a:ext cx="5687429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信息系统与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社会一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22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  </a:t>
            </a:r>
            <a:r>
              <a:rPr kumimoji="0" lang="en-US" altLang="zh-CN" sz="2000" b="0" i="0" u="none" strike="noStrike" kern="0" cap="none" spc="22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226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kumimoji="0" lang="en-US" altLang="zh-CN" sz="2000" b="1" i="0" u="none" strike="noStrike" kern="0" cap="none" spc="226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kumimoji="0" lang="zh-CN" altLang="en-US" sz="2000" b="1" i="0" u="none" strike="noStrike" kern="0" cap="none" spc="226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高中信息技术</a:t>
            </a:r>
            <a:endParaRPr kumimoji="0" lang="zh-CN" altLang="en-US" sz="2400" b="1" i="0" u="none" strike="noStrike" kern="0" cap="none" spc="226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55732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226" normalizeH="0" baseline="0" noProof="0" dirty="0" smtClean="0">
                <a:ln>
                  <a:noFill/>
                </a:ln>
                <a:solidFill>
                  <a:srgbClr val="FCFDFD">
                    <a:lumMod val="1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北京中学   赵腾任</a:t>
            </a:r>
            <a:endParaRPr kumimoji="0" lang="zh-CN" altLang="en-US" sz="2000" b="0" i="0" u="none" strike="noStrike" kern="0" cap="none" spc="226" normalizeH="0" baseline="0" noProof="0" dirty="0">
              <a:ln>
                <a:noFill/>
              </a:ln>
              <a:solidFill>
                <a:srgbClr val="FCFDFD">
                  <a:lumMod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6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39"/>
    </mc:Choice>
    <mc:Fallback xmlns="">
      <p:transition spd="slow" advTm="25839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24881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信息系统概述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440100" y="1323163"/>
            <a:ext cx="2967300" cy="3482517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2.1 </a:t>
            </a:r>
            <a:r>
              <a:rPr lang="zh-CN" altLang="en-US" b="1" dirty="0" smtClean="0"/>
              <a:t>信息系统的组成与功能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zh-CN" altLang="en-US" dirty="0" smtClean="0"/>
              <a:t>系统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 信息系统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 信息系统的关键要素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 信息系统的常见类型与功能</a:t>
            </a:r>
            <a:endParaRPr lang="en-US" altLang="zh-CN" dirty="0"/>
          </a:p>
          <a:p>
            <a:r>
              <a:rPr lang="en-US" altLang="zh-CN" b="1" dirty="0" smtClean="0"/>
              <a:t>2.3 </a:t>
            </a:r>
            <a:r>
              <a:rPr lang="zh-CN" altLang="en-US" b="1" dirty="0" smtClean="0"/>
              <a:t>信息系统的优势与局限性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zh-CN" altLang="en-US" dirty="0" smtClean="0"/>
              <a:t>信息系统的发展趋势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zh-CN" altLang="en-US" dirty="0" smtClean="0"/>
              <a:t>优势与局限性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endParaRPr lang="zh-CN" altLang="en-US" dirty="0"/>
          </a:p>
        </p:txBody>
      </p:sp>
      <p:pic>
        <p:nvPicPr>
          <p:cNvPr id="16" name="Picutre 3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77540" y="0"/>
            <a:ext cx="59664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44635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400" dirty="0" smtClean="0"/>
              <a:t>信息系统的组成与功能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028287"/>
            <a:ext cx="8139178" cy="3564033"/>
          </a:xfrm>
        </p:spPr>
        <p:txBody>
          <a:bodyPr>
            <a:normAutofit/>
          </a:bodyPr>
          <a:lstStyle/>
          <a:p>
            <a:r>
              <a:rPr lang="zh-CN" altLang="en-US" sz="1600" dirty="0" smtClean="0"/>
              <a:t>我们身边有很多系统：如，太阳系、社会、学籍管理系统</a:t>
            </a:r>
            <a:r>
              <a:rPr lang="en-US" altLang="zh-CN" sz="1600" dirty="0" smtClean="0"/>
              <a:t>……</a:t>
            </a:r>
          </a:p>
          <a:p>
            <a:r>
              <a:rPr lang="zh-CN" altLang="en-US" sz="1600" dirty="0" smtClean="0"/>
              <a:t>每个系统：由若干要素组成，它有一定的结构，有一定的功能。</a:t>
            </a:r>
            <a:endParaRPr lang="en-US" altLang="zh-CN" sz="1600" dirty="0" smtClean="0"/>
          </a:p>
          <a:p>
            <a:r>
              <a:rPr lang="zh-CN" altLang="en-US" sz="1600" dirty="0" smtClean="0"/>
              <a:t>我们凭借一个手环，就可以进入校园、借阅图书、到食堂用餐</a:t>
            </a:r>
            <a:r>
              <a:rPr lang="en-US" altLang="zh-CN" sz="1600" dirty="0" smtClean="0"/>
              <a:t>……</a:t>
            </a:r>
            <a:r>
              <a:rPr lang="zh-CN" altLang="en-US" sz="1600" dirty="0" smtClean="0"/>
              <a:t>校园一卡通系统就是一个典型的信息系统，而图书管理、就是它的一个子系统。</a:t>
            </a:r>
            <a:endParaRPr lang="en-US" altLang="zh-CN" sz="1600" dirty="0" smtClean="0"/>
          </a:p>
          <a:p>
            <a:r>
              <a:rPr lang="zh-CN" altLang="en-US" sz="1600" dirty="0"/>
              <a:t>右</a:t>
            </a:r>
            <a:r>
              <a:rPr lang="zh-CN" altLang="en-US" sz="1600" dirty="0" smtClean="0"/>
              <a:t>图是订票系统的简图，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 smtClean="0"/>
              <a:t>  </a:t>
            </a:r>
            <a:r>
              <a:rPr lang="zh-CN" altLang="en-US" sz="1600" dirty="0" smtClean="0"/>
              <a:t>请同学们分析一下，它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由哪些部分组成吧。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altLang="zh-CN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2652" y="2672657"/>
            <a:ext cx="5376707" cy="228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8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44635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b="0" dirty="0" smtClean="0"/>
              <a:t>信息系统的关键要素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028286"/>
            <a:ext cx="8139178" cy="3934430"/>
          </a:xfrm>
        </p:spPr>
        <p:txBody>
          <a:bodyPr>
            <a:normAutofit/>
          </a:bodyPr>
          <a:lstStyle/>
          <a:p>
            <a:r>
              <a:rPr lang="zh-CN" altLang="en-US" sz="1600" dirty="0" smtClean="0"/>
              <a:t>信息系统因人的需求而产生，为人提供各种服务。</a:t>
            </a:r>
            <a:endParaRPr lang="en-US" altLang="zh-CN" sz="1600" dirty="0" smtClean="0"/>
          </a:p>
          <a:p>
            <a:r>
              <a:rPr lang="zh-CN" altLang="en-US" sz="1600" dirty="0" smtClean="0"/>
              <a:t>在信息系统中，人，是关键要素之一。包括：决策者，开发者，维护者，使用者。</a:t>
            </a:r>
            <a:endParaRPr lang="en-US" altLang="zh-CN" sz="1600" dirty="0" smtClean="0"/>
          </a:p>
          <a:p>
            <a:r>
              <a:rPr lang="zh-CN" altLang="en-US" sz="1600" dirty="0" smtClean="0"/>
              <a:t>请思考一下，作为一名学生，在校园一卡通系统中，你是什么角色？</a:t>
            </a:r>
            <a:endParaRPr lang="en-US" altLang="zh-CN" sz="1600" dirty="0" smtClean="0"/>
          </a:p>
          <a:p>
            <a:r>
              <a:rPr lang="zh-CN" altLang="en-US" sz="1600" dirty="0" smtClean="0"/>
              <a:t>除了关键要素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zh-CN" altLang="en-US" sz="1600" dirty="0" smtClean="0"/>
              <a:t>人之外。信息系统还包括信息技术、数据（大数据）和过程。</a:t>
            </a:r>
            <a:endParaRPr lang="en-US" altLang="zh-CN" sz="1600" dirty="0" smtClean="0"/>
          </a:p>
          <a:p>
            <a:r>
              <a:rPr lang="zh-CN" altLang="en-US" sz="1600" dirty="0" smtClean="0"/>
              <a:t>其中，过程：是一系列逻辑上相关的任务。</a:t>
            </a:r>
            <a:endParaRPr lang="en-US" altLang="zh-CN" sz="1600" dirty="0" smtClean="0"/>
          </a:p>
          <a:p>
            <a:r>
              <a:rPr lang="zh-CN" altLang="en-US" sz="1600" dirty="0"/>
              <a:t>右</a:t>
            </a:r>
            <a:r>
              <a:rPr lang="zh-CN" altLang="en-US" sz="1600" dirty="0" smtClean="0"/>
              <a:t>图是签收快递引发的一系列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过程，从中可以看出过程在信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zh-CN" altLang="en-US" sz="1600" dirty="0" smtClean="0"/>
              <a:t>  息系统中的多发性与多样性。</a:t>
            </a:r>
            <a:endParaRPr lang="en-US" altLang="zh-CN" sz="1600" dirty="0" smtClean="0"/>
          </a:p>
          <a:p>
            <a:endParaRPr lang="en-US" altLang="zh-CN" sz="16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9372" y="3259314"/>
            <a:ext cx="5091481" cy="129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3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60891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b="0" dirty="0" smtClean="0"/>
              <a:t>信息系统的常见类型与功能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190847"/>
            <a:ext cx="8139178" cy="1562514"/>
          </a:xfrm>
        </p:spPr>
        <p:txBody>
          <a:bodyPr>
            <a:normAutofit/>
          </a:bodyPr>
          <a:lstStyle/>
          <a:p>
            <a:r>
              <a:rPr lang="zh-CN" altLang="en-US" sz="1600" dirty="0" smtClean="0"/>
              <a:t>我们外出旅行：需要订票、订宾馆、查地图，可能用到多个不同的系统。每个系统也提供不尽相同的功能。</a:t>
            </a:r>
            <a:endParaRPr lang="en-US" altLang="zh-CN" sz="1600" dirty="0" smtClean="0"/>
          </a:p>
          <a:p>
            <a:r>
              <a:rPr lang="zh-CN" altLang="en-US" sz="1600" dirty="0" smtClean="0"/>
              <a:t>请同学们从使用者角度，从“校园管理与学习”、“公共服务”、“个人社交”等方面，列举一下常用的信息系统及其功能吧。</a:t>
            </a:r>
            <a:endParaRPr lang="en-US" altLang="zh-CN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6863" y="2631440"/>
            <a:ext cx="6010275" cy="227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7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45651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b="0" dirty="0" smtClean="0"/>
              <a:t>信息系统的优势与局限性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038447"/>
            <a:ext cx="8139178" cy="3700130"/>
          </a:xfrm>
        </p:spPr>
        <p:txBody>
          <a:bodyPr>
            <a:normAutofit lnSpcReduction="10000"/>
          </a:bodyPr>
          <a:lstStyle/>
          <a:p>
            <a:endParaRPr lang="en-US" altLang="zh-CN" sz="1600" dirty="0" smtClean="0"/>
          </a:p>
          <a:p>
            <a:r>
              <a:rPr lang="zh-CN" altLang="en-US" sz="1600" dirty="0" smtClean="0"/>
              <a:t>当前，物联网、大数据、云计算、人工智能等，正引领信息系统的发展。</a:t>
            </a:r>
            <a:endParaRPr lang="en-US" altLang="zh-CN" sz="1600" dirty="0" smtClean="0"/>
          </a:p>
          <a:p>
            <a:r>
              <a:rPr lang="zh-CN" altLang="en-US" sz="1600" dirty="0" smtClean="0"/>
              <a:t>物联网成为</a:t>
            </a:r>
            <a:r>
              <a:rPr lang="zh-CN" altLang="en-US" sz="1600" b="1" dirty="0" smtClean="0"/>
              <a:t>采集</a:t>
            </a:r>
            <a:r>
              <a:rPr lang="zh-CN" altLang="en-US" sz="1600" dirty="0" smtClean="0"/>
              <a:t>数据的重要源头。大数据内容成为</a:t>
            </a:r>
            <a:r>
              <a:rPr lang="zh-CN" altLang="en-US" sz="1600" b="1" dirty="0" smtClean="0"/>
              <a:t>战略性</a:t>
            </a:r>
            <a:r>
              <a:rPr lang="zh-CN" altLang="en-US" sz="1600" dirty="0" smtClean="0"/>
              <a:t>资源。云计算为大数据处理提供了强有效支撑。</a:t>
            </a:r>
            <a:endParaRPr lang="en-US" altLang="zh-CN" sz="1600" dirty="0" smtClean="0"/>
          </a:p>
          <a:p>
            <a:r>
              <a:rPr lang="zh-CN" altLang="en-US" sz="1600" dirty="0" smtClean="0"/>
              <a:t>人工智能、跨领域应用与学科交叉，成为重要的发展方向。</a:t>
            </a:r>
            <a:endParaRPr lang="en-US" altLang="zh-CN" sz="1600" dirty="0" smtClean="0"/>
          </a:p>
          <a:p>
            <a:r>
              <a:rPr lang="zh-CN" altLang="en-US" sz="1600" dirty="0" smtClean="0"/>
              <a:t>与此同时，信息系统也存在一定的局限性。如定位准确度，语音识别的精确度，都需要逐步提高。系统的自控与可控性，大众需求与个性化需求，都需要统筹考虑。数据的易采集、同时存在冗余闲置，共享与权益保护，风险与安全等等。</a:t>
            </a:r>
            <a:endParaRPr lang="en-US" altLang="zh-CN" sz="1600" dirty="0" smtClean="0"/>
          </a:p>
          <a:p>
            <a:r>
              <a:rPr lang="zh-CN" altLang="en-US" sz="1600" dirty="0" smtClean="0"/>
              <a:t>请同学们结合情况，举几个具体的例子，并想一想，如何让信息系统更好地为我们服务。</a:t>
            </a:r>
          </a:p>
        </p:txBody>
      </p:sp>
      <p:pic>
        <p:nvPicPr>
          <p:cNvPr id="6" name="Shape 57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flipH="1">
            <a:off x="6854190" y="137160"/>
            <a:ext cx="165354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876056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学习目标：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881322" y="1418823"/>
            <a:ext cx="7219950" cy="25842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1. 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通过学习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，了解信息技术的发展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历史、发展趋势、关键技术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、社会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应用等。能对社会应用进行简单分析。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2. 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知道信息社会的定义及其基本特征。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3. 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了解信息系统的组成及关键要素，能简单分析信息系统的优势与局限性。</a:t>
            </a: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3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77"/>
    </mc:Choice>
    <mc:Fallback xmlns="">
      <p:transition spd="slow" advTm="2877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7684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信息技术与社会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440100" y="1323163"/>
            <a:ext cx="2967300" cy="3482517"/>
          </a:xfrm>
        </p:spPr>
        <p:txBody>
          <a:bodyPr>
            <a:normAutofit lnSpcReduction="10000"/>
          </a:bodyPr>
          <a:lstStyle/>
          <a:p>
            <a:r>
              <a:rPr lang="en-US" altLang="zh-CN" b="1" dirty="0" smtClean="0"/>
              <a:t>1.1 </a:t>
            </a:r>
            <a:r>
              <a:rPr lang="zh-CN" altLang="en-US" b="1" dirty="0" smtClean="0"/>
              <a:t>信息技术及其应用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zh-CN" altLang="en-US" dirty="0" smtClean="0"/>
              <a:t>发展历史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 发展趋势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 关键技术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 社会应用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 推动科技进步</a:t>
            </a:r>
            <a:endParaRPr lang="en-US" altLang="zh-CN" dirty="0"/>
          </a:p>
          <a:p>
            <a:r>
              <a:rPr lang="en-US" altLang="zh-CN" b="1" dirty="0" smtClean="0"/>
              <a:t>1.2 </a:t>
            </a:r>
            <a:r>
              <a:rPr lang="zh-CN" altLang="en-US" b="1" dirty="0" smtClean="0"/>
              <a:t>认识信息社会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zh-CN" altLang="en-US" dirty="0" smtClean="0"/>
              <a:t>由来与定义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zh-CN" altLang="en-US" dirty="0" smtClean="0"/>
              <a:t>基本特征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endParaRPr lang="zh-CN" altLang="en-US" dirty="0"/>
          </a:p>
        </p:txBody>
      </p:sp>
      <p:pic>
        <p:nvPicPr>
          <p:cNvPr id="16" name="Picutre 3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77540" y="0"/>
            <a:ext cx="59664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31418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400" b="0" dirty="0" smtClean="0"/>
              <a:t>信息技术的发展历史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198415"/>
            <a:ext cx="8139178" cy="1747985"/>
          </a:xfrm>
        </p:spPr>
        <p:txBody>
          <a:bodyPr>
            <a:normAutofit/>
          </a:bodyPr>
          <a:lstStyle/>
          <a:p>
            <a:r>
              <a:rPr lang="zh-CN" altLang="en-US" sz="1600" dirty="0"/>
              <a:t>自</a:t>
            </a:r>
            <a:r>
              <a:rPr lang="en-US" altLang="zh-CN" sz="1600" dirty="0"/>
              <a:t>20</a:t>
            </a:r>
            <a:r>
              <a:rPr lang="zh-CN" altLang="en-US" sz="1600" dirty="0"/>
              <a:t>世纪</a:t>
            </a:r>
            <a:r>
              <a:rPr lang="en-US" altLang="zh-CN" sz="1600" dirty="0"/>
              <a:t>80</a:t>
            </a:r>
            <a:r>
              <a:rPr lang="zh-CN" altLang="en-US" sz="1600" dirty="0"/>
              <a:t>年代以来，</a:t>
            </a:r>
            <a:r>
              <a:rPr lang="zh-CN" altLang="en-US" sz="1600" b="1" dirty="0"/>
              <a:t>迅猛发展</a:t>
            </a:r>
            <a:r>
              <a:rPr lang="zh-CN" altLang="en-US" sz="1600" dirty="0"/>
              <a:t>的信息技术加快了全球范围内的</a:t>
            </a:r>
            <a:r>
              <a:rPr lang="zh-CN" altLang="en-US" sz="1600" b="1" dirty="0" smtClean="0"/>
              <a:t>知识更新</a:t>
            </a:r>
            <a:r>
              <a:rPr lang="zh-CN" altLang="en-US" sz="1600" dirty="0"/>
              <a:t>和</a:t>
            </a:r>
            <a:r>
              <a:rPr lang="zh-CN" altLang="en-US" sz="1600" b="1" dirty="0"/>
              <a:t>技术创新</a:t>
            </a:r>
            <a:r>
              <a:rPr lang="zh-CN" altLang="en-US" sz="1600" dirty="0"/>
              <a:t>，催生岀</a:t>
            </a:r>
            <a:r>
              <a:rPr lang="zh-CN" altLang="en-US" sz="1600" b="1" dirty="0"/>
              <a:t>现实空间</a:t>
            </a:r>
            <a:r>
              <a:rPr lang="zh-CN" altLang="en-US" sz="1600" dirty="0"/>
              <a:t>与</a:t>
            </a:r>
            <a:r>
              <a:rPr lang="zh-CN" altLang="en-US" sz="1600" b="1" dirty="0"/>
              <a:t>虚拟空间</a:t>
            </a:r>
            <a:r>
              <a:rPr lang="zh-CN" altLang="en-US" sz="1600" dirty="0"/>
              <a:t>并存的信息社会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zh-CN" altLang="en-US" sz="1600" dirty="0" smtClean="0"/>
              <a:t>信息技术是指获取、表示、传输、存储和加工信息的各种技术总和。</a:t>
            </a:r>
          </a:p>
          <a:p>
            <a:r>
              <a:rPr lang="zh-CN" altLang="en-US" sz="1600" dirty="0" smtClean="0"/>
              <a:t>信息技术的</a:t>
            </a:r>
            <a:r>
              <a:rPr lang="zh-CN" altLang="en-US" sz="1600" b="1" dirty="0" smtClean="0"/>
              <a:t>发展</a:t>
            </a:r>
            <a:r>
              <a:rPr lang="zh-CN" altLang="en-US" sz="1600" dirty="0" smtClean="0"/>
              <a:t>经历了：语言→文字→造纸印刷→广电→计算机及网络的普及</a:t>
            </a:r>
            <a:endParaRPr lang="en-US" altLang="zh-CN" sz="1600" dirty="0" smtClean="0"/>
          </a:p>
        </p:txBody>
      </p:sp>
      <p:pic>
        <p:nvPicPr>
          <p:cNvPr id="6" name="Shape 60"/>
          <p:cNvPicPr/>
          <p:nvPr/>
        </p:nvPicPr>
        <p:blipFill>
          <a:blip r:embed="rId2"/>
          <a:stretch/>
        </p:blipFill>
        <p:spPr>
          <a:xfrm>
            <a:off x="1035050" y="2830830"/>
            <a:ext cx="6767830" cy="18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31418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400" b="0" dirty="0" smtClean="0"/>
              <a:t>信息技术的发展历史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198414"/>
            <a:ext cx="8139178" cy="3505665"/>
          </a:xfrm>
        </p:spPr>
        <p:txBody>
          <a:bodyPr>
            <a:normAutofit/>
          </a:bodyPr>
          <a:lstStyle/>
          <a:p>
            <a:r>
              <a:rPr lang="zh-CN" altLang="en-US" sz="1600" dirty="0" smtClean="0"/>
              <a:t>从原始人类，到如今的信息时代，人类一直在不断地追求。</a:t>
            </a:r>
            <a:endParaRPr lang="en-US" altLang="zh-CN" sz="1600" dirty="0" smtClean="0"/>
          </a:p>
          <a:p>
            <a:r>
              <a:rPr lang="zh-CN" altLang="en-US" sz="1600" dirty="0" smtClean="0"/>
              <a:t>而今的现代信息技术，是</a:t>
            </a:r>
            <a:r>
              <a:rPr lang="zh-CN" altLang="en-US" sz="1600" dirty="0"/>
              <a:t>以</a:t>
            </a:r>
            <a:r>
              <a:rPr lang="zh-CN" altLang="en-US" sz="1600" b="1" dirty="0"/>
              <a:t>微电子学</a:t>
            </a:r>
            <a:r>
              <a:rPr lang="zh-CN" altLang="en-US" sz="1600" dirty="0"/>
              <a:t>为基础，基于现代</a:t>
            </a:r>
            <a:r>
              <a:rPr lang="zh-CN" altLang="en-US" sz="1600" dirty="0" smtClean="0"/>
              <a:t>通信技术</a:t>
            </a:r>
            <a:r>
              <a:rPr lang="zh-CN" altLang="en-US" sz="1600" dirty="0"/>
              <a:t>和以计算机及其网络为核心的技术体系，对文字、 图像、音频、视频等各种信息逬行获取、加工、储存、 传播和使用的</a:t>
            </a:r>
            <a:r>
              <a:rPr lang="zh-CN" altLang="en-US" sz="1600" dirty="0" smtClean="0"/>
              <a:t>技术。</a:t>
            </a:r>
            <a:endParaRPr lang="en-US" altLang="zh-CN" sz="1600" dirty="0" smtClean="0"/>
          </a:p>
          <a:p>
            <a:r>
              <a:rPr lang="zh-CN" altLang="en-US" sz="1600" dirty="0"/>
              <a:t>当价格不变时，集成电路可容纳的晶体管数目，大约每隔</a:t>
            </a:r>
            <a:r>
              <a:rPr lang="en-US" altLang="zh-CN" sz="1600" dirty="0"/>
              <a:t>18</a:t>
            </a:r>
            <a:r>
              <a:rPr lang="zh-CN" altLang="en-US" sz="1600" dirty="0"/>
              <a:t>个月增加一倍；换 言</a:t>
            </a:r>
            <a:r>
              <a:rPr lang="zh-CN" altLang="en-US" sz="1600" dirty="0" smtClean="0"/>
              <a:t>之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获取</a:t>
            </a:r>
            <a:r>
              <a:rPr lang="zh-CN" altLang="en-US" sz="1600" dirty="0"/>
              <a:t>同样性能的集成电路，价格每隔</a:t>
            </a:r>
            <a:r>
              <a:rPr lang="en-US" altLang="zh-CN" sz="1600" dirty="0"/>
              <a:t>18</a:t>
            </a:r>
            <a:r>
              <a:rPr lang="zh-CN" altLang="en-US" sz="1600" dirty="0"/>
              <a:t>个月降为原来的</a:t>
            </a:r>
            <a:r>
              <a:rPr lang="en-US" altLang="zh-CN" sz="1600" dirty="0"/>
              <a:t>50</a:t>
            </a:r>
            <a:r>
              <a:rPr lang="en-US" altLang="zh-CN" sz="1600" dirty="0" smtClean="0"/>
              <a:t>%</a:t>
            </a:r>
            <a:r>
              <a:rPr lang="zh-CN" altLang="en-US" sz="1600" dirty="0" smtClean="0"/>
              <a:t>。这就是摩尔定律，它说明了信息技术发展之迅猛。</a:t>
            </a:r>
            <a:endParaRPr lang="en-US" altLang="zh-CN" sz="1600" dirty="0" smtClean="0"/>
          </a:p>
          <a:p>
            <a:r>
              <a:rPr lang="zh-CN" altLang="en-US" sz="1600" dirty="0"/>
              <a:t>主干</a:t>
            </a:r>
            <a:r>
              <a:rPr lang="zh-CN" altLang="en-US" sz="1600" dirty="0" smtClean="0"/>
              <a:t>网的带宽、网络价值、云计算的价格，也以非同一般的速度发生变化</a:t>
            </a:r>
            <a:r>
              <a:rPr lang="en-US" altLang="zh-CN" sz="1600" dirty="0" smtClean="0"/>
              <a:t>……</a:t>
            </a:r>
          </a:p>
          <a:p>
            <a:r>
              <a:rPr lang="zh-CN" altLang="en-US" sz="1600" dirty="0" smtClean="0"/>
              <a:t>请同学们自己了解一下，除了摩尔定律，还有什么定律吧。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634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8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906247" y="375920"/>
            <a:ext cx="2881630" cy="15392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31418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400" b="0" dirty="0" smtClean="0"/>
              <a:t>信息技术的发展趋势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198415"/>
            <a:ext cx="8139178" cy="3349248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1600" dirty="0" smtClean="0"/>
              <a:t>短短几十年的时间，现代信息技术已被看作科技发展史上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发展最迅速、对人类影响最深远的技术。</a:t>
            </a:r>
            <a:endParaRPr lang="en-US" altLang="zh-CN" sz="1600" dirty="0" smtClean="0"/>
          </a:p>
          <a:p>
            <a:r>
              <a:rPr lang="zh-CN" altLang="en-US" sz="1600" dirty="0" smtClean="0"/>
              <a:t>从个人使用者的角度来看，未来的信息技术将呈现以下的特点。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zh-CN" altLang="en-US" sz="1600" dirty="0" smtClean="0"/>
              <a:t>   更多样的信息</a:t>
            </a:r>
            <a:r>
              <a:rPr lang="zh-CN" altLang="en-US" sz="1600" b="1" dirty="0" smtClean="0"/>
              <a:t>采集</a:t>
            </a:r>
            <a:r>
              <a:rPr lang="zh-CN" altLang="en-US" sz="1600" dirty="0" smtClean="0"/>
              <a:t>与处理终端：传感</a:t>
            </a:r>
            <a:r>
              <a:rPr lang="zh-CN" altLang="en-US" sz="1600" dirty="0"/>
              <a:t>技术</a:t>
            </a:r>
            <a:r>
              <a:rPr lang="zh-CN" altLang="en-US" sz="1600" dirty="0" smtClean="0"/>
              <a:t>、网络技术及更小的芯片，将使人们能够更方便地采集信息、随时随地获取信息、进行交流。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zh-CN" altLang="en-US" sz="1600" dirty="0" smtClean="0"/>
              <a:t>    更</a:t>
            </a:r>
            <a:r>
              <a:rPr lang="zh-CN" altLang="en-US" sz="1600" b="1" dirty="0" smtClean="0"/>
              <a:t>泛在</a:t>
            </a:r>
            <a:r>
              <a:rPr lang="zh-CN" altLang="en-US" sz="1600" dirty="0" smtClean="0"/>
              <a:t>的信息通信网络：各种信息网络不断融合，通信与计算机技术的进一步交融，将使人们更安全、快捷、高效地使用信息服务。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 smtClean="0"/>
              <a:t>    </a:t>
            </a:r>
            <a:r>
              <a:rPr lang="zh-CN" altLang="en-US" sz="1600" dirty="0" smtClean="0"/>
              <a:t>更智能的信息</a:t>
            </a:r>
            <a:r>
              <a:rPr lang="zh-CN" altLang="en-US" sz="1600" b="1" dirty="0" smtClean="0"/>
              <a:t>交互</a:t>
            </a:r>
            <a:r>
              <a:rPr lang="zh-CN" altLang="en-US" sz="1600" dirty="0" smtClean="0"/>
              <a:t>方式：指纹识别、人脸识别、语音识别、虚拟现实及体感操作等技术不断进步，我们眨眨眼、甚至头脑中闪出一个想法，就能操控智能设备。</a:t>
            </a:r>
            <a:endParaRPr lang="en-US" altLang="zh-CN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0694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31418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400" b="0" dirty="0" smtClean="0"/>
              <a:t>信息技术的关键技术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198415"/>
            <a:ext cx="8139178" cy="3349248"/>
          </a:xfrm>
        </p:spPr>
        <p:txBody>
          <a:bodyPr>
            <a:normAutofit/>
          </a:bodyPr>
          <a:lstStyle/>
          <a:p>
            <a:r>
              <a:rPr lang="zh-CN" altLang="en-US" sz="1600" dirty="0" smtClean="0"/>
              <a:t>微电子技术：是信息处理系统的基石，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              </a:t>
            </a:r>
            <a:r>
              <a:rPr lang="zh-CN" altLang="en-US" sz="1600" dirty="0" smtClean="0"/>
              <a:t>其核心就是我们所说的芯片。</a:t>
            </a:r>
            <a:endParaRPr lang="en-US" altLang="zh-CN" sz="1600" dirty="0" smtClean="0"/>
          </a:p>
          <a:p>
            <a:r>
              <a:rPr lang="zh-CN" altLang="en-US" sz="1600" dirty="0" smtClean="0"/>
              <a:t>传感技术：是信息处理系统“认识”外部世界的窗口。例如，倒车雷达让我们多“长”了一只眼睛。</a:t>
            </a:r>
            <a:endParaRPr lang="en-US" altLang="zh-CN" sz="1600" dirty="0" smtClean="0"/>
          </a:p>
          <a:p>
            <a:r>
              <a:rPr lang="zh-CN" altLang="en-US" sz="1600" dirty="0" smtClean="0"/>
              <a:t>通信技术：电磁波、声波、光波等，通过不同的方式，能够把转化后的信息，快速、准确地传送到目的地。</a:t>
            </a:r>
            <a:endParaRPr lang="en-US" altLang="zh-CN" sz="1600" dirty="0" smtClean="0"/>
          </a:p>
          <a:p>
            <a:r>
              <a:rPr lang="zh-CN" altLang="en-US" sz="1600" dirty="0" smtClean="0"/>
              <a:t>计算机技术：造就了超级大脑，瞬间能够完成人们可能一辈子也做不完的运算。</a:t>
            </a:r>
            <a:endParaRPr lang="en-US" altLang="zh-CN" sz="1600" dirty="0" smtClean="0"/>
          </a:p>
          <a:p>
            <a:r>
              <a:rPr lang="zh-CN" altLang="en-US" sz="1600" dirty="0" smtClean="0"/>
              <a:t>人工智能技术：语音识别已经触手可及，无人驾驶也很快到来。</a:t>
            </a:r>
            <a:endParaRPr lang="en-US" altLang="zh-CN" sz="1600" dirty="0" smtClean="0"/>
          </a:p>
        </p:txBody>
      </p:sp>
      <p:pic>
        <p:nvPicPr>
          <p:cNvPr id="6" name="Shape 8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39840" y="289560"/>
            <a:ext cx="2395220" cy="1671320"/>
          </a:xfrm>
          <a:prstGeom prst="rect">
            <a:avLst/>
          </a:prstGeom>
        </p:spPr>
      </p:pic>
      <p:pic>
        <p:nvPicPr>
          <p:cNvPr id="7" name="Shape 9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200" y="1013761"/>
            <a:ext cx="894080" cy="94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31418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400" b="0" dirty="0" smtClean="0"/>
              <a:t>信息技术的社会应用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198415"/>
            <a:ext cx="8139178" cy="3861265"/>
          </a:xfrm>
        </p:spPr>
        <p:txBody>
          <a:bodyPr>
            <a:normAutofit lnSpcReduction="10000"/>
          </a:bodyPr>
          <a:lstStyle/>
          <a:p>
            <a:r>
              <a:rPr lang="zh-CN" altLang="en-US" sz="1400" dirty="0" smtClean="0"/>
              <a:t>出行、</a:t>
            </a:r>
            <a:r>
              <a:rPr lang="zh-CN" altLang="en-US" sz="1400" b="1" dirty="0" smtClean="0"/>
              <a:t>医疗</a:t>
            </a:r>
            <a:r>
              <a:rPr lang="zh-CN" altLang="en-US" sz="1400" dirty="0" smtClean="0"/>
              <a:t>、电商，教育教学，机器人，设计制造，</a:t>
            </a:r>
            <a:endParaRPr lang="en-US" altLang="zh-CN" sz="1400" dirty="0" smtClean="0"/>
          </a:p>
          <a:p>
            <a:pPr marL="0" indent="0">
              <a:buNone/>
            </a:pPr>
            <a:r>
              <a:rPr lang="zh-CN" altLang="en-US" sz="1400" dirty="0" smtClean="0"/>
              <a:t>   现代农业及国防，信息技术的应用可以说无处不在。</a:t>
            </a:r>
            <a:endParaRPr lang="en-US" altLang="zh-CN" sz="1400" dirty="0" smtClean="0"/>
          </a:p>
          <a:p>
            <a:r>
              <a:rPr lang="zh-CN" altLang="en-US" sz="1400" dirty="0" smtClean="0"/>
              <a:t>请同学们自己举几个例子吧。</a:t>
            </a:r>
            <a:endParaRPr lang="en-US" altLang="zh-CN" sz="1400" dirty="0" smtClean="0"/>
          </a:p>
          <a:p>
            <a:r>
              <a:rPr lang="zh-CN" altLang="en-US" sz="1600" dirty="0" smtClean="0"/>
              <a:t>显微镜让我们能够洞悉微观世界，望远镜让我们看见广袤的宇宙，信息技术更改变了科研的方法和模式。</a:t>
            </a:r>
            <a:endParaRPr lang="en-US" altLang="zh-CN" sz="1600" dirty="0" smtClean="0"/>
          </a:p>
          <a:p>
            <a:r>
              <a:rPr lang="zh-CN" altLang="en-US" sz="1600" dirty="0" smtClean="0"/>
              <a:t>我国的 超级天眼、神舟十一号飞船、嫦娥四号、复兴号等等，都是很好的例证。</a:t>
            </a:r>
            <a:endParaRPr lang="en-US" altLang="zh-CN" sz="1600" dirty="0" smtClean="0"/>
          </a:p>
          <a:p>
            <a:r>
              <a:rPr lang="zh-CN" altLang="en-US" sz="1600" dirty="0" smtClean="0"/>
              <a:t>同时，我们也要注意信息技术的不当使用，引发的一些社会问题：如信息</a:t>
            </a:r>
            <a:r>
              <a:rPr lang="zh-CN" altLang="en-US" sz="1600" b="1" dirty="0" smtClean="0"/>
              <a:t>污染</a:t>
            </a:r>
            <a:r>
              <a:rPr lang="zh-CN" altLang="en-US" sz="1600" dirty="0" smtClean="0"/>
              <a:t>、信息</a:t>
            </a:r>
            <a:r>
              <a:rPr lang="zh-CN" altLang="en-US" sz="1600" b="1" dirty="0" smtClean="0"/>
              <a:t>犯罪</a:t>
            </a:r>
            <a:r>
              <a:rPr lang="zh-CN" altLang="en-US" sz="1600" dirty="0" smtClean="0"/>
              <a:t>、信息</a:t>
            </a:r>
            <a:r>
              <a:rPr lang="zh-CN" altLang="en-US" sz="1600" b="1" dirty="0" smtClean="0"/>
              <a:t>侵权</a:t>
            </a:r>
            <a:r>
              <a:rPr lang="zh-CN" altLang="en-US" sz="1600" dirty="0" smtClean="0"/>
              <a:t>、信息</a:t>
            </a:r>
            <a:r>
              <a:rPr lang="zh-CN" altLang="en-US" sz="1600" b="1" dirty="0" smtClean="0"/>
              <a:t>侵略</a:t>
            </a:r>
            <a:r>
              <a:rPr lang="zh-CN" altLang="en-US" sz="1600" dirty="0" smtClean="0"/>
              <a:t>、计算机</a:t>
            </a:r>
            <a:r>
              <a:rPr lang="zh-CN" altLang="en-US" sz="1600" b="1" dirty="0" smtClean="0"/>
              <a:t>病毒，</a:t>
            </a:r>
            <a:r>
              <a:rPr lang="zh-CN" altLang="en-US" sz="1600" dirty="0" smtClean="0"/>
              <a:t>以及快速的设备更迭带来的越来越多的电子垃圾对环境的影响。</a:t>
            </a:r>
            <a:endParaRPr lang="en-US" altLang="zh-CN" sz="1600" dirty="0" smtClean="0"/>
          </a:p>
          <a:p>
            <a:r>
              <a:rPr lang="zh-CN" altLang="en-US" sz="1600" dirty="0" smtClean="0"/>
              <a:t>对于这些问题，同学们有什么好的建议，请积极提出。</a:t>
            </a:r>
            <a:endParaRPr lang="zh-CN" alt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3086" y="387768"/>
            <a:ext cx="34861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3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44635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400" dirty="0" smtClean="0"/>
              <a:t>认识信息社会</a:t>
            </a:r>
            <a:endParaRPr lang="zh-CN" altLang="en-US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028287"/>
            <a:ext cx="8139178" cy="3565801"/>
          </a:xfrm>
        </p:spPr>
        <p:txBody>
          <a:bodyPr>
            <a:normAutofit/>
          </a:bodyPr>
          <a:lstStyle/>
          <a:p>
            <a:r>
              <a:rPr lang="zh-CN" altLang="en-US" sz="1600" dirty="0" smtClean="0"/>
              <a:t>信息社会，是指：脱离工业社会以后，信息起主要作用的社会。</a:t>
            </a:r>
            <a:endParaRPr lang="en-US" altLang="zh-CN" sz="1600" dirty="0" smtClean="0"/>
          </a:p>
          <a:p>
            <a:r>
              <a:rPr lang="zh-CN" altLang="en-US" sz="1600" dirty="0" smtClean="0"/>
              <a:t>请同学们自己查一下，说说信息社会的由来吧。</a:t>
            </a:r>
            <a:endParaRPr lang="en-US" altLang="zh-CN" sz="1600" dirty="0" smtClean="0"/>
          </a:p>
          <a:p>
            <a:r>
              <a:rPr lang="zh-CN" altLang="en-US" sz="1600" dirty="0" smtClean="0"/>
              <a:t>我国国家信息中心对信息社会，有这样的界定：以信息活动为</a:t>
            </a:r>
            <a:r>
              <a:rPr lang="zh-CN" altLang="en-US" sz="1600" b="1" dirty="0" smtClean="0"/>
              <a:t>基础</a:t>
            </a:r>
            <a:r>
              <a:rPr lang="zh-CN" altLang="en-US" sz="1600" dirty="0" smtClean="0"/>
              <a:t>的新型社会形态和新的社会发展阶段。</a:t>
            </a:r>
            <a:endParaRPr lang="en-US" altLang="zh-CN" sz="1600" dirty="0" smtClean="0"/>
          </a:p>
          <a:p>
            <a:r>
              <a:rPr lang="zh-CN" altLang="en-US" sz="1600" dirty="0" smtClean="0"/>
              <a:t>从工业社会到信息社会，呈现出不同的新特征。</a:t>
            </a:r>
            <a:endParaRPr lang="en-US" altLang="zh-CN" sz="1600" dirty="0" smtClean="0"/>
          </a:p>
          <a:p>
            <a:r>
              <a:rPr lang="zh-CN" altLang="en-US" sz="1600" dirty="0" smtClean="0"/>
              <a:t>信息社会的四个基本特征：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zh-CN" altLang="en-US" sz="1600" dirty="0" smtClean="0"/>
              <a:t>  信息经济、网络社会、在线政府、数字生活。</a:t>
            </a:r>
            <a:endParaRPr lang="en-US" altLang="zh-CN" sz="1600" dirty="0"/>
          </a:p>
          <a:p>
            <a:r>
              <a:rPr lang="zh-CN" altLang="en-US" sz="1600" dirty="0" smtClean="0"/>
              <a:t>看这张图，请同学们举几个身边的例子吧。</a:t>
            </a:r>
            <a:endParaRPr lang="en-US" altLang="zh-CN" sz="1600" dirty="0" smtClean="0"/>
          </a:p>
          <a:p>
            <a:endParaRPr lang="en-US" altLang="zh-CN" sz="1600" dirty="0"/>
          </a:p>
        </p:txBody>
      </p:sp>
      <p:pic>
        <p:nvPicPr>
          <p:cNvPr id="6" name="Shape 272"/>
          <p:cNvPicPr/>
          <p:nvPr/>
        </p:nvPicPr>
        <p:blipFill>
          <a:blip r:embed="rId2"/>
          <a:stretch/>
        </p:blipFill>
        <p:spPr>
          <a:xfrm>
            <a:off x="6156960" y="2462842"/>
            <a:ext cx="2256790" cy="221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6|1.5|1|1.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技巧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4391</TotalTime>
  <Words>1389</Words>
  <Application>Microsoft Office PowerPoint</Application>
  <PresentationFormat>全屏显示(16:9)</PresentationFormat>
  <Paragraphs>99</Paragraphs>
  <Slides>15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1_Office 主题​​</vt:lpstr>
      <vt:lpstr>2_Office 主题​​</vt:lpstr>
      <vt:lpstr>信息系统与社会一</vt:lpstr>
      <vt:lpstr>学习目标：</vt:lpstr>
      <vt:lpstr>信息技术与社会</vt:lpstr>
      <vt:lpstr>信息技术的发展历史</vt:lpstr>
      <vt:lpstr>信息技术的发展历史</vt:lpstr>
      <vt:lpstr>信息技术的发展趋势</vt:lpstr>
      <vt:lpstr>信息技术的关键技术</vt:lpstr>
      <vt:lpstr>信息技术的社会应用</vt:lpstr>
      <vt:lpstr>认识信息社会</vt:lpstr>
      <vt:lpstr>信息系统概述</vt:lpstr>
      <vt:lpstr>信息系统的组成与功能</vt:lpstr>
      <vt:lpstr>信息系统的关键要素</vt:lpstr>
      <vt:lpstr>信息系统的常见类型与功能</vt:lpstr>
      <vt:lpstr>信息系统的优势与局限性</vt:lpstr>
      <vt:lpstr>PowerPoint 演示文稿</vt:lpstr>
    </vt:vector>
  </TitlesOfParts>
  <Company>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信息系统与社会-信息系统+</dc:title>
  <dc:creator>ZTR</dc:creator>
  <cp:lastModifiedBy>Z.TR</cp:lastModifiedBy>
  <cp:revision>219</cp:revision>
  <dcterms:created xsi:type="dcterms:W3CDTF">2020-02-01T11:21:51Z</dcterms:created>
  <dcterms:modified xsi:type="dcterms:W3CDTF">2020-05-10T23:42:11Z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