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436" r:id="rId2"/>
    <p:sldId id="283" r:id="rId3"/>
    <p:sldId id="349" r:id="rId4"/>
    <p:sldId id="5676" r:id="rId5"/>
    <p:sldId id="5665" r:id="rId6"/>
    <p:sldId id="5677" r:id="rId7"/>
    <p:sldId id="423" r:id="rId8"/>
    <p:sldId id="427" r:id="rId9"/>
    <p:sldId id="441" r:id="rId10"/>
    <p:sldId id="5678" r:id="rId11"/>
    <p:sldId id="5679" r:id="rId12"/>
    <p:sldId id="5680" r:id="rId13"/>
    <p:sldId id="5681" r:id="rId14"/>
    <p:sldId id="5667" r:id="rId15"/>
    <p:sldId id="5683" r:id="rId16"/>
    <p:sldId id="5684" r:id="rId17"/>
    <p:sldId id="5685" r:id="rId18"/>
    <p:sldId id="5669" r:id="rId19"/>
    <p:sldId id="5687" r:id="rId20"/>
    <p:sldId id="5688" r:id="rId21"/>
    <p:sldId id="5690" r:id="rId22"/>
    <p:sldId id="5691" r:id="rId23"/>
    <p:sldId id="5686" r:id="rId24"/>
    <p:sldId id="5692" r:id="rId25"/>
    <p:sldId id="434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F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8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2796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2020/5/11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87090" y="1496060"/>
            <a:ext cx="5464810" cy="1854835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政治与法治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11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第五课   我国的根本政治制度</a:t>
            </a:r>
            <a:b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第二框     人民代表大会制度</a:t>
            </a:r>
            <a:endParaRPr lang="zh-CN" altLang="en-US" sz="2400" b="1" spc="3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30601" y="1034167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30044" y="3728327"/>
            <a:ext cx="4979254" cy="1169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        任会波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        梅立苹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北京市朝阳区教研中心  刘曙光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>
            <a:extLst>
              <a:ext uri="{FF2B5EF4-FFF2-40B4-BE49-F238E27FC236}">
                <a16:creationId xmlns:a16="http://schemas.microsoft.com/office/drawing/2014/main" id="{5F0A2875-3D25-45F3-B611-D075F4E6F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790534" cy="5216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：国家权力的运行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E2B0528-C3B9-41DB-B890-3F6F5471239B}"/>
              </a:ext>
            </a:extLst>
          </p:cNvPr>
          <p:cNvSpPr txBox="1">
            <a:spLocks/>
          </p:cNvSpPr>
          <p:nvPr/>
        </p:nvSpPr>
        <p:spPr>
          <a:xfrm>
            <a:off x="69156" y="677892"/>
            <a:ext cx="8963425" cy="42552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日，国家主席习近平签署第三号主席令：“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中华人民共和国监察法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已由中华人民共和国第十三届全国人民代表大会第一次会议于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日通过，现予公布，自公布之日起施行。”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2018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月，全国人大常委会执法检查组在江苏开展大气污染防治法执法检查。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2018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月，十三届全国人大常委会第五次会议通过了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全国人民代表大会常务委员会关于修改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&lt;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中华人民共和国个人所得税法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&gt;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的决定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2018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日，国务院总理签署国务院令，公布修订后的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中华人民共和国个人所得税法实施条例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材料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我国的国家权力是如何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运行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的。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923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788" y="677892"/>
            <a:ext cx="8978793" cy="42552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①我国宪法规定：中华人民共和国的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一切权力属于人民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人民行使国家权力的机关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是全国人民代表大会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地方各级人民代表大会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人民依照法律規定，通过各种途径和形式，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事务，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事业，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事务。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国家主席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作为重要的国家机构，签署主席令，公布法律，前提是全国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人大行使了相应的权力；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全国人大常委会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开展大气污染防治法执法检查，是在行使监督权，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以保证宪法和法律的实施；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十三届全国人大常委会第五次会议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通过新修订的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中华人民共和国个人所得税法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，是在行使国家立法权；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国务院总理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签署国务院令，公布修订后的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中华人民共和国个人所得税法实施条例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这一行政法规，落实法律的实施。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9CE57E4-EE34-401D-8DAC-897E7194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结合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材料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我国的国家权力是如何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运行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的。</a:t>
            </a:r>
            <a:endParaRPr lang="en-US" altLang="zh-CN" sz="2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611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788" y="677892"/>
            <a:ext cx="8978793" cy="42552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③在我国，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全国人民代表大会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统一行使国家权力，实行民主集中制原则。 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国家行政机关、监察机关、审判机关、检察机关都由人民代表大会产生，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对它负责，受它监督。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中央和地方的国家机构职权的划分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遵循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中央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的统一领导下，充分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发挥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地方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的主动性、积极性的原则。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这也是我国人民代表大会制度这一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政权组织形式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具体体现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④人民代表大会制度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使得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国家权力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高效运行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，可以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人民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当家作主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9CE57E4-EE34-401D-8DAC-897E7194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结合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材料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我国的国家权力是如何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运行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的。</a:t>
            </a:r>
            <a:endParaRPr lang="en-US" altLang="zh-CN" sz="2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723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169049" y="774752"/>
            <a:ext cx="8859690" cy="42161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我国人民当家作主的社会主义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国家性质决定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一项基本功能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，就是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体现广大人民群众根本利益的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党的路线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方针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依照法定程序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转化为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国家意志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并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使之成为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全体公民共同遵守的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法律规范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038D600B-0DBD-43B0-899B-28224B8CF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6578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人民代表大会制度的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性质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151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142155" y="828367"/>
            <a:ext cx="8859690" cy="35394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一方面，人民代表大会制度在国家政治生活中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ea typeface="微软雅黑" panose="020B0503020204020204" pitchFamily="34" charset="-122"/>
              </a:rPr>
              <a:t>体现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人民当家作主，突出</a:t>
            </a:r>
            <a:r>
              <a:rPr lang="zh-CN" altLang="en-US" sz="2800" b="1" dirty="0">
                <a:solidFill>
                  <a:srgbClr val="0000FF"/>
                </a:solidFill>
                <a:ea typeface="微软雅黑" panose="020B0503020204020204" pitchFamily="34" charset="-122"/>
              </a:rPr>
              <a:t>强调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权为民所赋，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最充分地</a:t>
            </a:r>
            <a:r>
              <a:rPr lang="zh-CN" altLang="en-US" sz="2800" b="1" dirty="0">
                <a:solidFill>
                  <a:srgbClr val="0000FF"/>
                </a:solidFill>
                <a:ea typeface="微软雅黑" panose="020B0503020204020204" pitchFamily="34" charset="-122"/>
              </a:rPr>
              <a:t>体现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了社会主义国家的本质要求。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一方面，人民代表大会制度在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我国政治制度体系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en-US" sz="2800" b="1" dirty="0">
                <a:solidFill>
                  <a:srgbClr val="0000FF"/>
                </a:solidFill>
                <a:ea typeface="微软雅黑" panose="020B0503020204020204" pitchFamily="34" charset="-122"/>
              </a:rPr>
              <a:t>居于</a:t>
            </a:r>
            <a:r>
              <a:rPr lang="zh-CN" altLang="en-US" sz="2800" b="1" dirty="0">
                <a:solidFill>
                  <a:srgbClr val="FF0000"/>
                </a:solidFill>
                <a:ea typeface="微软雅黑" panose="020B0503020204020204" pitchFamily="34" charset="-122"/>
              </a:rPr>
              <a:t>核心地位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，国家的其他制度，包括行政制度、监察制度、司法制度等，都是由人民代表大会通过立法</a:t>
            </a:r>
            <a:r>
              <a:rPr lang="zh-CN" altLang="en-US" sz="2800" b="1" dirty="0">
                <a:solidFill>
                  <a:srgbClr val="0000FF"/>
                </a:solidFill>
                <a:ea typeface="微软雅黑" panose="020B0503020204020204" pitchFamily="34" charset="-122"/>
              </a:rPr>
              <a:t>创制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出来的，都要受其</a:t>
            </a:r>
            <a:r>
              <a:rPr lang="zh-CN" altLang="en-US" sz="2800" b="1" dirty="0">
                <a:solidFill>
                  <a:srgbClr val="0000FF"/>
                </a:solidFill>
                <a:ea typeface="微软雅黑" panose="020B0503020204020204" pitchFamily="34" charset="-122"/>
              </a:rPr>
              <a:t>统领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ea typeface="微软雅黑" panose="020B0503020204020204" pitchFamily="34" charset="-122"/>
              </a:rPr>
              <a:t>制约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6">
            <a:extLst>
              <a:ext uri="{FF2B5EF4-FFF2-40B4-BE49-F238E27FC236}">
                <a16:creationId xmlns:a16="http://schemas.microsoft.com/office/drawing/2014/main" id="{47B13CB2-230F-4374-8861-72BF224CB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55" y="67723"/>
            <a:ext cx="8859690" cy="6578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人民代表大会制度的</a:t>
            </a:r>
            <a:r>
              <a:rPr lang="zh-CN" altLang="en-US" sz="2800" b="1" dirty="0">
                <a:solidFill>
                  <a:srgbClr val="0000FF"/>
                </a:solidFill>
                <a:ea typeface="微软雅黑" panose="020B0503020204020204" pitchFamily="34" charset="-122"/>
                <a:sym typeface="+mn-ea"/>
              </a:rPr>
              <a:t>地位：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我国的</a:t>
            </a:r>
            <a:r>
              <a:rPr lang="zh-CN" altLang="zh-CN" sz="2800" b="1" dirty="0">
                <a:solidFill>
                  <a:srgbClr val="FF0000"/>
                </a:solidFill>
                <a:ea typeface="微软雅黑" panose="020B0503020204020204" pitchFamily="34" charset="-122"/>
              </a:rPr>
              <a:t>根本政治制度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2628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2462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结合</a:t>
            </a:r>
            <a:r>
              <a:rPr lang="zh-CN" altLang="en-US" sz="2800" b="1" dirty="0">
                <a:latin typeface="+mn-ea"/>
                <a:ea typeface="+mn-ea"/>
              </a:rPr>
              <a:t>探究与分享</a:t>
            </a:r>
            <a:r>
              <a:rPr lang="en-US" altLang="zh-CN" sz="2800" b="1" dirty="0">
                <a:latin typeface="+mn-ea"/>
                <a:ea typeface="+mn-ea"/>
              </a:rPr>
              <a:t>3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en-US" altLang="zh-CN" sz="2800" b="1" dirty="0">
                <a:latin typeface="+mn-ea"/>
                <a:ea typeface="+mn-ea"/>
              </a:rPr>
              <a:t>4</a:t>
            </a:r>
            <a:r>
              <a:rPr lang="zh-CN" altLang="en-US" sz="2800" b="1" dirty="0">
                <a:latin typeface="+mn-ea"/>
                <a:ea typeface="+mn-ea"/>
              </a:rPr>
              <a:t>，讲两个问题：</a:t>
            </a:r>
            <a:r>
              <a:rPr lang="en-US" altLang="zh-CN" sz="2800" b="1" dirty="0">
                <a:latin typeface="+mn-ea"/>
                <a:ea typeface="+mn-ea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人民代表大会制度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具有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中国特色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制度优势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人民代表大会制度</a:t>
            </a:r>
            <a:endParaRPr lang="zh-CN" altLang="en-US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endParaRPr lang="zh-CN" altLang="en-US" sz="28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第二目   人民代表大会制度的优势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019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>
            <a:extLst>
              <a:ext uri="{FF2B5EF4-FFF2-40B4-BE49-F238E27FC236}">
                <a16:creationId xmlns:a16="http://schemas.microsoft.com/office/drawing/2014/main" id="{5F0A2875-3D25-45F3-B611-D075F4E6F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81" y="36987"/>
            <a:ext cx="8452437" cy="5216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教材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：国家政治制度与国情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E2B0528-C3B9-41DB-B890-3F6F5471239B}"/>
              </a:ext>
            </a:extLst>
          </p:cNvPr>
          <p:cNvSpPr txBox="1">
            <a:spLocks/>
          </p:cNvSpPr>
          <p:nvPr/>
        </p:nvSpPr>
        <p:spPr>
          <a:xfrm>
            <a:off x="345781" y="677892"/>
            <a:ext cx="8452437" cy="42552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关于我国的政治制度，邓小平说过：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我们实行的就是全国人民代表大会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一院制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，这最符合中国实际。如果政策正确，方向正确，这种体制益处很大，很有助于国家的兴旺发达，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/>
              </a:rPr>
              <a:t>避免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很多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牵扯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关于不同国家的政治制度，习近平指出：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“物之不齐，物之情也。”各国国情不同，每个国家的政治制度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都是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独特的，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都是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由这个国家的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决定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都是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在这个国家历史传承、文化传统、经济社会发展的  基础上长期发展、渐进改进、内生性演化的结果。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所学知识，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谈谈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对以上论述的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理解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6524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788" y="677892"/>
            <a:ext cx="8978793" cy="42552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一个国家的政治制度必须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符合国情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。这里的国情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既包括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国家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性质，即维护哪个阶级的利益，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也包括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一个国家的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历史传承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文化传统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经济社会发展状况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等特点。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所以，任何一个国家的政治制度都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不能照搬照抄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其他国家，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必须从本国实际出发，才能发挥政治制度的优势。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人民代表大会制度是我们党长期进行人民政权建设的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经验</a:t>
            </a:r>
            <a:endParaRPr lang="en-US" altLang="zh-CN" sz="2400" b="1" spc="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/>
              </a:rPr>
              <a:t>总结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，也是我们党对国家事务实施领导的一大特色和优势。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人民代表大会制度是中国共产党把马克思主义基本原理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同中国具体实际相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结合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伟大创造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具有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鲜明的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中国特色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突出的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制度优势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9CE57E4-EE34-401D-8DAC-897E7194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运用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所学知识，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谈谈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对以上论述的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理解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63549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169049" y="859277"/>
            <a:ext cx="8859690" cy="304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400" b="1" dirty="0"/>
              <a:t>保障了人民当家作主。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保证了全国各族人民依法实行民主选举、民主协商、民主决策、民主管理、民主监督，享有宪法和法律规定的广泛的民主权利，促进了人民民主专政国家的巩固和发展。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400" b="1" dirty="0"/>
              <a:t>动员了全体人民以国家主人翁的姿态投身于社会主义建设</a:t>
            </a:r>
            <a:r>
              <a:rPr lang="zh-CN" altLang="en-US" sz="2000" b="1" dirty="0"/>
              <a:t>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广泛调动了人民建设社会主义的积极性、主动性、创造性，把全国各族人民的力量凝聚起来，在中国共产党领导下，团结一心，艰苦奋斗，有领导、有秩序地朝着国家的发展目标前进。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038D600B-0DBD-43B0-899B-28224B8CF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人民代表大会制度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具有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sym typeface="+mn-ea"/>
              </a:rPr>
              <a:t>中国特色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sym typeface="+mn-ea"/>
              </a:rPr>
              <a:t>制度优势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6221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>
            <a:extLst>
              <a:ext uri="{FF2B5EF4-FFF2-40B4-BE49-F238E27FC236}">
                <a16:creationId xmlns:a16="http://schemas.microsoft.com/office/drawing/2014/main" id="{5F0A2875-3D25-45F3-B611-D075F4E6F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54" y="74575"/>
            <a:ext cx="8713693" cy="5216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教材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：人民代表大会制度与民主集中制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E2B0528-C3B9-41DB-B890-3F6F5471239B}"/>
              </a:ext>
            </a:extLst>
          </p:cNvPr>
          <p:cNvSpPr txBox="1">
            <a:spLocks/>
          </p:cNvSpPr>
          <p:nvPr/>
        </p:nvSpPr>
        <p:spPr>
          <a:xfrm>
            <a:off x="215153" y="739365"/>
            <a:ext cx="8713694" cy="42552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西方国家立法机关、行政机关、司法机关之间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经常扯皮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互相牵制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致使许多重要国事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无法得以及时决断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。美国国会通过的法案往往被总统 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否决，仅在富兰克林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德拉诺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罗斯福任总统时就达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580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次之多。美国  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总统提出建立海军部的议案得到国会同意用了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年， 建立内政部用了  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39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年，建立司法部用了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年，建立劳工部用了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45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在我国，法律的审议、国家领导人的选举和重大决议的表决常常由 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全国人大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高票通过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；人大及其常委会审议、决定问题，除了在集体充分 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讨论的基础上进行表决外，人大代表、人大常委会委员之间还经常就人 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民关心的重大问题进行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协商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spc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材料， 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导致上述差异的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 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spc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我国人民代表大会制度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要实行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民主集中制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631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3"/>
          <p:cNvSpPr>
            <a:spLocks noChangeArrowheads="1"/>
          </p:cNvSpPr>
          <p:nvPr/>
        </p:nvSpPr>
        <p:spPr bwMode="auto">
          <a:xfrm>
            <a:off x="184417" y="551365"/>
            <a:ext cx="8775166" cy="35954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政治与法治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第五课  我国的根本政治制度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第一框 人民代表大会：我国的国家权力机关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第二框 人民代表大会制度：我国的根本政治制度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788" y="677892"/>
            <a:ext cx="8978793" cy="42552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/>
              </a:rPr>
              <a:t>民主集中制是我国国家机构的工作原则。</a:t>
            </a:r>
            <a:endParaRPr lang="en-US" altLang="zh-CN" sz="2400" b="1" spc="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Calibri" panose="020F0502020204030204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在我国，全国人民代表大会统一行使国家权力，国家行政机关、监察机关、审判机关、检察机关都由人民代表大会产生，对它负责，受它监督。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中央和地方的国家机构职权的划分，也遵循在中央的统一领导下，充分发挥地方的主动性、积极性的原则。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9CE57E4-EE34-401D-8DAC-897E7194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说明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我国人民代表大会制度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要实行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民主集中制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1173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603" y="444121"/>
            <a:ext cx="8978793" cy="42552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人民代表大会制度保证了国家机关协调高效运转。</a:t>
            </a:r>
            <a:endParaRPr lang="en-US" altLang="zh-CN" sz="2400" b="1" spc="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人民代表大会作为国家权力机关统一行使国家权力，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集体行使职权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集体决定问题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在人民代表大会统一行使国家权力的前提下，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国家行政机关、监察机关、审判机关、检察机关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各司其职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各尽其责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，既能保证国家权力始终掌握在人民手中，又有利于各个国家机关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分工合作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协调一致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地履行职责。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人民代表大会制度遵循民主集中制原则，</a:t>
            </a:r>
            <a:endParaRPr lang="en-US" altLang="zh-CN" sz="2400" b="1" spc="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使得国家机关协调高效运转，可以保证人民当家作主。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3826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9140" y="1083449"/>
            <a:ext cx="7368988" cy="376517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社会主义国家有个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最大的优越性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，就是干一件事情，一下决心，一做出决议，就立即执行，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不受牵扯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                     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邓小平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9CE57E4-EE34-401D-8DAC-897E7194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07" y="80437"/>
            <a:ext cx="7353621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语录</a:t>
            </a:r>
            <a:endParaRPr lang="zh-CN" altLang="en-US" sz="2400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9875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76840" y="98557"/>
            <a:ext cx="8990319" cy="48936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400" b="1" dirty="0"/>
              <a:t>保证了国家机关协调高效运转。</a:t>
            </a:r>
            <a:endParaRPr lang="en-US" altLang="zh-CN" sz="2400" b="1" dirty="0"/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人民代表大会作为国家权力机关统一行使国家权力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集体行使职权，集体决定问题；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在人民代表大会统一行使国家权力的前提下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国家行政机关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监察机关、审判机关、检察机关各司其职，各尽其责，既能保证国家权力始终掌握在人民手中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又有利于各个国家机关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分工合作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协调一致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地履行职责。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400" b="1" dirty="0"/>
              <a:t>维护了国家统一和民族团结。</a:t>
            </a:r>
            <a:endParaRPr lang="en-US" altLang="zh-CN" sz="2400" b="1" dirty="0"/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在中央的统一领导下，合理划分中央和地方的职权，充分发挥中央和地方两个积极性；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各少数民族聚居的地方实行民族区域自治，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平等团结互助和谐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/>
              <a:t>社会主义民族关系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全国各族人民的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大团结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1336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788" y="677892"/>
            <a:ext cx="8978793" cy="42552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人民代表大会制度是坚持党的领导、人民当家作主、依法治国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有机统一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根本政治制度安排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，体现了中国特色社会主义的制度优势，必须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长期坚持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不断完善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我们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绝不照搬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西方政治制度的模式。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9CE57E4-EE34-401D-8DAC-897E7194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人民代表大会制度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3021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/>
          <p:cNvSpPr>
            <a:spLocks noChangeArrowheads="1"/>
          </p:cNvSpPr>
          <p:nvPr/>
        </p:nvSpPr>
        <p:spPr bwMode="auto">
          <a:xfrm>
            <a:off x="155575" y="255270"/>
            <a:ext cx="8702675" cy="373179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第二框  人民代表大会制度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本框分两目</a:t>
            </a:r>
            <a:endParaRPr lang="en-US" altLang="zh-CN" sz="3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框题下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探究与分享：人民代表大会制度概述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我国的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政权组织形式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人民代表大会制度的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优势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395289" y="13356"/>
            <a:ext cx="2924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第二框  知识结构</a:t>
            </a:r>
          </a:p>
        </p:txBody>
      </p: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178115" y="1173226"/>
            <a:ext cx="855378" cy="2797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5.2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人民代表大会制度</a:t>
            </a:r>
          </a:p>
        </p:txBody>
      </p:sp>
      <p:sp>
        <p:nvSpPr>
          <p:cNvPr id="8203" name="TextBox 15"/>
          <p:cNvSpPr txBox="1">
            <a:spLocks noChangeArrowheads="1"/>
          </p:cNvSpPr>
          <p:nvPr/>
        </p:nvSpPr>
        <p:spPr bwMode="auto">
          <a:xfrm>
            <a:off x="3516993" y="903465"/>
            <a:ext cx="5312842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l"/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人民代表大会制度的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内涵</a:t>
            </a:r>
            <a:endParaRPr lang="zh-CN" altLang="en-US" sz="20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左大括号 23"/>
          <p:cNvSpPr/>
          <p:nvPr/>
        </p:nvSpPr>
        <p:spPr>
          <a:xfrm>
            <a:off x="1111464" y="1309653"/>
            <a:ext cx="113159" cy="2484680"/>
          </a:xfrm>
          <a:prstGeom prst="leftBrac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12" name="TextBox 24"/>
          <p:cNvSpPr txBox="1">
            <a:spLocks noChangeArrowheads="1"/>
          </p:cNvSpPr>
          <p:nvPr/>
        </p:nvSpPr>
        <p:spPr bwMode="auto">
          <a:xfrm>
            <a:off x="1267381" y="1130071"/>
            <a:ext cx="2032963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我国的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 hangingPunct="1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政权组织形式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1261512" y="3182433"/>
            <a:ext cx="2027456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人民代表大会制度的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优势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3516999" y="1309652"/>
            <a:ext cx="531284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2.</a:t>
            </a:r>
            <a:r>
              <a:rPr lang="zh-CN" altLang="en-US" sz="2000" dirty="0">
                <a:sym typeface="+mn-ea"/>
              </a:rPr>
              <a:t>人民代表大会制度的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性质</a:t>
            </a:r>
            <a:endParaRPr lang="zh-CN" altLang="en-US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3516993" y="3792552"/>
            <a:ext cx="531284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保证</a:t>
            </a:r>
            <a:r>
              <a:rPr lang="zh-CN" altLang="en-US" dirty="0">
                <a:sym typeface="+mn-ea"/>
              </a:rPr>
              <a:t>了国家机关协调高效运转</a:t>
            </a:r>
            <a:endParaRPr lang="zh-CN" altLang="en-US" dirty="0"/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3516997" y="3392442"/>
            <a:ext cx="531284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动员</a:t>
            </a:r>
            <a:r>
              <a:rPr lang="zh-CN" altLang="en-US" dirty="0">
                <a:sym typeface="+mn-ea"/>
              </a:rPr>
              <a:t>了全体人民投身社会主义建设</a:t>
            </a:r>
            <a:endParaRPr lang="zh-CN" altLang="en-US" dirty="0"/>
          </a:p>
        </p:txBody>
      </p:sp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3516993" y="2989237"/>
            <a:ext cx="531284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保障</a:t>
            </a:r>
            <a:r>
              <a:rPr lang="zh-CN" altLang="en-US" dirty="0">
                <a:sym typeface="+mn-ea"/>
              </a:rPr>
              <a:t>了人民当家作主</a:t>
            </a:r>
            <a:endParaRPr lang="zh-CN" altLang="en-US" dirty="0"/>
          </a:p>
        </p:txBody>
      </p:sp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3516989" y="4196059"/>
            <a:ext cx="5312839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体现</a:t>
            </a:r>
            <a:r>
              <a:rPr lang="zh-CN" altLang="en-US" sz="2000" dirty="0">
                <a:sym typeface="+mn-ea"/>
              </a:rPr>
              <a:t>了中国特色社会主义的制度优势</a:t>
            </a:r>
            <a:endParaRPr lang="zh-CN" altLang="en-US" sz="2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2BF37E1A-833A-4C28-8CA2-2EAADDE3F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94" y="1712963"/>
            <a:ext cx="531284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3.</a:t>
            </a:r>
            <a:r>
              <a:rPr lang="zh-CN" altLang="en-US" sz="2000" dirty="0">
                <a:sym typeface="+mn-ea"/>
              </a:rPr>
              <a:t>人民代表大会制度的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地位</a:t>
            </a:r>
            <a:r>
              <a:rPr lang="zh-CN" altLang="en-US" sz="2000" dirty="0">
                <a:sym typeface="+mn-ea"/>
              </a:rPr>
              <a:t>：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根本政治制度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B0E8B1DB-C827-4745-8EC0-60EB21DC6E83}"/>
              </a:ext>
            </a:extLst>
          </p:cNvPr>
          <p:cNvSpPr/>
          <p:nvPr/>
        </p:nvSpPr>
        <p:spPr>
          <a:xfrm>
            <a:off x="3366945" y="2650991"/>
            <a:ext cx="150039" cy="2251421"/>
          </a:xfrm>
          <a:prstGeom prst="leftBrac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id="{D87F78B3-8E46-483D-8897-65DCFC7C507F}"/>
              </a:ext>
            </a:extLst>
          </p:cNvPr>
          <p:cNvSpPr/>
          <p:nvPr/>
        </p:nvSpPr>
        <p:spPr>
          <a:xfrm>
            <a:off x="3366944" y="1047463"/>
            <a:ext cx="113161" cy="996215"/>
          </a:xfrm>
          <a:prstGeom prst="leftBrac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A8A16BC9-A462-4034-B3BE-29C2039C7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93" y="2587580"/>
            <a:ext cx="531284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1.</a:t>
            </a:r>
            <a:r>
              <a:rPr lang="zh-CN" altLang="en-US" sz="2000" dirty="0">
                <a:sym typeface="+mn-ea"/>
              </a:rPr>
              <a:t>是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伟大创造</a:t>
            </a:r>
            <a:r>
              <a:rPr lang="zh-CN" altLang="en-US" sz="2000" dirty="0">
                <a:sym typeface="+mn-ea"/>
              </a:rPr>
              <a:t>，具有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中国特色</a:t>
            </a:r>
            <a:r>
              <a:rPr lang="zh-CN" altLang="en-US" sz="2000" dirty="0">
                <a:sym typeface="+mn-ea"/>
              </a:rPr>
              <a:t>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制度优势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D1225FB7-DB55-4AA6-ADC2-DEDFEE9CA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89" y="4592772"/>
            <a:ext cx="5312839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2.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坚持</a:t>
            </a:r>
            <a:r>
              <a:rPr lang="zh-CN" altLang="en-US" sz="2000" dirty="0">
                <a:sym typeface="+mn-ea"/>
              </a:rPr>
              <a:t>和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完善</a:t>
            </a:r>
            <a:r>
              <a:rPr lang="zh-CN" altLang="en-US" sz="2000" dirty="0">
                <a:sym typeface="+mn-ea"/>
              </a:rPr>
              <a:t>人民代表大会制度</a:t>
            </a:r>
            <a:endParaRPr lang="zh-CN" altLang="en-US" sz="2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428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751276"/>
              </p:ext>
            </p:extLst>
          </p:nvPr>
        </p:nvGraphicFramePr>
        <p:xfrm>
          <a:off x="119103" y="74450"/>
          <a:ext cx="8905794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chemeClr val="tx1"/>
                          </a:solidFill>
                        </a:rPr>
                        <a:t>学习</a:t>
                      </a:r>
                      <a:r>
                        <a:rPr lang="zh-CN" altLang="en-US" sz="2000" b="1" dirty="0">
                          <a:solidFill>
                            <a:srgbClr val="0000FF"/>
                          </a:solidFill>
                        </a:rPr>
                        <a:t>内容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</a:rPr>
                        <a:t>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chemeClr val="tx1"/>
                          </a:solidFill>
                        </a:rPr>
                        <a:t>学习</a:t>
                      </a:r>
                      <a:r>
                        <a:rPr lang="zh-CN" altLang="en-US" sz="2000" b="1" dirty="0">
                          <a:solidFill>
                            <a:srgbClr val="0000FF"/>
                          </a:solidFill>
                        </a:rPr>
                        <a:t>活动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</a:rPr>
                        <a:t>要求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  </a:t>
                      </a:r>
                      <a:endParaRPr lang="zh-CN" altLang="zh-C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说明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人民代表大会制度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是我国的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根本政治制度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以“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怎样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评价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人大代表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大会制度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”为议题，</a:t>
                      </a:r>
                    </a:p>
                    <a:p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探究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人民代表大会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制度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基本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内容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优越性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浏览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相关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文献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资料和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视频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了解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第一届全国人民代表大会第一次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会议内容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</a:t>
                      </a:r>
                    </a:p>
                    <a:p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了解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人民代表大会制度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确立过程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。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结合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十三届全国人大二次会议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议程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和“代表通道”代表的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发言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明确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人民代表大会制度的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基本内容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。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endParaRPr lang="zh-CN" altLang="en-US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阅读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纪念人民代表大会制度实行</a:t>
                      </a:r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60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周年的重要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文献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理解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我国人民代表大会制度的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显著优势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；</a:t>
                      </a:r>
                    </a:p>
                    <a:p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说明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人民代表大会制度是我国的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根本政治制度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en-US" sz="20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坚定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中国特色社会主义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政治制度自信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。</a:t>
                      </a:r>
                      <a:endParaRPr lang="zh-CN" altLang="zh-CN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62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>
            <a:extLst>
              <a:ext uri="{FF2B5EF4-FFF2-40B4-BE49-F238E27FC236}">
                <a16:creationId xmlns:a16="http://schemas.microsoft.com/office/drawing/2014/main" id="{5F0A2875-3D25-45F3-B611-D075F4E6F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790534" cy="5216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：人民代表大会制度概述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E2B0528-C3B9-41DB-B890-3F6F5471239B}"/>
              </a:ext>
            </a:extLst>
          </p:cNvPr>
          <p:cNvSpPr txBox="1">
            <a:spLocks/>
          </p:cNvSpPr>
          <p:nvPr/>
        </p:nvSpPr>
        <p:spPr>
          <a:xfrm>
            <a:off x="69156" y="677892"/>
            <a:ext cx="8963425" cy="42552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我国宪法第三条规定：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中华人民共和国的国家机构</a:t>
            </a:r>
            <a:r>
              <a:rPr lang="zh-CN" altLang="en-US" sz="20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实行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民主集中制的原则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全国人民代表大会和地方各级人民代表大会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dirty="0">
                <a:latin typeface="+mn-ea"/>
                <a:ea typeface="+mn-ea"/>
              </a:rPr>
              <a:t>都</a:t>
            </a:r>
            <a:r>
              <a:rPr lang="zh-CN" altLang="en-US" sz="20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/>
              </a:rPr>
              <a:t>由民主选举产生</a:t>
            </a:r>
            <a:r>
              <a:rPr lang="zh-CN" altLang="en-US" sz="2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对人民负责</a:t>
            </a:r>
            <a:r>
              <a:rPr lang="zh-CN" altLang="en-US" sz="2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受人民监督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国家行政机关、监察机关、审判机关、检察机关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dirty="0">
                <a:latin typeface="+mn-ea"/>
                <a:ea typeface="+mn-ea"/>
              </a:rPr>
              <a:t>都</a:t>
            </a:r>
            <a:r>
              <a:rPr lang="zh-CN" altLang="en-US" sz="20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由人民代表大会产生</a:t>
            </a:r>
            <a:r>
              <a:rPr lang="zh-CN" altLang="en-US" sz="2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对它负责</a:t>
            </a:r>
            <a:r>
              <a:rPr lang="zh-CN" altLang="en-US" sz="2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受它监督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中央和地方的国家机构职权的划分，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b="1" spc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0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遵循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中央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统一领导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下，充分发挥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地方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主动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性、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积极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性的原则。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2000" spc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列举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实例，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说说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你对人民代表大会制度的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理解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006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7" y="601051"/>
            <a:ext cx="8921163" cy="446201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spc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/>
              </a:rPr>
              <a:t>人民代表大会制度</a:t>
            </a:r>
            <a:endParaRPr lang="en-US" altLang="zh-CN" sz="2400" b="1" spc="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Calibri" panose="020F0502020204030204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/>
              </a:rPr>
              <a:t>按照</a:t>
            </a:r>
            <a:r>
              <a:rPr lang="zh-CN" altLang="en-US" sz="2400" b="1" spc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/>
              </a:rPr>
              <a:t>民主集中制</a:t>
            </a:r>
            <a:r>
              <a:rPr lang="zh-CN" altLang="en-US" sz="2400" b="1" spc="0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  <a:sym typeface="Calibri" panose="020F0502020204030204"/>
              </a:rPr>
              <a:t>原则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由人民定期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自己的</a:t>
            </a:r>
            <a:r>
              <a:rPr lang="zh-CN" altLang="en-US" sz="2400" b="1" spc="0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</a:rPr>
              <a:t>代表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组成</a:t>
            </a:r>
            <a:r>
              <a:rPr lang="zh-CN" altLang="en-US" sz="2400" b="1" spc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各级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人民代表</a:t>
            </a:r>
            <a:r>
              <a:rPr lang="zh-CN" altLang="en-US" sz="2400" b="1" spc="0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</a:rPr>
              <a:t>大会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作为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人民行使国家权力的</a:t>
            </a:r>
            <a:r>
              <a:rPr lang="zh-CN" altLang="en-US" sz="2400" b="1" spc="0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</a:rPr>
              <a:t>机关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并由人民代表大会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组织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其他</a:t>
            </a:r>
            <a:r>
              <a:rPr lang="zh-CN" altLang="en-US" sz="2400" b="1" spc="0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</a:rPr>
              <a:t>国家机关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以</a:t>
            </a:r>
            <a:r>
              <a:rPr lang="zh-CN" altLang="en-US" sz="2400" b="1" spc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实现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人民民主专政</a:t>
            </a:r>
            <a:r>
              <a:rPr lang="zh-CN" altLang="en-US" sz="2400" b="1" spc="0" dirty="0">
                <a:solidFill>
                  <a:srgbClr val="FF0000"/>
                </a:solidFill>
                <a:latin typeface="+mn-ea"/>
                <a:ea typeface="仿宋_GB2312" pitchFamily="49" charset="-122"/>
                <a:cs typeface="+mj-cs"/>
              </a:rPr>
              <a:t>历史任务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spc="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政权组织形式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400" b="1" dirty="0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9CE57E4-EE34-401D-8DAC-897E7194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列举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实例，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说说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你对人民代表大会制度的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理解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B971B0-1807-4F4E-A2AC-D696DBD49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28" y="3359612"/>
            <a:ext cx="6484134" cy="1573538"/>
          </a:xfrm>
          <a:prstGeom prst="roundRect">
            <a:avLst/>
          </a:prstGeom>
          <a:ln w="1905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844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31085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结合</a:t>
            </a:r>
            <a:r>
              <a:rPr lang="zh-CN" altLang="en-US" sz="2800" b="1" dirty="0">
                <a:latin typeface="+mn-ea"/>
                <a:ea typeface="+mn-ea"/>
              </a:rPr>
              <a:t>探究与分享</a:t>
            </a:r>
            <a:r>
              <a:rPr lang="en-US" altLang="zh-CN" sz="2800" b="1" dirty="0">
                <a:latin typeface="+mn-ea"/>
                <a:ea typeface="+mn-ea"/>
              </a:rPr>
              <a:t>1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en-US" altLang="zh-CN" sz="2800" b="1" dirty="0">
                <a:latin typeface="+mn-ea"/>
                <a:ea typeface="+mn-ea"/>
              </a:rPr>
              <a:t>2</a:t>
            </a:r>
            <a:r>
              <a:rPr lang="zh-CN" altLang="en-US" sz="2800" b="1" dirty="0">
                <a:latin typeface="+mn-ea"/>
                <a:ea typeface="+mn-ea"/>
              </a:rPr>
              <a:t>，讲</a:t>
            </a:r>
            <a:r>
              <a:rPr lang="en-US" altLang="zh-CN" sz="2800" b="1" dirty="0">
                <a:latin typeface="+mn-ea"/>
                <a:ea typeface="+mn-ea"/>
              </a:rPr>
              <a:t>3</a:t>
            </a:r>
            <a:r>
              <a:rPr lang="zh-CN" altLang="en-US" sz="2800" b="1" dirty="0">
                <a:latin typeface="+mn-ea"/>
                <a:ea typeface="+mn-ea"/>
              </a:rPr>
              <a:t>个问题：</a:t>
            </a:r>
            <a:r>
              <a:rPr lang="en-US" altLang="zh-CN" sz="2800" b="1" dirty="0">
                <a:latin typeface="+mn-ea"/>
                <a:ea typeface="+mn-ea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人民代表大会制度的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内涵</a:t>
            </a:r>
            <a:endParaRPr lang="zh-CN" altLang="en-US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人民代表大会制度的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性质</a:t>
            </a:r>
            <a:endParaRPr lang="zh-CN" altLang="en-US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人民代表大会制度的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地位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根本政治制度</a:t>
            </a:r>
          </a:p>
          <a:p>
            <a:endParaRPr lang="zh-CN" altLang="en-US" sz="28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第一目   我国的政权组织形式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406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169049" y="859277"/>
            <a:ext cx="8859690" cy="25818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人民代表大会制度，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民主集中制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，由人民定期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自己的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各级人民代表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人民行使国家权力的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由人民代表大会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其他国家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人民民主专政历史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政权组织形式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038D600B-0DBD-43B0-899B-28224B8CF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6578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人民代表大会制度的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内涵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77261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2171</Words>
  <Application>Microsoft Office PowerPoint</Application>
  <PresentationFormat>全屏显示(16:9)</PresentationFormat>
  <Paragraphs>197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仿宋</vt:lpstr>
      <vt:lpstr>黑体</vt:lpstr>
      <vt:lpstr>楷体</vt:lpstr>
      <vt:lpstr>宋体</vt:lpstr>
      <vt:lpstr>微软雅黑</vt:lpstr>
      <vt:lpstr>Arial</vt:lpstr>
      <vt:lpstr>Calibri</vt:lpstr>
      <vt:lpstr>1_Office 主题​​</vt:lpstr>
      <vt:lpstr>《政治与法治》第11课时 第五课   我国的根本政治制度 第二框     人民代表大会制度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188</cp:revision>
  <dcterms:created xsi:type="dcterms:W3CDTF">2020-02-01T11:21:00Z</dcterms:created>
  <dcterms:modified xsi:type="dcterms:W3CDTF">2020-05-11T00:42:48Z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