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4" r:id="rId3"/>
  </p:sldMasterIdLst>
  <p:notesMasterIdLst>
    <p:notesMasterId r:id="rId5"/>
  </p:notesMasterIdLst>
  <p:sldIdLst>
    <p:sldId id="437" r:id="rId4"/>
    <p:sldId id="514" r:id="rId6"/>
    <p:sldId id="520" r:id="rId7"/>
    <p:sldId id="515" r:id="rId8"/>
    <p:sldId id="523" r:id="rId9"/>
    <p:sldId id="516" r:id="rId10"/>
    <p:sldId id="541" r:id="rId11"/>
    <p:sldId id="542" r:id="rId12"/>
    <p:sldId id="525" r:id="rId13"/>
    <p:sldId id="527" r:id="rId14"/>
    <p:sldId id="538" r:id="rId15"/>
    <p:sldId id="529" r:id="rId16"/>
    <p:sldId id="539" r:id="rId17"/>
    <p:sldId id="530" r:id="rId18"/>
    <p:sldId id="534" r:id="rId19"/>
    <p:sldId id="535" r:id="rId20"/>
    <p:sldId id="532" r:id="rId21"/>
    <p:sldId id="536" r:id="rId22"/>
    <p:sldId id="439" r:id="rId2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微软雅黑" panose="020B0503020204020204" charset="-122"/>
      <p:regular r:id="rId31"/>
    </p:embeddedFont>
    <p:embeddedFont>
      <p:font typeface="Calibri" panose="020F0502020204030204"/>
      <p:regular r:id="rId32"/>
      <p:bold r:id="rId33"/>
      <p:italic r:id="rId34"/>
      <p:boldItalic r:id="rId35"/>
    </p:embeddedFont>
    <p:embeddedFont>
      <p:font typeface="楷体" panose="02010609060101010101" pitchFamily="49" charset="-122"/>
      <p:regular r:id="rId36"/>
    </p:embeddedFont>
    <p:embeddedFont>
      <p:font typeface="黑体" panose="02010609060101010101" pitchFamily="49" charset="-122"/>
      <p:regular r:id="rId37"/>
    </p:embeddedFont>
    <p:embeddedFont>
      <p:font typeface="Tahoma" panose="020B0604030504040204" pitchFamily="34" charset="0"/>
      <p:regular r:id="rId38"/>
      <p:bold r:id="rId39"/>
    </p:embeddedFont>
    <p:embeddedFont>
      <p:font typeface="方正楷体_GB2312" panose="02000000000000000000" charset="-122"/>
      <p:regular r:id="rId40"/>
    </p:embeddedFont>
  </p:embeddedFontLst>
  <p:custDataLst>
    <p:tags r:id="rId4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1A3F6C"/>
    <a:srgbClr val="0E22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5"/>
    <p:restoredTop sz="91371"/>
  </p:normalViewPr>
  <p:slideViewPr>
    <p:cSldViewPr snapToGrid="0" showGuides="1">
      <p:cViewPr varScale="1">
        <p:scale>
          <a:sx n="80" d="100"/>
          <a:sy n="80" d="100"/>
        </p:scale>
        <p:origin x="-432" y="-60"/>
      </p:cViewPr>
      <p:guideLst>
        <p:guide orient="horz" pos="1700"/>
        <p:guide pos="3080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1" Type="http://schemas.openxmlformats.org/officeDocument/2006/relationships/tags" Target="tags/tag155.xml"/><Relationship Id="rId40" Type="http://schemas.openxmlformats.org/officeDocument/2006/relationships/font" Target="fonts/font14.fntdata"/><Relationship Id="rId4" Type="http://schemas.openxmlformats.org/officeDocument/2006/relationships/slide" Target="slides/slide1.xml"/><Relationship Id="rId39" Type="http://schemas.openxmlformats.org/officeDocument/2006/relationships/font" Target="fonts/font13.fntdata"/><Relationship Id="rId38" Type="http://schemas.openxmlformats.org/officeDocument/2006/relationships/font" Target="fonts/font12.fntdata"/><Relationship Id="rId37" Type="http://schemas.openxmlformats.org/officeDocument/2006/relationships/font" Target="fonts/font11.fntdata"/><Relationship Id="rId36" Type="http://schemas.openxmlformats.org/officeDocument/2006/relationships/font" Target="fonts/font10.fntdata"/><Relationship Id="rId35" Type="http://schemas.openxmlformats.org/officeDocument/2006/relationships/font" Target="fonts/font9.fntdata"/><Relationship Id="rId34" Type="http://schemas.openxmlformats.org/officeDocument/2006/relationships/font" Target="fonts/font8.fntdata"/><Relationship Id="rId33" Type="http://schemas.openxmlformats.org/officeDocument/2006/relationships/font" Target="fonts/font7.fntdata"/><Relationship Id="rId32" Type="http://schemas.openxmlformats.org/officeDocument/2006/relationships/font" Target="fonts/font6.fntdata"/><Relationship Id="rId31" Type="http://schemas.openxmlformats.org/officeDocument/2006/relationships/font" Target="fonts/font5.fntdata"/><Relationship Id="rId30" Type="http://schemas.openxmlformats.org/officeDocument/2006/relationships/font" Target="fonts/font4.fntdata"/><Relationship Id="rId3" Type="http://schemas.openxmlformats.org/officeDocument/2006/relationships/slideMaster" Target="slideMasters/slideMaster2.xml"/><Relationship Id="rId29" Type="http://schemas.openxmlformats.org/officeDocument/2006/relationships/font" Target="fonts/font3.fntdata"/><Relationship Id="rId28" Type="http://schemas.openxmlformats.org/officeDocument/2006/relationships/font" Target="fonts/font2.fntdata"/><Relationship Id="rId27" Type="http://schemas.openxmlformats.org/officeDocument/2006/relationships/font" Target="fonts/font1.fntdata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ABF09FA-C98B-4348-8B7F-EA90CA43A36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1843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88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78851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7885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089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80899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80900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2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81923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81924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5.png"/><Relationship Id="rId6" Type="http://schemas.openxmlformats.org/officeDocument/2006/relationships/tags" Target="../tags/tag1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4.png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5.png"/><Relationship Id="rId6" Type="http://schemas.openxmlformats.org/officeDocument/2006/relationships/tags" Target="../tags/tag2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4.png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4" Type="http://schemas.openxmlformats.org/officeDocument/2006/relationships/tags" Target="../tags/tag29.xml"/><Relationship Id="rId13" Type="http://schemas.openxmlformats.org/officeDocument/2006/relationships/tags" Target="../tags/tag28.xml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5.png"/><Relationship Id="rId6" Type="http://schemas.openxmlformats.org/officeDocument/2006/relationships/tags" Target="../tags/tag3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4.png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6" Type="http://schemas.openxmlformats.org/officeDocument/2006/relationships/tags" Target="../tags/tag40.xml"/><Relationship Id="rId15" Type="http://schemas.openxmlformats.org/officeDocument/2006/relationships/tags" Target="../tags/tag39.xml"/><Relationship Id="rId14" Type="http://schemas.openxmlformats.org/officeDocument/2006/relationships/tags" Target="../tags/tag38.xml"/><Relationship Id="rId13" Type="http://schemas.openxmlformats.org/officeDocument/2006/relationships/tags" Target="../tags/tag37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tags" Target="../tags/tag4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5.png"/><Relationship Id="rId5" Type="http://schemas.openxmlformats.org/officeDocument/2006/relationships/tags" Target="../tags/tag42.xml"/><Relationship Id="rId4" Type="http://schemas.openxmlformats.org/officeDocument/2006/relationships/image" Target="file:///C:\Users\1V994W2\Documents\Tencent%20Files\574576071\FileRecv\&#25340;&#35013;&#32032;&#26448;\forright\\06\subject_holdleft_84,125,158_0_staid_full_0.png" TargetMode="External"/><Relationship Id="rId3" Type="http://schemas.openxmlformats.org/officeDocument/2006/relationships/image" Target="../media/image7.png"/><Relationship Id="rId2" Type="http://schemas.openxmlformats.org/officeDocument/2006/relationships/tags" Target="../tags/tag41.xml"/><Relationship Id="rId11" Type="http://schemas.openxmlformats.org/officeDocument/2006/relationships/tags" Target="../tags/tag46.xml"/><Relationship Id="rId10" Type="http://schemas.openxmlformats.org/officeDocument/2006/relationships/tags" Target="../tags/tag45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5.png"/><Relationship Id="rId6" Type="http://schemas.openxmlformats.org/officeDocument/2006/relationships/tags" Target="../tags/tag5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4.png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tags" Target="../tags/tag55.xml"/><Relationship Id="rId10" Type="http://schemas.openxmlformats.org/officeDocument/2006/relationships/tags" Target="../tags/tag54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5.png"/><Relationship Id="rId6" Type="http://schemas.openxmlformats.org/officeDocument/2006/relationships/tags" Target="../tags/tag61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4.png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3" Type="http://schemas.openxmlformats.org/officeDocument/2006/relationships/tags" Target="../tags/tag66.xml"/><Relationship Id="rId12" Type="http://schemas.openxmlformats.org/officeDocument/2006/relationships/tags" Target="../tags/tag65.xml"/><Relationship Id="rId11" Type="http://schemas.openxmlformats.org/officeDocument/2006/relationships/tags" Target="../tags/tag64.xml"/><Relationship Id="rId10" Type="http://schemas.openxmlformats.org/officeDocument/2006/relationships/tags" Target="../tags/tag63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5.png"/><Relationship Id="rId6" Type="http://schemas.openxmlformats.org/officeDocument/2006/relationships/tags" Target="../tags/tag6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4.png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8.png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5.png"/><Relationship Id="rId6" Type="http://schemas.openxmlformats.org/officeDocument/2006/relationships/tags" Target="../tags/tag8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4.png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2" Type="http://schemas.openxmlformats.org/officeDocument/2006/relationships/tags" Target="../tags/tag86.xml"/><Relationship Id="rId11" Type="http://schemas.openxmlformats.org/officeDocument/2006/relationships/tags" Target="../tags/tag85.xml"/><Relationship Id="rId10" Type="http://schemas.openxmlformats.org/officeDocument/2006/relationships/tags" Target="../tags/tag8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5.png"/><Relationship Id="rId7" Type="http://schemas.openxmlformats.org/officeDocument/2006/relationships/tags" Target="../tags/tag90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4.png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4" Type="http://schemas.openxmlformats.org/officeDocument/2006/relationships/tags" Target="../tags/tag95.xml"/><Relationship Id="rId13" Type="http://schemas.openxmlformats.org/officeDocument/2006/relationships/tags" Target="../tags/tag94.xml"/><Relationship Id="rId12" Type="http://schemas.openxmlformats.org/officeDocument/2006/relationships/tags" Target="../tags/tag93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4.png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1" Type="http://schemas.openxmlformats.org/officeDocument/2006/relationships/tags" Target="../tags/tag103.xml"/><Relationship Id="rId10" Type="http://schemas.openxmlformats.org/officeDocument/2006/relationships/tags" Target="../tags/tag102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5.png"/><Relationship Id="rId7" Type="http://schemas.openxmlformats.org/officeDocument/2006/relationships/tags" Target="../tags/tag10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4.png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5" Type="http://schemas.openxmlformats.org/officeDocument/2006/relationships/tags" Target="../tags/tag113.xml"/><Relationship Id="rId14" Type="http://schemas.openxmlformats.org/officeDocument/2006/relationships/tags" Target="../tags/tag112.xml"/><Relationship Id="rId13" Type="http://schemas.openxmlformats.org/officeDocument/2006/relationships/tags" Target="../tags/tag111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5.png"/><Relationship Id="rId7" Type="http://schemas.openxmlformats.org/officeDocument/2006/relationships/tags" Target="../tags/tag11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4.png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5" Type="http://schemas.openxmlformats.org/officeDocument/2006/relationships/tags" Target="../tags/tag123.xml"/><Relationship Id="rId14" Type="http://schemas.openxmlformats.org/officeDocument/2006/relationships/tags" Target="../tags/tag122.xml"/><Relationship Id="rId13" Type="http://schemas.openxmlformats.org/officeDocument/2006/relationships/tags" Target="../tags/tag121.xml"/><Relationship Id="rId12" Type="http://schemas.openxmlformats.org/officeDocument/2006/relationships/tags" Target="../tags/tag120.xml"/><Relationship Id="rId11" Type="http://schemas.openxmlformats.org/officeDocument/2006/relationships/tags" Target="../tags/tag119.xml"/><Relationship Id="rId10" Type="http://schemas.openxmlformats.org/officeDocument/2006/relationships/tags" Target="../tags/tag118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5.png"/><Relationship Id="rId7" Type="http://schemas.openxmlformats.org/officeDocument/2006/relationships/tags" Target="../tags/tag12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4.png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7" Type="http://schemas.openxmlformats.org/officeDocument/2006/relationships/tags" Target="../tags/tag135.xml"/><Relationship Id="rId16" Type="http://schemas.openxmlformats.org/officeDocument/2006/relationships/tags" Target="../tags/tag134.xml"/><Relationship Id="rId15" Type="http://schemas.openxmlformats.org/officeDocument/2006/relationships/tags" Target="../tags/tag133.xml"/><Relationship Id="rId14" Type="http://schemas.openxmlformats.org/officeDocument/2006/relationships/tags" Target="../tags/tag132.xml"/><Relationship Id="rId13" Type="http://schemas.openxmlformats.org/officeDocument/2006/relationships/tags" Target="../tags/tag131.xml"/><Relationship Id="rId12" Type="http://schemas.openxmlformats.org/officeDocument/2006/relationships/tags" Target="../tags/tag130.xml"/><Relationship Id="rId11" Type="http://schemas.openxmlformats.org/officeDocument/2006/relationships/tags" Target="../tags/tag129.xml"/><Relationship Id="rId10" Type="http://schemas.openxmlformats.org/officeDocument/2006/relationships/tags" Target="../tags/tag128.xml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left_down.png" TargetMode="External"/><Relationship Id="rId8" Type="http://schemas.openxmlformats.org/officeDocument/2006/relationships/image" Target="../media/image9.png"/><Relationship Id="rId7" Type="http://schemas.openxmlformats.org/officeDocument/2006/relationships/tags" Target="../tags/tag139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4.png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4" Type="http://schemas.openxmlformats.org/officeDocument/2006/relationships/tags" Target="../tags/tag144.xml"/><Relationship Id="rId13" Type="http://schemas.openxmlformats.org/officeDocument/2006/relationships/tags" Target="../tags/tag143.xml"/><Relationship Id="rId12" Type="http://schemas.openxmlformats.org/officeDocument/2006/relationships/tags" Target="../tags/tag142.xml"/><Relationship Id="rId11" Type="http://schemas.openxmlformats.org/officeDocument/2006/relationships/tags" Target="../tags/tag141.xml"/><Relationship Id="rId10" Type="http://schemas.openxmlformats.org/officeDocument/2006/relationships/tags" Target="../tags/tag140.xml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8829920-989C-4E42-944A-9A0116A21BB0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46D7905-3A5B-4CF5-9685-21FB5F4070F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60205D2-2166-48CF-9233-B32932F7FEA3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700088"/>
          </a:xfrm>
          <a:prstGeom prst="rect">
            <a:avLst/>
          </a:prstGeom>
          <a:solidFill>
            <a:srgbClr val="568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315" name="图片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9388" y="-20637"/>
            <a:ext cx="1704975" cy="720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5C3739-027C-4564-A227-8E6DDD86999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85725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5C3739-027C-4564-A227-8E6DDD86999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4684713"/>
            <a:ext cx="2133600" cy="3571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4684713"/>
            <a:ext cx="2895600" cy="3571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4684713"/>
            <a:ext cx="2133600" cy="3571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en-US" altLang="zh-CN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91679"/>
            <a:ext cx="7543800" cy="97155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289447"/>
            <a:ext cx="8229600" cy="3308747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fld id="{BCB9F330-5F78-4074-85B0-71384B209D06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6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7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8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9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0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0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DDF1828-B596-4A80-84CF-2D2B880BA7C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0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2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3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0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1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9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0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9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</a:pPr>
            <a:endParaRPr lang="zh-CN" altLang="en-US" sz="135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</a:pPr>
            <a:endParaRPr lang="zh-CN" altLang="en-US" sz="1350" kern="0">
              <a:solidFill>
                <a:srgbClr val="FFFFFF"/>
              </a:solidFill>
              <a:sym typeface="Calibri" panose="020F0502020204030204"/>
            </a:endParaRPr>
          </a:p>
        </p:txBody>
      </p:sp>
      <p:pic>
        <p:nvPicPr>
          <p:cNvPr id="8" name="图片 7"/>
          <p:cNvPicPr/>
          <p:nvPr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350619-5858-4FA7-AE10-CB37047D042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</a:pPr>
            <a:endParaRPr lang="zh-CN" altLang="en-US" sz="135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</a:pPr>
            <a:endParaRPr lang="zh-CN" altLang="en-US" sz="135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5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</a:pPr>
            <a:endParaRPr lang="zh-CN" altLang="en-US" sz="135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6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7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</a:pPr>
            <a:endParaRPr lang="zh-CN" altLang="en-US" sz="135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F5B291-FAE0-4F15-945F-F24D3F8C596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792A42-3F65-44FF-A12F-204BD627069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55D6A0C-9037-4B97-A585-AC8345BC9FD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DADC2E9-E4C2-43CF-9D26-933B2F3977D0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06E7A2-0263-47E8-A1EF-CE6CFA3226A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ED9FD48-3302-44AE-A47B-32D968FDF26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image" Target="../media/image1.jpeg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8.xml"/><Relationship Id="rId26" Type="http://schemas.openxmlformats.org/officeDocument/2006/relationships/theme" Target="../theme/theme2.xml"/><Relationship Id="rId25" Type="http://schemas.openxmlformats.org/officeDocument/2006/relationships/tags" Target="../tags/tag150.xml"/><Relationship Id="rId24" Type="http://schemas.openxmlformats.org/officeDocument/2006/relationships/tags" Target="../tags/tag149.xml"/><Relationship Id="rId23" Type="http://schemas.openxmlformats.org/officeDocument/2006/relationships/tags" Target="../tags/tag148.xml"/><Relationship Id="rId22" Type="http://schemas.openxmlformats.org/officeDocument/2006/relationships/tags" Target="../tags/tag147.xml"/><Relationship Id="rId21" Type="http://schemas.openxmlformats.org/officeDocument/2006/relationships/tags" Target="../tags/tag146.xml"/><Relationship Id="rId20" Type="http://schemas.openxmlformats.org/officeDocument/2006/relationships/tags" Target="../tags/tag145.xml"/><Relationship Id="rId2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5C3739-027C-4564-A227-8E6DDD86999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slow">
    <p:pull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fld id="{760FBDFE-C587-4B4C-A407-44438C67B59E}" type="datetimeFigureOut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</a:fld>
            <a:endParaRPr lang="zh-CN" altLang="en-US" kern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endParaRPr lang="zh-CN" altLang="en-US" kern="0" dirty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fld id="{49AE70B2-8BF9-45C0-BB95-33D1B9D3A854}" type="slidenum">
              <a:rPr lang="zh-CN" altLang="en-US" kern="0" smtClean="0">
                <a:solidFill>
                  <a:srgbClr val="000000">
                    <a:tint val="75000"/>
                  </a:srgbClr>
                </a:solidFill>
                <a:cs typeface="+mj-cs"/>
                <a:sym typeface="Calibri" panose="020F0502020204030204"/>
              </a:rPr>
            </a:fld>
            <a:endParaRPr lang="zh-CN" altLang="en-US" kern="0" dirty="0">
              <a:solidFill>
                <a:srgbClr val="000000">
                  <a:tint val="75000"/>
                </a:srgbClr>
              </a:solidFill>
              <a:cs typeface="+mj-cs"/>
              <a:sym typeface="Calibri" panose="020F0502020204030204"/>
            </a:endParaRPr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</a:pPr>
            <a:endParaRPr lang="zh-CN" altLang="en-US" sz="1350" kern="0">
              <a:solidFill>
                <a:srgbClr val="FFFFFF"/>
              </a:solidFill>
              <a:sym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1.xml"/><Relationship Id="rId1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9.xml"/><Relationship Id="rId3" Type="http://schemas.openxmlformats.org/officeDocument/2006/relationships/tags" Target="../tags/tag154.xml"/><Relationship Id="rId2" Type="http://schemas.openxmlformats.org/officeDocument/2006/relationships/image" Target="../media/image20.jpeg"/><Relationship Id="rId1" Type="http://schemas.openxmlformats.org/officeDocument/2006/relationships/tags" Target="../tags/tag15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图片 3"/>
          <p:cNvPicPr>
            <a:picLocks noChangeAspect="1"/>
          </p:cNvPicPr>
          <p:nvPr/>
        </p:nvPicPr>
        <p:blipFill>
          <a:blip r:embed="rId1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标题 14"/>
          <p:cNvSpPr>
            <a:spLocks noGrp="1"/>
          </p:cNvSpPr>
          <p:nvPr>
            <p:ph type="ctrTitle"/>
          </p:nvPr>
        </p:nvSpPr>
        <p:spPr>
          <a:xfrm>
            <a:off x="3014980" y="1969135"/>
            <a:ext cx="6045835" cy="1533525"/>
          </a:xfrm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3200" b="1" i="0" u="none" strike="noStrike" kern="1200" cap="none" spc="30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染色体变异</a:t>
            </a:r>
            <a:r>
              <a:rPr kumimoji="0" lang="en-US" altLang="zh-CN" sz="3200" b="1" i="0" u="none" strike="noStrike" kern="1200" cap="none" spc="30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(</a:t>
            </a:r>
            <a:r>
              <a:rPr kumimoji="0" lang="zh-CN" altLang="en-US" sz="3200" b="1" i="0" u="none" strike="noStrike" kern="1200" cap="none" spc="30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第</a:t>
            </a:r>
            <a:r>
              <a:rPr kumimoji="0" lang="en-US" altLang="zh-CN" sz="3200" b="1" i="0" u="none" strike="noStrike" kern="1200" cap="none" spc="30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2</a:t>
            </a:r>
            <a:r>
              <a:rPr kumimoji="0" lang="zh-CN" altLang="en-US" sz="3200" b="1" i="0" u="none" strike="noStrike" kern="1200" cap="none" spc="30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课时）</a:t>
            </a:r>
            <a:endParaRPr kumimoji="0" lang="zh-CN" altLang="en-US" sz="3200" b="1" i="0" u="none" strike="noStrike" kern="1200" cap="none" spc="30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0450" y="3635375"/>
            <a:ext cx="3602038" cy="5524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226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kumimoji="0" lang="en-US" altLang="zh-CN" sz="2000" b="0" i="0" u="none" strike="noStrike" kern="1200" cap="none" spc="226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</a:t>
            </a:r>
            <a:endParaRPr kumimoji="0" lang="en-US" altLang="zh-CN" sz="2000" b="0" i="0" u="none" strike="noStrike" kern="1200" cap="none" spc="226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67175" y="1193800"/>
            <a:ext cx="47667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zh-CN" altLang="en-US" sz="2000" b="1" kern="1200" cap="none" spc="226" normalizeH="0" baseline="0" noProof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朝阳区线上课堂</a:t>
            </a:r>
            <a:r>
              <a:rPr kumimoji="0" lang="en-US" altLang="zh-CN" sz="2000" b="1" kern="1200" cap="none" spc="226" normalizeH="0" baseline="0" noProof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·</a:t>
            </a:r>
            <a:r>
              <a:rPr kumimoji="0" lang="zh-CN" altLang="en-US" sz="2000" b="1" kern="1200" cap="none" spc="226" normalizeH="0" baseline="0" noProof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高一年级</a:t>
            </a:r>
            <a:r>
              <a:rPr kumimoji="0" lang="zh-CN" altLang="en-US" sz="2000" b="1" kern="1200" cap="none" spc="226" normalizeH="0" baseline="0" noProof="1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生物学</a:t>
            </a:r>
            <a:r>
              <a:rPr kumimoji="0" lang="zh-CN" altLang="en-US" sz="2400" b="1" kern="1200" cap="none" spc="226" normalizeH="0" baseline="0" noProof="1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  <a:sym typeface="+mn-ea"/>
              </a:rPr>
              <a:t> </a:t>
            </a:r>
            <a:endParaRPr kumimoji="0" lang="zh-CN" altLang="en-US" sz="2400" b="1" kern="1200" cap="none" spc="226" normalizeH="0" baseline="0" noProof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31845" y="3736975"/>
            <a:ext cx="4835525" cy="5530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lnSpc>
                <a:spcPct val="150000"/>
              </a:lnSpc>
              <a:buClrTx/>
              <a:buSzTx/>
              <a:buFontTx/>
              <a:defRPr/>
            </a:pPr>
            <a:r>
              <a:rPr kumimoji="0" lang="zh-CN" altLang="en-US" sz="2000" kern="1200" cap="none" spc="226" normalizeH="0" baseline="0" noProof="1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北京市和平街第一中学     肖德慧</a:t>
            </a:r>
            <a:endParaRPr kumimoji="0" lang="zh-CN" altLang="en-US" sz="2000" kern="1200" cap="none" spc="226" normalizeH="0" baseline="0" noProof="1" smtClean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custDataLst>
      <p:tags r:id="rId2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Line 2"/>
          <p:cNvSpPr/>
          <p:nvPr/>
        </p:nvSpPr>
        <p:spPr>
          <a:xfrm>
            <a:off x="2713355" y="1834595"/>
            <a:ext cx="8001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9219" name="Freeform 3"/>
          <p:cNvSpPr/>
          <p:nvPr/>
        </p:nvSpPr>
        <p:spPr>
          <a:xfrm>
            <a:off x="1106011" y="1898889"/>
            <a:ext cx="1600200" cy="1085850"/>
          </a:xfrm>
          <a:custGeom>
            <a:avLst/>
            <a:gdLst>
              <a:gd name="txL" fmla="*/ 0 w 1344"/>
              <a:gd name="txT" fmla="*/ 0 h 912"/>
              <a:gd name="txR" fmla="*/ 1344 w 1344"/>
              <a:gd name="txB" fmla="*/ 912 h 912"/>
            </a:gdLst>
            <a:ahLst/>
            <a:cxnLst>
              <a:cxn ang="0">
                <a:pos x="0" y="0"/>
              </a:cxn>
              <a:cxn ang="0">
                <a:pos x="0" y="2147483647"/>
              </a:cxn>
              <a:cxn ang="0">
                <a:pos x="2147483647" y="2147483647"/>
              </a:cxn>
            </a:cxnLst>
            <a:rect l="txL" t="txT" r="txR" b="txB"/>
            <a:pathLst>
              <a:path w="1344" h="912">
                <a:moveTo>
                  <a:pt x="0" y="0"/>
                </a:moveTo>
                <a:lnTo>
                  <a:pt x="0" y="912"/>
                </a:lnTo>
                <a:lnTo>
                  <a:pt x="1344" y="912"/>
                </a:lnTo>
              </a:path>
            </a:pathLst>
          </a:custGeom>
          <a:noFill/>
          <a:ln w="38100" cap="flat" cmpd="sng">
            <a:solidFill>
              <a:schemeClr val="tx1">
                <a:alpha val="100000"/>
              </a:schemeClr>
            </a:solidFill>
            <a:prstDash val="dash"/>
            <a:round/>
            <a:headEnd type="none" w="med" len="med"/>
            <a:tailEnd type="triangle" w="med" len="med"/>
          </a:ln>
        </p:spPr>
        <p:txBody>
          <a:bodyPr/>
          <a:p>
            <a:endParaRPr lang="zh-CN" altLang="en-US" sz="100"/>
          </a:p>
        </p:txBody>
      </p:sp>
      <p:grpSp>
        <p:nvGrpSpPr>
          <p:cNvPr id="2" name="Group 4"/>
          <p:cNvGrpSpPr/>
          <p:nvPr/>
        </p:nvGrpSpPr>
        <p:grpSpPr>
          <a:xfrm>
            <a:off x="2713355" y="2914491"/>
            <a:ext cx="800100" cy="171450"/>
            <a:chOff x="2330" y="1853"/>
            <a:chExt cx="672" cy="144"/>
          </a:xfrm>
        </p:grpSpPr>
        <p:sp>
          <p:nvSpPr>
            <p:cNvPr id="10264" name="Rectangle 5"/>
            <p:cNvSpPr/>
            <p:nvPr/>
          </p:nvSpPr>
          <p:spPr>
            <a:xfrm>
              <a:off x="2666" y="1853"/>
              <a:ext cx="336" cy="144"/>
            </a:xfrm>
            <a:prstGeom prst="rect">
              <a:avLst/>
            </a:prstGeom>
            <a:solidFill>
              <a:srgbClr val="FF0066"/>
            </a:solidFill>
            <a:ln w="190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sz="100" dirty="0">
                <a:latin typeface="Arial" panose="020B0604020202020204" pitchFamily="34" charset="0"/>
              </a:endParaRPr>
            </a:p>
          </p:txBody>
        </p:sp>
        <p:sp>
          <p:nvSpPr>
            <p:cNvPr id="10265" name="Rectangle 6"/>
            <p:cNvSpPr/>
            <p:nvPr/>
          </p:nvSpPr>
          <p:spPr>
            <a:xfrm>
              <a:off x="2330" y="1853"/>
              <a:ext cx="336" cy="144"/>
            </a:xfrm>
            <a:prstGeom prst="rect">
              <a:avLst/>
            </a:prstGeom>
            <a:solidFill>
              <a:srgbClr val="FF0066"/>
            </a:solidFill>
            <a:ln w="190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sz="100" dirty="0">
                <a:latin typeface="Arial" panose="020B0604020202020204" pitchFamily="34" charset="0"/>
              </a:endParaRPr>
            </a:p>
          </p:txBody>
        </p:sp>
      </p:grpSp>
      <p:sp>
        <p:nvSpPr>
          <p:cNvPr id="9223" name="Text Box 7"/>
          <p:cNvSpPr txBox="1"/>
          <p:nvPr/>
        </p:nvSpPr>
        <p:spPr>
          <a:xfrm>
            <a:off x="1129665" y="2492375"/>
            <a:ext cx="184594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1800" b="1" dirty="0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重复一段染色体</a:t>
            </a:r>
            <a:endParaRPr lang="zh-CN" altLang="en-US" sz="1800" b="1" dirty="0">
              <a:solidFill>
                <a:srgbClr val="FF0066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9224" name="Freeform 8"/>
          <p:cNvSpPr/>
          <p:nvPr/>
        </p:nvSpPr>
        <p:spPr>
          <a:xfrm>
            <a:off x="3506311" y="1898889"/>
            <a:ext cx="971550" cy="1085850"/>
          </a:xfrm>
          <a:custGeom>
            <a:avLst/>
            <a:gdLst>
              <a:gd name="txL" fmla="*/ 0 w 864"/>
              <a:gd name="txT" fmla="*/ 0 h 912"/>
              <a:gd name="txR" fmla="*/ 864 w 864"/>
              <a:gd name="txB" fmla="*/ 912 h 912"/>
            </a:gdLst>
            <a:ahLst/>
            <a:cxnLst>
              <a:cxn ang="0">
                <a:pos x="0" y="2147483647"/>
              </a:cxn>
              <a:cxn ang="0">
                <a:pos x="1942200618" y="2147483647"/>
              </a:cxn>
              <a:cxn ang="0">
                <a:pos x="1942200618" y="0"/>
              </a:cxn>
            </a:cxnLst>
            <a:rect l="txL" t="txT" r="txR" b="txB"/>
            <a:pathLst>
              <a:path w="864" h="912">
                <a:moveTo>
                  <a:pt x="0" y="912"/>
                </a:moveTo>
                <a:lnTo>
                  <a:pt x="864" y="912"/>
                </a:lnTo>
                <a:lnTo>
                  <a:pt x="864" y="0"/>
                </a:lnTo>
              </a:path>
            </a:pathLst>
          </a:custGeom>
          <a:noFill/>
          <a:ln w="38100" cap="flat" cmpd="sng">
            <a:solidFill>
              <a:schemeClr val="tx1">
                <a:alpha val="100000"/>
              </a:schemeClr>
            </a:solidFill>
            <a:prstDash val="dash"/>
            <a:round/>
            <a:headEnd type="none" w="med" len="med"/>
            <a:tailEnd type="triangle" w="med" len="med"/>
          </a:ln>
        </p:spPr>
        <p:txBody>
          <a:bodyPr/>
          <a:p>
            <a:endParaRPr lang="zh-CN" altLang="en-US" sz="100"/>
          </a:p>
        </p:txBody>
      </p:sp>
      <p:sp>
        <p:nvSpPr>
          <p:cNvPr id="9225" name="Rectangle 9"/>
          <p:cNvSpPr/>
          <p:nvPr/>
        </p:nvSpPr>
        <p:spPr>
          <a:xfrm>
            <a:off x="271780" y="3909695"/>
            <a:ext cx="847915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buClrTx/>
              <a:buSzTx/>
              <a:buFontTx/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一条染色体的断裂片段接到</a:t>
            </a:r>
            <a:r>
              <a:rPr lang="zh-CN" altLang="en-US" sz="2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同源染色体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的相应部位，结果后者就有一段</a:t>
            </a:r>
            <a:r>
              <a:rPr lang="zh-CN" altLang="en-US" sz="2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重复基因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。例如:果蝇的棒状眼。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0248" name="Rectangle 10"/>
          <p:cNvSpPr/>
          <p:nvPr/>
        </p:nvSpPr>
        <p:spPr>
          <a:xfrm>
            <a:off x="387906" y="236300"/>
            <a:ext cx="1350169" cy="55308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r>
              <a:rPr lang="zh-CN" altLang="en-US" sz="3000" b="1" dirty="0">
                <a:latin typeface="楷体_GB2312" pitchFamily="49" charset="-122"/>
                <a:ea typeface="楷体_GB2312" pitchFamily="49" charset="-122"/>
              </a:rPr>
              <a:t>重复</a:t>
            </a:r>
            <a:r>
              <a:rPr lang="en-US" altLang="zh-CN" sz="3000" b="1" dirty="0">
                <a:latin typeface="楷体_GB2312" pitchFamily="49" charset="-122"/>
                <a:ea typeface="楷体_GB2312" pitchFamily="49" charset="-122"/>
              </a:rPr>
              <a:t>:</a:t>
            </a:r>
            <a:endParaRPr lang="en-US" altLang="zh-CN" sz="30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9227" name="Rectangle 11"/>
          <p:cNvSpPr/>
          <p:nvPr/>
        </p:nvSpPr>
        <p:spPr>
          <a:xfrm>
            <a:off x="2766933" y="1510745"/>
            <a:ext cx="765572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1800" b="1" dirty="0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重复</a:t>
            </a:r>
            <a:endParaRPr lang="zh-CN" altLang="en-US" sz="1800" b="1" dirty="0">
              <a:solidFill>
                <a:srgbClr val="FF0066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grpSp>
        <p:nvGrpSpPr>
          <p:cNvPr id="3" name="Group 12"/>
          <p:cNvGrpSpPr/>
          <p:nvPr/>
        </p:nvGrpSpPr>
        <p:grpSpPr>
          <a:xfrm>
            <a:off x="445215" y="1727439"/>
            <a:ext cx="1943100" cy="171450"/>
            <a:chOff x="554" y="845"/>
            <a:chExt cx="1632" cy="144"/>
          </a:xfrm>
        </p:grpSpPr>
        <p:grpSp>
          <p:nvGrpSpPr>
            <p:cNvPr id="10259" name="Group 13"/>
            <p:cNvGrpSpPr/>
            <p:nvPr/>
          </p:nvGrpSpPr>
          <p:grpSpPr>
            <a:xfrm>
              <a:off x="554" y="845"/>
              <a:ext cx="1632" cy="144"/>
              <a:chOff x="554" y="845"/>
              <a:chExt cx="1632" cy="144"/>
            </a:xfrm>
          </p:grpSpPr>
          <p:sp>
            <p:nvSpPr>
              <p:cNvPr id="10261" name="AutoShape 14"/>
              <p:cNvSpPr/>
              <p:nvPr/>
            </p:nvSpPr>
            <p:spPr>
              <a:xfrm>
                <a:off x="554" y="845"/>
                <a:ext cx="1056" cy="144"/>
              </a:xfrm>
              <a:prstGeom prst="flowChartTerminator">
                <a:avLst/>
              </a:prstGeom>
              <a:solidFill>
                <a:srgbClr val="660066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sz="1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262" name="Oval 15"/>
              <p:cNvSpPr/>
              <p:nvPr/>
            </p:nvSpPr>
            <p:spPr>
              <a:xfrm>
                <a:off x="1610" y="845"/>
                <a:ext cx="144" cy="144"/>
              </a:xfrm>
              <a:prstGeom prst="ellipse">
                <a:avLst/>
              </a:prstGeom>
              <a:solidFill>
                <a:srgbClr val="660066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sz="1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263" name="AutoShape 16"/>
              <p:cNvSpPr/>
              <p:nvPr/>
            </p:nvSpPr>
            <p:spPr>
              <a:xfrm>
                <a:off x="1754" y="845"/>
                <a:ext cx="432" cy="144"/>
              </a:xfrm>
              <a:prstGeom prst="flowChartTerminator">
                <a:avLst/>
              </a:prstGeom>
              <a:solidFill>
                <a:srgbClr val="660066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sz="100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0260" name="Rectangle 17"/>
            <p:cNvSpPr/>
            <p:nvPr/>
          </p:nvSpPr>
          <p:spPr>
            <a:xfrm>
              <a:off x="793" y="845"/>
              <a:ext cx="336" cy="144"/>
            </a:xfrm>
            <a:prstGeom prst="rect">
              <a:avLst/>
            </a:prstGeom>
            <a:solidFill>
              <a:srgbClr val="FF0066"/>
            </a:solidFill>
            <a:ln w="190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sz="1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5" name="Group 18"/>
          <p:cNvGrpSpPr/>
          <p:nvPr/>
        </p:nvGrpSpPr>
        <p:grpSpPr>
          <a:xfrm>
            <a:off x="3684905" y="1727439"/>
            <a:ext cx="2450306" cy="171450"/>
            <a:chOff x="3152" y="845"/>
            <a:chExt cx="2058" cy="144"/>
          </a:xfrm>
        </p:grpSpPr>
        <p:grpSp>
          <p:nvGrpSpPr>
            <p:cNvPr id="10252" name="Group 19"/>
            <p:cNvGrpSpPr/>
            <p:nvPr/>
          </p:nvGrpSpPr>
          <p:grpSpPr>
            <a:xfrm>
              <a:off x="3152" y="845"/>
              <a:ext cx="2058" cy="144"/>
              <a:chOff x="3152" y="845"/>
              <a:chExt cx="2058" cy="144"/>
            </a:xfrm>
          </p:grpSpPr>
          <p:sp>
            <p:nvSpPr>
              <p:cNvPr id="10256" name="AutoShape 20"/>
              <p:cNvSpPr/>
              <p:nvPr/>
            </p:nvSpPr>
            <p:spPr>
              <a:xfrm>
                <a:off x="3152" y="845"/>
                <a:ext cx="1488" cy="144"/>
              </a:xfrm>
              <a:prstGeom prst="flowChartTerminator">
                <a:avLst/>
              </a:prstGeom>
              <a:solidFill>
                <a:srgbClr val="660066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sz="1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257" name="Oval 21"/>
              <p:cNvSpPr/>
              <p:nvPr/>
            </p:nvSpPr>
            <p:spPr>
              <a:xfrm>
                <a:off x="4634" y="845"/>
                <a:ext cx="144" cy="144"/>
              </a:xfrm>
              <a:prstGeom prst="ellipse">
                <a:avLst/>
              </a:prstGeom>
              <a:solidFill>
                <a:srgbClr val="660066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sz="1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258" name="AutoShape 22"/>
              <p:cNvSpPr/>
              <p:nvPr/>
            </p:nvSpPr>
            <p:spPr>
              <a:xfrm>
                <a:off x="4778" y="845"/>
                <a:ext cx="432" cy="144"/>
              </a:xfrm>
              <a:prstGeom prst="flowChartTerminator">
                <a:avLst/>
              </a:prstGeom>
              <a:solidFill>
                <a:srgbClr val="660066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sz="100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253" name="Group 23"/>
            <p:cNvGrpSpPr/>
            <p:nvPr/>
          </p:nvGrpSpPr>
          <p:grpSpPr>
            <a:xfrm>
              <a:off x="3470" y="845"/>
              <a:ext cx="672" cy="144"/>
              <a:chOff x="2330" y="1853"/>
              <a:chExt cx="672" cy="144"/>
            </a:xfrm>
          </p:grpSpPr>
          <p:sp>
            <p:nvSpPr>
              <p:cNvPr id="10254" name="Rectangle 24"/>
              <p:cNvSpPr/>
              <p:nvPr/>
            </p:nvSpPr>
            <p:spPr>
              <a:xfrm>
                <a:off x="2666" y="1853"/>
                <a:ext cx="336" cy="144"/>
              </a:xfrm>
              <a:prstGeom prst="rect">
                <a:avLst/>
              </a:prstGeom>
              <a:solidFill>
                <a:srgbClr val="FF0066"/>
              </a:solidFill>
              <a:ln w="190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sz="1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255" name="Rectangle 25"/>
              <p:cNvSpPr/>
              <p:nvPr/>
            </p:nvSpPr>
            <p:spPr>
              <a:xfrm>
                <a:off x="2330" y="1853"/>
                <a:ext cx="336" cy="144"/>
              </a:xfrm>
              <a:prstGeom prst="rect">
                <a:avLst/>
              </a:prstGeom>
              <a:solidFill>
                <a:srgbClr val="FF0066"/>
              </a:solidFill>
              <a:ln w="190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sz="100" dirty="0">
                  <a:latin typeface="Arial" panose="020B0604020202020204" pitchFamily="34" charset="0"/>
                </a:endParaRPr>
              </a:p>
            </p:txBody>
          </p:sp>
        </p:grpSp>
      </p:grpSp>
      <p:pic>
        <p:nvPicPr>
          <p:cNvPr id="4" name="图片 3" descr="6ced49269f300d77d5ef8cba69c4e51"/>
          <p:cNvPicPr>
            <a:picLocks noChangeAspect="1"/>
          </p:cNvPicPr>
          <p:nvPr/>
        </p:nvPicPr>
        <p:blipFill>
          <a:blip r:embed="rId1"/>
          <a:srcRect l="63554" b="22580"/>
          <a:stretch>
            <a:fillRect/>
          </a:stretch>
        </p:blipFill>
        <p:spPr>
          <a:xfrm>
            <a:off x="6661150" y="135255"/>
            <a:ext cx="1727835" cy="35560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  <p:bldP spid="92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367030" y="2430780"/>
            <a:ext cx="858456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ts val="0"/>
              </a:spcBef>
              <a:buClrTx/>
              <a:buSzTx/>
              <a:buFontTx/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思考：这里的缺失和重复可能引起染色体上基因</a:t>
            </a:r>
            <a:r>
              <a:rPr lang="zh-CN" altLang="en-US" sz="2400" b="1" u="sng" dirty="0">
                <a:latin typeface="楷体_GB2312" pitchFamily="49" charset="-122"/>
                <a:ea typeface="楷体_GB2312" pitchFamily="49" charset="-122"/>
              </a:rPr>
              <a:t>        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的改变（减少或增加）。而基因突变中也有缺失，是什么缺失？基因突变中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基因数目改变了吗？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038975" y="2310765"/>
            <a:ext cx="897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数目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7030" y="3803650"/>
            <a:ext cx="794512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buClrTx/>
              <a:buSzTx/>
              <a:buFontTx/>
            </a:pPr>
            <a:r>
              <a:rPr lang="zh-CN" altLang="en-US" sz="2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基因突变中是碱基对的缺失或增添，基因的数目没有改变。</a:t>
            </a:r>
            <a:endParaRPr lang="zh-CN" altLang="en-US" sz="24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2" name="Picture 15"/>
          <p:cNvPicPr>
            <a:picLocks noChangeAspect="1"/>
          </p:cNvPicPr>
          <p:nvPr/>
        </p:nvPicPr>
        <p:blipFill>
          <a:blip r:embed="rId1"/>
          <a:srcRect b="61082"/>
          <a:stretch>
            <a:fillRect/>
          </a:stretch>
        </p:blipFill>
        <p:spPr>
          <a:xfrm>
            <a:off x="1255395" y="594360"/>
            <a:ext cx="6550660" cy="13576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Text Box 2"/>
          <p:cNvSpPr txBox="1"/>
          <p:nvPr/>
        </p:nvSpPr>
        <p:spPr>
          <a:xfrm>
            <a:off x="438150" y="3876675"/>
            <a:ext cx="817943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100" b="1" dirty="0">
                <a:latin typeface="楷体_GB2312" pitchFamily="49" charset="-122"/>
                <a:ea typeface="楷体_GB2312" pitchFamily="49" charset="-122"/>
              </a:rPr>
              <a:t>　　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一条染色体的断裂片段，位置倒过来后再接上去，造成这段染色体上的</a:t>
            </a:r>
            <a:r>
              <a:rPr lang="zh-CN" altLang="en-US" sz="2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基因位置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颠倒。 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353060" y="1351280"/>
            <a:ext cx="1943100" cy="171450"/>
            <a:chOff x="768" y="1008"/>
            <a:chExt cx="1632" cy="144"/>
          </a:xfrm>
        </p:grpSpPr>
        <p:sp>
          <p:nvSpPr>
            <p:cNvPr id="12314" name="AutoShape 4"/>
            <p:cNvSpPr/>
            <p:nvPr/>
          </p:nvSpPr>
          <p:spPr>
            <a:xfrm>
              <a:off x="768" y="1008"/>
              <a:ext cx="1056" cy="144"/>
            </a:xfrm>
            <a:prstGeom prst="flowChartTerminator">
              <a:avLst/>
            </a:prstGeom>
            <a:solidFill>
              <a:srgbClr val="660066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sz="100" dirty="0">
                <a:latin typeface="Arial" panose="020B0604020202020204" pitchFamily="34" charset="0"/>
              </a:endParaRPr>
            </a:p>
          </p:txBody>
        </p:sp>
        <p:sp>
          <p:nvSpPr>
            <p:cNvPr id="12315" name="Rectangle 5"/>
            <p:cNvSpPr/>
            <p:nvPr/>
          </p:nvSpPr>
          <p:spPr>
            <a:xfrm>
              <a:off x="1056" y="1008"/>
              <a:ext cx="192" cy="144"/>
            </a:xfrm>
            <a:prstGeom prst="rect">
              <a:avLst/>
            </a:prstGeom>
            <a:solidFill>
              <a:srgbClr val="FF0066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sz="100" dirty="0">
                <a:latin typeface="Arial" panose="020B0604020202020204" pitchFamily="34" charset="0"/>
              </a:endParaRPr>
            </a:p>
          </p:txBody>
        </p:sp>
        <p:sp>
          <p:nvSpPr>
            <p:cNvPr id="12316" name="Rectangle 6"/>
            <p:cNvSpPr/>
            <p:nvPr/>
          </p:nvSpPr>
          <p:spPr>
            <a:xfrm>
              <a:off x="1248" y="1008"/>
              <a:ext cx="192" cy="144"/>
            </a:xfrm>
            <a:prstGeom prst="rect">
              <a:avLst/>
            </a:prstGeom>
            <a:solidFill>
              <a:schemeClr val="hlink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sz="100" dirty="0">
                <a:latin typeface="Arial" panose="020B0604020202020204" pitchFamily="34" charset="0"/>
              </a:endParaRPr>
            </a:p>
          </p:txBody>
        </p:sp>
        <p:sp>
          <p:nvSpPr>
            <p:cNvPr id="12317" name="Oval 7"/>
            <p:cNvSpPr/>
            <p:nvPr/>
          </p:nvSpPr>
          <p:spPr>
            <a:xfrm>
              <a:off x="1824" y="1008"/>
              <a:ext cx="144" cy="144"/>
            </a:xfrm>
            <a:prstGeom prst="ellipse">
              <a:avLst/>
            </a:prstGeom>
            <a:solidFill>
              <a:srgbClr val="660066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sz="100" dirty="0">
                <a:latin typeface="Arial" panose="020B0604020202020204" pitchFamily="34" charset="0"/>
              </a:endParaRPr>
            </a:p>
          </p:txBody>
        </p:sp>
        <p:sp>
          <p:nvSpPr>
            <p:cNvPr id="12318" name="AutoShape 8"/>
            <p:cNvSpPr/>
            <p:nvPr/>
          </p:nvSpPr>
          <p:spPr>
            <a:xfrm>
              <a:off x="1968" y="1008"/>
              <a:ext cx="432" cy="144"/>
            </a:xfrm>
            <a:prstGeom prst="flowChartTerminator">
              <a:avLst/>
            </a:prstGeom>
            <a:solidFill>
              <a:srgbClr val="660066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sz="1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9"/>
          <p:cNvGrpSpPr/>
          <p:nvPr/>
        </p:nvGrpSpPr>
        <p:grpSpPr>
          <a:xfrm>
            <a:off x="3801110" y="1321515"/>
            <a:ext cx="1943100" cy="171450"/>
            <a:chOff x="3398" y="935"/>
            <a:chExt cx="1632" cy="144"/>
          </a:xfrm>
        </p:grpSpPr>
        <p:sp>
          <p:nvSpPr>
            <p:cNvPr id="12308" name="AutoShape 10"/>
            <p:cNvSpPr/>
            <p:nvPr/>
          </p:nvSpPr>
          <p:spPr>
            <a:xfrm>
              <a:off x="4598" y="935"/>
              <a:ext cx="432" cy="144"/>
            </a:xfrm>
            <a:prstGeom prst="flowChartTerminator">
              <a:avLst/>
            </a:prstGeom>
            <a:solidFill>
              <a:srgbClr val="660066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sz="100" dirty="0">
                <a:latin typeface="Arial" panose="020B0604020202020204" pitchFamily="34" charset="0"/>
              </a:endParaRPr>
            </a:p>
          </p:txBody>
        </p:sp>
        <p:grpSp>
          <p:nvGrpSpPr>
            <p:cNvPr id="12309" name="Group 11"/>
            <p:cNvGrpSpPr/>
            <p:nvPr/>
          </p:nvGrpSpPr>
          <p:grpSpPr>
            <a:xfrm>
              <a:off x="3398" y="935"/>
              <a:ext cx="1200" cy="144"/>
              <a:chOff x="3398" y="935"/>
              <a:chExt cx="1200" cy="144"/>
            </a:xfrm>
          </p:grpSpPr>
          <p:sp>
            <p:nvSpPr>
              <p:cNvPr id="12310" name="AutoShape 12"/>
              <p:cNvSpPr/>
              <p:nvPr/>
            </p:nvSpPr>
            <p:spPr>
              <a:xfrm>
                <a:off x="3398" y="935"/>
                <a:ext cx="1056" cy="144"/>
              </a:xfrm>
              <a:prstGeom prst="flowChartTerminator">
                <a:avLst/>
              </a:prstGeom>
              <a:solidFill>
                <a:srgbClr val="660066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sz="1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311" name="Oval 13"/>
              <p:cNvSpPr/>
              <p:nvPr/>
            </p:nvSpPr>
            <p:spPr>
              <a:xfrm>
                <a:off x="4454" y="935"/>
                <a:ext cx="144" cy="144"/>
              </a:xfrm>
              <a:prstGeom prst="ellipse">
                <a:avLst/>
              </a:prstGeom>
              <a:solidFill>
                <a:srgbClr val="660066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sz="1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312" name="Rectangle 14"/>
              <p:cNvSpPr/>
              <p:nvPr/>
            </p:nvSpPr>
            <p:spPr>
              <a:xfrm>
                <a:off x="3696" y="935"/>
                <a:ext cx="192" cy="144"/>
              </a:xfrm>
              <a:prstGeom prst="rect">
                <a:avLst/>
              </a:prstGeom>
              <a:solidFill>
                <a:schemeClr val="hlink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sz="1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313" name="Rectangle 15"/>
              <p:cNvSpPr/>
              <p:nvPr/>
            </p:nvSpPr>
            <p:spPr>
              <a:xfrm>
                <a:off x="3878" y="935"/>
                <a:ext cx="192" cy="144"/>
              </a:xfrm>
              <a:prstGeom prst="rect">
                <a:avLst/>
              </a:prstGeom>
              <a:solidFill>
                <a:srgbClr val="FF0066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sz="100"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5" name="Group 16"/>
          <p:cNvGrpSpPr/>
          <p:nvPr/>
        </p:nvGrpSpPr>
        <p:grpSpPr>
          <a:xfrm>
            <a:off x="2393950" y="1043305"/>
            <a:ext cx="1293019" cy="414338"/>
            <a:chOff x="2562" y="799"/>
            <a:chExt cx="672" cy="348"/>
          </a:xfrm>
        </p:grpSpPr>
        <p:sp>
          <p:nvSpPr>
            <p:cNvPr id="12306" name="Line 17"/>
            <p:cNvSpPr/>
            <p:nvPr/>
          </p:nvSpPr>
          <p:spPr>
            <a:xfrm>
              <a:off x="2562" y="1117"/>
              <a:ext cx="672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2307" name="Text Box 18"/>
            <p:cNvSpPr txBox="1"/>
            <p:nvPr/>
          </p:nvSpPr>
          <p:spPr>
            <a:xfrm>
              <a:off x="2653" y="799"/>
              <a:ext cx="528" cy="34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100" b="1" dirty="0">
                  <a:solidFill>
                    <a:srgbClr val="FF0066"/>
                  </a:solidFill>
                  <a:latin typeface="楷体_GB2312" pitchFamily="49" charset="-122"/>
                  <a:ea typeface="楷体_GB2312" pitchFamily="49" charset="-122"/>
                </a:rPr>
                <a:t>颠倒</a:t>
              </a:r>
              <a:endParaRPr lang="zh-CN" altLang="en-US" sz="2100" b="1" dirty="0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grpSp>
        <p:nvGrpSpPr>
          <p:cNvPr id="6" name="Group 19"/>
          <p:cNvGrpSpPr/>
          <p:nvPr/>
        </p:nvGrpSpPr>
        <p:grpSpPr>
          <a:xfrm>
            <a:off x="1210310" y="1637030"/>
            <a:ext cx="1028700" cy="1143000"/>
            <a:chOff x="1248" y="1200"/>
            <a:chExt cx="864" cy="960"/>
          </a:xfrm>
        </p:grpSpPr>
        <p:sp>
          <p:nvSpPr>
            <p:cNvPr id="12303" name="Freeform 20"/>
            <p:cNvSpPr/>
            <p:nvPr/>
          </p:nvSpPr>
          <p:spPr>
            <a:xfrm>
              <a:off x="1248" y="1200"/>
              <a:ext cx="480" cy="912"/>
            </a:xfrm>
            <a:custGeom>
              <a:avLst/>
              <a:gdLst>
                <a:gd name="txL" fmla="*/ 0 w 1344"/>
                <a:gd name="txT" fmla="*/ 0 h 912"/>
                <a:gd name="txR" fmla="*/ 1344 w 1344"/>
                <a:gd name="txB" fmla="*/ 912 h 912"/>
              </a:gdLst>
              <a:ahLst/>
              <a:cxnLst>
                <a:cxn ang="0">
                  <a:pos x="0" y="0"/>
                </a:cxn>
                <a:cxn ang="0">
                  <a:pos x="0" y="912"/>
                </a:cxn>
                <a:cxn ang="0">
                  <a:pos x="171" y="912"/>
                </a:cxn>
              </a:cxnLst>
              <a:rect l="txL" t="txT" r="txR" b="txB"/>
              <a:pathLst>
                <a:path w="1344" h="912">
                  <a:moveTo>
                    <a:pt x="0" y="0"/>
                  </a:moveTo>
                  <a:lnTo>
                    <a:pt x="0" y="912"/>
                  </a:lnTo>
                  <a:lnTo>
                    <a:pt x="1344" y="912"/>
                  </a:lnTo>
                </a:path>
              </a:pathLst>
            </a:custGeom>
            <a:noFill/>
            <a:ln w="38100" cap="flat" cmpd="sng">
              <a:solidFill>
                <a:schemeClr val="tx1">
                  <a:alpha val="100000"/>
                </a:schemeClr>
              </a:solidFill>
              <a:prstDash val="dash"/>
              <a:round/>
              <a:headEnd type="none" w="med" len="med"/>
              <a:tailEnd type="triangle" w="med" len="med"/>
            </a:ln>
          </p:spPr>
          <p:txBody>
            <a:bodyPr/>
            <a:p>
              <a:endParaRPr lang="zh-CN" altLang="en-US" sz="100"/>
            </a:p>
          </p:txBody>
        </p:sp>
        <p:sp>
          <p:nvSpPr>
            <p:cNvPr id="12304" name="Rectangle 21"/>
            <p:cNvSpPr/>
            <p:nvPr/>
          </p:nvSpPr>
          <p:spPr>
            <a:xfrm>
              <a:off x="1728" y="2016"/>
              <a:ext cx="192" cy="144"/>
            </a:xfrm>
            <a:prstGeom prst="rect">
              <a:avLst/>
            </a:prstGeom>
            <a:solidFill>
              <a:srgbClr val="FF0066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sz="100" dirty="0">
                <a:latin typeface="Arial" panose="020B0604020202020204" pitchFamily="34" charset="0"/>
              </a:endParaRPr>
            </a:p>
          </p:txBody>
        </p:sp>
        <p:sp>
          <p:nvSpPr>
            <p:cNvPr id="12305" name="Rectangle 22"/>
            <p:cNvSpPr/>
            <p:nvPr/>
          </p:nvSpPr>
          <p:spPr>
            <a:xfrm>
              <a:off x="1920" y="2016"/>
              <a:ext cx="192" cy="144"/>
            </a:xfrm>
            <a:prstGeom prst="rect">
              <a:avLst/>
            </a:prstGeom>
            <a:solidFill>
              <a:schemeClr val="hlink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sz="100" dirty="0">
                <a:latin typeface="Arial" panose="020B0604020202020204" pitchFamily="34" charset="0"/>
              </a:endParaRPr>
            </a:p>
          </p:txBody>
        </p:sp>
      </p:grpSp>
      <p:sp>
        <p:nvSpPr>
          <p:cNvPr id="14359" name="Text Box 23"/>
          <p:cNvSpPr txBox="1"/>
          <p:nvPr/>
        </p:nvSpPr>
        <p:spPr>
          <a:xfrm>
            <a:off x="2239010" y="2437130"/>
            <a:ext cx="971550" cy="321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1500" b="1" dirty="0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位置颠倒</a:t>
            </a:r>
            <a:endParaRPr lang="zh-CN" altLang="en-US" sz="1500" b="1" dirty="0">
              <a:solidFill>
                <a:srgbClr val="FF0066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4360" name="Freeform 24"/>
          <p:cNvSpPr/>
          <p:nvPr/>
        </p:nvSpPr>
        <p:spPr>
          <a:xfrm>
            <a:off x="3667760" y="1637030"/>
            <a:ext cx="628650" cy="1085850"/>
          </a:xfrm>
          <a:custGeom>
            <a:avLst/>
            <a:gdLst>
              <a:gd name="txL" fmla="*/ 0 w 864"/>
              <a:gd name="txT" fmla="*/ 0 h 912"/>
              <a:gd name="txR" fmla="*/ 864 w 864"/>
              <a:gd name="txB" fmla="*/ 912 h 912"/>
            </a:gdLst>
            <a:ahLst/>
            <a:cxnLst>
              <a:cxn ang="0">
                <a:pos x="0" y="2147483647"/>
              </a:cxn>
              <a:cxn ang="0">
                <a:pos x="813170429" y="2147483647"/>
              </a:cxn>
              <a:cxn ang="0">
                <a:pos x="813170429" y="0"/>
              </a:cxn>
            </a:cxnLst>
            <a:rect l="txL" t="txT" r="txR" b="txB"/>
            <a:pathLst>
              <a:path w="864" h="912">
                <a:moveTo>
                  <a:pt x="0" y="912"/>
                </a:moveTo>
                <a:lnTo>
                  <a:pt x="864" y="912"/>
                </a:lnTo>
                <a:lnTo>
                  <a:pt x="864" y="0"/>
                </a:lnTo>
              </a:path>
            </a:pathLst>
          </a:custGeom>
          <a:noFill/>
          <a:ln w="38100" cap="flat" cmpd="sng">
            <a:solidFill>
              <a:schemeClr val="tx1">
                <a:alpha val="100000"/>
              </a:schemeClr>
            </a:solidFill>
            <a:prstDash val="dash"/>
            <a:round/>
            <a:headEnd type="none" w="med" len="med"/>
            <a:tailEnd type="triangle" w="med" len="med"/>
          </a:ln>
        </p:spPr>
        <p:txBody>
          <a:bodyPr/>
          <a:p>
            <a:endParaRPr lang="zh-CN" altLang="en-US" sz="100"/>
          </a:p>
        </p:txBody>
      </p:sp>
      <p:sp>
        <p:nvSpPr>
          <p:cNvPr id="12297" name="Rectangle 25"/>
          <p:cNvSpPr/>
          <p:nvPr/>
        </p:nvSpPr>
        <p:spPr>
          <a:xfrm>
            <a:off x="438230" y="207963"/>
            <a:ext cx="1457325" cy="55308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r>
              <a:rPr lang="zh-CN" altLang="en-US" sz="3000" b="1" dirty="0">
                <a:latin typeface="楷体_GB2312" pitchFamily="49" charset="-122"/>
                <a:ea typeface="楷体_GB2312" pitchFamily="49" charset="-122"/>
              </a:rPr>
              <a:t>倒位</a:t>
            </a:r>
            <a:r>
              <a:rPr lang="en-US" altLang="zh-CN" sz="3000" b="1" dirty="0">
                <a:latin typeface="楷体_GB2312" pitchFamily="49" charset="-122"/>
                <a:ea typeface="楷体_GB2312" pitchFamily="49" charset="-122"/>
              </a:rPr>
              <a:t>:</a:t>
            </a:r>
            <a:endParaRPr lang="en-US" altLang="zh-CN" sz="3000" b="1" dirty="0">
              <a:latin typeface="楷体_GB2312" pitchFamily="49" charset="-122"/>
              <a:ea typeface="楷体_GB2312" pitchFamily="49" charset="-122"/>
            </a:endParaRPr>
          </a:p>
        </p:txBody>
      </p:sp>
      <p:grpSp>
        <p:nvGrpSpPr>
          <p:cNvPr id="7" name="Group 26"/>
          <p:cNvGrpSpPr/>
          <p:nvPr/>
        </p:nvGrpSpPr>
        <p:grpSpPr>
          <a:xfrm>
            <a:off x="2239010" y="2608580"/>
            <a:ext cx="1428750" cy="171450"/>
            <a:chOff x="2112" y="2016"/>
            <a:chExt cx="1200" cy="144"/>
          </a:xfrm>
        </p:grpSpPr>
        <p:sp>
          <p:nvSpPr>
            <p:cNvPr id="12300" name="Line 27"/>
            <p:cNvSpPr/>
            <p:nvPr/>
          </p:nvSpPr>
          <p:spPr>
            <a:xfrm>
              <a:off x="2112" y="2112"/>
              <a:ext cx="816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dash"/>
              <a:headEnd type="none" w="med" len="med"/>
              <a:tailEnd type="triangle" w="med" len="med"/>
            </a:ln>
          </p:spPr>
        </p:sp>
        <p:sp>
          <p:nvSpPr>
            <p:cNvPr id="12301" name="Rectangle 28"/>
            <p:cNvSpPr/>
            <p:nvPr/>
          </p:nvSpPr>
          <p:spPr>
            <a:xfrm>
              <a:off x="3120" y="2016"/>
              <a:ext cx="192" cy="144"/>
            </a:xfrm>
            <a:prstGeom prst="rect">
              <a:avLst/>
            </a:prstGeom>
            <a:solidFill>
              <a:srgbClr val="FF0066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sz="100" dirty="0">
                <a:latin typeface="Arial" panose="020B0604020202020204" pitchFamily="34" charset="0"/>
              </a:endParaRPr>
            </a:p>
          </p:txBody>
        </p:sp>
        <p:sp>
          <p:nvSpPr>
            <p:cNvPr id="12302" name="Rectangle 29"/>
            <p:cNvSpPr/>
            <p:nvPr/>
          </p:nvSpPr>
          <p:spPr>
            <a:xfrm>
              <a:off x="2928" y="2016"/>
              <a:ext cx="192" cy="144"/>
            </a:xfrm>
            <a:prstGeom prst="rect">
              <a:avLst/>
            </a:prstGeom>
            <a:solidFill>
              <a:schemeClr val="hlink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sz="100" dirty="0">
                <a:latin typeface="Arial" panose="020B0604020202020204" pitchFamily="34" charset="0"/>
              </a:endParaRPr>
            </a:p>
          </p:txBody>
        </p:sp>
      </p:grpSp>
      <p:pic>
        <p:nvPicPr>
          <p:cNvPr id="8" name="图片 7" descr="ae61a430c14fd5377a199315c6d7ab3"/>
          <p:cNvPicPr>
            <a:picLocks noChangeAspect="1"/>
          </p:cNvPicPr>
          <p:nvPr/>
        </p:nvPicPr>
        <p:blipFill>
          <a:blip r:embed="rId1"/>
          <a:srcRect l="59869" b="22469"/>
          <a:stretch>
            <a:fillRect/>
          </a:stretch>
        </p:blipFill>
        <p:spPr>
          <a:xfrm>
            <a:off x="6331585" y="306705"/>
            <a:ext cx="1770380" cy="334899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585470" y="2572385"/>
            <a:ext cx="777494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ts val="0"/>
              </a:spcBef>
              <a:buClrTx/>
              <a:buSzTx/>
              <a:buFontTx/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思考：倒位发生后，染色体上基因的数目并没有改变，那改变了什么？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2" name="Picture 15"/>
          <p:cNvPicPr>
            <a:picLocks noChangeAspect="1"/>
          </p:cNvPicPr>
          <p:nvPr/>
        </p:nvPicPr>
        <p:blipFill>
          <a:blip r:embed="rId1"/>
          <a:srcRect t="33454" b="40153"/>
          <a:stretch>
            <a:fillRect/>
          </a:stretch>
        </p:blipFill>
        <p:spPr>
          <a:xfrm>
            <a:off x="1499870" y="1154430"/>
            <a:ext cx="6022340" cy="8464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585470" y="3568700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ts val="0"/>
              </a:spcBef>
              <a:buClrTx/>
              <a:buSzTx/>
              <a:buFontTx/>
            </a:pPr>
            <a:r>
              <a:rPr lang="zh-CN" altLang="en-US" sz="2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改变了基因在染色体上的排列顺序</a:t>
            </a:r>
            <a:endParaRPr lang="zh-CN" altLang="en-US" sz="24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Text Box 2"/>
          <p:cNvSpPr txBox="1"/>
          <p:nvPr/>
        </p:nvSpPr>
        <p:spPr>
          <a:xfrm>
            <a:off x="1465660" y="3123010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zh-CN" altLang="zh-CN" sz="1800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6387" name="Text Box 3"/>
          <p:cNvSpPr txBox="1"/>
          <p:nvPr/>
        </p:nvSpPr>
        <p:spPr>
          <a:xfrm>
            <a:off x="360680" y="4253865"/>
            <a:ext cx="835850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400" b="1" dirty="0">
                <a:latin typeface="宋体" panose="02010600030101010101" pitchFamily="2" charset="-122"/>
                <a:ea typeface="楷体_GB2312" pitchFamily="49" charset="-122"/>
              </a:rPr>
              <a:t>　　染色体发生断裂，断裂片段接到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楷体_GB2312" pitchFamily="49" charset="-122"/>
              </a:rPr>
              <a:t>非同源染色体</a:t>
            </a:r>
            <a:r>
              <a:rPr lang="zh-CN" altLang="en-US" sz="2400" b="1" dirty="0">
                <a:latin typeface="宋体" panose="02010600030101010101" pitchFamily="2" charset="-122"/>
                <a:ea typeface="楷体_GB2312" pitchFamily="49" charset="-122"/>
              </a:rPr>
              <a:t>上的现象。</a:t>
            </a:r>
            <a:endParaRPr lang="zh-CN" altLang="en-US" sz="24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6388" name="Line 4"/>
          <p:cNvSpPr/>
          <p:nvPr/>
        </p:nvSpPr>
        <p:spPr>
          <a:xfrm>
            <a:off x="3253105" y="2215356"/>
            <a:ext cx="8001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grpSp>
        <p:nvGrpSpPr>
          <p:cNvPr id="2" name="Group 5"/>
          <p:cNvGrpSpPr/>
          <p:nvPr/>
        </p:nvGrpSpPr>
        <p:grpSpPr>
          <a:xfrm>
            <a:off x="1146890" y="2107010"/>
            <a:ext cx="1943100" cy="171450"/>
            <a:chOff x="703" y="799"/>
            <a:chExt cx="1632" cy="144"/>
          </a:xfrm>
        </p:grpSpPr>
        <p:sp>
          <p:nvSpPr>
            <p:cNvPr id="13343" name="AutoShape 6"/>
            <p:cNvSpPr/>
            <p:nvPr/>
          </p:nvSpPr>
          <p:spPr>
            <a:xfrm>
              <a:off x="703" y="799"/>
              <a:ext cx="1056" cy="144"/>
            </a:xfrm>
            <a:prstGeom prst="flowChartTerminator">
              <a:avLst/>
            </a:prstGeom>
            <a:solidFill>
              <a:srgbClr val="660066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sz="100" dirty="0">
                <a:latin typeface="Arial" panose="020B0604020202020204" pitchFamily="34" charset="0"/>
              </a:endParaRPr>
            </a:p>
          </p:txBody>
        </p:sp>
        <p:sp>
          <p:nvSpPr>
            <p:cNvPr id="13344" name="Oval 7"/>
            <p:cNvSpPr/>
            <p:nvPr/>
          </p:nvSpPr>
          <p:spPr>
            <a:xfrm>
              <a:off x="1759" y="799"/>
              <a:ext cx="144" cy="144"/>
            </a:xfrm>
            <a:prstGeom prst="ellipse">
              <a:avLst/>
            </a:prstGeom>
            <a:solidFill>
              <a:srgbClr val="660066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sz="100" dirty="0">
                <a:latin typeface="Arial" panose="020B0604020202020204" pitchFamily="34" charset="0"/>
              </a:endParaRPr>
            </a:p>
          </p:txBody>
        </p:sp>
        <p:sp>
          <p:nvSpPr>
            <p:cNvPr id="13345" name="AutoShape 8"/>
            <p:cNvSpPr/>
            <p:nvPr/>
          </p:nvSpPr>
          <p:spPr>
            <a:xfrm>
              <a:off x="1903" y="799"/>
              <a:ext cx="432" cy="144"/>
            </a:xfrm>
            <a:prstGeom prst="flowChartTerminator">
              <a:avLst/>
            </a:prstGeom>
            <a:solidFill>
              <a:srgbClr val="660066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sz="1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9"/>
          <p:cNvGrpSpPr/>
          <p:nvPr/>
        </p:nvGrpSpPr>
        <p:grpSpPr>
          <a:xfrm>
            <a:off x="4290140" y="2107010"/>
            <a:ext cx="2286000" cy="171450"/>
            <a:chOff x="3343" y="799"/>
            <a:chExt cx="1920" cy="144"/>
          </a:xfrm>
        </p:grpSpPr>
        <p:sp>
          <p:nvSpPr>
            <p:cNvPr id="13339" name="Oval 10"/>
            <p:cNvSpPr/>
            <p:nvPr/>
          </p:nvSpPr>
          <p:spPr>
            <a:xfrm>
              <a:off x="4687" y="799"/>
              <a:ext cx="144" cy="144"/>
            </a:xfrm>
            <a:prstGeom prst="ellipse">
              <a:avLst/>
            </a:prstGeom>
            <a:solidFill>
              <a:srgbClr val="660066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sz="100" dirty="0">
                <a:latin typeface="Arial" panose="020B0604020202020204" pitchFamily="34" charset="0"/>
              </a:endParaRPr>
            </a:p>
          </p:txBody>
        </p:sp>
        <p:sp>
          <p:nvSpPr>
            <p:cNvPr id="13340" name="AutoShape 11"/>
            <p:cNvSpPr/>
            <p:nvPr/>
          </p:nvSpPr>
          <p:spPr>
            <a:xfrm>
              <a:off x="3583" y="799"/>
              <a:ext cx="1104" cy="144"/>
            </a:xfrm>
            <a:prstGeom prst="flowChartTerminator">
              <a:avLst/>
            </a:prstGeom>
            <a:solidFill>
              <a:srgbClr val="660066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sz="100" dirty="0">
                <a:latin typeface="Arial" panose="020B0604020202020204" pitchFamily="34" charset="0"/>
              </a:endParaRPr>
            </a:p>
          </p:txBody>
        </p:sp>
        <p:sp>
          <p:nvSpPr>
            <p:cNvPr id="13341" name="AutoShape 12"/>
            <p:cNvSpPr/>
            <p:nvPr/>
          </p:nvSpPr>
          <p:spPr>
            <a:xfrm>
              <a:off x="4831" y="799"/>
              <a:ext cx="432" cy="144"/>
            </a:xfrm>
            <a:prstGeom prst="flowChartTerminator">
              <a:avLst/>
            </a:prstGeom>
            <a:solidFill>
              <a:srgbClr val="660066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sz="100" dirty="0">
                <a:latin typeface="Arial" panose="020B0604020202020204" pitchFamily="34" charset="0"/>
              </a:endParaRPr>
            </a:p>
          </p:txBody>
        </p:sp>
        <p:sp>
          <p:nvSpPr>
            <p:cNvPr id="13342" name="AutoShape 13"/>
            <p:cNvSpPr/>
            <p:nvPr/>
          </p:nvSpPr>
          <p:spPr>
            <a:xfrm>
              <a:off x="3343" y="799"/>
              <a:ext cx="432" cy="144"/>
            </a:xfrm>
            <a:prstGeom prst="roundRect">
              <a:avLst>
                <a:gd name="adj" fmla="val 16667"/>
              </a:avLst>
            </a:prstGeom>
            <a:solidFill>
              <a:srgbClr val="FF0066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sz="1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4" name="Group 14"/>
          <p:cNvGrpSpPr/>
          <p:nvPr/>
        </p:nvGrpSpPr>
        <p:grpSpPr>
          <a:xfrm>
            <a:off x="5604590" y="2507060"/>
            <a:ext cx="971550" cy="171450"/>
            <a:chOff x="4447" y="1135"/>
            <a:chExt cx="816" cy="144"/>
          </a:xfrm>
        </p:grpSpPr>
        <p:grpSp>
          <p:nvGrpSpPr>
            <p:cNvPr id="13335" name="Group 15"/>
            <p:cNvGrpSpPr/>
            <p:nvPr/>
          </p:nvGrpSpPr>
          <p:grpSpPr>
            <a:xfrm>
              <a:off x="4447" y="1135"/>
              <a:ext cx="384" cy="144"/>
              <a:chOff x="4447" y="1135"/>
              <a:chExt cx="384" cy="144"/>
            </a:xfrm>
          </p:grpSpPr>
          <p:sp>
            <p:nvSpPr>
              <p:cNvPr id="13337" name="AutoShape 16"/>
              <p:cNvSpPr/>
              <p:nvPr/>
            </p:nvSpPr>
            <p:spPr>
              <a:xfrm>
                <a:off x="4447" y="1135"/>
                <a:ext cx="240" cy="144"/>
              </a:xfrm>
              <a:prstGeom prst="flowChartTerminator">
                <a:avLst/>
              </a:prstGeom>
              <a:solidFill>
                <a:srgbClr val="660066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sz="1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338" name="Oval 17"/>
              <p:cNvSpPr/>
              <p:nvPr/>
            </p:nvSpPr>
            <p:spPr>
              <a:xfrm>
                <a:off x="4687" y="1135"/>
                <a:ext cx="144" cy="144"/>
              </a:xfrm>
              <a:prstGeom prst="ellipse">
                <a:avLst/>
              </a:prstGeom>
              <a:solidFill>
                <a:srgbClr val="660066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sz="100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3336" name="AutoShape 18"/>
            <p:cNvSpPr/>
            <p:nvPr/>
          </p:nvSpPr>
          <p:spPr>
            <a:xfrm>
              <a:off x="4831" y="1135"/>
              <a:ext cx="432" cy="144"/>
            </a:xfrm>
            <a:prstGeom prst="flowChartTerminator">
              <a:avLst/>
            </a:prstGeom>
            <a:solidFill>
              <a:srgbClr val="660066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sz="100" dirty="0">
                <a:latin typeface="Arial" panose="020B0604020202020204" pitchFamily="34" charset="0"/>
              </a:endParaRPr>
            </a:p>
          </p:txBody>
        </p:sp>
      </p:grpSp>
      <p:sp>
        <p:nvSpPr>
          <p:cNvPr id="16403" name="Text Box 19"/>
          <p:cNvSpPr txBox="1"/>
          <p:nvPr/>
        </p:nvSpPr>
        <p:spPr>
          <a:xfrm>
            <a:off x="3306683" y="1891506"/>
            <a:ext cx="800100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100" b="1" dirty="0">
                <a:solidFill>
                  <a:srgbClr val="FF0066"/>
                </a:solidFill>
                <a:latin typeface="Times New Roman" panose="02020603050405020304" pitchFamily="18" charset="0"/>
                <a:ea typeface="楷体_GB2312" pitchFamily="49" charset="-122"/>
              </a:rPr>
              <a:t>易位</a:t>
            </a:r>
            <a:endParaRPr lang="zh-CN" altLang="en-US" sz="2100" b="1" dirty="0">
              <a:solidFill>
                <a:srgbClr val="FF0066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pSp>
        <p:nvGrpSpPr>
          <p:cNvPr id="6" name="Group 20"/>
          <p:cNvGrpSpPr/>
          <p:nvPr/>
        </p:nvGrpSpPr>
        <p:grpSpPr>
          <a:xfrm>
            <a:off x="1395730" y="2470150"/>
            <a:ext cx="1485900" cy="171450"/>
            <a:chOff x="1327" y="1135"/>
            <a:chExt cx="816" cy="144"/>
          </a:xfrm>
        </p:grpSpPr>
        <p:sp>
          <p:nvSpPr>
            <p:cNvPr id="13330" name="AutoShape 21"/>
            <p:cNvSpPr/>
            <p:nvPr/>
          </p:nvSpPr>
          <p:spPr>
            <a:xfrm>
              <a:off x="1903" y="1135"/>
              <a:ext cx="240" cy="144"/>
            </a:xfrm>
            <a:prstGeom prst="flowChartTerminator">
              <a:avLst/>
            </a:prstGeom>
            <a:solidFill>
              <a:srgbClr val="660066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sz="100" dirty="0">
                <a:latin typeface="Arial" panose="020B0604020202020204" pitchFamily="34" charset="0"/>
              </a:endParaRPr>
            </a:p>
          </p:txBody>
        </p:sp>
        <p:grpSp>
          <p:nvGrpSpPr>
            <p:cNvPr id="13331" name="Group 22"/>
            <p:cNvGrpSpPr/>
            <p:nvPr/>
          </p:nvGrpSpPr>
          <p:grpSpPr>
            <a:xfrm>
              <a:off x="1327" y="1135"/>
              <a:ext cx="576" cy="144"/>
              <a:chOff x="1327" y="1135"/>
              <a:chExt cx="576" cy="144"/>
            </a:xfrm>
          </p:grpSpPr>
          <p:sp>
            <p:nvSpPr>
              <p:cNvPr id="13332" name="Oval 23"/>
              <p:cNvSpPr/>
              <p:nvPr/>
            </p:nvSpPr>
            <p:spPr>
              <a:xfrm>
                <a:off x="1759" y="1135"/>
                <a:ext cx="144" cy="144"/>
              </a:xfrm>
              <a:prstGeom prst="ellipse">
                <a:avLst/>
              </a:prstGeom>
              <a:solidFill>
                <a:srgbClr val="660066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sz="1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333" name="AutoShape 24"/>
              <p:cNvSpPr/>
              <p:nvPr/>
            </p:nvSpPr>
            <p:spPr>
              <a:xfrm>
                <a:off x="1327" y="1135"/>
                <a:ext cx="432" cy="144"/>
              </a:xfrm>
              <a:prstGeom prst="flowChartTerminator">
                <a:avLst/>
              </a:prstGeom>
              <a:solidFill>
                <a:srgbClr val="660066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sz="1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334" name="AutoShape 25"/>
              <p:cNvSpPr/>
              <p:nvPr/>
            </p:nvSpPr>
            <p:spPr>
              <a:xfrm>
                <a:off x="1327" y="1135"/>
                <a:ext cx="240" cy="144"/>
              </a:xfrm>
              <a:prstGeom prst="roundRect">
                <a:avLst>
                  <a:gd name="adj" fmla="val 16667"/>
                </a:avLst>
              </a:prstGeom>
              <a:solidFill>
                <a:srgbClr val="FF0066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sz="100"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16410" name="Freeform 26"/>
          <p:cNvSpPr/>
          <p:nvPr/>
        </p:nvSpPr>
        <p:spPr>
          <a:xfrm>
            <a:off x="2011284" y="2268935"/>
            <a:ext cx="2571750" cy="1157288"/>
          </a:xfrm>
          <a:custGeom>
            <a:avLst/>
            <a:gdLst>
              <a:gd name="txL" fmla="*/ 0 w 2160"/>
              <a:gd name="txT" fmla="*/ 0 h 972"/>
              <a:gd name="txR" fmla="*/ 2160 w 2160"/>
              <a:gd name="txB" fmla="*/ 972 h 972"/>
            </a:gdLst>
            <a:ahLst/>
            <a:cxnLst>
              <a:cxn ang="0">
                <a:pos x="0" y="846772684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2160" h="972">
                <a:moveTo>
                  <a:pt x="0" y="336"/>
                </a:moveTo>
                <a:lnTo>
                  <a:pt x="0" y="972"/>
                </a:lnTo>
                <a:lnTo>
                  <a:pt x="2160" y="972"/>
                </a:lnTo>
                <a:lnTo>
                  <a:pt x="2160" y="0"/>
                </a:lnTo>
              </a:path>
            </a:pathLst>
          </a:custGeom>
          <a:noFill/>
          <a:ln w="38100" cap="flat" cmpd="sng">
            <a:solidFill>
              <a:schemeClr val="tx1">
                <a:alpha val="100000"/>
              </a:schemeClr>
            </a:solidFill>
            <a:prstDash val="sysDot"/>
            <a:round/>
            <a:headEnd type="none" w="med" len="med"/>
            <a:tailEnd type="triangle" w="med" len="med"/>
          </a:ln>
        </p:spPr>
        <p:txBody>
          <a:bodyPr/>
          <a:p>
            <a:endParaRPr lang="zh-CN" altLang="en-US" sz="100"/>
          </a:p>
        </p:txBody>
      </p:sp>
      <p:sp>
        <p:nvSpPr>
          <p:cNvPr id="16411" name="Text Box 27"/>
          <p:cNvSpPr txBox="1"/>
          <p:nvPr/>
        </p:nvSpPr>
        <p:spPr>
          <a:xfrm>
            <a:off x="2011283" y="3135710"/>
            <a:ext cx="2807494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1800" b="1" dirty="0">
                <a:solidFill>
                  <a:srgbClr val="FF0066"/>
                </a:solidFill>
                <a:latin typeface="Times New Roman" panose="02020603050405020304" pitchFamily="18" charset="0"/>
                <a:ea typeface="楷体_GB2312" pitchFamily="49" charset="-122"/>
              </a:rPr>
              <a:t>片段接到非同源染色体上</a:t>
            </a:r>
            <a:endParaRPr lang="zh-CN" altLang="en-US" sz="1800" b="1" dirty="0">
              <a:solidFill>
                <a:srgbClr val="FF0066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3324" name="Rectangle 28"/>
          <p:cNvSpPr/>
          <p:nvPr/>
        </p:nvSpPr>
        <p:spPr>
          <a:xfrm>
            <a:off x="312500" y="216774"/>
            <a:ext cx="1591865" cy="55308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r>
              <a:rPr lang="zh-CN" altLang="en-US" sz="3000" b="1" dirty="0">
                <a:latin typeface="Arial" panose="020B0604020202020204" pitchFamily="34" charset="0"/>
                <a:ea typeface="楷体_GB2312" pitchFamily="49" charset="-122"/>
              </a:rPr>
              <a:t>易位</a:t>
            </a:r>
            <a:r>
              <a:rPr lang="en-US" altLang="zh-CN" sz="3000" b="1" dirty="0">
                <a:latin typeface="Arial" panose="020B0604020202020204" pitchFamily="34" charset="0"/>
                <a:ea typeface="楷体_GB2312" pitchFamily="49" charset="-122"/>
              </a:rPr>
              <a:t>:</a:t>
            </a:r>
            <a:endParaRPr lang="en-US" altLang="zh-CN" sz="30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6417" name="Line 33"/>
          <p:cNvSpPr/>
          <p:nvPr/>
        </p:nvSpPr>
        <p:spPr>
          <a:xfrm flipH="1">
            <a:off x="876618" y="2161779"/>
            <a:ext cx="270272" cy="539353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418" name="Line 34"/>
          <p:cNvSpPr/>
          <p:nvPr/>
        </p:nvSpPr>
        <p:spPr>
          <a:xfrm flipH="1">
            <a:off x="876618" y="2647554"/>
            <a:ext cx="540544" cy="53578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6419" name="Rectangle 35"/>
          <p:cNvSpPr/>
          <p:nvPr/>
        </p:nvSpPr>
        <p:spPr>
          <a:xfrm>
            <a:off x="497999" y="2790429"/>
            <a:ext cx="1333500" cy="32194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1500" b="1" dirty="0">
                <a:solidFill>
                  <a:srgbClr val="FF0066"/>
                </a:solidFill>
                <a:latin typeface="Arial" panose="020B0604020202020204" pitchFamily="34" charset="0"/>
              </a:rPr>
              <a:t>非同源染色体</a:t>
            </a:r>
            <a:endParaRPr lang="zh-CN" altLang="en-US" sz="1500" b="1"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pic>
        <p:nvPicPr>
          <p:cNvPr id="7" name="图片 6" descr="1a0cc08db9a0ebddb50737535d236f4"/>
          <p:cNvPicPr>
            <a:picLocks noChangeAspect="1"/>
          </p:cNvPicPr>
          <p:nvPr/>
        </p:nvPicPr>
        <p:blipFill>
          <a:blip r:embed="rId1"/>
          <a:srcRect l="65781" t="-21519" r="1867" b="21519"/>
          <a:stretch>
            <a:fillRect/>
          </a:stretch>
        </p:blipFill>
        <p:spPr>
          <a:xfrm>
            <a:off x="6985000" y="-772160"/>
            <a:ext cx="1520190" cy="455549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5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3" grpId="0"/>
      <p:bldP spid="16411" grpId="0"/>
      <p:bldP spid="164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1" name="文本占位符 27650"/>
          <p:cNvSpPr>
            <a:spLocks noGrp="1"/>
          </p:cNvSpPr>
          <p:nvPr/>
        </p:nvSpPr>
        <p:spPr>
          <a:xfrm>
            <a:off x="494030" y="205105"/>
            <a:ext cx="8275320" cy="165544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思考：交叉互换属于染色体结构变异吗？如果是染色体结构变异，属于哪种类型？如果不是结构变异，又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属于哪种变异类型？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2388156" y="1447165"/>
            <a:ext cx="5022056" cy="2103835"/>
            <a:chOff x="2641" y="912"/>
            <a:chExt cx="3936" cy="1767"/>
          </a:xfrm>
        </p:grpSpPr>
        <p:pic>
          <p:nvPicPr>
            <p:cNvPr id="16392" name="Picture 5" descr="6721t05-010"/>
            <p:cNvPicPr>
              <a:picLocks noChangeAspect="1"/>
            </p:cNvPicPr>
            <p:nvPr/>
          </p:nvPicPr>
          <p:blipFill>
            <a:blip r:embed="rId1"/>
            <a:srcRect l="11830" t="3893" r="3526" b="22142"/>
            <a:stretch>
              <a:fillRect/>
            </a:stretch>
          </p:blipFill>
          <p:spPr>
            <a:xfrm>
              <a:off x="2665" y="912"/>
              <a:ext cx="3216" cy="139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393" name="Rectangle 6"/>
            <p:cNvSpPr/>
            <p:nvPr/>
          </p:nvSpPr>
          <p:spPr>
            <a:xfrm>
              <a:off x="2641" y="2352"/>
              <a:ext cx="3936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zh-CN" sz="2100" b="1" dirty="0">
                <a:solidFill>
                  <a:srgbClr val="000099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  <p:sp>
        <p:nvSpPr>
          <p:cNvPr id="27657" name="文本框 27656"/>
          <p:cNvSpPr txBox="1"/>
          <p:nvPr/>
        </p:nvSpPr>
        <p:spPr>
          <a:xfrm>
            <a:off x="493713" y="3430905"/>
            <a:ext cx="6265862" cy="1851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2400" b="1" dirty="0">
                <a:latin typeface="宋体" panose="02010600030101010101" pitchFamily="2" charset="-122"/>
              </a:rPr>
              <a:t>染色体</a:t>
            </a:r>
            <a:r>
              <a:rPr lang="zh-CN" altLang="en-US" sz="2400" b="1" dirty="0">
                <a:latin typeface="宋体" panose="02010600030101010101" pitchFamily="2" charset="-122"/>
              </a:rPr>
              <a:t>易位发生在非同源染色体之间</a:t>
            </a:r>
            <a:endParaRPr lang="zh-CN" altLang="en-US" sz="2400" b="1" dirty="0">
              <a:latin typeface="宋体" panose="02010600030101010101" pitchFamily="2" charset="-122"/>
            </a:endParaRPr>
          </a:p>
          <a:p>
            <a:pPr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endParaRPr lang="zh-CN" altLang="en-US" sz="2400" b="1" dirty="0">
              <a:latin typeface="宋体" panose="02010600030101010101" pitchFamily="2" charset="-122"/>
            </a:endParaRPr>
          </a:p>
          <a:p>
            <a:pPr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2400" b="1" dirty="0">
                <a:latin typeface="宋体" panose="02010600030101010101" pitchFamily="2" charset="-122"/>
              </a:rPr>
              <a:t>交叉互换发生在同源染色体之间</a:t>
            </a:r>
            <a:endParaRPr lang="zh-CN" altLang="en-US" sz="2400" b="1" dirty="0">
              <a:latin typeface="宋体" panose="02010600030101010101" pitchFamily="2" charset="-122"/>
            </a:endParaRPr>
          </a:p>
          <a:p>
            <a:pPr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7660" name="文本框 27659"/>
          <p:cNvSpPr txBox="1"/>
          <p:nvPr/>
        </p:nvSpPr>
        <p:spPr>
          <a:xfrm>
            <a:off x="6032183" y="3464243"/>
            <a:ext cx="273685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染色体结构变异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27661" name="文本框 27660"/>
          <p:cNvSpPr txBox="1"/>
          <p:nvPr/>
        </p:nvSpPr>
        <p:spPr>
          <a:xfrm>
            <a:off x="6058218" y="4315778"/>
            <a:ext cx="22320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基因重组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charRg st="0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charRg st="0" end="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  <p:bldP spid="27657" grpId="0"/>
      <p:bldP spid="27660" grpId="0"/>
      <p:bldP spid="2766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3"/>
          <p:cNvSpPr>
            <a:spLocks noGrp="1"/>
          </p:cNvSpPr>
          <p:nvPr>
            <p:ph idx="1"/>
          </p:nvPr>
        </p:nvSpPr>
        <p:spPr>
          <a:xfrm>
            <a:off x="213360" y="303530"/>
            <a:ext cx="8487410" cy="3394710"/>
          </a:xfrm>
        </p:spPr>
        <p:txBody>
          <a:bodyPr vert="horz" wrap="square" lIns="68580" tIns="34290" rIns="68580" bIns="34290" anchor="t"/>
          <a:p>
            <a:pPr marL="0" algn="l" eaLnBrk="1" hangingPunct="1">
              <a:lnSpc>
                <a:spcPct val="150000"/>
              </a:lnSpc>
              <a:buClrTx/>
              <a:buSzTx/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下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图中①和②表示发生在常染色体上的变异。①和②所表示的变异类型分别属于（    ）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7411" name="Picture 4" descr="zsh904 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80548" y="1740376"/>
            <a:ext cx="3563540" cy="1566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2" name="Rectangle 5"/>
          <p:cNvSpPr/>
          <p:nvPr/>
        </p:nvSpPr>
        <p:spPr>
          <a:xfrm>
            <a:off x="831215" y="3413125"/>
            <a:ext cx="8341360" cy="127317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pPr indent="-342900" algn="l">
              <a:lnSpc>
                <a:spcPct val="15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</a:pPr>
            <a:r>
              <a:rPr lang="zh-CN" altLang="en-US" sz="2400" b="1" dirty="0">
                <a:latin typeface="宋体" panose="02010600030101010101" pitchFamily="2" charset="-122"/>
              </a:rPr>
              <a:t>A.基因重组和染色体易位     B.染色体易位和染色体</a:t>
            </a:r>
            <a:r>
              <a:rPr lang="zh-CN" altLang="en-US" sz="2400" b="1" dirty="0">
                <a:latin typeface="宋体" panose="02010600030101010101" pitchFamily="2" charset="-122"/>
              </a:rPr>
              <a:t>易位</a:t>
            </a:r>
            <a:endParaRPr lang="zh-CN" altLang="en-US" sz="2400" b="1" dirty="0">
              <a:latin typeface="宋体" panose="02010600030101010101" pitchFamily="2" charset="-122"/>
            </a:endParaRPr>
          </a:p>
          <a:p>
            <a:pPr indent="-342900" algn="l">
              <a:lnSpc>
                <a:spcPct val="15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</a:pPr>
            <a:r>
              <a:rPr lang="zh-CN" altLang="en-US" sz="2400" b="1" dirty="0">
                <a:latin typeface="宋体" panose="02010600030101010101" pitchFamily="2" charset="-122"/>
              </a:rPr>
              <a:t>C.染色体易位和基因重组     D.基因重组和基因</a:t>
            </a:r>
            <a:r>
              <a:rPr lang="zh-CN" altLang="en-US" sz="2400" b="1" dirty="0">
                <a:latin typeface="宋体" panose="02010600030101010101" pitchFamily="2" charset="-122"/>
              </a:rPr>
              <a:t>重组</a:t>
            </a:r>
            <a:endParaRPr lang="zh-CN" altLang="en-US" sz="2400" b="1" dirty="0">
              <a:latin typeface="宋体" panose="02010600030101010101" pitchFamily="2" charset="-122"/>
            </a:endParaRPr>
          </a:p>
        </p:txBody>
      </p:sp>
      <p:sp>
        <p:nvSpPr>
          <p:cNvPr id="17413" name="WordArt 6"/>
          <p:cNvSpPr>
            <a:spLocks noTextEdit="1"/>
          </p:cNvSpPr>
          <p:nvPr/>
        </p:nvSpPr>
        <p:spPr>
          <a:xfrm>
            <a:off x="3145155" y="1049655"/>
            <a:ext cx="357505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60000"/>
          </a:bodyPr>
          <a:p>
            <a:pPr algn="ctr" eaLnBrk="0" hangingPunct="0"/>
            <a:r>
              <a:rPr lang="zh-CN" altLang="en-US" sz="27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endParaRPr lang="zh-CN" altLang="en-US" sz="270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Text Box 2"/>
          <p:cNvSpPr txBox="1"/>
          <p:nvPr/>
        </p:nvSpPr>
        <p:spPr>
          <a:xfrm>
            <a:off x="303530" y="340360"/>
            <a:ext cx="8274050" cy="506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700" b="1" dirty="0">
                <a:latin typeface="Arial" panose="020B0604020202020204" pitchFamily="34" charset="0"/>
                <a:ea typeface="黑体" panose="02010609060101010101" pitchFamily="49" charset="-122"/>
              </a:rPr>
              <a:t>思考</a:t>
            </a:r>
            <a:r>
              <a:rPr lang="zh-CN" altLang="en-US" sz="2700" b="1" dirty="0">
                <a:latin typeface="Arial" panose="020B0604020202020204" pitchFamily="34" charset="0"/>
                <a:ea typeface="黑体" panose="02010609060101010101" pitchFamily="49" charset="-122"/>
              </a:rPr>
              <a:t>：为什么染色体结构的改变会导致性状的改变</a:t>
            </a:r>
            <a:r>
              <a:rPr lang="en-US" altLang="zh-CN" sz="2700" b="1" dirty="0">
                <a:latin typeface="Arial" panose="020B0604020202020204" pitchFamily="34" charset="0"/>
                <a:ea typeface="黑体" panose="02010609060101010101" pitchFamily="49" charset="-122"/>
              </a:rPr>
              <a:t>?</a:t>
            </a:r>
            <a:endParaRPr lang="en-US" altLang="zh-CN" sz="27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9459" name="Text Box 3"/>
          <p:cNvSpPr txBox="1"/>
          <p:nvPr/>
        </p:nvSpPr>
        <p:spPr>
          <a:xfrm>
            <a:off x="1491854" y="1221581"/>
            <a:ext cx="6509147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700" b="1" dirty="0">
                <a:latin typeface="Arial" panose="020B0604020202020204" pitchFamily="34" charset="0"/>
                <a:ea typeface="黑体" panose="02010609060101010101" pitchFamily="49" charset="-122"/>
              </a:rPr>
              <a:t>染色体结构上的</a:t>
            </a:r>
            <a:r>
              <a:rPr lang="zh-CN" altLang="en-US" sz="27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缺失</a:t>
            </a:r>
            <a:r>
              <a:rPr lang="zh-CN" altLang="en-US" sz="2700" b="1" dirty="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、</a:t>
            </a:r>
            <a:r>
              <a:rPr lang="zh-CN" altLang="en-US" sz="27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重复</a:t>
            </a:r>
            <a:r>
              <a:rPr lang="zh-CN" altLang="en-US" sz="2700" b="1" dirty="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、</a:t>
            </a:r>
            <a:r>
              <a:rPr lang="zh-CN" altLang="en-US" sz="27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易位</a:t>
            </a:r>
            <a:r>
              <a:rPr lang="zh-CN" altLang="en-US" sz="2700" b="1" dirty="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和</a:t>
            </a:r>
            <a:r>
              <a:rPr lang="zh-CN" altLang="en-US" sz="27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倒位</a:t>
            </a:r>
            <a:endParaRPr lang="zh-CN" altLang="en-US" sz="27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3977879" y="1707356"/>
            <a:ext cx="1403747" cy="559594"/>
            <a:chOff x="2569" y="1210"/>
            <a:chExt cx="1015" cy="470"/>
          </a:xfrm>
        </p:grpSpPr>
        <p:sp>
          <p:nvSpPr>
            <p:cNvPr id="15371" name="Line 5"/>
            <p:cNvSpPr/>
            <p:nvPr/>
          </p:nvSpPr>
          <p:spPr>
            <a:xfrm>
              <a:off x="2569" y="1248"/>
              <a:ext cx="0" cy="432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5372" name="Text Box 6"/>
            <p:cNvSpPr txBox="1"/>
            <p:nvPr/>
          </p:nvSpPr>
          <p:spPr>
            <a:xfrm>
              <a:off x="2751" y="1210"/>
              <a:ext cx="833" cy="426"/>
            </a:xfrm>
            <a:prstGeom prst="rect">
              <a:avLst/>
            </a:prstGeom>
            <a:noFill/>
            <a:ln w="571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r>
                <a:rPr lang="zh-CN" altLang="en-US" sz="2700" b="1" dirty="0">
                  <a:latin typeface="Arial" panose="020B0604020202020204" pitchFamily="34" charset="0"/>
                  <a:ea typeface="黑体" panose="02010609060101010101" pitchFamily="49" charset="-122"/>
                </a:rPr>
                <a:t>导致</a:t>
              </a:r>
              <a:endParaRPr lang="zh-CN" altLang="en-US" sz="2700" b="1" dirty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2128838" y="2205038"/>
            <a:ext cx="5872163" cy="5067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染色体上</a:t>
            </a:r>
            <a:r>
              <a:rPr kumimoji="0" lang="zh-CN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基因数目</a:t>
            </a:r>
            <a:r>
              <a:rPr kumimoji="0" lang="zh-CN" altLang="en-US" sz="27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、</a:t>
            </a:r>
            <a:r>
              <a:rPr kumimoji="0" lang="zh-CN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排列顺序</a:t>
            </a:r>
            <a:r>
              <a:rPr kumimoji="0" lang="zh-CN" altLang="en-US" sz="27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的改变</a:t>
            </a:r>
            <a:endParaRPr kumimoji="0" lang="zh-CN" altLang="en-US" sz="27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3" name="Group 8"/>
          <p:cNvGrpSpPr/>
          <p:nvPr/>
        </p:nvGrpSpPr>
        <p:grpSpPr>
          <a:xfrm>
            <a:off x="3977878" y="2680097"/>
            <a:ext cx="1405313" cy="559594"/>
            <a:chOff x="2569" y="2016"/>
            <a:chExt cx="1016" cy="470"/>
          </a:xfrm>
        </p:grpSpPr>
        <p:sp>
          <p:nvSpPr>
            <p:cNvPr id="15369" name="Line 9"/>
            <p:cNvSpPr/>
            <p:nvPr/>
          </p:nvSpPr>
          <p:spPr>
            <a:xfrm>
              <a:off x="2569" y="2054"/>
              <a:ext cx="0" cy="432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5370" name="Text Box 10"/>
            <p:cNvSpPr txBox="1"/>
            <p:nvPr/>
          </p:nvSpPr>
          <p:spPr>
            <a:xfrm>
              <a:off x="2751" y="2016"/>
              <a:ext cx="834" cy="426"/>
            </a:xfrm>
            <a:prstGeom prst="rect">
              <a:avLst/>
            </a:prstGeom>
            <a:noFill/>
            <a:ln w="571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>
              <a:spAutoFit/>
            </a:bodyPr>
            <a:p>
              <a:r>
                <a:rPr lang="zh-CN" altLang="en-US" sz="2700" b="1" dirty="0">
                  <a:latin typeface="Arial" panose="020B0604020202020204" pitchFamily="34" charset="0"/>
                  <a:ea typeface="黑体" panose="02010609060101010101" pitchFamily="49" charset="-122"/>
                </a:rPr>
                <a:t>导致</a:t>
              </a:r>
              <a:endParaRPr lang="zh-CN" altLang="en-US" sz="2700" b="1" dirty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2369344" y="3233738"/>
            <a:ext cx="5064919" cy="5067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zh-CN" altLang="en-US" sz="2700" b="1" kern="1200" cap="none" spc="0" normalizeH="0" baseline="0" noProof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生物性状的改变</a:t>
            </a:r>
            <a:r>
              <a:rPr kumimoji="0" lang="zh-CN" altLang="en-US" sz="27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（</a:t>
            </a:r>
            <a:r>
              <a:rPr kumimoji="0" lang="zh-CN" altLang="en-US" sz="2700" b="1" kern="1200" cap="none" spc="0" normalizeH="0" baseline="0" noProof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变异</a:t>
            </a:r>
            <a:r>
              <a:rPr kumimoji="0" lang="zh-CN" altLang="en-US" sz="27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）</a:t>
            </a:r>
            <a:endParaRPr kumimoji="0" lang="zh-CN" altLang="en-US" sz="2700" b="1" kern="1200" cap="none" spc="0" normalizeH="0" baseline="0" noProof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9468" name="Text Box 12"/>
          <p:cNvSpPr txBox="1"/>
          <p:nvPr/>
        </p:nvSpPr>
        <p:spPr>
          <a:xfrm>
            <a:off x="394335" y="3931285"/>
            <a:ext cx="8254365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3000" b="1" dirty="0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大多数染色体结构变异对生物体是不利的，甚至导致死亡。</a:t>
            </a:r>
            <a:endParaRPr lang="zh-CN" altLang="en-US" sz="3000" b="1" dirty="0">
              <a:solidFill>
                <a:srgbClr val="000099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46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467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/>
      <p:bldP spid="19463" grpId="0" bldLvl="0" animBg="1"/>
      <p:bldP spid="19467" grpId="0" build="allAtOnce"/>
      <p:bldP spid="1946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4" name="矩形 49153"/>
          <p:cNvSpPr/>
          <p:nvPr/>
        </p:nvSpPr>
        <p:spPr>
          <a:xfrm>
            <a:off x="1547813" y="81915"/>
            <a:ext cx="5829300" cy="5143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/>
            <a:r>
              <a:rPr lang="zh-CN" altLang="en-US" sz="3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构建概念图</a:t>
            </a:r>
            <a:endParaRPr lang="zh-CN" altLang="en-US" sz="3000" b="1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298950" y="2423795"/>
            <a:ext cx="2982595" cy="1531620"/>
            <a:chOff x="6770" y="3817"/>
            <a:chExt cx="4697" cy="2412"/>
          </a:xfrm>
        </p:grpSpPr>
        <p:sp>
          <p:nvSpPr>
            <p:cNvPr id="49159" name="左大括号 49158"/>
            <p:cNvSpPr/>
            <p:nvPr/>
          </p:nvSpPr>
          <p:spPr>
            <a:xfrm>
              <a:off x="9236" y="3985"/>
              <a:ext cx="354" cy="733"/>
            </a:xfrm>
            <a:prstGeom prst="leftBrace">
              <a:avLst>
                <a:gd name="adj1" fmla="val 17239"/>
                <a:gd name="adj2" fmla="val 50000"/>
              </a:avLst>
            </a:prstGeom>
            <a:noFill/>
            <a:ln w="28575" cap="flat" cmpd="sng">
              <a:solidFill>
                <a:schemeClr val="hlink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00"/>
            </a:p>
          </p:txBody>
        </p:sp>
        <p:sp>
          <p:nvSpPr>
            <p:cNvPr id="49160" name="左大括号 49159"/>
            <p:cNvSpPr/>
            <p:nvPr/>
          </p:nvSpPr>
          <p:spPr>
            <a:xfrm>
              <a:off x="6854" y="3985"/>
              <a:ext cx="426" cy="2244"/>
            </a:xfrm>
            <a:prstGeom prst="leftBrace">
              <a:avLst>
                <a:gd name="adj1" fmla="val 43942"/>
                <a:gd name="adj2" fmla="val 50000"/>
              </a:avLst>
            </a:prstGeom>
            <a:noFill/>
            <a:ln w="28575" cap="flat" cmpd="sng">
              <a:solidFill>
                <a:schemeClr val="hlink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00"/>
            </a:p>
          </p:txBody>
        </p:sp>
        <p:sp>
          <p:nvSpPr>
            <p:cNvPr id="49161" name="文本框 49160"/>
            <p:cNvSpPr txBox="1"/>
            <p:nvPr/>
          </p:nvSpPr>
          <p:spPr>
            <a:xfrm>
              <a:off x="6770" y="3985"/>
              <a:ext cx="2970" cy="83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08000" tIns="81000" rIns="108000" bIns="81000" anchor="t" anchorCtr="1">
              <a:spAutoFit/>
            </a:bodyPr>
            <a:p>
              <a:r>
                <a:rPr lang="zh-CN" altLang="en-US" sz="2400" b="1">
                  <a:latin typeface="Times New Roman" panose="02020603050405020304" pitchFamily="18" charset="0"/>
                  <a:ea typeface="楷体_GB2312" pitchFamily="49" charset="-122"/>
                </a:rPr>
                <a:t>染色体组</a:t>
              </a:r>
              <a:endParaRPr lang="zh-CN" altLang="en-US" sz="2400" b="1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49166" name="矩形 49165"/>
            <p:cNvSpPr/>
            <p:nvPr/>
          </p:nvSpPr>
          <p:spPr>
            <a:xfrm>
              <a:off x="9577" y="3817"/>
              <a:ext cx="1890" cy="66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zh-CN" altLang="en-US" sz="2400" b="1">
                  <a:latin typeface="楷体_GB2312" pitchFamily="49" charset="-122"/>
                  <a:ea typeface="楷体_GB2312" pitchFamily="49" charset="-122"/>
                </a:rPr>
                <a:t>概念</a:t>
              </a:r>
              <a:endParaRPr lang="zh-CN" altLang="en-US" sz="2400" b="1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49167" name="矩形 49166"/>
            <p:cNvSpPr/>
            <p:nvPr/>
          </p:nvSpPr>
          <p:spPr>
            <a:xfrm>
              <a:off x="9577" y="4327"/>
              <a:ext cx="1611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2400" b="1">
                  <a:latin typeface="楷体_GB2312" pitchFamily="49" charset="-122"/>
                  <a:ea typeface="楷体_GB2312" pitchFamily="49" charset="-122"/>
                </a:rPr>
                <a:t>特征</a:t>
              </a:r>
              <a:endParaRPr lang="zh-CN" altLang="en-US" sz="2400" b="1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204845" y="1774825"/>
            <a:ext cx="1728470" cy="1782445"/>
            <a:chOff x="5047" y="2795"/>
            <a:chExt cx="2722" cy="2807"/>
          </a:xfrm>
        </p:grpSpPr>
        <p:sp>
          <p:nvSpPr>
            <p:cNvPr id="49157" name="左大括号 49156"/>
            <p:cNvSpPr/>
            <p:nvPr/>
          </p:nvSpPr>
          <p:spPr>
            <a:xfrm>
              <a:off x="5047" y="3026"/>
              <a:ext cx="493" cy="2381"/>
            </a:xfrm>
            <a:prstGeom prst="leftBrace">
              <a:avLst>
                <a:gd name="adj1" fmla="val 40240"/>
                <a:gd name="adj2" fmla="val 50000"/>
              </a:avLst>
            </a:prstGeom>
            <a:noFill/>
            <a:ln w="28575" cap="flat" cmpd="sng">
              <a:solidFill>
                <a:schemeClr val="hlink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00"/>
            </a:p>
          </p:txBody>
        </p:sp>
        <p:sp>
          <p:nvSpPr>
            <p:cNvPr id="49158" name="文本框 49157"/>
            <p:cNvSpPr txBox="1"/>
            <p:nvPr/>
          </p:nvSpPr>
          <p:spPr>
            <a:xfrm>
              <a:off x="5069" y="2795"/>
              <a:ext cx="2700" cy="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08000" tIns="81000" rIns="108000" bIns="81000" anchor="t" anchorCtr="1">
              <a:spAutoFit/>
            </a:bodyPr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zh-CN" altLang="en-US" sz="2400" b="1">
                  <a:latin typeface="Times New Roman" panose="02020603050405020304" pitchFamily="18" charset="0"/>
                  <a:ea typeface="楷体_GB2312" pitchFamily="49" charset="-122"/>
                </a:rPr>
                <a:t>个别增减</a:t>
              </a:r>
              <a:endParaRPr lang="zh-CN" altLang="en-US" sz="2400" b="1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49172" name="矩形 49171"/>
            <p:cNvSpPr/>
            <p:nvPr/>
          </p:nvSpPr>
          <p:spPr>
            <a:xfrm>
              <a:off x="5596" y="4412"/>
              <a:ext cx="1440" cy="11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90000"/>
                </a:lnSpc>
              </a:pPr>
              <a:r>
                <a:rPr lang="zh-CN" altLang="en-US" sz="2400" b="1">
                  <a:latin typeface="Times New Roman" panose="02020603050405020304" pitchFamily="18" charset="0"/>
                  <a:ea typeface="楷体_GB2312" pitchFamily="49" charset="-122"/>
                </a:rPr>
                <a:t>成倍</a:t>
              </a:r>
              <a:endParaRPr lang="zh-CN" altLang="en-US" sz="2400" b="1">
                <a:latin typeface="Times New Roman" panose="02020603050405020304" pitchFamily="18" charset="0"/>
                <a:ea typeface="楷体_GB2312" pitchFamily="49" charset="-122"/>
              </a:endParaRPr>
            </a:p>
            <a:p>
              <a:pPr>
                <a:lnSpc>
                  <a:spcPct val="90000"/>
                </a:lnSpc>
              </a:pPr>
              <a:r>
                <a:rPr lang="zh-CN" altLang="en-US" sz="2400" b="1">
                  <a:latin typeface="Times New Roman" panose="02020603050405020304" pitchFamily="18" charset="0"/>
                  <a:ea typeface="楷体_GB2312" pitchFamily="49" charset="-122"/>
                </a:rPr>
                <a:t>增减</a:t>
              </a:r>
              <a:endParaRPr lang="zh-CN" altLang="en-US" sz="2400" b="1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</p:grpSp>
      <p:sp>
        <p:nvSpPr>
          <p:cNvPr id="49173" name="矩形 49172"/>
          <p:cNvSpPr/>
          <p:nvPr/>
        </p:nvSpPr>
        <p:spPr>
          <a:xfrm>
            <a:off x="3975100" y="748348"/>
            <a:ext cx="4217194" cy="4235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90000"/>
              </a:lnSpc>
            </a:pPr>
            <a:r>
              <a:rPr lang="zh-CN" altLang="en-US" sz="2400" b="1">
                <a:latin typeface="楷体_GB2312" pitchFamily="49" charset="-122"/>
                <a:ea typeface="楷体_GB2312" pitchFamily="49" charset="-122"/>
              </a:rPr>
              <a:t>缺失、 重复、倒位、 易位</a:t>
            </a:r>
            <a:endParaRPr lang="zh-CN" altLang="en-US" sz="2400" b="1">
              <a:latin typeface="楷体_GB2312" pitchFamily="49" charset="-122"/>
              <a:ea typeface="楷体_GB2312" pitchFamily="49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563370" y="367030"/>
            <a:ext cx="2573655" cy="2628900"/>
            <a:chOff x="2462" y="578"/>
            <a:chExt cx="4053" cy="4140"/>
          </a:xfrm>
        </p:grpSpPr>
        <p:sp>
          <p:nvSpPr>
            <p:cNvPr id="49155" name="左大括号 49154"/>
            <p:cNvSpPr/>
            <p:nvPr/>
          </p:nvSpPr>
          <p:spPr>
            <a:xfrm>
              <a:off x="3380" y="1349"/>
              <a:ext cx="583" cy="2447"/>
            </a:xfrm>
            <a:prstGeom prst="leftBrace">
              <a:avLst>
                <a:gd name="adj1" fmla="val 34967"/>
                <a:gd name="adj2" fmla="val 50000"/>
              </a:avLst>
            </a:prstGeom>
            <a:noFill/>
            <a:ln w="28575" cap="flat" cmpd="sng">
              <a:solidFill>
                <a:schemeClr val="hlink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00"/>
            </a:p>
          </p:txBody>
        </p:sp>
        <p:sp>
          <p:nvSpPr>
            <p:cNvPr id="49156" name="文本框 49155"/>
            <p:cNvSpPr txBox="1"/>
            <p:nvPr/>
          </p:nvSpPr>
          <p:spPr>
            <a:xfrm>
              <a:off x="2462" y="578"/>
              <a:ext cx="863" cy="4140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 lIns="108000" tIns="81000" rIns="108000" bIns="81000" anchor="t" anchorCtr="1">
              <a:spAutoFit/>
            </a:bodyPr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zh-CN" altLang="en-US" sz="2400" b="1">
                  <a:latin typeface="Times New Roman" panose="02020603050405020304" pitchFamily="18" charset="0"/>
                  <a:ea typeface="楷体_GB2312" pitchFamily="49" charset="-122"/>
                </a:rPr>
                <a:t>染色体变异</a:t>
              </a:r>
              <a:endParaRPr lang="zh-CN" altLang="en-US" sz="2400" b="1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49171" name="矩形 49170"/>
            <p:cNvSpPr/>
            <p:nvPr/>
          </p:nvSpPr>
          <p:spPr>
            <a:xfrm>
              <a:off x="3920" y="3346"/>
              <a:ext cx="1620" cy="11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90000"/>
                </a:lnSpc>
              </a:pPr>
              <a:r>
                <a:rPr lang="zh-CN" altLang="en-US" sz="2400" b="1">
                  <a:latin typeface="Times New Roman" panose="02020603050405020304" pitchFamily="18" charset="0"/>
                  <a:ea typeface="楷体_GB2312" pitchFamily="49" charset="-122"/>
                </a:rPr>
                <a:t>数目</a:t>
              </a:r>
              <a:endParaRPr lang="zh-CN" altLang="en-US" sz="2400" b="1">
                <a:latin typeface="Times New Roman" panose="02020603050405020304" pitchFamily="18" charset="0"/>
                <a:ea typeface="楷体_GB2312" pitchFamily="49" charset="-122"/>
              </a:endParaRPr>
            </a:p>
            <a:p>
              <a:pPr>
                <a:lnSpc>
                  <a:spcPct val="90000"/>
                </a:lnSpc>
              </a:pPr>
              <a:r>
                <a:rPr lang="zh-CN" altLang="en-US" sz="2400" b="1">
                  <a:latin typeface="Times New Roman" panose="02020603050405020304" pitchFamily="18" charset="0"/>
                  <a:ea typeface="楷体_GB2312" pitchFamily="49" charset="-122"/>
                </a:rPr>
                <a:t>变异</a:t>
              </a:r>
              <a:endParaRPr lang="zh-CN" altLang="en-US" sz="2400" b="1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49174" name="矩形 49173"/>
            <p:cNvSpPr/>
            <p:nvPr/>
          </p:nvSpPr>
          <p:spPr>
            <a:xfrm>
              <a:off x="3793" y="1179"/>
              <a:ext cx="2723" cy="66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90000"/>
                </a:lnSpc>
              </a:pPr>
              <a:r>
                <a:rPr lang="zh-CN" altLang="en-US" sz="2400" b="1">
                  <a:latin typeface="楷体_GB2312" pitchFamily="49" charset="-122"/>
                  <a:ea typeface="楷体_GB2312" pitchFamily="49" charset="-122"/>
                </a:rPr>
                <a:t>结构变异 ：</a:t>
              </a:r>
              <a:endParaRPr lang="zh-CN" altLang="en-US" sz="2400" b="1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622800" y="3286760"/>
            <a:ext cx="3686810" cy="1549400"/>
            <a:chOff x="7280" y="5176"/>
            <a:chExt cx="5806" cy="2440"/>
          </a:xfrm>
        </p:grpSpPr>
        <p:sp>
          <p:nvSpPr>
            <p:cNvPr id="49162" name="左大括号 49161"/>
            <p:cNvSpPr/>
            <p:nvPr/>
          </p:nvSpPr>
          <p:spPr>
            <a:xfrm>
              <a:off x="8420" y="5182"/>
              <a:ext cx="540" cy="2160"/>
            </a:xfrm>
            <a:prstGeom prst="leftBrace">
              <a:avLst>
                <a:gd name="adj1" fmla="val 33333"/>
                <a:gd name="adj2" fmla="val 50000"/>
              </a:avLst>
            </a:prstGeom>
            <a:noFill/>
            <a:ln w="28575" cap="flat" cmpd="sng">
              <a:solidFill>
                <a:schemeClr val="hlink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00"/>
            </a:p>
          </p:txBody>
        </p:sp>
        <p:sp>
          <p:nvSpPr>
            <p:cNvPr id="49163" name="文本框 49162"/>
            <p:cNvSpPr txBox="1"/>
            <p:nvPr/>
          </p:nvSpPr>
          <p:spPr>
            <a:xfrm>
              <a:off x="8896" y="5176"/>
              <a:ext cx="2308" cy="77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08000" tIns="81000" rIns="108000" bIns="81000">
              <a:spAutoFit/>
            </a:bodyPr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zh-CN" altLang="en-US" sz="2400" b="1">
                  <a:latin typeface="楷体_GB2312" pitchFamily="49" charset="-122"/>
                  <a:ea typeface="楷体_GB2312" pitchFamily="49" charset="-122"/>
                </a:rPr>
                <a:t>二倍体</a:t>
              </a:r>
              <a:endParaRPr lang="zh-CN" altLang="en-US" sz="2400" b="1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49164" name="文本框 49163"/>
            <p:cNvSpPr txBox="1"/>
            <p:nvPr/>
          </p:nvSpPr>
          <p:spPr>
            <a:xfrm>
              <a:off x="11278" y="5602"/>
              <a:ext cx="1808" cy="71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08000" tIns="81000" rIns="108000" bIns="81000">
              <a:spAutoFit/>
            </a:bodyPr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zh-CN" altLang="en-US" sz="2100" b="1">
                  <a:latin typeface="楷体_GB2312" pitchFamily="49" charset="-122"/>
                  <a:ea typeface="楷体_GB2312" pitchFamily="49" charset="-122"/>
                </a:rPr>
                <a:t>概念</a:t>
              </a:r>
              <a:endParaRPr lang="zh-CN" altLang="en-US" sz="2100" b="1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49165" name="文本框 49164"/>
            <p:cNvSpPr txBox="1"/>
            <p:nvPr/>
          </p:nvSpPr>
          <p:spPr>
            <a:xfrm>
              <a:off x="11278" y="6282"/>
              <a:ext cx="1718" cy="71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08000" tIns="81000" rIns="108000" bIns="81000">
              <a:spAutoFit/>
            </a:bodyPr>
            <a:p>
              <a:pPr marL="754380" indent="-754380">
                <a:lnSpc>
                  <a:spcPct val="90000"/>
                </a:lnSpc>
                <a:spcBef>
                  <a:spcPct val="50000"/>
                </a:spcBef>
              </a:pPr>
              <a:r>
                <a:rPr lang="zh-CN" altLang="en-US" sz="2100" b="1">
                  <a:latin typeface="楷体_GB2312" pitchFamily="49" charset="-122"/>
                  <a:ea typeface="楷体_GB2312" pitchFamily="49" charset="-122"/>
                </a:rPr>
                <a:t>特点</a:t>
              </a:r>
              <a:endParaRPr lang="zh-CN" altLang="en-US" sz="2100" b="1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49168" name="矩形 49167"/>
            <p:cNvSpPr/>
            <p:nvPr/>
          </p:nvSpPr>
          <p:spPr>
            <a:xfrm>
              <a:off x="8896" y="6112"/>
              <a:ext cx="2160" cy="66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zh-CN" altLang="en-US" sz="2400" b="1">
                  <a:latin typeface="楷体_GB2312" pitchFamily="49" charset="-122"/>
                  <a:ea typeface="楷体_GB2312" pitchFamily="49" charset="-122"/>
                </a:rPr>
                <a:t>多倍体</a:t>
              </a:r>
              <a:endParaRPr lang="zh-CN" altLang="en-US" sz="2400" b="1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49169" name="矩形 49168"/>
            <p:cNvSpPr/>
            <p:nvPr/>
          </p:nvSpPr>
          <p:spPr>
            <a:xfrm>
              <a:off x="8960" y="6892"/>
              <a:ext cx="1980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400" b="1">
                  <a:latin typeface="楷体_GB2312" pitchFamily="49" charset="-122"/>
                  <a:ea typeface="楷体_GB2312" pitchFamily="49" charset="-122"/>
                </a:rPr>
                <a:t>单倍体</a:t>
              </a:r>
              <a:endParaRPr lang="zh-CN" altLang="en-US" sz="2400" b="1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49170" name="矩形 49169"/>
            <p:cNvSpPr/>
            <p:nvPr/>
          </p:nvSpPr>
          <p:spPr>
            <a:xfrm>
              <a:off x="7280" y="5899"/>
              <a:ext cx="1710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2400" b="1">
                  <a:latin typeface="楷体_GB2312" pitchFamily="49" charset="-122"/>
                  <a:ea typeface="楷体_GB2312" pitchFamily="49" charset="-122"/>
                </a:rPr>
                <a:t>分类</a:t>
              </a:r>
              <a:endParaRPr lang="zh-CN" altLang="en-US" sz="2400" b="1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49175" name="直接连接符 49174"/>
            <p:cNvSpPr/>
            <p:nvPr/>
          </p:nvSpPr>
          <p:spPr>
            <a:xfrm>
              <a:off x="10535" y="5407"/>
              <a:ext cx="975" cy="906"/>
            </a:xfrm>
            <a:prstGeom prst="line">
              <a:avLst/>
            </a:prstGeom>
            <a:ln w="28575" cap="flat" cmpd="sng">
              <a:solidFill>
                <a:schemeClr val="hlink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9176" name="直接连接符 49175"/>
            <p:cNvSpPr/>
            <p:nvPr/>
          </p:nvSpPr>
          <p:spPr>
            <a:xfrm flipV="1">
              <a:off x="10747" y="6229"/>
              <a:ext cx="720" cy="1170"/>
            </a:xfrm>
            <a:prstGeom prst="line">
              <a:avLst/>
            </a:prstGeom>
            <a:ln w="28575" cap="flat" cmpd="sng">
              <a:solidFill>
                <a:schemeClr val="hlink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2" name="组合 11"/>
          <p:cNvGrpSpPr/>
          <p:nvPr/>
        </p:nvGrpSpPr>
        <p:grpSpPr>
          <a:xfrm>
            <a:off x="4731385" y="1598930"/>
            <a:ext cx="3771900" cy="894080"/>
            <a:chOff x="7451" y="2518"/>
            <a:chExt cx="5940" cy="1408"/>
          </a:xfrm>
        </p:grpSpPr>
        <p:sp>
          <p:nvSpPr>
            <p:cNvPr id="49177" name="文本框 49176"/>
            <p:cNvSpPr txBox="1"/>
            <p:nvPr/>
          </p:nvSpPr>
          <p:spPr>
            <a:xfrm>
              <a:off x="7647" y="3346"/>
              <a:ext cx="5744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r>
                <a:rPr lang="zh-CN" altLang="en-US" sz="18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单体（</a:t>
              </a:r>
              <a:r>
                <a:rPr lang="en-US" altLang="zh-CN" sz="18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2n-1)</a:t>
              </a:r>
              <a:r>
                <a:rPr lang="zh-CN" altLang="en-US" sz="18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：</a:t>
              </a:r>
              <a:r>
                <a:rPr lang="zh-CN" altLang="en-US" sz="1800" b="1">
                  <a:latin typeface="Arial" panose="020B0604020202020204" pitchFamily="34" charset="0"/>
                  <a:ea typeface="宋体" panose="02010600030101010101" pitchFamily="2" charset="-122"/>
                </a:rPr>
                <a:t>性腺发育不良</a:t>
              </a:r>
              <a:endParaRPr lang="zh-CN" altLang="en-US" sz="1800" b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7451" y="2518"/>
              <a:ext cx="4823" cy="1299"/>
              <a:chOff x="7451" y="2518"/>
              <a:chExt cx="4823" cy="1299"/>
            </a:xfrm>
          </p:grpSpPr>
          <p:sp>
            <p:nvSpPr>
              <p:cNvPr id="49178" name="左大括号 49177"/>
              <p:cNvSpPr/>
              <p:nvPr/>
            </p:nvSpPr>
            <p:spPr>
              <a:xfrm>
                <a:off x="7451" y="2626"/>
                <a:ext cx="169" cy="1191"/>
              </a:xfrm>
              <a:prstGeom prst="leftBrace">
                <a:avLst>
                  <a:gd name="adj1" fmla="val 58796"/>
                  <a:gd name="adj2" fmla="val 50000"/>
                </a:avLst>
              </a:prstGeom>
              <a:noFill/>
              <a:ln w="2857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sz="100"/>
              </a:p>
            </p:txBody>
          </p:sp>
          <p:sp>
            <p:nvSpPr>
              <p:cNvPr id="49179" name="文本框 49178"/>
              <p:cNvSpPr txBox="1"/>
              <p:nvPr/>
            </p:nvSpPr>
            <p:spPr>
              <a:xfrm>
                <a:off x="7620" y="2518"/>
                <a:ext cx="4654" cy="5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r>
                  <a:rPr lang="zh-CN" altLang="en-US" sz="18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三体</a:t>
                </a:r>
                <a:r>
                  <a:rPr lang="en-US" altLang="zh-CN" sz="18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(2n+1)</a:t>
                </a:r>
                <a:r>
                  <a:rPr lang="zh-CN" altLang="en-US" sz="1800" b="1">
                    <a:solidFill>
                      <a:schemeClr val="tx2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：</a:t>
                </a:r>
                <a:r>
                  <a:rPr lang="en-US" altLang="zh-CN" sz="1800" b="1">
                    <a:latin typeface="Arial" panose="020B0604020202020204" pitchFamily="34" charset="0"/>
                    <a:ea typeface="宋体" panose="02010600030101010101" pitchFamily="2" charset="-122"/>
                  </a:rPr>
                  <a:t>21</a:t>
                </a:r>
                <a:r>
                  <a:rPr lang="zh-CN" altLang="en-US" sz="1800" b="1">
                    <a:latin typeface="Arial" panose="020B0604020202020204" pitchFamily="34" charset="0"/>
                    <a:ea typeface="宋体" panose="02010600030101010101" pitchFamily="2" charset="-122"/>
                  </a:rPr>
                  <a:t>三体综合征</a:t>
                </a:r>
                <a:endParaRPr lang="zh-CN" altLang="en-US" sz="1800" b="1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3789045" y="1149350"/>
            <a:ext cx="52851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改变染色体上基因的数目或排列顺序</a:t>
            </a:r>
            <a:endParaRPr lang="zh-CN" altLang="en-US" sz="24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193165" y="1327150"/>
            <a:ext cx="1398905" cy="3509645"/>
            <a:chOff x="1879" y="2090"/>
            <a:chExt cx="2203" cy="5527"/>
          </a:xfrm>
        </p:grpSpPr>
        <p:sp>
          <p:nvSpPr>
            <p:cNvPr id="4" name="矩形 3"/>
            <p:cNvSpPr/>
            <p:nvPr/>
          </p:nvSpPr>
          <p:spPr>
            <a:xfrm>
              <a:off x="2438" y="4709"/>
              <a:ext cx="1620" cy="11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90000"/>
                </a:lnSpc>
              </a:pPr>
              <a:r>
                <a:rPr lang="zh-CN" altLang="en-US" sz="2400" b="1">
                  <a:latin typeface="Times New Roman" panose="02020603050405020304" pitchFamily="18" charset="0"/>
                  <a:ea typeface="楷体_GB2312" pitchFamily="49" charset="-122"/>
                </a:rPr>
                <a:t>基因重组</a:t>
              </a:r>
              <a:endParaRPr lang="zh-CN" altLang="en-US" sz="2400" b="1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462" y="6427"/>
              <a:ext cx="1620" cy="11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90000"/>
                </a:lnSpc>
              </a:pPr>
              <a:r>
                <a:rPr lang="zh-CN" altLang="en-US" sz="2400" b="1">
                  <a:latin typeface="Times New Roman" panose="02020603050405020304" pitchFamily="18" charset="0"/>
                  <a:ea typeface="楷体_GB2312" pitchFamily="49" charset="-122"/>
                </a:rPr>
                <a:t>基因突变</a:t>
              </a:r>
              <a:endParaRPr lang="zh-CN" altLang="en-US" sz="2400" b="1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6" name="左大括号 5"/>
            <p:cNvSpPr/>
            <p:nvPr/>
          </p:nvSpPr>
          <p:spPr>
            <a:xfrm>
              <a:off x="1879" y="2090"/>
              <a:ext cx="583" cy="4903"/>
            </a:xfrm>
            <a:prstGeom prst="leftBrace">
              <a:avLst>
                <a:gd name="adj1" fmla="val 34967"/>
                <a:gd name="adj2" fmla="val 50000"/>
              </a:avLst>
            </a:prstGeom>
            <a:noFill/>
            <a:ln w="28575" cap="flat" cmpd="sng">
              <a:solidFill>
                <a:schemeClr val="hlink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00"/>
            </a:p>
          </p:txBody>
        </p:sp>
      </p:grpSp>
      <p:sp>
        <p:nvSpPr>
          <p:cNvPr id="8" name="矩形 7"/>
          <p:cNvSpPr/>
          <p:nvPr/>
        </p:nvSpPr>
        <p:spPr>
          <a:xfrm>
            <a:off x="486410" y="1887220"/>
            <a:ext cx="568325" cy="17519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9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楷体_GB2312" pitchFamily="49" charset="-122"/>
              </a:rPr>
              <a:t>可遗传变异</a:t>
            </a:r>
            <a:endParaRPr lang="zh-CN" altLang="en-US" sz="2400" b="1"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73" grpId="0"/>
      <p:bldP spid="3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 hangingPunct="0">
              <a:spcBef>
                <a:spcPts val="0"/>
              </a:spcBef>
              <a:spcAft>
                <a:spcPts val="0"/>
              </a:spcAft>
            </a:pPr>
            <a:r>
              <a:rPr lang="zh-CN" altLang="en-US" sz="5400" b="1" kern="0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Calibri" panose="020F0502020204030204"/>
              </a:rPr>
              <a:t>谢谢您的观看</a:t>
            </a:r>
            <a:endParaRPr lang="zh-CN" altLang="en-US" sz="5400" b="1" kern="0" spc="3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Calibri" panose="020F05020202040302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kern="0" spc="226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  <a:sym typeface="Calibri" panose="020F0502020204030204"/>
              </a:rPr>
              <a:t>北京市朝阳区教育研究中心  制作</a:t>
            </a:r>
            <a:endParaRPr lang="zh-CN" altLang="en-US" kern="0" spc="226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  <a:sym typeface="Calibri" panose="020F0502020204030204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3980815" y="88900"/>
            <a:ext cx="1530350" cy="1330960"/>
            <a:chOff x="6269" y="140"/>
            <a:chExt cx="2410" cy="2096"/>
          </a:xfrm>
        </p:grpSpPr>
        <p:sp>
          <p:nvSpPr>
            <p:cNvPr id="77828" name="文本框 77827"/>
            <p:cNvSpPr txBox="1"/>
            <p:nvPr/>
          </p:nvSpPr>
          <p:spPr>
            <a:xfrm>
              <a:off x="6599" y="140"/>
              <a:ext cx="1681" cy="628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square">
              <a:spAutoFit/>
            </a:bodyPr>
            <a:p>
              <a:pPr algn="ctr"/>
              <a:r>
                <a:rPr lang="zh-CN" altLang="en-US" sz="2000" b="1" dirty="0">
                  <a:latin typeface="Arial" panose="020B0604020202020204" pitchFamily="34" charset="0"/>
                  <a:ea typeface="宋体" panose="02010600030101010101" pitchFamily="2" charset="-122"/>
                </a:rPr>
                <a:t>受精卵</a:t>
              </a:r>
              <a:endPara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7829" name="直接连接符 77828"/>
            <p:cNvSpPr/>
            <p:nvPr/>
          </p:nvSpPr>
          <p:spPr>
            <a:xfrm flipH="1">
              <a:off x="6269" y="882"/>
              <a:ext cx="1055" cy="998"/>
            </a:xfrm>
            <a:prstGeom prst="line">
              <a:avLst/>
            </a:prstGeom>
            <a:ln w="63500" cap="flat" cmpd="sng">
              <a:solidFill>
                <a:schemeClr val="accent2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77830" name="直接连接符 77829"/>
            <p:cNvSpPr/>
            <p:nvPr/>
          </p:nvSpPr>
          <p:spPr>
            <a:xfrm>
              <a:off x="7565" y="882"/>
              <a:ext cx="1114" cy="997"/>
            </a:xfrm>
            <a:prstGeom prst="line">
              <a:avLst/>
            </a:prstGeom>
            <a:ln w="63500" cap="flat" cmpd="sng">
              <a:solidFill>
                <a:schemeClr val="accent2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77831" name="文本框 77830"/>
            <p:cNvSpPr txBox="1"/>
            <p:nvPr/>
          </p:nvSpPr>
          <p:spPr>
            <a:xfrm>
              <a:off x="7054" y="1288"/>
              <a:ext cx="772" cy="948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 wrap="none" anchor="t">
              <a:spAutoFit/>
            </a:bodyPr>
            <a:p>
              <a:pPr algn="ctr"/>
              <a:r>
                <a:rPr lang="zh-CN" altLang="en-US" sz="2000" b="1" dirty="0">
                  <a:latin typeface="Arial" panose="020B0604020202020204" pitchFamily="34" charset="0"/>
                  <a:ea typeface="宋体" panose="02010600030101010101" pitchFamily="2" charset="-122"/>
                </a:rPr>
                <a:t>发育</a:t>
              </a:r>
              <a:endPara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190740" y="88900"/>
            <a:ext cx="1035050" cy="1433830"/>
            <a:chOff x="11324" y="140"/>
            <a:chExt cx="1630" cy="2258"/>
          </a:xfrm>
        </p:grpSpPr>
        <p:grpSp>
          <p:nvGrpSpPr>
            <p:cNvPr id="8" name="组合 7"/>
            <p:cNvGrpSpPr/>
            <p:nvPr/>
          </p:nvGrpSpPr>
          <p:grpSpPr>
            <a:xfrm>
              <a:off x="11324" y="140"/>
              <a:ext cx="1630" cy="1955"/>
              <a:chOff x="11324" y="140"/>
              <a:chExt cx="1630" cy="1955"/>
            </a:xfrm>
          </p:grpSpPr>
          <p:sp>
            <p:nvSpPr>
              <p:cNvPr id="77833" name="文本框 77832"/>
              <p:cNvSpPr txBox="1"/>
              <p:nvPr/>
            </p:nvSpPr>
            <p:spPr>
              <a:xfrm>
                <a:off x="11324" y="140"/>
                <a:ext cx="1630" cy="628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</a:ln>
            </p:spPr>
            <p:txBody>
              <a:bodyPr wrap="square">
                <a:spAutoFit/>
              </a:bodyPr>
              <a:p>
                <a:pPr algn="ctr">
                  <a:buClrTx/>
                  <a:buSzTx/>
                  <a:buFontTx/>
                </a:pPr>
                <a:r>
                  <a:rPr lang="zh-CN" altLang="en-US" sz="2000" b="1" dirty="0">
                    <a:latin typeface="Arial" panose="020B0604020202020204" pitchFamily="34" charset="0"/>
                    <a:ea typeface="宋体" panose="02010600030101010101" pitchFamily="2" charset="-122"/>
                  </a:rPr>
                  <a:t>卵细胞</a:t>
                </a:r>
                <a:endParaRPr lang="zh-CN" altLang="en-US" sz="2000" b="1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77834" name="直接连接符 77833"/>
              <p:cNvSpPr/>
              <p:nvPr/>
            </p:nvSpPr>
            <p:spPr>
              <a:xfrm>
                <a:off x="12133" y="881"/>
                <a:ext cx="7" cy="1214"/>
              </a:xfrm>
              <a:prstGeom prst="line">
                <a:avLst/>
              </a:prstGeom>
              <a:ln w="63500" cap="flat" cmpd="sng">
                <a:solidFill>
                  <a:schemeClr val="accent2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  <p:sp>
          <p:nvSpPr>
            <p:cNvPr id="77835" name="文本框 77834"/>
            <p:cNvSpPr txBox="1"/>
            <p:nvPr/>
          </p:nvSpPr>
          <p:spPr>
            <a:xfrm>
              <a:off x="11324" y="1122"/>
              <a:ext cx="772" cy="1276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 wrap="square" anchor="t">
              <a:spAutoFit/>
            </a:bodyPr>
            <a:p>
              <a:pPr algn="ctr"/>
              <a:r>
                <a:rPr lang="zh-CN" altLang="en-US" sz="2000" b="1" dirty="0">
                  <a:latin typeface="Arial" panose="020B0604020202020204" pitchFamily="34" charset="0"/>
                  <a:ea typeface="宋体" panose="02010600030101010101" pitchFamily="2" charset="-122"/>
                </a:rPr>
                <a:t>发育</a:t>
              </a:r>
              <a:endPara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77836" name="组合 77835"/>
          <p:cNvGrpSpPr/>
          <p:nvPr/>
        </p:nvGrpSpPr>
        <p:grpSpPr>
          <a:xfrm>
            <a:off x="2933700" y="1365885"/>
            <a:ext cx="5661660" cy="1219541"/>
            <a:chOff x="158" y="2061"/>
            <a:chExt cx="5375" cy="1158"/>
          </a:xfrm>
        </p:grpSpPr>
        <p:pic>
          <p:nvPicPr>
            <p:cNvPr id="77837" name="图片 77836" descr="37968_3548073962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58" y="2061"/>
              <a:ext cx="5375" cy="114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7838" name="文本框 77837"/>
            <p:cNvSpPr txBox="1"/>
            <p:nvPr/>
          </p:nvSpPr>
          <p:spPr>
            <a:xfrm>
              <a:off x="657" y="2840"/>
              <a:ext cx="694" cy="379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sz="2000" b="1" dirty="0">
                  <a:solidFill>
                    <a:srgbClr val="FF0000"/>
                  </a:solidFill>
                  <a:latin typeface="Arial" panose="020B0604020202020204" pitchFamily="34" charset="0"/>
                  <a:ea typeface="楷体_GB2312" pitchFamily="49" charset="-122"/>
                </a:rPr>
                <a:t>蜂王</a:t>
              </a:r>
              <a:endPara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endParaRPr>
            </a:p>
          </p:txBody>
        </p:sp>
        <p:sp>
          <p:nvSpPr>
            <p:cNvPr id="77839" name="文本框 77838"/>
            <p:cNvSpPr txBox="1"/>
            <p:nvPr/>
          </p:nvSpPr>
          <p:spPr>
            <a:xfrm>
              <a:off x="2426" y="2840"/>
              <a:ext cx="694" cy="379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sz="2000" b="1" dirty="0">
                  <a:solidFill>
                    <a:srgbClr val="FF0000"/>
                  </a:solidFill>
                  <a:latin typeface="Arial" panose="020B0604020202020204" pitchFamily="34" charset="0"/>
                  <a:ea typeface="楷体_GB2312" pitchFamily="49" charset="-122"/>
                </a:rPr>
                <a:t>工蜂</a:t>
              </a:r>
              <a:endPara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endParaRPr>
            </a:p>
          </p:txBody>
        </p:sp>
        <p:sp>
          <p:nvSpPr>
            <p:cNvPr id="77840" name="文本框 77839"/>
            <p:cNvSpPr txBox="1"/>
            <p:nvPr/>
          </p:nvSpPr>
          <p:spPr>
            <a:xfrm>
              <a:off x="4422" y="2840"/>
              <a:ext cx="694" cy="379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sz="2000" b="1" dirty="0">
                  <a:solidFill>
                    <a:srgbClr val="FF0000"/>
                  </a:solidFill>
                  <a:latin typeface="Arial" panose="020B0604020202020204" pitchFamily="34" charset="0"/>
                  <a:ea typeface="楷体_GB2312" pitchFamily="49" charset="-122"/>
                </a:rPr>
                <a:t>雄蜂</a:t>
              </a:r>
              <a:endPara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endParaRPr>
            </a:p>
          </p:txBody>
        </p:sp>
      </p:grpSp>
      <p:sp>
        <p:nvSpPr>
          <p:cNvPr id="58377" name="Rectangle 13"/>
          <p:cNvSpPr/>
          <p:nvPr/>
        </p:nvSpPr>
        <p:spPr>
          <a:xfrm>
            <a:off x="3555365" y="2585720"/>
            <a:ext cx="53911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32</a:t>
            </a:r>
            <a:endParaRPr lang="en-US" altLang="zh-CN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13"/>
          <p:cNvSpPr/>
          <p:nvPr/>
        </p:nvSpPr>
        <p:spPr>
          <a:xfrm>
            <a:off x="5418455" y="2585720"/>
            <a:ext cx="53911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32</a:t>
            </a:r>
            <a:endParaRPr lang="en-US" altLang="zh-CN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13"/>
          <p:cNvSpPr/>
          <p:nvPr/>
        </p:nvSpPr>
        <p:spPr>
          <a:xfrm>
            <a:off x="7520940" y="2585720"/>
            <a:ext cx="53911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16</a:t>
            </a:r>
            <a:endParaRPr lang="en-US" altLang="zh-CN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69570" y="219710"/>
            <a:ext cx="6941185" cy="5410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一、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单倍体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6830" y="3745865"/>
            <a:ext cx="8943975" cy="1470025"/>
            <a:chOff x="58" y="5572"/>
            <a:chExt cx="14085" cy="2315"/>
          </a:xfrm>
        </p:grpSpPr>
        <p:sp>
          <p:nvSpPr>
            <p:cNvPr id="62468" name="Text Box 4"/>
            <p:cNvSpPr txBox="1"/>
            <p:nvPr/>
          </p:nvSpPr>
          <p:spPr>
            <a:xfrm>
              <a:off x="58" y="5572"/>
              <a:ext cx="14085" cy="231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zh-CN" sz="3200" b="1" dirty="0">
                  <a:latin typeface="楷体_GB2312" pitchFamily="49" charset="-122"/>
                  <a:ea typeface="楷体_GB2312" pitchFamily="49" charset="-122"/>
                </a:rPr>
                <a:t> </a:t>
              </a:r>
              <a:r>
                <a:rPr lang="zh-CN" altLang="en-US" sz="2400" b="1" dirty="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rPr>
                <a:t>（</a:t>
              </a:r>
              <a:r>
                <a:rPr lang="en-US" altLang="zh-CN" sz="2400" b="1" dirty="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rPr>
                <a:t>2</a:t>
              </a:r>
              <a:r>
                <a:rPr lang="zh-CN" altLang="en-US" sz="2400" b="1" dirty="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rPr>
                <a:t>）形成原因</a:t>
              </a:r>
              <a:endParaRPr lang="zh-CN" altLang="en-US" sz="32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endParaRPr>
            </a:p>
            <a:p>
              <a:pPr>
                <a:lnSpc>
                  <a:spcPct val="115000"/>
                </a:lnSpc>
                <a:spcBef>
                  <a:spcPct val="50000"/>
                </a:spcBef>
              </a:pPr>
              <a:r>
                <a:rPr lang="zh-CN" altLang="en-US" sz="3200" b="1" dirty="0">
                  <a:latin typeface="Arial" panose="020B0604020202020204" pitchFamily="34" charset="0"/>
                </a:rPr>
                <a:t>       </a:t>
              </a:r>
              <a:endPara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2471" name="Rectangle 7"/>
            <p:cNvSpPr/>
            <p:nvPr/>
          </p:nvSpPr>
          <p:spPr>
            <a:xfrm>
              <a:off x="773" y="6677"/>
              <a:ext cx="12465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>
                <a:lnSpc>
                  <a:spcPct val="100000"/>
                </a:lnSpc>
                <a:spcBef>
                  <a:spcPct val="50000"/>
                </a:spcBef>
              </a:pPr>
              <a:r>
                <a:rPr lang="zh-CN" altLang="en-US" sz="2400" b="1" dirty="0">
                  <a:latin typeface="Arial" panose="020B0604020202020204" pitchFamily="34" charset="0"/>
                </a:rPr>
                <a:t>由</a:t>
              </a:r>
              <a:r>
                <a:rPr lang="zh-CN" altLang="en-US" sz="2400" b="1" dirty="0">
                  <a:solidFill>
                    <a:srgbClr val="FF3300"/>
                  </a:solidFill>
                  <a:latin typeface="Arial" panose="020B0604020202020204" pitchFamily="34" charset="0"/>
                </a:rPr>
                <a:t>配子</a:t>
              </a:r>
              <a:r>
                <a:rPr lang="zh-CN" altLang="en-US" sz="2400" b="1" dirty="0">
                  <a:solidFill>
                    <a:srgbClr val="0000CC"/>
                  </a:solidFill>
                  <a:latin typeface="Arial" panose="020B0604020202020204" pitchFamily="34" charset="0"/>
                </a:rPr>
                <a:t>（如卵细胞、花粉等）</a:t>
              </a:r>
              <a:r>
                <a:rPr lang="zh-CN" altLang="en-US" sz="2400" b="1" dirty="0">
                  <a:latin typeface="Arial" panose="020B0604020202020204" pitchFamily="34" charset="0"/>
                </a:rPr>
                <a:t>直接发育而成。</a:t>
              </a:r>
              <a:endParaRPr lang="zh-CN" altLang="en-US" sz="24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01295" y="2651125"/>
            <a:ext cx="8494395" cy="1026514"/>
            <a:chOff x="570" y="7044"/>
            <a:chExt cx="13377" cy="1249"/>
          </a:xfrm>
        </p:grpSpPr>
        <p:sp>
          <p:nvSpPr>
            <p:cNvPr id="62467" name="Text Box 3"/>
            <p:cNvSpPr txBox="1"/>
            <p:nvPr/>
          </p:nvSpPr>
          <p:spPr>
            <a:xfrm>
              <a:off x="570" y="7044"/>
              <a:ext cx="13377" cy="560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59999"/>
                    </a:schemeClr>
                  </a:solidFill>
                </a14:hiddenFill>
              </a:ext>
            </a:extLst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rPr>
                <a:t>（</a:t>
              </a:r>
              <a:r>
                <a:rPr lang="en-US" altLang="zh-CN" sz="2400" b="1" dirty="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rPr>
                <a:t>1</a:t>
              </a:r>
              <a:r>
                <a:rPr lang="zh-CN" altLang="en-US" sz="2400" b="1" dirty="0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rPr>
                <a:t>）概念</a:t>
              </a:r>
              <a:endParaRPr lang="zh-CN" altLang="en-US" sz="24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62472" name="Rectangle 8"/>
            <p:cNvSpPr/>
            <p:nvPr/>
          </p:nvSpPr>
          <p:spPr>
            <a:xfrm>
              <a:off x="1043" y="7666"/>
              <a:ext cx="12820" cy="6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algn="l">
                <a:lnSpc>
                  <a:spcPct val="115000"/>
                </a:lnSpc>
                <a:spcBef>
                  <a:spcPct val="50000"/>
                </a:spcBef>
                <a:buClrTx/>
                <a:buSzTx/>
                <a:buFontTx/>
              </a:pPr>
              <a:r>
                <a:rPr lang="zh-CN" altLang="en-US" sz="2400" b="1" dirty="0">
                  <a:latin typeface="Arial" panose="020B0604020202020204" pitchFamily="34" charset="0"/>
                </a:rPr>
                <a:t>体细胞中的染色体数与本物种</a:t>
              </a:r>
              <a:r>
                <a:rPr lang="zh-CN" altLang="en-US" sz="24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配子</a:t>
              </a:r>
              <a:r>
                <a:rPr lang="zh-CN" altLang="en-US" sz="2400" b="1" dirty="0">
                  <a:latin typeface="Arial" panose="020B0604020202020204" pitchFamily="34" charset="0"/>
                </a:rPr>
                <a:t>染色体数目相同</a:t>
              </a:r>
              <a:r>
                <a:rPr lang="zh-CN" altLang="en-US" sz="2400" b="1" dirty="0">
                  <a:latin typeface="Arial" panose="020B0604020202020204" pitchFamily="34" charset="0"/>
                </a:rPr>
                <a:t>的个体。</a:t>
              </a:r>
              <a:endParaRPr lang="zh-CN" altLang="en-US" sz="2400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10" name="椭圆 9"/>
          <p:cNvSpPr/>
          <p:nvPr/>
        </p:nvSpPr>
        <p:spPr>
          <a:xfrm>
            <a:off x="6830695" y="1330325"/>
            <a:ext cx="1774825" cy="1687195"/>
          </a:xfrm>
          <a:prstGeom prst="ellipse">
            <a:avLst/>
          </a:prstGeom>
          <a:solidFill>
            <a:srgbClr val="000000">
              <a:alpha val="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7" grpId="0"/>
      <p:bldP spid="5" grpId="0"/>
      <p:bldP spid="6" grpId="0"/>
      <p:bldP spid="62466" grpId="0" animBg="1"/>
      <p:bldP spid="10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63490" name="Group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57505" y="739458"/>
          <a:ext cx="8480425" cy="4015740"/>
        </p:xfrm>
        <a:graphic>
          <a:graphicData uri="http://schemas.openxmlformats.org/drawingml/2006/table">
            <a:tbl>
              <a:tblPr/>
              <a:tblGrid>
                <a:gridCol w="1464945"/>
                <a:gridCol w="1249045"/>
                <a:gridCol w="1249045"/>
                <a:gridCol w="1523365"/>
                <a:gridCol w="1523365"/>
                <a:gridCol w="1470660"/>
              </a:tblGrid>
              <a:tr h="1003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 </a:t>
                      </a:r>
                      <a:endParaRPr kumimoji="0" lang="en-US" altLang="zh-CN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体细胞中</a:t>
                      </a:r>
                      <a:endParaRPr kumimoji="0" lang="zh-CN" alt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染色体数</a:t>
                      </a:r>
                      <a:endParaRPr kumimoji="0" lang="zh-CN" alt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anchorCt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配子</a:t>
                      </a:r>
                      <a:r>
                        <a:rPr kumimoji="0" lang="zh-CN" alt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中</a:t>
                      </a:r>
                      <a:endParaRPr kumimoji="0" lang="zh-CN" alt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染色体数</a:t>
                      </a:r>
                      <a:endParaRPr kumimoji="0" lang="zh-CN" alt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anchorCt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体细胞中</a:t>
                      </a:r>
                      <a:endParaRPr kumimoji="0" lang="zh-CN" alt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染色体组数</a:t>
                      </a:r>
                      <a:endParaRPr kumimoji="0" lang="zh-CN" alt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anchorCt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配子</a:t>
                      </a:r>
                      <a:r>
                        <a:rPr kumimoji="0" lang="zh-CN" alt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中的</a:t>
                      </a:r>
                      <a:endParaRPr kumimoji="0" lang="zh-CN" alt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染色体组数</a:t>
                      </a:r>
                      <a:endParaRPr kumimoji="0" lang="zh-CN" alt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anchorCt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属于几倍体生物</a:t>
                      </a:r>
                      <a:endParaRPr kumimoji="0" lang="zh-CN" altLang="en-US" sz="2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anchorCt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0039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豌 豆</a:t>
                      </a:r>
                      <a:endParaRPr kumimoji="0" lang="zh-CN" altLang="en-US" sz="2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7</a:t>
                      </a:r>
                      <a:endParaRPr kumimoji="0" lang="en-US" altLang="zh-CN" sz="3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2</a:t>
                      </a:r>
                      <a:endParaRPr kumimoji="0" lang="en-US" altLang="zh-CN" sz="3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039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普通</a:t>
                      </a:r>
                      <a:endParaRPr kumimoji="0" lang="zh-CN" altLang="en-US" sz="2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小麦</a:t>
                      </a:r>
                      <a:endParaRPr kumimoji="0" lang="zh-CN" altLang="en-US" sz="2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42</a:t>
                      </a:r>
                      <a:endParaRPr kumimoji="0" lang="en-US" altLang="zh-CN" sz="3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</a:t>
                      </a:r>
                      <a:endParaRPr kumimoji="0" lang="en-US" altLang="zh-CN" sz="3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039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小黑麦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28</a:t>
                      </a:r>
                      <a:endParaRPr kumimoji="0" lang="en-US" altLang="zh-CN" sz="3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八倍体</a:t>
                      </a:r>
                      <a:endParaRPr kumimoji="0" lang="zh-CN" altLang="en-US" sz="2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0456" name="Text Box 42"/>
          <p:cNvSpPr txBox="1"/>
          <p:nvPr/>
        </p:nvSpPr>
        <p:spPr>
          <a:xfrm rot="2160000">
            <a:off x="699929" y="1036400"/>
            <a:ext cx="1241822" cy="28829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>
            <a:spAutoFit/>
          </a:bodyPr>
          <a:p>
            <a:pPr lvl="0" algn="l">
              <a:spcBef>
                <a:spcPct val="50000"/>
              </a:spcBef>
              <a:buClrTx/>
              <a:buSzTx/>
              <a:buFontTx/>
            </a:pPr>
            <a:r>
              <a:rPr lang="zh-CN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rPr>
              <a:t>比较项目</a:t>
            </a:r>
            <a:endParaRPr lang="zh-CN" altLang="en-US" sz="1800" b="1" dirty="0">
              <a:solidFill>
                <a:schemeClr val="bg1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60457" name="Text Box 43"/>
          <p:cNvSpPr txBox="1"/>
          <p:nvPr/>
        </p:nvSpPr>
        <p:spPr>
          <a:xfrm>
            <a:off x="327025" y="1416050"/>
            <a:ext cx="1143000" cy="36830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生物种类</a:t>
            </a:r>
            <a:endParaRPr lang="zh-CN" altLang="en-US" sz="1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087245" y="1943100"/>
            <a:ext cx="6624955" cy="2606040"/>
            <a:chOff x="3287" y="3060"/>
            <a:chExt cx="10433" cy="4104"/>
          </a:xfrm>
        </p:grpSpPr>
        <p:sp>
          <p:nvSpPr>
            <p:cNvPr id="60458" name="Text Box 44"/>
            <p:cNvSpPr txBox="1"/>
            <p:nvPr/>
          </p:nvSpPr>
          <p:spPr>
            <a:xfrm>
              <a:off x="3352" y="3060"/>
              <a:ext cx="1170" cy="94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3300" b="1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14</a:t>
              </a:r>
              <a:endParaRPr lang="en-US" altLang="zh-CN" sz="3300" b="1" dirty="0">
                <a:solidFill>
                  <a:srgbClr val="FF0066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0459" name="Text Box 45"/>
            <p:cNvSpPr txBox="1"/>
            <p:nvPr/>
          </p:nvSpPr>
          <p:spPr>
            <a:xfrm>
              <a:off x="9760" y="3060"/>
              <a:ext cx="1170" cy="94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3300" b="1" dirty="0">
                  <a:latin typeface="Times New Roman" panose="02020603050405020304" pitchFamily="18" charset="0"/>
                </a:rPr>
                <a:t> </a:t>
              </a:r>
              <a:r>
                <a:rPr lang="en-US" altLang="zh-CN" sz="3300" b="1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1</a:t>
              </a:r>
              <a:endParaRPr lang="en-US" altLang="zh-CN" sz="3300" b="1" dirty="0">
                <a:solidFill>
                  <a:srgbClr val="FF0066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0460" name="Text Box 46"/>
            <p:cNvSpPr txBox="1"/>
            <p:nvPr/>
          </p:nvSpPr>
          <p:spPr>
            <a:xfrm>
              <a:off x="11740" y="3060"/>
              <a:ext cx="1980" cy="94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3300" b="1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</a:t>
              </a:r>
              <a:r>
                <a:rPr lang="zh-CN" altLang="en-US" sz="2400" b="1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二倍体</a:t>
              </a:r>
              <a:endParaRPr lang="zh-CN" altLang="en-US" sz="2400" b="1" dirty="0">
                <a:solidFill>
                  <a:srgbClr val="FF0066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0461" name="Text Box 47"/>
            <p:cNvSpPr txBox="1"/>
            <p:nvPr/>
          </p:nvSpPr>
          <p:spPr>
            <a:xfrm>
              <a:off x="11740" y="4637"/>
              <a:ext cx="1980" cy="94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3300" b="1" dirty="0">
                  <a:latin typeface="Times New Roman" panose="02020603050405020304" pitchFamily="18" charset="0"/>
                </a:rPr>
                <a:t> </a:t>
              </a:r>
              <a:r>
                <a:rPr lang="zh-CN" altLang="en-US" sz="2400" b="1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六倍体</a:t>
              </a:r>
              <a:endParaRPr lang="zh-CN" altLang="en-US" sz="2400" b="1" dirty="0">
                <a:solidFill>
                  <a:srgbClr val="FF0066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0462" name="Text Box 48"/>
            <p:cNvSpPr txBox="1"/>
            <p:nvPr/>
          </p:nvSpPr>
          <p:spPr>
            <a:xfrm>
              <a:off x="5287" y="4637"/>
              <a:ext cx="1170" cy="94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3300" b="1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21</a:t>
              </a:r>
              <a:endParaRPr lang="en-US" altLang="zh-CN" sz="3300" b="1" dirty="0">
                <a:solidFill>
                  <a:srgbClr val="FF0066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0463" name="Text Box 49"/>
            <p:cNvSpPr txBox="1"/>
            <p:nvPr/>
          </p:nvSpPr>
          <p:spPr>
            <a:xfrm>
              <a:off x="3287" y="6152"/>
              <a:ext cx="1170" cy="94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3300" b="1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56</a:t>
              </a:r>
              <a:endParaRPr lang="en-US" altLang="zh-CN" sz="3300" b="1" dirty="0">
                <a:solidFill>
                  <a:srgbClr val="FF0066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0464" name="Text Box 50"/>
            <p:cNvSpPr txBox="1"/>
            <p:nvPr/>
          </p:nvSpPr>
          <p:spPr>
            <a:xfrm>
              <a:off x="7381" y="6152"/>
              <a:ext cx="1170" cy="94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3300" b="1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8</a:t>
              </a:r>
              <a:endParaRPr lang="en-US" altLang="zh-CN" sz="3300" b="1" dirty="0">
                <a:solidFill>
                  <a:srgbClr val="FF0066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0465" name="Text Box 51"/>
            <p:cNvSpPr txBox="1"/>
            <p:nvPr/>
          </p:nvSpPr>
          <p:spPr>
            <a:xfrm>
              <a:off x="9760" y="6222"/>
              <a:ext cx="1170" cy="94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3300" b="1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 4</a:t>
              </a:r>
              <a:endParaRPr lang="en-US" altLang="zh-CN" sz="3300" b="1" dirty="0">
                <a:solidFill>
                  <a:srgbClr val="FF0066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0466" name="Text Box 52"/>
            <p:cNvSpPr txBox="1"/>
            <p:nvPr/>
          </p:nvSpPr>
          <p:spPr>
            <a:xfrm>
              <a:off x="7461" y="4637"/>
              <a:ext cx="1170" cy="94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3300" b="1" dirty="0">
                  <a:latin typeface="Times New Roman" panose="02020603050405020304" pitchFamily="18" charset="0"/>
                </a:rPr>
                <a:t> </a:t>
              </a:r>
              <a:r>
                <a:rPr lang="en-US" altLang="zh-CN" sz="3300" b="1" dirty="0">
                  <a:solidFill>
                    <a:srgbClr val="FF0066"/>
                  </a:solidFill>
                  <a:latin typeface="Times New Roman" panose="02020603050405020304" pitchFamily="18" charset="0"/>
                </a:rPr>
                <a:t>6</a:t>
              </a:r>
              <a:endParaRPr lang="en-US" altLang="zh-CN" sz="3300" b="1" dirty="0">
                <a:solidFill>
                  <a:srgbClr val="FF0066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63541" name="AutoShape 53"/>
          <p:cNvSpPr>
            <a:spLocks noChangeArrowheads="1"/>
          </p:cNvSpPr>
          <p:nvPr/>
        </p:nvSpPr>
        <p:spPr bwMode="auto">
          <a:xfrm>
            <a:off x="1811100" y="1329135"/>
            <a:ext cx="6048375" cy="1404938"/>
          </a:xfrm>
          <a:prstGeom prst="wedgeRectCallout">
            <a:avLst>
              <a:gd name="adj1" fmla="val 18639"/>
              <a:gd name="adj2" fmla="val 62762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如果普通小麦的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配子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(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花粉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)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直接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长成个体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，则其细胞内有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____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个染色体组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,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称为</a:t>
            </a:r>
            <a:r>
              <a:rPr kumimoji="0" lang="en-US" altLang="zh-CN" sz="21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________________________</a:t>
            </a:r>
            <a:endParaRPr kumimoji="0" lang="en-US" altLang="zh-CN" sz="21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3542" name="Text Box 54"/>
          <p:cNvSpPr txBox="1">
            <a:spLocks noChangeArrowheads="1"/>
          </p:cNvSpPr>
          <p:nvPr/>
        </p:nvSpPr>
        <p:spPr bwMode="auto">
          <a:xfrm>
            <a:off x="4565650" y="1778476"/>
            <a:ext cx="373380" cy="5067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p>
            <a:r>
              <a:rPr lang="en-US" altLang="zh-CN" sz="27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</a:rPr>
              <a:t>3</a:t>
            </a:r>
            <a:endParaRPr lang="en-US" altLang="zh-CN" sz="2700" b="1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63544" name="Rectangle 56"/>
          <p:cNvSpPr>
            <a:spLocks noChangeArrowheads="1"/>
          </p:cNvSpPr>
          <p:nvPr/>
        </p:nvSpPr>
        <p:spPr bwMode="auto">
          <a:xfrm>
            <a:off x="3325098" y="2144395"/>
            <a:ext cx="2808685" cy="46037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普通小麦的单倍体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3545" name="Text Box 57"/>
          <p:cNvSpPr txBox="1">
            <a:spLocks noChangeArrowheads="1"/>
          </p:cNvSpPr>
          <p:nvPr/>
        </p:nvSpPr>
        <p:spPr bwMode="auto">
          <a:xfrm>
            <a:off x="226775" y="169545"/>
            <a:ext cx="5670947" cy="534035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89999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R="0" algn="l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kumimoji="0" lang="zh-CN" altLang="en-US" sz="2400" b="1" kern="1200" cap="none" spc="0" normalizeH="0" baseline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思考</a:t>
            </a:r>
            <a:r>
              <a:rPr kumimoji="0" lang="en-US" altLang="zh-CN" sz="2400" b="1" kern="1200" cap="none" spc="0" normalizeH="0" baseline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1</a:t>
            </a:r>
            <a:r>
              <a:rPr kumimoji="0" lang="zh-CN" altLang="en-US" sz="2400" b="1" kern="1200" cap="none" spc="0" normalizeH="0" baseline="0"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：单倍体＝只有一个染色体组吗</a:t>
            </a:r>
            <a:endParaRPr kumimoji="0" lang="zh-CN" altLang="en-US" sz="2400" b="1" kern="1200" cap="none" spc="0" normalizeH="0" baseline="0"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251075" y="131445"/>
            <a:ext cx="433705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≠</a:t>
            </a:r>
            <a:endParaRPr lang="zh-CN" altLang="en-US" sz="3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3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63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3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42" grpId="0" bldLvl="0" animBg="1"/>
      <p:bldP spid="63544" grpId="0" bldLvl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68300" y="210820"/>
            <a:ext cx="8363585" cy="9772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思考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: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判断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一个个体为单倍体、二倍体还是多倍体，关键看什么信息？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209165" y="768985"/>
            <a:ext cx="8305800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关键看它的发育起点是什么</a:t>
            </a:r>
            <a:endParaRPr lang="zh-CN" altLang="en-US" sz="28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368300" y="4418330"/>
            <a:ext cx="5901055" cy="5835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p>
            <a:pPr marR="0" algn="l" defTabSz="914400">
              <a:lnSpc>
                <a:spcPct val="115000"/>
              </a:lnSpc>
              <a:spcBef>
                <a:spcPct val="50000"/>
              </a:spcBef>
              <a:buClrTx/>
              <a:buSzTx/>
              <a:buFontTx/>
            </a:pPr>
            <a:r>
              <a:rPr lang="zh-CN" altLang="en-US" sz="2400" b="1" kern="1200" cap="none" spc="0" normalizeH="0" baseline="0" dirty="0">
                <a:solidFill>
                  <a:schemeClr val="tx1"/>
                </a:solidFill>
                <a:latin typeface="Arial" panose="020B0604020202020204" pitchFamily="34" charset="0"/>
                <a:cs typeface="+mn-cs"/>
              </a:rPr>
              <a:t>（3）特点：</a:t>
            </a:r>
            <a:r>
              <a:rPr kumimoji="0" lang="zh-CN" altLang="en-US" sz="2400" b="1" kern="1200" cap="none" spc="0" normalizeH="0" baseline="0" dirty="0">
                <a:latin typeface="Arial" panose="020B0604020202020204" pitchFamily="34" charset="0"/>
                <a:cs typeface="+mn-cs"/>
              </a:rPr>
              <a:t>植株弱小,高度不育</a:t>
            </a:r>
            <a:endParaRPr kumimoji="0" lang="zh-CN" altLang="en-US" sz="2400" b="1" kern="1200" cap="none" spc="0" normalizeH="0" baseline="0" dirty="0">
              <a:latin typeface="Arial" panose="020B0604020202020204" pitchFamily="34" charset="0"/>
              <a:cs typeface="+mn-cs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4633278" y="2759869"/>
            <a:ext cx="309880" cy="1066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125821" y="2322910"/>
            <a:ext cx="1619250" cy="917972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zh-CN" altLang="en-US" sz="2400" b="1" dirty="0">
                <a:latin typeface="Arial" panose="020B0604020202020204" pitchFamily="34" charset="0"/>
                <a:ea typeface="黑体" panose="02010609060101010101" pitchFamily="49" charset="-122"/>
              </a:rPr>
              <a:t>受精卵</a:t>
            </a:r>
            <a:endParaRPr lang="zh-CN" altLang="en-US" sz="2400" b="1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algn="ctr"/>
            <a:r>
              <a:rPr lang="zh-CN" altLang="en-US" sz="2400" b="1" dirty="0">
                <a:latin typeface="Arial" panose="020B0604020202020204" pitchFamily="34" charset="0"/>
                <a:ea typeface="黑体" panose="02010609060101010101" pitchFamily="49" charset="-122"/>
              </a:rPr>
              <a:t>（合子）</a:t>
            </a:r>
            <a:endParaRPr lang="zh-CN" altLang="en-US" sz="24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1" name="Text Box 17" descr="羊皮纸"/>
          <p:cNvSpPr txBox="1"/>
          <p:nvPr/>
        </p:nvSpPr>
        <p:spPr>
          <a:xfrm>
            <a:off x="5720319" y="3505200"/>
            <a:ext cx="1756172" cy="409575"/>
          </a:xfrm>
          <a:prstGeom prst="rect">
            <a:avLst/>
          </a:prstGeom>
          <a:noFill/>
          <a:ln w="12700">
            <a:noFill/>
          </a:ln>
        </p:spPr>
        <p:txBody>
          <a:bodyPr lIns="81000" tIns="81000" rIns="81000" bIns="81000" anchor="t" anchorCtr="1">
            <a:spAutoFit/>
          </a:bodyPr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zh-CN" altLang="zh-CN" sz="1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745230" y="2366010"/>
            <a:ext cx="2052320" cy="661670"/>
            <a:chOff x="5898" y="3726"/>
            <a:chExt cx="3232" cy="1042"/>
          </a:xfrm>
        </p:grpSpPr>
        <p:sp>
          <p:nvSpPr>
            <p:cNvPr id="14" name="Text Box 11" descr="羊皮纸"/>
            <p:cNvSpPr txBox="1"/>
            <p:nvPr/>
          </p:nvSpPr>
          <p:spPr>
            <a:xfrm>
              <a:off x="7430" y="3992"/>
              <a:ext cx="1700" cy="776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lIns="81000" tIns="81000" rIns="81000" bIns="81000" anchor="t" anchorCtr="1">
              <a:spAutoFit/>
            </a:bodyPr>
            <a:p>
              <a:pPr algn="ctr">
                <a:lnSpc>
                  <a:spcPct val="90000"/>
                </a:lnSpc>
                <a:spcBef>
                  <a:spcPct val="50000"/>
                </a:spcBef>
              </a:pPr>
              <a:r>
                <a:rPr lang="zh-CN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生物体</a:t>
              </a:r>
              <a:endPara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18" name="Line 19"/>
            <p:cNvSpPr/>
            <p:nvPr/>
          </p:nvSpPr>
          <p:spPr>
            <a:xfrm>
              <a:off x="5898" y="4425"/>
              <a:ext cx="1616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9" name="Text Box 20"/>
            <p:cNvSpPr txBox="1"/>
            <p:nvPr/>
          </p:nvSpPr>
          <p:spPr>
            <a:xfrm>
              <a:off x="6215" y="3726"/>
              <a:ext cx="1299" cy="65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2100" b="1" dirty="0">
                  <a:latin typeface="Arial" panose="020B0604020202020204" pitchFamily="34" charset="0"/>
                </a:rPr>
                <a:t>发育</a:t>
              </a:r>
              <a:endParaRPr lang="zh-CN" altLang="en-US" sz="2100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0" name="Group 28"/>
          <p:cNvGrpSpPr/>
          <p:nvPr/>
        </p:nvGrpSpPr>
        <p:grpSpPr>
          <a:xfrm>
            <a:off x="1261428" y="3133725"/>
            <a:ext cx="1295400" cy="1079897"/>
            <a:chOff x="204" y="1752"/>
            <a:chExt cx="1088" cy="907"/>
          </a:xfrm>
        </p:grpSpPr>
        <p:sp>
          <p:nvSpPr>
            <p:cNvPr id="21" name="Oval 22"/>
            <p:cNvSpPr/>
            <p:nvPr/>
          </p:nvSpPr>
          <p:spPr>
            <a:xfrm>
              <a:off x="204" y="1933"/>
              <a:ext cx="1088" cy="726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r>
                <a:rPr lang="zh-CN" altLang="en-US" sz="2100" b="1" dirty="0">
                  <a:latin typeface="Arial" panose="020B0604020202020204" pitchFamily="34" charset="0"/>
                  <a:ea typeface="黑体" panose="02010609060101010101" pitchFamily="49" charset="-122"/>
                </a:rPr>
                <a:t>雌配子</a:t>
              </a:r>
              <a:endParaRPr lang="zh-CN" altLang="en-US" sz="2100" b="1" dirty="0">
                <a:latin typeface="Arial" panose="020B0604020202020204" pitchFamily="34" charset="0"/>
                <a:ea typeface="黑体" panose="02010609060101010101" pitchFamily="49" charset="-122"/>
              </a:endParaRPr>
            </a:p>
            <a:p>
              <a:pPr algn="ctr"/>
              <a:r>
                <a:rPr lang="zh-CN" altLang="en-US" sz="2100" b="1" dirty="0">
                  <a:latin typeface="Arial" panose="020B0604020202020204" pitchFamily="34" charset="0"/>
                  <a:ea typeface="黑体" panose="02010609060101010101" pitchFamily="49" charset="-122"/>
                </a:rPr>
                <a:t>（卵细胞）</a:t>
              </a:r>
              <a:endParaRPr lang="zh-CN" altLang="en-US" sz="2100" b="1" dirty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22" name="Line 26"/>
            <p:cNvSpPr/>
            <p:nvPr/>
          </p:nvSpPr>
          <p:spPr>
            <a:xfrm flipV="1">
              <a:off x="930" y="1752"/>
              <a:ext cx="226" cy="181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</p:grpSp>
      <p:grpSp>
        <p:nvGrpSpPr>
          <p:cNvPr id="23" name="Group 29"/>
          <p:cNvGrpSpPr/>
          <p:nvPr/>
        </p:nvGrpSpPr>
        <p:grpSpPr>
          <a:xfrm>
            <a:off x="1261825" y="1188165"/>
            <a:ext cx="1241822" cy="1188244"/>
            <a:chOff x="295" y="119"/>
            <a:chExt cx="1043" cy="998"/>
          </a:xfrm>
        </p:grpSpPr>
        <p:sp>
          <p:nvSpPr>
            <p:cNvPr id="24" name="Oval 24"/>
            <p:cNvSpPr/>
            <p:nvPr/>
          </p:nvSpPr>
          <p:spPr>
            <a:xfrm>
              <a:off x="295" y="119"/>
              <a:ext cx="1043" cy="726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r>
                <a:rPr lang="zh-CN" altLang="en-US" sz="2100" b="1" dirty="0">
                  <a:latin typeface="Arial" panose="020B0604020202020204" pitchFamily="34" charset="0"/>
                  <a:ea typeface="黑体" panose="02010609060101010101" pitchFamily="49" charset="-122"/>
                </a:rPr>
                <a:t>雄配子</a:t>
              </a:r>
              <a:endParaRPr lang="zh-CN" altLang="en-US" sz="2100" b="1" dirty="0">
                <a:latin typeface="Arial" panose="020B0604020202020204" pitchFamily="34" charset="0"/>
                <a:ea typeface="黑体" panose="02010609060101010101" pitchFamily="49" charset="-122"/>
              </a:endParaRPr>
            </a:p>
            <a:p>
              <a:pPr algn="ctr"/>
              <a:r>
                <a:rPr lang="zh-CN" altLang="en-US" sz="2100" b="1" dirty="0">
                  <a:latin typeface="Arial" panose="020B0604020202020204" pitchFamily="34" charset="0"/>
                  <a:ea typeface="黑体" panose="02010609060101010101" pitchFamily="49" charset="-122"/>
                </a:rPr>
                <a:t>（花粉）</a:t>
              </a:r>
              <a:endParaRPr lang="zh-CN" altLang="en-US" sz="2100" b="1" dirty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25" name="Line 27"/>
            <p:cNvSpPr/>
            <p:nvPr/>
          </p:nvSpPr>
          <p:spPr>
            <a:xfrm>
              <a:off x="930" y="845"/>
              <a:ext cx="272" cy="272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</p:grpSp>
      <p:grpSp>
        <p:nvGrpSpPr>
          <p:cNvPr id="26" name="Group 36"/>
          <p:cNvGrpSpPr/>
          <p:nvPr/>
        </p:nvGrpSpPr>
        <p:grpSpPr>
          <a:xfrm>
            <a:off x="2558256" y="1476455"/>
            <a:ext cx="4968479" cy="423863"/>
            <a:chOff x="1338" y="375"/>
            <a:chExt cx="4173" cy="356"/>
          </a:xfrm>
        </p:grpSpPr>
        <p:sp>
          <p:nvSpPr>
            <p:cNvPr id="27" name="Rectangle 31"/>
            <p:cNvSpPr/>
            <p:nvPr/>
          </p:nvSpPr>
          <p:spPr>
            <a:xfrm>
              <a:off x="1927" y="375"/>
              <a:ext cx="3584" cy="35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zh-CN" altLang="en-US" sz="2400" b="1" dirty="0">
                  <a:solidFill>
                    <a:srgbClr val="0000FF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直接发育成生物体</a:t>
              </a:r>
              <a:r>
                <a:rPr lang="zh-CN" altLang="en-US" sz="2400" b="1" dirty="0">
                  <a:solidFill>
                    <a:schemeClr val="folHlink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：</a:t>
              </a:r>
              <a:r>
                <a:rPr lang="zh-CN" altLang="en-US" sz="2400" b="1" dirty="0">
                  <a:solidFill>
                    <a:srgbClr val="FF0000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单倍体</a:t>
              </a:r>
              <a:endPara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28" name="Line 32"/>
            <p:cNvSpPr/>
            <p:nvPr/>
          </p:nvSpPr>
          <p:spPr>
            <a:xfrm>
              <a:off x="1338" y="572"/>
              <a:ext cx="680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</p:grpSp>
      <p:grpSp>
        <p:nvGrpSpPr>
          <p:cNvPr id="29" name="Group 37"/>
          <p:cNvGrpSpPr/>
          <p:nvPr/>
        </p:nvGrpSpPr>
        <p:grpSpPr>
          <a:xfrm>
            <a:off x="2556828" y="3600450"/>
            <a:ext cx="5023247" cy="423863"/>
            <a:chOff x="1292" y="2144"/>
            <a:chExt cx="4219" cy="356"/>
          </a:xfrm>
        </p:grpSpPr>
        <p:sp>
          <p:nvSpPr>
            <p:cNvPr id="30" name="Rectangle 30"/>
            <p:cNvSpPr/>
            <p:nvPr/>
          </p:nvSpPr>
          <p:spPr>
            <a:xfrm>
              <a:off x="1952" y="2144"/>
              <a:ext cx="3559" cy="35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zh-CN" altLang="en-US" sz="2400" b="1" dirty="0">
                  <a:solidFill>
                    <a:srgbClr val="0000FF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直接发育成生物体</a:t>
              </a:r>
              <a:r>
                <a:rPr lang="zh-CN" altLang="en-US" sz="2400" b="1" dirty="0">
                  <a:solidFill>
                    <a:schemeClr val="folHlink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：</a:t>
              </a:r>
              <a:r>
                <a:rPr lang="zh-CN" altLang="en-US" sz="2400" b="1" dirty="0">
                  <a:solidFill>
                    <a:srgbClr val="FF0000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单倍体</a:t>
              </a:r>
              <a:endPara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31" name="Line 34"/>
            <p:cNvSpPr/>
            <p:nvPr/>
          </p:nvSpPr>
          <p:spPr>
            <a:xfrm>
              <a:off x="1292" y="2341"/>
              <a:ext cx="681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</p:grpSp>
      <p:grpSp>
        <p:nvGrpSpPr>
          <p:cNvPr id="3" name="组合 2"/>
          <p:cNvGrpSpPr/>
          <p:nvPr/>
        </p:nvGrpSpPr>
        <p:grpSpPr>
          <a:xfrm>
            <a:off x="5720080" y="2215515"/>
            <a:ext cx="2021840" cy="1087120"/>
            <a:chOff x="9008" y="3489"/>
            <a:chExt cx="3184" cy="1712"/>
          </a:xfrm>
        </p:grpSpPr>
        <p:sp>
          <p:nvSpPr>
            <p:cNvPr id="16" name="Text Box 14" descr="羊皮纸"/>
            <p:cNvSpPr txBox="1"/>
            <p:nvPr/>
          </p:nvSpPr>
          <p:spPr>
            <a:xfrm>
              <a:off x="9524" y="3489"/>
              <a:ext cx="2668" cy="776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lIns="81000" tIns="81000" rIns="81000" bIns="81000" anchor="t" anchorCtr="1">
              <a:spAutoFit/>
            </a:bodyPr>
            <a:p>
              <a:pPr algn="ctr">
                <a:lnSpc>
                  <a:spcPct val="90000"/>
                </a:lnSpc>
                <a:spcBef>
                  <a:spcPct val="50000"/>
                </a:spcBef>
              </a:pPr>
              <a:r>
                <a:rPr lang="zh-CN" altLang="en-US" sz="2400" b="1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二倍体</a:t>
              </a:r>
              <a:r>
                <a:rPr lang="en-US" altLang="zh-CN" sz="2400" b="1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(2N)</a:t>
              </a:r>
              <a:endParaRPr lang="en-US" altLang="zh-CN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7" name="Text Box 16" descr="羊皮纸"/>
            <p:cNvSpPr txBox="1"/>
            <p:nvPr/>
          </p:nvSpPr>
          <p:spPr>
            <a:xfrm>
              <a:off x="9301" y="4425"/>
              <a:ext cx="2319" cy="776"/>
            </a:xfrm>
            <a:prstGeom prst="rect">
              <a:avLst/>
            </a:prstGeom>
            <a:noFill/>
            <a:ln w="12700">
              <a:noFill/>
            </a:ln>
          </p:spPr>
          <p:txBody>
            <a:bodyPr lIns="81000" tIns="81000" rIns="81000" bIns="81000" anchor="t" anchorCtr="1">
              <a:spAutoFit/>
            </a:bodyPr>
            <a:p>
              <a:pPr algn="ctr">
                <a:lnSpc>
                  <a:spcPct val="90000"/>
                </a:lnSpc>
                <a:spcBef>
                  <a:spcPct val="50000"/>
                </a:spcBef>
              </a:pPr>
              <a:r>
                <a:rPr lang="zh-CN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多倍体</a:t>
              </a:r>
              <a:endPara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33" name="左大括号 32"/>
            <p:cNvSpPr/>
            <p:nvPr/>
          </p:nvSpPr>
          <p:spPr>
            <a:xfrm>
              <a:off x="9008" y="3788"/>
              <a:ext cx="527" cy="1146"/>
            </a:xfrm>
            <a:prstGeom prst="leftBrace">
              <a:avLst>
                <a:gd name="adj1" fmla="val 44592"/>
                <a:gd name="adj2" fmla="val 5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10" grpId="0" animBg="1"/>
      <p:bldP spid="6150" grpId="0" animBg="1"/>
      <p:bldP spid="686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5538" name="Rectangle 2"/>
          <p:cNvSpPr/>
          <p:nvPr/>
        </p:nvSpPr>
        <p:spPr>
          <a:xfrm>
            <a:off x="4565650" y="1468755"/>
            <a:ext cx="1703070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lnSpc>
                <a:spcPct val="100000"/>
              </a:lnSpc>
            </a:pPr>
            <a:r>
              <a:rPr lang="zh-CN" altLang="en-US" sz="2100" b="1" dirty="0">
                <a:solidFill>
                  <a:srgbClr val="FF0000"/>
                </a:solidFill>
                <a:latin typeface="Arial" panose="020B0604020202020204" pitchFamily="34" charset="0"/>
              </a:rPr>
              <a:t>人工诱导</a:t>
            </a:r>
            <a:endParaRPr lang="zh-CN" altLang="en-US" sz="21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zh-CN" altLang="en-US" sz="2100" b="1" dirty="0">
                <a:solidFill>
                  <a:srgbClr val="FF0000"/>
                </a:solidFill>
                <a:latin typeface="Arial" panose="020B0604020202020204" pitchFamily="34" charset="0"/>
              </a:rPr>
              <a:t>染色体加倍</a:t>
            </a:r>
            <a:endParaRPr lang="zh-CN" altLang="en-US" sz="21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5539" name="Rectangle 3"/>
          <p:cNvSpPr/>
          <p:nvPr/>
        </p:nvSpPr>
        <p:spPr>
          <a:xfrm>
            <a:off x="1720215" y="1534160"/>
            <a:ext cx="1545590" cy="6394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lnSpc>
                <a:spcPct val="70000"/>
              </a:lnSpc>
              <a:spcBef>
                <a:spcPct val="30000"/>
              </a:spcBef>
              <a:buClrTx/>
              <a:buSzTx/>
              <a:buFontTx/>
            </a:pPr>
            <a:r>
              <a:rPr lang="zh-CN" altLang="en-US" sz="2100" b="1" dirty="0">
                <a:solidFill>
                  <a:srgbClr val="FF0000"/>
                </a:solidFill>
                <a:latin typeface="Arial" panose="020B0604020202020204" pitchFamily="34" charset="0"/>
              </a:rPr>
              <a:t>花药</a:t>
            </a:r>
            <a:endParaRPr lang="zh-CN" altLang="en-US" sz="21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70000"/>
              </a:lnSpc>
              <a:spcBef>
                <a:spcPct val="30000"/>
              </a:spcBef>
              <a:buClrTx/>
              <a:buSzTx/>
              <a:buFontTx/>
            </a:pPr>
            <a:r>
              <a:rPr lang="zh-CN" altLang="en-US" sz="2100" b="1" dirty="0">
                <a:solidFill>
                  <a:srgbClr val="FF0000"/>
                </a:solidFill>
                <a:latin typeface="Arial" panose="020B0604020202020204" pitchFamily="34" charset="0"/>
              </a:rPr>
              <a:t>离体培养</a:t>
            </a:r>
            <a:endParaRPr lang="zh-CN" altLang="en-US" sz="21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3492" name="Text Box 4"/>
          <p:cNvSpPr txBox="1"/>
          <p:nvPr/>
        </p:nvSpPr>
        <p:spPr>
          <a:xfrm>
            <a:off x="332661" y="268685"/>
            <a:ext cx="4320778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700" b="1" dirty="0">
                <a:solidFill>
                  <a:schemeClr val="tx1"/>
                </a:solidFill>
                <a:latin typeface="Tahoma" panose="020B0604030504040204" pitchFamily="34" charset="0"/>
              </a:rPr>
              <a:t>二、</a:t>
            </a:r>
            <a:r>
              <a:rPr lang="zh-CN" altLang="en-US" sz="2700" b="1" dirty="0">
                <a:solidFill>
                  <a:schemeClr val="tx1"/>
                </a:solidFill>
                <a:latin typeface="Tahoma" panose="020B0604030504040204" pitchFamily="34" charset="0"/>
              </a:rPr>
              <a:t>单倍体育种</a:t>
            </a:r>
            <a:endParaRPr lang="zh-CN" altLang="en-US" sz="2700" b="1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63493" name="Rectangle 5"/>
          <p:cNvSpPr/>
          <p:nvPr/>
        </p:nvSpPr>
        <p:spPr>
          <a:xfrm>
            <a:off x="332423" y="876578"/>
            <a:ext cx="5049441" cy="4603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zh-CN" altLang="en-US" sz="2400" b="1" dirty="0">
                <a:latin typeface="Tahoma" panose="020B0604030504040204" pitchFamily="34" charset="0"/>
              </a:rPr>
              <a:t>（</a:t>
            </a:r>
            <a:r>
              <a:rPr lang="en-US" altLang="zh-CN" sz="2400" b="1" dirty="0">
                <a:latin typeface="Tahoma" panose="020B0604030504040204" pitchFamily="34" charset="0"/>
              </a:rPr>
              <a:t>1</a:t>
            </a:r>
            <a:r>
              <a:rPr lang="zh-CN" altLang="en-US" sz="2400" b="1" dirty="0">
                <a:latin typeface="Tahoma" panose="020B0604030504040204" pitchFamily="34" charset="0"/>
              </a:rPr>
              <a:t>）方法：</a:t>
            </a:r>
            <a:endParaRPr lang="zh-CN" altLang="en-US" sz="2400" b="1" dirty="0">
              <a:latin typeface="Tahoma" panose="020B0604030504040204" pitchFamily="34" charset="0"/>
            </a:endParaRPr>
          </a:p>
        </p:txBody>
      </p:sp>
      <p:sp>
        <p:nvSpPr>
          <p:cNvPr id="63494" name="Text Box 6"/>
          <p:cNvSpPr txBox="1"/>
          <p:nvPr/>
        </p:nvSpPr>
        <p:spPr>
          <a:xfrm>
            <a:off x="1223962" y="1545431"/>
            <a:ext cx="107989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</a:rPr>
              <a:t>植株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63495" name="Line 7"/>
          <p:cNvSpPr/>
          <p:nvPr/>
        </p:nvSpPr>
        <p:spPr>
          <a:xfrm>
            <a:off x="2087166" y="1815704"/>
            <a:ext cx="917972" cy="0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3496" name="Rectangle 8"/>
          <p:cNvSpPr/>
          <p:nvPr/>
        </p:nvSpPr>
        <p:spPr>
          <a:xfrm>
            <a:off x="3032522" y="1600200"/>
            <a:ext cx="1835944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latin typeface="Tahoma" panose="020B0604030504040204" pitchFamily="34" charset="0"/>
              </a:rPr>
              <a:t>单倍体植株</a:t>
            </a:r>
            <a:endParaRPr lang="zh-CN" altLang="en-US" sz="2400" b="1" dirty="0">
              <a:latin typeface="Tahoma" panose="020B0604030504040204" pitchFamily="34" charset="0"/>
            </a:endParaRPr>
          </a:p>
        </p:txBody>
      </p:sp>
      <p:sp>
        <p:nvSpPr>
          <p:cNvPr id="63497" name="Line 9"/>
          <p:cNvSpPr/>
          <p:nvPr/>
        </p:nvSpPr>
        <p:spPr>
          <a:xfrm>
            <a:off x="4733925" y="1815704"/>
            <a:ext cx="1350169" cy="0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3498" name="Rectangle 10"/>
          <p:cNvSpPr/>
          <p:nvPr/>
        </p:nvSpPr>
        <p:spPr>
          <a:xfrm>
            <a:off x="6191250" y="1383506"/>
            <a:ext cx="1890713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latin typeface="Tahoma" panose="020B0604030504040204" pitchFamily="34" charset="0"/>
              </a:rPr>
              <a:t>正常植株染色体数目</a:t>
            </a:r>
            <a:endParaRPr lang="zh-CN" altLang="en-US" sz="2400" b="1" dirty="0">
              <a:latin typeface="Tahoma" panose="020B0604030504040204" pitchFamily="34" charset="0"/>
            </a:endParaRPr>
          </a:p>
        </p:txBody>
      </p:sp>
      <p:sp>
        <p:nvSpPr>
          <p:cNvPr id="65547" name="Rectangle 11"/>
          <p:cNvSpPr/>
          <p:nvPr/>
        </p:nvSpPr>
        <p:spPr>
          <a:xfrm>
            <a:off x="332820" y="2649260"/>
            <a:ext cx="1997869" cy="4603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zh-CN" altLang="en-US" sz="2400" b="1" dirty="0">
                <a:latin typeface="Tahoma" panose="020B0604030504040204" pitchFamily="34" charset="0"/>
              </a:rPr>
              <a:t>（</a:t>
            </a:r>
            <a:r>
              <a:rPr lang="en-US" altLang="zh-CN" sz="2400" b="1" dirty="0">
                <a:latin typeface="Tahoma" panose="020B0604030504040204" pitchFamily="34" charset="0"/>
              </a:rPr>
              <a:t>2</a:t>
            </a:r>
            <a:r>
              <a:rPr lang="zh-CN" altLang="en-US" sz="2400" b="1" dirty="0">
                <a:latin typeface="Tahoma" panose="020B0604030504040204" pitchFamily="34" charset="0"/>
              </a:rPr>
              <a:t>）优点：</a:t>
            </a:r>
            <a:endParaRPr lang="zh-CN" altLang="en-US" sz="2400" b="1" dirty="0">
              <a:latin typeface="Tahoma" panose="020B0604030504040204" pitchFamily="34" charset="0"/>
            </a:endParaRPr>
          </a:p>
        </p:txBody>
      </p:sp>
      <p:sp>
        <p:nvSpPr>
          <p:cNvPr id="65548" name="Rectangle 12"/>
          <p:cNvSpPr/>
          <p:nvPr/>
        </p:nvSpPr>
        <p:spPr>
          <a:xfrm>
            <a:off x="2416175" y="2649220"/>
            <a:ext cx="393954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明显缩短育种年限</a:t>
            </a:r>
            <a:endParaRPr lang="zh-CN" altLang="en-US" sz="2400" b="1" u="sng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5549" name="Text Box 13"/>
          <p:cNvSpPr txBox="1"/>
          <p:nvPr/>
        </p:nvSpPr>
        <p:spPr>
          <a:xfrm>
            <a:off x="332661" y="3692684"/>
            <a:ext cx="52387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</a:rPr>
              <a:t>（</a:t>
            </a:r>
            <a:r>
              <a:rPr lang="en-US" altLang="zh-CN" sz="2400" b="1" dirty="0">
                <a:latin typeface="Tahoma" panose="020B0604030504040204" pitchFamily="34" charset="0"/>
              </a:rPr>
              <a:t>3</a:t>
            </a:r>
            <a:r>
              <a:rPr lang="zh-CN" altLang="en-US" sz="2400" b="1" dirty="0">
                <a:latin typeface="Arial" panose="020B0604020202020204" pitchFamily="34" charset="0"/>
              </a:rPr>
              <a:t>）实例：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65550" name="Rectangle 14"/>
          <p:cNvSpPr/>
          <p:nvPr/>
        </p:nvSpPr>
        <p:spPr>
          <a:xfrm>
            <a:off x="2519125" y="3692684"/>
            <a:ext cx="3564731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latin typeface="Arial" panose="020B0604020202020204" pitchFamily="34" charset="0"/>
              </a:rPr>
              <a:t>矮秆抗锈病小麦的培育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  <p:bldP spid="65539" grpId="0"/>
      <p:bldP spid="65547" grpId="0"/>
      <p:bldP spid="65548" grpId="0"/>
      <p:bldP spid="65549" grpId="0"/>
      <p:bldP spid="655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6340" name="矩形 96339"/>
          <p:cNvSpPr/>
          <p:nvPr/>
        </p:nvSpPr>
        <p:spPr>
          <a:xfrm>
            <a:off x="0" y="115888"/>
            <a:ext cx="9144000" cy="86550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p>
            <a:pPr>
              <a:lnSpc>
                <a:spcPct val="105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楷体_GB2312" pitchFamily="49" charset="-122"/>
              </a:rPr>
              <a:t>        现有以下两种类型水稻：高秆抗病（</a:t>
            </a:r>
            <a:r>
              <a:rPr lang="en-US" altLang="zh-CN" sz="2400" b="1">
                <a:latin typeface="Arial" panose="020B0604020202020204" pitchFamily="34" charset="0"/>
                <a:ea typeface="楷体_GB2312" pitchFamily="49" charset="-122"/>
              </a:rPr>
              <a:t>AABB</a:t>
            </a:r>
            <a:r>
              <a:rPr lang="zh-CN" altLang="en-US" sz="2400" b="1" dirty="0">
                <a:latin typeface="Arial" panose="020B0604020202020204" pitchFamily="34" charset="0"/>
                <a:ea typeface="楷体_GB2312" pitchFamily="49" charset="-122"/>
              </a:rPr>
              <a:t>），矮秆不抗病（</a:t>
            </a:r>
            <a:r>
              <a:rPr lang="en-US" altLang="zh-CN" sz="2400" b="1" err="1">
                <a:latin typeface="Arial" panose="020B0604020202020204" pitchFamily="34" charset="0"/>
                <a:ea typeface="楷体_GB2312" pitchFamily="49" charset="-122"/>
              </a:rPr>
              <a:t>aabb</a:t>
            </a:r>
            <a:r>
              <a:rPr lang="zh-CN" altLang="en-US" sz="2400" b="1" dirty="0">
                <a:latin typeface="Arial" panose="020B0604020202020204" pitchFamily="34" charset="0"/>
                <a:ea typeface="楷体_GB2312" pitchFamily="49" charset="-122"/>
              </a:rPr>
              <a:t>）。如何得到</a:t>
            </a:r>
            <a:r>
              <a:rPr lang="zh-CN" altLang="en-US" sz="2400" b="1" dirty="0">
                <a:solidFill>
                  <a:srgbClr val="0000CC"/>
                </a:solidFill>
                <a:latin typeface="Arial" panose="020B0604020202020204" pitchFamily="34" charset="0"/>
              </a:rPr>
              <a:t>纯种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矮秆抗病</a:t>
            </a:r>
            <a:r>
              <a:rPr lang="zh-CN" altLang="en-US" sz="2400" b="1" dirty="0">
                <a:latin typeface="Arial" panose="020B0604020202020204" pitchFamily="34" charset="0"/>
                <a:ea typeface="楷体_GB2312" pitchFamily="49" charset="-122"/>
              </a:rPr>
              <a:t>的新品种。</a:t>
            </a:r>
            <a:endParaRPr lang="zh-CN" altLang="en-US" sz="24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96281" name="直接连接符 96280"/>
          <p:cNvSpPr/>
          <p:nvPr/>
        </p:nvSpPr>
        <p:spPr>
          <a:xfrm flipH="1">
            <a:off x="3996055" y="976630"/>
            <a:ext cx="20955" cy="4000500"/>
          </a:xfrm>
          <a:prstGeom prst="line">
            <a:avLst/>
          </a:prstGeom>
          <a:ln w="57150" cap="rnd" cmpd="sng">
            <a:solidFill>
              <a:srgbClr val="FF00FF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96320" name="直接连接符 96319"/>
          <p:cNvSpPr/>
          <p:nvPr/>
        </p:nvSpPr>
        <p:spPr>
          <a:xfrm>
            <a:off x="2374265" y="1550035"/>
            <a:ext cx="8255" cy="47434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96321" name="文本框 96320"/>
          <p:cNvSpPr txBox="1"/>
          <p:nvPr/>
        </p:nvSpPr>
        <p:spPr>
          <a:xfrm>
            <a:off x="2595880" y="1637665"/>
            <a:ext cx="9144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1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杂交</a:t>
            </a:r>
            <a:endParaRPr lang="zh-CN" altLang="en-US" sz="18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379980" y="2292985"/>
            <a:ext cx="1130300" cy="514350"/>
            <a:chOff x="3748" y="3611"/>
            <a:chExt cx="1780" cy="810"/>
          </a:xfrm>
        </p:grpSpPr>
        <p:sp>
          <p:nvSpPr>
            <p:cNvPr id="96318" name="文本框 96317"/>
            <p:cNvSpPr txBox="1"/>
            <p:nvPr/>
          </p:nvSpPr>
          <p:spPr>
            <a:xfrm>
              <a:off x="4088" y="3841"/>
              <a:ext cx="1440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1800" b="1" dirty="0">
                  <a:solidFill>
                    <a:srgbClr val="00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自交</a:t>
              </a:r>
              <a:endParaRPr lang="zh-CN" altLang="en-US" sz="1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6332" name="直接连接符 96331"/>
            <p:cNvSpPr/>
            <p:nvPr/>
          </p:nvSpPr>
          <p:spPr>
            <a:xfrm>
              <a:off x="3748" y="3611"/>
              <a:ext cx="1" cy="70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</p:grpSp>
      <p:grpSp>
        <p:nvGrpSpPr>
          <p:cNvPr id="2" name="组合 1"/>
          <p:cNvGrpSpPr/>
          <p:nvPr/>
        </p:nvGrpSpPr>
        <p:grpSpPr>
          <a:xfrm>
            <a:off x="539750" y="1005205"/>
            <a:ext cx="3385185" cy="625475"/>
            <a:chOff x="850" y="1583"/>
            <a:chExt cx="5331" cy="985"/>
          </a:xfrm>
        </p:grpSpPr>
        <p:sp>
          <p:nvSpPr>
            <p:cNvPr id="96322" name="文本框 96321"/>
            <p:cNvSpPr txBox="1"/>
            <p:nvPr/>
          </p:nvSpPr>
          <p:spPr>
            <a:xfrm>
              <a:off x="1903" y="1940"/>
              <a:ext cx="4278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000" b="1" err="1">
                  <a:latin typeface="Arial" panose="020B0604020202020204" pitchFamily="34" charset="0"/>
                  <a:ea typeface="宋体" panose="02010600030101010101" pitchFamily="2" charset="-122"/>
                </a:rPr>
                <a:t>AABB   ×   aabb</a:t>
              </a:r>
              <a:endParaRPr lang="en-US" altLang="zh-CN" sz="2000" b="1" err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6323" name="文本框 96322"/>
            <p:cNvSpPr txBox="1"/>
            <p:nvPr/>
          </p:nvSpPr>
          <p:spPr>
            <a:xfrm>
              <a:off x="4088" y="1600"/>
              <a:ext cx="1588" cy="5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1600" b="1" dirty="0">
                  <a:latin typeface="Arial" panose="020B0604020202020204" pitchFamily="34" charset="0"/>
                  <a:ea typeface="宋体" panose="02010600030101010101" pitchFamily="2" charset="-122"/>
                </a:rPr>
                <a:t>矮不抗</a:t>
              </a:r>
              <a:endParaRPr lang="zh-CN" altLang="en-US" sz="16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6324" name="文本框 96323"/>
            <p:cNvSpPr txBox="1"/>
            <p:nvPr/>
          </p:nvSpPr>
          <p:spPr>
            <a:xfrm>
              <a:off x="2266" y="1583"/>
              <a:ext cx="1473" cy="5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1600" b="1" dirty="0">
                  <a:latin typeface="Arial" panose="020B0604020202020204" pitchFamily="34" charset="0"/>
                  <a:ea typeface="宋体" panose="02010600030101010101" pitchFamily="2" charset="-122"/>
                </a:rPr>
                <a:t>高抗</a:t>
              </a:r>
              <a:endParaRPr lang="zh-CN" altLang="en-US" sz="16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6334" name="文本框 96333"/>
            <p:cNvSpPr txBox="1"/>
            <p:nvPr/>
          </p:nvSpPr>
          <p:spPr>
            <a:xfrm>
              <a:off x="850" y="1673"/>
              <a:ext cx="663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en-US" altLang="zh-CN" sz="2800" b="1">
                  <a:latin typeface="Arial" panose="020B0604020202020204" pitchFamily="34" charset="0"/>
                  <a:ea typeface="楷体_GB2312" pitchFamily="49" charset="-122"/>
                </a:rPr>
                <a:t>P</a:t>
              </a:r>
              <a:endParaRPr lang="en-US" altLang="zh-CN" sz="2800" b="1">
                <a:latin typeface="Arial" panose="020B0604020202020204" pitchFamily="34" charset="0"/>
                <a:ea typeface="楷体_GB2312" pitchFamily="49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86410" y="1886585"/>
            <a:ext cx="2350135" cy="521970"/>
            <a:chOff x="766" y="2971"/>
            <a:chExt cx="3701" cy="822"/>
          </a:xfrm>
        </p:grpSpPr>
        <p:grpSp>
          <p:nvGrpSpPr>
            <p:cNvPr id="96325" name="组合 96324"/>
            <p:cNvGrpSpPr/>
            <p:nvPr/>
          </p:nvGrpSpPr>
          <p:grpSpPr>
            <a:xfrm rot="0">
              <a:off x="1903" y="3068"/>
              <a:ext cx="2565" cy="667"/>
              <a:chOff x="560" y="1533"/>
              <a:chExt cx="1026" cy="267"/>
            </a:xfrm>
          </p:grpSpPr>
          <p:sp>
            <p:nvSpPr>
              <p:cNvPr id="96326" name="矩形 96325"/>
              <p:cNvSpPr/>
              <p:nvPr/>
            </p:nvSpPr>
            <p:spPr>
              <a:xfrm>
                <a:off x="1053" y="1533"/>
                <a:ext cx="533" cy="25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pPr algn="ctr"/>
                <a:r>
                  <a:rPr lang="en-US" altLang="zh-CN" sz="2000" b="1" err="1">
                    <a:latin typeface="Arial" panose="020B0604020202020204" pitchFamily="34" charset="0"/>
                    <a:ea typeface="宋体" panose="02010600030101010101" pitchFamily="2" charset="-122"/>
                  </a:rPr>
                  <a:t>AaBb</a:t>
                </a:r>
                <a:endParaRPr lang="en-US" altLang="zh-CN" sz="2000" b="1" err="1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6327" name="文本框 96326"/>
              <p:cNvSpPr txBox="1"/>
              <p:nvPr/>
            </p:nvSpPr>
            <p:spPr>
              <a:xfrm>
                <a:off x="560" y="1549"/>
                <a:ext cx="545" cy="25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zh-CN" altLang="en-US" sz="1800" b="1" dirty="0">
                    <a:latin typeface="Arial" panose="020B0604020202020204" pitchFamily="34" charset="0"/>
                    <a:ea typeface="宋体" panose="02010600030101010101" pitchFamily="2" charset="-122"/>
                  </a:rPr>
                  <a:t>高抗</a:t>
                </a:r>
                <a:endParaRPr lang="zh-CN" altLang="en-US" sz="1800" b="1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96335" name="文本框 96334"/>
            <p:cNvSpPr txBox="1"/>
            <p:nvPr/>
          </p:nvSpPr>
          <p:spPr>
            <a:xfrm>
              <a:off x="766" y="2971"/>
              <a:ext cx="830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en-US" altLang="zh-CN" sz="2800" b="1">
                  <a:latin typeface="Arial" panose="020B0604020202020204" pitchFamily="34" charset="0"/>
                  <a:ea typeface="楷体_GB2312" pitchFamily="49" charset="-122"/>
                </a:rPr>
                <a:t>F</a:t>
              </a:r>
              <a:r>
                <a:rPr lang="en-US" altLang="zh-CN" sz="1800" b="1">
                  <a:latin typeface="Arial" panose="020B0604020202020204" pitchFamily="34" charset="0"/>
                  <a:ea typeface="楷体_GB2312" pitchFamily="49" charset="-122"/>
                </a:rPr>
                <a:t>1</a:t>
              </a:r>
              <a:endParaRPr lang="en-US" altLang="zh-CN" sz="1800" b="1">
                <a:latin typeface="Arial" panose="020B0604020202020204" pitchFamily="34" charset="0"/>
                <a:ea typeface="楷体_GB2312" pitchFamily="49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86410" y="2760345"/>
            <a:ext cx="2787650" cy="521970"/>
            <a:chOff x="766" y="4347"/>
            <a:chExt cx="4390" cy="822"/>
          </a:xfrm>
        </p:grpSpPr>
        <p:sp>
          <p:nvSpPr>
            <p:cNvPr id="96330" name="文本框 96329"/>
            <p:cNvSpPr txBox="1"/>
            <p:nvPr/>
          </p:nvSpPr>
          <p:spPr>
            <a:xfrm>
              <a:off x="2664" y="4426"/>
              <a:ext cx="2493" cy="580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r>
                <a:rPr lang="en-US" altLang="zh-CN" sz="1800" b="1" err="1">
                  <a:latin typeface="Arial" panose="020B0604020202020204" pitchFamily="34" charset="0"/>
                  <a:ea typeface="宋体" panose="02010600030101010101" pitchFamily="2" charset="-122"/>
                </a:rPr>
                <a:t>aaB</a:t>
              </a:r>
              <a:r>
                <a:rPr lang="en-US" altLang="zh-CN" sz="1800" b="1">
                  <a:latin typeface="Arial" panose="020B0604020202020204" pitchFamily="34" charset="0"/>
                  <a:ea typeface="宋体" panose="02010600030101010101" pitchFamily="2" charset="-122"/>
                </a:rPr>
                <a:t>_</a:t>
              </a:r>
              <a:r>
                <a:rPr lang="zh-CN" altLang="en-US" sz="1600" b="1" dirty="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矮抗</a:t>
              </a:r>
              <a:endParaRPr lang="zh-CN" altLang="en-US" sz="1600" b="1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6336" name="文本框 96335"/>
            <p:cNvSpPr txBox="1"/>
            <p:nvPr/>
          </p:nvSpPr>
          <p:spPr>
            <a:xfrm>
              <a:off x="766" y="4347"/>
              <a:ext cx="1705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en-US" altLang="zh-CN" sz="2800" b="1">
                  <a:latin typeface="Arial" panose="020B0604020202020204" pitchFamily="34" charset="0"/>
                  <a:ea typeface="楷体_GB2312" pitchFamily="49" charset="-122"/>
                </a:rPr>
                <a:t>F</a:t>
              </a:r>
              <a:r>
                <a:rPr lang="en-US" altLang="zh-CN" sz="1800" b="1">
                  <a:latin typeface="Arial" panose="020B0604020202020204" pitchFamily="34" charset="0"/>
                  <a:ea typeface="楷体_GB2312" pitchFamily="49" charset="-122"/>
                </a:rPr>
                <a:t>2</a:t>
              </a:r>
              <a:r>
                <a:rPr lang="en-US" altLang="zh-CN" sz="2800" b="1">
                  <a:latin typeface="Arial" panose="020B0604020202020204" pitchFamily="34" charset="0"/>
                  <a:ea typeface="楷体_GB2312" pitchFamily="49" charset="-122"/>
                </a:rPr>
                <a:t>  </a:t>
              </a:r>
              <a:r>
                <a:rPr lang="zh-CN" altLang="en-US" sz="2800" b="1" dirty="0">
                  <a:solidFill>
                    <a:srgbClr val="FF0066"/>
                  </a:solidFill>
                  <a:latin typeface="Arial" panose="020B0604020202020204" pitchFamily="34" charset="0"/>
                  <a:ea typeface="楷体_GB2312" pitchFamily="49" charset="-122"/>
                </a:rPr>
                <a:t>选</a:t>
              </a:r>
              <a:endParaRPr lang="zh-CN" altLang="en-US" sz="2800" b="1" dirty="0">
                <a:solidFill>
                  <a:srgbClr val="FF0066"/>
                </a:solidFill>
                <a:latin typeface="Arial" panose="020B0604020202020204" pitchFamily="34" charset="0"/>
                <a:ea typeface="楷体_GB2312" pitchFamily="49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623060" y="4065270"/>
            <a:ext cx="1805940" cy="999490"/>
            <a:chOff x="2556" y="6402"/>
            <a:chExt cx="2844" cy="1574"/>
          </a:xfrm>
        </p:grpSpPr>
        <p:sp>
          <p:nvSpPr>
            <p:cNvPr id="96328" name="文本框 96327"/>
            <p:cNvSpPr txBox="1"/>
            <p:nvPr/>
          </p:nvSpPr>
          <p:spPr>
            <a:xfrm>
              <a:off x="4088" y="6402"/>
              <a:ext cx="1313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1800" b="1" dirty="0">
                  <a:solidFill>
                    <a:srgbClr val="00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自交</a:t>
              </a:r>
              <a:endParaRPr lang="zh-CN" altLang="en-US" sz="1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6329" name="直接连接符 96328"/>
            <p:cNvSpPr/>
            <p:nvPr/>
          </p:nvSpPr>
          <p:spPr>
            <a:xfrm>
              <a:off x="3731" y="6457"/>
              <a:ext cx="8" cy="696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96337" name="文本框 96336"/>
            <p:cNvSpPr txBox="1"/>
            <p:nvPr/>
          </p:nvSpPr>
          <p:spPr>
            <a:xfrm>
              <a:off x="3040" y="6676"/>
              <a:ext cx="1408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en-US" altLang="zh-CN" sz="2800" b="1">
                  <a:latin typeface="Arial" panose="020B0604020202020204" pitchFamily="34" charset="0"/>
                  <a:ea typeface="楷体_GB2312" pitchFamily="49" charset="-122"/>
                </a:rPr>
                <a:t>……</a:t>
              </a:r>
              <a:endParaRPr lang="en-US" altLang="zh-CN" sz="2800" b="1">
                <a:latin typeface="Arial" panose="020B0604020202020204" pitchFamily="34" charset="0"/>
                <a:ea typeface="楷体_GB2312" pitchFamily="49" charset="-122"/>
              </a:endParaRPr>
            </a:p>
          </p:txBody>
        </p:sp>
        <p:sp>
          <p:nvSpPr>
            <p:cNvPr id="96338" name="文本框 96337"/>
            <p:cNvSpPr txBox="1"/>
            <p:nvPr/>
          </p:nvSpPr>
          <p:spPr>
            <a:xfrm>
              <a:off x="2556" y="7396"/>
              <a:ext cx="2493" cy="580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r>
                <a:rPr lang="en-US" altLang="zh-CN" sz="1800" b="1" err="1">
                  <a:latin typeface="Arial" panose="020B0604020202020204" pitchFamily="34" charset="0"/>
                  <a:ea typeface="宋体" panose="02010600030101010101" pitchFamily="2" charset="-122"/>
                </a:rPr>
                <a:t>aaBB</a:t>
              </a:r>
              <a:r>
                <a:rPr lang="zh-CN" altLang="en-US" sz="1600" b="1" dirty="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矮抗</a:t>
              </a:r>
              <a:endParaRPr lang="zh-CN" altLang="en-US" sz="1600" b="1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39750" y="3652520"/>
            <a:ext cx="2693035" cy="521970"/>
            <a:chOff x="850" y="5752"/>
            <a:chExt cx="4241" cy="822"/>
          </a:xfrm>
        </p:grpSpPr>
        <p:sp>
          <p:nvSpPr>
            <p:cNvPr id="96333" name="文本框 96332"/>
            <p:cNvSpPr txBox="1"/>
            <p:nvPr/>
          </p:nvSpPr>
          <p:spPr>
            <a:xfrm>
              <a:off x="2599" y="5822"/>
              <a:ext cx="2493" cy="580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p>
              <a:r>
                <a:rPr lang="en-US" altLang="zh-CN" sz="1800" b="1" err="1">
                  <a:latin typeface="Arial" panose="020B0604020202020204" pitchFamily="34" charset="0"/>
                  <a:ea typeface="宋体" panose="02010600030101010101" pitchFamily="2" charset="-122"/>
                </a:rPr>
                <a:t>aaB</a:t>
              </a:r>
              <a:r>
                <a:rPr lang="en-US" altLang="zh-CN" sz="1800" b="1">
                  <a:latin typeface="Arial" panose="020B0604020202020204" pitchFamily="34" charset="0"/>
                  <a:ea typeface="宋体" panose="02010600030101010101" pitchFamily="2" charset="-122"/>
                </a:rPr>
                <a:t>_</a:t>
              </a:r>
              <a:r>
                <a:rPr lang="zh-CN" altLang="en-US" sz="1600" b="1" dirty="0">
                  <a:solidFill>
                    <a:srgbClr val="FF0066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矮抗</a:t>
              </a:r>
              <a:endParaRPr lang="zh-CN" altLang="en-US" sz="1600" b="1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6339" name="文本框 96338"/>
            <p:cNvSpPr txBox="1"/>
            <p:nvPr/>
          </p:nvSpPr>
          <p:spPr>
            <a:xfrm>
              <a:off x="850" y="5752"/>
              <a:ext cx="1705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en-US" altLang="zh-CN" sz="2800" b="1">
                  <a:latin typeface="Arial" panose="020B0604020202020204" pitchFamily="34" charset="0"/>
                  <a:ea typeface="楷体_GB2312" pitchFamily="49" charset="-122"/>
                </a:rPr>
                <a:t>F</a:t>
              </a:r>
              <a:r>
                <a:rPr lang="en-US" altLang="zh-CN" sz="1800" b="1">
                  <a:latin typeface="Arial" panose="020B0604020202020204" pitchFamily="34" charset="0"/>
                  <a:ea typeface="楷体_GB2312" pitchFamily="49" charset="-122"/>
                </a:rPr>
                <a:t>3</a:t>
              </a:r>
              <a:r>
                <a:rPr lang="en-US" altLang="zh-CN" sz="2800" b="1">
                  <a:latin typeface="Arial" panose="020B0604020202020204" pitchFamily="34" charset="0"/>
                  <a:ea typeface="楷体_GB2312" pitchFamily="49" charset="-122"/>
                </a:rPr>
                <a:t>  </a:t>
              </a:r>
              <a:r>
                <a:rPr lang="zh-CN" altLang="en-US" sz="2800" b="1" dirty="0">
                  <a:solidFill>
                    <a:srgbClr val="FF0066"/>
                  </a:solidFill>
                  <a:latin typeface="Arial" panose="020B0604020202020204" pitchFamily="34" charset="0"/>
                  <a:ea typeface="楷体_GB2312" pitchFamily="49" charset="-122"/>
                </a:rPr>
                <a:t>选</a:t>
              </a:r>
              <a:endParaRPr lang="zh-CN" altLang="en-US" sz="2800" b="1" dirty="0">
                <a:solidFill>
                  <a:srgbClr val="FF0066"/>
                </a:solidFill>
                <a:latin typeface="Arial" panose="020B0604020202020204" pitchFamily="34" charset="0"/>
                <a:ea typeface="楷体_GB2312" pitchFamily="49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380615" y="3219450"/>
            <a:ext cx="1089025" cy="445770"/>
            <a:chOff x="3749" y="5070"/>
            <a:chExt cx="1715" cy="702"/>
          </a:xfrm>
        </p:grpSpPr>
        <p:sp>
          <p:nvSpPr>
            <p:cNvPr id="96331" name="文本框 96330"/>
            <p:cNvSpPr txBox="1"/>
            <p:nvPr/>
          </p:nvSpPr>
          <p:spPr>
            <a:xfrm>
              <a:off x="4152" y="5192"/>
              <a:ext cx="1313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1800" b="1" dirty="0">
                  <a:solidFill>
                    <a:srgbClr val="00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自交</a:t>
              </a:r>
              <a:endParaRPr lang="zh-CN" altLang="en-US" sz="1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" name="直接连接符 29"/>
            <p:cNvSpPr/>
            <p:nvPr/>
          </p:nvSpPr>
          <p:spPr>
            <a:xfrm>
              <a:off x="3749" y="5070"/>
              <a:ext cx="1" cy="70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</p:grpSp>
      <p:grpSp>
        <p:nvGrpSpPr>
          <p:cNvPr id="11" name="组合 10"/>
          <p:cNvGrpSpPr/>
          <p:nvPr/>
        </p:nvGrpSpPr>
        <p:grpSpPr>
          <a:xfrm>
            <a:off x="4918710" y="2334895"/>
            <a:ext cx="2581275" cy="844550"/>
            <a:chOff x="7746" y="3677"/>
            <a:chExt cx="4065" cy="1330"/>
          </a:xfrm>
        </p:grpSpPr>
        <p:sp>
          <p:nvSpPr>
            <p:cNvPr id="96259" name="文本框 96258"/>
            <p:cNvSpPr txBox="1"/>
            <p:nvPr/>
          </p:nvSpPr>
          <p:spPr>
            <a:xfrm>
              <a:off x="7746" y="4427"/>
              <a:ext cx="985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1800" b="1">
                  <a:latin typeface="Arial" panose="020B0604020202020204" pitchFamily="34" charset="0"/>
                  <a:ea typeface="宋体" panose="02010600030101010101" pitchFamily="2" charset="-122"/>
                </a:rPr>
                <a:t>AB</a:t>
              </a:r>
              <a:endParaRPr lang="en-US" altLang="zh-CN" sz="1800" b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6260" name="文本框 96259"/>
            <p:cNvSpPr txBox="1"/>
            <p:nvPr/>
          </p:nvSpPr>
          <p:spPr>
            <a:xfrm>
              <a:off x="8969" y="4427"/>
              <a:ext cx="76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en-US" altLang="zh-CN" sz="1800" b="1" err="1">
                  <a:latin typeface="Arial" panose="020B0604020202020204" pitchFamily="34" charset="0"/>
                  <a:ea typeface="宋体" panose="02010600030101010101" pitchFamily="2" charset="-122"/>
                </a:rPr>
                <a:t>Ab</a:t>
              </a:r>
              <a:endParaRPr lang="en-US" altLang="zh-CN" sz="1800" b="1" err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6261" name="文本框 96260"/>
            <p:cNvSpPr txBox="1"/>
            <p:nvPr/>
          </p:nvSpPr>
          <p:spPr>
            <a:xfrm>
              <a:off x="9975" y="4427"/>
              <a:ext cx="74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en-US" altLang="zh-CN" sz="1800" b="1" err="1">
                  <a:latin typeface="Arial" panose="020B0604020202020204" pitchFamily="34" charset="0"/>
                  <a:ea typeface="宋体" panose="02010600030101010101" pitchFamily="2" charset="-122"/>
                </a:rPr>
                <a:t>aB</a:t>
              </a:r>
              <a:endParaRPr lang="en-US" altLang="zh-CN" sz="1800" b="1" err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6262" name="文本框 96261"/>
            <p:cNvSpPr txBox="1"/>
            <p:nvPr/>
          </p:nvSpPr>
          <p:spPr>
            <a:xfrm>
              <a:off x="10961" y="4427"/>
              <a:ext cx="850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1800" b="1" err="1">
                  <a:latin typeface="Arial" panose="020B0604020202020204" pitchFamily="34" charset="0"/>
                  <a:ea typeface="宋体" panose="02010600030101010101" pitchFamily="2" charset="-122"/>
                </a:rPr>
                <a:t>ab</a:t>
              </a:r>
              <a:endParaRPr lang="en-US" altLang="zh-CN" sz="1800" b="1" err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96282" name="组合 96281"/>
            <p:cNvGrpSpPr/>
            <p:nvPr/>
          </p:nvGrpSpPr>
          <p:grpSpPr>
            <a:xfrm>
              <a:off x="7794" y="3677"/>
              <a:ext cx="3968" cy="1033"/>
              <a:chOff x="502" y="1798"/>
              <a:chExt cx="1587" cy="413"/>
            </a:xfrm>
          </p:grpSpPr>
          <p:grpSp>
            <p:nvGrpSpPr>
              <p:cNvPr id="96283" name="组合 96282"/>
              <p:cNvGrpSpPr/>
              <p:nvPr/>
            </p:nvGrpSpPr>
            <p:grpSpPr>
              <a:xfrm>
                <a:off x="502" y="1798"/>
                <a:ext cx="1587" cy="413"/>
                <a:chOff x="667" y="2024"/>
                <a:chExt cx="1587" cy="413"/>
              </a:xfrm>
            </p:grpSpPr>
            <p:sp>
              <p:nvSpPr>
                <p:cNvPr id="96284" name="直接连接符 96283"/>
                <p:cNvSpPr/>
                <p:nvPr/>
              </p:nvSpPr>
              <p:spPr>
                <a:xfrm>
                  <a:off x="1473" y="2024"/>
                  <a:ext cx="0" cy="317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triangle" w="med" len="med"/>
                </a:ln>
              </p:spPr>
            </p:sp>
            <p:grpSp>
              <p:nvGrpSpPr>
                <p:cNvPr id="96285" name="组合 96284"/>
                <p:cNvGrpSpPr/>
                <p:nvPr/>
              </p:nvGrpSpPr>
              <p:grpSpPr>
                <a:xfrm>
                  <a:off x="667" y="2331"/>
                  <a:ext cx="1587" cy="106"/>
                  <a:chOff x="703" y="3042"/>
                  <a:chExt cx="1587" cy="106"/>
                </a:xfrm>
              </p:grpSpPr>
              <p:sp>
                <p:nvSpPr>
                  <p:cNvPr id="96286" name="直接连接符 96285"/>
                  <p:cNvSpPr/>
                  <p:nvPr/>
                </p:nvSpPr>
                <p:spPr>
                  <a:xfrm>
                    <a:off x="748" y="3047"/>
                    <a:ext cx="1497" cy="0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6287" name="直接连接符 96286"/>
                  <p:cNvSpPr/>
                  <p:nvPr/>
                </p:nvSpPr>
                <p:spPr>
                  <a:xfrm flipV="1">
                    <a:off x="703" y="3042"/>
                    <a:ext cx="45" cy="91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96288" name="直接连接符 96287"/>
                  <p:cNvSpPr/>
                  <p:nvPr/>
                </p:nvSpPr>
                <p:spPr>
                  <a:xfrm>
                    <a:off x="2245" y="3058"/>
                    <a:ext cx="45" cy="9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</p:grpSp>
          <p:sp>
            <p:nvSpPr>
              <p:cNvPr id="96289" name="矩形 96288"/>
              <p:cNvSpPr/>
              <p:nvPr/>
            </p:nvSpPr>
            <p:spPr>
              <a:xfrm>
                <a:off x="1159" y="1811"/>
                <a:ext cx="783" cy="23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algn="ctr"/>
                <a:r>
                  <a:rPr lang="zh-CN" altLang="en-US" sz="1800" b="1" dirty="0">
                    <a:solidFill>
                      <a:srgbClr val="0000FF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取花粉</a:t>
                </a:r>
                <a:endParaRPr lang="zh-CN" altLang="en-US" sz="1800" b="1" dirty="0">
                  <a:solidFill>
                    <a:srgbClr val="0000FF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4911725" y="987425"/>
            <a:ext cx="2716530" cy="626110"/>
            <a:chOff x="7735" y="1555"/>
            <a:chExt cx="4278" cy="986"/>
          </a:xfrm>
        </p:grpSpPr>
        <p:sp>
          <p:nvSpPr>
            <p:cNvPr id="96310" name="文本框 96309"/>
            <p:cNvSpPr txBox="1"/>
            <p:nvPr/>
          </p:nvSpPr>
          <p:spPr>
            <a:xfrm>
              <a:off x="7735" y="1913"/>
              <a:ext cx="4278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2000" b="1" err="1">
                  <a:latin typeface="Arial" panose="020B0604020202020204" pitchFamily="34" charset="0"/>
                  <a:ea typeface="宋体" panose="02010600030101010101" pitchFamily="2" charset="-122"/>
                </a:rPr>
                <a:t>AABB   ×      aabb</a:t>
              </a:r>
              <a:endParaRPr lang="en-US" altLang="zh-CN" sz="2000" b="1" err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6311" name="文本框 96310"/>
            <p:cNvSpPr txBox="1"/>
            <p:nvPr/>
          </p:nvSpPr>
          <p:spPr>
            <a:xfrm>
              <a:off x="9920" y="1573"/>
              <a:ext cx="1588" cy="5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1600" b="1" dirty="0">
                  <a:latin typeface="Arial" panose="020B0604020202020204" pitchFamily="34" charset="0"/>
                  <a:ea typeface="宋体" panose="02010600030101010101" pitchFamily="2" charset="-122"/>
                </a:rPr>
                <a:t>矮不抗</a:t>
              </a:r>
              <a:endParaRPr lang="zh-CN" altLang="en-US" sz="16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6312" name="文本框 96311"/>
            <p:cNvSpPr txBox="1"/>
            <p:nvPr/>
          </p:nvSpPr>
          <p:spPr>
            <a:xfrm>
              <a:off x="8098" y="1555"/>
              <a:ext cx="1473" cy="5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1600" b="1" dirty="0">
                  <a:latin typeface="Arial" panose="020B0604020202020204" pitchFamily="34" charset="0"/>
                  <a:ea typeface="宋体" panose="02010600030101010101" pitchFamily="2" charset="-122"/>
                </a:rPr>
                <a:t>高抗</a:t>
              </a:r>
              <a:endParaRPr lang="zh-CN" altLang="en-US" sz="16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237480" y="1567180"/>
            <a:ext cx="1835150" cy="775970"/>
            <a:chOff x="8248" y="2468"/>
            <a:chExt cx="2890" cy="1222"/>
          </a:xfrm>
        </p:grpSpPr>
        <p:sp>
          <p:nvSpPr>
            <p:cNvPr id="96308" name="直接连接符 96307"/>
            <p:cNvSpPr/>
            <p:nvPr/>
          </p:nvSpPr>
          <p:spPr>
            <a:xfrm flipH="1">
              <a:off x="9744" y="2468"/>
              <a:ext cx="6" cy="69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96309" name="文本框 96308"/>
            <p:cNvSpPr txBox="1"/>
            <p:nvPr/>
          </p:nvSpPr>
          <p:spPr>
            <a:xfrm>
              <a:off x="9698" y="2568"/>
              <a:ext cx="1440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1800" b="1" dirty="0">
                  <a:solidFill>
                    <a:srgbClr val="00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杂交</a:t>
              </a:r>
              <a:endParaRPr lang="zh-CN" altLang="en-US" sz="1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96313" name="组合 96312"/>
            <p:cNvGrpSpPr/>
            <p:nvPr/>
          </p:nvGrpSpPr>
          <p:grpSpPr>
            <a:xfrm>
              <a:off x="8248" y="3062"/>
              <a:ext cx="2565" cy="628"/>
              <a:chOff x="560" y="1535"/>
              <a:chExt cx="1026" cy="251"/>
            </a:xfrm>
          </p:grpSpPr>
          <p:sp>
            <p:nvSpPr>
              <p:cNvPr id="96314" name="矩形 96313"/>
              <p:cNvSpPr/>
              <p:nvPr/>
            </p:nvSpPr>
            <p:spPr>
              <a:xfrm>
                <a:off x="1053" y="1535"/>
                <a:ext cx="533" cy="25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pPr algn="ctr"/>
                <a:r>
                  <a:rPr lang="en-US" altLang="zh-CN" sz="2000" b="1" err="1">
                    <a:latin typeface="Arial" panose="020B0604020202020204" pitchFamily="34" charset="0"/>
                    <a:ea typeface="宋体" panose="02010600030101010101" pitchFamily="2" charset="-122"/>
                  </a:rPr>
                  <a:t>AaBb</a:t>
                </a:r>
                <a:endParaRPr lang="en-US" altLang="zh-CN" sz="2000" b="1" err="1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96315" name="文本框 96314"/>
              <p:cNvSpPr txBox="1"/>
              <p:nvPr/>
            </p:nvSpPr>
            <p:spPr>
              <a:xfrm>
                <a:off x="560" y="1549"/>
                <a:ext cx="589" cy="23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zh-CN" altLang="en-US" sz="1800" b="1" dirty="0">
                    <a:latin typeface="Arial" panose="020B0604020202020204" pitchFamily="34" charset="0"/>
                    <a:ea typeface="宋体" panose="02010600030101010101" pitchFamily="2" charset="-122"/>
                  </a:rPr>
                  <a:t>高抗</a:t>
                </a:r>
                <a:endParaRPr lang="zh-CN" altLang="en-US" sz="1800" b="1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4942840" y="3117850"/>
            <a:ext cx="4018915" cy="928370"/>
            <a:chOff x="7784" y="4910"/>
            <a:chExt cx="6329" cy="1462"/>
          </a:xfrm>
        </p:grpSpPr>
        <p:sp>
          <p:nvSpPr>
            <p:cNvPr id="96264" name="文本框 96263"/>
            <p:cNvSpPr txBox="1"/>
            <p:nvPr/>
          </p:nvSpPr>
          <p:spPr>
            <a:xfrm>
              <a:off x="12145" y="5652"/>
              <a:ext cx="1968" cy="7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2400" b="1" dirty="0">
                  <a:solidFill>
                    <a:schemeClr val="hlink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单倍体</a:t>
              </a:r>
              <a:endParaRPr lang="zh-CN" altLang="en-US" sz="2400" b="1" dirty="0">
                <a:solidFill>
                  <a:schemeClr val="hlin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6270" name="矩形 96269"/>
            <p:cNvSpPr/>
            <p:nvPr/>
          </p:nvSpPr>
          <p:spPr>
            <a:xfrm>
              <a:off x="9874" y="4910"/>
              <a:ext cx="345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1800" b="1" dirty="0">
                  <a:solidFill>
                    <a:srgbClr val="FF0066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花药离体培养</a:t>
              </a:r>
              <a:endParaRPr lang="zh-CN" altLang="en-US" sz="1800" b="1" dirty="0">
                <a:solidFill>
                  <a:srgbClr val="FF0066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96271" name="直接连接符 96270"/>
            <p:cNvSpPr/>
            <p:nvPr/>
          </p:nvSpPr>
          <p:spPr>
            <a:xfrm>
              <a:off x="9874" y="4910"/>
              <a:ext cx="0" cy="675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96272" name="直接连接符 96271"/>
            <p:cNvSpPr/>
            <p:nvPr/>
          </p:nvSpPr>
          <p:spPr>
            <a:xfrm>
              <a:off x="7907" y="5664"/>
              <a:ext cx="4063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6273" name="直接连接符 96272"/>
            <p:cNvSpPr/>
            <p:nvPr/>
          </p:nvSpPr>
          <p:spPr>
            <a:xfrm flipV="1">
              <a:off x="7784" y="5652"/>
              <a:ext cx="123" cy="217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6274" name="直接连接符 96273"/>
            <p:cNvSpPr/>
            <p:nvPr/>
          </p:nvSpPr>
          <p:spPr>
            <a:xfrm>
              <a:off x="11969" y="5689"/>
              <a:ext cx="123" cy="215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1" name="文本框 30"/>
            <p:cNvSpPr txBox="1"/>
            <p:nvPr/>
          </p:nvSpPr>
          <p:spPr>
            <a:xfrm>
              <a:off x="7784" y="5634"/>
              <a:ext cx="985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1800" b="1">
                  <a:latin typeface="Arial" panose="020B0604020202020204" pitchFamily="34" charset="0"/>
                  <a:ea typeface="宋体" panose="02010600030101010101" pitchFamily="2" charset="-122"/>
                </a:rPr>
                <a:t>AB</a:t>
              </a:r>
              <a:endParaRPr lang="en-US" altLang="zh-CN" sz="1800" b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9007" y="5634"/>
              <a:ext cx="76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en-US" altLang="zh-CN" sz="1800" b="1" err="1">
                  <a:latin typeface="Arial" panose="020B0604020202020204" pitchFamily="34" charset="0"/>
                  <a:ea typeface="宋体" panose="02010600030101010101" pitchFamily="2" charset="-122"/>
                </a:rPr>
                <a:t>Ab</a:t>
              </a:r>
              <a:endParaRPr lang="en-US" altLang="zh-CN" sz="1800" b="1" err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0013" y="5634"/>
              <a:ext cx="748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en-US" altLang="zh-CN" sz="1800" b="1" err="1">
                  <a:latin typeface="Arial" panose="020B0604020202020204" pitchFamily="34" charset="0"/>
                  <a:ea typeface="宋体" panose="02010600030101010101" pitchFamily="2" charset="-122"/>
                </a:rPr>
                <a:t>aB</a:t>
              </a:r>
              <a:endParaRPr lang="en-US" altLang="zh-CN" sz="1800" b="1" err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0999" y="5634"/>
              <a:ext cx="850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1800" b="1" err="1">
                  <a:latin typeface="Arial" panose="020B0604020202020204" pitchFamily="34" charset="0"/>
                  <a:ea typeface="宋体" panose="02010600030101010101" pitchFamily="2" charset="-122"/>
                </a:rPr>
                <a:t>ab</a:t>
              </a:r>
              <a:endParaRPr lang="en-US" altLang="zh-CN" sz="1800" b="1" err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349115" y="3853180"/>
            <a:ext cx="4443095" cy="1292225"/>
            <a:chOff x="6849" y="6068"/>
            <a:chExt cx="6997" cy="2035"/>
          </a:xfrm>
        </p:grpSpPr>
        <p:sp>
          <p:nvSpPr>
            <p:cNvPr id="96276" name="文本框 96275"/>
            <p:cNvSpPr txBox="1"/>
            <p:nvPr/>
          </p:nvSpPr>
          <p:spPr>
            <a:xfrm>
              <a:off x="7916" y="6278"/>
              <a:ext cx="4015" cy="720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>
              <a:spAutoFit/>
            </a:bodyPr>
            <a:p>
              <a:pPr algn="ctr"/>
              <a:r>
                <a:rPr lang="zh-CN" altLang="en-US" sz="2400" b="1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秋水仙素处理</a:t>
              </a:r>
              <a:endPara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6277" name="直接连接符 96276"/>
            <p:cNvSpPr/>
            <p:nvPr/>
          </p:nvSpPr>
          <p:spPr>
            <a:xfrm flipH="1">
              <a:off x="7511" y="6068"/>
              <a:ext cx="680" cy="1247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96278" name="直接连接符 96277"/>
            <p:cNvSpPr/>
            <p:nvPr/>
          </p:nvSpPr>
          <p:spPr>
            <a:xfrm flipH="1">
              <a:off x="9131" y="6180"/>
              <a:ext cx="195" cy="1135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96279" name="直接连接符 96278"/>
            <p:cNvSpPr/>
            <p:nvPr/>
          </p:nvSpPr>
          <p:spPr>
            <a:xfrm>
              <a:off x="10573" y="6100"/>
              <a:ext cx="225" cy="118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96280" name="直接连接符 96279"/>
            <p:cNvSpPr/>
            <p:nvPr/>
          </p:nvSpPr>
          <p:spPr>
            <a:xfrm>
              <a:off x="11558" y="6100"/>
              <a:ext cx="716" cy="118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96292" name="文本框 96291"/>
            <p:cNvSpPr txBox="1"/>
            <p:nvPr/>
          </p:nvSpPr>
          <p:spPr>
            <a:xfrm>
              <a:off x="6849" y="7106"/>
              <a:ext cx="1680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1800" b="1">
                  <a:latin typeface="Arial" panose="020B0604020202020204" pitchFamily="34" charset="0"/>
                  <a:ea typeface="宋体" panose="02010600030101010101" pitchFamily="2" charset="-122"/>
                </a:rPr>
                <a:t>AABB</a:t>
              </a:r>
              <a:endParaRPr lang="en-US" altLang="zh-CN" sz="1800" b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6293" name="文本框 96292"/>
            <p:cNvSpPr txBox="1"/>
            <p:nvPr/>
          </p:nvSpPr>
          <p:spPr>
            <a:xfrm>
              <a:off x="8574" y="7106"/>
              <a:ext cx="1570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1800" b="1" err="1">
                  <a:latin typeface="Arial" panose="020B0604020202020204" pitchFamily="34" charset="0"/>
                  <a:ea typeface="宋体" panose="02010600030101010101" pitchFamily="2" charset="-122"/>
                </a:rPr>
                <a:t>AAbb</a:t>
              </a:r>
              <a:endParaRPr lang="en-US" altLang="zh-CN" sz="1800" b="1" err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6294" name="文本框 96293"/>
            <p:cNvSpPr txBox="1"/>
            <p:nvPr/>
          </p:nvSpPr>
          <p:spPr>
            <a:xfrm>
              <a:off x="10137" y="7124"/>
              <a:ext cx="1208" cy="54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en-US" altLang="zh-CN" sz="1800" b="1" err="1">
                  <a:latin typeface="Arial" panose="020B0604020202020204" pitchFamily="34" charset="0"/>
                  <a:ea typeface="宋体" panose="02010600030101010101" pitchFamily="2" charset="-122"/>
                </a:rPr>
                <a:t>aaBB</a:t>
              </a:r>
              <a:endParaRPr lang="en-US" altLang="zh-CN" sz="1800" b="1" err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6295" name="文本框 96294"/>
            <p:cNvSpPr txBox="1"/>
            <p:nvPr/>
          </p:nvSpPr>
          <p:spPr>
            <a:xfrm>
              <a:off x="11802" y="7124"/>
              <a:ext cx="1588" cy="54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1800" b="1" err="1">
                  <a:latin typeface="Arial" panose="020B0604020202020204" pitchFamily="34" charset="0"/>
                  <a:ea typeface="宋体" panose="02010600030101010101" pitchFamily="2" charset="-122"/>
                </a:rPr>
                <a:t>aabb</a:t>
              </a:r>
              <a:endParaRPr lang="en-US" altLang="zh-CN" sz="1800" b="1" err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6297" name="文本框 96296"/>
            <p:cNvSpPr txBox="1"/>
            <p:nvPr/>
          </p:nvSpPr>
          <p:spPr>
            <a:xfrm>
              <a:off x="7014" y="7523"/>
              <a:ext cx="1472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1800" b="1" dirty="0">
                  <a:latin typeface="Arial" panose="020B0604020202020204" pitchFamily="34" charset="0"/>
                  <a:ea typeface="宋体" panose="02010600030101010101" pitchFamily="2" charset="-122"/>
                </a:rPr>
                <a:t>高抗</a:t>
              </a:r>
              <a:endParaRPr lang="zh-CN" altLang="en-US" sz="18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6298" name="文本框 96297"/>
            <p:cNvSpPr txBox="1"/>
            <p:nvPr/>
          </p:nvSpPr>
          <p:spPr>
            <a:xfrm>
              <a:off x="8621" y="7523"/>
              <a:ext cx="2022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1800" b="1" dirty="0">
                  <a:latin typeface="Arial" panose="020B0604020202020204" pitchFamily="34" charset="0"/>
                  <a:ea typeface="宋体" panose="02010600030101010101" pitchFamily="2" charset="-122"/>
                </a:rPr>
                <a:t>高不抗</a:t>
              </a:r>
              <a:endParaRPr lang="zh-CN" altLang="en-US" sz="18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6299" name="文本框 96298"/>
            <p:cNvSpPr txBox="1"/>
            <p:nvPr/>
          </p:nvSpPr>
          <p:spPr>
            <a:xfrm>
              <a:off x="10506" y="7523"/>
              <a:ext cx="1472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1800" b="1" dirty="0">
                  <a:latin typeface="Arial" panose="020B0604020202020204" pitchFamily="34" charset="0"/>
                  <a:ea typeface="宋体" panose="02010600030101010101" pitchFamily="2" charset="-122"/>
                </a:rPr>
                <a:t>矮抗</a:t>
              </a:r>
              <a:endParaRPr lang="zh-CN" altLang="en-US" sz="18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6300" name="文本框 96299"/>
            <p:cNvSpPr txBox="1"/>
            <p:nvPr/>
          </p:nvSpPr>
          <p:spPr>
            <a:xfrm>
              <a:off x="11866" y="7523"/>
              <a:ext cx="1980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1800" b="1" dirty="0">
                  <a:latin typeface="Arial" panose="020B0604020202020204" pitchFamily="34" charset="0"/>
                  <a:ea typeface="宋体" panose="02010600030101010101" pitchFamily="2" charset="-122"/>
                </a:rPr>
                <a:t>矮不抗</a:t>
              </a:r>
              <a:endParaRPr lang="zh-CN" altLang="en-US" sz="18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6370320" y="4505960"/>
            <a:ext cx="1073785" cy="64135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6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6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321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426720" y="284480"/>
            <a:ext cx="811530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练习：某二倍体植物的体细胞中染色体数为24条,基因型为AaBb。请根据下图完成下列问题</a:t>
            </a:r>
            <a:endParaRPr lang="en-US" altLang="en-US" sz="240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/>
          <p:nvPr/>
        </p:nvPicPr>
        <p:blipFill>
          <a:blip r:embed="rId1"/>
          <a:stretch>
            <a:fillRect/>
          </a:stretch>
        </p:blipFill>
        <p:spPr>
          <a:xfrm>
            <a:off x="1329055" y="1306195"/>
            <a:ext cx="6311265" cy="9378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1" name="文本框 100"/>
          <p:cNvSpPr txBox="1"/>
          <p:nvPr/>
        </p:nvSpPr>
        <p:spPr>
          <a:xfrm>
            <a:off x="350520" y="2381885"/>
            <a:ext cx="8191500" cy="2168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sz="105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 </a:t>
            </a:r>
            <a:endParaRPr lang="en-US" sz="105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(1)图中A所示的细胞分裂方式主要是</a:t>
            </a:r>
            <a:r>
              <a:rPr lang="zh-CN" altLang="en-US" sz="2400" b="1" u="sng" dirty="0">
                <a:latin typeface="楷体_GB2312" pitchFamily="49" charset="-122"/>
                <a:ea typeface="楷体_GB2312" pitchFamily="49" charset="-122"/>
              </a:rPr>
              <a:t>　　　　　　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,产生的花粉粒基因组成有</a:t>
            </a:r>
            <a:r>
              <a:rPr lang="zh-CN" altLang="en-US" sz="2400" b="1" u="sng" dirty="0">
                <a:latin typeface="楷体_GB2312" pitchFamily="49" charset="-122"/>
                <a:ea typeface="楷体_GB2312" pitchFamily="49" charset="-122"/>
              </a:rPr>
              <a:t>　　　　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种。 (2)若C处是指用秋水仙素处理,则个体①的体细胞中含染色体</a:t>
            </a:r>
            <a:r>
              <a:rPr lang="zh-CN" altLang="en-US" sz="2400" b="1" u="sng" dirty="0">
                <a:latin typeface="楷体_GB2312" pitchFamily="49" charset="-122"/>
                <a:ea typeface="楷体_GB2312" pitchFamily="49" charset="-122"/>
              </a:rPr>
              <a:t>　　　　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条,它是</a:t>
            </a:r>
            <a:r>
              <a:rPr lang="zh-CN" altLang="en-US" sz="2400" b="1" u="sng" dirty="0">
                <a:latin typeface="楷体_GB2312" pitchFamily="49" charset="-122"/>
                <a:ea typeface="楷体_GB2312" pitchFamily="49" charset="-122"/>
              </a:rPr>
              <a:t>　　　　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(填“纯合子”或“杂合子”)。 </a:t>
            </a:r>
            <a:endParaRPr lang="en-US" sz="105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483860" y="2680970"/>
            <a:ext cx="154114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buClrTx/>
              <a:buSzTx/>
              <a:buFontTx/>
            </a:pPr>
            <a:r>
              <a:rPr lang="zh-CN" altLang="en-US" sz="2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减数分裂</a:t>
            </a:r>
            <a:endParaRPr lang="zh-CN" altLang="en-US" sz="24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84220" y="3072130"/>
            <a:ext cx="154114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4</a:t>
            </a:r>
            <a:endParaRPr lang="en-US" altLang="zh-CN" sz="24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45210" y="3813175"/>
            <a:ext cx="154114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24</a:t>
            </a:r>
            <a:endParaRPr lang="en-US" altLang="zh-CN" sz="24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068955" y="3783965"/>
            <a:ext cx="154114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buClrTx/>
              <a:buSzTx/>
              <a:buFontTx/>
            </a:pPr>
            <a:r>
              <a:rPr lang="zh-CN" altLang="en-US" sz="2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纯合子</a:t>
            </a:r>
            <a:endParaRPr lang="zh-CN" altLang="en-US" sz="24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44780" y="2485390"/>
            <a:ext cx="870140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2400" b="1" dirty="0">
                <a:latin typeface="楷体_GB2312" pitchFamily="49" charset="-122"/>
                <a:ea typeface="楷体_GB2312" pitchFamily="49" charset="-122"/>
                <a:sym typeface="+mn-ea"/>
              </a:rPr>
              <a:t>(3)若A表示水稻的高秆基因,a表示水稻的矮秆基因;B表示水稻的抗病基因,b表示水稻的不抗病基因,这两对基因按自由组合定律遗传,则该水稻自花传粉的后代中,矮秆抗病的个体所占的比例是</a:t>
            </a:r>
            <a:r>
              <a:rPr lang="zh-CN" altLang="en-US" sz="2400" b="1" u="sng" dirty="0">
                <a:latin typeface="楷体_GB2312" pitchFamily="49" charset="-122"/>
                <a:ea typeface="楷体_GB2312" pitchFamily="49" charset="-122"/>
                <a:sym typeface="+mn-ea"/>
              </a:rPr>
              <a:t>　　　　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  <a:sym typeface="+mn-ea"/>
              </a:rPr>
              <a:t>。 </a:t>
            </a:r>
            <a:endParaRPr lang="en-US">
              <a:latin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algn="l"/>
            <a:r>
              <a:rPr lang="zh-CN" altLang="en-US" sz="2400" b="1" dirty="0">
                <a:latin typeface="楷体_GB2312" pitchFamily="49" charset="-122"/>
                <a:ea typeface="楷体_GB2312" pitchFamily="49" charset="-122"/>
                <a:sym typeface="+mn-ea"/>
              </a:rPr>
              <a:t>(4)若要尽快获得纯种的矮秆抗病水稻,则应采用图中</a:t>
            </a:r>
            <a:r>
              <a:rPr lang="zh-CN" altLang="en-US" sz="2400" b="1" u="sng" dirty="0">
                <a:latin typeface="楷体_GB2312" pitchFamily="49" charset="-122"/>
                <a:ea typeface="楷体_GB2312" pitchFamily="49" charset="-122"/>
                <a:sym typeface="+mn-ea"/>
              </a:rPr>
              <a:t>　</a:t>
            </a:r>
            <a:r>
              <a:rPr lang="zh-CN" altLang="en-US" sz="2400" b="1" u="sng" dirty="0">
                <a:latin typeface="楷体_GB2312" pitchFamily="49" charset="-122"/>
                <a:ea typeface="楷体_GB2312" pitchFamily="49" charset="-122"/>
                <a:sym typeface="+mn-ea"/>
              </a:rPr>
              <a:t>　　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  <a:sym typeface="+mn-ea"/>
              </a:rPr>
              <a:t>(填字母)过程进行育种,这种育种方法称为</a:t>
            </a:r>
            <a:r>
              <a:rPr lang="zh-CN" altLang="en-US" sz="2400" b="1" u="sng" dirty="0">
                <a:latin typeface="楷体_GB2312" pitchFamily="49" charset="-122"/>
                <a:ea typeface="楷体_GB2312" pitchFamily="49" charset="-122"/>
                <a:sym typeface="+mn-ea"/>
              </a:rPr>
              <a:t>　    　　　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  <a:sym typeface="+mn-ea"/>
              </a:rPr>
              <a:t>。</a:t>
            </a:r>
            <a:r>
              <a:rPr lang="en-US"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426720" y="284480"/>
            <a:ext cx="811530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练习：某二倍体植物的体细胞中染色体数为24条,基因型为AaBb。请根据下图完成下列问题</a:t>
            </a:r>
            <a:endParaRPr lang="en-US" altLang="en-US" sz="240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/>
          <p:nvPr/>
        </p:nvPicPr>
        <p:blipFill>
          <a:blip r:embed="rId1"/>
          <a:stretch>
            <a:fillRect/>
          </a:stretch>
        </p:blipFill>
        <p:spPr>
          <a:xfrm>
            <a:off x="1329055" y="1306195"/>
            <a:ext cx="6311265" cy="9378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942340" y="3546475"/>
            <a:ext cx="154114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3/16</a:t>
            </a:r>
            <a:endParaRPr lang="en-US" altLang="zh-CN" sz="24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371080" y="3925570"/>
            <a:ext cx="154114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ABC</a:t>
            </a:r>
            <a:endParaRPr lang="en-US" altLang="zh-CN" sz="24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40045" y="4279900"/>
            <a:ext cx="22002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buClrTx/>
              <a:buSzTx/>
              <a:buFontTx/>
            </a:pPr>
            <a:r>
              <a:rPr lang="zh-CN" altLang="en-US" sz="2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单倍体育种</a:t>
            </a:r>
            <a:endParaRPr lang="zh-CN" altLang="en-US" sz="24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095240" y="3546475"/>
            <a:ext cx="154114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buClrTx/>
              <a:buSzTx/>
              <a:buFontTx/>
            </a:pPr>
            <a:r>
              <a:rPr lang="en-US" altLang="zh-CN" sz="2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aaB_</a:t>
            </a:r>
            <a:endParaRPr lang="en-US" altLang="zh-CN" sz="2400" b="1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Rectangle 4"/>
          <p:cNvSpPr>
            <a:spLocks noRot="1"/>
          </p:cNvSpPr>
          <p:nvPr/>
        </p:nvSpPr>
        <p:spPr>
          <a:xfrm>
            <a:off x="260033" y="198835"/>
            <a:ext cx="4231481" cy="51435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anchor="ctr"/>
          <a:p>
            <a:r>
              <a:rPr lang="zh-CN" altLang="en-US" sz="2400" b="1" dirty="0">
                <a:latin typeface="Arial" panose="020B0604020202020204" pitchFamily="34" charset="0"/>
                <a:ea typeface="黑体" panose="02010609060101010101" pitchFamily="49" charset="-122"/>
              </a:rPr>
              <a:t>三</a:t>
            </a:r>
            <a:r>
              <a:rPr lang="zh-CN" altLang="en-US" sz="2400" b="1" dirty="0">
                <a:latin typeface="Arial" panose="020B0604020202020204" pitchFamily="34" charset="0"/>
                <a:ea typeface="黑体" panose="02010609060101010101" pitchFamily="49" charset="-122"/>
              </a:rPr>
              <a:t>、染色体结构的变异</a:t>
            </a:r>
            <a:endParaRPr lang="zh-CN" altLang="en-US" sz="24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621745" y="1898095"/>
            <a:ext cx="1943100" cy="171450"/>
            <a:chOff x="748" y="618"/>
            <a:chExt cx="1632" cy="144"/>
          </a:xfrm>
        </p:grpSpPr>
        <p:sp>
          <p:nvSpPr>
            <p:cNvPr id="8208" name="AutoShape 6"/>
            <p:cNvSpPr/>
            <p:nvPr/>
          </p:nvSpPr>
          <p:spPr>
            <a:xfrm>
              <a:off x="748" y="618"/>
              <a:ext cx="1056" cy="144"/>
            </a:xfrm>
            <a:prstGeom prst="flowChartTerminator">
              <a:avLst/>
            </a:prstGeom>
            <a:solidFill>
              <a:srgbClr val="660066">
                <a:alpha val="70195"/>
              </a:srgbClr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sz="100" dirty="0">
                <a:latin typeface="Arial" panose="020B0604020202020204" pitchFamily="34" charset="0"/>
              </a:endParaRPr>
            </a:p>
          </p:txBody>
        </p:sp>
        <p:sp>
          <p:nvSpPr>
            <p:cNvPr id="8209" name="Oval 7"/>
            <p:cNvSpPr/>
            <p:nvPr/>
          </p:nvSpPr>
          <p:spPr>
            <a:xfrm>
              <a:off x="1804" y="618"/>
              <a:ext cx="144" cy="144"/>
            </a:xfrm>
            <a:prstGeom prst="ellipse">
              <a:avLst/>
            </a:prstGeom>
            <a:solidFill>
              <a:srgbClr val="660066">
                <a:alpha val="70195"/>
              </a:srgbClr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sz="100" dirty="0">
                <a:latin typeface="Arial" panose="020B0604020202020204" pitchFamily="34" charset="0"/>
              </a:endParaRPr>
            </a:p>
          </p:txBody>
        </p:sp>
        <p:sp>
          <p:nvSpPr>
            <p:cNvPr id="8210" name="AutoShape 8"/>
            <p:cNvSpPr/>
            <p:nvPr/>
          </p:nvSpPr>
          <p:spPr>
            <a:xfrm>
              <a:off x="1948" y="618"/>
              <a:ext cx="432" cy="144"/>
            </a:xfrm>
            <a:prstGeom prst="flowChartTerminator">
              <a:avLst/>
            </a:prstGeom>
            <a:solidFill>
              <a:srgbClr val="660066">
                <a:alpha val="70195"/>
              </a:srgbClr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sz="100" dirty="0">
                <a:latin typeface="Arial" panose="020B0604020202020204" pitchFamily="34" charset="0"/>
              </a:endParaRPr>
            </a:p>
          </p:txBody>
        </p:sp>
      </p:grpSp>
      <p:sp>
        <p:nvSpPr>
          <p:cNvPr id="6153" name="Rectangle 9"/>
          <p:cNvSpPr/>
          <p:nvPr/>
        </p:nvSpPr>
        <p:spPr>
          <a:xfrm>
            <a:off x="1307545" y="1898095"/>
            <a:ext cx="285750" cy="171450"/>
          </a:xfrm>
          <a:prstGeom prst="rect">
            <a:avLst/>
          </a:prstGeom>
          <a:solidFill>
            <a:srgbClr val="FF00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lang="zh-CN" altLang="zh-CN" sz="100" dirty="0">
              <a:solidFill>
                <a:srgbClr val="FF0066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grpSp>
        <p:nvGrpSpPr>
          <p:cNvPr id="3" name="Group 10"/>
          <p:cNvGrpSpPr/>
          <p:nvPr/>
        </p:nvGrpSpPr>
        <p:grpSpPr>
          <a:xfrm>
            <a:off x="3764995" y="1898095"/>
            <a:ext cx="1600200" cy="171450"/>
            <a:chOff x="3388" y="618"/>
            <a:chExt cx="1344" cy="144"/>
          </a:xfrm>
        </p:grpSpPr>
        <p:grpSp>
          <p:nvGrpSpPr>
            <p:cNvPr id="8204" name="Group 11"/>
            <p:cNvGrpSpPr/>
            <p:nvPr/>
          </p:nvGrpSpPr>
          <p:grpSpPr>
            <a:xfrm>
              <a:off x="3388" y="618"/>
              <a:ext cx="912" cy="144"/>
              <a:chOff x="3388" y="618"/>
              <a:chExt cx="912" cy="144"/>
            </a:xfrm>
          </p:grpSpPr>
          <p:sp>
            <p:nvSpPr>
              <p:cNvPr id="8206" name="AutoShape 12"/>
              <p:cNvSpPr/>
              <p:nvPr/>
            </p:nvSpPr>
            <p:spPr>
              <a:xfrm>
                <a:off x="3388" y="618"/>
                <a:ext cx="768" cy="144"/>
              </a:xfrm>
              <a:prstGeom prst="flowChartTerminator">
                <a:avLst/>
              </a:prstGeom>
              <a:solidFill>
                <a:srgbClr val="660066">
                  <a:alpha val="70195"/>
                </a:srgbClr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sz="1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207" name="Oval 13"/>
              <p:cNvSpPr/>
              <p:nvPr/>
            </p:nvSpPr>
            <p:spPr>
              <a:xfrm>
                <a:off x="4156" y="618"/>
                <a:ext cx="144" cy="144"/>
              </a:xfrm>
              <a:prstGeom prst="ellipse">
                <a:avLst/>
              </a:prstGeom>
              <a:solidFill>
                <a:srgbClr val="660066">
                  <a:alpha val="70195"/>
                </a:srgbClr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sz="100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8205" name="AutoShape 14"/>
            <p:cNvSpPr/>
            <p:nvPr/>
          </p:nvSpPr>
          <p:spPr>
            <a:xfrm>
              <a:off x="4300" y="618"/>
              <a:ext cx="432" cy="144"/>
            </a:xfrm>
            <a:prstGeom prst="flowChartTerminator">
              <a:avLst/>
            </a:prstGeom>
            <a:solidFill>
              <a:srgbClr val="660066">
                <a:alpha val="70195"/>
              </a:srgbClr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sz="100" dirty="0">
                <a:latin typeface="Arial" panose="020B0604020202020204" pitchFamily="34" charset="0"/>
              </a:endParaRPr>
            </a:p>
          </p:txBody>
        </p:sp>
      </p:grpSp>
      <p:sp>
        <p:nvSpPr>
          <p:cNvPr id="6159" name="Line 15"/>
          <p:cNvSpPr/>
          <p:nvPr/>
        </p:nvSpPr>
        <p:spPr>
          <a:xfrm>
            <a:off x="2793445" y="2012395"/>
            <a:ext cx="8001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</p:sp>
      <p:sp>
        <p:nvSpPr>
          <p:cNvPr id="6160" name="Text Box 16"/>
          <p:cNvSpPr txBox="1"/>
          <p:nvPr/>
        </p:nvSpPr>
        <p:spPr>
          <a:xfrm>
            <a:off x="2889885" y="1681401"/>
            <a:ext cx="8001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1800" b="1" dirty="0">
                <a:solidFill>
                  <a:srgbClr val="FF0066"/>
                </a:solidFill>
                <a:latin typeface="楷体_GB2312" pitchFamily="49" charset="-122"/>
                <a:ea typeface="楷体_GB2312" pitchFamily="49" charset="-122"/>
              </a:rPr>
              <a:t>缺失</a:t>
            </a:r>
            <a:endParaRPr lang="zh-CN" altLang="en-US" sz="1800" b="1" dirty="0">
              <a:solidFill>
                <a:srgbClr val="FF0066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161" name="Freeform 17"/>
          <p:cNvSpPr/>
          <p:nvPr/>
        </p:nvSpPr>
        <p:spPr>
          <a:xfrm>
            <a:off x="1432560" y="2060020"/>
            <a:ext cx="1600200" cy="1085850"/>
          </a:xfrm>
          <a:custGeom>
            <a:avLst/>
            <a:gdLst>
              <a:gd name="txL" fmla="*/ 0 w 1344"/>
              <a:gd name="txT" fmla="*/ 0 h 912"/>
              <a:gd name="txR" fmla="*/ 1344 w 1344"/>
              <a:gd name="txB" fmla="*/ 912 h 912"/>
            </a:gdLst>
            <a:ahLst/>
            <a:cxnLst>
              <a:cxn ang="0">
                <a:pos x="0" y="0"/>
              </a:cxn>
              <a:cxn ang="0">
                <a:pos x="0" y="2147483647"/>
              </a:cxn>
              <a:cxn ang="0">
                <a:pos x="2147483647" y="2147483647"/>
              </a:cxn>
            </a:cxnLst>
            <a:rect l="txL" t="txT" r="txR" b="txB"/>
            <a:pathLst>
              <a:path w="1344" h="912">
                <a:moveTo>
                  <a:pt x="0" y="0"/>
                </a:moveTo>
                <a:lnTo>
                  <a:pt x="0" y="912"/>
                </a:lnTo>
                <a:lnTo>
                  <a:pt x="1344" y="912"/>
                </a:lnTo>
              </a:path>
            </a:pathLst>
          </a:custGeom>
          <a:noFill/>
          <a:ln w="38100" cap="flat" cmpd="sng">
            <a:solidFill>
              <a:schemeClr val="tx1">
                <a:alpha val="100000"/>
              </a:schemeClr>
            </a:solidFill>
            <a:prstDash val="dash"/>
            <a:round/>
            <a:headEnd type="none" w="med" len="med"/>
            <a:tailEnd type="triangle" w="med" len="med"/>
          </a:ln>
        </p:spPr>
        <p:txBody>
          <a:bodyPr/>
          <a:p>
            <a:endParaRPr lang="zh-CN" altLang="en-US" sz="100"/>
          </a:p>
        </p:txBody>
      </p:sp>
      <p:sp>
        <p:nvSpPr>
          <p:cNvPr id="6162" name="Rectangle 18"/>
          <p:cNvSpPr/>
          <p:nvPr/>
        </p:nvSpPr>
        <p:spPr>
          <a:xfrm>
            <a:off x="3032760" y="3031570"/>
            <a:ext cx="285750" cy="171450"/>
          </a:xfrm>
          <a:prstGeom prst="rect">
            <a:avLst/>
          </a:prstGeom>
          <a:solidFill>
            <a:srgbClr val="FF00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100" dirty="0">
              <a:latin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05765" y="821690"/>
            <a:ext cx="8335010" cy="4038600"/>
            <a:chOff x="639" y="1294"/>
            <a:chExt cx="13126" cy="6360"/>
          </a:xfrm>
        </p:grpSpPr>
        <p:sp>
          <p:nvSpPr>
            <p:cNvPr id="6163" name="Rectangle 19"/>
            <p:cNvSpPr/>
            <p:nvPr/>
          </p:nvSpPr>
          <p:spPr>
            <a:xfrm>
              <a:off x="639" y="5766"/>
              <a:ext cx="13126" cy="18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algn="l">
                <a:lnSpc>
                  <a:spcPct val="100000"/>
                </a:lnSpc>
                <a:buClrTx/>
                <a:buSzTx/>
                <a:buFontTx/>
              </a:pPr>
              <a:r>
                <a:rPr lang="zh-CN" altLang="en-US" sz="2100" b="1" dirty="0">
                  <a:latin typeface="方正楷体_GB2312" panose="02000000000000000000" charset="-122"/>
                  <a:ea typeface="方正楷体_GB2312" panose="02000000000000000000" charset="-122"/>
                  <a:cs typeface="方正楷体_GB2312" panose="02000000000000000000" charset="-122"/>
                </a:rPr>
                <a:t>　</a:t>
              </a:r>
              <a:r>
                <a:rPr lang="zh-CN" altLang="en-US" sz="2400" b="1" dirty="0">
                  <a:latin typeface="楷体_GB2312" pitchFamily="49" charset="-122"/>
                  <a:ea typeface="楷体_GB2312" pitchFamily="49" charset="-122"/>
                </a:rPr>
                <a:t>　指一条染色体断裂而失去一个片段，这个片段上的基因也随之</a:t>
              </a:r>
              <a:r>
                <a:rPr lang="zh-CN" altLang="en-US" sz="2400" b="1" dirty="0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</a:rPr>
                <a:t>丢失</a:t>
              </a:r>
              <a:r>
                <a:rPr lang="zh-CN" altLang="en-US" sz="2400" b="1" dirty="0">
                  <a:latin typeface="楷体_GB2312" pitchFamily="49" charset="-122"/>
                  <a:ea typeface="楷体_GB2312" pitchFamily="49" charset="-122"/>
                </a:rPr>
                <a:t>。在人类遗传中,猫叫综合征</a:t>
              </a:r>
              <a:r>
                <a:rPr lang="zh-CN" altLang="en-US" sz="2400" b="1" dirty="0">
                  <a:latin typeface="楷体_GB2312" pitchFamily="49" charset="-122"/>
                  <a:ea typeface="楷体_GB2312" pitchFamily="49" charset="-122"/>
                </a:rPr>
                <a:t>就是五号染色体缺失导致。</a:t>
              </a:r>
              <a:endParaRPr lang="en-US" altLang="zh-CN" sz="2400" b="1" dirty="0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8203" name="Rectangle 20"/>
            <p:cNvSpPr/>
            <p:nvPr/>
          </p:nvSpPr>
          <p:spPr>
            <a:xfrm>
              <a:off x="639" y="1294"/>
              <a:ext cx="2327" cy="871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3000" b="1" dirty="0">
                  <a:latin typeface="楷体_GB2312" pitchFamily="49" charset="-122"/>
                  <a:ea typeface="楷体_GB2312" pitchFamily="49" charset="-122"/>
                </a:rPr>
                <a:t>缺失</a:t>
              </a:r>
              <a:r>
                <a:rPr lang="en-US" altLang="zh-CN" sz="3000" b="1" dirty="0">
                  <a:latin typeface="楷体_GB2312" pitchFamily="49" charset="-122"/>
                  <a:ea typeface="楷体_GB2312" pitchFamily="49" charset="-122"/>
                </a:rPr>
                <a:t>:</a:t>
              </a:r>
              <a:endParaRPr lang="en-US" altLang="zh-CN" sz="3000" b="1" dirty="0"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pic>
        <p:nvPicPr>
          <p:cNvPr id="4" name="图片 3" descr="b55bcae87fa2928f3b9fd87b11b49b1"/>
          <p:cNvPicPr>
            <a:picLocks noChangeAspect="1"/>
          </p:cNvPicPr>
          <p:nvPr/>
        </p:nvPicPr>
        <p:blipFill>
          <a:blip r:embed="rId1">
            <a:lum bright="-6000" contrast="12000"/>
          </a:blip>
          <a:srcRect l="55724" b="25247"/>
          <a:stretch>
            <a:fillRect/>
          </a:stretch>
        </p:blipFill>
        <p:spPr>
          <a:xfrm>
            <a:off x="6250940" y="417195"/>
            <a:ext cx="1932940" cy="3133725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 bldLvl="0" animBg="1"/>
      <p:bldP spid="6160" grpId="0"/>
      <p:bldP spid="6162" grpId="0" bldLvl="0" animBg="1"/>
    </p:bldLst>
  </p:timing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151.xml><?xml version="1.0" encoding="utf-8"?>
<p:tagLst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p="http://schemas.openxmlformats.org/presentationml/2006/main">
  <p:tag name="KSO_WM_UNIT_TABLE_BEAUTIFY" val="smartTable{45c54533-db87-48d1-a126-2ec0ed30fd30}"/>
</p:tagLst>
</file>

<file path=ppt/tags/tag153.xml><?xml version="1.0" encoding="utf-8"?>
<p:tagLst xmlns:p="http://schemas.openxmlformats.org/presentationml/2006/main">
  <p:tag name="KSO_WM_UNIT_PLACING_PICTURE_USER_VIEWPORT" val="{&quot;height&quot;:1926,&quot;width&quot;:1944}"/>
</p:tagLst>
</file>

<file path=ppt/tags/tag154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5.xml><?xml version="1.0" encoding="utf-8"?>
<p:tagLst xmlns:p="http://schemas.openxmlformats.org/presentationml/2006/main">
  <p:tag name="ISPRING_PRESENTATION_TITLE" val="0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1922</Words>
  <Application>WPS 演示</Application>
  <PresentationFormat>全屏显示(16:9)</PresentationFormat>
  <Paragraphs>399</Paragraphs>
  <Slides>19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36" baseType="lpstr">
      <vt:lpstr>Arial</vt:lpstr>
      <vt:lpstr>宋体</vt:lpstr>
      <vt:lpstr>Wingdings</vt:lpstr>
      <vt:lpstr>Calibri</vt:lpstr>
      <vt:lpstr>微软雅黑</vt:lpstr>
      <vt:lpstr>Calibri</vt:lpstr>
      <vt:lpstr>汉仪旗黑-85S</vt:lpstr>
      <vt:lpstr>楷体</vt:lpstr>
      <vt:lpstr>楷体_GB2312</vt:lpstr>
      <vt:lpstr>新宋体</vt:lpstr>
      <vt:lpstr>Times New Roman</vt:lpstr>
      <vt:lpstr>黑体</vt:lpstr>
      <vt:lpstr>Tahoma</vt:lpstr>
      <vt:lpstr>方正楷体_GB2312</vt:lpstr>
      <vt:lpstr>Arial Unicode MS</vt:lpstr>
      <vt:lpstr>Office 主题​​</vt:lpstr>
      <vt:lpstr>1_Office 主题​​</vt:lpstr>
      <vt:lpstr>染色体变异(第2课时）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</dc:title>
  <dc:creator>bai</dc:creator>
  <cp:lastModifiedBy>肖德慧</cp:lastModifiedBy>
  <cp:revision>174</cp:revision>
  <dcterms:created xsi:type="dcterms:W3CDTF">2016-05-28T08:56:00Z</dcterms:created>
  <dcterms:modified xsi:type="dcterms:W3CDTF">2020-05-07T01:48:44Z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2052-11.3.0.9221</vt:lpwstr>
  </property>
</Properties>
</file>